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09" r:id="rId1"/>
  </p:sldMasterIdLst>
  <p:notesMasterIdLst>
    <p:notesMasterId r:id="rId74"/>
  </p:notesMasterIdLst>
  <p:sldIdLst>
    <p:sldId id="256" r:id="rId2"/>
    <p:sldId id="258" r:id="rId3"/>
    <p:sldId id="366" r:id="rId4"/>
    <p:sldId id="408" r:id="rId5"/>
    <p:sldId id="298" r:id="rId6"/>
    <p:sldId id="300" r:id="rId7"/>
    <p:sldId id="407" r:id="rId8"/>
    <p:sldId id="303" r:id="rId9"/>
    <p:sldId id="305" r:id="rId10"/>
    <p:sldId id="306" r:id="rId11"/>
    <p:sldId id="354" r:id="rId12"/>
    <p:sldId id="338" r:id="rId13"/>
    <p:sldId id="360" r:id="rId14"/>
    <p:sldId id="359" r:id="rId15"/>
    <p:sldId id="339" r:id="rId16"/>
    <p:sldId id="310" r:id="rId17"/>
    <p:sldId id="309" r:id="rId18"/>
    <p:sldId id="361" r:id="rId19"/>
    <p:sldId id="348" r:id="rId20"/>
    <p:sldId id="350" r:id="rId21"/>
    <p:sldId id="342" r:id="rId22"/>
    <p:sldId id="263" r:id="rId23"/>
    <p:sldId id="337" r:id="rId24"/>
    <p:sldId id="343" r:id="rId25"/>
    <p:sldId id="344" r:id="rId26"/>
    <p:sldId id="346" r:id="rId27"/>
    <p:sldId id="347" r:id="rId28"/>
    <p:sldId id="336" r:id="rId29"/>
    <p:sldId id="358" r:id="rId30"/>
    <p:sldId id="318" r:id="rId31"/>
    <p:sldId id="409" r:id="rId32"/>
    <p:sldId id="410" r:id="rId33"/>
    <p:sldId id="362" r:id="rId34"/>
    <p:sldId id="321" r:id="rId35"/>
    <p:sldId id="363" r:id="rId36"/>
    <p:sldId id="364" r:id="rId37"/>
    <p:sldId id="365" r:id="rId38"/>
    <p:sldId id="369" r:id="rId39"/>
    <p:sldId id="370" r:id="rId40"/>
    <p:sldId id="371" r:id="rId41"/>
    <p:sldId id="372" r:id="rId42"/>
    <p:sldId id="373" r:id="rId43"/>
    <p:sldId id="374" r:id="rId44"/>
    <p:sldId id="375" r:id="rId45"/>
    <p:sldId id="376" r:id="rId46"/>
    <p:sldId id="377" r:id="rId47"/>
    <p:sldId id="378" r:id="rId48"/>
    <p:sldId id="379" r:id="rId49"/>
    <p:sldId id="380" r:id="rId50"/>
    <p:sldId id="381" r:id="rId51"/>
    <p:sldId id="382" r:id="rId52"/>
    <p:sldId id="383" r:id="rId53"/>
    <p:sldId id="384" r:id="rId54"/>
    <p:sldId id="386" r:id="rId55"/>
    <p:sldId id="387" r:id="rId56"/>
    <p:sldId id="388" r:id="rId57"/>
    <p:sldId id="389" r:id="rId58"/>
    <p:sldId id="390" r:id="rId59"/>
    <p:sldId id="385" r:id="rId60"/>
    <p:sldId id="398" r:id="rId61"/>
    <p:sldId id="399" r:id="rId62"/>
    <p:sldId id="401" r:id="rId63"/>
    <p:sldId id="405" r:id="rId64"/>
    <p:sldId id="404" r:id="rId65"/>
    <p:sldId id="391" r:id="rId66"/>
    <p:sldId id="392" r:id="rId67"/>
    <p:sldId id="393" r:id="rId68"/>
    <p:sldId id="394" r:id="rId69"/>
    <p:sldId id="395" r:id="rId70"/>
    <p:sldId id="396" r:id="rId71"/>
    <p:sldId id="397" r:id="rId72"/>
    <p:sldId id="406"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4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60"/>
    <p:restoredTop sz="89602"/>
  </p:normalViewPr>
  <p:slideViewPr>
    <p:cSldViewPr snapToGrid="0" snapToObjects="1">
      <p:cViewPr varScale="1">
        <p:scale>
          <a:sx n="117" d="100"/>
          <a:sy n="117" d="100"/>
        </p:scale>
        <p:origin x="936" y="17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40429-3676-E144-BAB7-65E862D4716B}" type="datetimeFigureOut">
              <a:rPr lang="en-GB" smtClean="0"/>
              <a:t>02/05/2024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8959B5-8531-3849-8B3F-39B2E56DD88C}" type="slidenum">
              <a:rPr lang="en-GB" smtClean="0"/>
              <a:t>‹#›</a:t>
            </a:fld>
            <a:endParaRPr lang="en-GB"/>
          </a:p>
        </p:txBody>
      </p:sp>
    </p:spTree>
    <p:extLst>
      <p:ext uri="{BB962C8B-B14F-4D97-AF65-F5344CB8AC3E}">
        <p14:creationId xmlns:p14="http://schemas.microsoft.com/office/powerpoint/2010/main" val="3681642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88959B5-8531-3849-8B3F-39B2E56DD88C}" type="slidenum">
              <a:rPr lang="en-GB" smtClean="0"/>
              <a:t>2</a:t>
            </a:fld>
            <a:endParaRPr lang="en-GB"/>
          </a:p>
        </p:txBody>
      </p:sp>
    </p:spTree>
    <p:extLst>
      <p:ext uri="{BB962C8B-B14F-4D97-AF65-F5344CB8AC3E}">
        <p14:creationId xmlns:p14="http://schemas.microsoft.com/office/powerpoint/2010/main" val="4166731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err="1"/>
              <a:t>n:m</a:t>
            </a:r>
            <a:r>
              <a:rPr lang="de-DE" dirty="0"/>
              <a:t>: 0 bis unendlich viele Objekte der linken Seite stehen mit 0 bis unendlichen vielen Objekten der rechten Seite in Beziehung.</a:t>
            </a:r>
          </a:p>
          <a:p>
            <a:r>
              <a:rPr lang="de-DE" dirty="0"/>
              <a:t>1:n: 0 oder 1 Objekt der linken Seite steht mit 0 bis unendlich vielen Objekten der rechten Seite in Beziehung.</a:t>
            </a:r>
          </a:p>
          <a:p>
            <a:r>
              <a:rPr lang="de-DE" dirty="0"/>
              <a:t>1:1 0 oder 1 Objekt der linken Seite steht mit 0 oder 1 Objekt der rechten Seite in Beziehung.</a:t>
            </a:r>
          </a:p>
        </p:txBody>
      </p:sp>
      <p:sp>
        <p:nvSpPr>
          <p:cNvPr id="4" name="Slide Number Placeholder 3"/>
          <p:cNvSpPr>
            <a:spLocks noGrp="1"/>
          </p:cNvSpPr>
          <p:nvPr>
            <p:ph type="sldNum" sz="quarter" idx="5"/>
          </p:nvPr>
        </p:nvSpPr>
        <p:spPr/>
        <p:txBody>
          <a:bodyPr/>
          <a:lstStyle/>
          <a:p>
            <a:fld id="{488959B5-8531-3849-8B3F-39B2E56DD88C}" type="slidenum">
              <a:rPr lang="en-GB" smtClean="0"/>
              <a:t>18</a:t>
            </a:fld>
            <a:endParaRPr lang="en-GB"/>
          </a:p>
        </p:txBody>
      </p:sp>
    </p:spTree>
    <p:extLst>
      <p:ext uri="{BB962C8B-B14F-4D97-AF65-F5344CB8AC3E}">
        <p14:creationId xmlns:p14="http://schemas.microsoft.com/office/powerpoint/2010/main" val="2050427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Verbindung zur identifizierenden Entität in Doppelstrichen</a:t>
            </a:r>
          </a:p>
          <a:p>
            <a:r>
              <a:rPr lang="de-DE" dirty="0"/>
              <a:t>Angehörige könnte noch in anderen Beziehungen stehen, die aber nicht Verbindung zu identifizierender Entität (einfache Striche bei dem Beziehungsknoten)</a:t>
            </a:r>
          </a:p>
        </p:txBody>
      </p:sp>
      <p:sp>
        <p:nvSpPr>
          <p:cNvPr id="4" name="Slide Number Placeholder 3"/>
          <p:cNvSpPr>
            <a:spLocks noGrp="1"/>
          </p:cNvSpPr>
          <p:nvPr>
            <p:ph type="sldNum" sz="quarter" idx="5"/>
          </p:nvPr>
        </p:nvSpPr>
        <p:spPr/>
        <p:txBody>
          <a:bodyPr/>
          <a:lstStyle/>
          <a:p>
            <a:fld id="{488959B5-8531-3849-8B3F-39B2E56DD88C}" type="slidenum">
              <a:rPr lang="en-GB" smtClean="0"/>
              <a:t>19</a:t>
            </a:fld>
            <a:endParaRPr lang="en-GB"/>
          </a:p>
        </p:txBody>
      </p:sp>
    </p:spTree>
    <p:extLst>
      <p:ext uri="{BB962C8B-B14F-4D97-AF65-F5344CB8AC3E}">
        <p14:creationId xmlns:p14="http://schemas.microsoft.com/office/powerpoint/2010/main" val="3656237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Regelfall:</a:t>
            </a:r>
          </a:p>
          <a:p>
            <a:r>
              <a:rPr lang="de-DE" dirty="0"/>
              <a:t>Entitäten: Nomen/Subjekte</a:t>
            </a:r>
          </a:p>
          <a:p>
            <a:r>
              <a:rPr lang="de-DE" dirty="0"/>
              <a:t>Beziehung: Verben/Prädikate</a:t>
            </a:r>
          </a:p>
          <a:p>
            <a:r>
              <a:rPr lang="de-DE" dirty="0"/>
              <a:t>Attribute: Nomen/Objekte</a:t>
            </a:r>
          </a:p>
          <a:p>
            <a:endParaRPr lang="de-DE" dirty="0"/>
          </a:p>
          <a:p>
            <a:r>
              <a:rPr lang="de-DE" dirty="0"/>
              <a:t>Anforderungsdefinition kann Hinweise geben, ob Entität oder Attribut (Nachfrage an Kunde möglich)</a:t>
            </a:r>
          </a:p>
        </p:txBody>
      </p:sp>
      <p:sp>
        <p:nvSpPr>
          <p:cNvPr id="4" name="Slide Number Placeholder 3"/>
          <p:cNvSpPr>
            <a:spLocks noGrp="1"/>
          </p:cNvSpPr>
          <p:nvPr>
            <p:ph type="sldNum" sz="quarter" idx="5"/>
          </p:nvPr>
        </p:nvSpPr>
        <p:spPr/>
        <p:txBody>
          <a:bodyPr/>
          <a:lstStyle/>
          <a:p>
            <a:fld id="{488959B5-8531-3849-8B3F-39B2E56DD88C}" type="slidenum">
              <a:rPr lang="en-GB" smtClean="0"/>
              <a:t>23</a:t>
            </a:fld>
            <a:endParaRPr lang="en-GB"/>
          </a:p>
        </p:txBody>
      </p:sp>
    </p:spTree>
    <p:extLst>
      <p:ext uri="{BB962C8B-B14F-4D97-AF65-F5344CB8AC3E}">
        <p14:creationId xmlns:p14="http://schemas.microsoft.com/office/powerpoint/2010/main" val="351518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Mehrwertige vs. einwertige Attribute: doppelte Striche vs. einfache Striche</a:t>
            </a:r>
          </a:p>
        </p:txBody>
      </p:sp>
      <p:sp>
        <p:nvSpPr>
          <p:cNvPr id="4" name="Slide Number Placeholder 3"/>
          <p:cNvSpPr>
            <a:spLocks noGrp="1"/>
          </p:cNvSpPr>
          <p:nvPr>
            <p:ph type="sldNum" sz="quarter" idx="5"/>
          </p:nvPr>
        </p:nvSpPr>
        <p:spPr/>
        <p:txBody>
          <a:bodyPr/>
          <a:lstStyle/>
          <a:p>
            <a:fld id="{488959B5-8531-3849-8B3F-39B2E56DD88C}" type="slidenum">
              <a:rPr lang="en-GB" smtClean="0"/>
              <a:t>24</a:t>
            </a:fld>
            <a:endParaRPr lang="en-GB"/>
          </a:p>
        </p:txBody>
      </p:sp>
    </p:spTree>
    <p:extLst>
      <p:ext uri="{BB962C8B-B14F-4D97-AF65-F5344CB8AC3E}">
        <p14:creationId xmlns:p14="http://schemas.microsoft.com/office/powerpoint/2010/main" val="4222489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err="1"/>
              <a:t>GebDatum</a:t>
            </a:r>
            <a:r>
              <a:rPr lang="de-DE" dirty="0"/>
              <a:t> als Tag Monat Jahr </a:t>
            </a:r>
            <a:r>
              <a:rPr lang="de-DE" dirty="0" err="1"/>
              <a:t>abspeicherbar</a:t>
            </a:r>
            <a:r>
              <a:rPr lang="de-DE" dirty="0"/>
              <a:t> (leichter Overkill)</a:t>
            </a:r>
          </a:p>
          <a:p>
            <a:r>
              <a:rPr lang="de-DE" dirty="0"/>
              <a:t>Adresse ebenso teilbar</a:t>
            </a:r>
          </a:p>
        </p:txBody>
      </p:sp>
      <p:sp>
        <p:nvSpPr>
          <p:cNvPr id="4" name="Slide Number Placeholder 3"/>
          <p:cNvSpPr>
            <a:spLocks noGrp="1"/>
          </p:cNvSpPr>
          <p:nvPr>
            <p:ph type="sldNum" sz="quarter" idx="5"/>
          </p:nvPr>
        </p:nvSpPr>
        <p:spPr/>
        <p:txBody>
          <a:bodyPr/>
          <a:lstStyle/>
          <a:p>
            <a:fld id="{488959B5-8531-3849-8B3F-39B2E56DD88C}" type="slidenum">
              <a:rPr lang="en-GB" smtClean="0"/>
              <a:t>25</a:t>
            </a:fld>
            <a:endParaRPr lang="en-GB"/>
          </a:p>
        </p:txBody>
      </p:sp>
    </p:spTree>
    <p:extLst>
      <p:ext uri="{BB962C8B-B14F-4D97-AF65-F5344CB8AC3E}">
        <p14:creationId xmlns:p14="http://schemas.microsoft.com/office/powerpoint/2010/main" val="826921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26</a:t>
            </a:fld>
            <a:endParaRPr lang="en-GB"/>
          </a:p>
        </p:txBody>
      </p:sp>
    </p:spTree>
    <p:extLst>
      <p:ext uri="{BB962C8B-B14F-4D97-AF65-F5344CB8AC3E}">
        <p14:creationId xmlns:p14="http://schemas.microsoft.com/office/powerpoint/2010/main" val="3288660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Wieder: </a:t>
            </a:r>
            <a:r>
              <a:rPr lang="de-DE" dirty="0" err="1"/>
              <a:t>GebDatum</a:t>
            </a:r>
            <a:r>
              <a:rPr lang="de-DE" dirty="0"/>
              <a:t> als Tag Monat Jahr </a:t>
            </a:r>
            <a:r>
              <a:rPr lang="de-DE" dirty="0" err="1"/>
              <a:t>abspeicherbar</a:t>
            </a:r>
            <a:r>
              <a:rPr lang="de-DE" dirty="0"/>
              <a:t> (leichter Overkill)</a:t>
            </a:r>
          </a:p>
        </p:txBody>
      </p:sp>
      <p:sp>
        <p:nvSpPr>
          <p:cNvPr id="4" name="Slide Number Placeholder 3"/>
          <p:cNvSpPr>
            <a:spLocks noGrp="1"/>
          </p:cNvSpPr>
          <p:nvPr>
            <p:ph type="sldNum" sz="quarter" idx="5"/>
          </p:nvPr>
        </p:nvSpPr>
        <p:spPr/>
        <p:txBody>
          <a:bodyPr/>
          <a:lstStyle/>
          <a:p>
            <a:fld id="{488959B5-8531-3849-8B3F-39B2E56DD88C}" type="slidenum">
              <a:rPr lang="en-GB" smtClean="0"/>
              <a:t>27</a:t>
            </a:fld>
            <a:endParaRPr lang="en-GB"/>
          </a:p>
        </p:txBody>
      </p:sp>
    </p:spTree>
    <p:extLst>
      <p:ext uri="{BB962C8B-B14F-4D97-AF65-F5344CB8AC3E}">
        <p14:creationId xmlns:p14="http://schemas.microsoft.com/office/powerpoint/2010/main" val="1769045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35014775" indent="-34592734">
              <a:defRPr sz="22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200">
                <a:solidFill>
                  <a:schemeClr val="tx1"/>
                </a:solidFill>
                <a:latin typeface="Arial" charset="0"/>
                <a:ea typeface="ＭＳ Ｐゴシック" charset="0"/>
              </a:defRPr>
            </a:lvl4pPr>
            <a:lvl5pPr>
              <a:defRPr sz="2200">
                <a:solidFill>
                  <a:schemeClr val="tx1"/>
                </a:solidFill>
                <a:latin typeface="Arial" charset="0"/>
                <a:ea typeface="ＭＳ Ｐゴシック" charset="0"/>
              </a:defRPr>
            </a:lvl5pPr>
            <a:lvl6pPr marL="422041" eaLnBrk="0" fontAlgn="base" hangingPunct="0">
              <a:spcBef>
                <a:spcPct val="0"/>
              </a:spcBef>
              <a:spcAft>
                <a:spcPct val="0"/>
              </a:spcAft>
              <a:defRPr sz="2200">
                <a:solidFill>
                  <a:schemeClr val="tx1"/>
                </a:solidFill>
                <a:latin typeface="Arial" charset="0"/>
                <a:ea typeface="ＭＳ Ｐゴシック" charset="0"/>
              </a:defRPr>
            </a:lvl6pPr>
            <a:lvl7pPr marL="844083" eaLnBrk="0" fontAlgn="base" hangingPunct="0">
              <a:spcBef>
                <a:spcPct val="0"/>
              </a:spcBef>
              <a:spcAft>
                <a:spcPct val="0"/>
              </a:spcAft>
              <a:defRPr sz="2200">
                <a:solidFill>
                  <a:schemeClr val="tx1"/>
                </a:solidFill>
                <a:latin typeface="Arial" charset="0"/>
                <a:ea typeface="ＭＳ Ｐゴシック" charset="0"/>
              </a:defRPr>
            </a:lvl7pPr>
            <a:lvl8pPr marL="1266124" eaLnBrk="0" fontAlgn="base" hangingPunct="0">
              <a:spcBef>
                <a:spcPct val="0"/>
              </a:spcBef>
              <a:spcAft>
                <a:spcPct val="0"/>
              </a:spcAft>
              <a:defRPr sz="2200">
                <a:solidFill>
                  <a:schemeClr val="tx1"/>
                </a:solidFill>
                <a:latin typeface="Arial" charset="0"/>
                <a:ea typeface="ＭＳ Ｐゴシック" charset="0"/>
              </a:defRPr>
            </a:lvl8pPr>
            <a:lvl9pPr marL="1688165" eaLnBrk="0" fontAlgn="base" hangingPunct="0">
              <a:spcBef>
                <a:spcPct val="0"/>
              </a:spcBef>
              <a:spcAft>
                <a:spcPct val="0"/>
              </a:spcAft>
              <a:defRPr sz="2200">
                <a:solidFill>
                  <a:schemeClr val="tx1"/>
                </a:solidFill>
                <a:latin typeface="Arial" charset="0"/>
                <a:ea typeface="ＭＳ Ｐゴシック" charset="0"/>
              </a:defRPr>
            </a:lvl9pPr>
          </a:lstStyle>
          <a:p>
            <a:fld id="{4E9779ED-5526-B743-BA5E-4F5317C08786}" type="slidenum">
              <a:rPr lang="de-DE" sz="1100"/>
              <a:pPr/>
              <a:t>30</a:t>
            </a:fld>
            <a:endParaRPr lang="de-DE" sz="1100"/>
          </a:p>
        </p:txBody>
      </p:sp>
      <p:sp>
        <p:nvSpPr>
          <p:cNvPr id="46083" name="Rectangle 2"/>
          <p:cNvSpPr>
            <a:spLocks noGrp="1" noRot="1" noChangeAspect="1" noChangeArrowheads="1" noTextEdit="1"/>
          </p:cNvSpPr>
          <p:nvPr>
            <p:ph type="sldImg"/>
          </p:nvPr>
        </p:nvSpPr>
        <p:spPr>
          <a:xfrm>
            <a:off x="685800" y="1143000"/>
            <a:ext cx="5486400" cy="3086100"/>
          </a:xfrm>
          <a:ln/>
        </p:spPr>
      </p:sp>
      <p:sp>
        <p:nvSpPr>
          <p:cNvPr id="460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3449098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err="1"/>
              <a:t>n:m</a:t>
            </a:r>
            <a:r>
              <a:rPr lang="de-DE" dirty="0"/>
              <a:t>: 0 bis unendlich viele Objekte der linken Seite stehen mit 0 bis unendlichen vielen Objekten der rechten Seite in Beziehung.</a:t>
            </a:r>
          </a:p>
          <a:p>
            <a:r>
              <a:rPr lang="de-DE" dirty="0"/>
              <a:t>1:n: 0 oder 1 Objekt der linken Seite steht mit 0 bis unendlich vielen Objekten der rechten Seite in Beziehung.</a:t>
            </a:r>
          </a:p>
          <a:p>
            <a:r>
              <a:rPr lang="de-DE" dirty="0"/>
              <a:t>1:1 0 oder 1 Objekt der linken Seite steht mit 0 oder 1 Objekt der rechten Seite in Beziehung.</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An einem Projekt arbeiten m Mitarbeiter. Ein Mitarbeiter arbeitet an n Projekten. Oder: </a:t>
            </a:r>
          </a:p>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31</a:t>
            </a:fld>
            <a:endParaRPr lang="en-GB"/>
          </a:p>
        </p:txBody>
      </p:sp>
    </p:spTree>
    <p:extLst>
      <p:ext uri="{BB962C8B-B14F-4D97-AF65-F5344CB8AC3E}">
        <p14:creationId xmlns:p14="http://schemas.microsoft.com/office/powerpoint/2010/main" val="2704931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err="1"/>
              <a:t>n:m</a:t>
            </a:r>
            <a:r>
              <a:rPr lang="de-DE" dirty="0"/>
              <a:t>: 0 bis unendlich viele Objekte der linken Seite stehen mit 0 bis unendlichen vielen Objekten der rechten Seite in Beziehung.</a:t>
            </a:r>
          </a:p>
          <a:p>
            <a:r>
              <a:rPr lang="de-DE" dirty="0"/>
              <a:t>1:n: 0 oder 1 Objekt der linken Seite steht mit 0 bis unendlich vielen Objekten der rechten Seite in Beziehung.</a:t>
            </a:r>
          </a:p>
          <a:p>
            <a:r>
              <a:rPr lang="de-DE" dirty="0"/>
              <a:t>1:1 0 oder 1 Objekt der linken Seite steht mit 0 oder 1 Objekt der rechten Seite in Beziehung.</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An einem Projekt arbeiten m Mitarbeiter. Ein Mitarbeiter arbeitet an n Projekten. Oder: </a:t>
            </a:r>
          </a:p>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32</a:t>
            </a:fld>
            <a:endParaRPr lang="en-GB"/>
          </a:p>
        </p:txBody>
      </p:sp>
    </p:spTree>
    <p:extLst>
      <p:ext uri="{BB962C8B-B14F-4D97-AF65-F5344CB8AC3E}">
        <p14:creationId xmlns:p14="http://schemas.microsoft.com/office/powerpoint/2010/main" val="313940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Kompetenzen:</a:t>
            </a:r>
          </a:p>
          <a:p>
            <a:r>
              <a:rPr lang="de-DE" dirty="0"/>
              <a:t>Spezifikationen in Datenmodelle überführen</a:t>
            </a:r>
          </a:p>
          <a:p>
            <a:r>
              <a:rPr lang="de-DE" dirty="0"/>
              <a:t>Daten mit (E)ER modellieren</a:t>
            </a:r>
          </a:p>
          <a:p>
            <a:r>
              <a:rPr lang="de-DE" dirty="0"/>
              <a:t>ER-Modelle einem Kunden erklären</a:t>
            </a:r>
          </a:p>
          <a:p>
            <a:r>
              <a:rPr lang="de-DE" dirty="0"/>
              <a:t>Wenn UML bekannt:</a:t>
            </a:r>
            <a:br>
              <a:rPr lang="de-DE" dirty="0"/>
            </a:br>
            <a:r>
              <a:rPr lang="de-DE" dirty="0"/>
              <a:t>(E)ER-Modelle mit UML darstellen und wissen, wo die Grenzen/Unterschiede liegen</a:t>
            </a:r>
          </a:p>
          <a:p>
            <a:r>
              <a:rPr lang="de-DE" dirty="0"/>
              <a:t>Technische Probleme in Datenmodellen erkennen</a:t>
            </a:r>
          </a:p>
          <a:p>
            <a:r>
              <a:rPr lang="de-DE" dirty="0"/>
              <a:t>Mögliche inhaltliche Probleme in Datenmodellen erkennen und durch Fragen klären</a:t>
            </a:r>
          </a:p>
          <a:p>
            <a:endParaRPr lang="en-GB" dirty="0"/>
          </a:p>
        </p:txBody>
      </p:sp>
      <p:sp>
        <p:nvSpPr>
          <p:cNvPr id="4" name="Slide Number Placeholder 3"/>
          <p:cNvSpPr>
            <a:spLocks noGrp="1"/>
          </p:cNvSpPr>
          <p:nvPr>
            <p:ph type="sldNum" sz="quarter" idx="5"/>
          </p:nvPr>
        </p:nvSpPr>
        <p:spPr/>
        <p:txBody>
          <a:bodyPr/>
          <a:lstStyle/>
          <a:p>
            <a:fld id="{488959B5-8531-3849-8B3F-39B2E56DD88C}" type="slidenum">
              <a:rPr lang="en-GB" smtClean="0"/>
              <a:t>4</a:t>
            </a:fld>
            <a:endParaRPr lang="en-GB"/>
          </a:p>
        </p:txBody>
      </p:sp>
    </p:spTree>
    <p:extLst>
      <p:ext uri="{BB962C8B-B14F-4D97-AF65-F5344CB8AC3E}">
        <p14:creationId xmlns:p14="http://schemas.microsoft.com/office/powerpoint/2010/main" val="915989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Schwache Entität?</a:t>
            </a:r>
          </a:p>
          <a:p>
            <a:r>
              <a:rPr lang="de-DE" dirty="0"/>
              <a:t>Identifizierende Entität?</a:t>
            </a:r>
          </a:p>
        </p:txBody>
      </p:sp>
      <p:sp>
        <p:nvSpPr>
          <p:cNvPr id="4" name="Slide Number Placeholder 3"/>
          <p:cNvSpPr>
            <a:spLocks noGrp="1"/>
          </p:cNvSpPr>
          <p:nvPr>
            <p:ph type="sldNum" sz="quarter" idx="5"/>
          </p:nvPr>
        </p:nvSpPr>
        <p:spPr/>
        <p:txBody>
          <a:bodyPr/>
          <a:lstStyle/>
          <a:p>
            <a:fld id="{488959B5-8531-3849-8B3F-39B2E56DD88C}" type="slidenum">
              <a:rPr lang="en-GB" smtClean="0"/>
              <a:t>33</a:t>
            </a:fld>
            <a:endParaRPr lang="en-GB"/>
          </a:p>
        </p:txBody>
      </p:sp>
    </p:spTree>
    <p:extLst>
      <p:ext uri="{BB962C8B-B14F-4D97-AF65-F5344CB8AC3E}">
        <p14:creationId xmlns:p14="http://schemas.microsoft.com/office/powerpoint/2010/main" val="4156132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35014775" indent="-34592734">
              <a:defRPr sz="2200">
                <a:solidFill>
                  <a:schemeClr val="tx1"/>
                </a:solidFill>
                <a:latin typeface="Arial" charset="0"/>
                <a:ea typeface="ＭＳ Ｐゴシック" charset="0"/>
              </a:defRPr>
            </a:lvl2pPr>
            <a:lvl3pPr>
              <a:defRPr sz="2200">
                <a:solidFill>
                  <a:schemeClr val="tx1"/>
                </a:solidFill>
                <a:latin typeface="Arial" charset="0"/>
                <a:ea typeface="ＭＳ Ｐゴシック" charset="0"/>
              </a:defRPr>
            </a:lvl3pPr>
            <a:lvl4pPr>
              <a:defRPr sz="2200">
                <a:solidFill>
                  <a:schemeClr val="tx1"/>
                </a:solidFill>
                <a:latin typeface="Arial" charset="0"/>
                <a:ea typeface="ＭＳ Ｐゴシック" charset="0"/>
              </a:defRPr>
            </a:lvl4pPr>
            <a:lvl5pPr>
              <a:defRPr sz="2200">
                <a:solidFill>
                  <a:schemeClr val="tx1"/>
                </a:solidFill>
                <a:latin typeface="Arial" charset="0"/>
                <a:ea typeface="ＭＳ Ｐゴシック" charset="0"/>
              </a:defRPr>
            </a:lvl5pPr>
            <a:lvl6pPr marL="422041" eaLnBrk="0" fontAlgn="base" hangingPunct="0">
              <a:spcBef>
                <a:spcPct val="0"/>
              </a:spcBef>
              <a:spcAft>
                <a:spcPct val="0"/>
              </a:spcAft>
              <a:defRPr sz="2200">
                <a:solidFill>
                  <a:schemeClr val="tx1"/>
                </a:solidFill>
                <a:latin typeface="Arial" charset="0"/>
                <a:ea typeface="ＭＳ Ｐゴシック" charset="0"/>
              </a:defRPr>
            </a:lvl6pPr>
            <a:lvl7pPr marL="844083" eaLnBrk="0" fontAlgn="base" hangingPunct="0">
              <a:spcBef>
                <a:spcPct val="0"/>
              </a:spcBef>
              <a:spcAft>
                <a:spcPct val="0"/>
              </a:spcAft>
              <a:defRPr sz="2200">
                <a:solidFill>
                  <a:schemeClr val="tx1"/>
                </a:solidFill>
                <a:latin typeface="Arial" charset="0"/>
                <a:ea typeface="ＭＳ Ｐゴシック" charset="0"/>
              </a:defRPr>
            </a:lvl7pPr>
            <a:lvl8pPr marL="1266124" eaLnBrk="0" fontAlgn="base" hangingPunct="0">
              <a:spcBef>
                <a:spcPct val="0"/>
              </a:spcBef>
              <a:spcAft>
                <a:spcPct val="0"/>
              </a:spcAft>
              <a:defRPr sz="2200">
                <a:solidFill>
                  <a:schemeClr val="tx1"/>
                </a:solidFill>
                <a:latin typeface="Arial" charset="0"/>
                <a:ea typeface="ＭＳ Ｐゴシック" charset="0"/>
              </a:defRPr>
            </a:lvl8pPr>
            <a:lvl9pPr marL="1688165" eaLnBrk="0" fontAlgn="base" hangingPunct="0">
              <a:spcBef>
                <a:spcPct val="0"/>
              </a:spcBef>
              <a:spcAft>
                <a:spcPct val="0"/>
              </a:spcAft>
              <a:defRPr sz="2200">
                <a:solidFill>
                  <a:schemeClr val="tx1"/>
                </a:solidFill>
                <a:latin typeface="Arial" charset="0"/>
                <a:ea typeface="ＭＳ Ｐゴシック" charset="0"/>
              </a:defRPr>
            </a:lvl9pPr>
          </a:lstStyle>
          <a:p>
            <a:fld id="{1E4599FB-81B3-784C-8248-AE0ED89E2ADA}" type="slidenum">
              <a:rPr lang="de-DE" sz="1100"/>
              <a:pPr/>
              <a:t>34</a:t>
            </a:fld>
            <a:endParaRPr lang="de-DE" sz="1100"/>
          </a:p>
        </p:txBody>
      </p:sp>
      <p:sp>
        <p:nvSpPr>
          <p:cNvPr id="52227" name="Rectangle 2"/>
          <p:cNvSpPr>
            <a:spLocks noGrp="1" noRot="1" noChangeAspect="1" noChangeArrowheads="1" noTextEdit="1"/>
          </p:cNvSpPr>
          <p:nvPr>
            <p:ph type="sldImg"/>
          </p:nvPr>
        </p:nvSpPr>
        <p:spPr>
          <a:xfrm>
            <a:off x="685800" y="1143000"/>
            <a:ext cx="5486400" cy="3086100"/>
          </a:xfrm>
          <a:ln/>
        </p:spPr>
      </p:sp>
      <p:sp>
        <p:nvSpPr>
          <p:cNvPr id="5222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4075430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Min. 4 Flächen; jede Fläche gehört zu einem Polyeder</a:t>
            </a:r>
          </a:p>
          <a:p>
            <a:r>
              <a:rPr lang="de-DE" dirty="0"/>
              <a:t>Pro Fläche min. 3 Kanten; jede Kante begrenzt zwei Flächen (senkrecht gestrichelte Kante: begrenzt die gestreifte Fläche und die gepunktete Fläche)</a:t>
            </a:r>
          </a:p>
          <a:p>
            <a:r>
              <a:rPr lang="de-DE" dirty="0"/>
              <a:t>Jede Kante hat zwei Endpunkte; jeder Punkt gehört zu drei Kanten (siehe der Punkt, an dem die drei gestrichelten Linien zusammentreffen)</a:t>
            </a:r>
          </a:p>
        </p:txBody>
      </p:sp>
      <p:sp>
        <p:nvSpPr>
          <p:cNvPr id="4" name="Slide Number Placeholder 3"/>
          <p:cNvSpPr>
            <a:spLocks noGrp="1"/>
          </p:cNvSpPr>
          <p:nvPr>
            <p:ph type="sldNum" sz="quarter" idx="5"/>
          </p:nvPr>
        </p:nvSpPr>
        <p:spPr/>
        <p:txBody>
          <a:bodyPr/>
          <a:lstStyle/>
          <a:p>
            <a:fld id="{488959B5-8531-3849-8B3F-39B2E56DD88C}" type="slidenum">
              <a:rPr lang="en-GB" smtClean="0"/>
              <a:t>36</a:t>
            </a:fld>
            <a:endParaRPr lang="en-GB"/>
          </a:p>
        </p:txBody>
      </p:sp>
    </p:spTree>
    <p:extLst>
      <p:ext uri="{BB962C8B-B14F-4D97-AF65-F5344CB8AC3E}">
        <p14:creationId xmlns:p14="http://schemas.microsoft.com/office/powerpoint/2010/main" val="3208851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Kompetenzen:</a:t>
            </a:r>
          </a:p>
          <a:p>
            <a:r>
              <a:rPr lang="de-DE" dirty="0"/>
              <a:t>Spezifikationen in Datenmodelle überführen</a:t>
            </a:r>
          </a:p>
          <a:p>
            <a:r>
              <a:rPr lang="de-DE" dirty="0"/>
              <a:t>Daten mit (E)ER modellieren</a:t>
            </a:r>
          </a:p>
          <a:p>
            <a:r>
              <a:rPr lang="de-DE" dirty="0"/>
              <a:t>ER-Modelle einem Kunden erklären</a:t>
            </a:r>
          </a:p>
          <a:p>
            <a:r>
              <a:rPr lang="de-DE" dirty="0"/>
              <a:t>Wenn UML bekannt:</a:t>
            </a:r>
            <a:br>
              <a:rPr lang="de-DE" dirty="0"/>
            </a:br>
            <a:r>
              <a:rPr lang="de-DE" dirty="0"/>
              <a:t>(E)ER-Modelle mit UML darstellen und wissen, wo die Grenzen/Unterschiede liegen</a:t>
            </a:r>
          </a:p>
          <a:p>
            <a:r>
              <a:rPr lang="de-DE" dirty="0"/>
              <a:t>Technische Probleme in Datenmodellen erkennen</a:t>
            </a:r>
          </a:p>
          <a:p>
            <a:r>
              <a:rPr lang="de-DE" dirty="0"/>
              <a:t>Mögliche inhaltliche Probleme in Datenmodellen erkennen und durch Fragen klären</a:t>
            </a:r>
          </a:p>
          <a:p>
            <a:endParaRPr lang="en-GB" dirty="0"/>
          </a:p>
        </p:txBody>
      </p:sp>
      <p:sp>
        <p:nvSpPr>
          <p:cNvPr id="4" name="Slide Number Placeholder 3"/>
          <p:cNvSpPr>
            <a:spLocks noGrp="1"/>
          </p:cNvSpPr>
          <p:nvPr>
            <p:ph type="sldNum" sz="quarter" idx="5"/>
          </p:nvPr>
        </p:nvSpPr>
        <p:spPr/>
        <p:txBody>
          <a:bodyPr/>
          <a:lstStyle/>
          <a:p>
            <a:fld id="{488959B5-8531-3849-8B3F-39B2E56DD88C}" type="slidenum">
              <a:rPr lang="en-GB" smtClean="0"/>
              <a:t>38</a:t>
            </a:fld>
            <a:endParaRPr lang="en-GB"/>
          </a:p>
        </p:txBody>
      </p:sp>
    </p:spTree>
    <p:extLst>
      <p:ext uri="{BB962C8B-B14F-4D97-AF65-F5344CB8AC3E}">
        <p14:creationId xmlns:p14="http://schemas.microsoft.com/office/powerpoint/2010/main" val="3586993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Spezialisierung: Verfeinerung einer Entität (mehr Information/Anforderungen)</a:t>
            </a:r>
          </a:p>
          <a:p>
            <a:r>
              <a:rPr lang="de-DE" dirty="0"/>
              <a:t>Generalisierung: Vergröberung einer Entität (weniger Information/Anforderungen)</a:t>
            </a:r>
          </a:p>
        </p:txBody>
      </p:sp>
      <p:sp>
        <p:nvSpPr>
          <p:cNvPr id="4" name="Slide Number Placeholder 3"/>
          <p:cNvSpPr>
            <a:spLocks noGrp="1"/>
          </p:cNvSpPr>
          <p:nvPr>
            <p:ph type="sldNum" sz="quarter" idx="5"/>
          </p:nvPr>
        </p:nvSpPr>
        <p:spPr/>
        <p:txBody>
          <a:bodyPr/>
          <a:lstStyle/>
          <a:p>
            <a:fld id="{488959B5-8531-3849-8B3F-39B2E56DD88C}" type="slidenum">
              <a:rPr lang="en-GB" smtClean="0"/>
              <a:t>39</a:t>
            </a:fld>
            <a:endParaRPr lang="en-GB"/>
          </a:p>
        </p:txBody>
      </p:sp>
    </p:spTree>
    <p:extLst>
      <p:ext uri="{BB962C8B-B14F-4D97-AF65-F5344CB8AC3E}">
        <p14:creationId xmlns:p14="http://schemas.microsoft.com/office/powerpoint/2010/main" val="2124341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Geschlecht und Gehalt als Attribute gelöscht</a:t>
            </a:r>
          </a:p>
        </p:txBody>
      </p:sp>
      <p:sp>
        <p:nvSpPr>
          <p:cNvPr id="4" name="Slide Number Placeholder 3"/>
          <p:cNvSpPr>
            <a:spLocks noGrp="1"/>
          </p:cNvSpPr>
          <p:nvPr>
            <p:ph type="sldNum" sz="quarter" idx="5"/>
          </p:nvPr>
        </p:nvSpPr>
        <p:spPr/>
        <p:txBody>
          <a:bodyPr/>
          <a:lstStyle/>
          <a:p>
            <a:fld id="{488959B5-8531-3849-8B3F-39B2E56DD88C}" type="slidenum">
              <a:rPr lang="en-GB" smtClean="0"/>
              <a:t>40</a:t>
            </a:fld>
            <a:endParaRPr lang="en-GB"/>
          </a:p>
        </p:txBody>
      </p:sp>
    </p:spTree>
    <p:extLst>
      <p:ext uri="{BB962C8B-B14F-4D97-AF65-F5344CB8AC3E}">
        <p14:creationId xmlns:p14="http://schemas.microsoft.com/office/powerpoint/2010/main" val="1561268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41</a:t>
            </a:fld>
            <a:endParaRPr lang="en-GB"/>
          </a:p>
        </p:txBody>
      </p:sp>
    </p:spTree>
    <p:extLst>
      <p:ext uri="{BB962C8B-B14F-4D97-AF65-F5344CB8AC3E}">
        <p14:creationId xmlns:p14="http://schemas.microsoft.com/office/powerpoint/2010/main" val="551716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Teil sowohl selbst produziert und gekauft (zum Beispiel bei erhöhter Nachfrage)</a:t>
            </a:r>
          </a:p>
          <a:p>
            <a:r>
              <a:rPr lang="de-DE" dirty="0"/>
              <a:t>Überlappend und partiell auch möglich</a:t>
            </a:r>
          </a:p>
        </p:txBody>
      </p:sp>
      <p:sp>
        <p:nvSpPr>
          <p:cNvPr id="4" name="Slide Number Placeholder 3"/>
          <p:cNvSpPr>
            <a:spLocks noGrp="1"/>
          </p:cNvSpPr>
          <p:nvPr>
            <p:ph type="sldNum" sz="quarter" idx="5"/>
          </p:nvPr>
        </p:nvSpPr>
        <p:spPr/>
        <p:txBody>
          <a:bodyPr/>
          <a:lstStyle/>
          <a:p>
            <a:fld id="{488959B5-8531-3849-8B3F-39B2E56DD88C}" type="slidenum">
              <a:rPr lang="en-GB" smtClean="0"/>
              <a:t>43</a:t>
            </a:fld>
            <a:endParaRPr lang="en-GB"/>
          </a:p>
        </p:txBody>
      </p:sp>
    </p:spTree>
    <p:extLst>
      <p:ext uri="{BB962C8B-B14F-4D97-AF65-F5344CB8AC3E}">
        <p14:creationId xmlns:p14="http://schemas.microsoft.com/office/powerpoint/2010/main" val="4270520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Jedes Mal, wenn ein Tupel einen Wert bei Stellentyp hat, muss das Tupel auch eine Beziehung zu entsprechender Subentität eingehen</a:t>
            </a:r>
          </a:p>
        </p:txBody>
      </p:sp>
      <p:sp>
        <p:nvSpPr>
          <p:cNvPr id="4" name="Slide Number Placeholder 3"/>
          <p:cNvSpPr>
            <a:spLocks noGrp="1"/>
          </p:cNvSpPr>
          <p:nvPr>
            <p:ph type="sldNum" sz="quarter" idx="5"/>
          </p:nvPr>
        </p:nvSpPr>
        <p:spPr/>
        <p:txBody>
          <a:bodyPr/>
          <a:lstStyle/>
          <a:p>
            <a:fld id="{488959B5-8531-3849-8B3F-39B2E56DD88C}" type="slidenum">
              <a:rPr lang="en-GB" smtClean="0"/>
              <a:t>44</a:t>
            </a:fld>
            <a:endParaRPr lang="en-GB"/>
          </a:p>
        </p:txBody>
      </p:sp>
    </p:spTree>
    <p:extLst>
      <p:ext uri="{BB962C8B-B14F-4D97-AF65-F5344CB8AC3E}">
        <p14:creationId xmlns:p14="http://schemas.microsoft.com/office/powerpoint/2010/main" val="1178757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Mehrfachvererbung in OO-Modellen</a:t>
            </a:r>
          </a:p>
        </p:txBody>
      </p:sp>
      <p:sp>
        <p:nvSpPr>
          <p:cNvPr id="4" name="Slide Number Placeholder 3"/>
          <p:cNvSpPr>
            <a:spLocks noGrp="1"/>
          </p:cNvSpPr>
          <p:nvPr>
            <p:ph type="sldNum" sz="quarter" idx="5"/>
          </p:nvPr>
        </p:nvSpPr>
        <p:spPr/>
        <p:txBody>
          <a:bodyPr/>
          <a:lstStyle/>
          <a:p>
            <a:fld id="{488959B5-8531-3849-8B3F-39B2E56DD88C}" type="slidenum">
              <a:rPr lang="en-GB" smtClean="0"/>
              <a:t>45</a:t>
            </a:fld>
            <a:endParaRPr lang="en-GB"/>
          </a:p>
        </p:txBody>
      </p:sp>
    </p:spTree>
    <p:extLst>
      <p:ext uri="{BB962C8B-B14F-4D97-AF65-F5344CB8AC3E}">
        <p14:creationId xmlns:p14="http://schemas.microsoft.com/office/powerpoint/2010/main" val="534636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DB: Datenmodell</a:t>
            </a:r>
          </a:p>
          <a:p>
            <a:r>
              <a:rPr lang="de-DE" dirty="0"/>
              <a:t>SW: Programmablaufplandiagramme</a:t>
            </a:r>
          </a:p>
          <a:p>
            <a:r>
              <a:rPr lang="de-DE" dirty="0"/>
              <a:t>Computer: von-Neumann-Architektur als Referenzmodell</a:t>
            </a:r>
          </a:p>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5</a:t>
            </a:fld>
            <a:endParaRPr lang="en-GB"/>
          </a:p>
        </p:txBody>
      </p:sp>
    </p:spTree>
    <p:extLst>
      <p:ext uri="{BB962C8B-B14F-4D97-AF65-F5344CB8AC3E}">
        <p14:creationId xmlns:p14="http://schemas.microsoft.com/office/powerpoint/2010/main" val="1617883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Manchmal auch als </a:t>
            </a:r>
            <a:r>
              <a:rPr lang="de-DE" dirty="0" err="1"/>
              <a:t>is</a:t>
            </a:r>
            <a:r>
              <a:rPr lang="de-DE" dirty="0"/>
              <a:t>-a Beziehung mit Pfeilen dargestellt</a:t>
            </a:r>
          </a:p>
        </p:txBody>
      </p:sp>
      <p:sp>
        <p:nvSpPr>
          <p:cNvPr id="4" name="Slide Number Placeholder 3"/>
          <p:cNvSpPr>
            <a:spLocks noGrp="1"/>
          </p:cNvSpPr>
          <p:nvPr>
            <p:ph type="sldNum" sz="quarter" idx="5"/>
          </p:nvPr>
        </p:nvSpPr>
        <p:spPr/>
        <p:txBody>
          <a:bodyPr/>
          <a:lstStyle/>
          <a:p>
            <a:fld id="{488959B5-8531-3849-8B3F-39B2E56DD88C}" type="slidenum">
              <a:rPr lang="en-GB" smtClean="0"/>
              <a:t>46</a:t>
            </a:fld>
            <a:endParaRPr lang="en-GB"/>
          </a:p>
        </p:txBody>
      </p:sp>
    </p:spTree>
    <p:extLst>
      <p:ext uri="{BB962C8B-B14F-4D97-AF65-F5344CB8AC3E}">
        <p14:creationId xmlns:p14="http://schemas.microsoft.com/office/powerpoint/2010/main" val="35452155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Einzelteile zu einem großen Ganzen zusammenführen</a:t>
            </a:r>
          </a:p>
        </p:txBody>
      </p:sp>
      <p:sp>
        <p:nvSpPr>
          <p:cNvPr id="4" name="Slide Number Placeholder 3"/>
          <p:cNvSpPr>
            <a:spLocks noGrp="1"/>
          </p:cNvSpPr>
          <p:nvPr>
            <p:ph type="sldNum" sz="quarter" idx="5"/>
          </p:nvPr>
        </p:nvSpPr>
        <p:spPr/>
        <p:txBody>
          <a:bodyPr/>
          <a:lstStyle/>
          <a:p>
            <a:fld id="{488959B5-8531-3849-8B3F-39B2E56DD88C}" type="slidenum">
              <a:rPr lang="en-GB" smtClean="0"/>
              <a:t>52</a:t>
            </a:fld>
            <a:endParaRPr lang="en-GB"/>
          </a:p>
        </p:txBody>
      </p:sp>
    </p:spTree>
    <p:extLst>
      <p:ext uri="{BB962C8B-B14F-4D97-AF65-F5344CB8AC3E}">
        <p14:creationId xmlns:p14="http://schemas.microsoft.com/office/powerpoint/2010/main" val="648878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Entität = Klasse</a:t>
            </a:r>
          </a:p>
          <a:p>
            <a:r>
              <a:rPr lang="de-DE" dirty="0"/>
              <a:t>Attribute einer Entität = Attribute einer Klasse (mehrwertig -&gt; z.B. Liste)</a:t>
            </a:r>
          </a:p>
          <a:p>
            <a:r>
              <a:rPr lang="de-DE" dirty="0"/>
              <a:t>Assoziation = Assoziation</a:t>
            </a:r>
          </a:p>
          <a:p>
            <a:r>
              <a:rPr lang="de-DE" dirty="0"/>
              <a:t>Assoziationsklasse = Assoziation(</a:t>
            </a:r>
            <a:r>
              <a:rPr lang="de-DE" dirty="0" err="1"/>
              <a:t>sname</a:t>
            </a:r>
            <a:r>
              <a:rPr lang="de-DE" dirty="0"/>
              <a:t>) + Attribute</a:t>
            </a:r>
          </a:p>
          <a:p>
            <a:r>
              <a:rPr lang="de-DE" dirty="0"/>
              <a:t>Abgeleitete Attribute = Methoden (z.B.)</a:t>
            </a:r>
          </a:p>
          <a:p>
            <a:r>
              <a:rPr lang="de-DE" dirty="0" err="1"/>
              <a:t>Multiplizitäten</a:t>
            </a:r>
            <a:r>
              <a:rPr lang="de-DE" dirty="0"/>
              <a:t>/Funktionalitäten = </a:t>
            </a:r>
            <a:r>
              <a:rPr lang="de-DE" dirty="0" err="1"/>
              <a:t>Multiplizitäten</a:t>
            </a:r>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61</a:t>
            </a:fld>
            <a:endParaRPr lang="en-GB"/>
          </a:p>
        </p:txBody>
      </p:sp>
    </p:spTree>
    <p:extLst>
      <p:ext uri="{BB962C8B-B14F-4D97-AF65-F5344CB8AC3E}">
        <p14:creationId xmlns:p14="http://schemas.microsoft.com/office/powerpoint/2010/main" val="616449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Kompetenzen:</a:t>
            </a:r>
          </a:p>
          <a:p>
            <a:r>
              <a:rPr lang="de-DE" dirty="0"/>
              <a:t>Spezifikationen in Datenmodelle überführen</a:t>
            </a:r>
          </a:p>
          <a:p>
            <a:r>
              <a:rPr lang="de-DE" dirty="0"/>
              <a:t>Daten mit (E)ER modellieren</a:t>
            </a:r>
          </a:p>
          <a:p>
            <a:r>
              <a:rPr lang="de-DE" dirty="0"/>
              <a:t>ER-Modelle einem Kunden erklären</a:t>
            </a:r>
          </a:p>
          <a:p>
            <a:r>
              <a:rPr lang="de-DE" dirty="0"/>
              <a:t>Wenn UML bekannt:</a:t>
            </a:r>
            <a:br>
              <a:rPr lang="de-DE" dirty="0"/>
            </a:br>
            <a:r>
              <a:rPr lang="de-DE" dirty="0"/>
              <a:t>(E)ER-Modelle mit UML darstellen und wissen, wo die Grenzen/Unterschiede liegen</a:t>
            </a:r>
          </a:p>
          <a:p>
            <a:r>
              <a:rPr lang="de-DE" dirty="0"/>
              <a:t>Technische Probleme in Datenmodellen erkennen</a:t>
            </a:r>
          </a:p>
          <a:p>
            <a:r>
              <a:rPr lang="de-DE" dirty="0"/>
              <a:t>Mögliche inhaltliche Probleme in Datenmodellen erkennen und durch Fragen klären</a:t>
            </a:r>
          </a:p>
          <a:p>
            <a:endParaRPr lang="en-GB" dirty="0"/>
          </a:p>
        </p:txBody>
      </p:sp>
      <p:sp>
        <p:nvSpPr>
          <p:cNvPr id="4" name="Slide Number Placeholder 3"/>
          <p:cNvSpPr>
            <a:spLocks noGrp="1"/>
          </p:cNvSpPr>
          <p:nvPr>
            <p:ph type="sldNum" sz="quarter" idx="5"/>
          </p:nvPr>
        </p:nvSpPr>
        <p:spPr/>
        <p:txBody>
          <a:bodyPr/>
          <a:lstStyle/>
          <a:p>
            <a:fld id="{488959B5-8531-3849-8B3F-39B2E56DD88C}" type="slidenum">
              <a:rPr lang="en-GB" smtClean="0"/>
              <a:t>64</a:t>
            </a:fld>
            <a:endParaRPr lang="en-GB"/>
          </a:p>
        </p:txBody>
      </p:sp>
    </p:spTree>
    <p:extLst>
      <p:ext uri="{BB962C8B-B14F-4D97-AF65-F5344CB8AC3E}">
        <p14:creationId xmlns:p14="http://schemas.microsoft.com/office/powerpoint/2010/main" val="38429878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Ableitungen: Für das abgeleitete Attribut „</a:t>
            </a:r>
            <a:r>
              <a:rPr lang="de-DE" dirty="0" err="1"/>
              <a:t>AnzahlMitarbeiter</a:t>
            </a:r>
            <a:r>
              <a:rPr lang="de-DE" dirty="0"/>
              <a:t>“</a:t>
            </a:r>
          </a:p>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68</a:t>
            </a:fld>
            <a:endParaRPr lang="en-GB"/>
          </a:p>
        </p:txBody>
      </p:sp>
    </p:spTree>
    <p:extLst>
      <p:ext uri="{BB962C8B-B14F-4D97-AF65-F5344CB8AC3E}">
        <p14:creationId xmlns:p14="http://schemas.microsoft.com/office/powerpoint/2010/main" val="39126262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SH=Schleswig-Holstein</a:t>
            </a:r>
          </a:p>
          <a:p>
            <a:endParaRPr lang="de-DE" dirty="0"/>
          </a:p>
          <a:p>
            <a:r>
              <a:rPr lang="de-DE" dirty="0"/>
              <a:t>Da Lübecker und Kieler disjunkte Mengen sind, kann die Menge der Marzipanliebhaber nur leer sein als Untermenge der Gourmets -&gt; Damit sind alle Lübecker Marzipanverächter</a:t>
            </a:r>
          </a:p>
        </p:txBody>
      </p:sp>
      <p:sp>
        <p:nvSpPr>
          <p:cNvPr id="4" name="Slide Number Placeholder 3"/>
          <p:cNvSpPr>
            <a:spLocks noGrp="1"/>
          </p:cNvSpPr>
          <p:nvPr>
            <p:ph type="sldNum" sz="quarter" idx="5"/>
          </p:nvPr>
        </p:nvSpPr>
        <p:spPr/>
        <p:txBody>
          <a:bodyPr/>
          <a:lstStyle/>
          <a:p>
            <a:fld id="{488959B5-8531-3849-8B3F-39B2E56DD88C}" type="slidenum">
              <a:rPr lang="en-GB" smtClean="0"/>
              <a:t>70</a:t>
            </a:fld>
            <a:endParaRPr lang="en-GB"/>
          </a:p>
        </p:txBody>
      </p:sp>
    </p:spTree>
    <p:extLst>
      <p:ext uri="{BB962C8B-B14F-4D97-AF65-F5344CB8AC3E}">
        <p14:creationId xmlns:p14="http://schemas.microsoft.com/office/powerpoint/2010/main" val="11775135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Kompetenzen:</a:t>
            </a:r>
          </a:p>
          <a:p>
            <a:r>
              <a:rPr lang="de-DE" dirty="0"/>
              <a:t>Spezifikationen in Datenmodelle überführen</a:t>
            </a:r>
          </a:p>
          <a:p>
            <a:r>
              <a:rPr lang="de-DE" dirty="0"/>
              <a:t>Daten mit (E)ER modellieren</a:t>
            </a:r>
          </a:p>
          <a:p>
            <a:r>
              <a:rPr lang="de-DE" dirty="0"/>
              <a:t>ER-Modelle einem Kunden erklären</a:t>
            </a:r>
          </a:p>
          <a:p>
            <a:r>
              <a:rPr lang="de-DE" dirty="0"/>
              <a:t>Wenn UML bekannt:</a:t>
            </a:r>
            <a:br>
              <a:rPr lang="de-DE" dirty="0"/>
            </a:br>
            <a:r>
              <a:rPr lang="de-DE" dirty="0"/>
              <a:t>(E)ER-Modelle mit UML darstellen und wissen, wo die Grenzen/Unterschiede liegen</a:t>
            </a:r>
          </a:p>
          <a:p>
            <a:r>
              <a:rPr lang="de-DE" dirty="0"/>
              <a:t>Technische Probleme in Datenmodellen erkennen</a:t>
            </a:r>
          </a:p>
          <a:p>
            <a:r>
              <a:rPr lang="de-DE" dirty="0"/>
              <a:t>Mögliche inhaltliche Probleme in Datenmodellen erkennen und durch Fragen klären</a:t>
            </a:r>
          </a:p>
          <a:p>
            <a:endParaRPr lang="en-GB" dirty="0"/>
          </a:p>
        </p:txBody>
      </p:sp>
      <p:sp>
        <p:nvSpPr>
          <p:cNvPr id="4" name="Slide Number Placeholder 3"/>
          <p:cNvSpPr>
            <a:spLocks noGrp="1"/>
          </p:cNvSpPr>
          <p:nvPr>
            <p:ph type="sldNum" sz="quarter" idx="5"/>
          </p:nvPr>
        </p:nvSpPr>
        <p:spPr/>
        <p:txBody>
          <a:bodyPr/>
          <a:lstStyle/>
          <a:p>
            <a:fld id="{488959B5-8531-3849-8B3F-39B2E56DD88C}" type="slidenum">
              <a:rPr lang="en-GB" smtClean="0"/>
              <a:t>72</a:t>
            </a:fld>
            <a:endParaRPr lang="en-GB"/>
          </a:p>
        </p:txBody>
      </p:sp>
    </p:spTree>
    <p:extLst>
      <p:ext uri="{BB962C8B-B14F-4D97-AF65-F5344CB8AC3E}">
        <p14:creationId xmlns:p14="http://schemas.microsoft.com/office/powerpoint/2010/main" val="750591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a:t>Kompetenzen:</a:t>
            </a:r>
          </a:p>
          <a:p>
            <a:r>
              <a:rPr lang="de-DE" dirty="0"/>
              <a:t>Spezifikationen in Datenmodelle überführen</a:t>
            </a:r>
          </a:p>
          <a:p>
            <a:r>
              <a:rPr lang="de-DE" dirty="0"/>
              <a:t>Daten mit (E)ER modellieren</a:t>
            </a:r>
          </a:p>
          <a:p>
            <a:r>
              <a:rPr lang="de-DE" dirty="0"/>
              <a:t>ER-Modelle einem Kunden erklären</a:t>
            </a:r>
          </a:p>
          <a:p>
            <a:r>
              <a:rPr lang="de-DE" dirty="0"/>
              <a:t>Wenn UML bekannt:</a:t>
            </a:r>
            <a:br>
              <a:rPr lang="de-DE" dirty="0"/>
            </a:br>
            <a:r>
              <a:rPr lang="de-DE" dirty="0"/>
              <a:t>(E)ER-Modelle mit UML darstellen und wissen, wo die Grenzen/Unterschiede liegen</a:t>
            </a:r>
          </a:p>
          <a:p>
            <a:r>
              <a:rPr lang="de-DE" dirty="0"/>
              <a:t>Technische Probleme in Datenmodellen erkennen</a:t>
            </a:r>
          </a:p>
          <a:p>
            <a:r>
              <a:rPr lang="de-DE" dirty="0"/>
              <a:t>Mögliche inhaltliche Probleme in Datenmodellen erkennen und durch Fragen klären</a:t>
            </a:r>
          </a:p>
          <a:p>
            <a:endParaRPr lang="en-GB" dirty="0"/>
          </a:p>
        </p:txBody>
      </p:sp>
      <p:sp>
        <p:nvSpPr>
          <p:cNvPr id="4" name="Slide Number Placeholder 3"/>
          <p:cNvSpPr>
            <a:spLocks noGrp="1"/>
          </p:cNvSpPr>
          <p:nvPr>
            <p:ph type="sldNum" sz="quarter" idx="5"/>
          </p:nvPr>
        </p:nvSpPr>
        <p:spPr/>
        <p:txBody>
          <a:bodyPr/>
          <a:lstStyle/>
          <a:p>
            <a:fld id="{488959B5-8531-3849-8B3F-39B2E56DD88C}" type="slidenum">
              <a:rPr lang="en-GB" smtClean="0"/>
              <a:t>7</a:t>
            </a:fld>
            <a:endParaRPr lang="en-GB"/>
          </a:p>
        </p:txBody>
      </p:sp>
    </p:spTree>
    <p:extLst>
      <p:ext uri="{BB962C8B-B14F-4D97-AF65-F5344CB8AC3E}">
        <p14:creationId xmlns:p14="http://schemas.microsoft.com/office/powerpoint/2010/main" val="3163228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Mitarbeiter: Nummer (Schlüssel), Name; Tupel: (4711, Mustermann)</a:t>
            </a:r>
          </a:p>
        </p:txBody>
      </p:sp>
      <p:sp>
        <p:nvSpPr>
          <p:cNvPr id="4" name="Slide Number Placeholder 3"/>
          <p:cNvSpPr>
            <a:spLocks noGrp="1"/>
          </p:cNvSpPr>
          <p:nvPr>
            <p:ph type="sldNum" sz="quarter" idx="5"/>
          </p:nvPr>
        </p:nvSpPr>
        <p:spPr/>
        <p:txBody>
          <a:bodyPr/>
          <a:lstStyle/>
          <a:p>
            <a:fld id="{488959B5-8531-3849-8B3F-39B2E56DD88C}" type="slidenum">
              <a:rPr lang="en-GB" smtClean="0"/>
              <a:t>10</a:t>
            </a:fld>
            <a:endParaRPr lang="en-GB"/>
          </a:p>
        </p:txBody>
      </p:sp>
    </p:spTree>
    <p:extLst>
      <p:ext uri="{BB962C8B-B14F-4D97-AF65-F5344CB8AC3E}">
        <p14:creationId xmlns:p14="http://schemas.microsoft.com/office/powerpoint/2010/main" val="303052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Zeiger </a:t>
            </a:r>
            <a:r>
              <a:rPr lang="en-GB" dirty="0" err="1"/>
              <a:t>Nachteil</a:t>
            </a:r>
            <a:r>
              <a:rPr lang="en-GB" dirty="0"/>
              <a:t>: </a:t>
            </a:r>
            <a:r>
              <a:rPr lang="en-GB" dirty="0" err="1"/>
              <a:t>Wenn</a:t>
            </a:r>
            <a:r>
              <a:rPr lang="en-GB" dirty="0"/>
              <a:t> </a:t>
            </a:r>
            <a:r>
              <a:rPr lang="en-GB" dirty="0" err="1"/>
              <a:t>sich</a:t>
            </a:r>
            <a:r>
              <a:rPr lang="en-GB" dirty="0"/>
              <a:t> </a:t>
            </a:r>
            <a:r>
              <a:rPr lang="en-GB" dirty="0" err="1"/>
              <a:t>Speicherort</a:t>
            </a:r>
            <a:r>
              <a:rPr lang="en-GB" dirty="0"/>
              <a:t> </a:t>
            </a:r>
            <a:r>
              <a:rPr lang="en-GB" dirty="0" err="1"/>
              <a:t>ändert</a:t>
            </a:r>
            <a:r>
              <a:rPr lang="en-GB" dirty="0"/>
              <a:t>, </a:t>
            </a:r>
            <a:r>
              <a:rPr lang="en-GB" dirty="0" err="1"/>
              <a:t>müssen</a:t>
            </a:r>
            <a:r>
              <a:rPr lang="en-GB" dirty="0"/>
              <a:t> </a:t>
            </a:r>
            <a:r>
              <a:rPr lang="en-GB" dirty="0" err="1"/>
              <a:t>alle</a:t>
            </a:r>
            <a:r>
              <a:rPr lang="en-GB" dirty="0"/>
              <a:t> </a:t>
            </a:r>
            <a:r>
              <a:rPr lang="en-GB" dirty="0" err="1"/>
              <a:t>Referenzen</a:t>
            </a:r>
            <a:r>
              <a:rPr lang="en-GB" dirty="0"/>
              <a:t> </a:t>
            </a:r>
            <a:r>
              <a:rPr lang="en-GB" dirty="0" err="1"/>
              <a:t>geändert</a:t>
            </a:r>
            <a:r>
              <a:rPr lang="en-GB" dirty="0"/>
              <a:t> </a:t>
            </a:r>
            <a:r>
              <a:rPr lang="en-GB" dirty="0" err="1"/>
              <a:t>werden</a:t>
            </a:r>
            <a:endParaRPr lang="en-GB" dirty="0"/>
          </a:p>
        </p:txBody>
      </p:sp>
      <p:sp>
        <p:nvSpPr>
          <p:cNvPr id="4" name="Slide Number Placeholder 3"/>
          <p:cNvSpPr>
            <a:spLocks noGrp="1"/>
          </p:cNvSpPr>
          <p:nvPr>
            <p:ph type="sldNum" sz="quarter" idx="5"/>
          </p:nvPr>
        </p:nvSpPr>
        <p:spPr/>
        <p:txBody>
          <a:bodyPr/>
          <a:lstStyle/>
          <a:p>
            <a:fld id="{488959B5-8531-3849-8B3F-39B2E56DD88C}" type="slidenum">
              <a:rPr lang="en-GB" smtClean="0"/>
              <a:t>11</a:t>
            </a:fld>
            <a:endParaRPr lang="en-GB"/>
          </a:p>
        </p:txBody>
      </p:sp>
    </p:spTree>
    <p:extLst>
      <p:ext uri="{BB962C8B-B14F-4D97-AF65-F5344CB8AC3E}">
        <p14:creationId xmlns:p14="http://schemas.microsoft.com/office/powerpoint/2010/main" val="2029158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Das gleiche gilt für Mitarbeiter</a:t>
            </a:r>
          </a:p>
        </p:txBody>
      </p:sp>
      <p:sp>
        <p:nvSpPr>
          <p:cNvPr id="4" name="Slide Number Placeholder 3"/>
          <p:cNvSpPr>
            <a:spLocks noGrp="1"/>
          </p:cNvSpPr>
          <p:nvPr>
            <p:ph type="sldNum" sz="quarter" idx="5"/>
          </p:nvPr>
        </p:nvSpPr>
        <p:spPr/>
        <p:txBody>
          <a:bodyPr/>
          <a:lstStyle/>
          <a:p>
            <a:fld id="{488959B5-8531-3849-8B3F-39B2E56DD88C}" type="slidenum">
              <a:rPr lang="en-GB" smtClean="0"/>
              <a:t>14</a:t>
            </a:fld>
            <a:endParaRPr lang="en-GB"/>
          </a:p>
        </p:txBody>
      </p:sp>
    </p:spTree>
    <p:extLst>
      <p:ext uri="{BB962C8B-B14F-4D97-AF65-F5344CB8AC3E}">
        <p14:creationId xmlns:p14="http://schemas.microsoft.com/office/powerpoint/2010/main" val="1442041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err="1"/>
              <a:t>n:m</a:t>
            </a:r>
            <a:r>
              <a:rPr lang="de-DE" dirty="0"/>
              <a:t>: 0 bis unendlich viele Objekte der linken Seite stehen mit 0 bis unendlichen vielen Objekten der rechten Seite in Beziehung.</a:t>
            </a:r>
          </a:p>
          <a:p>
            <a:r>
              <a:rPr lang="de-DE" dirty="0"/>
              <a:t>1:n: 0 oder 1 Objekt der linken Seite steht mit 0 bis unendlich vielen Objekten der rechten Seite in Beziehung.</a:t>
            </a:r>
          </a:p>
          <a:p>
            <a:r>
              <a:rPr lang="de-DE" dirty="0"/>
              <a:t>1:1 0 oder 1 Objekt der linken Seite steht mit 0 oder 1 Objekt der rechten Seite in Beziehung.</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An einem Projekt arbeiten m Mitarbeiter. Ein Mitarbeiter arbeitet an n Projekten. Oder: </a:t>
            </a:r>
          </a:p>
          <a:p>
            <a:endParaRPr lang="de-DE" dirty="0"/>
          </a:p>
        </p:txBody>
      </p:sp>
      <p:sp>
        <p:nvSpPr>
          <p:cNvPr id="4" name="Slide Number Placeholder 3"/>
          <p:cNvSpPr>
            <a:spLocks noGrp="1"/>
          </p:cNvSpPr>
          <p:nvPr>
            <p:ph type="sldNum" sz="quarter" idx="5"/>
          </p:nvPr>
        </p:nvSpPr>
        <p:spPr/>
        <p:txBody>
          <a:bodyPr/>
          <a:lstStyle/>
          <a:p>
            <a:fld id="{488959B5-8531-3849-8B3F-39B2E56DD88C}" type="slidenum">
              <a:rPr lang="en-GB" smtClean="0"/>
              <a:t>15</a:t>
            </a:fld>
            <a:endParaRPr lang="en-GB"/>
          </a:p>
        </p:txBody>
      </p:sp>
    </p:spTree>
    <p:extLst>
      <p:ext uri="{BB962C8B-B14F-4D97-AF65-F5344CB8AC3E}">
        <p14:creationId xmlns:p14="http://schemas.microsoft.com/office/powerpoint/2010/main" val="2188058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de-DE" dirty="0"/>
              <a:t>Ein Projekt wird von einer Abteilung durchgeführt. Eine Abteilung führt n Projekte durch. Oder: n Projekte sind an eine Abteilung gebunden.</a:t>
            </a:r>
          </a:p>
          <a:p>
            <a:endParaRPr lang="de-DE" dirty="0"/>
          </a:p>
          <a:p>
            <a:r>
              <a:rPr lang="de-DE" dirty="0"/>
              <a:t>Jede Abteilung muss mindestens ein Projekt durchführen</a:t>
            </a:r>
          </a:p>
        </p:txBody>
      </p:sp>
      <p:sp>
        <p:nvSpPr>
          <p:cNvPr id="4" name="Slide Number Placeholder 3"/>
          <p:cNvSpPr>
            <a:spLocks noGrp="1"/>
          </p:cNvSpPr>
          <p:nvPr>
            <p:ph type="sldNum" sz="quarter" idx="5"/>
          </p:nvPr>
        </p:nvSpPr>
        <p:spPr/>
        <p:txBody>
          <a:bodyPr/>
          <a:lstStyle/>
          <a:p>
            <a:fld id="{488959B5-8531-3849-8B3F-39B2E56DD88C}" type="slidenum">
              <a:rPr lang="en-GB" smtClean="0"/>
              <a:t>16</a:t>
            </a:fld>
            <a:endParaRPr lang="en-GB"/>
          </a:p>
        </p:txBody>
      </p:sp>
    </p:spTree>
    <p:extLst>
      <p:ext uri="{BB962C8B-B14F-4D97-AF65-F5344CB8AC3E}">
        <p14:creationId xmlns:p14="http://schemas.microsoft.com/office/powerpoint/2010/main" val="9508736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 hell mit Türmchen">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8402" y="1962000"/>
            <a:ext cx="8544000" cy="1276350"/>
          </a:xfrm>
        </p:spPr>
        <p:txBody>
          <a:bodyPr anchor="b" anchorCtr="0"/>
          <a:lstStyle>
            <a:lvl1pPr marL="0" indent="0" algn="l">
              <a:lnSpc>
                <a:spcPct val="90000"/>
              </a:lnSpc>
              <a:buFont typeface="Arial" panose="020B0604020202020204" pitchFamily="34" charset="0"/>
              <a:buNone/>
              <a:defRPr sz="3596" b="1"/>
            </a:lvl1pPr>
          </a:lstStyle>
          <a:p>
            <a:r>
              <a:rPr lang="de-DE" dirty="0"/>
              <a:t>Titel der Präsentation auf zwei Zeilen einfügen</a:t>
            </a:r>
          </a:p>
        </p:txBody>
      </p:sp>
      <p:sp>
        <p:nvSpPr>
          <p:cNvPr id="3" name="Untertitel 2"/>
          <p:cNvSpPr>
            <a:spLocks noGrp="1"/>
          </p:cNvSpPr>
          <p:nvPr>
            <p:ph type="subTitle" idx="1" hasCustomPrompt="1"/>
          </p:nvPr>
        </p:nvSpPr>
        <p:spPr>
          <a:xfrm>
            <a:off x="358402" y="3240000"/>
            <a:ext cx="8544000" cy="900000"/>
          </a:xfrm>
        </p:spPr>
        <p:txBody>
          <a:bodyPr/>
          <a:lstStyle>
            <a:lvl1pPr marL="0" indent="0" algn="l">
              <a:lnSpc>
                <a:spcPct val="100000"/>
              </a:lnSpc>
              <a:spcBef>
                <a:spcPts val="0"/>
              </a:spcBef>
              <a:buFont typeface="Arial" panose="020B0604020202020204" pitchFamily="34" charset="0"/>
              <a:buNone/>
              <a:defRPr sz="1798" b="0">
                <a:solidFill>
                  <a:schemeClr val="bg2"/>
                </a:solidFill>
              </a:defRPr>
            </a:lvl1pPr>
            <a:lvl2pPr marL="0" indent="0" algn="l">
              <a:lnSpc>
                <a:spcPct val="100000"/>
              </a:lnSpc>
              <a:spcBef>
                <a:spcPts val="0"/>
              </a:spcBef>
              <a:buFont typeface="Arial" panose="020B0604020202020204" pitchFamily="34" charset="0"/>
              <a:buNone/>
              <a:defRPr sz="1798" b="0">
                <a:solidFill>
                  <a:schemeClr val="bg2"/>
                </a:solidFill>
              </a:defRPr>
            </a:lvl2pPr>
            <a:lvl3pPr marL="0" indent="0" algn="l">
              <a:lnSpc>
                <a:spcPct val="100000"/>
              </a:lnSpc>
              <a:spcBef>
                <a:spcPts val="0"/>
              </a:spcBef>
              <a:buFont typeface="Arial" panose="020B0604020202020204" pitchFamily="34" charset="0"/>
              <a:buNone/>
              <a:defRPr sz="1798" b="0">
                <a:solidFill>
                  <a:schemeClr val="bg2"/>
                </a:solidFill>
              </a:defRPr>
            </a:lvl3pPr>
            <a:lvl4pPr marL="0" indent="0" algn="l">
              <a:lnSpc>
                <a:spcPct val="100000"/>
              </a:lnSpc>
              <a:spcBef>
                <a:spcPts val="0"/>
              </a:spcBef>
              <a:buFont typeface="Arial" panose="020B0604020202020204" pitchFamily="34" charset="0"/>
              <a:buNone/>
              <a:defRPr sz="1798" b="0">
                <a:solidFill>
                  <a:schemeClr val="bg2"/>
                </a:solidFill>
              </a:defRPr>
            </a:lvl4pPr>
            <a:lvl5pPr marL="0" indent="0" algn="l">
              <a:lnSpc>
                <a:spcPct val="100000"/>
              </a:lnSpc>
              <a:spcBef>
                <a:spcPts val="0"/>
              </a:spcBef>
              <a:buFont typeface="Arial" panose="020B0604020202020204" pitchFamily="34" charset="0"/>
              <a:buNone/>
              <a:defRPr sz="1798" b="0">
                <a:solidFill>
                  <a:schemeClr val="bg2"/>
                </a:solidFill>
              </a:defRPr>
            </a:lvl5pPr>
            <a:lvl6pPr marL="0" indent="0" algn="l">
              <a:lnSpc>
                <a:spcPct val="100000"/>
              </a:lnSpc>
              <a:spcBef>
                <a:spcPts val="0"/>
              </a:spcBef>
              <a:buFont typeface="Arial" panose="020B0604020202020204" pitchFamily="34" charset="0"/>
              <a:buNone/>
              <a:defRPr sz="1798" b="0">
                <a:solidFill>
                  <a:schemeClr val="bg2"/>
                </a:solidFill>
              </a:defRPr>
            </a:lvl6pPr>
            <a:lvl7pPr marL="0" indent="0" algn="l">
              <a:lnSpc>
                <a:spcPct val="100000"/>
              </a:lnSpc>
              <a:spcBef>
                <a:spcPts val="0"/>
              </a:spcBef>
              <a:buFont typeface="Arial" panose="020B0604020202020204" pitchFamily="34" charset="0"/>
              <a:buNone/>
              <a:defRPr sz="1798" b="0">
                <a:solidFill>
                  <a:schemeClr val="bg2"/>
                </a:solidFill>
              </a:defRPr>
            </a:lvl7pPr>
            <a:lvl8pPr marL="0" indent="0" algn="l">
              <a:lnSpc>
                <a:spcPct val="100000"/>
              </a:lnSpc>
              <a:spcBef>
                <a:spcPts val="0"/>
              </a:spcBef>
              <a:buFont typeface="Arial" panose="020B0604020202020204" pitchFamily="34" charset="0"/>
              <a:buNone/>
              <a:defRPr sz="1798" b="0">
                <a:solidFill>
                  <a:schemeClr val="bg2"/>
                </a:solidFill>
              </a:defRPr>
            </a:lvl8pPr>
            <a:lvl9pPr marL="0" indent="0" algn="l">
              <a:lnSpc>
                <a:spcPct val="100000"/>
              </a:lnSpc>
              <a:spcBef>
                <a:spcPts val="0"/>
              </a:spcBef>
              <a:buFont typeface="Arial" panose="020B0604020202020204" pitchFamily="34" charset="0"/>
              <a:buNone/>
              <a:defRPr sz="1798" b="0">
                <a:solidFill>
                  <a:schemeClr val="bg2"/>
                </a:solidFill>
              </a:defRPr>
            </a:lvl9pPr>
          </a:lstStyle>
          <a:p>
            <a:pPr lvl="0"/>
            <a:r>
              <a:rPr lang="de-DE" dirty="0"/>
              <a:t>Untertitel bzw. Kurzbeschreibung der Präsentation</a:t>
            </a:r>
            <a:br>
              <a:rPr lang="de-DE" dirty="0"/>
            </a:br>
            <a:r>
              <a:rPr lang="de-DE" dirty="0"/>
              <a:t>Name: der Referentin / des Referenten</a:t>
            </a:r>
          </a:p>
        </p:txBody>
      </p:sp>
      <p:sp>
        <p:nvSpPr>
          <p:cNvPr id="12" name="Linie"/>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19" name="Vertikaler Textplatzhalter 2"/>
          <p:cNvSpPr>
            <a:spLocks noGrp="1"/>
          </p:cNvSpPr>
          <p:nvPr>
            <p:ph type="body" orient="vert" idx="13" hasCustomPrompt="1"/>
          </p:nvPr>
        </p:nvSpPr>
        <p:spPr>
          <a:xfrm>
            <a:off x="4800001" y="6069200"/>
            <a:ext cx="6913632"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sp>
        <p:nvSpPr>
          <p:cNvPr id="33" name="Linie">
            <a:extLst>
              <a:ext uri="{FF2B5EF4-FFF2-40B4-BE49-F238E27FC236}">
                <a16:creationId xmlns:a16="http://schemas.microsoft.com/office/drawing/2014/main" id="{8ACF9709-FDEF-994C-B10A-21B8BF8EFD73}"/>
              </a:ext>
            </a:extLst>
          </p:cNvPr>
          <p:cNvSpPr/>
          <p:nvPr/>
        </p:nvSpPr>
        <p:spPr>
          <a:xfrm>
            <a:off x="0" y="5642640"/>
            <a:ext cx="12191301"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34" name="wissen.leben">
            <a:extLst>
              <a:ext uri="{FF2B5EF4-FFF2-40B4-BE49-F238E27FC236}">
                <a16:creationId xmlns:a16="http://schemas.microsoft.com/office/drawing/2014/main" id="{415D29C4-E34B-8A45-AA7E-1D586CE77E3F}"/>
              </a:ext>
            </a:extLst>
          </p:cNvPr>
          <p:cNvSpPr>
            <a:spLocks noEditPoints="1"/>
          </p:cNvSpPr>
          <p:nvPr/>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a:p>
        </p:txBody>
      </p:sp>
      <p:grpSp>
        <p:nvGrpSpPr>
          <p:cNvPr id="57" name="Türmchen">
            <a:extLst>
              <a:ext uri="{FF2B5EF4-FFF2-40B4-BE49-F238E27FC236}">
                <a16:creationId xmlns:a16="http://schemas.microsoft.com/office/drawing/2014/main" id="{C2786F34-A14B-7149-A1A4-26264A5B3225}"/>
              </a:ext>
            </a:extLst>
          </p:cNvPr>
          <p:cNvGrpSpPr>
            <a:grpSpLocks noChangeAspect="1"/>
          </p:cNvGrpSpPr>
          <p:nvPr/>
        </p:nvGrpSpPr>
        <p:grpSpPr bwMode="auto">
          <a:xfrm>
            <a:off x="8687276" y="1035715"/>
            <a:ext cx="3504724" cy="4606925"/>
            <a:chOff x="3550" y="652"/>
            <a:chExt cx="2210" cy="2902"/>
          </a:xfrm>
        </p:grpSpPr>
        <p:sp>
          <p:nvSpPr>
            <p:cNvPr id="58" name="Glocken">
              <a:extLst>
                <a:ext uri="{FF2B5EF4-FFF2-40B4-BE49-F238E27FC236}">
                  <a16:creationId xmlns:a16="http://schemas.microsoft.com/office/drawing/2014/main" id="{897961CD-E1C4-4F4A-AA14-A9A0813CD34A}"/>
                </a:ext>
              </a:extLst>
            </p:cNvPr>
            <p:cNvSpPr>
              <a:spLocks noEditPoints="1"/>
            </p:cNvSpPr>
            <p:nvPr/>
          </p:nvSpPr>
          <p:spPr bwMode="auto">
            <a:xfrm>
              <a:off x="4760" y="2242"/>
              <a:ext cx="378" cy="599"/>
            </a:xfrm>
            <a:custGeom>
              <a:avLst/>
              <a:gdLst>
                <a:gd name="T0" fmla="*/ 110 w 1666"/>
                <a:gd name="T1" fmla="*/ 1564 h 2641"/>
                <a:gd name="T2" fmla="*/ 391 w 1666"/>
                <a:gd name="T3" fmla="*/ 1092 h 2641"/>
                <a:gd name="T4" fmla="*/ 673 w 1666"/>
                <a:gd name="T5" fmla="*/ 1564 h 2641"/>
                <a:gd name="T6" fmla="*/ 833 w 1666"/>
                <a:gd name="T7" fmla="*/ 2223 h 2641"/>
                <a:gd name="T8" fmla="*/ 754 w 1666"/>
                <a:gd name="T9" fmla="*/ 2641 h 2641"/>
                <a:gd name="T10" fmla="*/ 378 w 1666"/>
                <a:gd name="T11" fmla="*/ 2543 h 2641"/>
                <a:gd name="T12" fmla="*/ 160 w 1666"/>
                <a:gd name="T13" fmla="*/ 2106 h 2641"/>
                <a:gd name="T14" fmla="*/ 595 w 1666"/>
                <a:gd name="T15" fmla="*/ 2106 h 2641"/>
                <a:gd name="T16" fmla="*/ 682 w 1666"/>
                <a:gd name="T17" fmla="*/ 1919 h 2641"/>
                <a:gd name="T18" fmla="*/ 984 w 1666"/>
                <a:gd name="T19" fmla="*/ 1919 h 2641"/>
                <a:gd name="T20" fmla="*/ 1071 w 1666"/>
                <a:gd name="T21" fmla="*/ 2106 h 2641"/>
                <a:gd name="T22" fmla="*/ 1506 w 1666"/>
                <a:gd name="T23" fmla="*/ 2106 h 2641"/>
                <a:gd name="T24" fmla="*/ 1288 w 1666"/>
                <a:gd name="T25" fmla="*/ 2543 h 2641"/>
                <a:gd name="T26" fmla="*/ 912 w 1666"/>
                <a:gd name="T27" fmla="*/ 2641 h 2641"/>
                <a:gd name="T28" fmla="*/ 833 w 1666"/>
                <a:gd name="T29" fmla="*/ 2223 h 2641"/>
                <a:gd name="T30" fmla="*/ 700 w 1666"/>
                <a:gd name="T31" fmla="*/ 1776 h 2641"/>
                <a:gd name="T32" fmla="*/ 833 w 1666"/>
                <a:gd name="T33" fmla="*/ 1553 h 2641"/>
                <a:gd name="T34" fmla="*/ 966 w 1666"/>
                <a:gd name="T35" fmla="*/ 1776 h 2641"/>
                <a:gd name="T36" fmla="*/ 833 w 1666"/>
                <a:gd name="T37" fmla="*/ 360 h 2641"/>
                <a:gd name="T38" fmla="*/ 733 w 1666"/>
                <a:gd name="T39" fmla="*/ 158 h 2641"/>
                <a:gd name="T40" fmla="*/ 934 w 1666"/>
                <a:gd name="T41" fmla="*/ 158 h 2641"/>
                <a:gd name="T42" fmla="*/ 833 w 1666"/>
                <a:gd name="T43" fmla="*/ 360 h 2641"/>
                <a:gd name="T44" fmla="*/ 601 w 1666"/>
                <a:gd name="T45" fmla="*/ 1331 h 2641"/>
                <a:gd name="T46" fmla="*/ 833 w 1666"/>
                <a:gd name="T47" fmla="*/ 942 h 2641"/>
                <a:gd name="T48" fmla="*/ 1065 w 1666"/>
                <a:gd name="T49" fmla="*/ 1331 h 2641"/>
                <a:gd name="T50" fmla="*/ 376 w 1666"/>
                <a:gd name="T51" fmla="*/ 534 h 2641"/>
                <a:gd name="T52" fmla="*/ 159 w 1666"/>
                <a:gd name="T53" fmla="*/ 97 h 2641"/>
                <a:gd name="T54" fmla="*/ 594 w 1666"/>
                <a:gd name="T55" fmla="*/ 97 h 2641"/>
                <a:gd name="T56" fmla="*/ 376 w 1666"/>
                <a:gd name="T57" fmla="*/ 534 h 2641"/>
                <a:gd name="T58" fmla="*/ 913 w 1666"/>
                <a:gd name="T59" fmla="*/ 632 h 2641"/>
                <a:gd name="T60" fmla="*/ 1290 w 1666"/>
                <a:gd name="T61" fmla="*/ 0 h 2641"/>
                <a:gd name="T62" fmla="*/ 1666 w 1666"/>
                <a:gd name="T63" fmla="*/ 632 h 2641"/>
                <a:gd name="T64" fmla="*/ 1275 w 1666"/>
                <a:gd name="T65" fmla="*/ 1491 h 2641"/>
                <a:gd name="T66" fmla="*/ 1112 w 1666"/>
                <a:gd name="T67" fmla="*/ 1164 h 2641"/>
                <a:gd name="T68" fmla="*/ 1437 w 1666"/>
                <a:gd name="T69" fmla="*/ 1164 h 2641"/>
                <a:gd name="T70" fmla="*/ 1275 w 1666"/>
                <a:gd name="T71" fmla="*/ 1491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6" h="2641">
                  <a:moveTo>
                    <a:pt x="391" y="1491"/>
                  </a:moveTo>
                  <a:cubicBezTo>
                    <a:pt x="341" y="1491"/>
                    <a:pt x="220" y="1492"/>
                    <a:pt x="110" y="1564"/>
                  </a:cubicBezTo>
                  <a:cubicBezTo>
                    <a:pt x="210" y="1483"/>
                    <a:pt x="229" y="1380"/>
                    <a:pt x="229" y="1164"/>
                  </a:cubicBezTo>
                  <a:cubicBezTo>
                    <a:pt x="229" y="1164"/>
                    <a:pt x="257" y="1092"/>
                    <a:pt x="391" y="1092"/>
                  </a:cubicBezTo>
                  <a:cubicBezTo>
                    <a:pt x="526" y="1092"/>
                    <a:pt x="554" y="1164"/>
                    <a:pt x="554" y="1164"/>
                  </a:cubicBezTo>
                  <a:cubicBezTo>
                    <a:pt x="554" y="1380"/>
                    <a:pt x="573" y="1483"/>
                    <a:pt x="673" y="1564"/>
                  </a:cubicBezTo>
                  <a:cubicBezTo>
                    <a:pt x="563" y="1492"/>
                    <a:pt x="442" y="1491"/>
                    <a:pt x="391" y="1491"/>
                  </a:cubicBezTo>
                  <a:close/>
                  <a:moveTo>
                    <a:pt x="833" y="2223"/>
                  </a:moveTo>
                  <a:cubicBezTo>
                    <a:pt x="791" y="2223"/>
                    <a:pt x="693" y="2224"/>
                    <a:pt x="600" y="2275"/>
                  </a:cubicBezTo>
                  <a:cubicBezTo>
                    <a:pt x="611" y="2453"/>
                    <a:pt x="649" y="2556"/>
                    <a:pt x="754" y="2641"/>
                  </a:cubicBezTo>
                  <a:cubicBezTo>
                    <a:pt x="607" y="2545"/>
                    <a:pt x="445" y="2543"/>
                    <a:pt x="378" y="2543"/>
                  </a:cubicBezTo>
                  <a:lnTo>
                    <a:pt x="378" y="2543"/>
                  </a:lnTo>
                  <a:cubicBezTo>
                    <a:pt x="311" y="2543"/>
                    <a:pt x="147" y="2545"/>
                    <a:pt x="1" y="2641"/>
                  </a:cubicBezTo>
                  <a:cubicBezTo>
                    <a:pt x="135" y="2532"/>
                    <a:pt x="160" y="2394"/>
                    <a:pt x="160" y="2106"/>
                  </a:cubicBezTo>
                  <a:cubicBezTo>
                    <a:pt x="160" y="2106"/>
                    <a:pt x="198" y="2009"/>
                    <a:pt x="378" y="2009"/>
                  </a:cubicBezTo>
                  <a:cubicBezTo>
                    <a:pt x="557" y="2009"/>
                    <a:pt x="595" y="2106"/>
                    <a:pt x="595" y="2106"/>
                  </a:cubicBezTo>
                  <a:cubicBezTo>
                    <a:pt x="595" y="2165"/>
                    <a:pt x="596" y="2218"/>
                    <a:pt x="599" y="2266"/>
                  </a:cubicBezTo>
                  <a:cubicBezTo>
                    <a:pt x="668" y="2194"/>
                    <a:pt x="682" y="2098"/>
                    <a:pt x="682" y="1919"/>
                  </a:cubicBezTo>
                  <a:cubicBezTo>
                    <a:pt x="682" y="1919"/>
                    <a:pt x="708" y="1853"/>
                    <a:pt x="833" y="1853"/>
                  </a:cubicBezTo>
                  <a:cubicBezTo>
                    <a:pt x="958" y="1853"/>
                    <a:pt x="984" y="1919"/>
                    <a:pt x="984" y="1919"/>
                  </a:cubicBezTo>
                  <a:cubicBezTo>
                    <a:pt x="984" y="2098"/>
                    <a:pt x="998" y="2194"/>
                    <a:pt x="1067" y="2266"/>
                  </a:cubicBezTo>
                  <a:cubicBezTo>
                    <a:pt x="1070" y="2218"/>
                    <a:pt x="1071" y="2165"/>
                    <a:pt x="1071" y="2106"/>
                  </a:cubicBezTo>
                  <a:cubicBezTo>
                    <a:pt x="1071" y="2106"/>
                    <a:pt x="1108" y="2009"/>
                    <a:pt x="1288" y="2009"/>
                  </a:cubicBezTo>
                  <a:cubicBezTo>
                    <a:pt x="1468" y="2009"/>
                    <a:pt x="1506" y="2106"/>
                    <a:pt x="1506" y="2106"/>
                  </a:cubicBezTo>
                  <a:cubicBezTo>
                    <a:pt x="1506" y="2394"/>
                    <a:pt x="1531" y="2532"/>
                    <a:pt x="1664" y="2641"/>
                  </a:cubicBezTo>
                  <a:cubicBezTo>
                    <a:pt x="1518" y="2545"/>
                    <a:pt x="1355" y="2543"/>
                    <a:pt x="1288" y="2543"/>
                  </a:cubicBezTo>
                  <a:lnTo>
                    <a:pt x="1288" y="2543"/>
                  </a:lnTo>
                  <a:cubicBezTo>
                    <a:pt x="1221" y="2543"/>
                    <a:pt x="1058" y="2545"/>
                    <a:pt x="912" y="2641"/>
                  </a:cubicBezTo>
                  <a:cubicBezTo>
                    <a:pt x="1016" y="2556"/>
                    <a:pt x="1055" y="2453"/>
                    <a:pt x="1066" y="2275"/>
                  </a:cubicBezTo>
                  <a:cubicBezTo>
                    <a:pt x="973" y="2224"/>
                    <a:pt x="875" y="2223"/>
                    <a:pt x="833" y="2223"/>
                  </a:cubicBezTo>
                  <a:close/>
                  <a:moveTo>
                    <a:pt x="833" y="1741"/>
                  </a:moveTo>
                  <a:cubicBezTo>
                    <a:pt x="810" y="1741"/>
                    <a:pt x="752" y="1742"/>
                    <a:pt x="700" y="1776"/>
                  </a:cubicBezTo>
                  <a:cubicBezTo>
                    <a:pt x="748" y="1737"/>
                    <a:pt x="757" y="1689"/>
                    <a:pt x="757" y="1587"/>
                  </a:cubicBezTo>
                  <a:cubicBezTo>
                    <a:pt x="757" y="1587"/>
                    <a:pt x="770" y="1553"/>
                    <a:pt x="833" y="1553"/>
                  </a:cubicBezTo>
                  <a:cubicBezTo>
                    <a:pt x="897" y="1553"/>
                    <a:pt x="910" y="1587"/>
                    <a:pt x="910" y="1587"/>
                  </a:cubicBezTo>
                  <a:cubicBezTo>
                    <a:pt x="910" y="1689"/>
                    <a:pt x="919" y="1737"/>
                    <a:pt x="966" y="1776"/>
                  </a:cubicBezTo>
                  <a:cubicBezTo>
                    <a:pt x="914" y="1742"/>
                    <a:pt x="857" y="1741"/>
                    <a:pt x="833" y="1741"/>
                  </a:cubicBezTo>
                  <a:close/>
                  <a:moveTo>
                    <a:pt x="833" y="360"/>
                  </a:moveTo>
                  <a:cubicBezTo>
                    <a:pt x="802" y="360"/>
                    <a:pt x="727" y="361"/>
                    <a:pt x="659" y="405"/>
                  </a:cubicBezTo>
                  <a:cubicBezTo>
                    <a:pt x="721" y="355"/>
                    <a:pt x="733" y="291"/>
                    <a:pt x="733" y="158"/>
                  </a:cubicBezTo>
                  <a:cubicBezTo>
                    <a:pt x="733" y="158"/>
                    <a:pt x="750" y="113"/>
                    <a:pt x="833" y="113"/>
                  </a:cubicBezTo>
                  <a:cubicBezTo>
                    <a:pt x="916" y="113"/>
                    <a:pt x="934" y="158"/>
                    <a:pt x="934" y="158"/>
                  </a:cubicBezTo>
                  <a:cubicBezTo>
                    <a:pt x="934" y="291"/>
                    <a:pt x="945" y="355"/>
                    <a:pt x="1007" y="405"/>
                  </a:cubicBezTo>
                  <a:cubicBezTo>
                    <a:pt x="939" y="361"/>
                    <a:pt x="864" y="360"/>
                    <a:pt x="833" y="360"/>
                  </a:cubicBezTo>
                  <a:close/>
                  <a:moveTo>
                    <a:pt x="833" y="1271"/>
                  </a:moveTo>
                  <a:cubicBezTo>
                    <a:pt x="792" y="1271"/>
                    <a:pt x="691" y="1272"/>
                    <a:pt x="601" y="1331"/>
                  </a:cubicBezTo>
                  <a:cubicBezTo>
                    <a:pt x="684" y="1264"/>
                    <a:pt x="699" y="1179"/>
                    <a:pt x="699" y="1001"/>
                  </a:cubicBezTo>
                  <a:cubicBezTo>
                    <a:pt x="699" y="1001"/>
                    <a:pt x="722" y="942"/>
                    <a:pt x="833" y="942"/>
                  </a:cubicBezTo>
                  <a:cubicBezTo>
                    <a:pt x="944" y="942"/>
                    <a:pt x="967" y="1001"/>
                    <a:pt x="967" y="1001"/>
                  </a:cubicBezTo>
                  <a:cubicBezTo>
                    <a:pt x="967" y="1179"/>
                    <a:pt x="982" y="1264"/>
                    <a:pt x="1065" y="1331"/>
                  </a:cubicBezTo>
                  <a:cubicBezTo>
                    <a:pt x="975" y="1272"/>
                    <a:pt x="874" y="1271"/>
                    <a:pt x="833" y="1271"/>
                  </a:cubicBezTo>
                  <a:close/>
                  <a:moveTo>
                    <a:pt x="376" y="534"/>
                  </a:moveTo>
                  <a:cubicBezTo>
                    <a:pt x="309" y="534"/>
                    <a:pt x="146" y="536"/>
                    <a:pt x="0" y="632"/>
                  </a:cubicBezTo>
                  <a:cubicBezTo>
                    <a:pt x="134" y="523"/>
                    <a:pt x="159" y="385"/>
                    <a:pt x="159" y="97"/>
                  </a:cubicBezTo>
                  <a:cubicBezTo>
                    <a:pt x="159" y="97"/>
                    <a:pt x="196" y="0"/>
                    <a:pt x="376" y="0"/>
                  </a:cubicBezTo>
                  <a:cubicBezTo>
                    <a:pt x="556" y="0"/>
                    <a:pt x="594" y="97"/>
                    <a:pt x="594" y="97"/>
                  </a:cubicBezTo>
                  <a:cubicBezTo>
                    <a:pt x="594" y="385"/>
                    <a:pt x="619" y="523"/>
                    <a:pt x="752" y="632"/>
                  </a:cubicBezTo>
                  <a:cubicBezTo>
                    <a:pt x="606" y="536"/>
                    <a:pt x="443" y="534"/>
                    <a:pt x="376" y="534"/>
                  </a:cubicBezTo>
                  <a:close/>
                  <a:moveTo>
                    <a:pt x="1290" y="534"/>
                  </a:moveTo>
                  <a:cubicBezTo>
                    <a:pt x="1223" y="534"/>
                    <a:pt x="1060" y="536"/>
                    <a:pt x="913" y="632"/>
                  </a:cubicBezTo>
                  <a:cubicBezTo>
                    <a:pt x="1047" y="523"/>
                    <a:pt x="1072" y="385"/>
                    <a:pt x="1072" y="97"/>
                  </a:cubicBezTo>
                  <a:cubicBezTo>
                    <a:pt x="1072" y="97"/>
                    <a:pt x="1110" y="0"/>
                    <a:pt x="1290" y="0"/>
                  </a:cubicBezTo>
                  <a:cubicBezTo>
                    <a:pt x="1469" y="0"/>
                    <a:pt x="1507" y="97"/>
                    <a:pt x="1507" y="97"/>
                  </a:cubicBezTo>
                  <a:cubicBezTo>
                    <a:pt x="1507" y="385"/>
                    <a:pt x="1532" y="523"/>
                    <a:pt x="1666" y="632"/>
                  </a:cubicBezTo>
                  <a:cubicBezTo>
                    <a:pt x="1520" y="536"/>
                    <a:pt x="1357" y="534"/>
                    <a:pt x="1290" y="534"/>
                  </a:cubicBezTo>
                  <a:close/>
                  <a:moveTo>
                    <a:pt x="1275" y="1491"/>
                  </a:moveTo>
                  <a:cubicBezTo>
                    <a:pt x="1225" y="1491"/>
                    <a:pt x="1103" y="1492"/>
                    <a:pt x="993" y="1564"/>
                  </a:cubicBezTo>
                  <a:cubicBezTo>
                    <a:pt x="1093" y="1483"/>
                    <a:pt x="1112" y="1380"/>
                    <a:pt x="1112" y="1164"/>
                  </a:cubicBezTo>
                  <a:cubicBezTo>
                    <a:pt x="1112" y="1164"/>
                    <a:pt x="1140" y="1092"/>
                    <a:pt x="1275" y="1092"/>
                  </a:cubicBezTo>
                  <a:cubicBezTo>
                    <a:pt x="1409" y="1092"/>
                    <a:pt x="1437" y="1164"/>
                    <a:pt x="1437" y="1164"/>
                  </a:cubicBezTo>
                  <a:cubicBezTo>
                    <a:pt x="1437" y="1380"/>
                    <a:pt x="1456" y="1483"/>
                    <a:pt x="1556" y="1564"/>
                  </a:cubicBezTo>
                  <a:cubicBezTo>
                    <a:pt x="1446" y="1492"/>
                    <a:pt x="1325" y="1491"/>
                    <a:pt x="1275" y="1491"/>
                  </a:cubicBezTo>
                  <a:close/>
                </a:path>
              </a:pathLst>
            </a:custGeom>
            <a:solidFill>
              <a:srgbClr val="4D89AE"/>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59" name="Glocken innen">
              <a:extLst>
                <a:ext uri="{FF2B5EF4-FFF2-40B4-BE49-F238E27FC236}">
                  <a16:creationId xmlns:a16="http://schemas.microsoft.com/office/drawing/2014/main" id="{C8B100EB-0FE2-5448-BA66-AA7E5BDD4A1B}"/>
                </a:ext>
              </a:extLst>
            </p:cNvPr>
            <p:cNvSpPr>
              <a:spLocks noEditPoints="1"/>
            </p:cNvSpPr>
            <p:nvPr/>
          </p:nvSpPr>
          <p:spPr bwMode="auto">
            <a:xfrm>
              <a:off x="4752" y="2323"/>
              <a:ext cx="394" cy="568"/>
            </a:xfrm>
            <a:custGeom>
              <a:avLst/>
              <a:gdLst>
                <a:gd name="T0" fmla="*/ 701 w 1735"/>
                <a:gd name="T1" fmla="*/ 449 h 2505"/>
                <a:gd name="T2" fmla="*/ 121 w 1735"/>
                <a:gd name="T3" fmla="*/ 448 h 2505"/>
                <a:gd name="T4" fmla="*/ 121 w 1735"/>
                <a:gd name="T5" fmla="*/ 221 h 2505"/>
                <a:gd name="T6" fmla="*/ 699 w 1735"/>
                <a:gd name="T7" fmla="*/ 221 h 2505"/>
                <a:gd name="T8" fmla="*/ 1153 w 1735"/>
                <a:gd name="T9" fmla="*/ 1977 h 2505"/>
                <a:gd name="T10" fmla="*/ 867 w 1735"/>
                <a:gd name="T11" fmla="*/ 2087 h 2505"/>
                <a:gd name="T12" fmla="*/ 582 w 1735"/>
                <a:gd name="T13" fmla="*/ 1975 h 2505"/>
                <a:gd name="T14" fmla="*/ 867 w 1735"/>
                <a:gd name="T15" fmla="*/ 1863 h 2505"/>
                <a:gd name="T16" fmla="*/ 1153 w 1735"/>
                <a:gd name="T17" fmla="*/ 1977 h 2505"/>
                <a:gd name="T18" fmla="*/ 643 w 1735"/>
                <a:gd name="T19" fmla="*/ 1337 h 2505"/>
                <a:gd name="T20" fmla="*/ 209 w 1735"/>
                <a:gd name="T21" fmla="*/ 1337 h 2505"/>
                <a:gd name="T22" fmla="*/ 209 w 1735"/>
                <a:gd name="T23" fmla="*/ 1166 h 2505"/>
                <a:gd name="T24" fmla="*/ 642 w 1735"/>
                <a:gd name="T25" fmla="*/ 1167 h 2505"/>
                <a:gd name="T26" fmla="*/ 1013 w 1735"/>
                <a:gd name="T27" fmla="*/ 1439 h 2505"/>
                <a:gd name="T28" fmla="*/ 867 w 1735"/>
                <a:gd name="T29" fmla="*/ 1496 h 2505"/>
                <a:gd name="T30" fmla="*/ 722 w 1735"/>
                <a:gd name="T31" fmla="*/ 1438 h 2505"/>
                <a:gd name="T32" fmla="*/ 867 w 1735"/>
                <a:gd name="T33" fmla="*/ 1381 h 2505"/>
                <a:gd name="T34" fmla="*/ 1013 w 1735"/>
                <a:gd name="T35" fmla="*/ 1439 h 2505"/>
                <a:gd name="T36" fmla="*/ 702 w 1735"/>
                <a:gd name="T37" fmla="*/ 2459 h 2505"/>
                <a:gd name="T38" fmla="*/ 122 w 1735"/>
                <a:gd name="T39" fmla="*/ 2458 h 2505"/>
                <a:gd name="T40" fmla="*/ 122 w 1735"/>
                <a:gd name="T41" fmla="*/ 2229 h 2505"/>
                <a:gd name="T42" fmla="*/ 701 w 1735"/>
                <a:gd name="T43" fmla="*/ 2230 h 2505"/>
                <a:gd name="T44" fmla="*/ 1735 w 1735"/>
                <a:gd name="T45" fmla="*/ 2346 h 2505"/>
                <a:gd name="T46" fmla="*/ 1322 w 1735"/>
                <a:gd name="T47" fmla="*/ 2505 h 2505"/>
                <a:gd name="T48" fmla="*/ 911 w 1735"/>
                <a:gd name="T49" fmla="*/ 2343 h 2505"/>
                <a:gd name="T50" fmla="*/ 1322 w 1735"/>
                <a:gd name="T51" fmla="*/ 2182 h 2505"/>
                <a:gd name="T52" fmla="*/ 1735 w 1735"/>
                <a:gd name="T53" fmla="*/ 2346 h 2505"/>
                <a:gd name="T54" fmla="*/ 1526 w 1735"/>
                <a:gd name="T55" fmla="*/ 1337 h 2505"/>
                <a:gd name="T56" fmla="*/ 1092 w 1735"/>
                <a:gd name="T57" fmla="*/ 1337 h 2505"/>
                <a:gd name="T58" fmla="*/ 1092 w 1735"/>
                <a:gd name="T59" fmla="*/ 1166 h 2505"/>
                <a:gd name="T60" fmla="*/ 1525 w 1735"/>
                <a:gd name="T61" fmla="*/ 1167 h 2505"/>
                <a:gd name="T62" fmla="*/ 1121 w 1735"/>
                <a:gd name="T63" fmla="*/ 1011 h 2505"/>
                <a:gd name="T64" fmla="*/ 867 w 1735"/>
                <a:gd name="T65" fmla="*/ 1109 h 2505"/>
                <a:gd name="T66" fmla="*/ 614 w 1735"/>
                <a:gd name="T67" fmla="*/ 1010 h 2505"/>
                <a:gd name="T68" fmla="*/ 867 w 1735"/>
                <a:gd name="T69" fmla="*/ 911 h 2505"/>
                <a:gd name="T70" fmla="*/ 1121 w 1735"/>
                <a:gd name="T71" fmla="*/ 1011 h 2505"/>
                <a:gd name="T72" fmla="*/ 1002 w 1735"/>
                <a:gd name="T73" fmla="*/ 128 h 2505"/>
                <a:gd name="T74" fmla="*/ 733 w 1735"/>
                <a:gd name="T75" fmla="*/ 128 h 2505"/>
                <a:gd name="T76" fmla="*/ 733 w 1735"/>
                <a:gd name="T77" fmla="*/ 21 h 2505"/>
                <a:gd name="T78" fmla="*/ 1001 w 1735"/>
                <a:gd name="T79" fmla="*/ 22 h 2505"/>
                <a:gd name="T80" fmla="*/ 1735 w 1735"/>
                <a:gd name="T81" fmla="*/ 337 h 2505"/>
                <a:gd name="T82" fmla="*/ 1324 w 1735"/>
                <a:gd name="T83" fmla="*/ 495 h 2505"/>
                <a:gd name="T84" fmla="*/ 913 w 1735"/>
                <a:gd name="T85" fmla="*/ 334 h 2505"/>
                <a:gd name="T86" fmla="*/ 1324 w 1735"/>
                <a:gd name="T87" fmla="*/ 174 h 2505"/>
                <a:gd name="T88" fmla="*/ 1735 w 1735"/>
                <a:gd name="T89" fmla="*/ 337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5" h="2505">
                  <a:moveTo>
                    <a:pt x="821" y="337"/>
                  </a:moveTo>
                  <a:cubicBezTo>
                    <a:pt x="821" y="381"/>
                    <a:pt x="775" y="420"/>
                    <a:pt x="701" y="449"/>
                  </a:cubicBezTo>
                  <a:cubicBezTo>
                    <a:pt x="626" y="478"/>
                    <a:pt x="524" y="495"/>
                    <a:pt x="410" y="495"/>
                  </a:cubicBezTo>
                  <a:cubicBezTo>
                    <a:pt x="297" y="495"/>
                    <a:pt x="195" y="477"/>
                    <a:pt x="121" y="448"/>
                  </a:cubicBezTo>
                  <a:cubicBezTo>
                    <a:pt x="46" y="419"/>
                    <a:pt x="0" y="378"/>
                    <a:pt x="0" y="334"/>
                  </a:cubicBezTo>
                  <a:cubicBezTo>
                    <a:pt x="0" y="290"/>
                    <a:pt x="46" y="250"/>
                    <a:pt x="121" y="221"/>
                  </a:cubicBezTo>
                  <a:cubicBezTo>
                    <a:pt x="195" y="192"/>
                    <a:pt x="297" y="174"/>
                    <a:pt x="410" y="174"/>
                  </a:cubicBezTo>
                  <a:cubicBezTo>
                    <a:pt x="523" y="174"/>
                    <a:pt x="625" y="192"/>
                    <a:pt x="699" y="221"/>
                  </a:cubicBezTo>
                  <a:cubicBezTo>
                    <a:pt x="775" y="251"/>
                    <a:pt x="821" y="292"/>
                    <a:pt x="821" y="337"/>
                  </a:cubicBezTo>
                  <a:close/>
                  <a:moveTo>
                    <a:pt x="1153" y="1977"/>
                  </a:moveTo>
                  <a:cubicBezTo>
                    <a:pt x="1153" y="2007"/>
                    <a:pt x="1121" y="2035"/>
                    <a:pt x="1069" y="2055"/>
                  </a:cubicBezTo>
                  <a:cubicBezTo>
                    <a:pt x="1017" y="2075"/>
                    <a:pt x="946" y="2087"/>
                    <a:pt x="867" y="2087"/>
                  </a:cubicBezTo>
                  <a:cubicBezTo>
                    <a:pt x="788" y="2087"/>
                    <a:pt x="717" y="2075"/>
                    <a:pt x="666" y="2055"/>
                  </a:cubicBezTo>
                  <a:cubicBezTo>
                    <a:pt x="614" y="2034"/>
                    <a:pt x="582" y="2006"/>
                    <a:pt x="582" y="1975"/>
                  </a:cubicBezTo>
                  <a:cubicBezTo>
                    <a:pt x="582" y="1944"/>
                    <a:pt x="614" y="1916"/>
                    <a:pt x="666" y="1896"/>
                  </a:cubicBezTo>
                  <a:cubicBezTo>
                    <a:pt x="717" y="1876"/>
                    <a:pt x="788" y="1863"/>
                    <a:pt x="867" y="1863"/>
                  </a:cubicBezTo>
                  <a:cubicBezTo>
                    <a:pt x="946" y="1863"/>
                    <a:pt x="1017" y="1876"/>
                    <a:pt x="1068" y="1896"/>
                  </a:cubicBezTo>
                  <a:cubicBezTo>
                    <a:pt x="1121" y="1917"/>
                    <a:pt x="1153" y="1946"/>
                    <a:pt x="1153" y="1977"/>
                  </a:cubicBezTo>
                  <a:close/>
                  <a:moveTo>
                    <a:pt x="733" y="1253"/>
                  </a:moveTo>
                  <a:cubicBezTo>
                    <a:pt x="733" y="1286"/>
                    <a:pt x="699" y="1316"/>
                    <a:pt x="643" y="1337"/>
                  </a:cubicBezTo>
                  <a:cubicBezTo>
                    <a:pt x="587" y="1358"/>
                    <a:pt x="510" y="1372"/>
                    <a:pt x="425" y="1372"/>
                  </a:cubicBezTo>
                  <a:cubicBezTo>
                    <a:pt x="341" y="1372"/>
                    <a:pt x="264" y="1358"/>
                    <a:pt x="209" y="1337"/>
                  </a:cubicBezTo>
                  <a:cubicBezTo>
                    <a:pt x="153" y="1315"/>
                    <a:pt x="119" y="1284"/>
                    <a:pt x="119" y="1251"/>
                  </a:cubicBezTo>
                  <a:cubicBezTo>
                    <a:pt x="119" y="1218"/>
                    <a:pt x="153" y="1188"/>
                    <a:pt x="209" y="1166"/>
                  </a:cubicBezTo>
                  <a:cubicBezTo>
                    <a:pt x="264" y="1144"/>
                    <a:pt x="341" y="1131"/>
                    <a:pt x="425" y="1131"/>
                  </a:cubicBezTo>
                  <a:cubicBezTo>
                    <a:pt x="510" y="1131"/>
                    <a:pt x="586" y="1145"/>
                    <a:pt x="642" y="1167"/>
                  </a:cubicBezTo>
                  <a:cubicBezTo>
                    <a:pt x="698" y="1189"/>
                    <a:pt x="733" y="1219"/>
                    <a:pt x="733" y="1253"/>
                  </a:cubicBezTo>
                  <a:close/>
                  <a:moveTo>
                    <a:pt x="1013" y="1439"/>
                  </a:moveTo>
                  <a:cubicBezTo>
                    <a:pt x="1013" y="1455"/>
                    <a:pt x="997" y="1469"/>
                    <a:pt x="970" y="1479"/>
                  </a:cubicBezTo>
                  <a:cubicBezTo>
                    <a:pt x="944" y="1489"/>
                    <a:pt x="907" y="1496"/>
                    <a:pt x="867" y="1496"/>
                  </a:cubicBezTo>
                  <a:cubicBezTo>
                    <a:pt x="827" y="1496"/>
                    <a:pt x="791" y="1489"/>
                    <a:pt x="765" y="1479"/>
                  </a:cubicBezTo>
                  <a:cubicBezTo>
                    <a:pt x="738" y="1469"/>
                    <a:pt x="722" y="1454"/>
                    <a:pt x="722" y="1438"/>
                  </a:cubicBezTo>
                  <a:cubicBezTo>
                    <a:pt x="722" y="1422"/>
                    <a:pt x="738" y="1408"/>
                    <a:pt x="765" y="1398"/>
                  </a:cubicBezTo>
                  <a:cubicBezTo>
                    <a:pt x="791" y="1387"/>
                    <a:pt x="827" y="1381"/>
                    <a:pt x="867" y="1381"/>
                  </a:cubicBezTo>
                  <a:cubicBezTo>
                    <a:pt x="907" y="1381"/>
                    <a:pt x="943" y="1388"/>
                    <a:pt x="969" y="1398"/>
                  </a:cubicBezTo>
                  <a:cubicBezTo>
                    <a:pt x="996" y="1408"/>
                    <a:pt x="1013" y="1423"/>
                    <a:pt x="1013" y="1439"/>
                  </a:cubicBezTo>
                  <a:close/>
                  <a:moveTo>
                    <a:pt x="824" y="2346"/>
                  </a:moveTo>
                  <a:cubicBezTo>
                    <a:pt x="824" y="2390"/>
                    <a:pt x="778" y="2430"/>
                    <a:pt x="702" y="2459"/>
                  </a:cubicBezTo>
                  <a:cubicBezTo>
                    <a:pt x="628" y="2488"/>
                    <a:pt x="525" y="2505"/>
                    <a:pt x="412" y="2505"/>
                  </a:cubicBezTo>
                  <a:cubicBezTo>
                    <a:pt x="298" y="2505"/>
                    <a:pt x="196" y="2487"/>
                    <a:pt x="122" y="2458"/>
                  </a:cubicBezTo>
                  <a:cubicBezTo>
                    <a:pt x="47" y="2429"/>
                    <a:pt x="0" y="2388"/>
                    <a:pt x="0" y="2343"/>
                  </a:cubicBezTo>
                  <a:cubicBezTo>
                    <a:pt x="0" y="2299"/>
                    <a:pt x="47" y="2258"/>
                    <a:pt x="122" y="2229"/>
                  </a:cubicBezTo>
                  <a:cubicBezTo>
                    <a:pt x="196" y="2200"/>
                    <a:pt x="298" y="2182"/>
                    <a:pt x="412" y="2182"/>
                  </a:cubicBezTo>
                  <a:cubicBezTo>
                    <a:pt x="525" y="2182"/>
                    <a:pt x="627" y="2200"/>
                    <a:pt x="701" y="2230"/>
                  </a:cubicBezTo>
                  <a:cubicBezTo>
                    <a:pt x="777" y="2259"/>
                    <a:pt x="824" y="2301"/>
                    <a:pt x="824" y="2346"/>
                  </a:cubicBezTo>
                  <a:close/>
                  <a:moveTo>
                    <a:pt x="1735" y="2346"/>
                  </a:moveTo>
                  <a:cubicBezTo>
                    <a:pt x="1735" y="2390"/>
                    <a:pt x="1688" y="2430"/>
                    <a:pt x="1613" y="2459"/>
                  </a:cubicBezTo>
                  <a:cubicBezTo>
                    <a:pt x="1539" y="2488"/>
                    <a:pt x="1436" y="2505"/>
                    <a:pt x="1322" y="2505"/>
                  </a:cubicBezTo>
                  <a:cubicBezTo>
                    <a:pt x="1209" y="2505"/>
                    <a:pt x="1107" y="2487"/>
                    <a:pt x="1033" y="2458"/>
                  </a:cubicBezTo>
                  <a:cubicBezTo>
                    <a:pt x="957" y="2429"/>
                    <a:pt x="911" y="2388"/>
                    <a:pt x="911" y="2343"/>
                  </a:cubicBezTo>
                  <a:cubicBezTo>
                    <a:pt x="911" y="2299"/>
                    <a:pt x="957" y="2258"/>
                    <a:pt x="1032" y="2229"/>
                  </a:cubicBezTo>
                  <a:cubicBezTo>
                    <a:pt x="1106" y="2200"/>
                    <a:pt x="1209" y="2182"/>
                    <a:pt x="1322" y="2182"/>
                  </a:cubicBezTo>
                  <a:cubicBezTo>
                    <a:pt x="1435" y="2182"/>
                    <a:pt x="1538" y="2200"/>
                    <a:pt x="1612" y="2230"/>
                  </a:cubicBezTo>
                  <a:cubicBezTo>
                    <a:pt x="1688" y="2259"/>
                    <a:pt x="1735" y="2301"/>
                    <a:pt x="1735" y="2346"/>
                  </a:cubicBezTo>
                  <a:close/>
                  <a:moveTo>
                    <a:pt x="1616" y="1253"/>
                  </a:moveTo>
                  <a:cubicBezTo>
                    <a:pt x="1616" y="1286"/>
                    <a:pt x="1582" y="1316"/>
                    <a:pt x="1526" y="1337"/>
                  </a:cubicBezTo>
                  <a:cubicBezTo>
                    <a:pt x="1470" y="1358"/>
                    <a:pt x="1394" y="1372"/>
                    <a:pt x="1309" y="1372"/>
                  </a:cubicBezTo>
                  <a:cubicBezTo>
                    <a:pt x="1224" y="1372"/>
                    <a:pt x="1148" y="1358"/>
                    <a:pt x="1092" y="1337"/>
                  </a:cubicBezTo>
                  <a:cubicBezTo>
                    <a:pt x="1036" y="1315"/>
                    <a:pt x="1002" y="1284"/>
                    <a:pt x="1002" y="1251"/>
                  </a:cubicBezTo>
                  <a:cubicBezTo>
                    <a:pt x="1002" y="1218"/>
                    <a:pt x="1036" y="1188"/>
                    <a:pt x="1092" y="1166"/>
                  </a:cubicBezTo>
                  <a:cubicBezTo>
                    <a:pt x="1147" y="1144"/>
                    <a:pt x="1224" y="1131"/>
                    <a:pt x="1309" y="1131"/>
                  </a:cubicBezTo>
                  <a:cubicBezTo>
                    <a:pt x="1393" y="1131"/>
                    <a:pt x="1469" y="1145"/>
                    <a:pt x="1525" y="1167"/>
                  </a:cubicBezTo>
                  <a:cubicBezTo>
                    <a:pt x="1581" y="1189"/>
                    <a:pt x="1616" y="1219"/>
                    <a:pt x="1616" y="1253"/>
                  </a:cubicBezTo>
                  <a:close/>
                  <a:moveTo>
                    <a:pt x="1121" y="1011"/>
                  </a:moveTo>
                  <a:cubicBezTo>
                    <a:pt x="1121" y="1038"/>
                    <a:pt x="1092" y="1063"/>
                    <a:pt x="1046" y="1081"/>
                  </a:cubicBezTo>
                  <a:cubicBezTo>
                    <a:pt x="1000" y="1098"/>
                    <a:pt x="937" y="1109"/>
                    <a:pt x="867" y="1109"/>
                  </a:cubicBezTo>
                  <a:cubicBezTo>
                    <a:pt x="797" y="1109"/>
                    <a:pt x="734" y="1098"/>
                    <a:pt x="689" y="1080"/>
                  </a:cubicBezTo>
                  <a:cubicBezTo>
                    <a:pt x="643" y="1062"/>
                    <a:pt x="614" y="1037"/>
                    <a:pt x="614" y="1010"/>
                  </a:cubicBezTo>
                  <a:cubicBezTo>
                    <a:pt x="614" y="982"/>
                    <a:pt x="642" y="957"/>
                    <a:pt x="689" y="939"/>
                  </a:cubicBezTo>
                  <a:cubicBezTo>
                    <a:pt x="734" y="922"/>
                    <a:pt x="797" y="911"/>
                    <a:pt x="867" y="911"/>
                  </a:cubicBezTo>
                  <a:cubicBezTo>
                    <a:pt x="937" y="911"/>
                    <a:pt x="1000" y="922"/>
                    <a:pt x="1045" y="940"/>
                  </a:cubicBezTo>
                  <a:cubicBezTo>
                    <a:pt x="1092" y="958"/>
                    <a:pt x="1121" y="984"/>
                    <a:pt x="1121" y="1011"/>
                  </a:cubicBezTo>
                  <a:close/>
                  <a:moveTo>
                    <a:pt x="1058" y="76"/>
                  </a:moveTo>
                  <a:cubicBezTo>
                    <a:pt x="1058" y="96"/>
                    <a:pt x="1036" y="115"/>
                    <a:pt x="1002" y="128"/>
                  </a:cubicBezTo>
                  <a:cubicBezTo>
                    <a:pt x="967" y="141"/>
                    <a:pt x="920" y="150"/>
                    <a:pt x="867" y="150"/>
                  </a:cubicBezTo>
                  <a:cubicBezTo>
                    <a:pt x="815" y="150"/>
                    <a:pt x="767" y="141"/>
                    <a:pt x="733" y="128"/>
                  </a:cubicBezTo>
                  <a:cubicBezTo>
                    <a:pt x="698" y="114"/>
                    <a:pt x="677" y="95"/>
                    <a:pt x="677" y="74"/>
                  </a:cubicBezTo>
                  <a:cubicBezTo>
                    <a:pt x="677" y="54"/>
                    <a:pt x="698" y="35"/>
                    <a:pt x="733" y="21"/>
                  </a:cubicBezTo>
                  <a:cubicBezTo>
                    <a:pt x="767" y="8"/>
                    <a:pt x="815" y="0"/>
                    <a:pt x="867" y="0"/>
                  </a:cubicBezTo>
                  <a:cubicBezTo>
                    <a:pt x="919" y="0"/>
                    <a:pt x="967" y="8"/>
                    <a:pt x="1001" y="22"/>
                  </a:cubicBezTo>
                  <a:cubicBezTo>
                    <a:pt x="1036" y="36"/>
                    <a:pt x="1058" y="55"/>
                    <a:pt x="1058" y="76"/>
                  </a:cubicBezTo>
                  <a:close/>
                  <a:moveTo>
                    <a:pt x="1735" y="337"/>
                  </a:moveTo>
                  <a:cubicBezTo>
                    <a:pt x="1735" y="381"/>
                    <a:pt x="1689" y="420"/>
                    <a:pt x="1614" y="449"/>
                  </a:cubicBezTo>
                  <a:cubicBezTo>
                    <a:pt x="1540" y="478"/>
                    <a:pt x="1437" y="495"/>
                    <a:pt x="1324" y="495"/>
                  </a:cubicBezTo>
                  <a:cubicBezTo>
                    <a:pt x="1210" y="495"/>
                    <a:pt x="1108" y="477"/>
                    <a:pt x="1034" y="448"/>
                  </a:cubicBezTo>
                  <a:cubicBezTo>
                    <a:pt x="960" y="419"/>
                    <a:pt x="913" y="378"/>
                    <a:pt x="913" y="334"/>
                  </a:cubicBezTo>
                  <a:cubicBezTo>
                    <a:pt x="913" y="290"/>
                    <a:pt x="959" y="250"/>
                    <a:pt x="1034" y="221"/>
                  </a:cubicBezTo>
                  <a:cubicBezTo>
                    <a:pt x="1108" y="192"/>
                    <a:pt x="1210" y="174"/>
                    <a:pt x="1324" y="174"/>
                  </a:cubicBezTo>
                  <a:cubicBezTo>
                    <a:pt x="1437" y="174"/>
                    <a:pt x="1539" y="192"/>
                    <a:pt x="1613" y="221"/>
                  </a:cubicBezTo>
                  <a:cubicBezTo>
                    <a:pt x="1688" y="251"/>
                    <a:pt x="1735" y="292"/>
                    <a:pt x="1735" y="337"/>
                  </a:cubicBezTo>
                  <a:close/>
                </a:path>
              </a:pathLst>
            </a:custGeom>
            <a:solidFill>
              <a:srgbClr val="3278A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60" name="Türmchen">
              <a:extLst>
                <a:ext uri="{FF2B5EF4-FFF2-40B4-BE49-F238E27FC236}">
                  <a16:creationId xmlns:a16="http://schemas.microsoft.com/office/drawing/2014/main" id="{EF9E2494-27ED-FD47-AA47-B55DC5A65969}"/>
                </a:ext>
              </a:extLst>
            </p:cNvPr>
            <p:cNvSpPr>
              <a:spLocks noEditPoints="1"/>
            </p:cNvSpPr>
            <p:nvPr/>
          </p:nvSpPr>
          <p:spPr bwMode="auto">
            <a:xfrm>
              <a:off x="3550" y="652"/>
              <a:ext cx="2210" cy="2902"/>
            </a:xfrm>
            <a:custGeom>
              <a:avLst/>
              <a:gdLst>
                <a:gd name="T0" fmla="*/ 5533 w 9745"/>
                <a:gd name="T1" fmla="*/ 9734 h 12800"/>
                <a:gd name="T2" fmla="*/ 6802 w 9745"/>
                <a:gd name="T3" fmla="*/ 9015 h 12800"/>
                <a:gd name="T4" fmla="*/ 5928 w 9745"/>
                <a:gd name="T5" fmla="*/ 7113 h 12800"/>
                <a:gd name="T6" fmla="*/ 6028 w 9745"/>
                <a:gd name="T7" fmla="*/ 8142 h 12800"/>
                <a:gd name="T8" fmla="*/ 6306 w 9745"/>
                <a:gd name="T9" fmla="*/ 8142 h 12800"/>
                <a:gd name="T10" fmla="*/ 6802 w 9745"/>
                <a:gd name="T11" fmla="*/ 7927 h 12800"/>
                <a:gd name="T12" fmla="*/ 6554 w 9745"/>
                <a:gd name="T13" fmla="*/ 6972 h 12800"/>
                <a:gd name="T14" fmla="*/ 6192 w 9745"/>
                <a:gd name="T15" fmla="*/ 802 h 12800"/>
                <a:gd name="T16" fmla="*/ 6134 w 9745"/>
                <a:gd name="T17" fmla="*/ 1080 h 12800"/>
                <a:gd name="T18" fmla="*/ 5850 w 9745"/>
                <a:gd name="T19" fmla="*/ 965 h 12800"/>
                <a:gd name="T20" fmla="*/ 5805 w 9745"/>
                <a:gd name="T21" fmla="*/ 641 h 12800"/>
                <a:gd name="T22" fmla="*/ 5585 w 9745"/>
                <a:gd name="T23" fmla="*/ 806 h 12800"/>
                <a:gd name="T24" fmla="*/ 5658 w 9745"/>
                <a:gd name="T25" fmla="*/ 1077 h 12800"/>
                <a:gd name="T26" fmla="*/ 5861 w 9745"/>
                <a:gd name="T27" fmla="*/ 1309 h 12800"/>
                <a:gd name="T28" fmla="*/ 5987 w 9745"/>
                <a:gd name="T29" fmla="*/ 2976 h 12800"/>
                <a:gd name="T30" fmla="*/ 6067 w 9745"/>
                <a:gd name="T31" fmla="*/ 3592 h 12800"/>
                <a:gd name="T32" fmla="*/ 5923 w 9745"/>
                <a:gd name="T33" fmla="*/ 4034 h 12800"/>
                <a:gd name="T34" fmla="*/ 4917 w 9745"/>
                <a:gd name="T35" fmla="*/ 5382 h 12800"/>
                <a:gd name="T36" fmla="*/ 4012 w 9745"/>
                <a:gd name="T37" fmla="*/ 6687 h 12800"/>
                <a:gd name="T38" fmla="*/ 4589 w 9745"/>
                <a:gd name="T39" fmla="*/ 8242 h 12800"/>
                <a:gd name="T40" fmla="*/ 4504 w 9745"/>
                <a:gd name="T41" fmla="*/ 10745 h 12800"/>
                <a:gd name="T42" fmla="*/ 0 w 9745"/>
                <a:gd name="T43" fmla="*/ 12800 h 12800"/>
                <a:gd name="T44" fmla="*/ 8065 w 9745"/>
                <a:gd name="T45" fmla="*/ 11069 h 12800"/>
                <a:gd name="T46" fmla="*/ 7802 w 9745"/>
                <a:gd name="T47" fmla="*/ 8366 h 12800"/>
                <a:gd name="T48" fmla="*/ 8154 w 9745"/>
                <a:gd name="T49" fmla="*/ 7161 h 12800"/>
                <a:gd name="T50" fmla="*/ 7723 w 9745"/>
                <a:gd name="T51" fmla="*/ 5759 h 12800"/>
                <a:gd name="T52" fmla="*/ 6436 w 9745"/>
                <a:gd name="T53" fmla="*/ 4207 h 12800"/>
                <a:gd name="T54" fmla="*/ 6228 w 9745"/>
                <a:gd name="T55" fmla="*/ 3673 h 12800"/>
                <a:gd name="T56" fmla="*/ 6236 w 9745"/>
                <a:gd name="T57" fmla="*/ 2850 h 12800"/>
                <a:gd name="T58" fmla="*/ 6470 w 9745"/>
                <a:gd name="T59" fmla="*/ 2554 h 12800"/>
                <a:gd name="T60" fmla="*/ 6408 w 9745"/>
                <a:gd name="T61" fmla="*/ 2285 h 12800"/>
                <a:gd name="T62" fmla="*/ 6621 w 9745"/>
                <a:gd name="T63" fmla="*/ 2320 h 12800"/>
                <a:gd name="T64" fmla="*/ 6866 w 9745"/>
                <a:gd name="T65" fmla="*/ 2173 h 12800"/>
                <a:gd name="T66" fmla="*/ 6754 w 9745"/>
                <a:gd name="T67" fmla="*/ 1290 h 12800"/>
                <a:gd name="T68" fmla="*/ 6837 w 9745"/>
                <a:gd name="T69" fmla="*/ 710 h 12800"/>
                <a:gd name="T70" fmla="*/ 6934 w 9745"/>
                <a:gd name="T71" fmla="*/ 315 h 12800"/>
                <a:gd name="T72" fmla="*/ 6768 w 9745"/>
                <a:gd name="T73" fmla="*/ 248 h 12800"/>
                <a:gd name="T74" fmla="*/ 6594 w 9745"/>
                <a:gd name="T75" fmla="*/ 2143 h 12800"/>
                <a:gd name="T76" fmla="*/ 6672 w 9745"/>
                <a:gd name="T77" fmla="*/ 2052 h 12800"/>
                <a:gd name="T78" fmla="*/ 6635 w 9745"/>
                <a:gd name="T79" fmla="*/ 2123 h 12800"/>
                <a:gd name="T80" fmla="*/ 6536 w 9745"/>
                <a:gd name="T81" fmla="*/ 2085 h 12800"/>
                <a:gd name="T82" fmla="*/ 6594 w 9745"/>
                <a:gd name="T83" fmla="*/ 1941 h 12800"/>
                <a:gd name="T84" fmla="*/ 6487 w 9745"/>
                <a:gd name="T85" fmla="*/ 2048 h 12800"/>
                <a:gd name="T86" fmla="*/ 6530 w 9745"/>
                <a:gd name="T87" fmla="*/ 1916 h 12800"/>
                <a:gd name="T88" fmla="*/ 6504 w 9745"/>
                <a:gd name="T89" fmla="*/ 2040 h 12800"/>
                <a:gd name="T90" fmla="*/ 6495 w 9745"/>
                <a:gd name="T91" fmla="*/ 1853 h 12800"/>
                <a:gd name="T92" fmla="*/ 6487 w 9745"/>
                <a:gd name="T93" fmla="*/ 1613 h 12800"/>
                <a:gd name="T94" fmla="*/ 6520 w 9745"/>
                <a:gd name="T95" fmla="*/ 1633 h 12800"/>
                <a:gd name="T96" fmla="*/ 6303 w 9745"/>
                <a:gd name="T97" fmla="*/ 1639 h 12800"/>
                <a:gd name="T98" fmla="*/ 6292 w 9745"/>
                <a:gd name="T99" fmla="*/ 1469 h 12800"/>
                <a:gd name="T100" fmla="*/ 6433 w 9745"/>
                <a:gd name="T101" fmla="*/ 1689 h 12800"/>
                <a:gd name="T102" fmla="*/ 6227 w 9745"/>
                <a:gd name="T103" fmla="*/ 1052 h 12800"/>
                <a:gd name="T104" fmla="*/ 6263 w 9745"/>
                <a:gd name="T105" fmla="*/ 983 h 12800"/>
                <a:gd name="T106" fmla="*/ 6263 w 9745"/>
                <a:gd name="T107" fmla="*/ 1064 h 12800"/>
                <a:gd name="T108" fmla="*/ 6346 w 9745"/>
                <a:gd name="T109" fmla="*/ 856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45" h="12800">
                  <a:moveTo>
                    <a:pt x="6802" y="9734"/>
                  </a:moveTo>
                  <a:lnTo>
                    <a:pt x="6802" y="9734"/>
                  </a:lnTo>
                  <a:lnTo>
                    <a:pt x="6802" y="9734"/>
                  </a:lnTo>
                  <a:cubicBezTo>
                    <a:pt x="6595" y="9706"/>
                    <a:pt x="6262" y="9698"/>
                    <a:pt x="6167" y="9698"/>
                  </a:cubicBezTo>
                  <a:lnTo>
                    <a:pt x="6167" y="9698"/>
                  </a:lnTo>
                  <a:cubicBezTo>
                    <a:pt x="6072" y="9698"/>
                    <a:pt x="5739" y="9706"/>
                    <a:pt x="5533" y="9734"/>
                  </a:cubicBezTo>
                  <a:lnTo>
                    <a:pt x="5533" y="9734"/>
                  </a:lnTo>
                  <a:lnTo>
                    <a:pt x="5533" y="9072"/>
                  </a:lnTo>
                  <a:lnTo>
                    <a:pt x="6011" y="9072"/>
                  </a:lnTo>
                  <a:cubicBezTo>
                    <a:pt x="6013" y="9054"/>
                    <a:pt x="6014" y="9035"/>
                    <a:pt x="6015" y="9015"/>
                  </a:cubicBezTo>
                  <a:lnTo>
                    <a:pt x="5533" y="9015"/>
                  </a:lnTo>
                  <a:lnTo>
                    <a:pt x="5533" y="8924"/>
                  </a:lnTo>
                  <a:lnTo>
                    <a:pt x="6802" y="8924"/>
                  </a:lnTo>
                  <a:lnTo>
                    <a:pt x="6802" y="9015"/>
                  </a:lnTo>
                  <a:lnTo>
                    <a:pt x="6319" y="9015"/>
                  </a:lnTo>
                  <a:cubicBezTo>
                    <a:pt x="6320" y="9035"/>
                    <a:pt x="6321" y="9054"/>
                    <a:pt x="6323" y="9072"/>
                  </a:cubicBezTo>
                  <a:lnTo>
                    <a:pt x="6802" y="9072"/>
                  </a:lnTo>
                  <a:lnTo>
                    <a:pt x="6802" y="9734"/>
                  </a:lnTo>
                  <a:close/>
                  <a:moveTo>
                    <a:pt x="6406" y="7151"/>
                  </a:moveTo>
                  <a:lnTo>
                    <a:pt x="5928" y="7151"/>
                  </a:lnTo>
                  <a:cubicBezTo>
                    <a:pt x="5928" y="7139"/>
                    <a:pt x="5928" y="7126"/>
                    <a:pt x="5928" y="7113"/>
                  </a:cubicBezTo>
                  <a:lnTo>
                    <a:pt x="6406" y="7113"/>
                  </a:lnTo>
                  <a:cubicBezTo>
                    <a:pt x="6406" y="7126"/>
                    <a:pt x="6406" y="7139"/>
                    <a:pt x="6406" y="7151"/>
                  </a:cubicBezTo>
                  <a:close/>
                  <a:moveTo>
                    <a:pt x="6802" y="8142"/>
                  </a:moveTo>
                  <a:lnTo>
                    <a:pt x="6802" y="8848"/>
                  </a:lnTo>
                  <a:lnTo>
                    <a:pt x="5533" y="8848"/>
                  </a:lnTo>
                  <a:lnTo>
                    <a:pt x="5533" y="8142"/>
                  </a:lnTo>
                  <a:lnTo>
                    <a:pt x="6028" y="8142"/>
                  </a:lnTo>
                  <a:cubicBezTo>
                    <a:pt x="6030" y="8125"/>
                    <a:pt x="6031" y="8106"/>
                    <a:pt x="6032" y="8085"/>
                  </a:cubicBezTo>
                  <a:lnTo>
                    <a:pt x="5533" y="8085"/>
                  </a:lnTo>
                  <a:lnTo>
                    <a:pt x="5533" y="8003"/>
                  </a:lnTo>
                  <a:lnTo>
                    <a:pt x="6802" y="8003"/>
                  </a:lnTo>
                  <a:lnTo>
                    <a:pt x="6802" y="8085"/>
                  </a:lnTo>
                  <a:lnTo>
                    <a:pt x="6302" y="8085"/>
                  </a:lnTo>
                  <a:cubicBezTo>
                    <a:pt x="6303" y="8106"/>
                    <a:pt x="6304" y="8125"/>
                    <a:pt x="6306" y="8142"/>
                  </a:cubicBezTo>
                  <a:lnTo>
                    <a:pt x="6802" y="8142"/>
                  </a:lnTo>
                  <a:moveTo>
                    <a:pt x="5533" y="7927"/>
                  </a:moveTo>
                  <a:lnTo>
                    <a:pt x="5533" y="7431"/>
                  </a:lnTo>
                  <a:cubicBezTo>
                    <a:pt x="5533" y="7309"/>
                    <a:pt x="5661" y="7184"/>
                    <a:pt x="5741" y="7049"/>
                  </a:cubicBezTo>
                  <a:lnTo>
                    <a:pt x="6593" y="7049"/>
                  </a:lnTo>
                  <a:cubicBezTo>
                    <a:pt x="6674" y="7184"/>
                    <a:pt x="6802" y="7309"/>
                    <a:pt x="6802" y="7431"/>
                  </a:cubicBezTo>
                  <a:lnTo>
                    <a:pt x="6802" y="7927"/>
                  </a:lnTo>
                  <a:lnTo>
                    <a:pt x="5533" y="7927"/>
                  </a:lnTo>
                  <a:close/>
                  <a:moveTo>
                    <a:pt x="5780" y="6972"/>
                  </a:moveTo>
                  <a:cubicBezTo>
                    <a:pt x="5796" y="6934"/>
                    <a:pt x="5806" y="6895"/>
                    <a:pt x="5806" y="6854"/>
                  </a:cubicBezTo>
                  <a:cubicBezTo>
                    <a:pt x="5806" y="6854"/>
                    <a:pt x="6057" y="6834"/>
                    <a:pt x="6167" y="6834"/>
                  </a:cubicBezTo>
                  <a:lnTo>
                    <a:pt x="6167" y="6834"/>
                  </a:lnTo>
                  <a:cubicBezTo>
                    <a:pt x="6278" y="6834"/>
                    <a:pt x="6529" y="6854"/>
                    <a:pt x="6529" y="6854"/>
                  </a:cubicBezTo>
                  <a:cubicBezTo>
                    <a:pt x="6529" y="6895"/>
                    <a:pt x="6538" y="6934"/>
                    <a:pt x="6554" y="6972"/>
                  </a:cubicBezTo>
                  <a:lnTo>
                    <a:pt x="5780" y="6972"/>
                  </a:lnTo>
                  <a:close/>
                  <a:moveTo>
                    <a:pt x="6770" y="0"/>
                  </a:moveTo>
                  <a:lnTo>
                    <a:pt x="6770" y="0"/>
                  </a:lnTo>
                  <a:cubicBezTo>
                    <a:pt x="6740" y="91"/>
                    <a:pt x="6687" y="194"/>
                    <a:pt x="6629" y="310"/>
                  </a:cubicBezTo>
                  <a:cubicBezTo>
                    <a:pt x="6571" y="425"/>
                    <a:pt x="6518" y="487"/>
                    <a:pt x="6484" y="547"/>
                  </a:cubicBezTo>
                  <a:cubicBezTo>
                    <a:pt x="6419" y="609"/>
                    <a:pt x="6342" y="758"/>
                    <a:pt x="6332" y="805"/>
                  </a:cubicBezTo>
                  <a:cubicBezTo>
                    <a:pt x="6309" y="795"/>
                    <a:pt x="6199" y="795"/>
                    <a:pt x="6192" y="802"/>
                  </a:cubicBezTo>
                  <a:cubicBezTo>
                    <a:pt x="6108" y="802"/>
                    <a:pt x="6112" y="888"/>
                    <a:pt x="6112" y="888"/>
                  </a:cubicBezTo>
                  <a:cubicBezTo>
                    <a:pt x="6112" y="888"/>
                    <a:pt x="6105" y="897"/>
                    <a:pt x="6098" y="916"/>
                  </a:cubicBezTo>
                  <a:cubicBezTo>
                    <a:pt x="6091" y="935"/>
                    <a:pt x="6097" y="988"/>
                    <a:pt x="6097" y="1006"/>
                  </a:cubicBezTo>
                  <a:lnTo>
                    <a:pt x="6090" y="1019"/>
                  </a:lnTo>
                  <a:lnTo>
                    <a:pt x="6104" y="1027"/>
                  </a:lnTo>
                  <a:cubicBezTo>
                    <a:pt x="6104" y="1027"/>
                    <a:pt x="6106" y="1061"/>
                    <a:pt x="6114" y="1068"/>
                  </a:cubicBezTo>
                  <a:cubicBezTo>
                    <a:pt x="6122" y="1076"/>
                    <a:pt x="6134" y="1080"/>
                    <a:pt x="6134" y="1080"/>
                  </a:cubicBezTo>
                  <a:lnTo>
                    <a:pt x="6135" y="1098"/>
                  </a:lnTo>
                  <a:cubicBezTo>
                    <a:pt x="6135" y="1098"/>
                    <a:pt x="6121" y="1136"/>
                    <a:pt x="6105" y="1148"/>
                  </a:cubicBezTo>
                  <a:cubicBezTo>
                    <a:pt x="6023" y="1143"/>
                    <a:pt x="5976" y="1181"/>
                    <a:pt x="5954" y="1213"/>
                  </a:cubicBezTo>
                  <a:cubicBezTo>
                    <a:pt x="5954" y="1213"/>
                    <a:pt x="5905" y="1208"/>
                    <a:pt x="5887" y="1209"/>
                  </a:cubicBezTo>
                  <a:cubicBezTo>
                    <a:pt x="5875" y="1191"/>
                    <a:pt x="5830" y="1072"/>
                    <a:pt x="5810" y="1056"/>
                  </a:cubicBezTo>
                  <a:cubicBezTo>
                    <a:pt x="5816" y="1047"/>
                    <a:pt x="5815" y="1021"/>
                    <a:pt x="5808" y="1010"/>
                  </a:cubicBezTo>
                  <a:cubicBezTo>
                    <a:pt x="5838" y="997"/>
                    <a:pt x="5850" y="965"/>
                    <a:pt x="5850" y="965"/>
                  </a:cubicBezTo>
                  <a:lnTo>
                    <a:pt x="5841" y="954"/>
                  </a:lnTo>
                  <a:cubicBezTo>
                    <a:pt x="5841" y="954"/>
                    <a:pt x="5861" y="947"/>
                    <a:pt x="5857" y="926"/>
                  </a:cubicBezTo>
                  <a:cubicBezTo>
                    <a:pt x="5903" y="928"/>
                    <a:pt x="5880" y="854"/>
                    <a:pt x="5881" y="843"/>
                  </a:cubicBezTo>
                  <a:cubicBezTo>
                    <a:pt x="5899" y="829"/>
                    <a:pt x="5896" y="777"/>
                    <a:pt x="5896" y="777"/>
                  </a:cubicBezTo>
                  <a:cubicBezTo>
                    <a:pt x="5896" y="777"/>
                    <a:pt x="5883" y="776"/>
                    <a:pt x="5886" y="741"/>
                  </a:cubicBezTo>
                  <a:cubicBezTo>
                    <a:pt x="5889" y="706"/>
                    <a:pt x="5868" y="687"/>
                    <a:pt x="5856" y="681"/>
                  </a:cubicBezTo>
                  <a:cubicBezTo>
                    <a:pt x="5849" y="664"/>
                    <a:pt x="5815" y="642"/>
                    <a:pt x="5805" y="641"/>
                  </a:cubicBezTo>
                  <a:cubicBezTo>
                    <a:pt x="5785" y="626"/>
                    <a:pt x="5743" y="633"/>
                    <a:pt x="5743" y="646"/>
                  </a:cubicBezTo>
                  <a:cubicBezTo>
                    <a:pt x="5730" y="644"/>
                    <a:pt x="5718" y="658"/>
                    <a:pt x="5718" y="658"/>
                  </a:cubicBezTo>
                  <a:cubicBezTo>
                    <a:pt x="5718" y="658"/>
                    <a:pt x="5693" y="652"/>
                    <a:pt x="5683" y="672"/>
                  </a:cubicBezTo>
                  <a:cubicBezTo>
                    <a:pt x="5662" y="685"/>
                    <a:pt x="5637" y="737"/>
                    <a:pt x="5637" y="737"/>
                  </a:cubicBezTo>
                  <a:cubicBezTo>
                    <a:pt x="5637" y="737"/>
                    <a:pt x="5629" y="727"/>
                    <a:pt x="5620" y="738"/>
                  </a:cubicBezTo>
                  <a:cubicBezTo>
                    <a:pt x="5611" y="750"/>
                    <a:pt x="5613" y="802"/>
                    <a:pt x="5613" y="802"/>
                  </a:cubicBezTo>
                  <a:cubicBezTo>
                    <a:pt x="5613" y="802"/>
                    <a:pt x="5593" y="790"/>
                    <a:pt x="5585" y="806"/>
                  </a:cubicBezTo>
                  <a:cubicBezTo>
                    <a:pt x="5577" y="822"/>
                    <a:pt x="5591" y="881"/>
                    <a:pt x="5591" y="881"/>
                  </a:cubicBezTo>
                  <a:cubicBezTo>
                    <a:pt x="5591" y="881"/>
                    <a:pt x="5572" y="875"/>
                    <a:pt x="5572" y="897"/>
                  </a:cubicBezTo>
                  <a:cubicBezTo>
                    <a:pt x="5572" y="918"/>
                    <a:pt x="5585" y="963"/>
                    <a:pt x="5585" y="963"/>
                  </a:cubicBezTo>
                  <a:cubicBezTo>
                    <a:pt x="5585" y="963"/>
                    <a:pt x="5573" y="954"/>
                    <a:pt x="5573" y="971"/>
                  </a:cubicBezTo>
                  <a:cubicBezTo>
                    <a:pt x="5573" y="988"/>
                    <a:pt x="5613" y="1040"/>
                    <a:pt x="5613" y="1040"/>
                  </a:cubicBezTo>
                  <a:cubicBezTo>
                    <a:pt x="5613" y="1040"/>
                    <a:pt x="5595" y="1055"/>
                    <a:pt x="5596" y="1071"/>
                  </a:cubicBezTo>
                  <a:cubicBezTo>
                    <a:pt x="5613" y="1081"/>
                    <a:pt x="5640" y="1083"/>
                    <a:pt x="5658" y="1077"/>
                  </a:cubicBezTo>
                  <a:cubicBezTo>
                    <a:pt x="5651" y="1084"/>
                    <a:pt x="5652" y="1098"/>
                    <a:pt x="5652" y="1098"/>
                  </a:cubicBezTo>
                  <a:cubicBezTo>
                    <a:pt x="5652" y="1098"/>
                    <a:pt x="5667" y="1112"/>
                    <a:pt x="5691" y="1105"/>
                  </a:cubicBezTo>
                  <a:cubicBezTo>
                    <a:pt x="5714" y="1098"/>
                    <a:pt x="5733" y="1069"/>
                    <a:pt x="5733" y="1069"/>
                  </a:cubicBezTo>
                  <a:cubicBezTo>
                    <a:pt x="5733" y="1069"/>
                    <a:pt x="5753" y="1081"/>
                    <a:pt x="5759" y="1100"/>
                  </a:cubicBezTo>
                  <a:cubicBezTo>
                    <a:pt x="5766" y="1118"/>
                    <a:pt x="5775" y="1159"/>
                    <a:pt x="5784" y="1200"/>
                  </a:cubicBezTo>
                  <a:cubicBezTo>
                    <a:pt x="5793" y="1241"/>
                    <a:pt x="5804" y="1292"/>
                    <a:pt x="5817" y="1304"/>
                  </a:cubicBezTo>
                  <a:cubicBezTo>
                    <a:pt x="5830" y="1316"/>
                    <a:pt x="5847" y="1304"/>
                    <a:pt x="5861" y="1309"/>
                  </a:cubicBezTo>
                  <a:cubicBezTo>
                    <a:pt x="5875" y="1314"/>
                    <a:pt x="5894" y="1331"/>
                    <a:pt x="5955" y="1325"/>
                  </a:cubicBezTo>
                  <a:cubicBezTo>
                    <a:pt x="5955" y="1472"/>
                    <a:pt x="6015" y="1558"/>
                    <a:pt x="6046" y="1604"/>
                  </a:cubicBezTo>
                  <a:cubicBezTo>
                    <a:pt x="6076" y="1651"/>
                    <a:pt x="6109" y="1719"/>
                    <a:pt x="6109" y="1805"/>
                  </a:cubicBezTo>
                  <a:cubicBezTo>
                    <a:pt x="6109" y="1891"/>
                    <a:pt x="6113" y="2052"/>
                    <a:pt x="6107" y="2129"/>
                  </a:cubicBezTo>
                  <a:cubicBezTo>
                    <a:pt x="6101" y="2205"/>
                    <a:pt x="6070" y="2296"/>
                    <a:pt x="6070" y="2359"/>
                  </a:cubicBezTo>
                  <a:cubicBezTo>
                    <a:pt x="6070" y="2423"/>
                    <a:pt x="6098" y="2584"/>
                    <a:pt x="6098" y="2786"/>
                  </a:cubicBezTo>
                  <a:cubicBezTo>
                    <a:pt x="6072" y="2819"/>
                    <a:pt x="5987" y="2969"/>
                    <a:pt x="5987" y="2976"/>
                  </a:cubicBezTo>
                  <a:cubicBezTo>
                    <a:pt x="5987" y="2984"/>
                    <a:pt x="5993" y="2998"/>
                    <a:pt x="6027" y="2998"/>
                  </a:cubicBezTo>
                  <a:cubicBezTo>
                    <a:pt x="6062" y="2998"/>
                    <a:pt x="6091" y="2956"/>
                    <a:pt x="6091" y="2956"/>
                  </a:cubicBezTo>
                  <a:lnTo>
                    <a:pt x="6100" y="2967"/>
                  </a:lnTo>
                  <a:cubicBezTo>
                    <a:pt x="6100" y="2967"/>
                    <a:pt x="6099" y="2978"/>
                    <a:pt x="6099" y="2989"/>
                  </a:cubicBezTo>
                  <a:cubicBezTo>
                    <a:pt x="6073" y="2989"/>
                    <a:pt x="6081" y="3025"/>
                    <a:pt x="6081" y="3036"/>
                  </a:cubicBezTo>
                  <a:cubicBezTo>
                    <a:pt x="6050" y="3046"/>
                    <a:pt x="5868" y="3129"/>
                    <a:pt x="5868" y="3301"/>
                  </a:cubicBezTo>
                  <a:cubicBezTo>
                    <a:pt x="5868" y="3472"/>
                    <a:pt x="5974" y="3546"/>
                    <a:pt x="6067" y="3592"/>
                  </a:cubicBezTo>
                  <a:cubicBezTo>
                    <a:pt x="6067" y="3592"/>
                    <a:pt x="6061" y="3598"/>
                    <a:pt x="6061" y="3620"/>
                  </a:cubicBezTo>
                  <a:cubicBezTo>
                    <a:pt x="6061" y="3643"/>
                    <a:pt x="6115" y="3662"/>
                    <a:pt x="6106" y="3673"/>
                  </a:cubicBezTo>
                  <a:cubicBezTo>
                    <a:pt x="6096" y="3687"/>
                    <a:pt x="6104" y="3719"/>
                    <a:pt x="6089" y="3745"/>
                  </a:cubicBezTo>
                  <a:cubicBezTo>
                    <a:pt x="6075" y="3771"/>
                    <a:pt x="6041" y="3796"/>
                    <a:pt x="6041" y="3817"/>
                  </a:cubicBezTo>
                  <a:cubicBezTo>
                    <a:pt x="6041" y="3837"/>
                    <a:pt x="6070" y="3864"/>
                    <a:pt x="6070" y="3864"/>
                  </a:cubicBezTo>
                  <a:cubicBezTo>
                    <a:pt x="6070" y="3864"/>
                    <a:pt x="6065" y="3902"/>
                    <a:pt x="6065" y="3923"/>
                  </a:cubicBezTo>
                  <a:cubicBezTo>
                    <a:pt x="5970" y="3941"/>
                    <a:pt x="5923" y="3993"/>
                    <a:pt x="5923" y="4034"/>
                  </a:cubicBezTo>
                  <a:cubicBezTo>
                    <a:pt x="5923" y="4075"/>
                    <a:pt x="5966" y="4097"/>
                    <a:pt x="5966" y="4097"/>
                  </a:cubicBezTo>
                  <a:cubicBezTo>
                    <a:pt x="5966" y="4097"/>
                    <a:pt x="5899" y="4141"/>
                    <a:pt x="5899" y="4207"/>
                  </a:cubicBezTo>
                  <a:cubicBezTo>
                    <a:pt x="5899" y="4274"/>
                    <a:pt x="5956" y="4286"/>
                    <a:pt x="5956" y="4318"/>
                  </a:cubicBezTo>
                  <a:cubicBezTo>
                    <a:pt x="5956" y="4350"/>
                    <a:pt x="5892" y="4413"/>
                    <a:pt x="5882" y="4416"/>
                  </a:cubicBezTo>
                  <a:cubicBezTo>
                    <a:pt x="5662" y="4455"/>
                    <a:pt x="5451" y="4589"/>
                    <a:pt x="5346" y="4676"/>
                  </a:cubicBezTo>
                  <a:cubicBezTo>
                    <a:pt x="5241" y="4764"/>
                    <a:pt x="5142" y="4879"/>
                    <a:pt x="5054" y="5033"/>
                  </a:cubicBezTo>
                  <a:cubicBezTo>
                    <a:pt x="4966" y="5187"/>
                    <a:pt x="4930" y="5324"/>
                    <a:pt x="4917" y="5382"/>
                  </a:cubicBezTo>
                  <a:cubicBezTo>
                    <a:pt x="4884" y="5399"/>
                    <a:pt x="4762" y="5467"/>
                    <a:pt x="4704" y="5530"/>
                  </a:cubicBezTo>
                  <a:cubicBezTo>
                    <a:pt x="4646" y="5592"/>
                    <a:pt x="4611" y="5667"/>
                    <a:pt x="4611" y="5759"/>
                  </a:cubicBezTo>
                  <a:cubicBezTo>
                    <a:pt x="4611" y="5850"/>
                    <a:pt x="4667" y="5902"/>
                    <a:pt x="4692" y="5929"/>
                  </a:cubicBezTo>
                  <a:cubicBezTo>
                    <a:pt x="4717" y="5957"/>
                    <a:pt x="4720" y="5995"/>
                    <a:pt x="4743" y="6027"/>
                  </a:cubicBezTo>
                  <a:cubicBezTo>
                    <a:pt x="4767" y="6059"/>
                    <a:pt x="4823" y="6124"/>
                    <a:pt x="4872" y="6151"/>
                  </a:cubicBezTo>
                  <a:cubicBezTo>
                    <a:pt x="4726" y="6185"/>
                    <a:pt x="4572" y="6248"/>
                    <a:pt x="4341" y="6366"/>
                  </a:cubicBezTo>
                  <a:cubicBezTo>
                    <a:pt x="4110" y="6483"/>
                    <a:pt x="4040" y="6621"/>
                    <a:pt x="4012" y="6687"/>
                  </a:cubicBezTo>
                  <a:cubicBezTo>
                    <a:pt x="3983" y="6753"/>
                    <a:pt x="3971" y="6851"/>
                    <a:pt x="4019" y="6963"/>
                  </a:cubicBezTo>
                  <a:cubicBezTo>
                    <a:pt x="4067" y="7075"/>
                    <a:pt x="4156" y="7112"/>
                    <a:pt x="4180" y="7161"/>
                  </a:cubicBezTo>
                  <a:cubicBezTo>
                    <a:pt x="4205" y="7210"/>
                    <a:pt x="4245" y="7272"/>
                    <a:pt x="4290" y="7314"/>
                  </a:cubicBezTo>
                  <a:cubicBezTo>
                    <a:pt x="4334" y="7356"/>
                    <a:pt x="4390" y="7391"/>
                    <a:pt x="4446" y="7433"/>
                  </a:cubicBezTo>
                  <a:cubicBezTo>
                    <a:pt x="4446" y="7469"/>
                    <a:pt x="4488" y="7528"/>
                    <a:pt x="4488" y="7573"/>
                  </a:cubicBezTo>
                  <a:cubicBezTo>
                    <a:pt x="4488" y="7893"/>
                    <a:pt x="4593" y="8033"/>
                    <a:pt x="4591" y="8159"/>
                  </a:cubicBezTo>
                  <a:cubicBezTo>
                    <a:pt x="4591" y="8201"/>
                    <a:pt x="4589" y="8242"/>
                    <a:pt x="4589" y="8242"/>
                  </a:cubicBezTo>
                  <a:lnTo>
                    <a:pt x="4533" y="8249"/>
                  </a:lnTo>
                  <a:lnTo>
                    <a:pt x="4533" y="8366"/>
                  </a:lnTo>
                  <a:lnTo>
                    <a:pt x="4586" y="8448"/>
                  </a:lnTo>
                  <a:cubicBezTo>
                    <a:pt x="4586" y="8448"/>
                    <a:pt x="4586" y="9991"/>
                    <a:pt x="4586" y="10046"/>
                  </a:cubicBezTo>
                  <a:cubicBezTo>
                    <a:pt x="4460" y="10143"/>
                    <a:pt x="4417" y="10254"/>
                    <a:pt x="4417" y="10319"/>
                  </a:cubicBezTo>
                  <a:cubicBezTo>
                    <a:pt x="4417" y="10385"/>
                    <a:pt x="4442" y="10455"/>
                    <a:pt x="4504" y="10505"/>
                  </a:cubicBezTo>
                  <a:cubicBezTo>
                    <a:pt x="4504" y="10505"/>
                    <a:pt x="4504" y="10694"/>
                    <a:pt x="4504" y="10745"/>
                  </a:cubicBezTo>
                  <a:cubicBezTo>
                    <a:pt x="4344" y="10832"/>
                    <a:pt x="4269" y="10966"/>
                    <a:pt x="4269" y="11016"/>
                  </a:cubicBezTo>
                  <a:lnTo>
                    <a:pt x="4269" y="11069"/>
                  </a:lnTo>
                  <a:cubicBezTo>
                    <a:pt x="4200" y="11155"/>
                    <a:pt x="4163" y="11224"/>
                    <a:pt x="4163" y="11352"/>
                  </a:cubicBezTo>
                  <a:cubicBezTo>
                    <a:pt x="4163" y="11480"/>
                    <a:pt x="4245" y="11564"/>
                    <a:pt x="4320" y="11612"/>
                  </a:cubicBezTo>
                  <a:cubicBezTo>
                    <a:pt x="4320" y="11612"/>
                    <a:pt x="4312" y="11751"/>
                    <a:pt x="4309" y="11854"/>
                  </a:cubicBezTo>
                  <a:cubicBezTo>
                    <a:pt x="3097" y="12013"/>
                    <a:pt x="2128" y="12302"/>
                    <a:pt x="0" y="12800"/>
                  </a:cubicBezTo>
                  <a:lnTo>
                    <a:pt x="0" y="12800"/>
                  </a:lnTo>
                  <a:lnTo>
                    <a:pt x="9743" y="12800"/>
                  </a:lnTo>
                  <a:cubicBezTo>
                    <a:pt x="9743" y="12661"/>
                    <a:pt x="9745" y="12518"/>
                    <a:pt x="9745" y="12408"/>
                  </a:cubicBezTo>
                  <a:cubicBezTo>
                    <a:pt x="9745" y="12299"/>
                    <a:pt x="9743" y="12224"/>
                    <a:pt x="9737" y="12223"/>
                  </a:cubicBezTo>
                  <a:cubicBezTo>
                    <a:pt x="9260" y="12124"/>
                    <a:pt x="8801" y="11955"/>
                    <a:pt x="8025" y="11854"/>
                  </a:cubicBezTo>
                  <a:cubicBezTo>
                    <a:pt x="8023" y="11751"/>
                    <a:pt x="8015" y="11612"/>
                    <a:pt x="8015" y="11612"/>
                  </a:cubicBezTo>
                  <a:cubicBezTo>
                    <a:pt x="8090" y="11564"/>
                    <a:pt x="8172" y="11480"/>
                    <a:pt x="8172" y="11352"/>
                  </a:cubicBezTo>
                  <a:cubicBezTo>
                    <a:pt x="8172" y="11224"/>
                    <a:pt x="8134" y="11155"/>
                    <a:pt x="8065" y="11069"/>
                  </a:cubicBezTo>
                  <a:lnTo>
                    <a:pt x="8065" y="11016"/>
                  </a:lnTo>
                  <a:cubicBezTo>
                    <a:pt x="8065" y="10966"/>
                    <a:pt x="7990" y="10832"/>
                    <a:pt x="7830" y="10745"/>
                  </a:cubicBezTo>
                  <a:cubicBezTo>
                    <a:pt x="7830" y="10694"/>
                    <a:pt x="7830" y="10505"/>
                    <a:pt x="7830" y="10505"/>
                  </a:cubicBezTo>
                  <a:cubicBezTo>
                    <a:pt x="7893" y="10455"/>
                    <a:pt x="7918" y="10385"/>
                    <a:pt x="7918" y="10319"/>
                  </a:cubicBezTo>
                  <a:cubicBezTo>
                    <a:pt x="7918" y="10254"/>
                    <a:pt x="7875" y="10143"/>
                    <a:pt x="7749" y="10046"/>
                  </a:cubicBezTo>
                  <a:cubicBezTo>
                    <a:pt x="7749" y="9991"/>
                    <a:pt x="7749" y="8448"/>
                    <a:pt x="7749" y="8448"/>
                  </a:cubicBezTo>
                  <a:lnTo>
                    <a:pt x="7802" y="8366"/>
                  </a:lnTo>
                  <a:lnTo>
                    <a:pt x="7802" y="8249"/>
                  </a:lnTo>
                  <a:lnTo>
                    <a:pt x="7745" y="8242"/>
                  </a:lnTo>
                  <a:cubicBezTo>
                    <a:pt x="7745" y="8242"/>
                    <a:pt x="7744" y="8201"/>
                    <a:pt x="7744" y="8159"/>
                  </a:cubicBezTo>
                  <a:cubicBezTo>
                    <a:pt x="7742" y="8033"/>
                    <a:pt x="7846" y="7893"/>
                    <a:pt x="7846" y="7573"/>
                  </a:cubicBezTo>
                  <a:cubicBezTo>
                    <a:pt x="7846" y="7528"/>
                    <a:pt x="7888" y="7469"/>
                    <a:pt x="7888" y="7433"/>
                  </a:cubicBezTo>
                  <a:cubicBezTo>
                    <a:pt x="7945" y="7391"/>
                    <a:pt x="8000" y="7356"/>
                    <a:pt x="8045" y="7314"/>
                  </a:cubicBezTo>
                  <a:cubicBezTo>
                    <a:pt x="8090" y="7272"/>
                    <a:pt x="8130" y="7210"/>
                    <a:pt x="8154" y="7161"/>
                  </a:cubicBezTo>
                  <a:cubicBezTo>
                    <a:pt x="8179" y="7112"/>
                    <a:pt x="8267" y="7075"/>
                    <a:pt x="8315" y="6963"/>
                  </a:cubicBezTo>
                  <a:cubicBezTo>
                    <a:pt x="8363" y="6851"/>
                    <a:pt x="8351" y="6753"/>
                    <a:pt x="8323" y="6687"/>
                  </a:cubicBezTo>
                  <a:cubicBezTo>
                    <a:pt x="8294" y="6621"/>
                    <a:pt x="8224" y="6483"/>
                    <a:pt x="7994" y="6366"/>
                  </a:cubicBezTo>
                  <a:cubicBezTo>
                    <a:pt x="7763" y="6248"/>
                    <a:pt x="7609" y="6185"/>
                    <a:pt x="7463" y="6151"/>
                  </a:cubicBezTo>
                  <a:cubicBezTo>
                    <a:pt x="7512" y="6124"/>
                    <a:pt x="7568" y="6059"/>
                    <a:pt x="7591" y="6027"/>
                  </a:cubicBezTo>
                  <a:cubicBezTo>
                    <a:pt x="7615" y="5995"/>
                    <a:pt x="7617" y="5957"/>
                    <a:pt x="7643" y="5929"/>
                  </a:cubicBezTo>
                  <a:cubicBezTo>
                    <a:pt x="7668" y="5902"/>
                    <a:pt x="7723" y="5850"/>
                    <a:pt x="7723" y="5759"/>
                  </a:cubicBezTo>
                  <a:cubicBezTo>
                    <a:pt x="7723" y="5667"/>
                    <a:pt x="7689" y="5592"/>
                    <a:pt x="7631" y="5530"/>
                  </a:cubicBezTo>
                  <a:cubicBezTo>
                    <a:pt x="7573" y="5467"/>
                    <a:pt x="7451" y="5399"/>
                    <a:pt x="7418" y="5382"/>
                  </a:cubicBezTo>
                  <a:cubicBezTo>
                    <a:pt x="7404" y="5324"/>
                    <a:pt x="7368" y="5187"/>
                    <a:pt x="7281" y="5033"/>
                  </a:cubicBezTo>
                  <a:cubicBezTo>
                    <a:pt x="7193" y="4879"/>
                    <a:pt x="7094" y="4764"/>
                    <a:pt x="6989" y="4676"/>
                  </a:cubicBezTo>
                  <a:cubicBezTo>
                    <a:pt x="6883" y="4589"/>
                    <a:pt x="6673" y="4455"/>
                    <a:pt x="6452" y="4416"/>
                  </a:cubicBezTo>
                  <a:cubicBezTo>
                    <a:pt x="6442" y="4413"/>
                    <a:pt x="6379" y="4350"/>
                    <a:pt x="6379" y="4318"/>
                  </a:cubicBezTo>
                  <a:cubicBezTo>
                    <a:pt x="6379" y="4286"/>
                    <a:pt x="6436" y="4274"/>
                    <a:pt x="6436" y="4207"/>
                  </a:cubicBezTo>
                  <a:cubicBezTo>
                    <a:pt x="6436" y="4141"/>
                    <a:pt x="6369" y="4097"/>
                    <a:pt x="6369" y="4097"/>
                  </a:cubicBezTo>
                  <a:cubicBezTo>
                    <a:pt x="6369" y="4097"/>
                    <a:pt x="6412" y="4075"/>
                    <a:pt x="6412" y="4034"/>
                  </a:cubicBezTo>
                  <a:cubicBezTo>
                    <a:pt x="6412" y="3993"/>
                    <a:pt x="6365" y="3941"/>
                    <a:pt x="6270" y="3923"/>
                  </a:cubicBezTo>
                  <a:cubicBezTo>
                    <a:pt x="6270" y="3902"/>
                    <a:pt x="6265" y="3864"/>
                    <a:pt x="6265" y="3864"/>
                  </a:cubicBezTo>
                  <a:cubicBezTo>
                    <a:pt x="6265" y="3864"/>
                    <a:pt x="6294" y="3837"/>
                    <a:pt x="6294" y="3817"/>
                  </a:cubicBezTo>
                  <a:cubicBezTo>
                    <a:pt x="6294" y="3796"/>
                    <a:pt x="6260" y="3771"/>
                    <a:pt x="6245" y="3745"/>
                  </a:cubicBezTo>
                  <a:cubicBezTo>
                    <a:pt x="6231" y="3719"/>
                    <a:pt x="6239" y="3687"/>
                    <a:pt x="6228" y="3673"/>
                  </a:cubicBezTo>
                  <a:cubicBezTo>
                    <a:pt x="6220" y="3662"/>
                    <a:pt x="6274" y="3643"/>
                    <a:pt x="6274" y="3620"/>
                  </a:cubicBezTo>
                  <a:cubicBezTo>
                    <a:pt x="6274" y="3598"/>
                    <a:pt x="6268" y="3592"/>
                    <a:pt x="6268" y="3592"/>
                  </a:cubicBezTo>
                  <a:cubicBezTo>
                    <a:pt x="6361" y="3546"/>
                    <a:pt x="6467" y="3472"/>
                    <a:pt x="6467" y="3301"/>
                  </a:cubicBezTo>
                  <a:cubicBezTo>
                    <a:pt x="6467" y="3129"/>
                    <a:pt x="6285" y="3046"/>
                    <a:pt x="6254" y="3036"/>
                  </a:cubicBezTo>
                  <a:cubicBezTo>
                    <a:pt x="6254" y="3025"/>
                    <a:pt x="6262" y="2989"/>
                    <a:pt x="6235" y="2989"/>
                  </a:cubicBezTo>
                  <a:cubicBezTo>
                    <a:pt x="6235" y="2989"/>
                    <a:pt x="6230" y="2939"/>
                    <a:pt x="6230" y="2924"/>
                  </a:cubicBezTo>
                  <a:cubicBezTo>
                    <a:pt x="6246" y="2914"/>
                    <a:pt x="6231" y="2864"/>
                    <a:pt x="6236" y="2850"/>
                  </a:cubicBezTo>
                  <a:cubicBezTo>
                    <a:pt x="6240" y="2835"/>
                    <a:pt x="6230" y="2806"/>
                    <a:pt x="6226" y="2782"/>
                  </a:cubicBezTo>
                  <a:cubicBezTo>
                    <a:pt x="6223" y="2759"/>
                    <a:pt x="6213" y="2689"/>
                    <a:pt x="6228" y="2642"/>
                  </a:cubicBezTo>
                  <a:cubicBezTo>
                    <a:pt x="6244" y="2595"/>
                    <a:pt x="6243" y="2494"/>
                    <a:pt x="6241" y="2460"/>
                  </a:cubicBezTo>
                  <a:cubicBezTo>
                    <a:pt x="6238" y="2427"/>
                    <a:pt x="6217" y="2374"/>
                    <a:pt x="6219" y="2336"/>
                  </a:cubicBezTo>
                  <a:cubicBezTo>
                    <a:pt x="6250" y="2338"/>
                    <a:pt x="6315" y="2382"/>
                    <a:pt x="6347" y="2403"/>
                  </a:cubicBezTo>
                  <a:cubicBezTo>
                    <a:pt x="6380" y="2424"/>
                    <a:pt x="6434" y="2459"/>
                    <a:pt x="6451" y="2483"/>
                  </a:cubicBezTo>
                  <a:cubicBezTo>
                    <a:pt x="6467" y="2506"/>
                    <a:pt x="6458" y="2539"/>
                    <a:pt x="6470" y="2554"/>
                  </a:cubicBezTo>
                  <a:cubicBezTo>
                    <a:pt x="6481" y="2570"/>
                    <a:pt x="6494" y="2584"/>
                    <a:pt x="6499" y="2605"/>
                  </a:cubicBezTo>
                  <a:cubicBezTo>
                    <a:pt x="6503" y="2626"/>
                    <a:pt x="6500" y="2663"/>
                    <a:pt x="6517" y="2663"/>
                  </a:cubicBezTo>
                  <a:cubicBezTo>
                    <a:pt x="6534" y="2663"/>
                    <a:pt x="6547" y="2630"/>
                    <a:pt x="6547" y="2578"/>
                  </a:cubicBezTo>
                  <a:cubicBezTo>
                    <a:pt x="6547" y="2526"/>
                    <a:pt x="6526" y="2504"/>
                    <a:pt x="6526" y="2443"/>
                  </a:cubicBezTo>
                  <a:cubicBezTo>
                    <a:pt x="6526" y="2427"/>
                    <a:pt x="6544" y="2406"/>
                    <a:pt x="6539" y="2383"/>
                  </a:cubicBezTo>
                  <a:cubicBezTo>
                    <a:pt x="6535" y="2359"/>
                    <a:pt x="6492" y="2366"/>
                    <a:pt x="6475" y="2368"/>
                  </a:cubicBezTo>
                  <a:cubicBezTo>
                    <a:pt x="6458" y="2370"/>
                    <a:pt x="6439" y="2345"/>
                    <a:pt x="6408" y="2285"/>
                  </a:cubicBezTo>
                  <a:cubicBezTo>
                    <a:pt x="6376" y="2226"/>
                    <a:pt x="6337" y="2204"/>
                    <a:pt x="6275" y="2204"/>
                  </a:cubicBezTo>
                  <a:cubicBezTo>
                    <a:pt x="6275" y="2204"/>
                    <a:pt x="6280" y="2089"/>
                    <a:pt x="6278" y="2052"/>
                  </a:cubicBezTo>
                  <a:cubicBezTo>
                    <a:pt x="6290" y="2060"/>
                    <a:pt x="6339" y="2063"/>
                    <a:pt x="6366" y="2066"/>
                  </a:cubicBezTo>
                  <a:cubicBezTo>
                    <a:pt x="6393" y="2070"/>
                    <a:pt x="6443" y="2083"/>
                    <a:pt x="6493" y="2112"/>
                  </a:cubicBezTo>
                  <a:cubicBezTo>
                    <a:pt x="6544" y="2141"/>
                    <a:pt x="6601" y="2198"/>
                    <a:pt x="6598" y="2209"/>
                  </a:cubicBezTo>
                  <a:cubicBezTo>
                    <a:pt x="6594" y="2220"/>
                    <a:pt x="6580" y="2235"/>
                    <a:pt x="6580" y="2246"/>
                  </a:cubicBezTo>
                  <a:cubicBezTo>
                    <a:pt x="6580" y="2257"/>
                    <a:pt x="6599" y="2292"/>
                    <a:pt x="6621" y="2320"/>
                  </a:cubicBezTo>
                  <a:cubicBezTo>
                    <a:pt x="6644" y="2348"/>
                    <a:pt x="6679" y="2369"/>
                    <a:pt x="6697" y="2369"/>
                  </a:cubicBezTo>
                  <a:cubicBezTo>
                    <a:pt x="6715" y="2369"/>
                    <a:pt x="6730" y="2382"/>
                    <a:pt x="6761" y="2409"/>
                  </a:cubicBezTo>
                  <a:cubicBezTo>
                    <a:pt x="6793" y="2436"/>
                    <a:pt x="6827" y="2468"/>
                    <a:pt x="6833" y="2478"/>
                  </a:cubicBezTo>
                  <a:cubicBezTo>
                    <a:pt x="6840" y="2488"/>
                    <a:pt x="6862" y="2497"/>
                    <a:pt x="6865" y="2474"/>
                  </a:cubicBezTo>
                  <a:cubicBezTo>
                    <a:pt x="6867" y="2450"/>
                    <a:pt x="6865" y="2364"/>
                    <a:pt x="6866" y="2335"/>
                  </a:cubicBezTo>
                  <a:cubicBezTo>
                    <a:pt x="6945" y="2337"/>
                    <a:pt x="6989" y="2317"/>
                    <a:pt x="6979" y="2301"/>
                  </a:cubicBezTo>
                  <a:cubicBezTo>
                    <a:pt x="6969" y="2285"/>
                    <a:pt x="6884" y="2190"/>
                    <a:pt x="6866" y="2173"/>
                  </a:cubicBezTo>
                  <a:cubicBezTo>
                    <a:pt x="6848" y="2156"/>
                    <a:pt x="6830" y="2162"/>
                    <a:pt x="6811" y="2159"/>
                  </a:cubicBezTo>
                  <a:cubicBezTo>
                    <a:pt x="6792" y="2157"/>
                    <a:pt x="6756" y="2102"/>
                    <a:pt x="6756" y="2102"/>
                  </a:cubicBezTo>
                  <a:cubicBezTo>
                    <a:pt x="6756" y="2102"/>
                    <a:pt x="6780" y="2081"/>
                    <a:pt x="6777" y="2064"/>
                  </a:cubicBezTo>
                  <a:cubicBezTo>
                    <a:pt x="6760" y="1974"/>
                    <a:pt x="6671" y="1883"/>
                    <a:pt x="6571" y="1824"/>
                  </a:cubicBezTo>
                  <a:cubicBezTo>
                    <a:pt x="6672" y="1782"/>
                    <a:pt x="6699" y="1669"/>
                    <a:pt x="6699" y="1634"/>
                  </a:cubicBezTo>
                  <a:cubicBezTo>
                    <a:pt x="6699" y="1599"/>
                    <a:pt x="6710" y="1574"/>
                    <a:pt x="6731" y="1514"/>
                  </a:cubicBezTo>
                  <a:cubicBezTo>
                    <a:pt x="6752" y="1455"/>
                    <a:pt x="6770" y="1361"/>
                    <a:pt x="6754" y="1290"/>
                  </a:cubicBezTo>
                  <a:cubicBezTo>
                    <a:pt x="6737" y="1218"/>
                    <a:pt x="6688" y="1190"/>
                    <a:pt x="6647" y="1174"/>
                  </a:cubicBezTo>
                  <a:cubicBezTo>
                    <a:pt x="6654" y="1164"/>
                    <a:pt x="6654" y="1141"/>
                    <a:pt x="6641" y="1138"/>
                  </a:cubicBezTo>
                  <a:cubicBezTo>
                    <a:pt x="6690" y="1104"/>
                    <a:pt x="6690" y="1064"/>
                    <a:pt x="6666" y="1059"/>
                  </a:cubicBezTo>
                  <a:cubicBezTo>
                    <a:pt x="6731" y="1000"/>
                    <a:pt x="6713" y="971"/>
                    <a:pt x="6703" y="966"/>
                  </a:cubicBezTo>
                  <a:cubicBezTo>
                    <a:pt x="6712" y="962"/>
                    <a:pt x="6736" y="937"/>
                    <a:pt x="6746" y="914"/>
                  </a:cubicBezTo>
                  <a:cubicBezTo>
                    <a:pt x="6756" y="890"/>
                    <a:pt x="6746" y="865"/>
                    <a:pt x="6750" y="848"/>
                  </a:cubicBezTo>
                  <a:cubicBezTo>
                    <a:pt x="6798" y="806"/>
                    <a:pt x="6839" y="717"/>
                    <a:pt x="6837" y="710"/>
                  </a:cubicBezTo>
                  <a:cubicBezTo>
                    <a:pt x="6871" y="680"/>
                    <a:pt x="6871" y="625"/>
                    <a:pt x="6868" y="628"/>
                  </a:cubicBezTo>
                  <a:cubicBezTo>
                    <a:pt x="6865" y="632"/>
                    <a:pt x="6853" y="630"/>
                    <a:pt x="6848" y="630"/>
                  </a:cubicBezTo>
                  <a:cubicBezTo>
                    <a:pt x="6887" y="581"/>
                    <a:pt x="6890" y="534"/>
                    <a:pt x="6903" y="521"/>
                  </a:cubicBezTo>
                  <a:cubicBezTo>
                    <a:pt x="6915" y="507"/>
                    <a:pt x="6916" y="479"/>
                    <a:pt x="6911" y="484"/>
                  </a:cubicBezTo>
                  <a:cubicBezTo>
                    <a:pt x="6905" y="488"/>
                    <a:pt x="6898" y="488"/>
                    <a:pt x="6896" y="468"/>
                  </a:cubicBezTo>
                  <a:cubicBezTo>
                    <a:pt x="6945" y="412"/>
                    <a:pt x="6963" y="330"/>
                    <a:pt x="6957" y="307"/>
                  </a:cubicBezTo>
                  <a:cubicBezTo>
                    <a:pt x="6957" y="307"/>
                    <a:pt x="6935" y="320"/>
                    <a:pt x="6934" y="315"/>
                  </a:cubicBezTo>
                  <a:cubicBezTo>
                    <a:pt x="7000" y="224"/>
                    <a:pt x="6980" y="167"/>
                    <a:pt x="6980" y="167"/>
                  </a:cubicBezTo>
                  <a:cubicBezTo>
                    <a:pt x="6980" y="167"/>
                    <a:pt x="6971" y="174"/>
                    <a:pt x="6966" y="179"/>
                  </a:cubicBezTo>
                  <a:cubicBezTo>
                    <a:pt x="6966" y="179"/>
                    <a:pt x="6985" y="95"/>
                    <a:pt x="6977" y="46"/>
                  </a:cubicBezTo>
                  <a:cubicBezTo>
                    <a:pt x="6944" y="136"/>
                    <a:pt x="6819" y="343"/>
                    <a:pt x="6768" y="406"/>
                  </a:cubicBezTo>
                  <a:cubicBezTo>
                    <a:pt x="6775" y="375"/>
                    <a:pt x="6759" y="349"/>
                    <a:pt x="6759" y="349"/>
                  </a:cubicBezTo>
                  <a:cubicBezTo>
                    <a:pt x="6785" y="321"/>
                    <a:pt x="6793" y="265"/>
                    <a:pt x="6784" y="242"/>
                  </a:cubicBezTo>
                  <a:cubicBezTo>
                    <a:pt x="6778" y="248"/>
                    <a:pt x="6768" y="248"/>
                    <a:pt x="6768" y="248"/>
                  </a:cubicBezTo>
                  <a:cubicBezTo>
                    <a:pt x="6804" y="193"/>
                    <a:pt x="6802" y="123"/>
                    <a:pt x="6793" y="100"/>
                  </a:cubicBezTo>
                  <a:cubicBezTo>
                    <a:pt x="6791" y="109"/>
                    <a:pt x="6779" y="123"/>
                    <a:pt x="6779" y="123"/>
                  </a:cubicBezTo>
                  <a:cubicBezTo>
                    <a:pt x="6779" y="123"/>
                    <a:pt x="6782" y="30"/>
                    <a:pt x="6770" y="0"/>
                  </a:cubicBezTo>
                  <a:close/>
                  <a:moveTo>
                    <a:pt x="6636" y="2176"/>
                  </a:moveTo>
                  <a:lnTo>
                    <a:pt x="6636" y="2176"/>
                  </a:lnTo>
                  <a:cubicBezTo>
                    <a:pt x="6630" y="2176"/>
                    <a:pt x="6625" y="2174"/>
                    <a:pt x="6621" y="2171"/>
                  </a:cubicBezTo>
                  <a:cubicBezTo>
                    <a:pt x="6613" y="2163"/>
                    <a:pt x="6602" y="2152"/>
                    <a:pt x="6594" y="2143"/>
                  </a:cubicBezTo>
                  <a:cubicBezTo>
                    <a:pt x="6589" y="2138"/>
                    <a:pt x="6585" y="2134"/>
                    <a:pt x="6582" y="2131"/>
                  </a:cubicBezTo>
                  <a:cubicBezTo>
                    <a:pt x="6577" y="2126"/>
                    <a:pt x="6569" y="2114"/>
                    <a:pt x="6582" y="2099"/>
                  </a:cubicBezTo>
                  <a:cubicBezTo>
                    <a:pt x="6592" y="2087"/>
                    <a:pt x="6614" y="2085"/>
                    <a:pt x="6631" y="2083"/>
                  </a:cubicBezTo>
                  <a:lnTo>
                    <a:pt x="6636" y="2083"/>
                  </a:lnTo>
                  <a:cubicBezTo>
                    <a:pt x="6649" y="2082"/>
                    <a:pt x="6666" y="2081"/>
                    <a:pt x="6676" y="2072"/>
                  </a:cubicBezTo>
                  <a:cubicBezTo>
                    <a:pt x="6679" y="2069"/>
                    <a:pt x="6682" y="2061"/>
                    <a:pt x="6680" y="2057"/>
                  </a:cubicBezTo>
                  <a:cubicBezTo>
                    <a:pt x="6680" y="2055"/>
                    <a:pt x="6678" y="2052"/>
                    <a:pt x="6672" y="2052"/>
                  </a:cubicBezTo>
                  <a:cubicBezTo>
                    <a:pt x="6654" y="2050"/>
                    <a:pt x="6651" y="2038"/>
                    <a:pt x="6650" y="2035"/>
                  </a:cubicBezTo>
                  <a:cubicBezTo>
                    <a:pt x="6649" y="2026"/>
                    <a:pt x="6654" y="2018"/>
                    <a:pt x="6663" y="2014"/>
                  </a:cubicBezTo>
                  <a:cubicBezTo>
                    <a:pt x="6668" y="2012"/>
                    <a:pt x="6674" y="2011"/>
                    <a:pt x="6681" y="2011"/>
                  </a:cubicBezTo>
                  <a:cubicBezTo>
                    <a:pt x="6694" y="2011"/>
                    <a:pt x="6705" y="2015"/>
                    <a:pt x="6711" y="2023"/>
                  </a:cubicBezTo>
                  <a:cubicBezTo>
                    <a:pt x="6733" y="2050"/>
                    <a:pt x="6722" y="2086"/>
                    <a:pt x="6705" y="2102"/>
                  </a:cubicBezTo>
                  <a:cubicBezTo>
                    <a:pt x="6686" y="2119"/>
                    <a:pt x="6662" y="2121"/>
                    <a:pt x="6644" y="2122"/>
                  </a:cubicBezTo>
                  <a:cubicBezTo>
                    <a:pt x="6641" y="2123"/>
                    <a:pt x="6638" y="2123"/>
                    <a:pt x="6635" y="2123"/>
                  </a:cubicBezTo>
                  <a:cubicBezTo>
                    <a:pt x="6638" y="2126"/>
                    <a:pt x="6640" y="2129"/>
                    <a:pt x="6643" y="2131"/>
                  </a:cubicBezTo>
                  <a:cubicBezTo>
                    <a:pt x="6647" y="2136"/>
                    <a:pt x="6651" y="2140"/>
                    <a:pt x="6652" y="2141"/>
                  </a:cubicBezTo>
                  <a:cubicBezTo>
                    <a:pt x="6658" y="2147"/>
                    <a:pt x="6659" y="2155"/>
                    <a:pt x="6656" y="2162"/>
                  </a:cubicBezTo>
                  <a:cubicBezTo>
                    <a:pt x="6653" y="2171"/>
                    <a:pt x="6644" y="2176"/>
                    <a:pt x="6636" y="2176"/>
                  </a:cubicBezTo>
                  <a:close/>
                  <a:moveTo>
                    <a:pt x="6555" y="2097"/>
                  </a:moveTo>
                  <a:lnTo>
                    <a:pt x="6555" y="2097"/>
                  </a:lnTo>
                  <a:cubicBezTo>
                    <a:pt x="6546" y="2097"/>
                    <a:pt x="6539" y="2092"/>
                    <a:pt x="6536" y="2085"/>
                  </a:cubicBezTo>
                  <a:cubicBezTo>
                    <a:pt x="6534" y="2081"/>
                    <a:pt x="6532" y="2073"/>
                    <a:pt x="6541" y="2062"/>
                  </a:cubicBezTo>
                  <a:cubicBezTo>
                    <a:pt x="6550" y="2052"/>
                    <a:pt x="6570" y="2029"/>
                    <a:pt x="6586" y="2010"/>
                  </a:cubicBezTo>
                  <a:cubicBezTo>
                    <a:pt x="6599" y="1995"/>
                    <a:pt x="6610" y="1982"/>
                    <a:pt x="6613" y="1979"/>
                  </a:cubicBezTo>
                  <a:cubicBezTo>
                    <a:pt x="6615" y="1977"/>
                    <a:pt x="6614" y="1976"/>
                    <a:pt x="6613" y="1975"/>
                  </a:cubicBezTo>
                  <a:cubicBezTo>
                    <a:pt x="6610" y="1972"/>
                    <a:pt x="6608" y="1970"/>
                    <a:pt x="6605" y="1968"/>
                  </a:cubicBezTo>
                  <a:cubicBezTo>
                    <a:pt x="6603" y="1966"/>
                    <a:pt x="6601" y="1965"/>
                    <a:pt x="6599" y="1963"/>
                  </a:cubicBezTo>
                  <a:cubicBezTo>
                    <a:pt x="6593" y="1957"/>
                    <a:pt x="6591" y="1949"/>
                    <a:pt x="6594" y="1941"/>
                  </a:cubicBezTo>
                  <a:cubicBezTo>
                    <a:pt x="6598" y="1933"/>
                    <a:pt x="6605" y="1927"/>
                    <a:pt x="6613" y="1927"/>
                  </a:cubicBezTo>
                  <a:cubicBezTo>
                    <a:pt x="6617" y="1927"/>
                    <a:pt x="6621" y="1928"/>
                    <a:pt x="6624" y="1931"/>
                  </a:cubicBezTo>
                  <a:cubicBezTo>
                    <a:pt x="6634" y="1940"/>
                    <a:pt x="6646" y="1951"/>
                    <a:pt x="6653" y="1958"/>
                  </a:cubicBezTo>
                  <a:cubicBezTo>
                    <a:pt x="6663" y="1968"/>
                    <a:pt x="6662" y="1981"/>
                    <a:pt x="6652" y="1994"/>
                  </a:cubicBezTo>
                  <a:cubicBezTo>
                    <a:pt x="6634" y="2016"/>
                    <a:pt x="6578" y="2081"/>
                    <a:pt x="6571" y="2090"/>
                  </a:cubicBezTo>
                  <a:cubicBezTo>
                    <a:pt x="6567" y="2094"/>
                    <a:pt x="6561" y="2097"/>
                    <a:pt x="6555" y="2097"/>
                  </a:cubicBezTo>
                  <a:close/>
                  <a:moveTo>
                    <a:pt x="6487" y="2048"/>
                  </a:moveTo>
                  <a:lnTo>
                    <a:pt x="6487" y="2048"/>
                  </a:lnTo>
                  <a:cubicBezTo>
                    <a:pt x="6479" y="2048"/>
                    <a:pt x="6472" y="2044"/>
                    <a:pt x="6468" y="2037"/>
                  </a:cubicBezTo>
                  <a:cubicBezTo>
                    <a:pt x="6466" y="2033"/>
                    <a:pt x="6464" y="2025"/>
                    <a:pt x="6473" y="2014"/>
                  </a:cubicBezTo>
                  <a:cubicBezTo>
                    <a:pt x="6481" y="2003"/>
                    <a:pt x="6500" y="1978"/>
                    <a:pt x="6515" y="1957"/>
                  </a:cubicBezTo>
                  <a:cubicBezTo>
                    <a:pt x="6526" y="1942"/>
                    <a:pt x="6535" y="1930"/>
                    <a:pt x="6538" y="1926"/>
                  </a:cubicBezTo>
                  <a:cubicBezTo>
                    <a:pt x="6539" y="1924"/>
                    <a:pt x="6539" y="1923"/>
                    <a:pt x="6538" y="1922"/>
                  </a:cubicBezTo>
                  <a:cubicBezTo>
                    <a:pt x="6535" y="1919"/>
                    <a:pt x="6532" y="1918"/>
                    <a:pt x="6530" y="1916"/>
                  </a:cubicBezTo>
                  <a:cubicBezTo>
                    <a:pt x="6528" y="1914"/>
                    <a:pt x="6526" y="1913"/>
                    <a:pt x="6523" y="1911"/>
                  </a:cubicBezTo>
                  <a:cubicBezTo>
                    <a:pt x="6517" y="1905"/>
                    <a:pt x="6514" y="1897"/>
                    <a:pt x="6517" y="1889"/>
                  </a:cubicBezTo>
                  <a:cubicBezTo>
                    <a:pt x="6520" y="1880"/>
                    <a:pt x="6528" y="1874"/>
                    <a:pt x="6536" y="1874"/>
                  </a:cubicBezTo>
                  <a:cubicBezTo>
                    <a:pt x="6539" y="1874"/>
                    <a:pt x="6543" y="1876"/>
                    <a:pt x="6545" y="1878"/>
                  </a:cubicBezTo>
                  <a:cubicBezTo>
                    <a:pt x="6557" y="1886"/>
                    <a:pt x="6569" y="1896"/>
                    <a:pt x="6576" y="1902"/>
                  </a:cubicBezTo>
                  <a:cubicBezTo>
                    <a:pt x="6587" y="1911"/>
                    <a:pt x="6587" y="1925"/>
                    <a:pt x="6578" y="1938"/>
                  </a:cubicBezTo>
                  <a:cubicBezTo>
                    <a:pt x="6562" y="1961"/>
                    <a:pt x="6511" y="2030"/>
                    <a:pt x="6504" y="2040"/>
                  </a:cubicBezTo>
                  <a:cubicBezTo>
                    <a:pt x="6500" y="2045"/>
                    <a:pt x="6494" y="2048"/>
                    <a:pt x="6487" y="2048"/>
                  </a:cubicBezTo>
                  <a:close/>
                  <a:moveTo>
                    <a:pt x="6416" y="2013"/>
                  </a:moveTo>
                  <a:lnTo>
                    <a:pt x="6416" y="2013"/>
                  </a:lnTo>
                  <a:cubicBezTo>
                    <a:pt x="6410" y="2013"/>
                    <a:pt x="6405" y="2010"/>
                    <a:pt x="6402" y="2004"/>
                  </a:cubicBezTo>
                  <a:cubicBezTo>
                    <a:pt x="6398" y="1998"/>
                    <a:pt x="6399" y="1989"/>
                    <a:pt x="6405" y="1981"/>
                  </a:cubicBezTo>
                  <a:cubicBezTo>
                    <a:pt x="6414" y="1966"/>
                    <a:pt x="6468" y="1880"/>
                    <a:pt x="6476" y="1865"/>
                  </a:cubicBezTo>
                  <a:cubicBezTo>
                    <a:pt x="6480" y="1857"/>
                    <a:pt x="6488" y="1853"/>
                    <a:pt x="6495" y="1853"/>
                  </a:cubicBezTo>
                  <a:cubicBezTo>
                    <a:pt x="6501" y="1853"/>
                    <a:pt x="6507" y="1856"/>
                    <a:pt x="6510" y="1860"/>
                  </a:cubicBezTo>
                  <a:cubicBezTo>
                    <a:pt x="6512" y="1865"/>
                    <a:pt x="6514" y="1874"/>
                    <a:pt x="6506" y="1888"/>
                  </a:cubicBezTo>
                  <a:cubicBezTo>
                    <a:pt x="6496" y="1906"/>
                    <a:pt x="6444" y="1988"/>
                    <a:pt x="6436" y="2001"/>
                  </a:cubicBezTo>
                  <a:cubicBezTo>
                    <a:pt x="6431" y="2008"/>
                    <a:pt x="6424" y="2013"/>
                    <a:pt x="6416" y="2013"/>
                  </a:cubicBezTo>
                  <a:close/>
                  <a:moveTo>
                    <a:pt x="6500" y="1652"/>
                  </a:moveTo>
                  <a:lnTo>
                    <a:pt x="6500" y="1652"/>
                  </a:lnTo>
                  <a:cubicBezTo>
                    <a:pt x="6489" y="1652"/>
                    <a:pt x="6487" y="1639"/>
                    <a:pt x="6487" y="1613"/>
                  </a:cubicBezTo>
                  <a:cubicBezTo>
                    <a:pt x="6487" y="1594"/>
                    <a:pt x="6486" y="1440"/>
                    <a:pt x="6486" y="1440"/>
                  </a:cubicBezTo>
                  <a:lnTo>
                    <a:pt x="6486" y="1433"/>
                  </a:lnTo>
                  <a:lnTo>
                    <a:pt x="6493" y="1432"/>
                  </a:lnTo>
                  <a:cubicBezTo>
                    <a:pt x="6497" y="1432"/>
                    <a:pt x="6502" y="1431"/>
                    <a:pt x="6508" y="1431"/>
                  </a:cubicBezTo>
                  <a:cubicBezTo>
                    <a:pt x="6536" y="1431"/>
                    <a:pt x="6554" y="1444"/>
                    <a:pt x="6559" y="1467"/>
                  </a:cubicBezTo>
                  <a:cubicBezTo>
                    <a:pt x="6563" y="1489"/>
                    <a:pt x="6563" y="1547"/>
                    <a:pt x="6560" y="1570"/>
                  </a:cubicBezTo>
                  <a:cubicBezTo>
                    <a:pt x="6557" y="1588"/>
                    <a:pt x="6539" y="1610"/>
                    <a:pt x="6520" y="1633"/>
                  </a:cubicBezTo>
                  <a:cubicBezTo>
                    <a:pt x="6516" y="1638"/>
                    <a:pt x="6512" y="1643"/>
                    <a:pt x="6510" y="1646"/>
                  </a:cubicBezTo>
                  <a:cubicBezTo>
                    <a:pt x="6509" y="1647"/>
                    <a:pt x="6506" y="1652"/>
                    <a:pt x="6500" y="1652"/>
                  </a:cubicBezTo>
                  <a:close/>
                  <a:moveTo>
                    <a:pt x="6378" y="1711"/>
                  </a:moveTo>
                  <a:lnTo>
                    <a:pt x="6378" y="1711"/>
                  </a:lnTo>
                  <a:cubicBezTo>
                    <a:pt x="6373" y="1711"/>
                    <a:pt x="6368" y="1710"/>
                    <a:pt x="6364" y="1710"/>
                  </a:cubicBezTo>
                  <a:lnTo>
                    <a:pt x="6360" y="1710"/>
                  </a:lnTo>
                  <a:cubicBezTo>
                    <a:pt x="6353" y="1710"/>
                    <a:pt x="6345" y="1703"/>
                    <a:pt x="6303" y="1639"/>
                  </a:cubicBezTo>
                  <a:lnTo>
                    <a:pt x="6297" y="1629"/>
                  </a:lnTo>
                  <a:cubicBezTo>
                    <a:pt x="6294" y="1626"/>
                    <a:pt x="6291" y="1623"/>
                    <a:pt x="6289" y="1620"/>
                  </a:cubicBezTo>
                  <a:cubicBezTo>
                    <a:pt x="6282" y="1612"/>
                    <a:pt x="6276" y="1606"/>
                    <a:pt x="6276" y="1598"/>
                  </a:cubicBezTo>
                  <a:cubicBezTo>
                    <a:pt x="6276" y="1596"/>
                    <a:pt x="6276" y="1588"/>
                    <a:pt x="6278" y="1576"/>
                  </a:cubicBezTo>
                  <a:cubicBezTo>
                    <a:pt x="6281" y="1549"/>
                    <a:pt x="6286" y="1499"/>
                    <a:pt x="6284" y="1478"/>
                  </a:cubicBezTo>
                  <a:lnTo>
                    <a:pt x="6284" y="1469"/>
                  </a:lnTo>
                  <a:lnTo>
                    <a:pt x="6292" y="1469"/>
                  </a:lnTo>
                  <a:cubicBezTo>
                    <a:pt x="6297" y="1469"/>
                    <a:pt x="6303" y="1470"/>
                    <a:pt x="6310" y="1470"/>
                  </a:cubicBezTo>
                  <a:cubicBezTo>
                    <a:pt x="6318" y="1470"/>
                    <a:pt x="6327" y="1471"/>
                    <a:pt x="6335" y="1471"/>
                  </a:cubicBezTo>
                  <a:cubicBezTo>
                    <a:pt x="6362" y="1471"/>
                    <a:pt x="6380" y="1467"/>
                    <a:pt x="6389" y="1460"/>
                  </a:cubicBezTo>
                  <a:lnTo>
                    <a:pt x="6398" y="1453"/>
                  </a:lnTo>
                  <a:lnTo>
                    <a:pt x="6401" y="1464"/>
                  </a:lnTo>
                  <a:cubicBezTo>
                    <a:pt x="6421" y="1527"/>
                    <a:pt x="6439" y="1597"/>
                    <a:pt x="6433" y="1687"/>
                  </a:cubicBezTo>
                  <a:lnTo>
                    <a:pt x="6433" y="1689"/>
                  </a:lnTo>
                  <a:lnTo>
                    <a:pt x="6431" y="1691"/>
                  </a:lnTo>
                  <a:cubicBezTo>
                    <a:pt x="6420" y="1704"/>
                    <a:pt x="6402" y="1711"/>
                    <a:pt x="6378" y="1711"/>
                  </a:cubicBezTo>
                  <a:close/>
                  <a:moveTo>
                    <a:pt x="6259" y="1065"/>
                  </a:moveTo>
                  <a:lnTo>
                    <a:pt x="6259" y="1065"/>
                  </a:lnTo>
                  <a:lnTo>
                    <a:pt x="6256" y="1061"/>
                  </a:lnTo>
                  <a:cubicBezTo>
                    <a:pt x="6256" y="1061"/>
                    <a:pt x="6248" y="1052"/>
                    <a:pt x="6237" y="1052"/>
                  </a:cubicBezTo>
                  <a:lnTo>
                    <a:pt x="6227" y="1052"/>
                  </a:lnTo>
                  <a:lnTo>
                    <a:pt x="6230" y="1042"/>
                  </a:lnTo>
                  <a:cubicBezTo>
                    <a:pt x="6232" y="1036"/>
                    <a:pt x="6229" y="1021"/>
                    <a:pt x="6226" y="1013"/>
                  </a:cubicBezTo>
                  <a:lnTo>
                    <a:pt x="6224" y="1007"/>
                  </a:lnTo>
                  <a:lnTo>
                    <a:pt x="6229" y="1004"/>
                  </a:lnTo>
                  <a:cubicBezTo>
                    <a:pt x="6230" y="1004"/>
                    <a:pt x="6248" y="993"/>
                    <a:pt x="6259" y="984"/>
                  </a:cubicBezTo>
                  <a:lnTo>
                    <a:pt x="6261" y="983"/>
                  </a:lnTo>
                  <a:lnTo>
                    <a:pt x="6263" y="983"/>
                  </a:lnTo>
                  <a:cubicBezTo>
                    <a:pt x="6277" y="983"/>
                    <a:pt x="6296" y="984"/>
                    <a:pt x="6296" y="984"/>
                  </a:cubicBezTo>
                  <a:lnTo>
                    <a:pt x="6306" y="985"/>
                  </a:lnTo>
                  <a:lnTo>
                    <a:pt x="6303" y="994"/>
                  </a:lnTo>
                  <a:cubicBezTo>
                    <a:pt x="6297" y="1012"/>
                    <a:pt x="6293" y="1038"/>
                    <a:pt x="6293" y="1053"/>
                  </a:cubicBezTo>
                  <a:lnTo>
                    <a:pt x="6293" y="1059"/>
                  </a:lnTo>
                  <a:lnTo>
                    <a:pt x="6287" y="1060"/>
                  </a:lnTo>
                  <a:lnTo>
                    <a:pt x="6263" y="1064"/>
                  </a:lnTo>
                  <a:lnTo>
                    <a:pt x="6259" y="1065"/>
                  </a:lnTo>
                  <a:close/>
                  <a:moveTo>
                    <a:pt x="6315" y="8586"/>
                  </a:moveTo>
                  <a:lnTo>
                    <a:pt x="6018" y="8586"/>
                  </a:lnTo>
                  <a:cubicBezTo>
                    <a:pt x="6011" y="8578"/>
                    <a:pt x="6002" y="8570"/>
                    <a:pt x="5992" y="8563"/>
                  </a:cubicBezTo>
                  <a:cubicBezTo>
                    <a:pt x="5986" y="8558"/>
                    <a:pt x="5981" y="8553"/>
                    <a:pt x="5976" y="8548"/>
                  </a:cubicBezTo>
                  <a:lnTo>
                    <a:pt x="6358" y="8548"/>
                  </a:lnTo>
                  <a:cubicBezTo>
                    <a:pt x="6354" y="8552"/>
                    <a:pt x="6350" y="8556"/>
                    <a:pt x="6346" y="8560"/>
                  </a:cubicBezTo>
                  <a:cubicBezTo>
                    <a:pt x="6333" y="8568"/>
                    <a:pt x="6323" y="8577"/>
                    <a:pt x="6315" y="8586"/>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61" name="Linien">
              <a:extLst>
                <a:ext uri="{FF2B5EF4-FFF2-40B4-BE49-F238E27FC236}">
                  <a16:creationId xmlns:a16="http://schemas.microsoft.com/office/drawing/2014/main" id="{275F8786-5C13-354C-B4A7-47655C5ED385}"/>
                </a:ext>
              </a:extLst>
            </p:cNvPr>
            <p:cNvSpPr>
              <a:spLocks noEditPoints="1"/>
            </p:cNvSpPr>
            <p:nvPr/>
          </p:nvSpPr>
          <p:spPr bwMode="auto">
            <a:xfrm>
              <a:off x="4472" y="1331"/>
              <a:ext cx="953" cy="2057"/>
            </a:xfrm>
            <a:custGeom>
              <a:avLst/>
              <a:gdLst>
                <a:gd name="T0" fmla="*/ 2201 w 4200"/>
                <a:gd name="T1" fmla="*/ 19 h 9073"/>
                <a:gd name="T2" fmla="*/ 2000 w 4200"/>
                <a:gd name="T3" fmla="*/ 48 h 9073"/>
                <a:gd name="T4" fmla="*/ 104 w 4200"/>
                <a:gd name="T5" fmla="*/ 3877 h 9073"/>
                <a:gd name="T6" fmla="*/ 4068 w 4200"/>
                <a:gd name="T7" fmla="*/ 3933 h 9073"/>
                <a:gd name="T8" fmla="*/ 75 w 4200"/>
                <a:gd name="T9" fmla="*/ 3877 h 9073"/>
                <a:gd name="T10" fmla="*/ 4123 w 4200"/>
                <a:gd name="T11" fmla="*/ 4076 h 9073"/>
                <a:gd name="T12" fmla="*/ 4079 w 4200"/>
                <a:gd name="T13" fmla="*/ 4185 h 9073"/>
                <a:gd name="T14" fmla="*/ 122 w 4200"/>
                <a:gd name="T15" fmla="*/ 4185 h 9073"/>
                <a:gd name="T16" fmla="*/ 1985 w 4200"/>
                <a:gd name="T17" fmla="*/ 629 h 9073"/>
                <a:gd name="T18" fmla="*/ 2220 w 4200"/>
                <a:gd name="T19" fmla="*/ 624 h 9073"/>
                <a:gd name="T20" fmla="*/ 2176 w 4200"/>
                <a:gd name="T21" fmla="*/ 719 h 9073"/>
                <a:gd name="T22" fmla="*/ 2016 w 4200"/>
                <a:gd name="T23" fmla="*/ 691 h 9073"/>
                <a:gd name="T24" fmla="*/ 2206 w 4200"/>
                <a:gd name="T25" fmla="*/ 931 h 9073"/>
                <a:gd name="T26" fmla="*/ 1978 w 4200"/>
                <a:gd name="T27" fmla="*/ 927 h 9073"/>
                <a:gd name="T28" fmla="*/ 2216 w 4200"/>
                <a:gd name="T29" fmla="*/ 928 h 9073"/>
                <a:gd name="T30" fmla="*/ 1885 w 4200"/>
                <a:gd name="T31" fmla="*/ 1108 h 9073"/>
                <a:gd name="T32" fmla="*/ 2330 w 4200"/>
                <a:gd name="T33" fmla="*/ 1106 h 9073"/>
                <a:gd name="T34" fmla="*/ 1854 w 4200"/>
                <a:gd name="T35" fmla="*/ 1327 h 9073"/>
                <a:gd name="T36" fmla="*/ 2309 w 4200"/>
                <a:gd name="T37" fmla="*/ 1341 h 9073"/>
                <a:gd name="T38" fmla="*/ 779 w 4200"/>
                <a:gd name="T39" fmla="*/ 2424 h 9073"/>
                <a:gd name="T40" fmla="*/ 3424 w 4200"/>
                <a:gd name="T41" fmla="*/ 2394 h 9073"/>
                <a:gd name="T42" fmla="*/ 786 w 4200"/>
                <a:gd name="T43" fmla="*/ 2422 h 9073"/>
                <a:gd name="T44" fmla="*/ 3613 w 4200"/>
                <a:gd name="T45" fmla="*/ 3010 h 9073"/>
                <a:gd name="T46" fmla="*/ 588 w 4200"/>
                <a:gd name="T47" fmla="*/ 3010 h 9073"/>
                <a:gd name="T48" fmla="*/ 2100 w 4200"/>
                <a:gd name="T49" fmla="*/ 2398 h 9073"/>
                <a:gd name="T50" fmla="*/ 3462 w 4200"/>
                <a:gd name="T51" fmla="*/ 3174 h 9073"/>
                <a:gd name="T52" fmla="*/ 743 w 4200"/>
                <a:gd name="T53" fmla="*/ 3173 h 9073"/>
                <a:gd name="T54" fmla="*/ 2100 w 4200"/>
                <a:gd name="T55" fmla="*/ 2952 h 9073"/>
                <a:gd name="T56" fmla="*/ 126 w 4200"/>
                <a:gd name="T57" fmla="*/ 8115 h 9073"/>
                <a:gd name="T58" fmla="*/ 1122 w 4200"/>
                <a:gd name="T59" fmla="*/ 7573 h 9073"/>
                <a:gd name="T60" fmla="*/ 1131 w 4200"/>
                <a:gd name="T61" fmla="*/ 7543 h 9073"/>
                <a:gd name="T62" fmla="*/ 2858 w 4200"/>
                <a:gd name="T63" fmla="*/ 7387 h 9073"/>
                <a:gd name="T64" fmla="*/ 3843 w 4200"/>
                <a:gd name="T65" fmla="*/ 7789 h 9073"/>
                <a:gd name="T66" fmla="*/ 4085 w 4200"/>
                <a:gd name="T67" fmla="*/ 8091 h 9073"/>
                <a:gd name="T68" fmla="*/ 3089 w 4200"/>
                <a:gd name="T69" fmla="*/ 7706 h 9073"/>
                <a:gd name="T70" fmla="*/ 2100 w 4200"/>
                <a:gd name="T71" fmla="*/ 7035 h 9073"/>
                <a:gd name="T72" fmla="*/ 1112 w 4200"/>
                <a:gd name="T73" fmla="*/ 7706 h 9073"/>
                <a:gd name="T74" fmla="*/ 2098 w 4200"/>
                <a:gd name="T75" fmla="*/ 7662 h 9073"/>
                <a:gd name="T76" fmla="*/ 2098 w 4200"/>
                <a:gd name="T77" fmla="*/ 7662 h 9073"/>
                <a:gd name="T78" fmla="*/ 1764 w 4200"/>
                <a:gd name="T79" fmla="*/ 7953 h 9073"/>
                <a:gd name="T80" fmla="*/ 4186 w 4200"/>
                <a:gd name="T81" fmla="*/ 8397 h 9073"/>
                <a:gd name="T82" fmla="*/ 3011 w 4200"/>
                <a:gd name="T83" fmla="*/ 7554 h 9073"/>
                <a:gd name="T84" fmla="*/ 1459 w 4200"/>
                <a:gd name="T85" fmla="*/ 7547 h 9073"/>
                <a:gd name="T86" fmla="*/ 1093 w 4200"/>
                <a:gd name="T87" fmla="*/ 7846 h 9073"/>
                <a:gd name="T88" fmla="*/ 1081 w 4200"/>
                <a:gd name="T89" fmla="*/ 7818 h 9073"/>
                <a:gd name="T90" fmla="*/ 2762 w 4200"/>
                <a:gd name="T91" fmla="*/ 7525 h 9073"/>
                <a:gd name="T92" fmla="*/ 4186 w 4200"/>
                <a:gd name="T93" fmla="*/ 8397 h 9073"/>
                <a:gd name="T94" fmla="*/ 2713 w 4200"/>
                <a:gd name="T95" fmla="*/ 7958 h 9073"/>
                <a:gd name="T96" fmla="*/ 2102 w 4200"/>
                <a:gd name="T97" fmla="*/ 8540 h 9073"/>
                <a:gd name="T98" fmla="*/ 2831 w 4200"/>
                <a:gd name="T99" fmla="*/ 7809 h 9073"/>
                <a:gd name="T100" fmla="*/ 1462 w 4200"/>
                <a:gd name="T101" fmla="*/ 7958 h 9073"/>
                <a:gd name="T102" fmla="*/ 913 w 4200"/>
                <a:gd name="T103" fmla="*/ 9067 h 9073"/>
                <a:gd name="T104" fmla="*/ 701 w 4200"/>
                <a:gd name="T105" fmla="*/ 8759 h 9073"/>
                <a:gd name="T106" fmla="*/ 179 w 4200"/>
                <a:gd name="T107" fmla="*/ 8657 h 9073"/>
                <a:gd name="T108" fmla="*/ 1321 w 4200"/>
                <a:gd name="T109" fmla="*/ 7775 h 9073"/>
                <a:gd name="T110" fmla="*/ 2878 w 4200"/>
                <a:gd name="T111" fmla="*/ 7780 h 9073"/>
                <a:gd name="T112" fmla="*/ 4021 w 4200"/>
                <a:gd name="T113" fmla="*/ 8656 h 9073"/>
                <a:gd name="T114" fmla="*/ 3498 w 4200"/>
                <a:gd name="T115" fmla="*/ 8760 h 9073"/>
                <a:gd name="T116" fmla="*/ 3286 w 4200"/>
                <a:gd name="T117" fmla="*/ 9067 h 9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00" h="9073">
                  <a:moveTo>
                    <a:pt x="2000" y="48"/>
                  </a:moveTo>
                  <a:cubicBezTo>
                    <a:pt x="1994" y="48"/>
                    <a:pt x="1988" y="44"/>
                    <a:pt x="1986" y="38"/>
                  </a:cubicBezTo>
                  <a:cubicBezTo>
                    <a:pt x="1984" y="30"/>
                    <a:pt x="1988" y="22"/>
                    <a:pt x="1996" y="19"/>
                  </a:cubicBezTo>
                  <a:cubicBezTo>
                    <a:pt x="2045" y="3"/>
                    <a:pt x="2155" y="0"/>
                    <a:pt x="2201" y="19"/>
                  </a:cubicBezTo>
                  <a:cubicBezTo>
                    <a:pt x="2208" y="22"/>
                    <a:pt x="2211" y="30"/>
                    <a:pt x="2208" y="38"/>
                  </a:cubicBezTo>
                  <a:cubicBezTo>
                    <a:pt x="2205" y="45"/>
                    <a:pt x="2197" y="48"/>
                    <a:pt x="2190" y="45"/>
                  </a:cubicBezTo>
                  <a:cubicBezTo>
                    <a:pt x="2152" y="30"/>
                    <a:pt x="2047" y="33"/>
                    <a:pt x="2004" y="47"/>
                  </a:cubicBezTo>
                  <a:cubicBezTo>
                    <a:pt x="2003" y="47"/>
                    <a:pt x="2001" y="48"/>
                    <a:pt x="2000" y="48"/>
                  </a:cubicBezTo>
                  <a:close/>
                  <a:moveTo>
                    <a:pt x="4096" y="3985"/>
                  </a:moveTo>
                  <a:lnTo>
                    <a:pt x="4096" y="3877"/>
                  </a:lnTo>
                  <a:cubicBezTo>
                    <a:pt x="4096" y="3684"/>
                    <a:pt x="3522" y="3221"/>
                    <a:pt x="2100" y="3221"/>
                  </a:cubicBezTo>
                  <a:cubicBezTo>
                    <a:pt x="679" y="3221"/>
                    <a:pt x="104" y="3684"/>
                    <a:pt x="104" y="3877"/>
                  </a:cubicBezTo>
                  <a:lnTo>
                    <a:pt x="104" y="3985"/>
                  </a:lnTo>
                  <a:cubicBezTo>
                    <a:pt x="112" y="3968"/>
                    <a:pt x="121" y="3951"/>
                    <a:pt x="132" y="3933"/>
                  </a:cubicBezTo>
                  <a:cubicBezTo>
                    <a:pt x="317" y="3639"/>
                    <a:pt x="931" y="3324"/>
                    <a:pt x="2100" y="3324"/>
                  </a:cubicBezTo>
                  <a:cubicBezTo>
                    <a:pt x="3270" y="3324"/>
                    <a:pt x="3884" y="3639"/>
                    <a:pt x="4068" y="3933"/>
                  </a:cubicBezTo>
                  <a:cubicBezTo>
                    <a:pt x="4079" y="3951"/>
                    <a:pt x="4089" y="3968"/>
                    <a:pt x="4096" y="3985"/>
                  </a:cubicBezTo>
                  <a:close/>
                  <a:moveTo>
                    <a:pt x="78" y="4076"/>
                  </a:moveTo>
                  <a:cubicBezTo>
                    <a:pt x="76" y="4074"/>
                    <a:pt x="75" y="4071"/>
                    <a:pt x="75" y="4068"/>
                  </a:cubicBezTo>
                  <a:lnTo>
                    <a:pt x="75" y="3877"/>
                  </a:lnTo>
                  <a:cubicBezTo>
                    <a:pt x="75" y="3646"/>
                    <a:pt x="687" y="3192"/>
                    <a:pt x="2100" y="3192"/>
                  </a:cubicBezTo>
                  <a:cubicBezTo>
                    <a:pt x="3514" y="3192"/>
                    <a:pt x="4125" y="3646"/>
                    <a:pt x="4125" y="3877"/>
                  </a:cubicBezTo>
                  <a:lnTo>
                    <a:pt x="4125" y="4068"/>
                  </a:lnTo>
                  <a:cubicBezTo>
                    <a:pt x="4125" y="4071"/>
                    <a:pt x="4124" y="4074"/>
                    <a:pt x="4123" y="4076"/>
                  </a:cubicBezTo>
                  <a:cubicBezTo>
                    <a:pt x="4128" y="4120"/>
                    <a:pt x="4122" y="4161"/>
                    <a:pt x="4105" y="4198"/>
                  </a:cubicBezTo>
                  <a:cubicBezTo>
                    <a:pt x="4102" y="4203"/>
                    <a:pt x="4097" y="4206"/>
                    <a:pt x="4092" y="4206"/>
                  </a:cubicBezTo>
                  <a:cubicBezTo>
                    <a:pt x="4089" y="4206"/>
                    <a:pt x="4087" y="4205"/>
                    <a:pt x="4085" y="4204"/>
                  </a:cubicBezTo>
                  <a:cubicBezTo>
                    <a:pt x="4078" y="4201"/>
                    <a:pt x="4075" y="4192"/>
                    <a:pt x="4079" y="4185"/>
                  </a:cubicBezTo>
                  <a:cubicBezTo>
                    <a:pt x="4110" y="4119"/>
                    <a:pt x="4098" y="4035"/>
                    <a:pt x="4044" y="3949"/>
                  </a:cubicBezTo>
                  <a:cubicBezTo>
                    <a:pt x="3872" y="3674"/>
                    <a:pt x="3260" y="3353"/>
                    <a:pt x="2100" y="3353"/>
                  </a:cubicBezTo>
                  <a:cubicBezTo>
                    <a:pt x="941" y="3353"/>
                    <a:pt x="329" y="3674"/>
                    <a:pt x="157" y="3949"/>
                  </a:cubicBezTo>
                  <a:cubicBezTo>
                    <a:pt x="103" y="4035"/>
                    <a:pt x="90" y="4119"/>
                    <a:pt x="122" y="4185"/>
                  </a:cubicBezTo>
                  <a:cubicBezTo>
                    <a:pt x="126" y="4192"/>
                    <a:pt x="123" y="4201"/>
                    <a:pt x="115" y="4204"/>
                  </a:cubicBezTo>
                  <a:cubicBezTo>
                    <a:pt x="108" y="4208"/>
                    <a:pt x="100" y="4205"/>
                    <a:pt x="96" y="4198"/>
                  </a:cubicBezTo>
                  <a:cubicBezTo>
                    <a:pt x="78" y="4161"/>
                    <a:pt x="72" y="4120"/>
                    <a:pt x="78" y="4076"/>
                  </a:cubicBezTo>
                  <a:close/>
                  <a:moveTo>
                    <a:pt x="1985" y="629"/>
                  </a:moveTo>
                  <a:cubicBezTo>
                    <a:pt x="1981" y="629"/>
                    <a:pt x="1978" y="627"/>
                    <a:pt x="1975" y="624"/>
                  </a:cubicBezTo>
                  <a:cubicBezTo>
                    <a:pt x="1969" y="619"/>
                    <a:pt x="1969" y="610"/>
                    <a:pt x="1975" y="604"/>
                  </a:cubicBezTo>
                  <a:cubicBezTo>
                    <a:pt x="2022" y="559"/>
                    <a:pt x="2173" y="559"/>
                    <a:pt x="2220" y="604"/>
                  </a:cubicBezTo>
                  <a:cubicBezTo>
                    <a:pt x="2226" y="610"/>
                    <a:pt x="2226" y="619"/>
                    <a:pt x="2220" y="624"/>
                  </a:cubicBezTo>
                  <a:cubicBezTo>
                    <a:pt x="2215" y="630"/>
                    <a:pt x="2206" y="630"/>
                    <a:pt x="2200" y="625"/>
                  </a:cubicBezTo>
                  <a:cubicBezTo>
                    <a:pt x="2164" y="590"/>
                    <a:pt x="2031" y="590"/>
                    <a:pt x="1995" y="625"/>
                  </a:cubicBezTo>
                  <a:cubicBezTo>
                    <a:pt x="1992" y="627"/>
                    <a:pt x="1989" y="629"/>
                    <a:pt x="1985" y="629"/>
                  </a:cubicBezTo>
                  <a:close/>
                  <a:moveTo>
                    <a:pt x="2176" y="719"/>
                  </a:moveTo>
                  <a:cubicBezTo>
                    <a:pt x="2173" y="719"/>
                    <a:pt x="2169" y="717"/>
                    <a:pt x="2166" y="715"/>
                  </a:cubicBezTo>
                  <a:cubicBezTo>
                    <a:pt x="2148" y="697"/>
                    <a:pt x="2057" y="692"/>
                    <a:pt x="2036" y="712"/>
                  </a:cubicBezTo>
                  <a:cubicBezTo>
                    <a:pt x="2030" y="718"/>
                    <a:pt x="2021" y="718"/>
                    <a:pt x="2016" y="712"/>
                  </a:cubicBezTo>
                  <a:cubicBezTo>
                    <a:pt x="2010" y="706"/>
                    <a:pt x="2010" y="697"/>
                    <a:pt x="2016" y="691"/>
                  </a:cubicBezTo>
                  <a:cubicBezTo>
                    <a:pt x="2048" y="661"/>
                    <a:pt x="2158" y="667"/>
                    <a:pt x="2186" y="694"/>
                  </a:cubicBezTo>
                  <a:cubicBezTo>
                    <a:pt x="2192" y="700"/>
                    <a:pt x="2192" y="709"/>
                    <a:pt x="2187" y="714"/>
                  </a:cubicBezTo>
                  <a:cubicBezTo>
                    <a:pt x="2184" y="717"/>
                    <a:pt x="2180" y="719"/>
                    <a:pt x="2176" y="719"/>
                  </a:cubicBezTo>
                  <a:close/>
                  <a:moveTo>
                    <a:pt x="2206" y="931"/>
                  </a:moveTo>
                  <a:cubicBezTo>
                    <a:pt x="2202" y="931"/>
                    <a:pt x="2198" y="930"/>
                    <a:pt x="2196" y="926"/>
                  </a:cubicBezTo>
                  <a:cubicBezTo>
                    <a:pt x="2185" y="914"/>
                    <a:pt x="2153" y="906"/>
                    <a:pt x="2113" y="904"/>
                  </a:cubicBezTo>
                  <a:cubicBezTo>
                    <a:pt x="2063" y="902"/>
                    <a:pt x="2015" y="912"/>
                    <a:pt x="1999" y="927"/>
                  </a:cubicBezTo>
                  <a:cubicBezTo>
                    <a:pt x="1993" y="933"/>
                    <a:pt x="1984" y="933"/>
                    <a:pt x="1978" y="927"/>
                  </a:cubicBezTo>
                  <a:cubicBezTo>
                    <a:pt x="1973" y="921"/>
                    <a:pt x="1973" y="912"/>
                    <a:pt x="1979" y="907"/>
                  </a:cubicBezTo>
                  <a:cubicBezTo>
                    <a:pt x="2006" y="880"/>
                    <a:pt x="2069" y="873"/>
                    <a:pt x="2114" y="875"/>
                  </a:cubicBezTo>
                  <a:cubicBezTo>
                    <a:pt x="2138" y="876"/>
                    <a:pt x="2194" y="881"/>
                    <a:pt x="2217" y="907"/>
                  </a:cubicBezTo>
                  <a:cubicBezTo>
                    <a:pt x="2223" y="913"/>
                    <a:pt x="2222" y="922"/>
                    <a:pt x="2216" y="928"/>
                  </a:cubicBezTo>
                  <a:cubicBezTo>
                    <a:pt x="2213" y="930"/>
                    <a:pt x="2210" y="931"/>
                    <a:pt x="2206" y="931"/>
                  </a:cubicBezTo>
                  <a:close/>
                  <a:moveTo>
                    <a:pt x="2319" y="1111"/>
                  </a:moveTo>
                  <a:cubicBezTo>
                    <a:pt x="2316" y="1111"/>
                    <a:pt x="2313" y="1110"/>
                    <a:pt x="2310" y="1108"/>
                  </a:cubicBezTo>
                  <a:cubicBezTo>
                    <a:pt x="2239" y="1054"/>
                    <a:pt x="1957" y="1054"/>
                    <a:pt x="1885" y="1108"/>
                  </a:cubicBezTo>
                  <a:cubicBezTo>
                    <a:pt x="1879" y="1113"/>
                    <a:pt x="1870" y="1112"/>
                    <a:pt x="1865" y="1106"/>
                  </a:cubicBezTo>
                  <a:cubicBezTo>
                    <a:pt x="1860" y="1099"/>
                    <a:pt x="1861" y="1090"/>
                    <a:pt x="1868" y="1085"/>
                  </a:cubicBezTo>
                  <a:cubicBezTo>
                    <a:pt x="1950" y="1023"/>
                    <a:pt x="2246" y="1023"/>
                    <a:pt x="2328" y="1085"/>
                  </a:cubicBezTo>
                  <a:cubicBezTo>
                    <a:pt x="2334" y="1090"/>
                    <a:pt x="2335" y="1099"/>
                    <a:pt x="2330" y="1106"/>
                  </a:cubicBezTo>
                  <a:cubicBezTo>
                    <a:pt x="2327" y="1109"/>
                    <a:pt x="2323" y="1111"/>
                    <a:pt x="2319" y="1111"/>
                  </a:cubicBezTo>
                  <a:close/>
                  <a:moveTo>
                    <a:pt x="1865" y="1351"/>
                  </a:moveTo>
                  <a:cubicBezTo>
                    <a:pt x="1861" y="1351"/>
                    <a:pt x="1858" y="1350"/>
                    <a:pt x="1855" y="1348"/>
                  </a:cubicBezTo>
                  <a:cubicBezTo>
                    <a:pt x="1849" y="1342"/>
                    <a:pt x="1849" y="1333"/>
                    <a:pt x="1854" y="1327"/>
                  </a:cubicBezTo>
                  <a:cubicBezTo>
                    <a:pt x="1900" y="1277"/>
                    <a:pt x="2020" y="1258"/>
                    <a:pt x="2119" y="1260"/>
                  </a:cubicBezTo>
                  <a:cubicBezTo>
                    <a:pt x="2221" y="1262"/>
                    <a:pt x="2300" y="1285"/>
                    <a:pt x="2332" y="1323"/>
                  </a:cubicBezTo>
                  <a:cubicBezTo>
                    <a:pt x="2337" y="1329"/>
                    <a:pt x="2336" y="1338"/>
                    <a:pt x="2330" y="1343"/>
                  </a:cubicBezTo>
                  <a:cubicBezTo>
                    <a:pt x="2324" y="1348"/>
                    <a:pt x="2314" y="1347"/>
                    <a:pt x="2309" y="1341"/>
                  </a:cubicBezTo>
                  <a:cubicBezTo>
                    <a:pt x="2284" y="1311"/>
                    <a:pt x="2211" y="1290"/>
                    <a:pt x="2119" y="1288"/>
                  </a:cubicBezTo>
                  <a:cubicBezTo>
                    <a:pt x="2009" y="1286"/>
                    <a:pt x="1909" y="1310"/>
                    <a:pt x="1876" y="1347"/>
                  </a:cubicBezTo>
                  <a:cubicBezTo>
                    <a:pt x="1873" y="1350"/>
                    <a:pt x="1869" y="1351"/>
                    <a:pt x="1865" y="1351"/>
                  </a:cubicBezTo>
                  <a:close/>
                  <a:moveTo>
                    <a:pt x="779" y="2424"/>
                  </a:moveTo>
                  <a:cubicBezTo>
                    <a:pt x="774" y="2424"/>
                    <a:pt x="769" y="2422"/>
                    <a:pt x="766" y="2417"/>
                  </a:cubicBezTo>
                  <a:cubicBezTo>
                    <a:pt x="762" y="2410"/>
                    <a:pt x="765" y="2401"/>
                    <a:pt x="772" y="2397"/>
                  </a:cubicBezTo>
                  <a:cubicBezTo>
                    <a:pt x="1053" y="2237"/>
                    <a:pt x="1549" y="2141"/>
                    <a:pt x="2100" y="2141"/>
                  </a:cubicBezTo>
                  <a:cubicBezTo>
                    <a:pt x="2651" y="2141"/>
                    <a:pt x="3145" y="2236"/>
                    <a:pt x="3424" y="2394"/>
                  </a:cubicBezTo>
                  <a:cubicBezTo>
                    <a:pt x="3431" y="2398"/>
                    <a:pt x="3433" y="2407"/>
                    <a:pt x="3429" y="2414"/>
                  </a:cubicBezTo>
                  <a:cubicBezTo>
                    <a:pt x="3425" y="2421"/>
                    <a:pt x="3416" y="2423"/>
                    <a:pt x="3410" y="2420"/>
                  </a:cubicBezTo>
                  <a:cubicBezTo>
                    <a:pt x="3135" y="2263"/>
                    <a:pt x="2646" y="2170"/>
                    <a:pt x="2100" y="2170"/>
                  </a:cubicBezTo>
                  <a:cubicBezTo>
                    <a:pt x="1554" y="2170"/>
                    <a:pt x="1063" y="2264"/>
                    <a:pt x="786" y="2422"/>
                  </a:cubicBezTo>
                  <a:cubicBezTo>
                    <a:pt x="784" y="2424"/>
                    <a:pt x="781" y="2424"/>
                    <a:pt x="779" y="2424"/>
                  </a:cubicBezTo>
                  <a:close/>
                  <a:moveTo>
                    <a:pt x="3626" y="3030"/>
                  </a:moveTo>
                  <a:cubicBezTo>
                    <a:pt x="3624" y="3030"/>
                    <a:pt x="3623" y="3030"/>
                    <a:pt x="3621" y="3029"/>
                  </a:cubicBezTo>
                  <a:cubicBezTo>
                    <a:pt x="3613" y="3026"/>
                    <a:pt x="3610" y="3018"/>
                    <a:pt x="3613" y="3010"/>
                  </a:cubicBezTo>
                  <a:cubicBezTo>
                    <a:pt x="3629" y="2968"/>
                    <a:pt x="3619" y="2921"/>
                    <a:pt x="3583" y="2870"/>
                  </a:cubicBezTo>
                  <a:cubicBezTo>
                    <a:pt x="3432" y="2650"/>
                    <a:pt x="2874" y="2427"/>
                    <a:pt x="2100" y="2427"/>
                  </a:cubicBezTo>
                  <a:cubicBezTo>
                    <a:pt x="1327" y="2427"/>
                    <a:pt x="769" y="2650"/>
                    <a:pt x="617" y="2870"/>
                  </a:cubicBezTo>
                  <a:cubicBezTo>
                    <a:pt x="582" y="2921"/>
                    <a:pt x="572" y="2968"/>
                    <a:pt x="588" y="3010"/>
                  </a:cubicBezTo>
                  <a:cubicBezTo>
                    <a:pt x="591" y="3018"/>
                    <a:pt x="587" y="3026"/>
                    <a:pt x="580" y="3029"/>
                  </a:cubicBezTo>
                  <a:cubicBezTo>
                    <a:pt x="572" y="3032"/>
                    <a:pt x="564" y="3028"/>
                    <a:pt x="561" y="3021"/>
                  </a:cubicBezTo>
                  <a:cubicBezTo>
                    <a:pt x="542" y="2970"/>
                    <a:pt x="553" y="2912"/>
                    <a:pt x="594" y="2853"/>
                  </a:cubicBezTo>
                  <a:cubicBezTo>
                    <a:pt x="750" y="2627"/>
                    <a:pt x="1317" y="2398"/>
                    <a:pt x="2100" y="2398"/>
                  </a:cubicBezTo>
                  <a:cubicBezTo>
                    <a:pt x="2884" y="2398"/>
                    <a:pt x="3451" y="2627"/>
                    <a:pt x="3607" y="2853"/>
                  </a:cubicBezTo>
                  <a:cubicBezTo>
                    <a:pt x="3648" y="2912"/>
                    <a:pt x="3659" y="2970"/>
                    <a:pt x="3639" y="3021"/>
                  </a:cubicBezTo>
                  <a:cubicBezTo>
                    <a:pt x="3637" y="3026"/>
                    <a:pt x="3632" y="3030"/>
                    <a:pt x="3626" y="3030"/>
                  </a:cubicBezTo>
                  <a:close/>
                  <a:moveTo>
                    <a:pt x="3462" y="3174"/>
                  </a:moveTo>
                  <a:cubicBezTo>
                    <a:pt x="3461" y="3174"/>
                    <a:pt x="3459" y="3174"/>
                    <a:pt x="3458" y="3173"/>
                  </a:cubicBezTo>
                  <a:cubicBezTo>
                    <a:pt x="3006" y="3044"/>
                    <a:pt x="2562" y="2981"/>
                    <a:pt x="2100" y="2981"/>
                  </a:cubicBezTo>
                  <a:lnTo>
                    <a:pt x="2094" y="2981"/>
                  </a:lnTo>
                  <a:cubicBezTo>
                    <a:pt x="1637" y="2981"/>
                    <a:pt x="1195" y="3044"/>
                    <a:pt x="743" y="3173"/>
                  </a:cubicBezTo>
                  <a:cubicBezTo>
                    <a:pt x="735" y="3175"/>
                    <a:pt x="727" y="3171"/>
                    <a:pt x="725" y="3163"/>
                  </a:cubicBezTo>
                  <a:cubicBezTo>
                    <a:pt x="723" y="3156"/>
                    <a:pt x="727" y="3148"/>
                    <a:pt x="735" y="3146"/>
                  </a:cubicBezTo>
                  <a:cubicBezTo>
                    <a:pt x="1189" y="3016"/>
                    <a:pt x="1634" y="2952"/>
                    <a:pt x="2094" y="2952"/>
                  </a:cubicBezTo>
                  <a:lnTo>
                    <a:pt x="2100" y="2952"/>
                  </a:lnTo>
                  <a:cubicBezTo>
                    <a:pt x="2565" y="2952"/>
                    <a:pt x="3011" y="3016"/>
                    <a:pt x="3466" y="3146"/>
                  </a:cubicBezTo>
                  <a:cubicBezTo>
                    <a:pt x="3474" y="3148"/>
                    <a:pt x="3478" y="3156"/>
                    <a:pt x="3476" y="3163"/>
                  </a:cubicBezTo>
                  <a:cubicBezTo>
                    <a:pt x="3474" y="3170"/>
                    <a:pt x="3468" y="3174"/>
                    <a:pt x="3462" y="3174"/>
                  </a:cubicBezTo>
                  <a:close/>
                  <a:moveTo>
                    <a:pt x="126" y="8115"/>
                  </a:moveTo>
                  <a:cubicBezTo>
                    <a:pt x="122" y="8115"/>
                    <a:pt x="118" y="8114"/>
                    <a:pt x="116" y="8111"/>
                  </a:cubicBezTo>
                  <a:cubicBezTo>
                    <a:pt x="110" y="8105"/>
                    <a:pt x="110" y="8096"/>
                    <a:pt x="116" y="8091"/>
                  </a:cubicBezTo>
                  <a:cubicBezTo>
                    <a:pt x="322" y="7894"/>
                    <a:pt x="640" y="7760"/>
                    <a:pt x="1090" y="7681"/>
                  </a:cubicBezTo>
                  <a:lnTo>
                    <a:pt x="1122" y="7573"/>
                  </a:lnTo>
                  <a:cubicBezTo>
                    <a:pt x="998" y="7586"/>
                    <a:pt x="652" y="7648"/>
                    <a:pt x="378" y="7788"/>
                  </a:cubicBezTo>
                  <a:cubicBezTo>
                    <a:pt x="371" y="7792"/>
                    <a:pt x="362" y="7789"/>
                    <a:pt x="359" y="7782"/>
                  </a:cubicBezTo>
                  <a:cubicBezTo>
                    <a:pt x="355" y="7775"/>
                    <a:pt x="358" y="7766"/>
                    <a:pt x="365" y="7762"/>
                  </a:cubicBezTo>
                  <a:cubicBezTo>
                    <a:pt x="652" y="7615"/>
                    <a:pt x="1016" y="7554"/>
                    <a:pt x="1131" y="7543"/>
                  </a:cubicBezTo>
                  <a:lnTo>
                    <a:pt x="1177" y="7387"/>
                  </a:lnTo>
                  <a:lnTo>
                    <a:pt x="1343" y="7387"/>
                  </a:lnTo>
                  <a:cubicBezTo>
                    <a:pt x="1380" y="7337"/>
                    <a:pt x="1637" y="7006"/>
                    <a:pt x="2100" y="7006"/>
                  </a:cubicBezTo>
                  <a:cubicBezTo>
                    <a:pt x="2564" y="7006"/>
                    <a:pt x="2821" y="7337"/>
                    <a:pt x="2858" y="7387"/>
                  </a:cubicBezTo>
                  <a:lnTo>
                    <a:pt x="3024" y="7387"/>
                  </a:lnTo>
                  <a:lnTo>
                    <a:pt x="3070" y="7543"/>
                  </a:lnTo>
                  <a:cubicBezTo>
                    <a:pt x="3186" y="7555"/>
                    <a:pt x="3550" y="7618"/>
                    <a:pt x="3837" y="7769"/>
                  </a:cubicBezTo>
                  <a:cubicBezTo>
                    <a:pt x="3844" y="7773"/>
                    <a:pt x="3847" y="7782"/>
                    <a:pt x="3843" y="7789"/>
                  </a:cubicBezTo>
                  <a:cubicBezTo>
                    <a:pt x="3839" y="7796"/>
                    <a:pt x="3831" y="7799"/>
                    <a:pt x="3824" y="7795"/>
                  </a:cubicBezTo>
                  <a:cubicBezTo>
                    <a:pt x="3550" y="7650"/>
                    <a:pt x="3204" y="7587"/>
                    <a:pt x="3079" y="7573"/>
                  </a:cubicBezTo>
                  <a:lnTo>
                    <a:pt x="3111" y="7681"/>
                  </a:lnTo>
                  <a:cubicBezTo>
                    <a:pt x="3560" y="7760"/>
                    <a:pt x="3879" y="7894"/>
                    <a:pt x="4085" y="8091"/>
                  </a:cubicBezTo>
                  <a:cubicBezTo>
                    <a:pt x="4090" y="8096"/>
                    <a:pt x="4091" y="8105"/>
                    <a:pt x="4085" y="8111"/>
                  </a:cubicBezTo>
                  <a:cubicBezTo>
                    <a:pt x="4080" y="8117"/>
                    <a:pt x="4071" y="8117"/>
                    <a:pt x="4065" y="8111"/>
                  </a:cubicBezTo>
                  <a:cubicBezTo>
                    <a:pt x="3865" y="7920"/>
                    <a:pt x="3539" y="7784"/>
                    <a:pt x="3097" y="7708"/>
                  </a:cubicBezTo>
                  <a:lnTo>
                    <a:pt x="3089" y="7706"/>
                  </a:lnTo>
                  <a:lnTo>
                    <a:pt x="3002" y="7416"/>
                  </a:lnTo>
                  <a:lnTo>
                    <a:pt x="2842" y="7416"/>
                  </a:lnTo>
                  <a:lnTo>
                    <a:pt x="2838" y="7410"/>
                  </a:lnTo>
                  <a:cubicBezTo>
                    <a:pt x="2836" y="7406"/>
                    <a:pt x="2584" y="7035"/>
                    <a:pt x="2100" y="7035"/>
                  </a:cubicBezTo>
                  <a:cubicBezTo>
                    <a:pt x="1617" y="7035"/>
                    <a:pt x="1365" y="7406"/>
                    <a:pt x="1363" y="7410"/>
                  </a:cubicBezTo>
                  <a:lnTo>
                    <a:pt x="1358" y="7416"/>
                  </a:lnTo>
                  <a:lnTo>
                    <a:pt x="1198" y="7416"/>
                  </a:lnTo>
                  <a:lnTo>
                    <a:pt x="1112" y="7706"/>
                  </a:lnTo>
                  <a:lnTo>
                    <a:pt x="1103" y="7708"/>
                  </a:lnTo>
                  <a:cubicBezTo>
                    <a:pt x="662" y="7784"/>
                    <a:pt x="336" y="7920"/>
                    <a:pt x="136" y="8111"/>
                  </a:cubicBezTo>
                  <a:cubicBezTo>
                    <a:pt x="133" y="8114"/>
                    <a:pt x="130" y="8115"/>
                    <a:pt x="126" y="8115"/>
                  </a:cubicBezTo>
                  <a:close/>
                  <a:moveTo>
                    <a:pt x="2098" y="7662"/>
                  </a:moveTo>
                  <a:cubicBezTo>
                    <a:pt x="1929" y="7662"/>
                    <a:pt x="1793" y="7793"/>
                    <a:pt x="1793" y="7953"/>
                  </a:cubicBezTo>
                  <a:cubicBezTo>
                    <a:pt x="1793" y="8114"/>
                    <a:pt x="1929" y="8244"/>
                    <a:pt x="2098" y="8244"/>
                  </a:cubicBezTo>
                  <a:cubicBezTo>
                    <a:pt x="2266" y="8244"/>
                    <a:pt x="2402" y="8114"/>
                    <a:pt x="2402" y="7953"/>
                  </a:cubicBezTo>
                  <a:cubicBezTo>
                    <a:pt x="2402" y="7793"/>
                    <a:pt x="2266" y="7662"/>
                    <a:pt x="2098" y="7662"/>
                  </a:cubicBezTo>
                  <a:close/>
                  <a:moveTo>
                    <a:pt x="2098" y="8244"/>
                  </a:moveTo>
                  <a:lnTo>
                    <a:pt x="2098" y="8244"/>
                  </a:lnTo>
                  <a:close/>
                  <a:moveTo>
                    <a:pt x="2098" y="8273"/>
                  </a:moveTo>
                  <a:cubicBezTo>
                    <a:pt x="1914" y="8273"/>
                    <a:pt x="1764" y="8130"/>
                    <a:pt x="1764" y="7953"/>
                  </a:cubicBezTo>
                  <a:cubicBezTo>
                    <a:pt x="1764" y="7777"/>
                    <a:pt x="1914" y="7633"/>
                    <a:pt x="2098" y="7633"/>
                  </a:cubicBezTo>
                  <a:cubicBezTo>
                    <a:pt x="2282" y="7633"/>
                    <a:pt x="2431" y="7777"/>
                    <a:pt x="2431" y="7953"/>
                  </a:cubicBezTo>
                  <a:cubicBezTo>
                    <a:pt x="2431" y="8130"/>
                    <a:pt x="2282" y="8273"/>
                    <a:pt x="2098" y="8273"/>
                  </a:cubicBezTo>
                  <a:close/>
                  <a:moveTo>
                    <a:pt x="4186" y="8397"/>
                  </a:moveTo>
                  <a:cubicBezTo>
                    <a:pt x="4178" y="8397"/>
                    <a:pt x="4171" y="8390"/>
                    <a:pt x="4171" y="8382"/>
                  </a:cubicBezTo>
                  <a:cubicBezTo>
                    <a:pt x="4171" y="8126"/>
                    <a:pt x="3482" y="7889"/>
                    <a:pt x="3107" y="7846"/>
                  </a:cubicBezTo>
                  <a:lnTo>
                    <a:pt x="3098" y="7845"/>
                  </a:lnTo>
                  <a:lnTo>
                    <a:pt x="3011" y="7554"/>
                  </a:lnTo>
                  <a:lnTo>
                    <a:pt x="2746" y="7554"/>
                  </a:lnTo>
                  <a:lnTo>
                    <a:pt x="2742" y="7547"/>
                  </a:lnTo>
                  <a:cubicBezTo>
                    <a:pt x="2740" y="7543"/>
                    <a:pt x="2521" y="7184"/>
                    <a:pt x="2100" y="7184"/>
                  </a:cubicBezTo>
                  <a:cubicBezTo>
                    <a:pt x="1680" y="7184"/>
                    <a:pt x="1461" y="7543"/>
                    <a:pt x="1459" y="7547"/>
                  </a:cubicBezTo>
                  <a:lnTo>
                    <a:pt x="1455" y="7554"/>
                  </a:lnTo>
                  <a:lnTo>
                    <a:pt x="1189" y="7554"/>
                  </a:lnTo>
                  <a:lnTo>
                    <a:pt x="1103" y="7845"/>
                  </a:lnTo>
                  <a:lnTo>
                    <a:pt x="1093" y="7846"/>
                  </a:lnTo>
                  <a:cubicBezTo>
                    <a:pt x="718" y="7889"/>
                    <a:pt x="29" y="8126"/>
                    <a:pt x="29" y="8382"/>
                  </a:cubicBezTo>
                  <a:cubicBezTo>
                    <a:pt x="29" y="8390"/>
                    <a:pt x="23" y="8397"/>
                    <a:pt x="15" y="8397"/>
                  </a:cubicBezTo>
                  <a:cubicBezTo>
                    <a:pt x="7" y="8397"/>
                    <a:pt x="0" y="8390"/>
                    <a:pt x="0" y="8382"/>
                  </a:cubicBezTo>
                  <a:cubicBezTo>
                    <a:pt x="0" y="8101"/>
                    <a:pt x="708" y="7864"/>
                    <a:pt x="1081" y="7818"/>
                  </a:cubicBezTo>
                  <a:lnTo>
                    <a:pt x="1168" y="7525"/>
                  </a:lnTo>
                  <a:lnTo>
                    <a:pt x="1438" y="7525"/>
                  </a:lnTo>
                  <a:cubicBezTo>
                    <a:pt x="1472" y="7473"/>
                    <a:pt x="1697" y="7155"/>
                    <a:pt x="2100" y="7155"/>
                  </a:cubicBezTo>
                  <a:cubicBezTo>
                    <a:pt x="2504" y="7155"/>
                    <a:pt x="2728" y="7473"/>
                    <a:pt x="2762" y="7525"/>
                  </a:cubicBezTo>
                  <a:lnTo>
                    <a:pt x="3033" y="7525"/>
                  </a:lnTo>
                  <a:lnTo>
                    <a:pt x="3120" y="7818"/>
                  </a:lnTo>
                  <a:cubicBezTo>
                    <a:pt x="3493" y="7864"/>
                    <a:pt x="4200" y="8101"/>
                    <a:pt x="4200" y="8382"/>
                  </a:cubicBezTo>
                  <a:cubicBezTo>
                    <a:pt x="4200" y="8390"/>
                    <a:pt x="4194" y="8397"/>
                    <a:pt x="4186" y="8397"/>
                  </a:cubicBezTo>
                  <a:close/>
                  <a:moveTo>
                    <a:pt x="2102" y="7376"/>
                  </a:moveTo>
                  <a:cubicBezTo>
                    <a:pt x="1765" y="7376"/>
                    <a:pt x="1491" y="7637"/>
                    <a:pt x="1491" y="7958"/>
                  </a:cubicBezTo>
                  <a:cubicBezTo>
                    <a:pt x="1491" y="8279"/>
                    <a:pt x="1765" y="8540"/>
                    <a:pt x="2102" y="8540"/>
                  </a:cubicBezTo>
                  <a:cubicBezTo>
                    <a:pt x="2439" y="8540"/>
                    <a:pt x="2713" y="8279"/>
                    <a:pt x="2713" y="7958"/>
                  </a:cubicBezTo>
                  <a:cubicBezTo>
                    <a:pt x="2713" y="7904"/>
                    <a:pt x="2705" y="7852"/>
                    <a:pt x="2691" y="7802"/>
                  </a:cubicBezTo>
                  <a:cubicBezTo>
                    <a:pt x="2689" y="7800"/>
                    <a:pt x="2689" y="7797"/>
                    <a:pt x="2689" y="7794"/>
                  </a:cubicBezTo>
                  <a:cubicBezTo>
                    <a:pt x="2614" y="7553"/>
                    <a:pt x="2379" y="7376"/>
                    <a:pt x="2102" y="7376"/>
                  </a:cubicBezTo>
                  <a:close/>
                  <a:moveTo>
                    <a:pt x="2102" y="8540"/>
                  </a:moveTo>
                  <a:lnTo>
                    <a:pt x="2102" y="8540"/>
                  </a:lnTo>
                  <a:close/>
                  <a:moveTo>
                    <a:pt x="3276" y="9072"/>
                  </a:moveTo>
                  <a:cubicBezTo>
                    <a:pt x="3272" y="9072"/>
                    <a:pt x="3268" y="9070"/>
                    <a:pt x="3265" y="9067"/>
                  </a:cubicBezTo>
                  <a:cubicBezTo>
                    <a:pt x="2916" y="8716"/>
                    <a:pt x="2835" y="8054"/>
                    <a:pt x="2831" y="7809"/>
                  </a:cubicBezTo>
                  <a:lnTo>
                    <a:pt x="2723" y="7809"/>
                  </a:lnTo>
                  <a:cubicBezTo>
                    <a:pt x="2735" y="7856"/>
                    <a:pt x="2742" y="7906"/>
                    <a:pt x="2742" y="7958"/>
                  </a:cubicBezTo>
                  <a:cubicBezTo>
                    <a:pt x="2742" y="8295"/>
                    <a:pt x="2455" y="8569"/>
                    <a:pt x="2102" y="8569"/>
                  </a:cubicBezTo>
                  <a:cubicBezTo>
                    <a:pt x="1749" y="8569"/>
                    <a:pt x="1462" y="8295"/>
                    <a:pt x="1462" y="7958"/>
                  </a:cubicBezTo>
                  <a:cubicBezTo>
                    <a:pt x="1462" y="7904"/>
                    <a:pt x="1469" y="7853"/>
                    <a:pt x="1482" y="7803"/>
                  </a:cubicBezTo>
                  <a:lnTo>
                    <a:pt x="1368" y="7803"/>
                  </a:lnTo>
                  <a:cubicBezTo>
                    <a:pt x="1365" y="8050"/>
                    <a:pt x="1283" y="8714"/>
                    <a:pt x="934" y="9067"/>
                  </a:cubicBezTo>
                  <a:cubicBezTo>
                    <a:pt x="928" y="9073"/>
                    <a:pt x="919" y="9073"/>
                    <a:pt x="913" y="9067"/>
                  </a:cubicBezTo>
                  <a:cubicBezTo>
                    <a:pt x="907" y="9062"/>
                    <a:pt x="907" y="9053"/>
                    <a:pt x="913" y="9047"/>
                  </a:cubicBezTo>
                  <a:cubicBezTo>
                    <a:pt x="1165" y="8793"/>
                    <a:pt x="1275" y="8372"/>
                    <a:pt x="1317" y="8070"/>
                  </a:cubicBezTo>
                  <a:cubicBezTo>
                    <a:pt x="1236" y="8379"/>
                    <a:pt x="1018" y="8577"/>
                    <a:pt x="721" y="8763"/>
                  </a:cubicBezTo>
                  <a:cubicBezTo>
                    <a:pt x="715" y="8768"/>
                    <a:pt x="706" y="8766"/>
                    <a:pt x="701" y="8759"/>
                  </a:cubicBezTo>
                  <a:cubicBezTo>
                    <a:pt x="697" y="8752"/>
                    <a:pt x="699" y="8743"/>
                    <a:pt x="706" y="8739"/>
                  </a:cubicBezTo>
                  <a:cubicBezTo>
                    <a:pt x="1016" y="8544"/>
                    <a:pt x="1239" y="8337"/>
                    <a:pt x="1303" y="7999"/>
                  </a:cubicBezTo>
                  <a:cubicBezTo>
                    <a:pt x="762" y="8106"/>
                    <a:pt x="194" y="8255"/>
                    <a:pt x="194" y="8642"/>
                  </a:cubicBezTo>
                  <a:cubicBezTo>
                    <a:pt x="194" y="8650"/>
                    <a:pt x="187" y="8657"/>
                    <a:pt x="179" y="8657"/>
                  </a:cubicBezTo>
                  <a:cubicBezTo>
                    <a:pt x="171" y="8657"/>
                    <a:pt x="165" y="8650"/>
                    <a:pt x="165" y="8642"/>
                  </a:cubicBezTo>
                  <a:cubicBezTo>
                    <a:pt x="165" y="8231"/>
                    <a:pt x="753" y="8078"/>
                    <a:pt x="1308" y="7969"/>
                  </a:cubicBezTo>
                  <a:cubicBezTo>
                    <a:pt x="1317" y="7912"/>
                    <a:pt x="1321" y="7853"/>
                    <a:pt x="1321" y="7789"/>
                  </a:cubicBezTo>
                  <a:lnTo>
                    <a:pt x="1321" y="7775"/>
                  </a:lnTo>
                  <a:lnTo>
                    <a:pt x="1491" y="7775"/>
                  </a:lnTo>
                  <a:cubicBezTo>
                    <a:pt x="1573" y="7527"/>
                    <a:pt x="1816" y="7347"/>
                    <a:pt x="2102" y="7347"/>
                  </a:cubicBezTo>
                  <a:cubicBezTo>
                    <a:pt x="2390" y="7347"/>
                    <a:pt x="2634" y="7530"/>
                    <a:pt x="2714" y="7780"/>
                  </a:cubicBezTo>
                  <a:lnTo>
                    <a:pt x="2878" y="7780"/>
                  </a:lnTo>
                  <a:lnTo>
                    <a:pt x="2878" y="7794"/>
                  </a:lnTo>
                  <a:cubicBezTo>
                    <a:pt x="2878" y="7857"/>
                    <a:pt x="2882" y="7916"/>
                    <a:pt x="2891" y="7972"/>
                  </a:cubicBezTo>
                  <a:cubicBezTo>
                    <a:pt x="3446" y="8081"/>
                    <a:pt x="4036" y="8232"/>
                    <a:pt x="4036" y="8642"/>
                  </a:cubicBezTo>
                  <a:cubicBezTo>
                    <a:pt x="4036" y="8650"/>
                    <a:pt x="4029" y="8656"/>
                    <a:pt x="4021" y="8656"/>
                  </a:cubicBezTo>
                  <a:cubicBezTo>
                    <a:pt x="4013" y="8656"/>
                    <a:pt x="4007" y="8650"/>
                    <a:pt x="4007" y="8642"/>
                  </a:cubicBezTo>
                  <a:cubicBezTo>
                    <a:pt x="4007" y="8256"/>
                    <a:pt x="3436" y="8109"/>
                    <a:pt x="2896" y="8002"/>
                  </a:cubicBezTo>
                  <a:cubicBezTo>
                    <a:pt x="2960" y="8339"/>
                    <a:pt x="3183" y="8546"/>
                    <a:pt x="3493" y="8740"/>
                  </a:cubicBezTo>
                  <a:cubicBezTo>
                    <a:pt x="3500" y="8744"/>
                    <a:pt x="3502" y="8753"/>
                    <a:pt x="3498" y="8760"/>
                  </a:cubicBezTo>
                  <a:cubicBezTo>
                    <a:pt x="3493" y="8767"/>
                    <a:pt x="3484" y="8769"/>
                    <a:pt x="3478" y="8765"/>
                  </a:cubicBezTo>
                  <a:cubicBezTo>
                    <a:pt x="3181" y="8579"/>
                    <a:pt x="2963" y="8382"/>
                    <a:pt x="2883" y="8074"/>
                  </a:cubicBezTo>
                  <a:cubicBezTo>
                    <a:pt x="2924" y="8375"/>
                    <a:pt x="3035" y="8794"/>
                    <a:pt x="3286" y="9047"/>
                  </a:cubicBezTo>
                  <a:cubicBezTo>
                    <a:pt x="3291" y="9053"/>
                    <a:pt x="3291" y="9062"/>
                    <a:pt x="3286" y="9067"/>
                  </a:cubicBezTo>
                  <a:cubicBezTo>
                    <a:pt x="3283" y="9070"/>
                    <a:pt x="3279" y="9072"/>
                    <a:pt x="3276" y="9072"/>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grpSp>
      <p:grpSp>
        <p:nvGrpSpPr>
          <p:cNvPr id="73" name="Regieanweisungen">
            <a:extLst>
              <a:ext uri="{FF2B5EF4-FFF2-40B4-BE49-F238E27FC236}">
                <a16:creationId xmlns:a16="http://schemas.microsoft.com/office/drawing/2014/main" id="{3A23A438-E371-914B-A807-0E0A5D9BA265}"/>
              </a:ext>
            </a:extLst>
          </p:cNvPr>
          <p:cNvGrpSpPr/>
          <p:nvPr/>
        </p:nvGrpSpPr>
        <p:grpSpPr>
          <a:xfrm>
            <a:off x="-467513" y="-468000"/>
            <a:ext cx="13126327" cy="7776000"/>
            <a:chOff x="-468000" y="-468000"/>
            <a:chExt cx="13140000" cy="7776000"/>
          </a:xfrm>
        </p:grpSpPr>
        <p:cxnSp>
          <p:nvCxnSpPr>
            <p:cNvPr id="74" name="Linie">
              <a:extLst>
                <a:ext uri="{FF2B5EF4-FFF2-40B4-BE49-F238E27FC236}">
                  <a16:creationId xmlns:a16="http://schemas.microsoft.com/office/drawing/2014/main" id="{66A7282E-E6D2-A84D-9891-C685DDBC1096}"/>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Linie">
              <a:extLst>
                <a:ext uri="{FF2B5EF4-FFF2-40B4-BE49-F238E27FC236}">
                  <a16:creationId xmlns:a16="http://schemas.microsoft.com/office/drawing/2014/main" id="{C0DABCCF-2814-584B-9A9E-F2A36D2C3090}"/>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Linie">
              <a:extLst>
                <a:ext uri="{FF2B5EF4-FFF2-40B4-BE49-F238E27FC236}">
                  <a16:creationId xmlns:a16="http://schemas.microsoft.com/office/drawing/2014/main" id="{D3629D8F-6C40-8248-8619-674EAE2CCB08}"/>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Linie">
              <a:extLst>
                <a:ext uri="{FF2B5EF4-FFF2-40B4-BE49-F238E27FC236}">
                  <a16:creationId xmlns:a16="http://schemas.microsoft.com/office/drawing/2014/main" id="{C9DB8BEB-F5D8-154B-AB88-ABE9BF30F8E6}"/>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Linie">
              <a:extLst>
                <a:ext uri="{FF2B5EF4-FFF2-40B4-BE49-F238E27FC236}">
                  <a16:creationId xmlns:a16="http://schemas.microsoft.com/office/drawing/2014/main" id="{D16B4BFE-487A-344D-913F-8E929692C6C2}"/>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Linie">
              <a:extLst>
                <a:ext uri="{FF2B5EF4-FFF2-40B4-BE49-F238E27FC236}">
                  <a16:creationId xmlns:a16="http://schemas.microsoft.com/office/drawing/2014/main" id="{905B7DD5-57E2-DC4E-9121-9ECBF0008D7C}"/>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Linie">
              <a:extLst>
                <a:ext uri="{FF2B5EF4-FFF2-40B4-BE49-F238E27FC236}">
                  <a16:creationId xmlns:a16="http://schemas.microsoft.com/office/drawing/2014/main" id="{9B3ECF95-13DB-9D42-BAFD-31ABD4373FDA}"/>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Linie">
              <a:extLst>
                <a:ext uri="{FF2B5EF4-FFF2-40B4-BE49-F238E27FC236}">
                  <a16:creationId xmlns:a16="http://schemas.microsoft.com/office/drawing/2014/main" id="{6F8DE9E6-D343-104B-9839-5629A47B601A}"/>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Linie">
              <a:extLst>
                <a:ext uri="{FF2B5EF4-FFF2-40B4-BE49-F238E27FC236}">
                  <a16:creationId xmlns:a16="http://schemas.microsoft.com/office/drawing/2014/main" id="{6249EA10-9AD9-5546-9E11-04B977DD959F}"/>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Linie">
              <a:extLst>
                <a:ext uri="{FF2B5EF4-FFF2-40B4-BE49-F238E27FC236}">
                  <a16:creationId xmlns:a16="http://schemas.microsoft.com/office/drawing/2014/main" id="{BBE723E7-4F58-1641-9D96-3E75670DF995}"/>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 name="Grafik 1">
            <a:extLst>
              <a:ext uri="{FF2B5EF4-FFF2-40B4-BE49-F238E27FC236}">
                <a16:creationId xmlns:a16="http://schemas.microsoft.com/office/drawing/2014/main" id="{DB8EE68E-7A58-773C-B970-D3BB4C7F7B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1312" y="276642"/>
            <a:ext cx="2909931" cy="813335"/>
          </a:xfrm>
          <a:prstGeom prst="rect">
            <a:avLst/>
          </a:prstGeom>
        </p:spPr>
      </p:pic>
    </p:spTree>
    <p:extLst>
      <p:ext uri="{BB962C8B-B14F-4D97-AF65-F5344CB8AC3E}">
        <p14:creationId xmlns:p14="http://schemas.microsoft.com/office/powerpoint/2010/main" val="1201298030"/>
      </p:ext>
    </p:extLst>
  </p:cSld>
  <p:clrMapOvr>
    <a:masterClrMapping/>
  </p:clrMapOvr>
  <p:extLst>
    <p:ext uri="{DCECCB84-F9BA-43D5-87BE-67443E8EF086}">
      <p15:sldGuideLst xmlns:p15="http://schemas.microsoft.com/office/powerpoint/2012/main">
        <p15:guide id="3" pos="226">
          <p15:clr>
            <a:srgbClr val="FBAE40"/>
          </p15:clr>
        </p15:guide>
        <p15:guide id="4" pos="5534">
          <p15:clr>
            <a:srgbClr val="FBAE40"/>
          </p15:clr>
        </p15:guide>
        <p15:guide id="5" orient="horz" pos="1236">
          <p15:clr>
            <a:srgbClr val="FBAE40"/>
          </p15:clr>
        </p15:guide>
        <p15:guide id="6" orient="horz" pos="2040">
          <p15:clr>
            <a:srgbClr val="FBAE40"/>
          </p15:clr>
        </p15:guide>
        <p15:guide id="7" pos="227">
          <p15:clr>
            <a:srgbClr val="FBAE40"/>
          </p15:clr>
        </p15:guide>
        <p15:guide id="8" pos="746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ur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chor="ctr"/>
          <a:lstStyle/>
          <a:p>
            <a:r>
              <a:rPr lang="de-DE" dirty="0"/>
              <a:t>Headline einfügen</a:t>
            </a:r>
          </a:p>
        </p:txBody>
      </p:sp>
      <p:sp>
        <p:nvSpPr>
          <p:cNvPr id="6" name="Datumsplatzhalter 3">
            <a:extLst>
              <a:ext uri="{FF2B5EF4-FFF2-40B4-BE49-F238E27FC236}">
                <a16:creationId xmlns:a16="http://schemas.microsoft.com/office/drawing/2014/main" id="{E86D8077-4372-5146-B398-83C6882281F8}"/>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en-GB"/>
              <a:t>Modellierung</a:t>
            </a:r>
          </a:p>
        </p:txBody>
      </p:sp>
      <p:sp>
        <p:nvSpPr>
          <p:cNvPr id="7" name="Fußzeilenplatzhalter 4">
            <a:extLst>
              <a:ext uri="{FF2B5EF4-FFF2-40B4-BE49-F238E27FC236}">
                <a16:creationId xmlns:a16="http://schemas.microsoft.com/office/drawing/2014/main" id="{ED1D1C23-05DC-0441-B5B6-BAAFF83BB76A}"/>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8" name="Foliennummernplatzhalter 5">
            <a:extLst>
              <a:ext uri="{FF2B5EF4-FFF2-40B4-BE49-F238E27FC236}">
                <a16:creationId xmlns:a16="http://schemas.microsoft.com/office/drawing/2014/main" id="{A2DC22DA-6370-FE48-9C40-D6A00D459938}"/>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9" name="Linie">
            <a:extLst>
              <a:ext uri="{FF2B5EF4-FFF2-40B4-BE49-F238E27FC236}">
                <a16:creationId xmlns:a16="http://schemas.microsoft.com/office/drawing/2014/main" id="{9885FC69-7E8B-8346-A374-037CEFCE3D22}"/>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1134861320"/>
      </p:ext>
    </p:extLst>
  </p:cSld>
  <p:clrMapOvr>
    <a:masterClrMapping/>
  </p:clrMapOvr>
  <p:extLst>
    <p:ext uri="{DCECCB84-F9BA-43D5-87BE-67443E8EF086}">
      <p15:sldGuideLst xmlns:p15="http://schemas.microsoft.com/office/powerpoint/2012/main">
        <p15:guide id="4" pos="226">
          <p15:clr>
            <a:srgbClr val="FBAE40"/>
          </p15:clr>
        </p15:guide>
        <p15:guide id="5" pos="5534">
          <p15:clr>
            <a:srgbClr val="FBAE40"/>
          </p15:clr>
        </p15:guide>
        <p15:guide id="6" orient="horz" pos="1463">
          <p15:clr>
            <a:srgbClr val="FBAE40"/>
          </p15:clr>
        </p15:guide>
        <p15:guide id="7" orient="horz" pos="3618">
          <p15:clr>
            <a:srgbClr val="FBAE40"/>
          </p15:clr>
        </p15:guide>
        <p15:guide id="8" orient="horz" pos="851">
          <p15:clr>
            <a:srgbClr val="FBAE40"/>
          </p15:clr>
        </p15:guide>
        <p15:guide id="9" pos="227">
          <p15:clr>
            <a:srgbClr val="FBAE40"/>
          </p15:clr>
        </p15:guide>
        <p15:guide id="10" pos="746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5" name="Datumsplatzhalter 3">
            <a:extLst>
              <a:ext uri="{FF2B5EF4-FFF2-40B4-BE49-F238E27FC236}">
                <a16:creationId xmlns:a16="http://schemas.microsoft.com/office/drawing/2014/main" id="{8F6EC800-7BF9-D54E-995A-94C9F9BADFCB}"/>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en-GB"/>
              <a:t>Modellierung</a:t>
            </a:r>
          </a:p>
        </p:txBody>
      </p:sp>
      <p:sp>
        <p:nvSpPr>
          <p:cNvPr id="6" name="Fußzeilenplatzhalter 4">
            <a:extLst>
              <a:ext uri="{FF2B5EF4-FFF2-40B4-BE49-F238E27FC236}">
                <a16:creationId xmlns:a16="http://schemas.microsoft.com/office/drawing/2014/main" id="{6E503AAE-E423-DB45-AD86-48BA80EA3DF5}"/>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7" name="Foliennummernplatzhalter 5">
            <a:extLst>
              <a:ext uri="{FF2B5EF4-FFF2-40B4-BE49-F238E27FC236}">
                <a16:creationId xmlns:a16="http://schemas.microsoft.com/office/drawing/2014/main" id="{C952AEFA-84D8-9443-9CEB-F8F56C994FD5}"/>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8" name="Linie">
            <a:extLst>
              <a:ext uri="{FF2B5EF4-FFF2-40B4-BE49-F238E27FC236}">
                <a16:creationId xmlns:a16="http://schemas.microsoft.com/office/drawing/2014/main" id="{9EE9B35D-3696-2543-AF9A-6BB5766D66BB}"/>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1206640933"/>
      </p:ext>
    </p:extLst>
  </p:cSld>
  <p:clrMapOvr>
    <a:masterClrMapping/>
  </p:clrMapOvr>
  <p:extLst>
    <p:ext uri="{DCECCB84-F9BA-43D5-87BE-67443E8EF086}">
      <p15:sldGuideLst xmlns:p15="http://schemas.microsoft.com/office/powerpoint/2012/main">
        <p15:guide id="1" orient="horz" pos="1463">
          <p15:clr>
            <a:srgbClr val="FBAE40"/>
          </p15:clr>
        </p15:guide>
        <p15:guide id="2" orient="horz" pos="3618">
          <p15:clr>
            <a:srgbClr val="FBAE40"/>
          </p15:clr>
        </p15:guide>
        <p15:guide id="3" orient="horz" pos="851">
          <p15:clr>
            <a:srgbClr val="FBAE40"/>
          </p15:clr>
        </p15:guide>
        <p15:guide id="4" pos="226">
          <p15:clr>
            <a:srgbClr val="FBAE40"/>
          </p15:clr>
        </p15:guide>
        <p15:guide id="5" pos="553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Ganz leer">
    <p:spTree>
      <p:nvGrpSpPr>
        <p:cNvPr id="1" name=""/>
        <p:cNvGrpSpPr/>
        <p:nvPr/>
      </p:nvGrpSpPr>
      <p:grpSpPr>
        <a:xfrm>
          <a:off x="0" y="0"/>
          <a:ext cx="0" cy="0"/>
          <a:chOff x="0" y="0"/>
          <a:chExt cx="0" cy="0"/>
        </a:xfrm>
      </p:grpSpPr>
      <p:sp>
        <p:nvSpPr>
          <p:cNvPr id="7" name="Foliennummernplatzhalter 5">
            <a:extLst>
              <a:ext uri="{FF2B5EF4-FFF2-40B4-BE49-F238E27FC236}">
                <a16:creationId xmlns:a16="http://schemas.microsoft.com/office/drawing/2014/main" id="{9995DF37-38DF-074D-8192-E1A584FD7BBC}"/>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Tree>
    <p:extLst>
      <p:ext uri="{BB962C8B-B14F-4D97-AF65-F5344CB8AC3E}">
        <p14:creationId xmlns:p14="http://schemas.microsoft.com/office/powerpoint/2010/main" val="3718831579"/>
      </p:ext>
    </p:extLst>
  </p:cSld>
  <p:clrMapOvr>
    <a:masterClrMapping/>
  </p:clrMapOvr>
  <p:extLst>
    <p:ext uri="{DCECCB84-F9BA-43D5-87BE-67443E8EF086}">
      <p15:sldGuideLst xmlns:p15="http://schemas.microsoft.com/office/powerpoint/2012/main">
        <p15:guide id="1" orient="horz" pos="1463">
          <p15:clr>
            <a:srgbClr val="FBAE40"/>
          </p15:clr>
        </p15:guide>
        <p15:guide id="2" orient="horz" pos="3618">
          <p15:clr>
            <a:srgbClr val="FBAE40"/>
          </p15:clr>
        </p15:guide>
        <p15:guide id="3" orient="horz" pos="851">
          <p15:clr>
            <a:srgbClr val="FBAE40"/>
          </p15:clr>
        </p15:guide>
        <p15:guide id="4" pos="226">
          <p15:clr>
            <a:srgbClr val="FBAE40"/>
          </p15:clr>
        </p15:guide>
        <p15:guide id="5" pos="55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adline // Text mit 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70412" y="1019190"/>
            <a:ext cx="5494742" cy="1080000"/>
          </a:xfrm>
        </p:spPr>
        <p:txBody>
          <a:bodyPr/>
          <a:lstStyle>
            <a:lvl1pPr>
              <a:defRPr/>
            </a:lvl1pPr>
          </a:lstStyle>
          <a:p>
            <a:r>
              <a:rPr lang="de-DE" dirty="0"/>
              <a:t>Headline einfügen</a:t>
            </a:r>
            <a:br>
              <a:rPr lang="de-DE" dirty="0"/>
            </a:br>
            <a:r>
              <a:rPr lang="de-DE" dirty="0"/>
              <a:t>über zwei Zeilen</a:t>
            </a:r>
          </a:p>
        </p:txBody>
      </p:sp>
      <p:sp>
        <p:nvSpPr>
          <p:cNvPr id="6" name="Vertikaler Textplatzhalter 2"/>
          <p:cNvSpPr>
            <a:spLocks noGrp="1"/>
          </p:cNvSpPr>
          <p:nvPr>
            <p:ph type="body" orient="vert" idx="1" hasCustomPrompt="1"/>
          </p:nvPr>
        </p:nvSpPr>
        <p:spPr>
          <a:xfrm>
            <a:off x="359625" y="2369580"/>
            <a:ext cx="5494742" cy="3373994"/>
          </a:xfrm>
        </p:spPr>
        <p:txBody>
          <a:bodyPr vert="horz"/>
          <a:lstStyle>
            <a:lvl1pPr>
              <a:defRPr/>
            </a:lvl1pPr>
            <a:lvl2pPr>
              <a:defRPr b="0"/>
            </a:lvl2pPr>
            <a:lvl3pPr>
              <a:defRPr b="0"/>
            </a:lvl3pPr>
            <a:lvl4pPr>
              <a:defRPr b="0"/>
            </a:lvl4pPr>
            <a:lvl5pPr>
              <a:defRPr/>
            </a:lvl5pPr>
            <a:lvl6pPr>
              <a:defRPr/>
            </a:lvl6pPr>
            <a:lvl7pPr>
              <a:defRPr/>
            </a:lvl7pPr>
            <a:lvl8pPr>
              <a:defRPr/>
            </a:lvl8pPr>
            <a:lvl9pPr>
              <a:defRPr/>
            </a:lvl9pPr>
          </a:lstStyle>
          <a:p>
            <a:pPr lvl="0"/>
            <a:r>
              <a:rPr lang="de-DE" dirty="0"/>
              <a:t>Fließtext auf erster Ebene // für weitere Aufzählungen </a:t>
            </a:r>
            <a:br>
              <a:rPr lang="de-DE" dirty="0"/>
            </a:br>
            <a:r>
              <a:rPr lang="de-DE" dirty="0"/>
              <a:t>&gt;&gt; Menü &gt; Start &gt; Absatz &gt; Listenebne erhöhen </a:t>
            </a:r>
          </a:p>
          <a:p>
            <a:pPr lvl="1"/>
            <a:r>
              <a:rPr lang="de-DE" dirty="0"/>
              <a:t>Zweite Ebene</a:t>
            </a:r>
          </a:p>
          <a:p>
            <a:pPr lvl="2"/>
            <a:r>
              <a:rPr lang="de-DE" dirty="0"/>
              <a:t>Dritte Ebene</a:t>
            </a:r>
          </a:p>
          <a:p>
            <a:pPr lvl="3"/>
            <a:r>
              <a:rPr lang="de-DE" dirty="0"/>
              <a:t>Vierte Ebene</a:t>
            </a:r>
          </a:p>
        </p:txBody>
      </p:sp>
      <p:sp>
        <p:nvSpPr>
          <p:cNvPr id="4" name="Bildplatzhalter 3"/>
          <p:cNvSpPr>
            <a:spLocks noGrp="1"/>
          </p:cNvSpPr>
          <p:nvPr>
            <p:ph type="pic" sz="quarter" idx="13" hasCustomPrompt="1"/>
          </p:nvPr>
        </p:nvSpPr>
        <p:spPr>
          <a:xfrm>
            <a:off x="6313152" y="1512000"/>
            <a:ext cx="5518523" cy="3028680"/>
          </a:xfrm>
          <a:solidFill>
            <a:schemeClr val="tx1">
              <a:lumMod val="20000"/>
              <a:lumOff val="80000"/>
            </a:schemeClr>
          </a:solidFill>
        </p:spPr>
        <p:txBody>
          <a:bodyPr anchor="ctr" anchorCtr="0"/>
          <a:lstStyle>
            <a:lvl1pPr algn="ctr">
              <a:spcBef>
                <a:spcPts val="0"/>
              </a:spcBef>
              <a:defRPr sz="1199"/>
            </a:lvl1pPr>
          </a:lstStyle>
          <a:p>
            <a:r>
              <a:rPr lang="de-DE" dirty="0"/>
              <a:t>Platzhalter für ein Bild (Format: 4:3)</a:t>
            </a:r>
            <a:br>
              <a:rPr lang="de-DE" dirty="0"/>
            </a:br>
            <a:br>
              <a:rPr lang="de-DE" dirty="0"/>
            </a:br>
            <a:br>
              <a:rPr lang="de-DE" dirty="0"/>
            </a:br>
            <a:endParaRPr lang="de-DE" dirty="0"/>
          </a:p>
        </p:txBody>
      </p:sp>
      <p:sp>
        <p:nvSpPr>
          <p:cNvPr id="13" name="Vertikaler Textplatzhalter 2"/>
          <p:cNvSpPr>
            <a:spLocks noGrp="1"/>
          </p:cNvSpPr>
          <p:nvPr>
            <p:ph type="body" orient="vert" idx="14" hasCustomPrompt="1"/>
          </p:nvPr>
        </p:nvSpPr>
        <p:spPr>
          <a:xfrm>
            <a:off x="6313152" y="4680002"/>
            <a:ext cx="5518726" cy="1063575"/>
          </a:xfrm>
        </p:spPr>
        <p:txBody>
          <a:bodyPr vert="horz"/>
          <a:lstStyle>
            <a:lvl1pPr marL="0" indent="0">
              <a:lnSpc>
                <a:spcPct val="112000"/>
              </a:lnSpc>
              <a:spcBef>
                <a:spcPts val="0"/>
              </a:spcBef>
              <a:buFont typeface="Arial" panose="020B0604020202020204" pitchFamily="34" charset="0"/>
              <a:buNone/>
              <a:defRPr sz="1399" b="0" i="0">
                <a:latin typeface="Calibri" panose="020F0502020204030204" pitchFamily="34" charset="0"/>
                <a:cs typeface="Calibri" panose="020F0502020204030204" pitchFamily="34" charset="0"/>
              </a:defRPr>
            </a:lvl1pPr>
            <a:lvl2pPr marL="0" indent="0">
              <a:lnSpc>
                <a:spcPct val="112000"/>
              </a:lnSpc>
              <a:spcBef>
                <a:spcPts val="0"/>
              </a:spcBef>
              <a:buNone/>
              <a:defRPr sz="1199" b="0" i="0">
                <a:latin typeface="+mn-lt"/>
              </a:defRPr>
            </a:lvl2pPr>
            <a:lvl3pPr marL="0" indent="0">
              <a:lnSpc>
                <a:spcPct val="112000"/>
              </a:lnSpc>
              <a:spcBef>
                <a:spcPts val="0"/>
              </a:spcBef>
              <a:buNone/>
              <a:defRPr sz="1199" b="0" i="0">
                <a:latin typeface="+mn-lt"/>
              </a:defRPr>
            </a:lvl3pPr>
            <a:lvl4pPr marL="0" indent="0">
              <a:lnSpc>
                <a:spcPct val="112000"/>
              </a:lnSpc>
              <a:spcBef>
                <a:spcPts val="0"/>
              </a:spcBef>
              <a:buNone/>
              <a:defRPr sz="1199" b="0" i="0">
                <a:latin typeface="+mn-lt"/>
              </a:defRPr>
            </a:lvl4pPr>
            <a:lvl5pPr marL="0" indent="0">
              <a:lnSpc>
                <a:spcPct val="112000"/>
              </a:lnSpc>
              <a:spcBef>
                <a:spcPts val="0"/>
              </a:spcBef>
              <a:buNone/>
              <a:defRPr sz="1199" b="0" i="0">
                <a:latin typeface="+mn-lt"/>
              </a:defRPr>
            </a:lvl5pPr>
            <a:lvl6pPr marL="0" indent="0">
              <a:lnSpc>
                <a:spcPct val="112000"/>
              </a:lnSpc>
              <a:spcBef>
                <a:spcPts val="0"/>
              </a:spcBef>
              <a:buNone/>
              <a:defRPr sz="1199" b="0" i="0">
                <a:latin typeface="+mn-lt"/>
              </a:defRPr>
            </a:lvl6pPr>
            <a:lvl7pPr marL="0" indent="0">
              <a:lnSpc>
                <a:spcPct val="112000"/>
              </a:lnSpc>
              <a:spcBef>
                <a:spcPts val="0"/>
              </a:spcBef>
              <a:buNone/>
              <a:defRPr sz="1199" b="0" i="0">
                <a:latin typeface="+mn-lt"/>
              </a:defRPr>
            </a:lvl7pPr>
            <a:lvl8pPr marL="0" indent="0">
              <a:lnSpc>
                <a:spcPct val="112000"/>
              </a:lnSpc>
              <a:spcBef>
                <a:spcPts val="0"/>
              </a:spcBef>
              <a:buNone/>
              <a:defRPr sz="1199" b="0" i="0">
                <a:latin typeface="+mn-lt"/>
              </a:defRPr>
            </a:lvl8pPr>
            <a:lvl9pPr marL="0" indent="0">
              <a:lnSpc>
                <a:spcPct val="112000"/>
              </a:lnSpc>
              <a:spcBef>
                <a:spcPts val="0"/>
              </a:spcBef>
              <a:buNone/>
              <a:defRPr sz="1199" b="0" i="0">
                <a:latin typeface="+mn-lt"/>
              </a:defRPr>
            </a:lvl9pPr>
          </a:lstStyle>
          <a:p>
            <a:pPr lvl="0"/>
            <a:r>
              <a:rPr lang="de-DE" dirty="0"/>
              <a:t>Bildunterschrift</a:t>
            </a:r>
          </a:p>
        </p:txBody>
      </p:sp>
      <p:sp>
        <p:nvSpPr>
          <p:cNvPr id="9" name="Datumsplatzhalter 3">
            <a:extLst>
              <a:ext uri="{FF2B5EF4-FFF2-40B4-BE49-F238E27FC236}">
                <a16:creationId xmlns:a16="http://schemas.microsoft.com/office/drawing/2014/main" id="{C6D58E90-194C-274B-8399-616475266D39}"/>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en-GB"/>
              <a:t>Modellierung</a:t>
            </a:r>
          </a:p>
        </p:txBody>
      </p:sp>
      <p:sp>
        <p:nvSpPr>
          <p:cNvPr id="14" name="Fußzeilenplatzhalter 4">
            <a:extLst>
              <a:ext uri="{FF2B5EF4-FFF2-40B4-BE49-F238E27FC236}">
                <a16:creationId xmlns:a16="http://schemas.microsoft.com/office/drawing/2014/main" id="{9644BF75-828E-C94C-A7AA-0D73825FED61}"/>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15" name="Foliennummernplatzhalter 5">
            <a:extLst>
              <a:ext uri="{FF2B5EF4-FFF2-40B4-BE49-F238E27FC236}">
                <a16:creationId xmlns:a16="http://schemas.microsoft.com/office/drawing/2014/main" id="{42F02FE4-B132-6944-915C-2BF6E9BC093C}"/>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16" name="Linie">
            <a:extLst>
              <a:ext uri="{FF2B5EF4-FFF2-40B4-BE49-F238E27FC236}">
                <a16:creationId xmlns:a16="http://schemas.microsoft.com/office/drawing/2014/main" id="{139920B9-F07E-8246-B59F-A38AA9EC7E83}"/>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888953584"/>
      </p:ext>
    </p:extLst>
  </p:cSld>
  <p:clrMapOvr>
    <a:masterClrMapping/>
  </p:clrMapOvr>
  <p:extLst>
    <p:ext uri="{DCECCB84-F9BA-43D5-87BE-67443E8EF086}">
      <p15:sldGuideLst xmlns:p15="http://schemas.microsoft.com/office/powerpoint/2012/main">
        <p15:guide id="4" pos="226">
          <p15:clr>
            <a:srgbClr val="FBAE40"/>
          </p15:clr>
        </p15:guide>
        <p15:guide id="5" pos="5534">
          <p15:clr>
            <a:srgbClr val="FBAE40"/>
          </p15:clr>
        </p15:guide>
        <p15:guide id="6" orient="horz" pos="3618">
          <p15:clr>
            <a:srgbClr val="FBAE40"/>
          </p15:clr>
        </p15:guide>
        <p15:guide id="7" orient="horz" pos="851">
          <p15:clr>
            <a:srgbClr val="FBAE40"/>
          </p15:clr>
        </p15:guide>
        <p15:guide id="8" orient="horz" pos="1781">
          <p15:clr>
            <a:srgbClr val="FBAE40"/>
          </p15:clr>
        </p15:guide>
        <p15:guide id="9" pos="227">
          <p15:clr>
            <a:srgbClr val="FBAE40"/>
          </p15:clr>
        </p15:guide>
        <p15:guide id="10" pos="746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59625" y="1709741"/>
            <a:ext cx="10987826" cy="2852737"/>
          </a:xfrm>
        </p:spPr>
        <p:txBody>
          <a:bodyPr anchor="b"/>
          <a:lstStyle>
            <a:lvl1pPr>
              <a:defRPr sz="5994"/>
            </a:lvl1pPr>
          </a:lstStyle>
          <a:p>
            <a:r>
              <a:rPr lang="en-GB"/>
              <a:t>Click to edit Master title style</a:t>
            </a:r>
            <a:endParaRPr lang="en-US" dirty="0"/>
          </a:p>
        </p:txBody>
      </p:sp>
      <p:sp>
        <p:nvSpPr>
          <p:cNvPr id="3" name="Text Placeholder 2"/>
          <p:cNvSpPr>
            <a:spLocks noGrp="1"/>
          </p:cNvSpPr>
          <p:nvPr>
            <p:ph type="body" idx="1"/>
          </p:nvPr>
        </p:nvSpPr>
        <p:spPr>
          <a:xfrm>
            <a:off x="359625" y="4589466"/>
            <a:ext cx="10987826" cy="1316447"/>
          </a:xfrm>
        </p:spPr>
        <p:txBody>
          <a:bodyPr/>
          <a:lstStyle>
            <a:lvl1pPr marL="0" indent="0">
              <a:buNone/>
              <a:defRPr sz="2398">
                <a:solidFill>
                  <a:schemeClr val="tx1"/>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GB"/>
              <a:t>Click to edit Master text styles</a:t>
            </a:r>
          </a:p>
        </p:txBody>
      </p:sp>
      <p:sp>
        <p:nvSpPr>
          <p:cNvPr id="9" name="Datumsplatzhalter 3">
            <a:extLst>
              <a:ext uri="{FF2B5EF4-FFF2-40B4-BE49-F238E27FC236}">
                <a16:creationId xmlns:a16="http://schemas.microsoft.com/office/drawing/2014/main" id="{D08DBF21-BE4C-BC4D-82F0-6FB7937925DA}"/>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en-GB"/>
              <a:t>Modellierung</a:t>
            </a:r>
          </a:p>
        </p:txBody>
      </p:sp>
      <p:sp>
        <p:nvSpPr>
          <p:cNvPr id="10" name="Fußzeilenplatzhalter 4">
            <a:extLst>
              <a:ext uri="{FF2B5EF4-FFF2-40B4-BE49-F238E27FC236}">
                <a16:creationId xmlns:a16="http://schemas.microsoft.com/office/drawing/2014/main" id="{F00B39BD-4F22-0941-BFB8-4356F415DFCE}"/>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11" name="Foliennummernplatzhalter 5">
            <a:extLst>
              <a:ext uri="{FF2B5EF4-FFF2-40B4-BE49-F238E27FC236}">
                <a16:creationId xmlns:a16="http://schemas.microsoft.com/office/drawing/2014/main" id="{8D7BF1C4-105C-CF45-9C87-83CAFBF72F61}"/>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12" name="Linie">
            <a:extLst>
              <a:ext uri="{FF2B5EF4-FFF2-40B4-BE49-F238E27FC236}">
                <a16:creationId xmlns:a16="http://schemas.microsoft.com/office/drawing/2014/main" id="{D8637B26-F5B6-5C41-822F-05994CF18C64}"/>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3995133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 hell">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625" y="1962150"/>
            <a:ext cx="8544000" cy="1276350"/>
          </a:xfrm>
        </p:spPr>
        <p:txBody>
          <a:bodyPr anchor="b" anchorCtr="0"/>
          <a:lstStyle>
            <a:lvl1pPr marL="0" indent="0" algn="l">
              <a:lnSpc>
                <a:spcPct val="90000"/>
              </a:lnSpc>
              <a:buFont typeface="Arial" panose="020B0604020202020204" pitchFamily="34" charset="0"/>
              <a:buNone/>
              <a:defRPr sz="3596" b="1"/>
            </a:lvl1pPr>
          </a:lstStyle>
          <a:p>
            <a:r>
              <a:rPr lang="de-DE" dirty="0"/>
              <a:t>Titel der Präsentation auf zwei Zeilen einfügen</a:t>
            </a:r>
          </a:p>
        </p:txBody>
      </p:sp>
      <p:sp>
        <p:nvSpPr>
          <p:cNvPr id="3" name="Untertitel 2"/>
          <p:cNvSpPr>
            <a:spLocks noGrp="1"/>
          </p:cNvSpPr>
          <p:nvPr>
            <p:ph type="subTitle" idx="1" hasCustomPrompt="1"/>
          </p:nvPr>
        </p:nvSpPr>
        <p:spPr>
          <a:xfrm>
            <a:off x="359625" y="3238501"/>
            <a:ext cx="8544000" cy="900000"/>
          </a:xfrm>
        </p:spPr>
        <p:txBody>
          <a:bodyPr/>
          <a:lstStyle>
            <a:lvl1pPr marL="0" indent="0" algn="l">
              <a:lnSpc>
                <a:spcPct val="100000"/>
              </a:lnSpc>
              <a:spcBef>
                <a:spcPts val="0"/>
              </a:spcBef>
              <a:buFont typeface="Arial" panose="020B0604020202020204" pitchFamily="34" charset="0"/>
              <a:buNone/>
              <a:defRPr sz="1798" b="0">
                <a:solidFill>
                  <a:schemeClr val="bg2"/>
                </a:solidFill>
              </a:defRPr>
            </a:lvl1pPr>
            <a:lvl2pPr marL="0" indent="0" algn="l">
              <a:lnSpc>
                <a:spcPct val="100000"/>
              </a:lnSpc>
              <a:spcBef>
                <a:spcPts val="0"/>
              </a:spcBef>
              <a:buFont typeface="Arial" panose="020B0604020202020204" pitchFamily="34" charset="0"/>
              <a:buNone/>
              <a:defRPr sz="1798" b="0">
                <a:solidFill>
                  <a:schemeClr val="bg2"/>
                </a:solidFill>
              </a:defRPr>
            </a:lvl2pPr>
            <a:lvl3pPr marL="0" indent="0" algn="l">
              <a:lnSpc>
                <a:spcPct val="100000"/>
              </a:lnSpc>
              <a:spcBef>
                <a:spcPts val="0"/>
              </a:spcBef>
              <a:buFont typeface="Arial" panose="020B0604020202020204" pitchFamily="34" charset="0"/>
              <a:buNone/>
              <a:defRPr sz="1798" b="0">
                <a:solidFill>
                  <a:schemeClr val="bg2"/>
                </a:solidFill>
              </a:defRPr>
            </a:lvl3pPr>
            <a:lvl4pPr marL="0" indent="0" algn="l">
              <a:lnSpc>
                <a:spcPct val="100000"/>
              </a:lnSpc>
              <a:spcBef>
                <a:spcPts val="0"/>
              </a:spcBef>
              <a:buFont typeface="Arial" panose="020B0604020202020204" pitchFamily="34" charset="0"/>
              <a:buNone/>
              <a:defRPr sz="1798" b="0">
                <a:solidFill>
                  <a:schemeClr val="bg2"/>
                </a:solidFill>
              </a:defRPr>
            </a:lvl4pPr>
            <a:lvl5pPr marL="0" indent="0" algn="l">
              <a:lnSpc>
                <a:spcPct val="100000"/>
              </a:lnSpc>
              <a:spcBef>
                <a:spcPts val="0"/>
              </a:spcBef>
              <a:buFont typeface="Arial" panose="020B0604020202020204" pitchFamily="34" charset="0"/>
              <a:buNone/>
              <a:defRPr sz="1798" b="0">
                <a:solidFill>
                  <a:schemeClr val="bg2"/>
                </a:solidFill>
              </a:defRPr>
            </a:lvl5pPr>
            <a:lvl6pPr marL="0" indent="0" algn="l">
              <a:lnSpc>
                <a:spcPct val="100000"/>
              </a:lnSpc>
              <a:spcBef>
                <a:spcPts val="0"/>
              </a:spcBef>
              <a:buFont typeface="Arial" panose="020B0604020202020204" pitchFamily="34" charset="0"/>
              <a:buNone/>
              <a:defRPr sz="1798" b="0">
                <a:solidFill>
                  <a:schemeClr val="bg2"/>
                </a:solidFill>
              </a:defRPr>
            </a:lvl6pPr>
            <a:lvl7pPr marL="0" indent="0" algn="l">
              <a:lnSpc>
                <a:spcPct val="100000"/>
              </a:lnSpc>
              <a:spcBef>
                <a:spcPts val="0"/>
              </a:spcBef>
              <a:buFont typeface="Arial" panose="020B0604020202020204" pitchFamily="34" charset="0"/>
              <a:buNone/>
              <a:defRPr sz="1798" b="0">
                <a:solidFill>
                  <a:schemeClr val="bg2"/>
                </a:solidFill>
              </a:defRPr>
            </a:lvl7pPr>
            <a:lvl8pPr marL="0" indent="0" algn="l">
              <a:lnSpc>
                <a:spcPct val="100000"/>
              </a:lnSpc>
              <a:spcBef>
                <a:spcPts val="0"/>
              </a:spcBef>
              <a:buFont typeface="Arial" panose="020B0604020202020204" pitchFamily="34" charset="0"/>
              <a:buNone/>
              <a:defRPr sz="1798" b="0">
                <a:solidFill>
                  <a:schemeClr val="bg2"/>
                </a:solidFill>
              </a:defRPr>
            </a:lvl8pPr>
            <a:lvl9pPr marL="0" indent="0" algn="l">
              <a:lnSpc>
                <a:spcPct val="100000"/>
              </a:lnSpc>
              <a:spcBef>
                <a:spcPts val="0"/>
              </a:spcBef>
              <a:buFont typeface="Arial" panose="020B0604020202020204" pitchFamily="34" charset="0"/>
              <a:buNone/>
              <a:defRPr sz="1798" b="0">
                <a:solidFill>
                  <a:schemeClr val="bg2"/>
                </a:solidFill>
              </a:defRPr>
            </a:lvl9pPr>
          </a:lstStyle>
          <a:p>
            <a:pPr lvl="0"/>
            <a:r>
              <a:rPr lang="de-DE" dirty="0"/>
              <a:t>Untertitel bzw. Kurzbeschreibung der Präsentation</a:t>
            </a:r>
            <a:br>
              <a:rPr lang="de-DE" dirty="0"/>
            </a:br>
            <a:r>
              <a:rPr lang="de-DE" dirty="0"/>
              <a:t>Name: der Referentin / des Referenten</a:t>
            </a:r>
          </a:p>
        </p:txBody>
      </p:sp>
      <p:sp>
        <p:nvSpPr>
          <p:cNvPr id="12" name="Linie"/>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19" name="Vertikaler Textplatzhalter 2"/>
          <p:cNvSpPr>
            <a:spLocks noGrp="1"/>
          </p:cNvSpPr>
          <p:nvPr>
            <p:ph type="body" orient="vert" idx="13" hasCustomPrompt="1"/>
          </p:nvPr>
        </p:nvSpPr>
        <p:spPr>
          <a:xfrm>
            <a:off x="4800001" y="6069200"/>
            <a:ext cx="6913632"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sp>
        <p:nvSpPr>
          <p:cNvPr id="24" name="wissen.leben">
            <a:extLst>
              <a:ext uri="{FF2B5EF4-FFF2-40B4-BE49-F238E27FC236}">
                <a16:creationId xmlns:a16="http://schemas.microsoft.com/office/drawing/2014/main" id="{850FA578-6F92-ED42-ADFA-BBD1A333CA4C}"/>
              </a:ext>
            </a:extLst>
          </p:cNvPr>
          <p:cNvSpPr>
            <a:spLocks noEditPoints="1"/>
          </p:cNvSpPr>
          <p:nvPr/>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a:p>
        </p:txBody>
      </p:sp>
      <p:grpSp>
        <p:nvGrpSpPr>
          <p:cNvPr id="25" name="Regieanweisungen">
            <a:extLst>
              <a:ext uri="{FF2B5EF4-FFF2-40B4-BE49-F238E27FC236}">
                <a16:creationId xmlns:a16="http://schemas.microsoft.com/office/drawing/2014/main" id="{ED9FFC58-AD21-3E47-B1A8-93EE29275526}"/>
              </a:ext>
            </a:extLst>
          </p:cNvPr>
          <p:cNvGrpSpPr/>
          <p:nvPr/>
        </p:nvGrpSpPr>
        <p:grpSpPr>
          <a:xfrm>
            <a:off x="-467513" y="-468000"/>
            <a:ext cx="13126327" cy="7776000"/>
            <a:chOff x="-468000" y="-468000"/>
            <a:chExt cx="13140000" cy="7776000"/>
          </a:xfrm>
        </p:grpSpPr>
        <p:cxnSp>
          <p:nvCxnSpPr>
            <p:cNvPr id="26" name="Linie">
              <a:extLst>
                <a:ext uri="{FF2B5EF4-FFF2-40B4-BE49-F238E27FC236}">
                  <a16:creationId xmlns:a16="http://schemas.microsoft.com/office/drawing/2014/main" id="{B64ED526-E274-3147-A2AF-D81E318BDC76}"/>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Linie">
              <a:extLst>
                <a:ext uri="{FF2B5EF4-FFF2-40B4-BE49-F238E27FC236}">
                  <a16:creationId xmlns:a16="http://schemas.microsoft.com/office/drawing/2014/main" id="{635028BA-7335-574C-8E83-D802863F7E9D}"/>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Linie">
              <a:extLst>
                <a:ext uri="{FF2B5EF4-FFF2-40B4-BE49-F238E27FC236}">
                  <a16:creationId xmlns:a16="http://schemas.microsoft.com/office/drawing/2014/main" id="{21CD66BF-E308-3F4B-895B-FAA7C5FE3ECF}"/>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Linie">
              <a:extLst>
                <a:ext uri="{FF2B5EF4-FFF2-40B4-BE49-F238E27FC236}">
                  <a16:creationId xmlns:a16="http://schemas.microsoft.com/office/drawing/2014/main" id="{A699C338-927B-4942-9427-6060000D99F3}"/>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Linie">
              <a:extLst>
                <a:ext uri="{FF2B5EF4-FFF2-40B4-BE49-F238E27FC236}">
                  <a16:creationId xmlns:a16="http://schemas.microsoft.com/office/drawing/2014/main" id="{F475D903-336D-8E48-916C-726044DBD829}"/>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Linie">
              <a:extLst>
                <a:ext uri="{FF2B5EF4-FFF2-40B4-BE49-F238E27FC236}">
                  <a16:creationId xmlns:a16="http://schemas.microsoft.com/office/drawing/2014/main" id="{F8683604-57DF-764E-800E-48A3E945DA0E}"/>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Linie">
              <a:extLst>
                <a:ext uri="{FF2B5EF4-FFF2-40B4-BE49-F238E27FC236}">
                  <a16:creationId xmlns:a16="http://schemas.microsoft.com/office/drawing/2014/main" id="{616A30C2-8E95-384D-8B79-BA59DD2978B0}"/>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Linie">
              <a:extLst>
                <a:ext uri="{FF2B5EF4-FFF2-40B4-BE49-F238E27FC236}">
                  <a16:creationId xmlns:a16="http://schemas.microsoft.com/office/drawing/2014/main" id="{65786F69-7926-CA45-84BD-1AAD5F33CF1B}"/>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Linie">
              <a:extLst>
                <a:ext uri="{FF2B5EF4-FFF2-40B4-BE49-F238E27FC236}">
                  <a16:creationId xmlns:a16="http://schemas.microsoft.com/office/drawing/2014/main" id="{2CB29A9F-189F-B844-9FE4-D2371E12A0C9}"/>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a:extLst>
                <a:ext uri="{FF2B5EF4-FFF2-40B4-BE49-F238E27FC236}">
                  <a16:creationId xmlns:a16="http://schemas.microsoft.com/office/drawing/2014/main" id="{B9F47B3E-58E2-BF45-AA62-F5377549D8EC}"/>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 name="Grafik 1">
            <a:extLst>
              <a:ext uri="{FF2B5EF4-FFF2-40B4-BE49-F238E27FC236}">
                <a16:creationId xmlns:a16="http://schemas.microsoft.com/office/drawing/2014/main" id="{84E75057-1FFF-D599-DA05-57EE5ACDF91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1312" y="276642"/>
            <a:ext cx="2909931" cy="813335"/>
          </a:xfrm>
          <a:prstGeom prst="rect">
            <a:avLst/>
          </a:prstGeom>
        </p:spPr>
      </p:pic>
      <p:pic>
        <p:nvPicPr>
          <p:cNvPr id="5" name="Grafik 1">
            <a:extLst>
              <a:ext uri="{FF2B5EF4-FFF2-40B4-BE49-F238E27FC236}">
                <a16:creationId xmlns:a16="http://schemas.microsoft.com/office/drawing/2014/main" id="{71A40CB4-CCF4-8337-9613-11FBB28F27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1312" y="276642"/>
            <a:ext cx="2909931" cy="813335"/>
          </a:xfrm>
          <a:prstGeom prst="rect">
            <a:avLst/>
          </a:prstGeom>
        </p:spPr>
      </p:pic>
    </p:spTree>
    <p:extLst>
      <p:ext uri="{BB962C8B-B14F-4D97-AF65-F5344CB8AC3E}">
        <p14:creationId xmlns:p14="http://schemas.microsoft.com/office/powerpoint/2010/main" val="28544164"/>
      </p:ext>
    </p:extLst>
  </p:cSld>
  <p:clrMapOvr>
    <a:masterClrMapping/>
  </p:clrMapOvr>
  <p:extLst>
    <p:ext uri="{DCECCB84-F9BA-43D5-87BE-67443E8EF086}">
      <p15:sldGuideLst xmlns:p15="http://schemas.microsoft.com/office/powerpoint/2012/main">
        <p15:guide id="1" orient="horz" pos="1236">
          <p15:clr>
            <a:srgbClr val="FBAE40"/>
          </p15:clr>
        </p15:guide>
        <p15:guide id="2" orient="horz" pos="2040">
          <p15:clr>
            <a:srgbClr val="FBAE40"/>
          </p15:clr>
        </p15:guide>
        <p15:guide id="3" pos="226">
          <p15:clr>
            <a:srgbClr val="FBAE40"/>
          </p15:clr>
        </p15:guide>
        <p15:guide id="4" pos="55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 blau mit Türmchen">
    <p:spTree>
      <p:nvGrpSpPr>
        <p:cNvPr id="1" name=""/>
        <p:cNvGrpSpPr/>
        <p:nvPr/>
      </p:nvGrpSpPr>
      <p:grpSpPr>
        <a:xfrm>
          <a:off x="0" y="0"/>
          <a:ext cx="0" cy="0"/>
          <a:chOff x="0" y="0"/>
          <a:chExt cx="0" cy="0"/>
        </a:xfrm>
      </p:grpSpPr>
      <p:sp>
        <p:nvSpPr>
          <p:cNvPr id="13" name="Fläche"/>
          <p:cNvSpPr/>
          <p:nvPr/>
        </p:nvSpPr>
        <p:spPr>
          <a:xfrm>
            <a:off x="0" y="0"/>
            <a:ext cx="12192000" cy="567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grpSp>
        <p:nvGrpSpPr>
          <p:cNvPr id="15" name="Türmchen"/>
          <p:cNvGrpSpPr>
            <a:grpSpLocks noChangeAspect="1"/>
          </p:cNvGrpSpPr>
          <p:nvPr/>
        </p:nvGrpSpPr>
        <p:grpSpPr bwMode="auto">
          <a:xfrm>
            <a:off x="7513324" y="1035716"/>
            <a:ext cx="4677833" cy="4606925"/>
            <a:chOff x="3550" y="652"/>
            <a:chExt cx="2210" cy="2902"/>
          </a:xfrm>
        </p:grpSpPr>
        <p:sp>
          <p:nvSpPr>
            <p:cNvPr id="16" name="Glocken"/>
            <p:cNvSpPr>
              <a:spLocks noEditPoints="1"/>
            </p:cNvSpPr>
            <p:nvPr/>
          </p:nvSpPr>
          <p:spPr bwMode="auto">
            <a:xfrm>
              <a:off x="4760" y="2242"/>
              <a:ext cx="378" cy="599"/>
            </a:xfrm>
            <a:custGeom>
              <a:avLst/>
              <a:gdLst>
                <a:gd name="T0" fmla="*/ 110 w 1666"/>
                <a:gd name="T1" fmla="*/ 1564 h 2641"/>
                <a:gd name="T2" fmla="*/ 391 w 1666"/>
                <a:gd name="T3" fmla="*/ 1092 h 2641"/>
                <a:gd name="T4" fmla="*/ 673 w 1666"/>
                <a:gd name="T5" fmla="*/ 1564 h 2641"/>
                <a:gd name="T6" fmla="*/ 833 w 1666"/>
                <a:gd name="T7" fmla="*/ 2223 h 2641"/>
                <a:gd name="T8" fmla="*/ 754 w 1666"/>
                <a:gd name="T9" fmla="*/ 2641 h 2641"/>
                <a:gd name="T10" fmla="*/ 378 w 1666"/>
                <a:gd name="T11" fmla="*/ 2543 h 2641"/>
                <a:gd name="T12" fmla="*/ 160 w 1666"/>
                <a:gd name="T13" fmla="*/ 2106 h 2641"/>
                <a:gd name="T14" fmla="*/ 595 w 1666"/>
                <a:gd name="T15" fmla="*/ 2106 h 2641"/>
                <a:gd name="T16" fmla="*/ 682 w 1666"/>
                <a:gd name="T17" fmla="*/ 1919 h 2641"/>
                <a:gd name="T18" fmla="*/ 984 w 1666"/>
                <a:gd name="T19" fmla="*/ 1919 h 2641"/>
                <a:gd name="T20" fmla="*/ 1071 w 1666"/>
                <a:gd name="T21" fmla="*/ 2106 h 2641"/>
                <a:gd name="T22" fmla="*/ 1506 w 1666"/>
                <a:gd name="T23" fmla="*/ 2106 h 2641"/>
                <a:gd name="T24" fmla="*/ 1288 w 1666"/>
                <a:gd name="T25" fmla="*/ 2543 h 2641"/>
                <a:gd name="T26" fmla="*/ 912 w 1666"/>
                <a:gd name="T27" fmla="*/ 2641 h 2641"/>
                <a:gd name="T28" fmla="*/ 833 w 1666"/>
                <a:gd name="T29" fmla="*/ 2223 h 2641"/>
                <a:gd name="T30" fmla="*/ 700 w 1666"/>
                <a:gd name="T31" fmla="*/ 1776 h 2641"/>
                <a:gd name="T32" fmla="*/ 833 w 1666"/>
                <a:gd name="T33" fmla="*/ 1553 h 2641"/>
                <a:gd name="T34" fmla="*/ 966 w 1666"/>
                <a:gd name="T35" fmla="*/ 1776 h 2641"/>
                <a:gd name="T36" fmla="*/ 833 w 1666"/>
                <a:gd name="T37" fmla="*/ 360 h 2641"/>
                <a:gd name="T38" fmla="*/ 733 w 1666"/>
                <a:gd name="T39" fmla="*/ 158 h 2641"/>
                <a:gd name="T40" fmla="*/ 934 w 1666"/>
                <a:gd name="T41" fmla="*/ 158 h 2641"/>
                <a:gd name="T42" fmla="*/ 833 w 1666"/>
                <a:gd name="T43" fmla="*/ 360 h 2641"/>
                <a:gd name="T44" fmla="*/ 601 w 1666"/>
                <a:gd name="T45" fmla="*/ 1331 h 2641"/>
                <a:gd name="T46" fmla="*/ 833 w 1666"/>
                <a:gd name="T47" fmla="*/ 942 h 2641"/>
                <a:gd name="T48" fmla="*/ 1065 w 1666"/>
                <a:gd name="T49" fmla="*/ 1331 h 2641"/>
                <a:gd name="T50" fmla="*/ 376 w 1666"/>
                <a:gd name="T51" fmla="*/ 534 h 2641"/>
                <a:gd name="T52" fmla="*/ 159 w 1666"/>
                <a:gd name="T53" fmla="*/ 97 h 2641"/>
                <a:gd name="T54" fmla="*/ 594 w 1666"/>
                <a:gd name="T55" fmla="*/ 97 h 2641"/>
                <a:gd name="T56" fmla="*/ 376 w 1666"/>
                <a:gd name="T57" fmla="*/ 534 h 2641"/>
                <a:gd name="T58" fmla="*/ 913 w 1666"/>
                <a:gd name="T59" fmla="*/ 632 h 2641"/>
                <a:gd name="T60" fmla="*/ 1290 w 1666"/>
                <a:gd name="T61" fmla="*/ 0 h 2641"/>
                <a:gd name="T62" fmla="*/ 1666 w 1666"/>
                <a:gd name="T63" fmla="*/ 632 h 2641"/>
                <a:gd name="T64" fmla="*/ 1275 w 1666"/>
                <a:gd name="T65" fmla="*/ 1491 h 2641"/>
                <a:gd name="T66" fmla="*/ 1112 w 1666"/>
                <a:gd name="T67" fmla="*/ 1164 h 2641"/>
                <a:gd name="T68" fmla="*/ 1437 w 1666"/>
                <a:gd name="T69" fmla="*/ 1164 h 2641"/>
                <a:gd name="T70" fmla="*/ 1275 w 1666"/>
                <a:gd name="T71" fmla="*/ 1491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6" h="2641">
                  <a:moveTo>
                    <a:pt x="391" y="1491"/>
                  </a:moveTo>
                  <a:cubicBezTo>
                    <a:pt x="341" y="1491"/>
                    <a:pt x="220" y="1492"/>
                    <a:pt x="110" y="1564"/>
                  </a:cubicBezTo>
                  <a:cubicBezTo>
                    <a:pt x="210" y="1483"/>
                    <a:pt x="229" y="1380"/>
                    <a:pt x="229" y="1164"/>
                  </a:cubicBezTo>
                  <a:cubicBezTo>
                    <a:pt x="229" y="1164"/>
                    <a:pt x="257" y="1092"/>
                    <a:pt x="391" y="1092"/>
                  </a:cubicBezTo>
                  <a:cubicBezTo>
                    <a:pt x="526" y="1092"/>
                    <a:pt x="554" y="1164"/>
                    <a:pt x="554" y="1164"/>
                  </a:cubicBezTo>
                  <a:cubicBezTo>
                    <a:pt x="554" y="1380"/>
                    <a:pt x="573" y="1483"/>
                    <a:pt x="673" y="1564"/>
                  </a:cubicBezTo>
                  <a:cubicBezTo>
                    <a:pt x="563" y="1492"/>
                    <a:pt x="442" y="1491"/>
                    <a:pt x="391" y="1491"/>
                  </a:cubicBezTo>
                  <a:close/>
                  <a:moveTo>
                    <a:pt x="833" y="2223"/>
                  </a:moveTo>
                  <a:cubicBezTo>
                    <a:pt x="791" y="2223"/>
                    <a:pt x="693" y="2224"/>
                    <a:pt x="600" y="2275"/>
                  </a:cubicBezTo>
                  <a:cubicBezTo>
                    <a:pt x="611" y="2453"/>
                    <a:pt x="649" y="2556"/>
                    <a:pt x="754" y="2641"/>
                  </a:cubicBezTo>
                  <a:cubicBezTo>
                    <a:pt x="607" y="2545"/>
                    <a:pt x="445" y="2543"/>
                    <a:pt x="378" y="2543"/>
                  </a:cubicBezTo>
                  <a:lnTo>
                    <a:pt x="378" y="2543"/>
                  </a:lnTo>
                  <a:cubicBezTo>
                    <a:pt x="311" y="2543"/>
                    <a:pt x="147" y="2545"/>
                    <a:pt x="1" y="2641"/>
                  </a:cubicBezTo>
                  <a:cubicBezTo>
                    <a:pt x="135" y="2532"/>
                    <a:pt x="160" y="2394"/>
                    <a:pt x="160" y="2106"/>
                  </a:cubicBezTo>
                  <a:cubicBezTo>
                    <a:pt x="160" y="2106"/>
                    <a:pt x="198" y="2009"/>
                    <a:pt x="378" y="2009"/>
                  </a:cubicBezTo>
                  <a:cubicBezTo>
                    <a:pt x="557" y="2009"/>
                    <a:pt x="595" y="2106"/>
                    <a:pt x="595" y="2106"/>
                  </a:cubicBezTo>
                  <a:cubicBezTo>
                    <a:pt x="595" y="2165"/>
                    <a:pt x="596" y="2218"/>
                    <a:pt x="599" y="2266"/>
                  </a:cubicBezTo>
                  <a:cubicBezTo>
                    <a:pt x="668" y="2194"/>
                    <a:pt x="682" y="2098"/>
                    <a:pt x="682" y="1919"/>
                  </a:cubicBezTo>
                  <a:cubicBezTo>
                    <a:pt x="682" y="1919"/>
                    <a:pt x="708" y="1853"/>
                    <a:pt x="833" y="1853"/>
                  </a:cubicBezTo>
                  <a:cubicBezTo>
                    <a:pt x="958" y="1853"/>
                    <a:pt x="984" y="1919"/>
                    <a:pt x="984" y="1919"/>
                  </a:cubicBezTo>
                  <a:cubicBezTo>
                    <a:pt x="984" y="2098"/>
                    <a:pt x="998" y="2194"/>
                    <a:pt x="1067" y="2266"/>
                  </a:cubicBezTo>
                  <a:cubicBezTo>
                    <a:pt x="1070" y="2218"/>
                    <a:pt x="1071" y="2165"/>
                    <a:pt x="1071" y="2106"/>
                  </a:cubicBezTo>
                  <a:cubicBezTo>
                    <a:pt x="1071" y="2106"/>
                    <a:pt x="1108" y="2009"/>
                    <a:pt x="1288" y="2009"/>
                  </a:cubicBezTo>
                  <a:cubicBezTo>
                    <a:pt x="1468" y="2009"/>
                    <a:pt x="1506" y="2106"/>
                    <a:pt x="1506" y="2106"/>
                  </a:cubicBezTo>
                  <a:cubicBezTo>
                    <a:pt x="1506" y="2394"/>
                    <a:pt x="1531" y="2532"/>
                    <a:pt x="1664" y="2641"/>
                  </a:cubicBezTo>
                  <a:cubicBezTo>
                    <a:pt x="1518" y="2545"/>
                    <a:pt x="1355" y="2543"/>
                    <a:pt x="1288" y="2543"/>
                  </a:cubicBezTo>
                  <a:lnTo>
                    <a:pt x="1288" y="2543"/>
                  </a:lnTo>
                  <a:cubicBezTo>
                    <a:pt x="1221" y="2543"/>
                    <a:pt x="1058" y="2545"/>
                    <a:pt x="912" y="2641"/>
                  </a:cubicBezTo>
                  <a:cubicBezTo>
                    <a:pt x="1016" y="2556"/>
                    <a:pt x="1055" y="2453"/>
                    <a:pt x="1066" y="2275"/>
                  </a:cubicBezTo>
                  <a:cubicBezTo>
                    <a:pt x="973" y="2224"/>
                    <a:pt x="875" y="2223"/>
                    <a:pt x="833" y="2223"/>
                  </a:cubicBezTo>
                  <a:close/>
                  <a:moveTo>
                    <a:pt x="833" y="1741"/>
                  </a:moveTo>
                  <a:cubicBezTo>
                    <a:pt x="810" y="1741"/>
                    <a:pt x="752" y="1742"/>
                    <a:pt x="700" y="1776"/>
                  </a:cubicBezTo>
                  <a:cubicBezTo>
                    <a:pt x="748" y="1737"/>
                    <a:pt x="757" y="1689"/>
                    <a:pt x="757" y="1587"/>
                  </a:cubicBezTo>
                  <a:cubicBezTo>
                    <a:pt x="757" y="1587"/>
                    <a:pt x="770" y="1553"/>
                    <a:pt x="833" y="1553"/>
                  </a:cubicBezTo>
                  <a:cubicBezTo>
                    <a:pt x="897" y="1553"/>
                    <a:pt x="910" y="1587"/>
                    <a:pt x="910" y="1587"/>
                  </a:cubicBezTo>
                  <a:cubicBezTo>
                    <a:pt x="910" y="1689"/>
                    <a:pt x="919" y="1737"/>
                    <a:pt x="966" y="1776"/>
                  </a:cubicBezTo>
                  <a:cubicBezTo>
                    <a:pt x="914" y="1742"/>
                    <a:pt x="857" y="1741"/>
                    <a:pt x="833" y="1741"/>
                  </a:cubicBezTo>
                  <a:close/>
                  <a:moveTo>
                    <a:pt x="833" y="360"/>
                  </a:moveTo>
                  <a:cubicBezTo>
                    <a:pt x="802" y="360"/>
                    <a:pt x="727" y="361"/>
                    <a:pt x="659" y="405"/>
                  </a:cubicBezTo>
                  <a:cubicBezTo>
                    <a:pt x="721" y="355"/>
                    <a:pt x="733" y="291"/>
                    <a:pt x="733" y="158"/>
                  </a:cubicBezTo>
                  <a:cubicBezTo>
                    <a:pt x="733" y="158"/>
                    <a:pt x="750" y="113"/>
                    <a:pt x="833" y="113"/>
                  </a:cubicBezTo>
                  <a:cubicBezTo>
                    <a:pt x="916" y="113"/>
                    <a:pt x="934" y="158"/>
                    <a:pt x="934" y="158"/>
                  </a:cubicBezTo>
                  <a:cubicBezTo>
                    <a:pt x="934" y="291"/>
                    <a:pt x="945" y="355"/>
                    <a:pt x="1007" y="405"/>
                  </a:cubicBezTo>
                  <a:cubicBezTo>
                    <a:pt x="939" y="361"/>
                    <a:pt x="864" y="360"/>
                    <a:pt x="833" y="360"/>
                  </a:cubicBezTo>
                  <a:close/>
                  <a:moveTo>
                    <a:pt x="833" y="1271"/>
                  </a:moveTo>
                  <a:cubicBezTo>
                    <a:pt x="792" y="1271"/>
                    <a:pt x="691" y="1272"/>
                    <a:pt x="601" y="1331"/>
                  </a:cubicBezTo>
                  <a:cubicBezTo>
                    <a:pt x="684" y="1264"/>
                    <a:pt x="699" y="1179"/>
                    <a:pt x="699" y="1001"/>
                  </a:cubicBezTo>
                  <a:cubicBezTo>
                    <a:pt x="699" y="1001"/>
                    <a:pt x="722" y="942"/>
                    <a:pt x="833" y="942"/>
                  </a:cubicBezTo>
                  <a:cubicBezTo>
                    <a:pt x="944" y="942"/>
                    <a:pt x="967" y="1001"/>
                    <a:pt x="967" y="1001"/>
                  </a:cubicBezTo>
                  <a:cubicBezTo>
                    <a:pt x="967" y="1179"/>
                    <a:pt x="982" y="1264"/>
                    <a:pt x="1065" y="1331"/>
                  </a:cubicBezTo>
                  <a:cubicBezTo>
                    <a:pt x="975" y="1272"/>
                    <a:pt x="874" y="1271"/>
                    <a:pt x="833" y="1271"/>
                  </a:cubicBezTo>
                  <a:close/>
                  <a:moveTo>
                    <a:pt x="376" y="534"/>
                  </a:moveTo>
                  <a:cubicBezTo>
                    <a:pt x="309" y="534"/>
                    <a:pt x="146" y="536"/>
                    <a:pt x="0" y="632"/>
                  </a:cubicBezTo>
                  <a:cubicBezTo>
                    <a:pt x="134" y="523"/>
                    <a:pt x="159" y="385"/>
                    <a:pt x="159" y="97"/>
                  </a:cubicBezTo>
                  <a:cubicBezTo>
                    <a:pt x="159" y="97"/>
                    <a:pt x="196" y="0"/>
                    <a:pt x="376" y="0"/>
                  </a:cubicBezTo>
                  <a:cubicBezTo>
                    <a:pt x="556" y="0"/>
                    <a:pt x="594" y="97"/>
                    <a:pt x="594" y="97"/>
                  </a:cubicBezTo>
                  <a:cubicBezTo>
                    <a:pt x="594" y="385"/>
                    <a:pt x="619" y="523"/>
                    <a:pt x="752" y="632"/>
                  </a:cubicBezTo>
                  <a:cubicBezTo>
                    <a:pt x="606" y="536"/>
                    <a:pt x="443" y="534"/>
                    <a:pt x="376" y="534"/>
                  </a:cubicBezTo>
                  <a:close/>
                  <a:moveTo>
                    <a:pt x="1290" y="534"/>
                  </a:moveTo>
                  <a:cubicBezTo>
                    <a:pt x="1223" y="534"/>
                    <a:pt x="1060" y="536"/>
                    <a:pt x="913" y="632"/>
                  </a:cubicBezTo>
                  <a:cubicBezTo>
                    <a:pt x="1047" y="523"/>
                    <a:pt x="1072" y="385"/>
                    <a:pt x="1072" y="97"/>
                  </a:cubicBezTo>
                  <a:cubicBezTo>
                    <a:pt x="1072" y="97"/>
                    <a:pt x="1110" y="0"/>
                    <a:pt x="1290" y="0"/>
                  </a:cubicBezTo>
                  <a:cubicBezTo>
                    <a:pt x="1469" y="0"/>
                    <a:pt x="1507" y="97"/>
                    <a:pt x="1507" y="97"/>
                  </a:cubicBezTo>
                  <a:cubicBezTo>
                    <a:pt x="1507" y="385"/>
                    <a:pt x="1532" y="523"/>
                    <a:pt x="1666" y="632"/>
                  </a:cubicBezTo>
                  <a:cubicBezTo>
                    <a:pt x="1520" y="536"/>
                    <a:pt x="1357" y="534"/>
                    <a:pt x="1290" y="534"/>
                  </a:cubicBezTo>
                  <a:close/>
                  <a:moveTo>
                    <a:pt x="1275" y="1491"/>
                  </a:moveTo>
                  <a:cubicBezTo>
                    <a:pt x="1225" y="1491"/>
                    <a:pt x="1103" y="1492"/>
                    <a:pt x="993" y="1564"/>
                  </a:cubicBezTo>
                  <a:cubicBezTo>
                    <a:pt x="1093" y="1483"/>
                    <a:pt x="1112" y="1380"/>
                    <a:pt x="1112" y="1164"/>
                  </a:cubicBezTo>
                  <a:cubicBezTo>
                    <a:pt x="1112" y="1164"/>
                    <a:pt x="1140" y="1092"/>
                    <a:pt x="1275" y="1092"/>
                  </a:cubicBezTo>
                  <a:cubicBezTo>
                    <a:pt x="1409" y="1092"/>
                    <a:pt x="1437" y="1164"/>
                    <a:pt x="1437" y="1164"/>
                  </a:cubicBezTo>
                  <a:cubicBezTo>
                    <a:pt x="1437" y="1380"/>
                    <a:pt x="1456" y="1483"/>
                    <a:pt x="1556" y="1564"/>
                  </a:cubicBezTo>
                  <a:cubicBezTo>
                    <a:pt x="1446" y="1492"/>
                    <a:pt x="1325" y="1491"/>
                    <a:pt x="1275" y="1491"/>
                  </a:cubicBezTo>
                  <a:close/>
                </a:path>
              </a:pathLst>
            </a:custGeom>
            <a:solidFill>
              <a:srgbClr val="9ABCD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20" name="Glocken innen"/>
            <p:cNvSpPr>
              <a:spLocks noEditPoints="1"/>
            </p:cNvSpPr>
            <p:nvPr/>
          </p:nvSpPr>
          <p:spPr bwMode="auto">
            <a:xfrm>
              <a:off x="4752" y="2323"/>
              <a:ext cx="394" cy="568"/>
            </a:xfrm>
            <a:custGeom>
              <a:avLst/>
              <a:gdLst>
                <a:gd name="T0" fmla="*/ 701 w 1735"/>
                <a:gd name="T1" fmla="*/ 449 h 2505"/>
                <a:gd name="T2" fmla="*/ 121 w 1735"/>
                <a:gd name="T3" fmla="*/ 448 h 2505"/>
                <a:gd name="T4" fmla="*/ 121 w 1735"/>
                <a:gd name="T5" fmla="*/ 221 h 2505"/>
                <a:gd name="T6" fmla="*/ 699 w 1735"/>
                <a:gd name="T7" fmla="*/ 221 h 2505"/>
                <a:gd name="T8" fmla="*/ 1153 w 1735"/>
                <a:gd name="T9" fmla="*/ 1977 h 2505"/>
                <a:gd name="T10" fmla="*/ 867 w 1735"/>
                <a:gd name="T11" fmla="*/ 2087 h 2505"/>
                <a:gd name="T12" fmla="*/ 582 w 1735"/>
                <a:gd name="T13" fmla="*/ 1975 h 2505"/>
                <a:gd name="T14" fmla="*/ 867 w 1735"/>
                <a:gd name="T15" fmla="*/ 1863 h 2505"/>
                <a:gd name="T16" fmla="*/ 1153 w 1735"/>
                <a:gd name="T17" fmla="*/ 1977 h 2505"/>
                <a:gd name="T18" fmla="*/ 643 w 1735"/>
                <a:gd name="T19" fmla="*/ 1337 h 2505"/>
                <a:gd name="T20" fmla="*/ 209 w 1735"/>
                <a:gd name="T21" fmla="*/ 1337 h 2505"/>
                <a:gd name="T22" fmla="*/ 209 w 1735"/>
                <a:gd name="T23" fmla="*/ 1166 h 2505"/>
                <a:gd name="T24" fmla="*/ 642 w 1735"/>
                <a:gd name="T25" fmla="*/ 1167 h 2505"/>
                <a:gd name="T26" fmla="*/ 1013 w 1735"/>
                <a:gd name="T27" fmla="*/ 1439 h 2505"/>
                <a:gd name="T28" fmla="*/ 867 w 1735"/>
                <a:gd name="T29" fmla="*/ 1496 h 2505"/>
                <a:gd name="T30" fmla="*/ 722 w 1735"/>
                <a:gd name="T31" fmla="*/ 1438 h 2505"/>
                <a:gd name="T32" fmla="*/ 867 w 1735"/>
                <a:gd name="T33" fmla="*/ 1381 h 2505"/>
                <a:gd name="T34" fmla="*/ 1013 w 1735"/>
                <a:gd name="T35" fmla="*/ 1439 h 2505"/>
                <a:gd name="T36" fmla="*/ 702 w 1735"/>
                <a:gd name="T37" fmla="*/ 2459 h 2505"/>
                <a:gd name="T38" fmla="*/ 122 w 1735"/>
                <a:gd name="T39" fmla="*/ 2458 h 2505"/>
                <a:gd name="T40" fmla="*/ 122 w 1735"/>
                <a:gd name="T41" fmla="*/ 2229 h 2505"/>
                <a:gd name="T42" fmla="*/ 701 w 1735"/>
                <a:gd name="T43" fmla="*/ 2230 h 2505"/>
                <a:gd name="T44" fmla="*/ 1735 w 1735"/>
                <a:gd name="T45" fmla="*/ 2346 h 2505"/>
                <a:gd name="T46" fmla="*/ 1322 w 1735"/>
                <a:gd name="T47" fmla="*/ 2505 h 2505"/>
                <a:gd name="T48" fmla="*/ 911 w 1735"/>
                <a:gd name="T49" fmla="*/ 2343 h 2505"/>
                <a:gd name="T50" fmla="*/ 1322 w 1735"/>
                <a:gd name="T51" fmla="*/ 2182 h 2505"/>
                <a:gd name="T52" fmla="*/ 1735 w 1735"/>
                <a:gd name="T53" fmla="*/ 2346 h 2505"/>
                <a:gd name="T54" fmla="*/ 1526 w 1735"/>
                <a:gd name="T55" fmla="*/ 1337 h 2505"/>
                <a:gd name="T56" fmla="*/ 1092 w 1735"/>
                <a:gd name="T57" fmla="*/ 1337 h 2505"/>
                <a:gd name="T58" fmla="*/ 1092 w 1735"/>
                <a:gd name="T59" fmla="*/ 1166 h 2505"/>
                <a:gd name="T60" fmla="*/ 1525 w 1735"/>
                <a:gd name="T61" fmla="*/ 1167 h 2505"/>
                <a:gd name="T62" fmla="*/ 1121 w 1735"/>
                <a:gd name="T63" fmla="*/ 1011 h 2505"/>
                <a:gd name="T64" fmla="*/ 867 w 1735"/>
                <a:gd name="T65" fmla="*/ 1109 h 2505"/>
                <a:gd name="T66" fmla="*/ 614 w 1735"/>
                <a:gd name="T67" fmla="*/ 1010 h 2505"/>
                <a:gd name="T68" fmla="*/ 867 w 1735"/>
                <a:gd name="T69" fmla="*/ 911 h 2505"/>
                <a:gd name="T70" fmla="*/ 1121 w 1735"/>
                <a:gd name="T71" fmla="*/ 1011 h 2505"/>
                <a:gd name="T72" fmla="*/ 1002 w 1735"/>
                <a:gd name="T73" fmla="*/ 128 h 2505"/>
                <a:gd name="T74" fmla="*/ 733 w 1735"/>
                <a:gd name="T75" fmla="*/ 128 h 2505"/>
                <a:gd name="T76" fmla="*/ 733 w 1735"/>
                <a:gd name="T77" fmla="*/ 21 h 2505"/>
                <a:gd name="T78" fmla="*/ 1001 w 1735"/>
                <a:gd name="T79" fmla="*/ 22 h 2505"/>
                <a:gd name="T80" fmla="*/ 1735 w 1735"/>
                <a:gd name="T81" fmla="*/ 337 h 2505"/>
                <a:gd name="T82" fmla="*/ 1324 w 1735"/>
                <a:gd name="T83" fmla="*/ 495 h 2505"/>
                <a:gd name="T84" fmla="*/ 913 w 1735"/>
                <a:gd name="T85" fmla="*/ 334 h 2505"/>
                <a:gd name="T86" fmla="*/ 1324 w 1735"/>
                <a:gd name="T87" fmla="*/ 174 h 2505"/>
                <a:gd name="T88" fmla="*/ 1735 w 1735"/>
                <a:gd name="T89" fmla="*/ 337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5" h="2505">
                  <a:moveTo>
                    <a:pt x="821" y="337"/>
                  </a:moveTo>
                  <a:cubicBezTo>
                    <a:pt x="821" y="381"/>
                    <a:pt x="775" y="420"/>
                    <a:pt x="701" y="449"/>
                  </a:cubicBezTo>
                  <a:cubicBezTo>
                    <a:pt x="626" y="478"/>
                    <a:pt x="524" y="495"/>
                    <a:pt x="410" y="495"/>
                  </a:cubicBezTo>
                  <a:cubicBezTo>
                    <a:pt x="297" y="495"/>
                    <a:pt x="195" y="477"/>
                    <a:pt x="121" y="448"/>
                  </a:cubicBezTo>
                  <a:cubicBezTo>
                    <a:pt x="46" y="419"/>
                    <a:pt x="0" y="378"/>
                    <a:pt x="0" y="334"/>
                  </a:cubicBezTo>
                  <a:cubicBezTo>
                    <a:pt x="0" y="290"/>
                    <a:pt x="46" y="250"/>
                    <a:pt x="121" y="221"/>
                  </a:cubicBezTo>
                  <a:cubicBezTo>
                    <a:pt x="195" y="192"/>
                    <a:pt x="297" y="174"/>
                    <a:pt x="410" y="174"/>
                  </a:cubicBezTo>
                  <a:cubicBezTo>
                    <a:pt x="523" y="174"/>
                    <a:pt x="625" y="192"/>
                    <a:pt x="699" y="221"/>
                  </a:cubicBezTo>
                  <a:cubicBezTo>
                    <a:pt x="775" y="251"/>
                    <a:pt x="821" y="292"/>
                    <a:pt x="821" y="337"/>
                  </a:cubicBezTo>
                  <a:close/>
                  <a:moveTo>
                    <a:pt x="1153" y="1977"/>
                  </a:moveTo>
                  <a:cubicBezTo>
                    <a:pt x="1153" y="2007"/>
                    <a:pt x="1121" y="2035"/>
                    <a:pt x="1069" y="2055"/>
                  </a:cubicBezTo>
                  <a:cubicBezTo>
                    <a:pt x="1017" y="2075"/>
                    <a:pt x="946" y="2087"/>
                    <a:pt x="867" y="2087"/>
                  </a:cubicBezTo>
                  <a:cubicBezTo>
                    <a:pt x="788" y="2087"/>
                    <a:pt x="717" y="2075"/>
                    <a:pt x="666" y="2055"/>
                  </a:cubicBezTo>
                  <a:cubicBezTo>
                    <a:pt x="614" y="2034"/>
                    <a:pt x="582" y="2006"/>
                    <a:pt x="582" y="1975"/>
                  </a:cubicBezTo>
                  <a:cubicBezTo>
                    <a:pt x="582" y="1944"/>
                    <a:pt x="614" y="1916"/>
                    <a:pt x="666" y="1896"/>
                  </a:cubicBezTo>
                  <a:cubicBezTo>
                    <a:pt x="717" y="1876"/>
                    <a:pt x="788" y="1863"/>
                    <a:pt x="867" y="1863"/>
                  </a:cubicBezTo>
                  <a:cubicBezTo>
                    <a:pt x="946" y="1863"/>
                    <a:pt x="1017" y="1876"/>
                    <a:pt x="1068" y="1896"/>
                  </a:cubicBezTo>
                  <a:cubicBezTo>
                    <a:pt x="1121" y="1917"/>
                    <a:pt x="1153" y="1946"/>
                    <a:pt x="1153" y="1977"/>
                  </a:cubicBezTo>
                  <a:close/>
                  <a:moveTo>
                    <a:pt x="733" y="1253"/>
                  </a:moveTo>
                  <a:cubicBezTo>
                    <a:pt x="733" y="1286"/>
                    <a:pt x="699" y="1316"/>
                    <a:pt x="643" y="1337"/>
                  </a:cubicBezTo>
                  <a:cubicBezTo>
                    <a:pt x="587" y="1358"/>
                    <a:pt x="510" y="1372"/>
                    <a:pt x="425" y="1372"/>
                  </a:cubicBezTo>
                  <a:cubicBezTo>
                    <a:pt x="341" y="1372"/>
                    <a:pt x="264" y="1358"/>
                    <a:pt x="209" y="1337"/>
                  </a:cubicBezTo>
                  <a:cubicBezTo>
                    <a:pt x="153" y="1315"/>
                    <a:pt x="119" y="1284"/>
                    <a:pt x="119" y="1251"/>
                  </a:cubicBezTo>
                  <a:cubicBezTo>
                    <a:pt x="119" y="1218"/>
                    <a:pt x="153" y="1188"/>
                    <a:pt x="209" y="1166"/>
                  </a:cubicBezTo>
                  <a:cubicBezTo>
                    <a:pt x="264" y="1144"/>
                    <a:pt x="341" y="1131"/>
                    <a:pt x="425" y="1131"/>
                  </a:cubicBezTo>
                  <a:cubicBezTo>
                    <a:pt x="510" y="1131"/>
                    <a:pt x="586" y="1145"/>
                    <a:pt x="642" y="1167"/>
                  </a:cubicBezTo>
                  <a:cubicBezTo>
                    <a:pt x="698" y="1189"/>
                    <a:pt x="733" y="1219"/>
                    <a:pt x="733" y="1253"/>
                  </a:cubicBezTo>
                  <a:close/>
                  <a:moveTo>
                    <a:pt x="1013" y="1439"/>
                  </a:moveTo>
                  <a:cubicBezTo>
                    <a:pt x="1013" y="1455"/>
                    <a:pt x="997" y="1469"/>
                    <a:pt x="970" y="1479"/>
                  </a:cubicBezTo>
                  <a:cubicBezTo>
                    <a:pt x="944" y="1489"/>
                    <a:pt x="907" y="1496"/>
                    <a:pt x="867" y="1496"/>
                  </a:cubicBezTo>
                  <a:cubicBezTo>
                    <a:pt x="827" y="1496"/>
                    <a:pt x="791" y="1489"/>
                    <a:pt x="765" y="1479"/>
                  </a:cubicBezTo>
                  <a:cubicBezTo>
                    <a:pt x="738" y="1469"/>
                    <a:pt x="722" y="1454"/>
                    <a:pt x="722" y="1438"/>
                  </a:cubicBezTo>
                  <a:cubicBezTo>
                    <a:pt x="722" y="1422"/>
                    <a:pt x="738" y="1408"/>
                    <a:pt x="765" y="1398"/>
                  </a:cubicBezTo>
                  <a:cubicBezTo>
                    <a:pt x="791" y="1387"/>
                    <a:pt x="827" y="1381"/>
                    <a:pt x="867" y="1381"/>
                  </a:cubicBezTo>
                  <a:cubicBezTo>
                    <a:pt x="907" y="1381"/>
                    <a:pt x="943" y="1388"/>
                    <a:pt x="969" y="1398"/>
                  </a:cubicBezTo>
                  <a:cubicBezTo>
                    <a:pt x="996" y="1408"/>
                    <a:pt x="1013" y="1423"/>
                    <a:pt x="1013" y="1439"/>
                  </a:cubicBezTo>
                  <a:close/>
                  <a:moveTo>
                    <a:pt x="824" y="2346"/>
                  </a:moveTo>
                  <a:cubicBezTo>
                    <a:pt x="824" y="2390"/>
                    <a:pt x="778" y="2430"/>
                    <a:pt x="702" y="2459"/>
                  </a:cubicBezTo>
                  <a:cubicBezTo>
                    <a:pt x="628" y="2488"/>
                    <a:pt x="525" y="2505"/>
                    <a:pt x="412" y="2505"/>
                  </a:cubicBezTo>
                  <a:cubicBezTo>
                    <a:pt x="298" y="2505"/>
                    <a:pt x="196" y="2487"/>
                    <a:pt x="122" y="2458"/>
                  </a:cubicBezTo>
                  <a:cubicBezTo>
                    <a:pt x="47" y="2429"/>
                    <a:pt x="0" y="2388"/>
                    <a:pt x="0" y="2343"/>
                  </a:cubicBezTo>
                  <a:cubicBezTo>
                    <a:pt x="0" y="2299"/>
                    <a:pt x="47" y="2258"/>
                    <a:pt x="122" y="2229"/>
                  </a:cubicBezTo>
                  <a:cubicBezTo>
                    <a:pt x="196" y="2200"/>
                    <a:pt x="298" y="2182"/>
                    <a:pt x="412" y="2182"/>
                  </a:cubicBezTo>
                  <a:cubicBezTo>
                    <a:pt x="525" y="2182"/>
                    <a:pt x="627" y="2200"/>
                    <a:pt x="701" y="2230"/>
                  </a:cubicBezTo>
                  <a:cubicBezTo>
                    <a:pt x="777" y="2259"/>
                    <a:pt x="824" y="2301"/>
                    <a:pt x="824" y="2346"/>
                  </a:cubicBezTo>
                  <a:close/>
                  <a:moveTo>
                    <a:pt x="1735" y="2346"/>
                  </a:moveTo>
                  <a:cubicBezTo>
                    <a:pt x="1735" y="2390"/>
                    <a:pt x="1688" y="2430"/>
                    <a:pt x="1613" y="2459"/>
                  </a:cubicBezTo>
                  <a:cubicBezTo>
                    <a:pt x="1539" y="2488"/>
                    <a:pt x="1436" y="2505"/>
                    <a:pt x="1322" y="2505"/>
                  </a:cubicBezTo>
                  <a:cubicBezTo>
                    <a:pt x="1209" y="2505"/>
                    <a:pt x="1107" y="2487"/>
                    <a:pt x="1033" y="2458"/>
                  </a:cubicBezTo>
                  <a:cubicBezTo>
                    <a:pt x="957" y="2429"/>
                    <a:pt x="911" y="2388"/>
                    <a:pt x="911" y="2343"/>
                  </a:cubicBezTo>
                  <a:cubicBezTo>
                    <a:pt x="911" y="2299"/>
                    <a:pt x="957" y="2258"/>
                    <a:pt x="1032" y="2229"/>
                  </a:cubicBezTo>
                  <a:cubicBezTo>
                    <a:pt x="1106" y="2200"/>
                    <a:pt x="1209" y="2182"/>
                    <a:pt x="1322" y="2182"/>
                  </a:cubicBezTo>
                  <a:cubicBezTo>
                    <a:pt x="1435" y="2182"/>
                    <a:pt x="1538" y="2200"/>
                    <a:pt x="1612" y="2230"/>
                  </a:cubicBezTo>
                  <a:cubicBezTo>
                    <a:pt x="1688" y="2259"/>
                    <a:pt x="1735" y="2301"/>
                    <a:pt x="1735" y="2346"/>
                  </a:cubicBezTo>
                  <a:close/>
                  <a:moveTo>
                    <a:pt x="1616" y="1253"/>
                  </a:moveTo>
                  <a:cubicBezTo>
                    <a:pt x="1616" y="1286"/>
                    <a:pt x="1582" y="1316"/>
                    <a:pt x="1526" y="1337"/>
                  </a:cubicBezTo>
                  <a:cubicBezTo>
                    <a:pt x="1470" y="1358"/>
                    <a:pt x="1394" y="1372"/>
                    <a:pt x="1309" y="1372"/>
                  </a:cubicBezTo>
                  <a:cubicBezTo>
                    <a:pt x="1224" y="1372"/>
                    <a:pt x="1148" y="1358"/>
                    <a:pt x="1092" y="1337"/>
                  </a:cubicBezTo>
                  <a:cubicBezTo>
                    <a:pt x="1036" y="1315"/>
                    <a:pt x="1002" y="1284"/>
                    <a:pt x="1002" y="1251"/>
                  </a:cubicBezTo>
                  <a:cubicBezTo>
                    <a:pt x="1002" y="1218"/>
                    <a:pt x="1036" y="1188"/>
                    <a:pt x="1092" y="1166"/>
                  </a:cubicBezTo>
                  <a:cubicBezTo>
                    <a:pt x="1147" y="1144"/>
                    <a:pt x="1224" y="1131"/>
                    <a:pt x="1309" y="1131"/>
                  </a:cubicBezTo>
                  <a:cubicBezTo>
                    <a:pt x="1393" y="1131"/>
                    <a:pt x="1469" y="1145"/>
                    <a:pt x="1525" y="1167"/>
                  </a:cubicBezTo>
                  <a:cubicBezTo>
                    <a:pt x="1581" y="1189"/>
                    <a:pt x="1616" y="1219"/>
                    <a:pt x="1616" y="1253"/>
                  </a:cubicBezTo>
                  <a:close/>
                  <a:moveTo>
                    <a:pt x="1121" y="1011"/>
                  </a:moveTo>
                  <a:cubicBezTo>
                    <a:pt x="1121" y="1038"/>
                    <a:pt x="1092" y="1063"/>
                    <a:pt x="1046" y="1081"/>
                  </a:cubicBezTo>
                  <a:cubicBezTo>
                    <a:pt x="1000" y="1098"/>
                    <a:pt x="937" y="1109"/>
                    <a:pt x="867" y="1109"/>
                  </a:cubicBezTo>
                  <a:cubicBezTo>
                    <a:pt x="797" y="1109"/>
                    <a:pt x="734" y="1098"/>
                    <a:pt x="689" y="1080"/>
                  </a:cubicBezTo>
                  <a:cubicBezTo>
                    <a:pt x="643" y="1062"/>
                    <a:pt x="614" y="1037"/>
                    <a:pt x="614" y="1010"/>
                  </a:cubicBezTo>
                  <a:cubicBezTo>
                    <a:pt x="614" y="982"/>
                    <a:pt x="642" y="957"/>
                    <a:pt x="689" y="939"/>
                  </a:cubicBezTo>
                  <a:cubicBezTo>
                    <a:pt x="734" y="922"/>
                    <a:pt x="797" y="911"/>
                    <a:pt x="867" y="911"/>
                  </a:cubicBezTo>
                  <a:cubicBezTo>
                    <a:pt x="937" y="911"/>
                    <a:pt x="1000" y="922"/>
                    <a:pt x="1045" y="940"/>
                  </a:cubicBezTo>
                  <a:cubicBezTo>
                    <a:pt x="1092" y="958"/>
                    <a:pt x="1121" y="984"/>
                    <a:pt x="1121" y="1011"/>
                  </a:cubicBezTo>
                  <a:close/>
                  <a:moveTo>
                    <a:pt x="1058" y="76"/>
                  </a:moveTo>
                  <a:cubicBezTo>
                    <a:pt x="1058" y="96"/>
                    <a:pt x="1036" y="115"/>
                    <a:pt x="1002" y="128"/>
                  </a:cubicBezTo>
                  <a:cubicBezTo>
                    <a:pt x="967" y="141"/>
                    <a:pt x="920" y="150"/>
                    <a:pt x="867" y="150"/>
                  </a:cubicBezTo>
                  <a:cubicBezTo>
                    <a:pt x="815" y="150"/>
                    <a:pt x="767" y="141"/>
                    <a:pt x="733" y="128"/>
                  </a:cubicBezTo>
                  <a:cubicBezTo>
                    <a:pt x="698" y="114"/>
                    <a:pt x="677" y="95"/>
                    <a:pt x="677" y="74"/>
                  </a:cubicBezTo>
                  <a:cubicBezTo>
                    <a:pt x="677" y="54"/>
                    <a:pt x="698" y="35"/>
                    <a:pt x="733" y="21"/>
                  </a:cubicBezTo>
                  <a:cubicBezTo>
                    <a:pt x="767" y="8"/>
                    <a:pt x="815" y="0"/>
                    <a:pt x="867" y="0"/>
                  </a:cubicBezTo>
                  <a:cubicBezTo>
                    <a:pt x="919" y="0"/>
                    <a:pt x="967" y="8"/>
                    <a:pt x="1001" y="22"/>
                  </a:cubicBezTo>
                  <a:cubicBezTo>
                    <a:pt x="1036" y="36"/>
                    <a:pt x="1058" y="55"/>
                    <a:pt x="1058" y="76"/>
                  </a:cubicBezTo>
                  <a:close/>
                  <a:moveTo>
                    <a:pt x="1735" y="337"/>
                  </a:moveTo>
                  <a:cubicBezTo>
                    <a:pt x="1735" y="381"/>
                    <a:pt x="1689" y="420"/>
                    <a:pt x="1614" y="449"/>
                  </a:cubicBezTo>
                  <a:cubicBezTo>
                    <a:pt x="1540" y="478"/>
                    <a:pt x="1437" y="495"/>
                    <a:pt x="1324" y="495"/>
                  </a:cubicBezTo>
                  <a:cubicBezTo>
                    <a:pt x="1210" y="495"/>
                    <a:pt x="1108" y="477"/>
                    <a:pt x="1034" y="448"/>
                  </a:cubicBezTo>
                  <a:cubicBezTo>
                    <a:pt x="960" y="419"/>
                    <a:pt x="913" y="378"/>
                    <a:pt x="913" y="334"/>
                  </a:cubicBezTo>
                  <a:cubicBezTo>
                    <a:pt x="913" y="290"/>
                    <a:pt x="959" y="250"/>
                    <a:pt x="1034" y="221"/>
                  </a:cubicBezTo>
                  <a:cubicBezTo>
                    <a:pt x="1108" y="192"/>
                    <a:pt x="1210" y="174"/>
                    <a:pt x="1324" y="174"/>
                  </a:cubicBezTo>
                  <a:cubicBezTo>
                    <a:pt x="1437" y="174"/>
                    <a:pt x="1539" y="192"/>
                    <a:pt x="1613" y="221"/>
                  </a:cubicBezTo>
                  <a:cubicBezTo>
                    <a:pt x="1688" y="251"/>
                    <a:pt x="1735" y="292"/>
                    <a:pt x="1735" y="337"/>
                  </a:cubicBezTo>
                  <a:close/>
                </a:path>
              </a:pathLst>
            </a:custGeom>
            <a:solidFill>
              <a:srgbClr val="679AB9"/>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24" name="Türmchen"/>
            <p:cNvSpPr>
              <a:spLocks noEditPoints="1"/>
            </p:cNvSpPr>
            <p:nvPr/>
          </p:nvSpPr>
          <p:spPr bwMode="auto">
            <a:xfrm>
              <a:off x="3550" y="652"/>
              <a:ext cx="2210" cy="2902"/>
            </a:xfrm>
            <a:custGeom>
              <a:avLst/>
              <a:gdLst>
                <a:gd name="T0" fmla="*/ 5533 w 9745"/>
                <a:gd name="T1" fmla="*/ 9734 h 12800"/>
                <a:gd name="T2" fmla="*/ 6802 w 9745"/>
                <a:gd name="T3" fmla="*/ 9015 h 12800"/>
                <a:gd name="T4" fmla="*/ 5928 w 9745"/>
                <a:gd name="T5" fmla="*/ 7113 h 12800"/>
                <a:gd name="T6" fmla="*/ 6028 w 9745"/>
                <a:gd name="T7" fmla="*/ 8142 h 12800"/>
                <a:gd name="T8" fmla="*/ 6306 w 9745"/>
                <a:gd name="T9" fmla="*/ 8142 h 12800"/>
                <a:gd name="T10" fmla="*/ 6802 w 9745"/>
                <a:gd name="T11" fmla="*/ 7927 h 12800"/>
                <a:gd name="T12" fmla="*/ 6554 w 9745"/>
                <a:gd name="T13" fmla="*/ 6972 h 12800"/>
                <a:gd name="T14" fmla="*/ 6192 w 9745"/>
                <a:gd name="T15" fmla="*/ 802 h 12800"/>
                <a:gd name="T16" fmla="*/ 6134 w 9745"/>
                <a:gd name="T17" fmla="*/ 1080 h 12800"/>
                <a:gd name="T18" fmla="*/ 5850 w 9745"/>
                <a:gd name="T19" fmla="*/ 965 h 12800"/>
                <a:gd name="T20" fmla="*/ 5805 w 9745"/>
                <a:gd name="T21" fmla="*/ 641 h 12800"/>
                <a:gd name="T22" fmla="*/ 5585 w 9745"/>
                <a:gd name="T23" fmla="*/ 806 h 12800"/>
                <a:gd name="T24" fmla="*/ 5658 w 9745"/>
                <a:gd name="T25" fmla="*/ 1077 h 12800"/>
                <a:gd name="T26" fmla="*/ 5861 w 9745"/>
                <a:gd name="T27" fmla="*/ 1309 h 12800"/>
                <a:gd name="T28" fmla="*/ 5987 w 9745"/>
                <a:gd name="T29" fmla="*/ 2976 h 12800"/>
                <a:gd name="T30" fmla="*/ 6067 w 9745"/>
                <a:gd name="T31" fmla="*/ 3592 h 12800"/>
                <a:gd name="T32" fmla="*/ 5923 w 9745"/>
                <a:gd name="T33" fmla="*/ 4034 h 12800"/>
                <a:gd name="T34" fmla="*/ 4917 w 9745"/>
                <a:gd name="T35" fmla="*/ 5382 h 12800"/>
                <a:gd name="T36" fmla="*/ 4012 w 9745"/>
                <a:gd name="T37" fmla="*/ 6687 h 12800"/>
                <a:gd name="T38" fmla="*/ 4589 w 9745"/>
                <a:gd name="T39" fmla="*/ 8242 h 12800"/>
                <a:gd name="T40" fmla="*/ 4504 w 9745"/>
                <a:gd name="T41" fmla="*/ 10745 h 12800"/>
                <a:gd name="T42" fmla="*/ 0 w 9745"/>
                <a:gd name="T43" fmla="*/ 12800 h 12800"/>
                <a:gd name="T44" fmla="*/ 8065 w 9745"/>
                <a:gd name="T45" fmla="*/ 11069 h 12800"/>
                <a:gd name="T46" fmla="*/ 7802 w 9745"/>
                <a:gd name="T47" fmla="*/ 8366 h 12800"/>
                <a:gd name="T48" fmla="*/ 8154 w 9745"/>
                <a:gd name="T49" fmla="*/ 7161 h 12800"/>
                <a:gd name="T50" fmla="*/ 7723 w 9745"/>
                <a:gd name="T51" fmla="*/ 5759 h 12800"/>
                <a:gd name="T52" fmla="*/ 6436 w 9745"/>
                <a:gd name="T53" fmla="*/ 4207 h 12800"/>
                <a:gd name="T54" fmla="*/ 6228 w 9745"/>
                <a:gd name="T55" fmla="*/ 3673 h 12800"/>
                <a:gd name="T56" fmla="*/ 6236 w 9745"/>
                <a:gd name="T57" fmla="*/ 2850 h 12800"/>
                <a:gd name="T58" fmla="*/ 6470 w 9745"/>
                <a:gd name="T59" fmla="*/ 2554 h 12800"/>
                <a:gd name="T60" fmla="*/ 6408 w 9745"/>
                <a:gd name="T61" fmla="*/ 2285 h 12800"/>
                <a:gd name="T62" fmla="*/ 6621 w 9745"/>
                <a:gd name="T63" fmla="*/ 2320 h 12800"/>
                <a:gd name="T64" fmla="*/ 6866 w 9745"/>
                <a:gd name="T65" fmla="*/ 2173 h 12800"/>
                <a:gd name="T66" fmla="*/ 6754 w 9745"/>
                <a:gd name="T67" fmla="*/ 1290 h 12800"/>
                <a:gd name="T68" fmla="*/ 6837 w 9745"/>
                <a:gd name="T69" fmla="*/ 710 h 12800"/>
                <a:gd name="T70" fmla="*/ 6934 w 9745"/>
                <a:gd name="T71" fmla="*/ 315 h 12800"/>
                <a:gd name="T72" fmla="*/ 6768 w 9745"/>
                <a:gd name="T73" fmla="*/ 248 h 12800"/>
                <a:gd name="T74" fmla="*/ 6594 w 9745"/>
                <a:gd name="T75" fmla="*/ 2143 h 12800"/>
                <a:gd name="T76" fmla="*/ 6672 w 9745"/>
                <a:gd name="T77" fmla="*/ 2052 h 12800"/>
                <a:gd name="T78" fmla="*/ 6635 w 9745"/>
                <a:gd name="T79" fmla="*/ 2123 h 12800"/>
                <a:gd name="T80" fmla="*/ 6536 w 9745"/>
                <a:gd name="T81" fmla="*/ 2085 h 12800"/>
                <a:gd name="T82" fmla="*/ 6594 w 9745"/>
                <a:gd name="T83" fmla="*/ 1941 h 12800"/>
                <a:gd name="T84" fmla="*/ 6487 w 9745"/>
                <a:gd name="T85" fmla="*/ 2048 h 12800"/>
                <a:gd name="T86" fmla="*/ 6530 w 9745"/>
                <a:gd name="T87" fmla="*/ 1916 h 12800"/>
                <a:gd name="T88" fmla="*/ 6504 w 9745"/>
                <a:gd name="T89" fmla="*/ 2040 h 12800"/>
                <a:gd name="T90" fmla="*/ 6495 w 9745"/>
                <a:gd name="T91" fmla="*/ 1853 h 12800"/>
                <a:gd name="T92" fmla="*/ 6487 w 9745"/>
                <a:gd name="T93" fmla="*/ 1613 h 12800"/>
                <a:gd name="T94" fmla="*/ 6520 w 9745"/>
                <a:gd name="T95" fmla="*/ 1633 h 12800"/>
                <a:gd name="T96" fmla="*/ 6303 w 9745"/>
                <a:gd name="T97" fmla="*/ 1639 h 12800"/>
                <a:gd name="T98" fmla="*/ 6292 w 9745"/>
                <a:gd name="T99" fmla="*/ 1469 h 12800"/>
                <a:gd name="T100" fmla="*/ 6433 w 9745"/>
                <a:gd name="T101" fmla="*/ 1689 h 12800"/>
                <a:gd name="T102" fmla="*/ 6227 w 9745"/>
                <a:gd name="T103" fmla="*/ 1052 h 12800"/>
                <a:gd name="T104" fmla="*/ 6263 w 9745"/>
                <a:gd name="T105" fmla="*/ 983 h 12800"/>
                <a:gd name="T106" fmla="*/ 6263 w 9745"/>
                <a:gd name="T107" fmla="*/ 1064 h 12800"/>
                <a:gd name="T108" fmla="*/ 6346 w 9745"/>
                <a:gd name="T109" fmla="*/ 856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45" h="12800">
                  <a:moveTo>
                    <a:pt x="6802" y="9734"/>
                  </a:moveTo>
                  <a:lnTo>
                    <a:pt x="6802" y="9734"/>
                  </a:lnTo>
                  <a:lnTo>
                    <a:pt x="6802" y="9734"/>
                  </a:lnTo>
                  <a:cubicBezTo>
                    <a:pt x="6595" y="9706"/>
                    <a:pt x="6262" y="9698"/>
                    <a:pt x="6167" y="9698"/>
                  </a:cubicBezTo>
                  <a:lnTo>
                    <a:pt x="6167" y="9698"/>
                  </a:lnTo>
                  <a:cubicBezTo>
                    <a:pt x="6072" y="9698"/>
                    <a:pt x="5739" y="9706"/>
                    <a:pt x="5533" y="9734"/>
                  </a:cubicBezTo>
                  <a:lnTo>
                    <a:pt x="5533" y="9734"/>
                  </a:lnTo>
                  <a:lnTo>
                    <a:pt x="5533" y="9072"/>
                  </a:lnTo>
                  <a:lnTo>
                    <a:pt x="6011" y="9072"/>
                  </a:lnTo>
                  <a:cubicBezTo>
                    <a:pt x="6013" y="9054"/>
                    <a:pt x="6014" y="9035"/>
                    <a:pt x="6015" y="9015"/>
                  </a:cubicBezTo>
                  <a:lnTo>
                    <a:pt x="5533" y="9015"/>
                  </a:lnTo>
                  <a:lnTo>
                    <a:pt x="5533" y="8924"/>
                  </a:lnTo>
                  <a:lnTo>
                    <a:pt x="6802" y="8924"/>
                  </a:lnTo>
                  <a:lnTo>
                    <a:pt x="6802" y="9015"/>
                  </a:lnTo>
                  <a:lnTo>
                    <a:pt x="6319" y="9015"/>
                  </a:lnTo>
                  <a:cubicBezTo>
                    <a:pt x="6320" y="9035"/>
                    <a:pt x="6321" y="9054"/>
                    <a:pt x="6323" y="9072"/>
                  </a:cubicBezTo>
                  <a:lnTo>
                    <a:pt x="6802" y="9072"/>
                  </a:lnTo>
                  <a:lnTo>
                    <a:pt x="6802" y="9734"/>
                  </a:lnTo>
                  <a:close/>
                  <a:moveTo>
                    <a:pt x="6406" y="7151"/>
                  </a:moveTo>
                  <a:lnTo>
                    <a:pt x="5928" y="7151"/>
                  </a:lnTo>
                  <a:cubicBezTo>
                    <a:pt x="5928" y="7139"/>
                    <a:pt x="5928" y="7126"/>
                    <a:pt x="5928" y="7113"/>
                  </a:cubicBezTo>
                  <a:lnTo>
                    <a:pt x="6406" y="7113"/>
                  </a:lnTo>
                  <a:cubicBezTo>
                    <a:pt x="6406" y="7126"/>
                    <a:pt x="6406" y="7139"/>
                    <a:pt x="6406" y="7151"/>
                  </a:cubicBezTo>
                  <a:close/>
                  <a:moveTo>
                    <a:pt x="6802" y="8142"/>
                  </a:moveTo>
                  <a:lnTo>
                    <a:pt x="6802" y="8848"/>
                  </a:lnTo>
                  <a:lnTo>
                    <a:pt x="5533" y="8848"/>
                  </a:lnTo>
                  <a:lnTo>
                    <a:pt x="5533" y="8142"/>
                  </a:lnTo>
                  <a:lnTo>
                    <a:pt x="6028" y="8142"/>
                  </a:lnTo>
                  <a:cubicBezTo>
                    <a:pt x="6030" y="8125"/>
                    <a:pt x="6031" y="8106"/>
                    <a:pt x="6032" y="8085"/>
                  </a:cubicBezTo>
                  <a:lnTo>
                    <a:pt x="5533" y="8085"/>
                  </a:lnTo>
                  <a:lnTo>
                    <a:pt x="5533" y="8003"/>
                  </a:lnTo>
                  <a:lnTo>
                    <a:pt x="6802" y="8003"/>
                  </a:lnTo>
                  <a:lnTo>
                    <a:pt x="6802" y="8085"/>
                  </a:lnTo>
                  <a:lnTo>
                    <a:pt x="6302" y="8085"/>
                  </a:lnTo>
                  <a:cubicBezTo>
                    <a:pt x="6303" y="8106"/>
                    <a:pt x="6304" y="8125"/>
                    <a:pt x="6306" y="8142"/>
                  </a:cubicBezTo>
                  <a:lnTo>
                    <a:pt x="6802" y="8142"/>
                  </a:lnTo>
                  <a:moveTo>
                    <a:pt x="5533" y="7927"/>
                  </a:moveTo>
                  <a:lnTo>
                    <a:pt x="5533" y="7431"/>
                  </a:lnTo>
                  <a:cubicBezTo>
                    <a:pt x="5533" y="7309"/>
                    <a:pt x="5661" y="7184"/>
                    <a:pt x="5741" y="7049"/>
                  </a:cubicBezTo>
                  <a:lnTo>
                    <a:pt x="6593" y="7049"/>
                  </a:lnTo>
                  <a:cubicBezTo>
                    <a:pt x="6674" y="7184"/>
                    <a:pt x="6802" y="7309"/>
                    <a:pt x="6802" y="7431"/>
                  </a:cubicBezTo>
                  <a:lnTo>
                    <a:pt x="6802" y="7927"/>
                  </a:lnTo>
                  <a:lnTo>
                    <a:pt x="5533" y="7927"/>
                  </a:lnTo>
                  <a:close/>
                  <a:moveTo>
                    <a:pt x="5780" y="6972"/>
                  </a:moveTo>
                  <a:cubicBezTo>
                    <a:pt x="5796" y="6934"/>
                    <a:pt x="5806" y="6895"/>
                    <a:pt x="5806" y="6854"/>
                  </a:cubicBezTo>
                  <a:cubicBezTo>
                    <a:pt x="5806" y="6854"/>
                    <a:pt x="6057" y="6834"/>
                    <a:pt x="6167" y="6834"/>
                  </a:cubicBezTo>
                  <a:lnTo>
                    <a:pt x="6167" y="6834"/>
                  </a:lnTo>
                  <a:cubicBezTo>
                    <a:pt x="6278" y="6834"/>
                    <a:pt x="6529" y="6854"/>
                    <a:pt x="6529" y="6854"/>
                  </a:cubicBezTo>
                  <a:cubicBezTo>
                    <a:pt x="6529" y="6895"/>
                    <a:pt x="6538" y="6934"/>
                    <a:pt x="6554" y="6972"/>
                  </a:cubicBezTo>
                  <a:lnTo>
                    <a:pt x="5780" y="6972"/>
                  </a:lnTo>
                  <a:close/>
                  <a:moveTo>
                    <a:pt x="6770" y="0"/>
                  </a:moveTo>
                  <a:lnTo>
                    <a:pt x="6770" y="0"/>
                  </a:lnTo>
                  <a:cubicBezTo>
                    <a:pt x="6740" y="91"/>
                    <a:pt x="6687" y="194"/>
                    <a:pt x="6629" y="310"/>
                  </a:cubicBezTo>
                  <a:cubicBezTo>
                    <a:pt x="6571" y="425"/>
                    <a:pt x="6518" y="487"/>
                    <a:pt x="6484" y="547"/>
                  </a:cubicBezTo>
                  <a:cubicBezTo>
                    <a:pt x="6419" y="609"/>
                    <a:pt x="6342" y="758"/>
                    <a:pt x="6332" y="805"/>
                  </a:cubicBezTo>
                  <a:cubicBezTo>
                    <a:pt x="6309" y="795"/>
                    <a:pt x="6199" y="795"/>
                    <a:pt x="6192" y="802"/>
                  </a:cubicBezTo>
                  <a:cubicBezTo>
                    <a:pt x="6108" y="802"/>
                    <a:pt x="6112" y="888"/>
                    <a:pt x="6112" y="888"/>
                  </a:cubicBezTo>
                  <a:cubicBezTo>
                    <a:pt x="6112" y="888"/>
                    <a:pt x="6105" y="897"/>
                    <a:pt x="6098" y="916"/>
                  </a:cubicBezTo>
                  <a:cubicBezTo>
                    <a:pt x="6091" y="935"/>
                    <a:pt x="6097" y="988"/>
                    <a:pt x="6097" y="1006"/>
                  </a:cubicBezTo>
                  <a:lnTo>
                    <a:pt x="6090" y="1019"/>
                  </a:lnTo>
                  <a:lnTo>
                    <a:pt x="6104" y="1027"/>
                  </a:lnTo>
                  <a:cubicBezTo>
                    <a:pt x="6104" y="1027"/>
                    <a:pt x="6106" y="1061"/>
                    <a:pt x="6114" y="1068"/>
                  </a:cubicBezTo>
                  <a:cubicBezTo>
                    <a:pt x="6122" y="1076"/>
                    <a:pt x="6134" y="1080"/>
                    <a:pt x="6134" y="1080"/>
                  </a:cubicBezTo>
                  <a:lnTo>
                    <a:pt x="6135" y="1098"/>
                  </a:lnTo>
                  <a:cubicBezTo>
                    <a:pt x="6135" y="1098"/>
                    <a:pt x="6121" y="1136"/>
                    <a:pt x="6105" y="1148"/>
                  </a:cubicBezTo>
                  <a:cubicBezTo>
                    <a:pt x="6023" y="1143"/>
                    <a:pt x="5976" y="1181"/>
                    <a:pt x="5954" y="1213"/>
                  </a:cubicBezTo>
                  <a:cubicBezTo>
                    <a:pt x="5954" y="1213"/>
                    <a:pt x="5905" y="1208"/>
                    <a:pt x="5887" y="1209"/>
                  </a:cubicBezTo>
                  <a:cubicBezTo>
                    <a:pt x="5875" y="1191"/>
                    <a:pt x="5830" y="1072"/>
                    <a:pt x="5810" y="1056"/>
                  </a:cubicBezTo>
                  <a:cubicBezTo>
                    <a:pt x="5816" y="1047"/>
                    <a:pt x="5815" y="1021"/>
                    <a:pt x="5808" y="1010"/>
                  </a:cubicBezTo>
                  <a:cubicBezTo>
                    <a:pt x="5838" y="997"/>
                    <a:pt x="5850" y="965"/>
                    <a:pt x="5850" y="965"/>
                  </a:cubicBezTo>
                  <a:lnTo>
                    <a:pt x="5841" y="954"/>
                  </a:lnTo>
                  <a:cubicBezTo>
                    <a:pt x="5841" y="954"/>
                    <a:pt x="5861" y="947"/>
                    <a:pt x="5857" y="926"/>
                  </a:cubicBezTo>
                  <a:cubicBezTo>
                    <a:pt x="5903" y="928"/>
                    <a:pt x="5880" y="854"/>
                    <a:pt x="5881" y="843"/>
                  </a:cubicBezTo>
                  <a:cubicBezTo>
                    <a:pt x="5899" y="829"/>
                    <a:pt x="5896" y="777"/>
                    <a:pt x="5896" y="777"/>
                  </a:cubicBezTo>
                  <a:cubicBezTo>
                    <a:pt x="5896" y="777"/>
                    <a:pt x="5883" y="776"/>
                    <a:pt x="5886" y="741"/>
                  </a:cubicBezTo>
                  <a:cubicBezTo>
                    <a:pt x="5889" y="706"/>
                    <a:pt x="5868" y="687"/>
                    <a:pt x="5856" y="681"/>
                  </a:cubicBezTo>
                  <a:cubicBezTo>
                    <a:pt x="5849" y="664"/>
                    <a:pt x="5815" y="642"/>
                    <a:pt x="5805" y="641"/>
                  </a:cubicBezTo>
                  <a:cubicBezTo>
                    <a:pt x="5785" y="626"/>
                    <a:pt x="5743" y="633"/>
                    <a:pt x="5743" y="646"/>
                  </a:cubicBezTo>
                  <a:cubicBezTo>
                    <a:pt x="5730" y="644"/>
                    <a:pt x="5718" y="658"/>
                    <a:pt x="5718" y="658"/>
                  </a:cubicBezTo>
                  <a:cubicBezTo>
                    <a:pt x="5718" y="658"/>
                    <a:pt x="5693" y="652"/>
                    <a:pt x="5683" y="672"/>
                  </a:cubicBezTo>
                  <a:cubicBezTo>
                    <a:pt x="5662" y="685"/>
                    <a:pt x="5637" y="737"/>
                    <a:pt x="5637" y="737"/>
                  </a:cubicBezTo>
                  <a:cubicBezTo>
                    <a:pt x="5637" y="737"/>
                    <a:pt x="5629" y="727"/>
                    <a:pt x="5620" y="738"/>
                  </a:cubicBezTo>
                  <a:cubicBezTo>
                    <a:pt x="5611" y="750"/>
                    <a:pt x="5613" y="802"/>
                    <a:pt x="5613" y="802"/>
                  </a:cubicBezTo>
                  <a:cubicBezTo>
                    <a:pt x="5613" y="802"/>
                    <a:pt x="5593" y="790"/>
                    <a:pt x="5585" y="806"/>
                  </a:cubicBezTo>
                  <a:cubicBezTo>
                    <a:pt x="5577" y="822"/>
                    <a:pt x="5591" y="881"/>
                    <a:pt x="5591" y="881"/>
                  </a:cubicBezTo>
                  <a:cubicBezTo>
                    <a:pt x="5591" y="881"/>
                    <a:pt x="5572" y="875"/>
                    <a:pt x="5572" y="897"/>
                  </a:cubicBezTo>
                  <a:cubicBezTo>
                    <a:pt x="5572" y="918"/>
                    <a:pt x="5585" y="963"/>
                    <a:pt x="5585" y="963"/>
                  </a:cubicBezTo>
                  <a:cubicBezTo>
                    <a:pt x="5585" y="963"/>
                    <a:pt x="5573" y="954"/>
                    <a:pt x="5573" y="971"/>
                  </a:cubicBezTo>
                  <a:cubicBezTo>
                    <a:pt x="5573" y="988"/>
                    <a:pt x="5613" y="1040"/>
                    <a:pt x="5613" y="1040"/>
                  </a:cubicBezTo>
                  <a:cubicBezTo>
                    <a:pt x="5613" y="1040"/>
                    <a:pt x="5595" y="1055"/>
                    <a:pt x="5596" y="1071"/>
                  </a:cubicBezTo>
                  <a:cubicBezTo>
                    <a:pt x="5613" y="1081"/>
                    <a:pt x="5640" y="1083"/>
                    <a:pt x="5658" y="1077"/>
                  </a:cubicBezTo>
                  <a:cubicBezTo>
                    <a:pt x="5651" y="1084"/>
                    <a:pt x="5652" y="1098"/>
                    <a:pt x="5652" y="1098"/>
                  </a:cubicBezTo>
                  <a:cubicBezTo>
                    <a:pt x="5652" y="1098"/>
                    <a:pt x="5667" y="1112"/>
                    <a:pt x="5691" y="1105"/>
                  </a:cubicBezTo>
                  <a:cubicBezTo>
                    <a:pt x="5714" y="1098"/>
                    <a:pt x="5733" y="1069"/>
                    <a:pt x="5733" y="1069"/>
                  </a:cubicBezTo>
                  <a:cubicBezTo>
                    <a:pt x="5733" y="1069"/>
                    <a:pt x="5753" y="1081"/>
                    <a:pt x="5759" y="1100"/>
                  </a:cubicBezTo>
                  <a:cubicBezTo>
                    <a:pt x="5766" y="1118"/>
                    <a:pt x="5775" y="1159"/>
                    <a:pt x="5784" y="1200"/>
                  </a:cubicBezTo>
                  <a:cubicBezTo>
                    <a:pt x="5793" y="1241"/>
                    <a:pt x="5804" y="1292"/>
                    <a:pt x="5817" y="1304"/>
                  </a:cubicBezTo>
                  <a:cubicBezTo>
                    <a:pt x="5830" y="1316"/>
                    <a:pt x="5847" y="1304"/>
                    <a:pt x="5861" y="1309"/>
                  </a:cubicBezTo>
                  <a:cubicBezTo>
                    <a:pt x="5875" y="1314"/>
                    <a:pt x="5894" y="1331"/>
                    <a:pt x="5955" y="1325"/>
                  </a:cubicBezTo>
                  <a:cubicBezTo>
                    <a:pt x="5955" y="1472"/>
                    <a:pt x="6015" y="1558"/>
                    <a:pt x="6046" y="1604"/>
                  </a:cubicBezTo>
                  <a:cubicBezTo>
                    <a:pt x="6076" y="1651"/>
                    <a:pt x="6109" y="1719"/>
                    <a:pt x="6109" y="1805"/>
                  </a:cubicBezTo>
                  <a:cubicBezTo>
                    <a:pt x="6109" y="1891"/>
                    <a:pt x="6113" y="2052"/>
                    <a:pt x="6107" y="2129"/>
                  </a:cubicBezTo>
                  <a:cubicBezTo>
                    <a:pt x="6101" y="2205"/>
                    <a:pt x="6070" y="2296"/>
                    <a:pt x="6070" y="2359"/>
                  </a:cubicBezTo>
                  <a:cubicBezTo>
                    <a:pt x="6070" y="2423"/>
                    <a:pt x="6098" y="2584"/>
                    <a:pt x="6098" y="2786"/>
                  </a:cubicBezTo>
                  <a:cubicBezTo>
                    <a:pt x="6072" y="2819"/>
                    <a:pt x="5987" y="2969"/>
                    <a:pt x="5987" y="2976"/>
                  </a:cubicBezTo>
                  <a:cubicBezTo>
                    <a:pt x="5987" y="2984"/>
                    <a:pt x="5993" y="2998"/>
                    <a:pt x="6027" y="2998"/>
                  </a:cubicBezTo>
                  <a:cubicBezTo>
                    <a:pt x="6062" y="2998"/>
                    <a:pt x="6091" y="2956"/>
                    <a:pt x="6091" y="2956"/>
                  </a:cubicBezTo>
                  <a:lnTo>
                    <a:pt x="6100" y="2967"/>
                  </a:lnTo>
                  <a:cubicBezTo>
                    <a:pt x="6100" y="2967"/>
                    <a:pt x="6099" y="2978"/>
                    <a:pt x="6099" y="2989"/>
                  </a:cubicBezTo>
                  <a:cubicBezTo>
                    <a:pt x="6073" y="2989"/>
                    <a:pt x="6081" y="3025"/>
                    <a:pt x="6081" y="3036"/>
                  </a:cubicBezTo>
                  <a:cubicBezTo>
                    <a:pt x="6050" y="3046"/>
                    <a:pt x="5868" y="3129"/>
                    <a:pt x="5868" y="3301"/>
                  </a:cubicBezTo>
                  <a:cubicBezTo>
                    <a:pt x="5868" y="3472"/>
                    <a:pt x="5974" y="3546"/>
                    <a:pt x="6067" y="3592"/>
                  </a:cubicBezTo>
                  <a:cubicBezTo>
                    <a:pt x="6067" y="3592"/>
                    <a:pt x="6061" y="3598"/>
                    <a:pt x="6061" y="3620"/>
                  </a:cubicBezTo>
                  <a:cubicBezTo>
                    <a:pt x="6061" y="3643"/>
                    <a:pt x="6115" y="3662"/>
                    <a:pt x="6106" y="3673"/>
                  </a:cubicBezTo>
                  <a:cubicBezTo>
                    <a:pt x="6096" y="3687"/>
                    <a:pt x="6104" y="3719"/>
                    <a:pt x="6089" y="3745"/>
                  </a:cubicBezTo>
                  <a:cubicBezTo>
                    <a:pt x="6075" y="3771"/>
                    <a:pt x="6041" y="3796"/>
                    <a:pt x="6041" y="3817"/>
                  </a:cubicBezTo>
                  <a:cubicBezTo>
                    <a:pt x="6041" y="3837"/>
                    <a:pt x="6070" y="3864"/>
                    <a:pt x="6070" y="3864"/>
                  </a:cubicBezTo>
                  <a:cubicBezTo>
                    <a:pt x="6070" y="3864"/>
                    <a:pt x="6065" y="3902"/>
                    <a:pt x="6065" y="3923"/>
                  </a:cubicBezTo>
                  <a:cubicBezTo>
                    <a:pt x="5970" y="3941"/>
                    <a:pt x="5923" y="3993"/>
                    <a:pt x="5923" y="4034"/>
                  </a:cubicBezTo>
                  <a:cubicBezTo>
                    <a:pt x="5923" y="4075"/>
                    <a:pt x="5966" y="4097"/>
                    <a:pt x="5966" y="4097"/>
                  </a:cubicBezTo>
                  <a:cubicBezTo>
                    <a:pt x="5966" y="4097"/>
                    <a:pt x="5899" y="4141"/>
                    <a:pt x="5899" y="4207"/>
                  </a:cubicBezTo>
                  <a:cubicBezTo>
                    <a:pt x="5899" y="4274"/>
                    <a:pt x="5956" y="4286"/>
                    <a:pt x="5956" y="4318"/>
                  </a:cubicBezTo>
                  <a:cubicBezTo>
                    <a:pt x="5956" y="4350"/>
                    <a:pt x="5892" y="4413"/>
                    <a:pt x="5882" y="4416"/>
                  </a:cubicBezTo>
                  <a:cubicBezTo>
                    <a:pt x="5662" y="4455"/>
                    <a:pt x="5451" y="4589"/>
                    <a:pt x="5346" y="4676"/>
                  </a:cubicBezTo>
                  <a:cubicBezTo>
                    <a:pt x="5241" y="4764"/>
                    <a:pt x="5142" y="4879"/>
                    <a:pt x="5054" y="5033"/>
                  </a:cubicBezTo>
                  <a:cubicBezTo>
                    <a:pt x="4966" y="5187"/>
                    <a:pt x="4930" y="5324"/>
                    <a:pt x="4917" y="5382"/>
                  </a:cubicBezTo>
                  <a:cubicBezTo>
                    <a:pt x="4884" y="5399"/>
                    <a:pt x="4762" y="5467"/>
                    <a:pt x="4704" y="5530"/>
                  </a:cubicBezTo>
                  <a:cubicBezTo>
                    <a:pt x="4646" y="5592"/>
                    <a:pt x="4611" y="5667"/>
                    <a:pt x="4611" y="5759"/>
                  </a:cubicBezTo>
                  <a:cubicBezTo>
                    <a:pt x="4611" y="5850"/>
                    <a:pt x="4667" y="5902"/>
                    <a:pt x="4692" y="5929"/>
                  </a:cubicBezTo>
                  <a:cubicBezTo>
                    <a:pt x="4717" y="5957"/>
                    <a:pt x="4720" y="5995"/>
                    <a:pt x="4743" y="6027"/>
                  </a:cubicBezTo>
                  <a:cubicBezTo>
                    <a:pt x="4767" y="6059"/>
                    <a:pt x="4823" y="6124"/>
                    <a:pt x="4872" y="6151"/>
                  </a:cubicBezTo>
                  <a:cubicBezTo>
                    <a:pt x="4726" y="6185"/>
                    <a:pt x="4572" y="6248"/>
                    <a:pt x="4341" y="6366"/>
                  </a:cubicBezTo>
                  <a:cubicBezTo>
                    <a:pt x="4110" y="6483"/>
                    <a:pt x="4040" y="6621"/>
                    <a:pt x="4012" y="6687"/>
                  </a:cubicBezTo>
                  <a:cubicBezTo>
                    <a:pt x="3983" y="6753"/>
                    <a:pt x="3971" y="6851"/>
                    <a:pt x="4019" y="6963"/>
                  </a:cubicBezTo>
                  <a:cubicBezTo>
                    <a:pt x="4067" y="7075"/>
                    <a:pt x="4156" y="7112"/>
                    <a:pt x="4180" y="7161"/>
                  </a:cubicBezTo>
                  <a:cubicBezTo>
                    <a:pt x="4205" y="7210"/>
                    <a:pt x="4245" y="7272"/>
                    <a:pt x="4290" y="7314"/>
                  </a:cubicBezTo>
                  <a:cubicBezTo>
                    <a:pt x="4334" y="7356"/>
                    <a:pt x="4390" y="7391"/>
                    <a:pt x="4446" y="7433"/>
                  </a:cubicBezTo>
                  <a:cubicBezTo>
                    <a:pt x="4446" y="7469"/>
                    <a:pt x="4488" y="7528"/>
                    <a:pt x="4488" y="7573"/>
                  </a:cubicBezTo>
                  <a:cubicBezTo>
                    <a:pt x="4488" y="7893"/>
                    <a:pt x="4593" y="8033"/>
                    <a:pt x="4591" y="8159"/>
                  </a:cubicBezTo>
                  <a:cubicBezTo>
                    <a:pt x="4591" y="8201"/>
                    <a:pt x="4589" y="8242"/>
                    <a:pt x="4589" y="8242"/>
                  </a:cubicBezTo>
                  <a:lnTo>
                    <a:pt x="4533" y="8249"/>
                  </a:lnTo>
                  <a:lnTo>
                    <a:pt x="4533" y="8366"/>
                  </a:lnTo>
                  <a:lnTo>
                    <a:pt x="4586" y="8448"/>
                  </a:lnTo>
                  <a:cubicBezTo>
                    <a:pt x="4586" y="8448"/>
                    <a:pt x="4586" y="9991"/>
                    <a:pt x="4586" y="10046"/>
                  </a:cubicBezTo>
                  <a:cubicBezTo>
                    <a:pt x="4460" y="10143"/>
                    <a:pt x="4417" y="10254"/>
                    <a:pt x="4417" y="10319"/>
                  </a:cubicBezTo>
                  <a:cubicBezTo>
                    <a:pt x="4417" y="10385"/>
                    <a:pt x="4442" y="10455"/>
                    <a:pt x="4504" y="10505"/>
                  </a:cubicBezTo>
                  <a:cubicBezTo>
                    <a:pt x="4504" y="10505"/>
                    <a:pt x="4504" y="10694"/>
                    <a:pt x="4504" y="10745"/>
                  </a:cubicBezTo>
                  <a:cubicBezTo>
                    <a:pt x="4344" y="10832"/>
                    <a:pt x="4269" y="10966"/>
                    <a:pt x="4269" y="11016"/>
                  </a:cubicBezTo>
                  <a:lnTo>
                    <a:pt x="4269" y="11069"/>
                  </a:lnTo>
                  <a:cubicBezTo>
                    <a:pt x="4200" y="11155"/>
                    <a:pt x="4163" y="11224"/>
                    <a:pt x="4163" y="11352"/>
                  </a:cubicBezTo>
                  <a:cubicBezTo>
                    <a:pt x="4163" y="11480"/>
                    <a:pt x="4245" y="11564"/>
                    <a:pt x="4320" y="11612"/>
                  </a:cubicBezTo>
                  <a:cubicBezTo>
                    <a:pt x="4320" y="11612"/>
                    <a:pt x="4312" y="11751"/>
                    <a:pt x="4309" y="11854"/>
                  </a:cubicBezTo>
                  <a:cubicBezTo>
                    <a:pt x="3097" y="12013"/>
                    <a:pt x="2128" y="12302"/>
                    <a:pt x="0" y="12800"/>
                  </a:cubicBezTo>
                  <a:lnTo>
                    <a:pt x="0" y="12800"/>
                  </a:lnTo>
                  <a:lnTo>
                    <a:pt x="9743" y="12800"/>
                  </a:lnTo>
                  <a:cubicBezTo>
                    <a:pt x="9743" y="12661"/>
                    <a:pt x="9745" y="12518"/>
                    <a:pt x="9745" y="12408"/>
                  </a:cubicBezTo>
                  <a:cubicBezTo>
                    <a:pt x="9745" y="12299"/>
                    <a:pt x="9743" y="12224"/>
                    <a:pt x="9737" y="12223"/>
                  </a:cubicBezTo>
                  <a:cubicBezTo>
                    <a:pt x="9260" y="12124"/>
                    <a:pt x="8801" y="11955"/>
                    <a:pt x="8025" y="11854"/>
                  </a:cubicBezTo>
                  <a:cubicBezTo>
                    <a:pt x="8023" y="11751"/>
                    <a:pt x="8015" y="11612"/>
                    <a:pt x="8015" y="11612"/>
                  </a:cubicBezTo>
                  <a:cubicBezTo>
                    <a:pt x="8090" y="11564"/>
                    <a:pt x="8172" y="11480"/>
                    <a:pt x="8172" y="11352"/>
                  </a:cubicBezTo>
                  <a:cubicBezTo>
                    <a:pt x="8172" y="11224"/>
                    <a:pt x="8134" y="11155"/>
                    <a:pt x="8065" y="11069"/>
                  </a:cubicBezTo>
                  <a:lnTo>
                    <a:pt x="8065" y="11016"/>
                  </a:lnTo>
                  <a:cubicBezTo>
                    <a:pt x="8065" y="10966"/>
                    <a:pt x="7990" y="10832"/>
                    <a:pt x="7830" y="10745"/>
                  </a:cubicBezTo>
                  <a:cubicBezTo>
                    <a:pt x="7830" y="10694"/>
                    <a:pt x="7830" y="10505"/>
                    <a:pt x="7830" y="10505"/>
                  </a:cubicBezTo>
                  <a:cubicBezTo>
                    <a:pt x="7893" y="10455"/>
                    <a:pt x="7918" y="10385"/>
                    <a:pt x="7918" y="10319"/>
                  </a:cubicBezTo>
                  <a:cubicBezTo>
                    <a:pt x="7918" y="10254"/>
                    <a:pt x="7875" y="10143"/>
                    <a:pt x="7749" y="10046"/>
                  </a:cubicBezTo>
                  <a:cubicBezTo>
                    <a:pt x="7749" y="9991"/>
                    <a:pt x="7749" y="8448"/>
                    <a:pt x="7749" y="8448"/>
                  </a:cubicBezTo>
                  <a:lnTo>
                    <a:pt x="7802" y="8366"/>
                  </a:lnTo>
                  <a:lnTo>
                    <a:pt x="7802" y="8249"/>
                  </a:lnTo>
                  <a:lnTo>
                    <a:pt x="7745" y="8242"/>
                  </a:lnTo>
                  <a:cubicBezTo>
                    <a:pt x="7745" y="8242"/>
                    <a:pt x="7744" y="8201"/>
                    <a:pt x="7744" y="8159"/>
                  </a:cubicBezTo>
                  <a:cubicBezTo>
                    <a:pt x="7742" y="8033"/>
                    <a:pt x="7846" y="7893"/>
                    <a:pt x="7846" y="7573"/>
                  </a:cubicBezTo>
                  <a:cubicBezTo>
                    <a:pt x="7846" y="7528"/>
                    <a:pt x="7888" y="7469"/>
                    <a:pt x="7888" y="7433"/>
                  </a:cubicBezTo>
                  <a:cubicBezTo>
                    <a:pt x="7945" y="7391"/>
                    <a:pt x="8000" y="7356"/>
                    <a:pt x="8045" y="7314"/>
                  </a:cubicBezTo>
                  <a:cubicBezTo>
                    <a:pt x="8090" y="7272"/>
                    <a:pt x="8130" y="7210"/>
                    <a:pt x="8154" y="7161"/>
                  </a:cubicBezTo>
                  <a:cubicBezTo>
                    <a:pt x="8179" y="7112"/>
                    <a:pt x="8267" y="7075"/>
                    <a:pt x="8315" y="6963"/>
                  </a:cubicBezTo>
                  <a:cubicBezTo>
                    <a:pt x="8363" y="6851"/>
                    <a:pt x="8351" y="6753"/>
                    <a:pt x="8323" y="6687"/>
                  </a:cubicBezTo>
                  <a:cubicBezTo>
                    <a:pt x="8294" y="6621"/>
                    <a:pt x="8224" y="6483"/>
                    <a:pt x="7994" y="6366"/>
                  </a:cubicBezTo>
                  <a:cubicBezTo>
                    <a:pt x="7763" y="6248"/>
                    <a:pt x="7609" y="6185"/>
                    <a:pt x="7463" y="6151"/>
                  </a:cubicBezTo>
                  <a:cubicBezTo>
                    <a:pt x="7512" y="6124"/>
                    <a:pt x="7568" y="6059"/>
                    <a:pt x="7591" y="6027"/>
                  </a:cubicBezTo>
                  <a:cubicBezTo>
                    <a:pt x="7615" y="5995"/>
                    <a:pt x="7617" y="5957"/>
                    <a:pt x="7643" y="5929"/>
                  </a:cubicBezTo>
                  <a:cubicBezTo>
                    <a:pt x="7668" y="5902"/>
                    <a:pt x="7723" y="5850"/>
                    <a:pt x="7723" y="5759"/>
                  </a:cubicBezTo>
                  <a:cubicBezTo>
                    <a:pt x="7723" y="5667"/>
                    <a:pt x="7689" y="5592"/>
                    <a:pt x="7631" y="5530"/>
                  </a:cubicBezTo>
                  <a:cubicBezTo>
                    <a:pt x="7573" y="5467"/>
                    <a:pt x="7451" y="5399"/>
                    <a:pt x="7418" y="5382"/>
                  </a:cubicBezTo>
                  <a:cubicBezTo>
                    <a:pt x="7404" y="5324"/>
                    <a:pt x="7368" y="5187"/>
                    <a:pt x="7281" y="5033"/>
                  </a:cubicBezTo>
                  <a:cubicBezTo>
                    <a:pt x="7193" y="4879"/>
                    <a:pt x="7094" y="4764"/>
                    <a:pt x="6989" y="4676"/>
                  </a:cubicBezTo>
                  <a:cubicBezTo>
                    <a:pt x="6883" y="4589"/>
                    <a:pt x="6673" y="4455"/>
                    <a:pt x="6452" y="4416"/>
                  </a:cubicBezTo>
                  <a:cubicBezTo>
                    <a:pt x="6442" y="4413"/>
                    <a:pt x="6379" y="4350"/>
                    <a:pt x="6379" y="4318"/>
                  </a:cubicBezTo>
                  <a:cubicBezTo>
                    <a:pt x="6379" y="4286"/>
                    <a:pt x="6436" y="4274"/>
                    <a:pt x="6436" y="4207"/>
                  </a:cubicBezTo>
                  <a:cubicBezTo>
                    <a:pt x="6436" y="4141"/>
                    <a:pt x="6369" y="4097"/>
                    <a:pt x="6369" y="4097"/>
                  </a:cubicBezTo>
                  <a:cubicBezTo>
                    <a:pt x="6369" y="4097"/>
                    <a:pt x="6412" y="4075"/>
                    <a:pt x="6412" y="4034"/>
                  </a:cubicBezTo>
                  <a:cubicBezTo>
                    <a:pt x="6412" y="3993"/>
                    <a:pt x="6365" y="3941"/>
                    <a:pt x="6270" y="3923"/>
                  </a:cubicBezTo>
                  <a:cubicBezTo>
                    <a:pt x="6270" y="3902"/>
                    <a:pt x="6265" y="3864"/>
                    <a:pt x="6265" y="3864"/>
                  </a:cubicBezTo>
                  <a:cubicBezTo>
                    <a:pt x="6265" y="3864"/>
                    <a:pt x="6294" y="3837"/>
                    <a:pt x="6294" y="3817"/>
                  </a:cubicBezTo>
                  <a:cubicBezTo>
                    <a:pt x="6294" y="3796"/>
                    <a:pt x="6260" y="3771"/>
                    <a:pt x="6245" y="3745"/>
                  </a:cubicBezTo>
                  <a:cubicBezTo>
                    <a:pt x="6231" y="3719"/>
                    <a:pt x="6239" y="3687"/>
                    <a:pt x="6228" y="3673"/>
                  </a:cubicBezTo>
                  <a:cubicBezTo>
                    <a:pt x="6220" y="3662"/>
                    <a:pt x="6274" y="3643"/>
                    <a:pt x="6274" y="3620"/>
                  </a:cubicBezTo>
                  <a:cubicBezTo>
                    <a:pt x="6274" y="3598"/>
                    <a:pt x="6268" y="3592"/>
                    <a:pt x="6268" y="3592"/>
                  </a:cubicBezTo>
                  <a:cubicBezTo>
                    <a:pt x="6361" y="3546"/>
                    <a:pt x="6467" y="3472"/>
                    <a:pt x="6467" y="3301"/>
                  </a:cubicBezTo>
                  <a:cubicBezTo>
                    <a:pt x="6467" y="3129"/>
                    <a:pt x="6285" y="3046"/>
                    <a:pt x="6254" y="3036"/>
                  </a:cubicBezTo>
                  <a:cubicBezTo>
                    <a:pt x="6254" y="3025"/>
                    <a:pt x="6262" y="2989"/>
                    <a:pt x="6235" y="2989"/>
                  </a:cubicBezTo>
                  <a:cubicBezTo>
                    <a:pt x="6235" y="2989"/>
                    <a:pt x="6230" y="2939"/>
                    <a:pt x="6230" y="2924"/>
                  </a:cubicBezTo>
                  <a:cubicBezTo>
                    <a:pt x="6246" y="2914"/>
                    <a:pt x="6231" y="2864"/>
                    <a:pt x="6236" y="2850"/>
                  </a:cubicBezTo>
                  <a:cubicBezTo>
                    <a:pt x="6240" y="2835"/>
                    <a:pt x="6230" y="2806"/>
                    <a:pt x="6226" y="2782"/>
                  </a:cubicBezTo>
                  <a:cubicBezTo>
                    <a:pt x="6223" y="2759"/>
                    <a:pt x="6213" y="2689"/>
                    <a:pt x="6228" y="2642"/>
                  </a:cubicBezTo>
                  <a:cubicBezTo>
                    <a:pt x="6244" y="2595"/>
                    <a:pt x="6243" y="2494"/>
                    <a:pt x="6241" y="2460"/>
                  </a:cubicBezTo>
                  <a:cubicBezTo>
                    <a:pt x="6238" y="2427"/>
                    <a:pt x="6217" y="2374"/>
                    <a:pt x="6219" y="2336"/>
                  </a:cubicBezTo>
                  <a:cubicBezTo>
                    <a:pt x="6250" y="2338"/>
                    <a:pt x="6315" y="2382"/>
                    <a:pt x="6347" y="2403"/>
                  </a:cubicBezTo>
                  <a:cubicBezTo>
                    <a:pt x="6380" y="2424"/>
                    <a:pt x="6434" y="2459"/>
                    <a:pt x="6451" y="2483"/>
                  </a:cubicBezTo>
                  <a:cubicBezTo>
                    <a:pt x="6467" y="2506"/>
                    <a:pt x="6458" y="2539"/>
                    <a:pt x="6470" y="2554"/>
                  </a:cubicBezTo>
                  <a:cubicBezTo>
                    <a:pt x="6481" y="2570"/>
                    <a:pt x="6494" y="2584"/>
                    <a:pt x="6499" y="2605"/>
                  </a:cubicBezTo>
                  <a:cubicBezTo>
                    <a:pt x="6503" y="2626"/>
                    <a:pt x="6500" y="2663"/>
                    <a:pt x="6517" y="2663"/>
                  </a:cubicBezTo>
                  <a:cubicBezTo>
                    <a:pt x="6534" y="2663"/>
                    <a:pt x="6547" y="2630"/>
                    <a:pt x="6547" y="2578"/>
                  </a:cubicBezTo>
                  <a:cubicBezTo>
                    <a:pt x="6547" y="2526"/>
                    <a:pt x="6526" y="2504"/>
                    <a:pt x="6526" y="2443"/>
                  </a:cubicBezTo>
                  <a:cubicBezTo>
                    <a:pt x="6526" y="2427"/>
                    <a:pt x="6544" y="2406"/>
                    <a:pt x="6539" y="2383"/>
                  </a:cubicBezTo>
                  <a:cubicBezTo>
                    <a:pt x="6535" y="2359"/>
                    <a:pt x="6492" y="2366"/>
                    <a:pt x="6475" y="2368"/>
                  </a:cubicBezTo>
                  <a:cubicBezTo>
                    <a:pt x="6458" y="2370"/>
                    <a:pt x="6439" y="2345"/>
                    <a:pt x="6408" y="2285"/>
                  </a:cubicBezTo>
                  <a:cubicBezTo>
                    <a:pt x="6376" y="2226"/>
                    <a:pt x="6337" y="2204"/>
                    <a:pt x="6275" y="2204"/>
                  </a:cubicBezTo>
                  <a:cubicBezTo>
                    <a:pt x="6275" y="2204"/>
                    <a:pt x="6280" y="2089"/>
                    <a:pt x="6278" y="2052"/>
                  </a:cubicBezTo>
                  <a:cubicBezTo>
                    <a:pt x="6290" y="2060"/>
                    <a:pt x="6339" y="2063"/>
                    <a:pt x="6366" y="2066"/>
                  </a:cubicBezTo>
                  <a:cubicBezTo>
                    <a:pt x="6393" y="2070"/>
                    <a:pt x="6443" y="2083"/>
                    <a:pt x="6493" y="2112"/>
                  </a:cubicBezTo>
                  <a:cubicBezTo>
                    <a:pt x="6544" y="2141"/>
                    <a:pt x="6601" y="2198"/>
                    <a:pt x="6598" y="2209"/>
                  </a:cubicBezTo>
                  <a:cubicBezTo>
                    <a:pt x="6594" y="2220"/>
                    <a:pt x="6580" y="2235"/>
                    <a:pt x="6580" y="2246"/>
                  </a:cubicBezTo>
                  <a:cubicBezTo>
                    <a:pt x="6580" y="2257"/>
                    <a:pt x="6599" y="2292"/>
                    <a:pt x="6621" y="2320"/>
                  </a:cubicBezTo>
                  <a:cubicBezTo>
                    <a:pt x="6644" y="2348"/>
                    <a:pt x="6679" y="2369"/>
                    <a:pt x="6697" y="2369"/>
                  </a:cubicBezTo>
                  <a:cubicBezTo>
                    <a:pt x="6715" y="2369"/>
                    <a:pt x="6730" y="2382"/>
                    <a:pt x="6761" y="2409"/>
                  </a:cubicBezTo>
                  <a:cubicBezTo>
                    <a:pt x="6793" y="2436"/>
                    <a:pt x="6827" y="2468"/>
                    <a:pt x="6833" y="2478"/>
                  </a:cubicBezTo>
                  <a:cubicBezTo>
                    <a:pt x="6840" y="2488"/>
                    <a:pt x="6862" y="2497"/>
                    <a:pt x="6865" y="2474"/>
                  </a:cubicBezTo>
                  <a:cubicBezTo>
                    <a:pt x="6867" y="2450"/>
                    <a:pt x="6865" y="2364"/>
                    <a:pt x="6866" y="2335"/>
                  </a:cubicBezTo>
                  <a:cubicBezTo>
                    <a:pt x="6945" y="2337"/>
                    <a:pt x="6989" y="2317"/>
                    <a:pt x="6979" y="2301"/>
                  </a:cubicBezTo>
                  <a:cubicBezTo>
                    <a:pt x="6969" y="2285"/>
                    <a:pt x="6884" y="2190"/>
                    <a:pt x="6866" y="2173"/>
                  </a:cubicBezTo>
                  <a:cubicBezTo>
                    <a:pt x="6848" y="2156"/>
                    <a:pt x="6830" y="2162"/>
                    <a:pt x="6811" y="2159"/>
                  </a:cubicBezTo>
                  <a:cubicBezTo>
                    <a:pt x="6792" y="2157"/>
                    <a:pt x="6756" y="2102"/>
                    <a:pt x="6756" y="2102"/>
                  </a:cubicBezTo>
                  <a:cubicBezTo>
                    <a:pt x="6756" y="2102"/>
                    <a:pt x="6780" y="2081"/>
                    <a:pt x="6777" y="2064"/>
                  </a:cubicBezTo>
                  <a:cubicBezTo>
                    <a:pt x="6760" y="1974"/>
                    <a:pt x="6671" y="1883"/>
                    <a:pt x="6571" y="1824"/>
                  </a:cubicBezTo>
                  <a:cubicBezTo>
                    <a:pt x="6672" y="1782"/>
                    <a:pt x="6699" y="1669"/>
                    <a:pt x="6699" y="1634"/>
                  </a:cubicBezTo>
                  <a:cubicBezTo>
                    <a:pt x="6699" y="1599"/>
                    <a:pt x="6710" y="1574"/>
                    <a:pt x="6731" y="1514"/>
                  </a:cubicBezTo>
                  <a:cubicBezTo>
                    <a:pt x="6752" y="1455"/>
                    <a:pt x="6770" y="1361"/>
                    <a:pt x="6754" y="1290"/>
                  </a:cubicBezTo>
                  <a:cubicBezTo>
                    <a:pt x="6737" y="1218"/>
                    <a:pt x="6688" y="1190"/>
                    <a:pt x="6647" y="1174"/>
                  </a:cubicBezTo>
                  <a:cubicBezTo>
                    <a:pt x="6654" y="1164"/>
                    <a:pt x="6654" y="1141"/>
                    <a:pt x="6641" y="1138"/>
                  </a:cubicBezTo>
                  <a:cubicBezTo>
                    <a:pt x="6690" y="1104"/>
                    <a:pt x="6690" y="1064"/>
                    <a:pt x="6666" y="1059"/>
                  </a:cubicBezTo>
                  <a:cubicBezTo>
                    <a:pt x="6731" y="1000"/>
                    <a:pt x="6713" y="971"/>
                    <a:pt x="6703" y="966"/>
                  </a:cubicBezTo>
                  <a:cubicBezTo>
                    <a:pt x="6712" y="962"/>
                    <a:pt x="6736" y="937"/>
                    <a:pt x="6746" y="914"/>
                  </a:cubicBezTo>
                  <a:cubicBezTo>
                    <a:pt x="6756" y="890"/>
                    <a:pt x="6746" y="865"/>
                    <a:pt x="6750" y="848"/>
                  </a:cubicBezTo>
                  <a:cubicBezTo>
                    <a:pt x="6798" y="806"/>
                    <a:pt x="6839" y="717"/>
                    <a:pt x="6837" y="710"/>
                  </a:cubicBezTo>
                  <a:cubicBezTo>
                    <a:pt x="6871" y="680"/>
                    <a:pt x="6871" y="625"/>
                    <a:pt x="6868" y="628"/>
                  </a:cubicBezTo>
                  <a:cubicBezTo>
                    <a:pt x="6865" y="632"/>
                    <a:pt x="6853" y="630"/>
                    <a:pt x="6848" y="630"/>
                  </a:cubicBezTo>
                  <a:cubicBezTo>
                    <a:pt x="6887" y="581"/>
                    <a:pt x="6890" y="534"/>
                    <a:pt x="6903" y="521"/>
                  </a:cubicBezTo>
                  <a:cubicBezTo>
                    <a:pt x="6915" y="507"/>
                    <a:pt x="6916" y="479"/>
                    <a:pt x="6911" y="484"/>
                  </a:cubicBezTo>
                  <a:cubicBezTo>
                    <a:pt x="6905" y="488"/>
                    <a:pt x="6898" y="488"/>
                    <a:pt x="6896" y="468"/>
                  </a:cubicBezTo>
                  <a:cubicBezTo>
                    <a:pt x="6945" y="412"/>
                    <a:pt x="6963" y="330"/>
                    <a:pt x="6957" y="307"/>
                  </a:cubicBezTo>
                  <a:cubicBezTo>
                    <a:pt x="6957" y="307"/>
                    <a:pt x="6935" y="320"/>
                    <a:pt x="6934" y="315"/>
                  </a:cubicBezTo>
                  <a:cubicBezTo>
                    <a:pt x="7000" y="224"/>
                    <a:pt x="6980" y="167"/>
                    <a:pt x="6980" y="167"/>
                  </a:cubicBezTo>
                  <a:cubicBezTo>
                    <a:pt x="6980" y="167"/>
                    <a:pt x="6971" y="174"/>
                    <a:pt x="6966" y="179"/>
                  </a:cubicBezTo>
                  <a:cubicBezTo>
                    <a:pt x="6966" y="179"/>
                    <a:pt x="6985" y="95"/>
                    <a:pt x="6977" y="46"/>
                  </a:cubicBezTo>
                  <a:cubicBezTo>
                    <a:pt x="6944" y="136"/>
                    <a:pt x="6819" y="343"/>
                    <a:pt x="6768" y="406"/>
                  </a:cubicBezTo>
                  <a:cubicBezTo>
                    <a:pt x="6775" y="375"/>
                    <a:pt x="6759" y="349"/>
                    <a:pt x="6759" y="349"/>
                  </a:cubicBezTo>
                  <a:cubicBezTo>
                    <a:pt x="6785" y="321"/>
                    <a:pt x="6793" y="265"/>
                    <a:pt x="6784" y="242"/>
                  </a:cubicBezTo>
                  <a:cubicBezTo>
                    <a:pt x="6778" y="248"/>
                    <a:pt x="6768" y="248"/>
                    <a:pt x="6768" y="248"/>
                  </a:cubicBezTo>
                  <a:cubicBezTo>
                    <a:pt x="6804" y="193"/>
                    <a:pt x="6802" y="123"/>
                    <a:pt x="6793" y="100"/>
                  </a:cubicBezTo>
                  <a:cubicBezTo>
                    <a:pt x="6791" y="109"/>
                    <a:pt x="6779" y="123"/>
                    <a:pt x="6779" y="123"/>
                  </a:cubicBezTo>
                  <a:cubicBezTo>
                    <a:pt x="6779" y="123"/>
                    <a:pt x="6782" y="30"/>
                    <a:pt x="6770" y="0"/>
                  </a:cubicBezTo>
                  <a:close/>
                  <a:moveTo>
                    <a:pt x="6636" y="2176"/>
                  </a:moveTo>
                  <a:lnTo>
                    <a:pt x="6636" y="2176"/>
                  </a:lnTo>
                  <a:cubicBezTo>
                    <a:pt x="6630" y="2176"/>
                    <a:pt x="6625" y="2174"/>
                    <a:pt x="6621" y="2171"/>
                  </a:cubicBezTo>
                  <a:cubicBezTo>
                    <a:pt x="6613" y="2163"/>
                    <a:pt x="6602" y="2152"/>
                    <a:pt x="6594" y="2143"/>
                  </a:cubicBezTo>
                  <a:cubicBezTo>
                    <a:pt x="6589" y="2138"/>
                    <a:pt x="6585" y="2134"/>
                    <a:pt x="6582" y="2131"/>
                  </a:cubicBezTo>
                  <a:cubicBezTo>
                    <a:pt x="6577" y="2126"/>
                    <a:pt x="6569" y="2114"/>
                    <a:pt x="6582" y="2099"/>
                  </a:cubicBezTo>
                  <a:cubicBezTo>
                    <a:pt x="6592" y="2087"/>
                    <a:pt x="6614" y="2085"/>
                    <a:pt x="6631" y="2083"/>
                  </a:cubicBezTo>
                  <a:lnTo>
                    <a:pt x="6636" y="2083"/>
                  </a:lnTo>
                  <a:cubicBezTo>
                    <a:pt x="6649" y="2082"/>
                    <a:pt x="6666" y="2081"/>
                    <a:pt x="6676" y="2072"/>
                  </a:cubicBezTo>
                  <a:cubicBezTo>
                    <a:pt x="6679" y="2069"/>
                    <a:pt x="6682" y="2061"/>
                    <a:pt x="6680" y="2057"/>
                  </a:cubicBezTo>
                  <a:cubicBezTo>
                    <a:pt x="6680" y="2055"/>
                    <a:pt x="6678" y="2052"/>
                    <a:pt x="6672" y="2052"/>
                  </a:cubicBezTo>
                  <a:cubicBezTo>
                    <a:pt x="6654" y="2050"/>
                    <a:pt x="6651" y="2038"/>
                    <a:pt x="6650" y="2035"/>
                  </a:cubicBezTo>
                  <a:cubicBezTo>
                    <a:pt x="6649" y="2026"/>
                    <a:pt x="6654" y="2018"/>
                    <a:pt x="6663" y="2014"/>
                  </a:cubicBezTo>
                  <a:cubicBezTo>
                    <a:pt x="6668" y="2012"/>
                    <a:pt x="6674" y="2011"/>
                    <a:pt x="6681" y="2011"/>
                  </a:cubicBezTo>
                  <a:cubicBezTo>
                    <a:pt x="6694" y="2011"/>
                    <a:pt x="6705" y="2015"/>
                    <a:pt x="6711" y="2023"/>
                  </a:cubicBezTo>
                  <a:cubicBezTo>
                    <a:pt x="6733" y="2050"/>
                    <a:pt x="6722" y="2086"/>
                    <a:pt x="6705" y="2102"/>
                  </a:cubicBezTo>
                  <a:cubicBezTo>
                    <a:pt x="6686" y="2119"/>
                    <a:pt x="6662" y="2121"/>
                    <a:pt x="6644" y="2122"/>
                  </a:cubicBezTo>
                  <a:cubicBezTo>
                    <a:pt x="6641" y="2123"/>
                    <a:pt x="6638" y="2123"/>
                    <a:pt x="6635" y="2123"/>
                  </a:cubicBezTo>
                  <a:cubicBezTo>
                    <a:pt x="6638" y="2126"/>
                    <a:pt x="6640" y="2129"/>
                    <a:pt x="6643" y="2131"/>
                  </a:cubicBezTo>
                  <a:cubicBezTo>
                    <a:pt x="6647" y="2136"/>
                    <a:pt x="6651" y="2140"/>
                    <a:pt x="6652" y="2141"/>
                  </a:cubicBezTo>
                  <a:cubicBezTo>
                    <a:pt x="6658" y="2147"/>
                    <a:pt x="6659" y="2155"/>
                    <a:pt x="6656" y="2162"/>
                  </a:cubicBezTo>
                  <a:cubicBezTo>
                    <a:pt x="6653" y="2171"/>
                    <a:pt x="6644" y="2176"/>
                    <a:pt x="6636" y="2176"/>
                  </a:cubicBezTo>
                  <a:close/>
                  <a:moveTo>
                    <a:pt x="6555" y="2097"/>
                  </a:moveTo>
                  <a:lnTo>
                    <a:pt x="6555" y="2097"/>
                  </a:lnTo>
                  <a:cubicBezTo>
                    <a:pt x="6546" y="2097"/>
                    <a:pt x="6539" y="2092"/>
                    <a:pt x="6536" y="2085"/>
                  </a:cubicBezTo>
                  <a:cubicBezTo>
                    <a:pt x="6534" y="2081"/>
                    <a:pt x="6532" y="2073"/>
                    <a:pt x="6541" y="2062"/>
                  </a:cubicBezTo>
                  <a:cubicBezTo>
                    <a:pt x="6550" y="2052"/>
                    <a:pt x="6570" y="2029"/>
                    <a:pt x="6586" y="2010"/>
                  </a:cubicBezTo>
                  <a:cubicBezTo>
                    <a:pt x="6599" y="1995"/>
                    <a:pt x="6610" y="1982"/>
                    <a:pt x="6613" y="1979"/>
                  </a:cubicBezTo>
                  <a:cubicBezTo>
                    <a:pt x="6615" y="1977"/>
                    <a:pt x="6614" y="1976"/>
                    <a:pt x="6613" y="1975"/>
                  </a:cubicBezTo>
                  <a:cubicBezTo>
                    <a:pt x="6610" y="1972"/>
                    <a:pt x="6608" y="1970"/>
                    <a:pt x="6605" y="1968"/>
                  </a:cubicBezTo>
                  <a:cubicBezTo>
                    <a:pt x="6603" y="1966"/>
                    <a:pt x="6601" y="1965"/>
                    <a:pt x="6599" y="1963"/>
                  </a:cubicBezTo>
                  <a:cubicBezTo>
                    <a:pt x="6593" y="1957"/>
                    <a:pt x="6591" y="1949"/>
                    <a:pt x="6594" y="1941"/>
                  </a:cubicBezTo>
                  <a:cubicBezTo>
                    <a:pt x="6598" y="1933"/>
                    <a:pt x="6605" y="1927"/>
                    <a:pt x="6613" y="1927"/>
                  </a:cubicBezTo>
                  <a:cubicBezTo>
                    <a:pt x="6617" y="1927"/>
                    <a:pt x="6621" y="1928"/>
                    <a:pt x="6624" y="1931"/>
                  </a:cubicBezTo>
                  <a:cubicBezTo>
                    <a:pt x="6634" y="1940"/>
                    <a:pt x="6646" y="1951"/>
                    <a:pt x="6653" y="1958"/>
                  </a:cubicBezTo>
                  <a:cubicBezTo>
                    <a:pt x="6663" y="1968"/>
                    <a:pt x="6662" y="1981"/>
                    <a:pt x="6652" y="1994"/>
                  </a:cubicBezTo>
                  <a:cubicBezTo>
                    <a:pt x="6634" y="2016"/>
                    <a:pt x="6578" y="2081"/>
                    <a:pt x="6571" y="2090"/>
                  </a:cubicBezTo>
                  <a:cubicBezTo>
                    <a:pt x="6567" y="2094"/>
                    <a:pt x="6561" y="2097"/>
                    <a:pt x="6555" y="2097"/>
                  </a:cubicBezTo>
                  <a:close/>
                  <a:moveTo>
                    <a:pt x="6487" y="2048"/>
                  </a:moveTo>
                  <a:lnTo>
                    <a:pt x="6487" y="2048"/>
                  </a:lnTo>
                  <a:cubicBezTo>
                    <a:pt x="6479" y="2048"/>
                    <a:pt x="6472" y="2044"/>
                    <a:pt x="6468" y="2037"/>
                  </a:cubicBezTo>
                  <a:cubicBezTo>
                    <a:pt x="6466" y="2033"/>
                    <a:pt x="6464" y="2025"/>
                    <a:pt x="6473" y="2014"/>
                  </a:cubicBezTo>
                  <a:cubicBezTo>
                    <a:pt x="6481" y="2003"/>
                    <a:pt x="6500" y="1978"/>
                    <a:pt x="6515" y="1957"/>
                  </a:cubicBezTo>
                  <a:cubicBezTo>
                    <a:pt x="6526" y="1942"/>
                    <a:pt x="6535" y="1930"/>
                    <a:pt x="6538" y="1926"/>
                  </a:cubicBezTo>
                  <a:cubicBezTo>
                    <a:pt x="6539" y="1924"/>
                    <a:pt x="6539" y="1923"/>
                    <a:pt x="6538" y="1922"/>
                  </a:cubicBezTo>
                  <a:cubicBezTo>
                    <a:pt x="6535" y="1919"/>
                    <a:pt x="6532" y="1918"/>
                    <a:pt x="6530" y="1916"/>
                  </a:cubicBezTo>
                  <a:cubicBezTo>
                    <a:pt x="6528" y="1914"/>
                    <a:pt x="6526" y="1913"/>
                    <a:pt x="6523" y="1911"/>
                  </a:cubicBezTo>
                  <a:cubicBezTo>
                    <a:pt x="6517" y="1905"/>
                    <a:pt x="6514" y="1897"/>
                    <a:pt x="6517" y="1889"/>
                  </a:cubicBezTo>
                  <a:cubicBezTo>
                    <a:pt x="6520" y="1880"/>
                    <a:pt x="6528" y="1874"/>
                    <a:pt x="6536" y="1874"/>
                  </a:cubicBezTo>
                  <a:cubicBezTo>
                    <a:pt x="6539" y="1874"/>
                    <a:pt x="6543" y="1876"/>
                    <a:pt x="6545" y="1878"/>
                  </a:cubicBezTo>
                  <a:cubicBezTo>
                    <a:pt x="6557" y="1886"/>
                    <a:pt x="6569" y="1896"/>
                    <a:pt x="6576" y="1902"/>
                  </a:cubicBezTo>
                  <a:cubicBezTo>
                    <a:pt x="6587" y="1911"/>
                    <a:pt x="6587" y="1925"/>
                    <a:pt x="6578" y="1938"/>
                  </a:cubicBezTo>
                  <a:cubicBezTo>
                    <a:pt x="6562" y="1961"/>
                    <a:pt x="6511" y="2030"/>
                    <a:pt x="6504" y="2040"/>
                  </a:cubicBezTo>
                  <a:cubicBezTo>
                    <a:pt x="6500" y="2045"/>
                    <a:pt x="6494" y="2048"/>
                    <a:pt x="6487" y="2048"/>
                  </a:cubicBezTo>
                  <a:close/>
                  <a:moveTo>
                    <a:pt x="6416" y="2013"/>
                  </a:moveTo>
                  <a:lnTo>
                    <a:pt x="6416" y="2013"/>
                  </a:lnTo>
                  <a:cubicBezTo>
                    <a:pt x="6410" y="2013"/>
                    <a:pt x="6405" y="2010"/>
                    <a:pt x="6402" y="2004"/>
                  </a:cubicBezTo>
                  <a:cubicBezTo>
                    <a:pt x="6398" y="1998"/>
                    <a:pt x="6399" y="1989"/>
                    <a:pt x="6405" y="1981"/>
                  </a:cubicBezTo>
                  <a:cubicBezTo>
                    <a:pt x="6414" y="1966"/>
                    <a:pt x="6468" y="1880"/>
                    <a:pt x="6476" y="1865"/>
                  </a:cubicBezTo>
                  <a:cubicBezTo>
                    <a:pt x="6480" y="1857"/>
                    <a:pt x="6488" y="1853"/>
                    <a:pt x="6495" y="1853"/>
                  </a:cubicBezTo>
                  <a:cubicBezTo>
                    <a:pt x="6501" y="1853"/>
                    <a:pt x="6507" y="1856"/>
                    <a:pt x="6510" y="1860"/>
                  </a:cubicBezTo>
                  <a:cubicBezTo>
                    <a:pt x="6512" y="1865"/>
                    <a:pt x="6514" y="1874"/>
                    <a:pt x="6506" y="1888"/>
                  </a:cubicBezTo>
                  <a:cubicBezTo>
                    <a:pt x="6496" y="1906"/>
                    <a:pt x="6444" y="1988"/>
                    <a:pt x="6436" y="2001"/>
                  </a:cubicBezTo>
                  <a:cubicBezTo>
                    <a:pt x="6431" y="2008"/>
                    <a:pt x="6424" y="2013"/>
                    <a:pt x="6416" y="2013"/>
                  </a:cubicBezTo>
                  <a:close/>
                  <a:moveTo>
                    <a:pt x="6500" y="1652"/>
                  </a:moveTo>
                  <a:lnTo>
                    <a:pt x="6500" y="1652"/>
                  </a:lnTo>
                  <a:cubicBezTo>
                    <a:pt x="6489" y="1652"/>
                    <a:pt x="6487" y="1639"/>
                    <a:pt x="6487" y="1613"/>
                  </a:cubicBezTo>
                  <a:cubicBezTo>
                    <a:pt x="6487" y="1594"/>
                    <a:pt x="6486" y="1440"/>
                    <a:pt x="6486" y="1440"/>
                  </a:cubicBezTo>
                  <a:lnTo>
                    <a:pt x="6486" y="1433"/>
                  </a:lnTo>
                  <a:lnTo>
                    <a:pt x="6493" y="1432"/>
                  </a:lnTo>
                  <a:cubicBezTo>
                    <a:pt x="6497" y="1432"/>
                    <a:pt x="6502" y="1431"/>
                    <a:pt x="6508" y="1431"/>
                  </a:cubicBezTo>
                  <a:cubicBezTo>
                    <a:pt x="6536" y="1431"/>
                    <a:pt x="6554" y="1444"/>
                    <a:pt x="6559" y="1467"/>
                  </a:cubicBezTo>
                  <a:cubicBezTo>
                    <a:pt x="6563" y="1489"/>
                    <a:pt x="6563" y="1547"/>
                    <a:pt x="6560" y="1570"/>
                  </a:cubicBezTo>
                  <a:cubicBezTo>
                    <a:pt x="6557" y="1588"/>
                    <a:pt x="6539" y="1610"/>
                    <a:pt x="6520" y="1633"/>
                  </a:cubicBezTo>
                  <a:cubicBezTo>
                    <a:pt x="6516" y="1638"/>
                    <a:pt x="6512" y="1643"/>
                    <a:pt x="6510" y="1646"/>
                  </a:cubicBezTo>
                  <a:cubicBezTo>
                    <a:pt x="6509" y="1647"/>
                    <a:pt x="6506" y="1652"/>
                    <a:pt x="6500" y="1652"/>
                  </a:cubicBezTo>
                  <a:close/>
                  <a:moveTo>
                    <a:pt x="6378" y="1711"/>
                  </a:moveTo>
                  <a:lnTo>
                    <a:pt x="6378" y="1711"/>
                  </a:lnTo>
                  <a:cubicBezTo>
                    <a:pt x="6373" y="1711"/>
                    <a:pt x="6368" y="1710"/>
                    <a:pt x="6364" y="1710"/>
                  </a:cubicBezTo>
                  <a:lnTo>
                    <a:pt x="6360" y="1710"/>
                  </a:lnTo>
                  <a:cubicBezTo>
                    <a:pt x="6353" y="1710"/>
                    <a:pt x="6345" y="1703"/>
                    <a:pt x="6303" y="1639"/>
                  </a:cubicBezTo>
                  <a:lnTo>
                    <a:pt x="6297" y="1629"/>
                  </a:lnTo>
                  <a:cubicBezTo>
                    <a:pt x="6294" y="1626"/>
                    <a:pt x="6291" y="1623"/>
                    <a:pt x="6289" y="1620"/>
                  </a:cubicBezTo>
                  <a:cubicBezTo>
                    <a:pt x="6282" y="1612"/>
                    <a:pt x="6276" y="1606"/>
                    <a:pt x="6276" y="1598"/>
                  </a:cubicBezTo>
                  <a:cubicBezTo>
                    <a:pt x="6276" y="1596"/>
                    <a:pt x="6276" y="1588"/>
                    <a:pt x="6278" y="1576"/>
                  </a:cubicBezTo>
                  <a:cubicBezTo>
                    <a:pt x="6281" y="1549"/>
                    <a:pt x="6286" y="1499"/>
                    <a:pt x="6284" y="1478"/>
                  </a:cubicBezTo>
                  <a:lnTo>
                    <a:pt x="6284" y="1469"/>
                  </a:lnTo>
                  <a:lnTo>
                    <a:pt x="6292" y="1469"/>
                  </a:lnTo>
                  <a:cubicBezTo>
                    <a:pt x="6297" y="1469"/>
                    <a:pt x="6303" y="1470"/>
                    <a:pt x="6310" y="1470"/>
                  </a:cubicBezTo>
                  <a:cubicBezTo>
                    <a:pt x="6318" y="1470"/>
                    <a:pt x="6327" y="1471"/>
                    <a:pt x="6335" y="1471"/>
                  </a:cubicBezTo>
                  <a:cubicBezTo>
                    <a:pt x="6362" y="1471"/>
                    <a:pt x="6380" y="1467"/>
                    <a:pt x="6389" y="1460"/>
                  </a:cubicBezTo>
                  <a:lnTo>
                    <a:pt x="6398" y="1453"/>
                  </a:lnTo>
                  <a:lnTo>
                    <a:pt x="6401" y="1464"/>
                  </a:lnTo>
                  <a:cubicBezTo>
                    <a:pt x="6421" y="1527"/>
                    <a:pt x="6439" y="1597"/>
                    <a:pt x="6433" y="1687"/>
                  </a:cubicBezTo>
                  <a:lnTo>
                    <a:pt x="6433" y="1689"/>
                  </a:lnTo>
                  <a:lnTo>
                    <a:pt x="6431" y="1691"/>
                  </a:lnTo>
                  <a:cubicBezTo>
                    <a:pt x="6420" y="1704"/>
                    <a:pt x="6402" y="1711"/>
                    <a:pt x="6378" y="1711"/>
                  </a:cubicBezTo>
                  <a:close/>
                  <a:moveTo>
                    <a:pt x="6259" y="1065"/>
                  </a:moveTo>
                  <a:lnTo>
                    <a:pt x="6259" y="1065"/>
                  </a:lnTo>
                  <a:lnTo>
                    <a:pt x="6256" y="1061"/>
                  </a:lnTo>
                  <a:cubicBezTo>
                    <a:pt x="6256" y="1061"/>
                    <a:pt x="6248" y="1052"/>
                    <a:pt x="6237" y="1052"/>
                  </a:cubicBezTo>
                  <a:lnTo>
                    <a:pt x="6227" y="1052"/>
                  </a:lnTo>
                  <a:lnTo>
                    <a:pt x="6230" y="1042"/>
                  </a:lnTo>
                  <a:cubicBezTo>
                    <a:pt x="6232" y="1036"/>
                    <a:pt x="6229" y="1021"/>
                    <a:pt x="6226" y="1013"/>
                  </a:cubicBezTo>
                  <a:lnTo>
                    <a:pt x="6224" y="1007"/>
                  </a:lnTo>
                  <a:lnTo>
                    <a:pt x="6229" y="1004"/>
                  </a:lnTo>
                  <a:cubicBezTo>
                    <a:pt x="6230" y="1004"/>
                    <a:pt x="6248" y="993"/>
                    <a:pt x="6259" y="984"/>
                  </a:cubicBezTo>
                  <a:lnTo>
                    <a:pt x="6261" y="983"/>
                  </a:lnTo>
                  <a:lnTo>
                    <a:pt x="6263" y="983"/>
                  </a:lnTo>
                  <a:cubicBezTo>
                    <a:pt x="6277" y="983"/>
                    <a:pt x="6296" y="984"/>
                    <a:pt x="6296" y="984"/>
                  </a:cubicBezTo>
                  <a:lnTo>
                    <a:pt x="6306" y="985"/>
                  </a:lnTo>
                  <a:lnTo>
                    <a:pt x="6303" y="994"/>
                  </a:lnTo>
                  <a:cubicBezTo>
                    <a:pt x="6297" y="1012"/>
                    <a:pt x="6293" y="1038"/>
                    <a:pt x="6293" y="1053"/>
                  </a:cubicBezTo>
                  <a:lnTo>
                    <a:pt x="6293" y="1059"/>
                  </a:lnTo>
                  <a:lnTo>
                    <a:pt x="6287" y="1060"/>
                  </a:lnTo>
                  <a:lnTo>
                    <a:pt x="6263" y="1064"/>
                  </a:lnTo>
                  <a:lnTo>
                    <a:pt x="6259" y="1065"/>
                  </a:lnTo>
                  <a:close/>
                  <a:moveTo>
                    <a:pt x="6315" y="8586"/>
                  </a:moveTo>
                  <a:lnTo>
                    <a:pt x="6018" y="8586"/>
                  </a:lnTo>
                  <a:cubicBezTo>
                    <a:pt x="6011" y="8578"/>
                    <a:pt x="6002" y="8570"/>
                    <a:pt x="5992" y="8563"/>
                  </a:cubicBezTo>
                  <a:cubicBezTo>
                    <a:pt x="5986" y="8558"/>
                    <a:pt x="5981" y="8553"/>
                    <a:pt x="5976" y="8548"/>
                  </a:cubicBezTo>
                  <a:lnTo>
                    <a:pt x="6358" y="8548"/>
                  </a:lnTo>
                  <a:cubicBezTo>
                    <a:pt x="6354" y="8552"/>
                    <a:pt x="6350" y="8556"/>
                    <a:pt x="6346" y="8560"/>
                  </a:cubicBezTo>
                  <a:cubicBezTo>
                    <a:pt x="6333" y="8568"/>
                    <a:pt x="6323" y="8577"/>
                    <a:pt x="6315" y="858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25" name="Linien"/>
            <p:cNvSpPr>
              <a:spLocks noEditPoints="1"/>
            </p:cNvSpPr>
            <p:nvPr/>
          </p:nvSpPr>
          <p:spPr bwMode="auto">
            <a:xfrm>
              <a:off x="4472" y="1331"/>
              <a:ext cx="953" cy="2057"/>
            </a:xfrm>
            <a:custGeom>
              <a:avLst/>
              <a:gdLst>
                <a:gd name="T0" fmla="*/ 2201 w 4200"/>
                <a:gd name="T1" fmla="*/ 19 h 9073"/>
                <a:gd name="T2" fmla="*/ 2000 w 4200"/>
                <a:gd name="T3" fmla="*/ 48 h 9073"/>
                <a:gd name="T4" fmla="*/ 104 w 4200"/>
                <a:gd name="T5" fmla="*/ 3877 h 9073"/>
                <a:gd name="T6" fmla="*/ 4068 w 4200"/>
                <a:gd name="T7" fmla="*/ 3933 h 9073"/>
                <a:gd name="T8" fmla="*/ 75 w 4200"/>
                <a:gd name="T9" fmla="*/ 3877 h 9073"/>
                <a:gd name="T10" fmla="*/ 4123 w 4200"/>
                <a:gd name="T11" fmla="*/ 4076 h 9073"/>
                <a:gd name="T12" fmla="*/ 4079 w 4200"/>
                <a:gd name="T13" fmla="*/ 4185 h 9073"/>
                <a:gd name="T14" fmla="*/ 122 w 4200"/>
                <a:gd name="T15" fmla="*/ 4185 h 9073"/>
                <a:gd name="T16" fmla="*/ 1985 w 4200"/>
                <a:gd name="T17" fmla="*/ 629 h 9073"/>
                <a:gd name="T18" fmla="*/ 2220 w 4200"/>
                <a:gd name="T19" fmla="*/ 624 h 9073"/>
                <a:gd name="T20" fmla="*/ 2176 w 4200"/>
                <a:gd name="T21" fmla="*/ 719 h 9073"/>
                <a:gd name="T22" fmla="*/ 2016 w 4200"/>
                <a:gd name="T23" fmla="*/ 691 h 9073"/>
                <a:gd name="T24" fmla="*/ 2206 w 4200"/>
                <a:gd name="T25" fmla="*/ 931 h 9073"/>
                <a:gd name="T26" fmla="*/ 1978 w 4200"/>
                <a:gd name="T27" fmla="*/ 927 h 9073"/>
                <a:gd name="T28" fmla="*/ 2216 w 4200"/>
                <a:gd name="T29" fmla="*/ 928 h 9073"/>
                <a:gd name="T30" fmla="*/ 1885 w 4200"/>
                <a:gd name="T31" fmla="*/ 1108 h 9073"/>
                <a:gd name="T32" fmla="*/ 2330 w 4200"/>
                <a:gd name="T33" fmla="*/ 1106 h 9073"/>
                <a:gd name="T34" fmla="*/ 1854 w 4200"/>
                <a:gd name="T35" fmla="*/ 1327 h 9073"/>
                <a:gd name="T36" fmla="*/ 2309 w 4200"/>
                <a:gd name="T37" fmla="*/ 1341 h 9073"/>
                <a:gd name="T38" fmla="*/ 779 w 4200"/>
                <a:gd name="T39" fmla="*/ 2424 h 9073"/>
                <a:gd name="T40" fmla="*/ 3424 w 4200"/>
                <a:gd name="T41" fmla="*/ 2394 h 9073"/>
                <a:gd name="T42" fmla="*/ 786 w 4200"/>
                <a:gd name="T43" fmla="*/ 2422 h 9073"/>
                <a:gd name="T44" fmla="*/ 3613 w 4200"/>
                <a:gd name="T45" fmla="*/ 3010 h 9073"/>
                <a:gd name="T46" fmla="*/ 588 w 4200"/>
                <a:gd name="T47" fmla="*/ 3010 h 9073"/>
                <a:gd name="T48" fmla="*/ 2100 w 4200"/>
                <a:gd name="T49" fmla="*/ 2398 h 9073"/>
                <a:gd name="T50" fmla="*/ 3462 w 4200"/>
                <a:gd name="T51" fmla="*/ 3174 h 9073"/>
                <a:gd name="T52" fmla="*/ 743 w 4200"/>
                <a:gd name="T53" fmla="*/ 3173 h 9073"/>
                <a:gd name="T54" fmla="*/ 2100 w 4200"/>
                <a:gd name="T55" fmla="*/ 2952 h 9073"/>
                <a:gd name="T56" fmla="*/ 126 w 4200"/>
                <a:gd name="T57" fmla="*/ 8115 h 9073"/>
                <a:gd name="T58" fmla="*/ 1122 w 4200"/>
                <a:gd name="T59" fmla="*/ 7573 h 9073"/>
                <a:gd name="T60" fmla="*/ 1131 w 4200"/>
                <a:gd name="T61" fmla="*/ 7543 h 9073"/>
                <a:gd name="T62" fmla="*/ 2858 w 4200"/>
                <a:gd name="T63" fmla="*/ 7387 h 9073"/>
                <a:gd name="T64" fmla="*/ 3843 w 4200"/>
                <a:gd name="T65" fmla="*/ 7789 h 9073"/>
                <a:gd name="T66" fmla="*/ 4085 w 4200"/>
                <a:gd name="T67" fmla="*/ 8091 h 9073"/>
                <a:gd name="T68" fmla="*/ 3089 w 4200"/>
                <a:gd name="T69" fmla="*/ 7706 h 9073"/>
                <a:gd name="T70" fmla="*/ 2100 w 4200"/>
                <a:gd name="T71" fmla="*/ 7035 h 9073"/>
                <a:gd name="T72" fmla="*/ 1112 w 4200"/>
                <a:gd name="T73" fmla="*/ 7706 h 9073"/>
                <a:gd name="T74" fmla="*/ 2098 w 4200"/>
                <a:gd name="T75" fmla="*/ 7662 h 9073"/>
                <a:gd name="T76" fmla="*/ 2098 w 4200"/>
                <a:gd name="T77" fmla="*/ 7662 h 9073"/>
                <a:gd name="T78" fmla="*/ 1764 w 4200"/>
                <a:gd name="T79" fmla="*/ 7953 h 9073"/>
                <a:gd name="T80" fmla="*/ 4186 w 4200"/>
                <a:gd name="T81" fmla="*/ 8397 h 9073"/>
                <a:gd name="T82" fmla="*/ 3011 w 4200"/>
                <a:gd name="T83" fmla="*/ 7554 h 9073"/>
                <a:gd name="T84" fmla="*/ 1459 w 4200"/>
                <a:gd name="T85" fmla="*/ 7547 h 9073"/>
                <a:gd name="T86" fmla="*/ 1093 w 4200"/>
                <a:gd name="T87" fmla="*/ 7846 h 9073"/>
                <a:gd name="T88" fmla="*/ 1081 w 4200"/>
                <a:gd name="T89" fmla="*/ 7818 h 9073"/>
                <a:gd name="T90" fmla="*/ 2762 w 4200"/>
                <a:gd name="T91" fmla="*/ 7525 h 9073"/>
                <a:gd name="T92" fmla="*/ 4186 w 4200"/>
                <a:gd name="T93" fmla="*/ 8397 h 9073"/>
                <a:gd name="T94" fmla="*/ 2713 w 4200"/>
                <a:gd name="T95" fmla="*/ 7958 h 9073"/>
                <a:gd name="T96" fmla="*/ 2102 w 4200"/>
                <a:gd name="T97" fmla="*/ 8540 h 9073"/>
                <a:gd name="T98" fmla="*/ 2831 w 4200"/>
                <a:gd name="T99" fmla="*/ 7809 h 9073"/>
                <a:gd name="T100" fmla="*/ 1462 w 4200"/>
                <a:gd name="T101" fmla="*/ 7958 h 9073"/>
                <a:gd name="T102" fmla="*/ 913 w 4200"/>
                <a:gd name="T103" fmla="*/ 9067 h 9073"/>
                <a:gd name="T104" fmla="*/ 701 w 4200"/>
                <a:gd name="T105" fmla="*/ 8759 h 9073"/>
                <a:gd name="T106" fmla="*/ 179 w 4200"/>
                <a:gd name="T107" fmla="*/ 8657 h 9073"/>
                <a:gd name="T108" fmla="*/ 1321 w 4200"/>
                <a:gd name="T109" fmla="*/ 7775 h 9073"/>
                <a:gd name="T110" fmla="*/ 2878 w 4200"/>
                <a:gd name="T111" fmla="*/ 7780 h 9073"/>
                <a:gd name="T112" fmla="*/ 4021 w 4200"/>
                <a:gd name="T113" fmla="*/ 8656 h 9073"/>
                <a:gd name="T114" fmla="*/ 3498 w 4200"/>
                <a:gd name="T115" fmla="*/ 8760 h 9073"/>
                <a:gd name="T116" fmla="*/ 3286 w 4200"/>
                <a:gd name="T117" fmla="*/ 9067 h 9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00" h="9073">
                  <a:moveTo>
                    <a:pt x="2000" y="48"/>
                  </a:moveTo>
                  <a:cubicBezTo>
                    <a:pt x="1994" y="48"/>
                    <a:pt x="1988" y="44"/>
                    <a:pt x="1986" y="38"/>
                  </a:cubicBezTo>
                  <a:cubicBezTo>
                    <a:pt x="1984" y="30"/>
                    <a:pt x="1988" y="22"/>
                    <a:pt x="1996" y="19"/>
                  </a:cubicBezTo>
                  <a:cubicBezTo>
                    <a:pt x="2045" y="3"/>
                    <a:pt x="2155" y="0"/>
                    <a:pt x="2201" y="19"/>
                  </a:cubicBezTo>
                  <a:cubicBezTo>
                    <a:pt x="2208" y="22"/>
                    <a:pt x="2211" y="30"/>
                    <a:pt x="2208" y="38"/>
                  </a:cubicBezTo>
                  <a:cubicBezTo>
                    <a:pt x="2205" y="45"/>
                    <a:pt x="2197" y="48"/>
                    <a:pt x="2190" y="45"/>
                  </a:cubicBezTo>
                  <a:cubicBezTo>
                    <a:pt x="2152" y="30"/>
                    <a:pt x="2047" y="33"/>
                    <a:pt x="2004" y="47"/>
                  </a:cubicBezTo>
                  <a:cubicBezTo>
                    <a:pt x="2003" y="47"/>
                    <a:pt x="2001" y="48"/>
                    <a:pt x="2000" y="48"/>
                  </a:cubicBezTo>
                  <a:close/>
                  <a:moveTo>
                    <a:pt x="4096" y="3985"/>
                  </a:moveTo>
                  <a:lnTo>
                    <a:pt x="4096" y="3877"/>
                  </a:lnTo>
                  <a:cubicBezTo>
                    <a:pt x="4096" y="3684"/>
                    <a:pt x="3522" y="3221"/>
                    <a:pt x="2100" y="3221"/>
                  </a:cubicBezTo>
                  <a:cubicBezTo>
                    <a:pt x="679" y="3221"/>
                    <a:pt x="104" y="3684"/>
                    <a:pt x="104" y="3877"/>
                  </a:cubicBezTo>
                  <a:lnTo>
                    <a:pt x="104" y="3985"/>
                  </a:lnTo>
                  <a:cubicBezTo>
                    <a:pt x="112" y="3968"/>
                    <a:pt x="121" y="3951"/>
                    <a:pt x="132" y="3933"/>
                  </a:cubicBezTo>
                  <a:cubicBezTo>
                    <a:pt x="317" y="3639"/>
                    <a:pt x="931" y="3324"/>
                    <a:pt x="2100" y="3324"/>
                  </a:cubicBezTo>
                  <a:cubicBezTo>
                    <a:pt x="3270" y="3324"/>
                    <a:pt x="3884" y="3639"/>
                    <a:pt x="4068" y="3933"/>
                  </a:cubicBezTo>
                  <a:cubicBezTo>
                    <a:pt x="4079" y="3951"/>
                    <a:pt x="4089" y="3968"/>
                    <a:pt x="4096" y="3985"/>
                  </a:cubicBezTo>
                  <a:close/>
                  <a:moveTo>
                    <a:pt x="78" y="4076"/>
                  </a:moveTo>
                  <a:cubicBezTo>
                    <a:pt x="76" y="4074"/>
                    <a:pt x="75" y="4071"/>
                    <a:pt x="75" y="4068"/>
                  </a:cubicBezTo>
                  <a:lnTo>
                    <a:pt x="75" y="3877"/>
                  </a:lnTo>
                  <a:cubicBezTo>
                    <a:pt x="75" y="3646"/>
                    <a:pt x="687" y="3192"/>
                    <a:pt x="2100" y="3192"/>
                  </a:cubicBezTo>
                  <a:cubicBezTo>
                    <a:pt x="3514" y="3192"/>
                    <a:pt x="4125" y="3646"/>
                    <a:pt x="4125" y="3877"/>
                  </a:cubicBezTo>
                  <a:lnTo>
                    <a:pt x="4125" y="4068"/>
                  </a:lnTo>
                  <a:cubicBezTo>
                    <a:pt x="4125" y="4071"/>
                    <a:pt x="4124" y="4074"/>
                    <a:pt x="4123" y="4076"/>
                  </a:cubicBezTo>
                  <a:cubicBezTo>
                    <a:pt x="4128" y="4120"/>
                    <a:pt x="4122" y="4161"/>
                    <a:pt x="4105" y="4198"/>
                  </a:cubicBezTo>
                  <a:cubicBezTo>
                    <a:pt x="4102" y="4203"/>
                    <a:pt x="4097" y="4206"/>
                    <a:pt x="4092" y="4206"/>
                  </a:cubicBezTo>
                  <a:cubicBezTo>
                    <a:pt x="4089" y="4206"/>
                    <a:pt x="4087" y="4205"/>
                    <a:pt x="4085" y="4204"/>
                  </a:cubicBezTo>
                  <a:cubicBezTo>
                    <a:pt x="4078" y="4201"/>
                    <a:pt x="4075" y="4192"/>
                    <a:pt x="4079" y="4185"/>
                  </a:cubicBezTo>
                  <a:cubicBezTo>
                    <a:pt x="4110" y="4119"/>
                    <a:pt x="4098" y="4035"/>
                    <a:pt x="4044" y="3949"/>
                  </a:cubicBezTo>
                  <a:cubicBezTo>
                    <a:pt x="3872" y="3674"/>
                    <a:pt x="3260" y="3353"/>
                    <a:pt x="2100" y="3353"/>
                  </a:cubicBezTo>
                  <a:cubicBezTo>
                    <a:pt x="941" y="3353"/>
                    <a:pt x="329" y="3674"/>
                    <a:pt x="157" y="3949"/>
                  </a:cubicBezTo>
                  <a:cubicBezTo>
                    <a:pt x="103" y="4035"/>
                    <a:pt x="90" y="4119"/>
                    <a:pt x="122" y="4185"/>
                  </a:cubicBezTo>
                  <a:cubicBezTo>
                    <a:pt x="126" y="4192"/>
                    <a:pt x="123" y="4201"/>
                    <a:pt x="115" y="4204"/>
                  </a:cubicBezTo>
                  <a:cubicBezTo>
                    <a:pt x="108" y="4208"/>
                    <a:pt x="100" y="4205"/>
                    <a:pt x="96" y="4198"/>
                  </a:cubicBezTo>
                  <a:cubicBezTo>
                    <a:pt x="78" y="4161"/>
                    <a:pt x="72" y="4120"/>
                    <a:pt x="78" y="4076"/>
                  </a:cubicBezTo>
                  <a:close/>
                  <a:moveTo>
                    <a:pt x="1985" y="629"/>
                  </a:moveTo>
                  <a:cubicBezTo>
                    <a:pt x="1981" y="629"/>
                    <a:pt x="1978" y="627"/>
                    <a:pt x="1975" y="624"/>
                  </a:cubicBezTo>
                  <a:cubicBezTo>
                    <a:pt x="1969" y="619"/>
                    <a:pt x="1969" y="610"/>
                    <a:pt x="1975" y="604"/>
                  </a:cubicBezTo>
                  <a:cubicBezTo>
                    <a:pt x="2022" y="559"/>
                    <a:pt x="2173" y="559"/>
                    <a:pt x="2220" y="604"/>
                  </a:cubicBezTo>
                  <a:cubicBezTo>
                    <a:pt x="2226" y="610"/>
                    <a:pt x="2226" y="619"/>
                    <a:pt x="2220" y="624"/>
                  </a:cubicBezTo>
                  <a:cubicBezTo>
                    <a:pt x="2215" y="630"/>
                    <a:pt x="2206" y="630"/>
                    <a:pt x="2200" y="625"/>
                  </a:cubicBezTo>
                  <a:cubicBezTo>
                    <a:pt x="2164" y="590"/>
                    <a:pt x="2031" y="590"/>
                    <a:pt x="1995" y="625"/>
                  </a:cubicBezTo>
                  <a:cubicBezTo>
                    <a:pt x="1992" y="627"/>
                    <a:pt x="1989" y="629"/>
                    <a:pt x="1985" y="629"/>
                  </a:cubicBezTo>
                  <a:close/>
                  <a:moveTo>
                    <a:pt x="2176" y="719"/>
                  </a:moveTo>
                  <a:cubicBezTo>
                    <a:pt x="2173" y="719"/>
                    <a:pt x="2169" y="717"/>
                    <a:pt x="2166" y="715"/>
                  </a:cubicBezTo>
                  <a:cubicBezTo>
                    <a:pt x="2148" y="697"/>
                    <a:pt x="2057" y="692"/>
                    <a:pt x="2036" y="712"/>
                  </a:cubicBezTo>
                  <a:cubicBezTo>
                    <a:pt x="2030" y="718"/>
                    <a:pt x="2021" y="718"/>
                    <a:pt x="2016" y="712"/>
                  </a:cubicBezTo>
                  <a:cubicBezTo>
                    <a:pt x="2010" y="706"/>
                    <a:pt x="2010" y="697"/>
                    <a:pt x="2016" y="691"/>
                  </a:cubicBezTo>
                  <a:cubicBezTo>
                    <a:pt x="2048" y="661"/>
                    <a:pt x="2158" y="667"/>
                    <a:pt x="2186" y="694"/>
                  </a:cubicBezTo>
                  <a:cubicBezTo>
                    <a:pt x="2192" y="700"/>
                    <a:pt x="2192" y="709"/>
                    <a:pt x="2187" y="714"/>
                  </a:cubicBezTo>
                  <a:cubicBezTo>
                    <a:pt x="2184" y="717"/>
                    <a:pt x="2180" y="719"/>
                    <a:pt x="2176" y="719"/>
                  </a:cubicBezTo>
                  <a:close/>
                  <a:moveTo>
                    <a:pt x="2206" y="931"/>
                  </a:moveTo>
                  <a:cubicBezTo>
                    <a:pt x="2202" y="931"/>
                    <a:pt x="2198" y="930"/>
                    <a:pt x="2196" y="926"/>
                  </a:cubicBezTo>
                  <a:cubicBezTo>
                    <a:pt x="2185" y="914"/>
                    <a:pt x="2153" y="906"/>
                    <a:pt x="2113" y="904"/>
                  </a:cubicBezTo>
                  <a:cubicBezTo>
                    <a:pt x="2063" y="902"/>
                    <a:pt x="2015" y="912"/>
                    <a:pt x="1999" y="927"/>
                  </a:cubicBezTo>
                  <a:cubicBezTo>
                    <a:pt x="1993" y="933"/>
                    <a:pt x="1984" y="933"/>
                    <a:pt x="1978" y="927"/>
                  </a:cubicBezTo>
                  <a:cubicBezTo>
                    <a:pt x="1973" y="921"/>
                    <a:pt x="1973" y="912"/>
                    <a:pt x="1979" y="907"/>
                  </a:cubicBezTo>
                  <a:cubicBezTo>
                    <a:pt x="2006" y="880"/>
                    <a:pt x="2069" y="873"/>
                    <a:pt x="2114" y="875"/>
                  </a:cubicBezTo>
                  <a:cubicBezTo>
                    <a:pt x="2138" y="876"/>
                    <a:pt x="2194" y="881"/>
                    <a:pt x="2217" y="907"/>
                  </a:cubicBezTo>
                  <a:cubicBezTo>
                    <a:pt x="2223" y="913"/>
                    <a:pt x="2222" y="922"/>
                    <a:pt x="2216" y="928"/>
                  </a:cubicBezTo>
                  <a:cubicBezTo>
                    <a:pt x="2213" y="930"/>
                    <a:pt x="2210" y="931"/>
                    <a:pt x="2206" y="931"/>
                  </a:cubicBezTo>
                  <a:close/>
                  <a:moveTo>
                    <a:pt x="2319" y="1111"/>
                  </a:moveTo>
                  <a:cubicBezTo>
                    <a:pt x="2316" y="1111"/>
                    <a:pt x="2313" y="1110"/>
                    <a:pt x="2310" y="1108"/>
                  </a:cubicBezTo>
                  <a:cubicBezTo>
                    <a:pt x="2239" y="1054"/>
                    <a:pt x="1957" y="1054"/>
                    <a:pt x="1885" y="1108"/>
                  </a:cubicBezTo>
                  <a:cubicBezTo>
                    <a:pt x="1879" y="1113"/>
                    <a:pt x="1870" y="1112"/>
                    <a:pt x="1865" y="1106"/>
                  </a:cubicBezTo>
                  <a:cubicBezTo>
                    <a:pt x="1860" y="1099"/>
                    <a:pt x="1861" y="1090"/>
                    <a:pt x="1868" y="1085"/>
                  </a:cubicBezTo>
                  <a:cubicBezTo>
                    <a:pt x="1950" y="1023"/>
                    <a:pt x="2246" y="1023"/>
                    <a:pt x="2328" y="1085"/>
                  </a:cubicBezTo>
                  <a:cubicBezTo>
                    <a:pt x="2334" y="1090"/>
                    <a:pt x="2335" y="1099"/>
                    <a:pt x="2330" y="1106"/>
                  </a:cubicBezTo>
                  <a:cubicBezTo>
                    <a:pt x="2327" y="1109"/>
                    <a:pt x="2323" y="1111"/>
                    <a:pt x="2319" y="1111"/>
                  </a:cubicBezTo>
                  <a:close/>
                  <a:moveTo>
                    <a:pt x="1865" y="1351"/>
                  </a:moveTo>
                  <a:cubicBezTo>
                    <a:pt x="1861" y="1351"/>
                    <a:pt x="1858" y="1350"/>
                    <a:pt x="1855" y="1348"/>
                  </a:cubicBezTo>
                  <a:cubicBezTo>
                    <a:pt x="1849" y="1342"/>
                    <a:pt x="1849" y="1333"/>
                    <a:pt x="1854" y="1327"/>
                  </a:cubicBezTo>
                  <a:cubicBezTo>
                    <a:pt x="1900" y="1277"/>
                    <a:pt x="2020" y="1258"/>
                    <a:pt x="2119" y="1260"/>
                  </a:cubicBezTo>
                  <a:cubicBezTo>
                    <a:pt x="2221" y="1262"/>
                    <a:pt x="2300" y="1285"/>
                    <a:pt x="2332" y="1323"/>
                  </a:cubicBezTo>
                  <a:cubicBezTo>
                    <a:pt x="2337" y="1329"/>
                    <a:pt x="2336" y="1338"/>
                    <a:pt x="2330" y="1343"/>
                  </a:cubicBezTo>
                  <a:cubicBezTo>
                    <a:pt x="2324" y="1348"/>
                    <a:pt x="2314" y="1347"/>
                    <a:pt x="2309" y="1341"/>
                  </a:cubicBezTo>
                  <a:cubicBezTo>
                    <a:pt x="2284" y="1311"/>
                    <a:pt x="2211" y="1290"/>
                    <a:pt x="2119" y="1288"/>
                  </a:cubicBezTo>
                  <a:cubicBezTo>
                    <a:pt x="2009" y="1286"/>
                    <a:pt x="1909" y="1310"/>
                    <a:pt x="1876" y="1347"/>
                  </a:cubicBezTo>
                  <a:cubicBezTo>
                    <a:pt x="1873" y="1350"/>
                    <a:pt x="1869" y="1351"/>
                    <a:pt x="1865" y="1351"/>
                  </a:cubicBezTo>
                  <a:close/>
                  <a:moveTo>
                    <a:pt x="779" y="2424"/>
                  </a:moveTo>
                  <a:cubicBezTo>
                    <a:pt x="774" y="2424"/>
                    <a:pt x="769" y="2422"/>
                    <a:pt x="766" y="2417"/>
                  </a:cubicBezTo>
                  <a:cubicBezTo>
                    <a:pt x="762" y="2410"/>
                    <a:pt x="765" y="2401"/>
                    <a:pt x="772" y="2397"/>
                  </a:cubicBezTo>
                  <a:cubicBezTo>
                    <a:pt x="1053" y="2237"/>
                    <a:pt x="1549" y="2141"/>
                    <a:pt x="2100" y="2141"/>
                  </a:cubicBezTo>
                  <a:cubicBezTo>
                    <a:pt x="2651" y="2141"/>
                    <a:pt x="3145" y="2236"/>
                    <a:pt x="3424" y="2394"/>
                  </a:cubicBezTo>
                  <a:cubicBezTo>
                    <a:pt x="3431" y="2398"/>
                    <a:pt x="3433" y="2407"/>
                    <a:pt x="3429" y="2414"/>
                  </a:cubicBezTo>
                  <a:cubicBezTo>
                    <a:pt x="3425" y="2421"/>
                    <a:pt x="3416" y="2423"/>
                    <a:pt x="3410" y="2420"/>
                  </a:cubicBezTo>
                  <a:cubicBezTo>
                    <a:pt x="3135" y="2263"/>
                    <a:pt x="2646" y="2170"/>
                    <a:pt x="2100" y="2170"/>
                  </a:cubicBezTo>
                  <a:cubicBezTo>
                    <a:pt x="1554" y="2170"/>
                    <a:pt x="1063" y="2264"/>
                    <a:pt x="786" y="2422"/>
                  </a:cubicBezTo>
                  <a:cubicBezTo>
                    <a:pt x="784" y="2424"/>
                    <a:pt x="781" y="2424"/>
                    <a:pt x="779" y="2424"/>
                  </a:cubicBezTo>
                  <a:close/>
                  <a:moveTo>
                    <a:pt x="3626" y="3030"/>
                  </a:moveTo>
                  <a:cubicBezTo>
                    <a:pt x="3624" y="3030"/>
                    <a:pt x="3623" y="3030"/>
                    <a:pt x="3621" y="3029"/>
                  </a:cubicBezTo>
                  <a:cubicBezTo>
                    <a:pt x="3613" y="3026"/>
                    <a:pt x="3610" y="3018"/>
                    <a:pt x="3613" y="3010"/>
                  </a:cubicBezTo>
                  <a:cubicBezTo>
                    <a:pt x="3629" y="2968"/>
                    <a:pt x="3619" y="2921"/>
                    <a:pt x="3583" y="2870"/>
                  </a:cubicBezTo>
                  <a:cubicBezTo>
                    <a:pt x="3432" y="2650"/>
                    <a:pt x="2874" y="2427"/>
                    <a:pt x="2100" y="2427"/>
                  </a:cubicBezTo>
                  <a:cubicBezTo>
                    <a:pt x="1327" y="2427"/>
                    <a:pt x="769" y="2650"/>
                    <a:pt x="617" y="2870"/>
                  </a:cubicBezTo>
                  <a:cubicBezTo>
                    <a:pt x="582" y="2921"/>
                    <a:pt x="572" y="2968"/>
                    <a:pt x="588" y="3010"/>
                  </a:cubicBezTo>
                  <a:cubicBezTo>
                    <a:pt x="591" y="3018"/>
                    <a:pt x="587" y="3026"/>
                    <a:pt x="580" y="3029"/>
                  </a:cubicBezTo>
                  <a:cubicBezTo>
                    <a:pt x="572" y="3032"/>
                    <a:pt x="564" y="3028"/>
                    <a:pt x="561" y="3021"/>
                  </a:cubicBezTo>
                  <a:cubicBezTo>
                    <a:pt x="542" y="2970"/>
                    <a:pt x="553" y="2912"/>
                    <a:pt x="594" y="2853"/>
                  </a:cubicBezTo>
                  <a:cubicBezTo>
                    <a:pt x="750" y="2627"/>
                    <a:pt x="1317" y="2398"/>
                    <a:pt x="2100" y="2398"/>
                  </a:cubicBezTo>
                  <a:cubicBezTo>
                    <a:pt x="2884" y="2398"/>
                    <a:pt x="3451" y="2627"/>
                    <a:pt x="3607" y="2853"/>
                  </a:cubicBezTo>
                  <a:cubicBezTo>
                    <a:pt x="3648" y="2912"/>
                    <a:pt x="3659" y="2970"/>
                    <a:pt x="3639" y="3021"/>
                  </a:cubicBezTo>
                  <a:cubicBezTo>
                    <a:pt x="3637" y="3026"/>
                    <a:pt x="3632" y="3030"/>
                    <a:pt x="3626" y="3030"/>
                  </a:cubicBezTo>
                  <a:close/>
                  <a:moveTo>
                    <a:pt x="3462" y="3174"/>
                  </a:moveTo>
                  <a:cubicBezTo>
                    <a:pt x="3461" y="3174"/>
                    <a:pt x="3459" y="3174"/>
                    <a:pt x="3458" y="3173"/>
                  </a:cubicBezTo>
                  <a:cubicBezTo>
                    <a:pt x="3006" y="3044"/>
                    <a:pt x="2562" y="2981"/>
                    <a:pt x="2100" y="2981"/>
                  </a:cubicBezTo>
                  <a:lnTo>
                    <a:pt x="2094" y="2981"/>
                  </a:lnTo>
                  <a:cubicBezTo>
                    <a:pt x="1637" y="2981"/>
                    <a:pt x="1195" y="3044"/>
                    <a:pt x="743" y="3173"/>
                  </a:cubicBezTo>
                  <a:cubicBezTo>
                    <a:pt x="735" y="3175"/>
                    <a:pt x="727" y="3171"/>
                    <a:pt x="725" y="3163"/>
                  </a:cubicBezTo>
                  <a:cubicBezTo>
                    <a:pt x="723" y="3156"/>
                    <a:pt x="727" y="3148"/>
                    <a:pt x="735" y="3146"/>
                  </a:cubicBezTo>
                  <a:cubicBezTo>
                    <a:pt x="1189" y="3016"/>
                    <a:pt x="1634" y="2952"/>
                    <a:pt x="2094" y="2952"/>
                  </a:cubicBezTo>
                  <a:lnTo>
                    <a:pt x="2100" y="2952"/>
                  </a:lnTo>
                  <a:cubicBezTo>
                    <a:pt x="2565" y="2952"/>
                    <a:pt x="3011" y="3016"/>
                    <a:pt x="3466" y="3146"/>
                  </a:cubicBezTo>
                  <a:cubicBezTo>
                    <a:pt x="3474" y="3148"/>
                    <a:pt x="3478" y="3156"/>
                    <a:pt x="3476" y="3163"/>
                  </a:cubicBezTo>
                  <a:cubicBezTo>
                    <a:pt x="3474" y="3170"/>
                    <a:pt x="3468" y="3174"/>
                    <a:pt x="3462" y="3174"/>
                  </a:cubicBezTo>
                  <a:close/>
                  <a:moveTo>
                    <a:pt x="126" y="8115"/>
                  </a:moveTo>
                  <a:cubicBezTo>
                    <a:pt x="122" y="8115"/>
                    <a:pt x="118" y="8114"/>
                    <a:pt x="116" y="8111"/>
                  </a:cubicBezTo>
                  <a:cubicBezTo>
                    <a:pt x="110" y="8105"/>
                    <a:pt x="110" y="8096"/>
                    <a:pt x="116" y="8091"/>
                  </a:cubicBezTo>
                  <a:cubicBezTo>
                    <a:pt x="322" y="7894"/>
                    <a:pt x="640" y="7760"/>
                    <a:pt x="1090" y="7681"/>
                  </a:cubicBezTo>
                  <a:lnTo>
                    <a:pt x="1122" y="7573"/>
                  </a:lnTo>
                  <a:cubicBezTo>
                    <a:pt x="998" y="7586"/>
                    <a:pt x="652" y="7648"/>
                    <a:pt x="378" y="7788"/>
                  </a:cubicBezTo>
                  <a:cubicBezTo>
                    <a:pt x="371" y="7792"/>
                    <a:pt x="362" y="7789"/>
                    <a:pt x="359" y="7782"/>
                  </a:cubicBezTo>
                  <a:cubicBezTo>
                    <a:pt x="355" y="7775"/>
                    <a:pt x="358" y="7766"/>
                    <a:pt x="365" y="7762"/>
                  </a:cubicBezTo>
                  <a:cubicBezTo>
                    <a:pt x="652" y="7615"/>
                    <a:pt x="1016" y="7554"/>
                    <a:pt x="1131" y="7543"/>
                  </a:cubicBezTo>
                  <a:lnTo>
                    <a:pt x="1177" y="7387"/>
                  </a:lnTo>
                  <a:lnTo>
                    <a:pt x="1343" y="7387"/>
                  </a:lnTo>
                  <a:cubicBezTo>
                    <a:pt x="1380" y="7337"/>
                    <a:pt x="1637" y="7006"/>
                    <a:pt x="2100" y="7006"/>
                  </a:cubicBezTo>
                  <a:cubicBezTo>
                    <a:pt x="2564" y="7006"/>
                    <a:pt x="2821" y="7337"/>
                    <a:pt x="2858" y="7387"/>
                  </a:cubicBezTo>
                  <a:lnTo>
                    <a:pt x="3024" y="7387"/>
                  </a:lnTo>
                  <a:lnTo>
                    <a:pt x="3070" y="7543"/>
                  </a:lnTo>
                  <a:cubicBezTo>
                    <a:pt x="3186" y="7555"/>
                    <a:pt x="3550" y="7618"/>
                    <a:pt x="3837" y="7769"/>
                  </a:cubicBezTo>
                  <a:cubicBezTo>
                    <a:pt x="3844" y="7773"/>
                    <a:pt x="3847" y="7782"/>
                    <a:pt x="3843" y="7789"/>
                  </a:cubicBezTo>
                  <a:cubicBezTo>
                    <a:pt x="3839" y="7796"/>
                    <a:pt x="3831" y="7799"/>
                    <a:pt x="3824" y="7795"/>
                  </a:cubicBezTo>
                  <a:cubicBezTo>
                    <a:pt x="3550" y="7650"/>
                    <a:pt x="3204" y="7587"/>
                    <a:pt x="3079" y="7573"/>
                  </a:cubicBezTo>
                  <a:lnTo>
                    <a:pt x="3111" y="7681"/>
                  </a:lnTo>
                  <a:cubicBezTo>
                    <a:pt x="3560" y="7760"/>
                    <a:pt x="3879" y="7894"/>
                    <a:pt x="4085" y="8091"/>
                  </a:cubicBezTo>
                  <a:cubicBezTo>
                    <a:pt x="4090" y="8096"/>
                    <a:pt x="4091" y="8105"/>
                    <a:pt x="4085" y="8111"/>
                  </a:cubicBezTo>
                  <a:cubicBezTo>
                    <a:pt x="4080" y="8117"/>
                    <a:pt x="4071" y="8117"/>
                    <a:pt x="4065" y="8111"/>
                  </a:cubicBezTo>
                  <a:cubicBezTo>
                    <a:pt x="3865" y="7920"/>
                    <a:pt x="3539" y="7784"/>
                    <a:pt x="3097" y="7708"/>
                  </a:cubicBezTo>
                  <a:lnTo>
                    <a:pt x="3089" y="7706"/>
                  </a:lnTo>
                  <a:lnTo>
                    <a:pt x="3002" y="7416"/>
                  </a:lnTo>
                  <a:lnTo>
                    <a:pt x="2842" y="7416"/>
                  </a:lnTo>
                  <a:lnTo>
                    <a:pt x="2838" y="7410"/>
                  </a:lnTo>
                  <a:cubicBezTo>
                    <a:pt x="2836" y="7406"/>
                    <a:pt x="2584" y="7035"/>
                    <a:pt x="2100" y="7035"/>
                  </a:cubicBezTo>
                  <a:cubicBezTo>
                    <a:pt x="1617" y="7035"/>
                    <a:pt x="1365" y="7406"/>
                    <a:pt x="1363" y="7410"/>
                  </a:cubicBezTo>
                  <a:lnTo>
                    <a:pt x="1358" y="7416"/>
                  </a:lnTo>
                  <a:lnTo>
                    <a:pt x="1198" y="7416"/>
                  </a:lnTo>
                  <a:lnTo>
                    <a:pt x="1112" y="7706"/>
                  </a:lnTo>
                  <a:lnTo>
                    <a:pt x="1103" y="7708"/>
                  </a:lnTo>
                  <a:cubicBezTo>
                    <a:pt x="662" y="7784"/>
                    <a:pt x="336" y="7920"/>
                    <a:pt x="136" y="8111"/>
                  </a:cubicBezTo>
                  <a:cubicBezTo>
                    <a:pt x="133" y="8114"/>
                    <a:pt x="130" y="8115"/>
                    <a:pt x="126" y="8115"/>
                  </a:cubicBezTo>
                  <a:close/>
                  <a:moveTo>
                    <a:pt x="2098" y="7662"/>
                  </a:moveTo>
                  <a:cubicBezTo>
                    <a:pt x="1929" y="7662"/>
                    <a:pt x="1793" y="7793"/>
                    <a:pt x="1793" y="7953"/>
                  </a:cubicBezTo>
                  <a:cubicBezTo>
                    <a:pt x="1793" y="8114"/>
                    <a:pt x="1929" y="8244"/>
                    <a:pt x="2098" y="8244"/>
                  </a:cubicBezTo>
                  <a:cubicBezTo>
                    <a:pt x="2266" y="8244"/>
                    <a:pt x="2402" y="8114"/>
                    <a:pt x="2402" y="7953"/>
                  </a:cubicBezTo>
                  <a:cubicBezTo>
                    <a:pt x="2402" y="7793"/>
                    <a:pt x="2266" y="7662"/>
                    <a:pt x="2098" y="7662"/>
                  </a:cubicBezTo>
                  <a:close/>
                  <a:moveTo>
                    <a:pt x="2098" y="8244"/>
                  </a:moveTo>
                  <a:lnTo>
                    <a:pt x="2098" y="8244"/>
                  </a:lnTo>
                  <a:close/>
                  <a:moveTo>
                    <a:pt x="2098" y="8273"/>
                  </a:moveTo>
                  <a:cubicBezTo>
                    <a:pt x="1914" y="8273"/>
                    <a:pt x="1764" y="8130"/>
                    <a:pt x="1764" y="7953"/>
                  </a:cubicBezTo>
                  <a:cubicBezTo>
                    <a:pt x="1764" y="7777"/>
                    <a:pt x="1914" y="7633"/>
                    <a:pt x="2098" y="7633"/>
                  </a:cubicBezTo>
                  <a:cubicBezTo>
                    <a:pt x="2282" y="7633"/>
                    <a:pt x="2431" y="7777"/>
                    <a:pt x="2431" y="7953"/>
                  </a:cubicBezTo>
                  <a:cubicBezTo>
                    <a:pt x="2431" y="8130"/>
                    <a:pt x="2282" y="8273"/>
                    <a:pt x="2098" y="8273"/>
                  </a:cubicBezTo>
                  <a:close/>
                  <a:moveTo>
                    <a:pt x="4186" y="8397"/>
                  </a:moveTo>
                  <a:cubicBezTo>
                    <a:pt x="4178" y="8397"/>
                    <a:pt x="4171" y="8390"/>
                    <a:pt x="4171" y="8382"/>
                  </a:cubicBezTo>
                  <a:cubicBezTo>
                    <a:pt x="4171" y="8126"/>
                    <a:pt x="3482" y="7889"/>
                    <a:pt x="3107" y="7846"/>
                  </a:cubicBezTo>
                  <a:lnTo>
                    <a:pt x="3098" y="7845"/>
                  </a:lnTo>
                  <a:lnTo>
                    <a:pt x="3011" y="7554"/>
                  </a:lnTo>
                  <a:lnTo>
                    <a:pt x="2746" y="7554"/>
                  </a:lnTo>
                  <a:lnTo>
                    <a:pt x="2742" y="7547"/>
                  </a:lnTo>
                  <a:cubicBezTo>
                    <a:pt x="2740" y="7543"/>
                    <a:pt x="2521" y="7184"/>
                    <a:pt x="2100" y="7184"/>
                  </a:cubicBezTo>
                  <a:cubicBezTo>
                    <a:pt x="1680" y="7184"/>
                    <a:pt x="1461" y="7543"/>
                    <a:pt x="1459" y="7547"/>
                  </a:cubicBezTo>
                  <a:lnTo>
                    <a:pt x="1455" y="7554"/>
                  </a:lnTo>
                  <a:lnTo>
                    <a:pt x="1189" y="7554"/>
                  </a:lnTo>
                  <a:lnTo>
                    <a:pt x="1103" y="7845"/>
                  </a:lnTo>
                  <a:lnTo>
                    <a:pt x="1093" y="7846"/>
                  </a:lnTo>
                  <a:cubicBezTo>
                    <a:pt x="718" y="7889"/>
                    <a:pt x="29" y="8126"/>
                    <a:pt x="29" y="8382"/>
                  </a:cubicBezTo>
                  <a:cubicBezTo>
                    <a:pt x="29" y="8390"/>
                    <a:pt x="23" y="8397"/>
                    <a:pt x="15" y="8397"/>
                  </a:cubicBezTo>
                  <a:cubicBezTo>
                    <a:pt x="7" y="8397"/>
                    <a:pt x="0" y="8390"/>
                    <a:pt x="0" y="8382"/>
                  </a:cubicBezTo>
                  <a:cubicBezTo>
                    <a:pt x="0" y="8101"/>
                    <a:pt x="708" y="7864"/>
                    <a:pt x="1081" y="7818"/>
                  </a:cubicBezTo>
                  <a:lnTo>
                    <a:pt x="1168" y="7525"/>
                  </a:lnTo>
                  <a:lnTo>
                    <a:pt x="1438" y="7525"/>
                  </a:lnTo>
                  <a:cubicBezTo>
                    <a:pt x="1472" y="7473"/>
                    <a:pt x="1697" y="7155"/>
                    <a:pt x="2100" y="7155"/>
                  </a:cubicBezTo>
                  <a:cubicBezTo>
                    <a:pt x="2504" y="7155"/>
                    <a:pt x="2728" y="7473"/>
                    <a:pt x="2762" y="7525"/>
                  </a:cubicBezTo>
                  <a:lnTo>
                    <a:pt x="3033" y="7525"/>
                  </a:lnTo>
                  <a:lnTo>
                    <a:pt x="3120" y="7818"/>
                  </a:lnTo>
                  <a:cubicBezTo>
                    <a:pt x="3493" y="7864"/>
                    <a:pt x="4200" y="8101"/>
                    <a:pt x="4200" y="8382"/>
                  </a:cubicBezTo>
                  <a:cubicBezTo>
                    <a:pt x="4200" y="8390"/>
                    <a:pt x="4194" y="8397"/>
                    <a:pt x="4186" y="8397"/>
                  </a:cubicBezTo>
                  <a:close/>
                  <a:moveTo>
                    <a:pt x="2102" y="7376"/>
                  </a:moveTo>
                  <a:cubicBezTo>
                    <a:pt x="1765" y="7376"/>
                    <a:pt x="1491" y="7637"/>
                    <a:pt x="1491" y="7958"/>
                  </a:cubicBezTo>
                  <a:cubicBezTo>
                    <a:pt x="1491" y="8279"/>
                    <a:pt x="1765" y="8540"/>
                    <a:pt x="2102" y="8540"/>
                  </a:cubicBezTo>
                  <a:cubicBezTo>
                    <a:pt x="2439" y="8540"/>
                    <a:pt x="2713" y="8279"/>
                    <a:pt x="2713" y="7958"/>
                  </a:cubicBezTo>
                  <a:cubicBezTo>
                    <a:pt x="2713" y="7904"/>
                    <a:pt x="2705" y="7852"/>
                    <a:pt x="2691" y="7802"/>
                  </a:cubicBezTo>
                  <a:cubicBezTo>
                    <a:pt x="2689" y="7800"/>
                    <a:pt x="2689" y="7797"/>
                    <a:pt x="2689" y="7794"/>
                  </a:cubicBezTo>
                  <a:cubicBezTo>
                    <a:pt x="2614" y="7553"/>
                    <a:pt x="2379" y="7376"/>
                    <a:pt x="2102" y="7376"/>
                  </a:cubicBezTo>
                  <a:close/>
                  <a:moveTo>
                    <a:pt x="2102" y="8540"/>
                  </a:moveTo>
                  <a:lnTo>
                    <a:pt x="2102" y="8540"/>
                  </a:lnTo>
                  <a:close/>
                  <a:moveTo>
                    <a:pt x="3276" y="9072"/>
                  </a:moveTo>
                  <a:cubicBezTo>
                    <a:pt x="3272" y="9072"/>
                    <a:pt x="3268" y="9070"/>
                    <a:pt x="3265" y="9067"/>
                  </a:cubicBezTo>
                  <a:cubicBezTo>
                    <a:pt x="2916" y="8716"/>
                    <a:pt x="2835" y="8054"/>
                    <a:pt x="2831" y="7809"/>
                  </a:cubicBezTo>
                  <a:lnTo>
                    <a:pt x="2723" y="7809"/>
                  </a:lnTo>
                  <a:cubicBezTo>
                    <a:pt x="2735" y="7856"/>
                    <a:pt x="2742" y="7906"/>
                    <a:pt x="2742" y="7958"/>
                  </a:cubicBezTo>
                  <a:cubicBezTo>
                    <a:pt x="2742" y="8295"/>
                    <a:pt x="2455" y="8569"/>
                    <a:pt x="2102" y="8569"/>
                  </a:cubicBezTo>
                  <a:cubicBezTo>
                    <a:pt x="1749" y="8569"/>
                    <a:pt x="1462" y="8295"/>
                    <a:pt x="1462" y="7958"/>
                  </a:cubicBezTo>
                  <a:cubicBezTo>
                    <a:pt x="1462" y="7904"/>
                    <a:pt x="1469" y="7853"/>
                    <a:pt x="1482" y="7803"/>
                  </a:cubicBezTo>
                  <a:lnTo>
                    <a:pt x="1368" y="7803"/>
                  </a:lnTo>
                  <a:cubicBezTo>
                    <a:pt x="1365" y="8050"/>
                    <a:pt x="1283" y="8714"/>
                    <a:pt x="934" y="9067"/>
                  </a:cubicBezTo>
                  <a:cubicBezTo>
                    <a:pt x="928" y="9073"/>
                    <a:pt x="919" y="9073"/>
                    <a:pt x="913" y="9067"/>
                  </a:cubicBezTo>
                  <a:cubicBezTo>
                    <a:pt x="907" y="9062"/>
                    <a:pt x="907" y="9053"/>
                    <a:pt x="913" y="9047"/>
                  </a:cubicBezTo>
                  <a:cubicBezTo>
                    <a:pt x="1165" y="8793"/>
                    <a:pt x="1275" y="8372"/>
                    <a:pt x="1317" y="8070"/>
                  </a:cubicBezTo>
                  <a:cubicBezTo>
                    <a:pt x="1236" y="8379"/>
                    <a:pt x="1018" y="8577"/>
                    <a:pt x="721" y="8763"/>
                  </a:cubicBezTo>
                  <a:cubicBezTo>
                    <a:pt x="715" y="8768"/>
                    <a:pt x="706" y="8766"/>
                    <a:pt x="701" y="8759"/>
                  </a:cubicBezTo>
                  <a:cubicBezTo>
                    <a:pt x="697" y="8752"/>
                    <a:pt x="699" y="8743"/>
                    <a:pt x="706" y="8739"/>
                  </a:cubicBezTo>
                  <a:cubicBezTo>
                    <a:pt x="1016" y="8544"/>
                    <a:pt x="1239" y="8337"/>
                    <a:pt x="1303" y="7999"/>
                  </a:cubicBezTo>
                  <a:cubicBezTo>
                    <a:pt x="762" y="8106"/>
                    <a:pt x="194" y="8255"/>
                    <a:pt x="194" y="8642"/>
                  </a:cubicBezTo>
                  <a:cubicBezTo>
                    <a:pt x="194" y="8650"/>
                    <a:pt x="187" y="8657"/>
                    <a:pt x="179" y="8657"/>
                  </a:cubicBezTo>
                  <a:cubicBezTo>
                    <a:pt x="171" y="8657"/>
                    <a:pt x="165" y="8650"/>
                    <a:pt x="165" y="8642"/>
                  </a:cubicBezTo>
                  <a:cubicBezTo>
                    <a:pt x="165" y="8231"/>
                    <a:pt x="753" y="8078"/>
                    <a:pt x="1308" y="7969"/>
                  </a:cubicBezTo>
                  <a:cubicBezTo>
                    <a:pt x="1317" y="7912"/>
                    <a:pt x="1321" y="7853"/>
                    <a:pt x="1321" y="7789"/>
                  </a:cubicBezTo>
                  <a:lnTo>
                    <a:pt x="1321" y="7775"/>
                  </a:lnTo>
                  <a:lnTo>
                    <a:pt x="1491" y="7775"/>
                  </a:lnTo>
                  <a:cubicBezTo>
                    <a:pt x="1573" y="7527"/>
                    <a:pt x="1816" y="7347"/>
                    <a:pt x="2102" y="7347"/>
                  </a:cubicBezTo>
                  <a:cubicBezTo>
                    <a:pt x="2390" y="7347"/>
                    <a:pt x="2634" y="7530"/>
                    <a:pt x="2714" y="7780"/>
                  </a:cubicBezTo>
                  <a:lnTo>
                    <a:pt x="2878" y="7780"/>
                  </a:lnTo>
                  <a:lnTo>
                    <a:pt x="2878" y="7794"/>
                  </a:lnTo>
                  <a:cubicBezTo>
                    <a:pt x="2878" y="7857"/>
                    <a:pt x="2882" y="7916"/>
                    <a:pt x="2891" y="7972"/>
                  </a:cubicBezTo>
                  <a:cubicBezTo>
                    <a:pt x="3446" y="8081"/>
                    <a:pt x="4036" y="8232"/>
                    <a:pt x="4036" y="8642"/>
                  </a:cubicBezTo>
                  <a:cubicBezTo>
                    <a:pt x="4036" y="8650"/>
                    <a:pt x="4029" y="8656"/>
                    <a:pt x="4021" y="8656"/>
                  </a:cubicBezTo>
                  <a:cubicBezTo>
                    <a:pt x="4013" y="8656"/>
                    <a:pt x="4007" y="8650"/>
                    <a:pt x="4007" y="8642"/>
                  </a:cubicBezTo>
                  <a:cubicBezTo>
                    <a:pt x="4007" y="8256"/>
                    <a:pt x="3436" y="8109"/>
                    <a:pt x="2896" y="8002"/>
                  </a:cubicBezTo>
                  <a:cubicBezTo>
                    <a:pt x="2960" y="8339"/>
                    <a:pt x="3183" y="8546"/>
                    <a:pt x="3493" y="8740"/>
                  </a:cubicBezTo>
                  <a:cubicBezTo>
                    <a:pt x="3500" y="8744"/>
                    <a:pt x="3502" y="8753"/>
                    <a:pt x="3498" y="8760"/>
                  </a:cubicBezTo>
                  <a:cubicBezTo>
                    <a:pt x="3493" y="8767"/>
                    <a:pt x="3484" y="8769"/>
                    <a:pt x="3478" y="8765"/>
                  </a:cubicBezTo>
                  <a:cubicBezTo>
                    <a:pt x="3181" y="8579"/>
                    <a:pt x="2963" y="8382"/>
                    <a:pt x="2883" y="8074"/>
                  </a:cubicBezTo>
                  <a:cubicBezTo>
                    <a:pt x="2924" y="8375"/>
                    <a:pt x="3035" y="8794"/>
                    <a:pt x="3286" y="9047"/>
                  </a:cubicBezTo>
                  <a:cubicBezTo>
                    <a:pt x="3291" y="9053"/>
                    <a:pt x="3291" y="9062"/>
                    <a:pt x="3286" y="9067"/>
                  </a:cubicBezTo>
                  <a:cubicBezTo>
                    <a:pt x="3283" y="9070"/>
                    <a:pt x="3279" y="9072"/>
                    <a:pt x="3276" y="9072"/>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grpSp>
      <p:sp>
        <p:nvSpPr>
          <p:cNvPr id="2" name="Titel 1"/>
          <p:cNvSpPr>
            <a:spLocks noGrp="1"/>
          </p:cNvSpPr>
          <p:nvPr>
            <p:ph type="ctrTitle" hasCustomPrompt="1"/>
          </p:nvPr>
        </p:nvSpPr>
        <p:spPr>
          <a:xfrm>
            <a:off x="480000" y="1962150"/>
            <a:ext cx="8544000" cy="1276350"/>
          </a:xfrm>
        </p:spPr>
        <p:txBody>
          <a:bodyPr anchor="t" anchorCtr="0"/>
          <a:lstStyle>
            <a:lvl1pPr marL="0" indent="0" algn="l">
              <a:lnSpc>
                <a:spcPct val="90000"/>
              </a:lnSpc>
              <a:buFont typeface="Arial" panose="020B0604020202020204" pitchFamily="34" charset="0"/>
              <a:buNone/>
              <a:defRPr sz="3596" b="1">
                <a:solidFill>
                  <a:schemeClr val="bg1"/>
                </a:solidFill>
              </a:defRPr>
            </a:lvl1pPr>
          </a:lstStyle>
          <a:p>
            <a:r>
              <a:rPr lang="de-DE" dirty="0"/>
              <a:t>Titel der Präsentation auf zwei Zeilen einfügen</a:t>
            </a:r>
          </a:p>
        </p:txBody>
      </p:sp>
      <p:sp>
        <p:nvSpPr>
          <p:cNvPr id="3" name="Untertitel 2"/>
          <p:cNvSpPr>
            <a:spLocks noGrp="1"/>
          </p:cNvSpPr>
          <p:nvPr>
            <p:ph type="subTitle" idx="1" hasCustomPrompt="1"/>
          </p:nvPr>
        </p:nvSpPr>
        <p:spPr>
          <a:xfrm>
            <a:off x="480000" y="3238501"/>
            <a:ext cx="8544000" cy="900000"/>
          </a:xfrm>
        </p:spPr>
        <p:txBody>
          <a:bodyPr/>
          <a:lstStyle>
            <a:lvl1pPr marL="0" indent="0" algn="l">
              <a:lnSpc>
                <a:spcPct val="100000"/>
              </a:lnSpc>
              <a:spcBef>
                <a:spcPts val="0"/>
              </a:spcBef>
              <a:buFont typeface="Arial" panose="020B0604020202020204" pitchFamily="34" charset="0"/>
              <a:buNone/>
              <a:defRPr sz="1798" b="0">
                <a:solidFill>
                  <a:schemeClr val="bg1"/>
                </a:solidFill>
              </a:defRPr>
            </a:lvl1pPr>
            <a:lvl2pPr marL="0" indent="0" algn="l">
              <a:lnSpc>
                <a:spcPct val="100000"/>
              </a:lnSpc>
              <a:spcBef>
                <a:spcPts val="0"/>
              </a:spcBef>
              <a:buFont typeface="Arial" panose="020B0604020202020204" pitchFamily="34" charset="0"/>
              <a:buNone/>
              <a:defRPr sz="1798" b="0">
                <a:solidFill>
                  <a:schemeClr val="bg1"/>
                </a:solidFill>
              </a:defRPr>
            </a:lvl2pPr>
            <a:lvl3pPr marL="0" indent="0" algn="l">
              <a:lnSpc>
                <a:spcPct val="100000"/>
              </a:lnSpc>
              <a:spcBef>
                <a:spcPts val="0"/>
              </a:spcBef>
              <a:buFont typeface="Arial" panose="020B0604020202020204" pitchFamily="34" charset="0"/>
              <a:buNone/>
              <a:defRPr sz="1798" b="0">
                <a:solidFill>
                  <a:schemeClr val="bg1"/>
                </a:solidFill>
              </a:defRPr>
            </a:lvl3pPr>
            <a:lvl4pPr marL="0" indent="0" algn="l">
              <a:lnSpc>
                <a:spcPct val="100000"/>
              </a:lnSpc>
              <a:spcBef>
                <a:spcPts val="0"/>
              </a:spcBef>
              <a:buFont typeface="Arial" panose="020B0604020202020204" pitchFamily="34" charset="0"/>
              <a:buNone/>
              <a:defRPr sz="1798" b="0">
                <a:solidFill>
                  <a:schemeClr val="bg1"/>
                </a:solidFill>
              </a:defRPr>
            </a:lvl4pPr>
            <a:lvl5pPr marL="0" indent="0" algn="l">
              <a:lnSpc>
                <a:spcPct val="100000"/>
              </a:lnSpc>
              <a:spcBef>
                <a:spcPts val="0"/>
              </a:spcBef>
              <a:buFont typeface="Arial" panose="020B0604020202020204" pitchFamily="34" charset="0"/>
              <a:buNone/>
              <a:defRPr sz="1798" b="0">
                <a:solidFill>
                  <a:schemeClr val="bg1"/>
                </a:solidFill>
              </a:defRPr>
            </a:lvl5pPr>
            <a:lvl6pPr marL="0" indent="0" algn="l">
              <a:lnSpc>
                <a:spcPct val="100000"/>
              </a:lnSpc>
              <a:spcBef>
                <a:spcPts val="0"/>
              </a:spcBef>
              <a:buFont typeface="Arial" panose="020B0604020202020204" pitchFamily="34" charset="0"/>
              <a:buNone/>
              <a:defRPr sz="1798" b="0">
                <a:solidFill>
                  <a:schemeClr val="bg1"/>
                </a:solidFill>
              </a:defRPr>
            </a:lvl6pPr>
            <a:lvl7pPr marL="0" indent="0" algn="l">
              <a:lnSpc>
                <a:spcPct val="100000"/>
              </a:lnSpc>
              <a:spcBef>
                <a:spcPts val="0"/>
              </a:spcBef>
              <a:buFont typeface="Arial" panose="020B0604020202020204" pitchFamily="34" charset="0"/>
              <a:buNone/>
              <a:defRPr sz="1798" b="0">
                <a:solidFill>
                  <a:schemeClr val="bg1"/>
                </a:solidFill>
              </a:defRPr>
            </a:lvl7pPr>
            <a:lvl8pPr marL="0" indent="0" algn="l">
              <a:lnSpc>
                <a:spcPct val="100000"/>
              </a:lnSpc>
              <a:spcBef>
                <a:spcPts val="0"/>
              </a:spcBef>
              <a:buFont typeface="Arial" panose="020B0604020202020204" pitchFamily="34" charset="0"/>
              <a:buNone/>
              <a:defRPr sz="1798" b="0">
                <a:solidFill>
                  <a:schemeClr val="bg1"/>
                </a:solidFill>
              </a:defRPr>
            </a:lvl8pPr>
            <a:lvl9pPr marL="0" indent="0" algn="l">
              <a:lnSpc>
                <a:spcPct val="100000"/>
              </a:lnSpc>
              <a:spcBef>
                <a:spcPts val="0"/>
              </a:spcBef>
              <a:buFont typeface="Arial" panose="020B0604020202020204" pitchFamily="34" charset="0"/>
              <a:buNone/>
              <a:defRPr sz="1798" b="0">
                <a:solidFill>
                  <a:schemeClr val="bg1"/>
                </a:solidFill>
              </a:defRPr>
            </a:lvl9pPr>
          </a:lstStyle>
          <a:p>
            <a:pPr lvl="0"/>
            <a:r>
              <a:rPr lang="de-DE" dirty="0"/>
              <a:t>Untertitel bzw. Kurzbeschreibung der Präsentation</a:t>
            </a:r>
            <a:br>
              <a:rPr lang="de-DE" dirty="0"/>
            </a:br>
            <a:r>
              <a:rPr lang="de-DE" dirty="0"/>
              <a:t>Name: der Referentin / des Referenten</a:t>
            </a:r>
          </a:p>
        </p:txBody>
      </p:sp>
      <p:sp>
        <p:nvSpPr>
          <p:cNvPr id="10" name="Logo"/>
          <p:cNvSpPr>
            <a:spLocks noChangeAspect="1" noEditPoints="1"/>
          </p:cNvSpPr>
          <p:nvPr/>
        </p:nvSpPr>
        <p:spPr bwMode="auto">
          <a:xfrm>
            <a:off x="480000" y="304199"/>
            <a:ext cx="3600000" cy="77976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2"/>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12" name="Linie"/>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59" name="Vertikaler Textplatzhalter 2"/>
          <p:cNvSpPr>
            <a:spLocks noGrp="1"/>
          </p:cNvSpPr>
          <p:nvPr>
            <p:ph type="body" orient="vert" idx="13" hasCustomPrompt="1"/>
          </p:nvPr>
        </p:nvSpPr>
        <p:spPr>
          <a:xfrm>
            <a:off x="4800001" y="6069200"/>
            <a:ext cx="6913632"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sp>
        <p:nvSpPr>
          <p:cNvPr id="26" name="Fläche">
            <a:extLst>
              <a:ext uri="{FF2B5EF4-FFF2-40B4-BE49-F238E27FC236}">
                <a16:creationId xmlns:a16="http://schemas.microsoft.com/office/drawing/2014/main" id="{A0C1A4B1-F77B-CE43-BDE2-3A29F198B73A}"/>
              </a:ext>
            </a:extLst>
          </p:cNvPr>
          <p:cNvSpPr/>
          <p:nvPr/>
        </p:nvSpPr>
        <p:spPr>
          <a:xfrm>
            <a:off x="0" y="0"/>
            <a:ext cx="12192000" cy="567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27" name="Linie">
            <a:extLst>
              <a:ext uri="{FF2B5EF4-FFF2-40B4-BE49-F238E27FC236}">
                <a16:creationId xmlns:a16="http://schemas.microsoft.com/office/drawing/2014/main" id="{004499F2-1FF9-CC44-99DB-D9FE23B62C2B}"/>
              </a:ext>
            </a:extLst>
          </p:cNvPr>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50" name="wissen.leben">
            <a:extLst>
              <a:ext uri="{FF2B5EF4-FFF2-40B4-BE49-F238E27FC236}">
                <a16:creationId xmlns:a16="http://schemas.microsoft.com/office/drawing/2014/main" id="{8DAFEFA9-1702-514E-9F13-94F3E7D52DBC}"/>
              </a:ext>
            </a:extLst>
          </p:cNvPr>
          <p:cNvSpPr>
            <a:spLocks noEditPoints="1"/>
          </p:cNvSpPr>
          <p:nvPr/>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a:p>
        </p:txBody>
      </p:sp>
      <p:grpSp>
        <p:nvGrpSpPr>
          <p:cNvPr id="51" name="Türmchen">
            <a:extLst>
              <a:ext uri="{FF2B5EF4-FFF2-40B4-BE49-F238E27FC236}">
                <a16:creationId xmlns:a16="http://schemas.microsoft.com/office/drawing/2014/main" id="{CC994A96-87B1-FE4C-AC7E-79256B8AA1F8}"/>
              </a:ext>
            </a:extLst>
          </p:cNvPr>
          <p:cNvGrpSpPr>
            <a:grpSpLocks noChangeAspect="1"/>
          </p:cNvGrpSpPr>
          <p:nvPr/>
        </p:nvGrpSpPr>
        <p:grpSpPr bwMode="auto">
          <a:xfrm>
            <a:off x="8687276" y="1035715"/>
            <a:ext cx="3504724" cy="4606925"/>
            <a:chOff x="3550" y="652"/>
            <a:chExt cx="2210" cy="2902"/>
          </a:xfrm>
        </p:grpSpPr>
        <p:sp>
          <p:nvSpPr>
            <p:cNvPr id="52" name="Glocken">
              <a:extLst>
                <a:ext uri="{FF2B5EF4-FFF2-40B4-BE49-F238E27FC236}">
                  <a16:creationId xmlns:a16="http://schemas.microsoft.com/office/drawing/2014/main" id="{E325FA85-F261-8844-B4AC-72DA27F184FB}"/>
                </a:ext>
              </a:extLst>
            </p:cNvPr>
            <p:cNvSpPr>
              <a:spLocks noEditPoints="1"/>
            </p:cNvSpPr>
            <p:nvPr/>
          </p:nvSpPr>
          <p:spPr bwMode="auto">
            <a:xfrm>
              <a:off x="4760" y="2242"/>
              <a:ext cx="378" cy="599"/>
            </a:xfrm>
            <a:custGeom>
              <a:avLst/>
              <a:gdLst>
                <a:gd name="T0" fmla="*/ 110 w 1666"/>
                <a:gd name="T1" fmla="*/ 1564 h 2641"/>
                <a:gd name="T2" fmla="*/ 391 w 1666"/>
                <a:gd name="T3" fmla="*/ 1092 h 2641"/>
                <a:gd name="T4" fmla="*/ 673 w 1666"/>
                <a:gd name="T5" fmla="*/ 1564 h 2641"/>
                <a:gd name="T6" fmla="*/ 833 w 1666"/>
                <a:gd name="T7" fmla="*/ 2223 h 2641"/>
                <a:gd name="T8" fmla="*/ 754 w 1666"/>
                <a:gd name="T9" fmla="*/ 2641 h 2641"/>
                <a:gd name="T10" fmla="*/ 378 w 1666"/>
                <a:gd name="T11" fmla="*/ 2543 h 2641"/>
                <a:gd name="T12" fmla="*/ 160 w 1666"/>
                <a:gd name="T13" fmla="*/ 2106 h 2641"/>
                <a:gd name="T14" fmla="*/ 595 w 1666"/>
                <a:gd name="T15" fmla="*/ 2106 h 2641"/>
                <a:gd name="T16" fmla="*/ 682 w 1666"/>
                <a:gd name="T17" fmla="*/ 1919 h 2641"/>
                <a:gd name="T18" fmla="*/ 984 w 1666"/>
                <a:gd name="T19" fmla="*/ 1919 h 2641"/>
                <a:gd name="T20" fmla="*/ 1071 w 1666"/>
                <a:gd name="T21" fmla="*/ 2106 h 2641"/>
                <a:gd name="T22" fmla="*/ 1506 w 1666"/>
                <a:gd name="T23" fmla="*/ 2106 h 2641"/>
                <a:gd name="T24" fmla="*/ 1288 w 1666"/>
                <a:gd name="T25" fmla="*/ 2543 h 2641"/>
                <a:gd name="T26" fmla="*/ 912 w 1666"/>
                <a:gd name="T27" fmla="*/ 2641 h 2641"/>
                <a:gd name="T28" fmla="*/ 833 w 1666"/>
                <a:gd name="T29" fmla="*/ 2223 h 2641"/>
                <a:gd name="T30" fmla="*/ 700 w 1666"/>
                <a:gd name="T31" fmla="*/ 1776 h 2641"/>
                <a:gd name="T32" fmla="*/ 833 w 1666"/>
                <a:gd name="T33" fmla="*/ 1553 h 2641"/>
                <a:gd name="T34" fmla="*/ 966 w 1666"/>
                <a:gd name="T35" fmla="*/ 1776 h 2641"/>
                <a:gd name="T36" fmla="*/ 833 w 1666"/>
                <a:gd name="T37" fmla="*/ 360 h 2641"/>
                <a:gd name="T38" fmla="*/ 733 w 1666"/>
                <a:gd name="T39" fmla="*/ 158 h 2641"/>
                <a:gd name="T40" fmla="*/ 934 w 1666"/>
                <a:gd name="T41" fmla="*/ 158 h 2641"/>
                <a:gd name="T42" fmla="*/ 833 w 1666"/>
                <a:gd name="T43" fmla="*/ 360 h 2641"/>
                <a:gd name="T44" fmla="*/ 601 w 1666"/>
                <a:gd name="T45" fmla="*/ 1331 h 2641"/>
                <a:gd name="T46" fmla="*/ 833 w 1666"/>
                <a:gd name="T47" fmla="*/ 942 h 2641"/>
                <a:gd name="T48" fmla="*/ 1065 w 1666"/>
                <a:gd name="T49" fmla="*/ 1331 h 2641"/>
                <a:gd name="T50" fmla="*/ 376 w 1666"/>
                <a:gd name="T51" fmla="*/ 534 h 2641"/>
                <a:gd name="T52" fmla="*/ 159 w 1666"/>
                <a:gd name="T53" fmla="*/ 97 h 2641"/>
                <a:gd name="T54" fmla="*/ 594 w 1666"/>
                <a:gd name="T55" fmla="*/ 97 h 2641"/>
                <a:gd name="T56" fmla="*/ 376 w 1666"/>
                <a:gd name="T57" fmla="*/ 534 h 2641"/>
                <a:gd name="T58" fmla="*/ 913 w 1666"/>
                <a:gd name="T59" fmla="*/ 632 h 2641"/>
                <a:gd name="T60" fmla="*/ 1290 w 1666"/>
                <a:gd name="T61" fmla="*/ 0 h 2641"/>
                <a:gd name="T62" fmla="*/ 1666 w 1666"/>
                <a:gd name="T63" fmla="*/ 632 h 2641"/>
                <a:gd name="T64" fmla="*/ 1275 w 1666"/>
                <a:gd name="T65" fmla="*/ 1491 h 2641"/>
                <a:gd name="T66" fmla="*/ 1112 w 1666"/>
                <a:gd name="T67" fmla="*/ 1164 h 2641"/>
                <a:gd name="T68" fmla="*/ 1437 w 1666"/>
                <a:gd name="T69" fmla="*/ 1164 h 2641"/>
                <a:gd name="T70" fmla="*/ 1275 w 1666"/>
                <a:gd name="T71" fmla="*/ 1491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6" h="2641">
                  <a:moveTo>
                    <a:pt x="391" y="1491"/>
                  </a:moveTo>
                  <a:cubicBezTo>
                    <a:pt x="341" y="1491"/>
                    <a:pt x="220" y="1492"/>
                    <a:pt x="110" y="1564"/>
                  </a:cubicBezTo>
                  <a:cubicBezTo>
                    <a:pt x="210" y="1483"/>
                    <a:pt x="229" y="1380"/>
                    <a:pt x="229" y="1164"/>
                  </a:cubicBezTo>
                  <a:cubicBezTo>
                    <a:pt x="229" y="1164"/>
                    <a:pt x="257" y="1092"/>
                    <a:pt x="391" y="1092"/>
                  </a:cubicBezTo>
                  <a:cubicBezTo>
                    <a:pt x="526" y="1092"/>
                    <a:pt x="554" y="1164"/>
                    <a:pt x="554" y="1164"/>
                  </a:cubicBezTo>
                  <a:cubicBezTo>
                    <a:pt x="554" y="1380"/>
                    <a:pt x="573" y="1483"/>
                    <a:pt x="673" y="1564"/>
                  </a:cubicBezTo>
                  <a:cubicBezTo>
                    <a:pt x="563" y="1492"/>
                    <a:pt x="442" y="1491"/>
                    <a:pt x="391" y="1491"/>
                  </a:cubicBezTo>
                  <a:close/>
                  <a:moveTo>
                    <a:pt x="833" y="2223"/>
                  </a:moveTo>
                  <a:cubicBezTo>
                    <a:pt x="791" y="2223"/>
                    <a:pt x="693" y="2224"/>
                    <a:pt x="600" y="2275"/>
                  </a:cubicBezTo>
                  <a:cubicBezTo>
                    <a:pt x="611" y="2453"/>
                    <a:pt x="649" y="2556"/>
                    <a:pt x="754" y="2641"/>
                  </a:cubicBezTo>
                  <a:cubicBezTo>
                    <a:pt x="607" y="2545"/>
                    <a:pt x="445" y="2543"/>
                    <a:pt x="378" y="2543"/>
                  </a:cubicBezTo>
                  <a:lnTo>
                    <a:pt x="378" y="2543"/>
                  </a:lnTo>
                  <a:cubicBezTo>
                    <a:pt x="311" y="2543"/>
                    <a:pt x="147" y="2545"/>
                    <a:pt x="1" y="2641"/>
                  </a:cubicBezTo>
                  <a:cubicBezTo>
                    <a:pt x="135" y="2532"/>
                    <a:pt x="160" y="2394"/>
                    <a:pt x="160" y="2106"/>
                  </a:cubicBezTo>
                  <a:cubicBezTo>
                    <a:pt x="160" y="2106"/>
                    <a:pt x="198" y="2009"/>
                    <a:pt x="378" y="2009"/>
                  </a:cubicBezTo>
                  <a:cubicBezTo>
                    <a:pt x="557" y="2009"/>
                    <a:pt x="595" y="2106"/>
                    <a:pt x="595" y="2106"/>
                  </a:cubicBezTo>
                  <a:cubicBezTo>
                    <a:pt x="595" y="2165"/>
                    <a:pt x="596" y="2218"/>
                    <a:pt x="599" y="2266"/>
                  </a:cubicBezTo>
                  <a:cubicBezTo>
                    <a:pt x="668" y="2194"/>
                    <a:pt x="682" y="2098"/>
                    <a:pt x="682" y="1919"/>
                  </a:cubicBezTo>
                  <a:cubicBezTo>
                    <a:pt x="682" y="1919"/>
                    <a:pt x="708" y="1853"/>
                    <a:pt x="833" y="1853"/>
                  </a:cubicBezTo>
                  <a:cubicBezTo>
                    <a:pt x="958" y="1853"/>
                    <a:pt x="984" y="1919"/>
                    <a:pt x="984" y="1919"/>
                  </a:cubicBezTo>
                  <a:cubicBezTo>
                    <a:pt x="984" y="2098"/>
                    <a:pt x="998" y="2194"/>
                    <a:pt x="1067" y="2266"/>
                  </a:cubicBezTo>
                  <a:cubicBezTo>
                    <a:pt x="1070" y="2218"/>
                    <a:pt x="1071" y="2165"/>
                    <a:pt x="1071" y="2106"/>
                  </a:cubicBezTo>
                  <a:cubicBezTo>
                    <a:pt x="1071" y="2106"/>
                    <a:pt x="1108" y="2009"/>
                    <a:pt x="1288" y="2009"/>
                  </a:cubicBezTo>
                  <a:cubicBezTo>
                    <a:pt x="1468" y="2009"/>
                    <a:pt x="1506" y="2106"/>
                    <a:pt x="1506" y="2106"/>
                  </a:cubicBezTo>
                  <a:cubicBezTo>
                    <a:pt x="1506" y="2394"/>
                    <a:pt x="1531" y="2532"/>
                    <a:pt x="1664" y="2641"/>
                  </a:cubicBezTo>
                  <a:cubicBezTo>
                    <a:pt x="1518" y="2545"/>
                    <a:pt x="1355" y="2543"/>
                    <a:pt x="1288" y="2543"/>
                  </a:cubicBezTo>
                  <a:lnTo>
                    <a:pt x="1288" y="2543"/>
                  </a:lnTo>
                  <a:cubicBezTo>
                    <a:pt x="1221" y="2543"/>
                    <a:pt x="1058" y="2545"/>
                    <a:pt x="912" y="2641"/>
                  </a:cubicBezTo>
                  <a:cubicBezTo>
                    <a:pt x="1016" y="2556"/>
                    <a:pt x="1055" y="2453"/>
                    <a:pt x="1066" y="2275"/>
                  </a:cubicBezTo>
                  <a:cubicBezTo>
                    <a:pt x="973" y="2224"/>
                    <a:pt x="875" y="2223"/>
                    <a:pt x="833" y="2223"/>
                  </a:cubicBezTo>
                  <a:close/>
                  <a:moveTo>
                    <a:pt x="833" y="1741"/>
                  </a:moveTo>
                  <a:cubicBezTo>
                    <a:pt x="810" y="1741"/>
                    <a:pt x="752" y="1742"/>
                    <a:pt x="700" y="1776"/>
                  </a:cubicBezTo>
                  <a:cubicBezTo>
                    <a:pt x="748" y="1737"/>
                    <a:pt x="757" y="1689"/>
                    <a:pt x="757" y="1587"/>
                  </a:cubicBezTo>
                  <a:cubicBezTo>
                    <a:pt x="757" y="1587"/>
                    <a:pt x="770" y="1553"/>
                    <a:pt x="833" y="1553"/>
                  </a:cubicBezTo>
                  <a:cubicBezTo>
                    <a:pt x="897" y="1553"/>
                    <a:pt x="910" y="1587"/>
                    <a:pt x="910" y="1587"/>
                  </a:cubicBezTo>
                  <a:cubicBezTo>
                    <a:pt x="910" y="1689"/>
                    <a:pt x="919" y="1737"/>
                    <a:pt x="966" y="1776"/>
                  </a:cubicBezTo>
                  <a:cubicBezTo>
                    <a:pt x="914" y="1742"/>
                    <a:pt x="857" y="1741"/>
                    <a:pt x="833" y="1741"/>
                  </a:cubicBezTo>
                  <a:close/>
                  <a:moveTo>
                    <a:pt x="833" y="360"/>
                  </a:moveTo>
                  <a:cubicBezTo>
                    <a:pt x="802" y="360"/>
                    <a:pt x="727" y="361"/>
                    <a:pt x="659" y="405"/>
                  </a:cubicBezTo>
                  <a:cubicBezTo>
                    <a:pt x="721" y="355"/>
                    <a:pt x="733" y="291"/>
                    <a:pt x="733" y="158"/>
                  </a:cubicBezTo>
                  <a:cubicBezTo>
                    <a:pt x="733" y="158"/>
                    <a:pt x="750" y="113"/>
                    <a:pt x="833" y="113"/>
                  </a:cubicBezTo>
                  <a:cubicBezTo>
                    <a:pt x="916" y="113"/>
                    <a:pt x="934" y="158"/>
                    <a:pt x="934" y="158"/>
                  </a:cubicBezTo>
                  <a:cubicBezTo>
                    <a:pt x="934" y="291"/>
                    <a:pt x="945" y="355"/>
                    <a:pt x="1007" y="405"/>
                  </a:cubicBezTo>
                  <a:cubicBezTo>
                    <a:pt x="939" y="361"/>
                    <a:pt x="864" y="360"/>
                    <a:pt x="833" y="360"/>
                  </a:cubicBezTo>
                  <a:close/>
                  <a:moveTo>
                    <a:pt x="833" y="1271"/>
                  </a:moveTo>
                  <a:cubicBezTo>
                    <a:pt x="792" y="1271"/>
                    <a:pt x="691" y="1272"/>
                    <a:pt x="601" y="1331"/>
                  </a:cubicBezTo>
                  <a:cubicBezTo>
                    <a:pt x="684" y="1264"/>
                    <a:pt x="699" y="1179"/>
                    <a:pt x="699" y="1001"/>
                  </a:cubicBezTo>
                  <a:cubicBezTo>
                    <a:pt x="699" y="1001"/>
                    <a:pt x="722" y="942"/>
                    <a:pt x="833" y="942"/>
                  </a:cubicBezTo>
                  <a:cubicBezTo>
                    <a:pt x="944" y="942"/>
                    <a:pt x="967" y="1001"/>
                    <a:pt x="967" y="1001"/>
                  </a:cubicBezTo>
                  <a:cubicBezTo>
                    <a:pt x="967" y="1179"/>
                    <a:pt x="982" y="1264"/>
                    <a:pt x="1065" y="1331"/>
                  </a:cubicBezTo>
                  <a:cubicBezTo>
                    <a:pt x="975" y="1272"/>
                    <a:pt x="874" y="1271"/>
                    <a:pt x="833" y="1271"/>
                  </a:cubicBezTo>
                  <a:close/>
                  <a:moveTo>
                    <a:pt x="376" y="534"/>
                  </a:moveTo>
                  <a:cubicBezTo>
                    <a:pt x="309" y="534"/>
                    <a:pt x="146" y="536"/>
                    <a:pt x="0" y="632"/>
                  </a:cubicBezTo>
                  <a:cubicBezTo>
                    <a:pt x="134" y="523"/>
                    <a:pt x="159" y="385"/>
                    <a:pt x="159" y="97"/>
                  </a:cubicBezTo>
                  <a:cubicBezTo>
                    <a:pt x="159" y="97"/>
                    <a:pt x="196" y="0"/>
                    <a:pt x="376" y="0"/>
                  </a:cubicBezTo>
                  <a:cubicBezTo>
                    <a:pt x="556" y="0"/>
                    <a:pt x="594" y="97"/>
                    <a:pt x="594" y="97"/>
                  </a:cubicBezTo>
                  <a:cubicBezTo>
                    <a:pt x="594" y="385"/>
                    <a:pt x="619" y="523"/>
                    <a:pt x="752" y="632"/>
                  </a:cubicBezTo>
                  <a:cubicBezTo>
                    <a:pt x="606" y="536"/>
                    <a:pt x="443" y="534"/>
                    <a:pt x="376" y="534"/>
                  </a:cubicBezTo>
                  <a:close/>
                  <a:moveTo>
                    <a:pt x="1290" y="534"/>
                  </a:moveTo>
                  <a:cubicBezTo>
                    <a:pt x="1223" y="534"/>
                    <a:pt x="1060" y="536"/>
                    <a:pt x="913" y="632"/>
                  </a:cubicBezTo>
                  <a:cubicBezTo>
                    <a:pt x="1047" y="523"/>
                    <a:pt x="1072" y="385"/>
                    <a:pt x="1072" y="97"/>
                  </a:cubicBezTo>
                  <a:cubicBezTo>
                    <a:pt x="1072" y="97"/>
                    <a:pt x="1110" y="0"/>
                    <a:pt x="1290" y="0"/>
                  </a:cubicBezTo>
                  <a:cubicBezTo>
                    <a:pt x="1469" y="0"/>
                    <a:pt x="1507" y="97"/>
                    <a:pt x="1507" y="97"/>
                  </a:cubicBezTo>
                  <a:cubicBezTo>
                    <a:pt x="1507" y="385"/>
                    <a:pt x="1532" y="523"/>
                    <a:pt x="1666" y="632"/>
                  </a:cubicBezTo>
                  <a:cubicBezTo>
                    <a:pt x="1520" y="536"/>
                    <a:pt x="1357" y="534"/>
                    <a:pt x="1290" y="534"/>
                  </a:cubicBezTo>
                  <a:close/>
                  <a:moveTo>
                    <a:pt x="1275" y="1491"/>
                  </a:moveTo>
                  <a:cubicBezTo>
                    <a:pt x="1225" y="1491"/>
                    <a:pt x="1103" y="1492"/>
                    <a:pt x="993" y="1564"/>
                  </a:cubicBezTo>
                  <a:cubicBezTo>
                    <a:pt x="1093" y="1483"/>
                    <a:pt x="1112" y="1380"/>
                    <a:pt x="1112" y="1164"/>
                  </a:cubicBezTo>
                  <a:cubicBezTo>
                    <a:pt x="1112" y="1164"/>
                    <a:pt x="1140" y="1092"/>
                    <a:pt x="1275" y="1092"/>
                  </a:cubicBezTo>
                  <a:cubicBezTo>
                    <a:pt x="1409" y="1092"/>
                    <a:pt x="1437" y="1164"/>
                    <a:pt x="1437" y="1164"/>
                  </a:cubicBezTo>
                  <a:cubicBezTo>
                    <a:pt x="1437" y="1380"/>
                    <a:pt x="1456" y="1483"/>
                    <a:pt x="1556" y="1564"/>
                  </a:cubicBezTo>
                  <a:cubicBezTo>
                    <a:pt x="1446" y="1492"/>
                    <a:pt x="1325" y="1491"/>
                    <a:pt x="1275" y="1491"/>
                  </a:cubicBezTo>
                  <a:close/>
                </a:path>
              </a:pathLst>
            </a:custGeom>
            <a:solidFill>
              <a:srgbClr val="9ABCD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53" name="Glocken innen">
              <a:extLst>
                <a:ext uri="{FF2B5EF4-FFF2-40B4-BE49-F238E27FC236}">
                  <a16:creationId xmlns:a16="http://schemas.microsoft.com/office/drawing/2014/main" id="{F9788BDF-D72D-4942-828D-954B33880A37}"/>
                </a:ext>
              </a:extLst>
            </p:cNvPr>
            <p:cNvSpPr>
              <a:spLocks noEditPoints="1"/>
            </p:cNvSpPr>
            <p:nvPr/>
          </p:nvSpPr>
          <p:spPr bwMode="auto">
            <a:xfrm>
              <a:off x="4752" y="2323"/>
              <a:ext cx="394" cy="568"/>
            </a:xfrm>
            <a:custGeom>
              <a:avLst/>
              <a:gdLst>
                <a:gd name="T0" fmla="*/ 701 w 1735"/>
                <a:gd name="T1" fmla="*/ 449 h 2505"/>
                <a:gd name="T2" fmla="*/ 121 w 1735"/>
                <a:gd name="T3" fmla="*/ 448 h 2505"/>
                <a:gd name="T4" fmla="*/ 121 w 1735"/>
                <a:gd name="T5" fmla="*/ 221 h 2505"/>
                <a:gd name="T6" fmla="*/ 699 w 1735"/>
                <a:gd name="T7" fmla="*/ 221 h 2505"/>
                <a:gd name="T8" fmla="*/ 1153 w 1735"/>
                <a:gd name="T9" fmla="*/ 1977 h 2505"/>
                <a:gd name="T10" fmla="*/ 867 w 1735"/>
                <a:gd name="T11" fmla="*/ 2087 h 2505"/>
                <a:gd name="T12" fmla="*/ 582 w 1735"/>
                <a:gd name="T13" fmla="*/ 1975 h 2505"/>
                <a:gd name="T14" fmla="*/ 867 w 1735"/>
                <a:gd name="T15" fmla="*/ 1863 h 2505"/>
                <a:gd name="T16" fmla="*/ 1153 w 1735"/>
                <a:gd name="T17" fmla="*/ 1977 h 2505"/>
                <a:gd name="T18" fmla="*/ 643 w 1735"/>
                <a:gd name="T19" fmla="*/ 1337 h 2505"/>
                <a:gd name="T20" fmla="*/ 209 w 1735"/>
                <a:gd name="T21" fmla="*/ 1337 h 2505"/>
                <a:gd name="T22" fmla="*/ 209 w 1735"/>
                <a:gd name="T23" fmla="*/ 1166 h 2505"/>
                <a:gd name="T24" fmla="*/ 642 w 1735"/>
                <a:gd name="T25" fmla="*/ 1167 h 2505"/>
                <a:gd name="T26" fmla="*/ 1013 w 1735"/>
                <a:gd name="T27" fmla="*/ 1439 h 2505"/>
                <a:gd name="T28" fmla="*/ 867 w 1735"/>
                <a:gd name="T29" fmla="*/ 1496 h 2505"/>
                <a:gd name="T30" fmla="*/ 722 w 1735"/>
                <a:gd name="T31" fmla="*/ 1438 h 2505"/>
                <a:gd name="T32" fmla="*/ 867 w 1735"/>
                <a:gd name="T33" fmla="*/ 1381 h 2505"/>
                <a:gd name="T34" fmla="*/ 1013 w 1735"/>
                <a:gd name="T35" fmla="*/ 1439 h 2505"/>
                <a:gd name="T36" fmla="*/ 702 w 1735"/>
                <a:gd name="T37" fmla="*/ 2459 h 2505"/>
                <a:gd name="T38" fmla="*/ 122 w 1735"/>
                <a:gd name="T39" fmla="*/ 2458 h 2505"/>
                <a:gd name="T40" fmla="*/ 122 w 1735"/>
                <a:gd name="T41" fmla="*/ 2229 h 2505"/>
                <a:gd name="T42" fmla="*/ 701 w 1735"/>
                <a:gd name="T43" fmla="*/ 2230 h 2505"/>
                <a:gd name="T44" fmla="*/ 1735 w 1735"/>
                <a:gd name="T45" fmla="*/ 2346 h 2505"/>
                <a:gd name="T46" fmla="*/ 1322 w 1735"/>
                <a:gd name="T47" fmla="*/ 2505 h 2505"/>
                <a:gd name="T48" fmla="*/ 911 w 1735"/>
                <a:gd name="T49" fmla="*/ 2343 h 2505"/>
                <a:gd name="T50" fmla="*/ 1322 w 1735"/>
                <a:gd name="T51" fmla="*/ 2182 h 2505"/>
                <a:gd name="T52" fmla="*/ 1735 w 1735"/>
                <a:gd name="T53" fmla="*/ 2346 h 2505"/>
                <a:gd name="T54" fmla="*/ 1526 w 1735"/>
                <a:gd name="T55" fmla="*/ 1337 h 2505"/>
                <a:gd name="T56" fmla="*/ 1092 w 1735"/>
                <a:gd name="T57" fmla="*/ 1337 h 2505"/>
                <a:gd name="T58" fmla="*/ 1092 w 1735"/>
                <a:gd name="T59" fmla="*/ 1166 h 2505"/>
                <a:gd name="T60" fmla="*/ 1525 w 1735"/>
                <a:gd name="T61" fmla="*/ 1167 h 2505"/>
                <a:gd name="T62" fmla="*/ 1121 w 1735"/>
                <a:gd name="T63" fmla="*/ 1011 h 2505"/>
                <a:gd name="T64" fmla="*/ 867 w 1735"/>
                <a:gd name="T65" fmla="*/ 1109 h 2505"/>
                <a:gd name="T66" fmla="*/ 614 w 1735"/>
                <a:gd name="T67" fmla="*/ 1010 h 2505"/>
                <a:gd name="T68" fmla="*/ 867 w 1735"/>
                <a:gd name="T69" fmla="*/ 911 h 2505"/>
                <a:gd name="T70" fmla="*/ 1121 w 1735"/>
                <a:gd name="T71" fmla="*/ 1011 h 2505"/>
                <a:gd name="T72" fmla="*/ 1002 w 1735"/>
                <a:gd name="T73" fmla="*/ 128 h 2505"/>
                <a:gd name="T74" fmla="*/ 733 w 1735"/>
                <a:gd name="T75" fmla="*/ 128 h 2505"/>
                <a:gd name="T76" fmla="*/ 733 w 1735"/>
                <a:gd name="T77" fmla="*/ 21 h 2505"/>
                <a:gd name="T78" fmla="*/ 1001 w 1735"/>
                <a:gd name="T79" fmla="*/ 22 h 2505"/>
                <a:gd name="T80" fmla="*/ 1735 w 1735"/>
                <a:gd name="T81" fmla="*/ 337 h 2505"/>
                <a:gd name="T82" fmla="*/ 1324 w 1735"/>
                <a:gd name="T83" fmla="*/ 495 h 2505"/>
                <a:gd name="T84" fmla="*/ 913 w 1735"/>
                <a:gd name="T85" fmla="*/ 334 h 2505"/>
                <a:gd name="T86" fmla="*/ 1324 w 1735"/>
                <a:gd name="T87" fmla="*/ 174 h 2505"/>
                <a:gd name="T88" fmla="*/ 1735 w 1735"/>
                <a:gd name="T89" fmla="*/ 337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35" h="2505">
                  <a:moveTo>
                    <a:pt x="821" y="337"/>
                  </a:moveTo>
                  <a:cubicBezTo>
                    <a:pt x="821" y="381"/>
                    <a:pt x="775" y="420"/>
                    <a:pt x="701" y="449"/>
                  </a:cubicBezTo>
                  <a:cubicBezTo>
                    <a:pt x="626" y="478"/>
                    <a:pt x="524" y="495"/>
                    <a:pt x="410" y="495"/>
                  </a:cubicBezTo>
                  <a:cubicBezTo>
                    <a:pt x="297" y="495"/>
                    <a:pt x="195" y="477"/>
                    <a:pt x="121" y="448"/>
                  </a:cubicBezTo>
                  <a:cubicBezTo>
                    <a:pt x="46" y="419"/>
                    <a:pt x="0" y="378"/>
                    <a:pt x="0" y="334"/>
                  </a:cubicBezTo>
                  <a:cubicBezTo>
                    <a:pt x="0" y="290"/>
                    <a:pt x="46" y="250"/>
                    <a:pt x="121" y="221"/>
                  </a:cubicBezTo>
                  <a:cubicBezTo>
                    <a:pt x="195" y="192"/>
                    <a:pt x="297" y="174"/>
                    <a:pt x="410" y="174"/>
                  </a:cubicBezTo>
                  <a:cubicBezTo>
                    <a:pt x="523" y="174"/>
                    <a:pt x="625" y="192"/>
                    <a:pt x="699" y="221"/>
                  </a:cubicBezTo>
                  <a:cubicBezTo>
                    <a:pt x="775" y="251"/>
                    <a:pt x="821" y="292"/>
                    <a:pt x="821" y="337"/>
                  </a:cubicBezTo>
                  <a:close/>
                  <a:moveTo>
                    <a:pt x="1153" y="1977"/>
                  </a:moveTo>
                  <a:cubicBezTo>
                    <a:pt x="1153" y="2007"/>
                    <a:pt x="1121" y="2035"/>
                    <a:pt x="1069" y="2055"/>
                  </a:cubicBezTo>
                  <a:cubicBezTo>
                    <a:pt x="1017" y="2075"/>
                    <a:pt x="946" y="2087"/>
                    <a:pt x="867" y="2087"/>
                  </a:cubicBezTo>
                  <a:cubicBezTo>
                    <a:pt x="788" y="2087"/>
                    <a:pt x="717" y="2075"/>
                    <a:pt x="666" y="2055"/>
                  </a:cubicBezTo>
                  <a:cubicBezTo>
                    <a:pt x="614" y="2034"/>
                    <a:pt x="582" y="2006"/>
                    <a:pt x="582" y="1975"/>
                  </a:cubicBezTo>
                  <a:cubicBezTo>
                    <a:pt x="582" y="1944"/>
                    <a:pt x="614" y="1916"/>
                    <a:pt x="666" y="1896"/>
                  </a:cubicBezTo>
                  <a:cubicBezTo>
                    <a:pt x="717" y="1876"/>
                    <a:pt x="788" y="1863"/>
                    <a:pt x="867" y="1863"/>
                  </a:cubicBezTo>
                  <a:cubicBezTo>
                    <a:pt x="946" y="1863"/>
                    <a:pt x="1017" y="1876"/>
                    <a:pt x="1068" y="1896"/>
                  </a:cubicBezTo>
                  <a:cubicBezTo>
                    <a:pt x="1121" y="1917"/>
                    <a:pt x="1153" y="1946"/>
                    <a:pt x="1153" y="1977"/>
                  </a:cubicBezTo>
                  <a:close/>
                  <a:moveTo>
                    <a:pt x="733" y="1253"/>
                  </a:moveTo>
                  <a:cubicBezTo>
                    <a:pt x="733" y="1286"/>
                    <a:pt x="699" y="1316"/>
                    <a:pt x="643" y="1337"/>
                  </a:cubicBezTo>
                  <a:cubicBezTo>
                    <a:pt x="587" y="1358"/>
                    <a:pt x="510" y="1372"/>
                    <a:pt x="425" y="1372"/>
                  </a:cubicBezTo>
                  <a:cubicBezTo>
                    <a:pt x="341" y="1372"/>
                    <a:pt x="264" y="1358"/>
                    <a:pt x="209" y="1337"/>
                  </a:cubicBezTo>
                  <a:cubicBezTo>
                    <a:pt x="153" y="1315"/>
                    <a:pt x="119" y="1284"/>
                    <a:pt x="119" y="1251"/>
                  </a:cubicBezTo>
                  <a:cubicBezTo>
                    <a:pt x="119" y="1218"/>
                    <a:pt x="153" y="1188"/>
                    <a:pt x="209" y="1166"/>
                  </a:cubicBezTo>
                  <a:cubicBezTo>
                    <a:pt x="264" y="1144"/>
                    <a:pt x="341" y="1131"/>
                    <a:pt x="425" y="1131"/>
                  </a:cubicBezTo>
                  <a:cubicBezTo>
                    <a:pt x="510" y="1131"/>
                    <a:pt x="586" y="1145"/>
                    <a:pt x="642" y="1167"/>
                  </a:cubicBezTo>
                  <a:cubicBezTo>
                    <a:pt x="698" y="1189"/>
                    <a:pt x="733" y="1219"/>
                    <a:pt x="733" y="1253"/>
                  </a:cubicBezTo>
                  <a:close/>
                  <a:moveTo>
                    <a:pt x="1013" y="1439"/>
                  </a:moveTo>
                  <a:cubicBezTo>
                    <a:pt x="1013" y="1455"/>
                    <a:pt x="997" y="1469"/>
                    <a:pt x="970" y="1479"/>
                  </a:cubicBezTo>
                  <a:cubicBezTo>
                    <a:pt x="944" y="1489"/>
                    <a:pt x="907" y="1496"/>
                    <a:pt x="867" y="1496"/>
                  </a:cubicBezTo>
                  <a:cubicBezTo>
                    <a:pt x="827" y="1496"/>
                    <a:pt x="791" y="1489"/>
                    <a:pt x="765" y="1479"/>
                  </a:cubicBezTo>
                  <a:cubicBezTo>
                    <a:pt x="738" y="1469"/>
                    <a:pt x="722" y="1454"/>
                    <a:pt x="722" y="1438"/>
                  </a:cubicBezTo>
                  <a:cubicBezTo>
                    <a:pt x="722" y="1422"/>
                    <a:pt x="738" y="1408"/>
                    <a:pt x="765" y="1398"/>
                  </a:cubicBezTo>
                  <a:cubicBezTo>
                    <a:pt x="791" y="1387"/>
                    <a:pt x="827" y="1381"/>
                    <a:pt x="867" y="1381"/>
                  </a:cubicBezTo>
                  <a:cubicBezTo>
                    <a:pt x="907" y="1381"/>
                    <a:pt x="943" y="1388"/>
                    <a:pt x="969" y="1398"/>
                  </a:cubicBezTo>
                  <a:cubicBezTo>
                    <a:pt x="996" y="1408"/>
                    <a:pt x="1013" y="1423"/>
                    <a:pt x="1013" y="1439"/>
                  </a:cubicBezTo>
                  <a:close/>
                  <a:moveTo>
                    <a:pt x="824" y="2346"/>
                  </a:moveTo>
                  <a:cubicBezTo>
                    <a:pt x="824" y="2390"/>
                    <a:pt x="778" y="2430"/>
                    <a:pt x="702" y="2459"/>
                  </a:cubicBezTo>
                  <a:cubicBezTo>
                    <a:pt x="628" y="2488"/>
                    <a:pt x="525" y="2505"/>
                    <a:pt x="412" y="2505"/>
                  </a:cubicBezTo>
                  <a:cubicBezTo>
                    <a:pt x="298" y="2505"/>
                    <a:pt x="196" y="2487"/>
                    <a:pt x="122" y="2458"/>
                  </a:cubicBezTo>
                  <a:cubicBezTo>
                    <a:pt x="47" y="2429"/>
                    <a:pt x="0" y="2388"/>
                    <a:pt x="0" y="2343"/>
                  </a:cubicBezTo>
                  <a:cubicBezTo>
                    <a:pt x="0" y="2299"/>
                    <a:pt x="47" y="2258"/>
                    <a:pt x="122" y="2229"/>
                  </a:cubicBezTo>
                  <a:cubicBezTo>
                    <a:pt x="196" y="2200"/>
                    <a:pt x="298" y="2182"/>
                    <a:pt x="412" y="2182"/>
                  </a:cubicBezTo>
                  <a:cubicBezTo>
                    <a:pt x="525" y="2182"/>
                    <a:pt x="627" y="2200"/>
                    <a:pt x="701" y="2230"/>
                  </a:cubicBezTo>
                  <a:cubicBezTo>
                    <a:pt x="777" y="2259"/>
                    <a:pt x="824" y="2301"/>
                    <a:pt x="824" y="2346"/>
                  </a:cubicBezTo>
                  <a:close/>
                  <a:moveTo>
                    <a:pt x="1735" y="2346"/>
                  </a:moveTo>
                  <a:cubicBezTo>
                    <a:pt x="1735" y="2390"/>
                    <a:pt x="1688" y="2430"/>
                    <a:pt x="1613" y="2459"/>
                  </a:cubicBezTo>
                  <a:cubicBezTo>
                    <a:pt x="1539" y="2488"/>
                    <a:pt x="1436" y="2505"/>
                    <a:pt x="1322" y="2505"/>
                  </a:cubicBezTo>
                  <a:cubicBezTo>
                    <a:pt x="1209" y="2505"/>
                    <a:pt x="1107" y="2487"/>
                    <a:pt x="1033" y="2458"/>
                  </a:cubicBezTo>
                  <a:cubicBezTo>
                    <a:pt x="957" y="2429"/>
                    <a:pt x="911" y="2388"/>
                    <a:pt x="911" y="2343"/>
                  </a:cubicBezTo>
                  <a:cubicBezTo>
                    <a:pt x="911" y="2299"/>
                    <a:pt x="957" y="2258"/>
                    <a:pt x="1032" y="2229"/>
                  </a:cubicBezTo>
                  <a:cubicBezTo>
                    <a:pt x="1106" y="2200"/>
                    <a:pt x="1209" y="2182"/>
                    <a:pt x="1322" y="2182"/>
                  </a:cubicBezTo>
                  <a:cubicBezTo>
                    <a:pt x="1435" y="2182"/>
                    <a:pt x="1538" y="2200"/>
                    <a:pt x="1612" y="2230"/>
                  </a:cubicBezTo>
                  <a:cubicBezTo>
                    <a:pt x="1688" y="2259"/>
                    <a:pt x="1735" y="2301"/>
                    <a:pt x="1735" y="2346"/>
                  </a:cubicBezTo>
                  <a:close/>
                  <a:moveTo>
                    <a:pt x="1616" y="1253"/>
                  </a:moveTo>
                  <a:cubicBezTo>
                    <a:pt x="1616" y="1286"/>
                    <a:pt x="1582" y="1316"/>
                    <a:pt x="1526" y="1337"/>
                  </a:cubicBezTo>
                  <a:cubicBezTo>
                    <a:pt x="1470" y="1358"/>
                    <a:pt x="1394" y="1372"/>
                    <a:pt x="1309" y="1372"/>
                  </a:cubicBezTo>
                  <a:cubicBezTo>
                    <a:pt x="1224" y="1372"/>
                    <a:pt x="1148" y="1358"/>
                    <a:pt x="1092" y="1337"/>
                  </a:cubicBezTo>
                  <a:cubicBezTo>
                    <a:pt x="1036" y="1315"/>
                    <a:pt x="1002" y="1284"/>
                    <a:pt x="1002" y="1251"/>
                  </a:cubicBezTo>
                  <a:cubicBezTo>
                    <a:pt x="1002" y="1218"/>
                    <a:pt x="1036" y="1188"/>
                    <a:pt x="1092" y="1166"/>
                  </a:cubicBezTo>
                  <a:cubicBezTo>
                    <a:pt x="1147" y="1144"/>
                    <a:pt x="1224" y="1131"/>
                    <a:pt x="1309" y="1131"/>
                  </a:cubicBezTo>
                  <a:cubicBezTo>
                    <a:pt x="1393" y="1131"/>
                    <a:pt x="1469" y="1145"/>
                    <a:pt x="1525" y="1167"/>
                  </a:cubicBezTo>
                  <a:cubicBezTo>
                    <a:pt x="1581" y="1189"/>
                    <a:pt x="1616" y="1219"/>
                    <a:pt x="1616" y="1253"/>
                  </a:cubicBezTo>
                  <a:close/>
                  <a:moveTo>
                    <a:pt x="1121" y="1011"/>
                  </a:moveTo>
                  <a:cubicBezTo>
                    <a:pt x="1121" y="1038"/>
                    <a:pt x="1092" y="1063"/>
                    <a:pt x="1046" y="1081"/>
                  </a:cubicBezTo>
                  <a:cubicBezTo>
                    <a:pt x="1000" y="1098"/>
                    <a:pt x="937" y="1109"/>
                    <a:pt x="867" y="1109"/>
                  </a:cubicBezTo>
                  <a:cubicBezTo>
                    <a:pt x="797" y="1109"/>
                    <a:pt x="734" y="1098"/>
                    <a:pt x="689" y="1080"/>
                  </a:cubicBezTo>
                  <a:cubicBezTo>
                    <a:pt x="643" y="1062"/>
                    <a:pt x="614" y="1037"/>
                    <a:pt x="614" y="1010"/>
                  </a:cubicBezTo>
                  <a:cubicBezTo>
                    <a:pt x="614" y="982"/>
                    <a:pt x="642" y="957"/>
                    <a:pt x="689" y="939"/>
                  </a:cubicBezTo>
                  <a:cubicBezTo>
                    <a:pt x="734" y="922"/>
                    <a:pt x="797" y="911"/>
                    <a:pt x="867" y="911"/>
                  </a:cubicBezTo>
                  <a:cubicBezTo>
                    <a:pt x="937" y="911"/>
                    <a:pt x="1000" y="922"/>
                    <a:pt x="1045" y="940"/>
                  </a:cubicBezTo>
                  <a:cubicBezTo>
                    <a:pt x="1092" y="958"/>
                    <a:pt x="1121" y="984"/>
                    <a:pt x="1121" y="1011"/>
                  </a:cubicBezTo>
                  <a:close/>
                  <a:moveTo>
                    <a:pt x="1058" y="76"/>
                  </a:moveTo>
                  <a:cubicBezTo>
                    <a:pt x="1058" y="96"/>
                    <a:pt x="1036" y="115"/>
                    <a:pt x="1002" y="128"/>
                  </a:cubicBezTo>
                  <a:cubicBezTo>
                    <a:pt x="967" y="141"/>
                    <a:pt x="920" y="150"/>
                    <a:pt x="867" y="150"/>
                  </a:cubicBezTo>
                  <a:cubicBezTo>
                    <a:pt x="815" y="150"/>
                    <a:pt x="767" y="141"/>
                    <a:pt x="733" y="128"/>
                  </a:cubicBezTo>
                  <a:cubicBezTo>
                    <a:pt x="698" y="114"/>
                    <a:pt x="677" y="95"/>
                    <a:pt x="677" y="74"/>
                  </a:cubicBezTo>
                  <a:cubicBezTo>
                    <a:pt x="677" y="54"/>
                    <a:pt x="698" y="35"/>
                    <a:pt x="733" y="21"/>
                  </a:cubicBezTo>
                  <a:cubicBezTo>
                    <a:pt x="767" y="8"/>
                    <a:pt x="815" y="0"/>
                    <a:pt x="867" y="0"/>
                  </a:cubicBezTo>
                  <a:cubicBezTo>
                    <a:pt x="919" y="0"/>
                    <a:pt x="967" y="8"/>
                    <a:pt x="1001" y="22"/>
                  </a:cubicBezTo>
                  <a:cubicBezTo>
                    <a:pt x="1036" y="36"/>
                    <a:pt x="1058" y="55"/>
                    <a:pt x="1058" y="76"/>
                  </a:cubicBezTo>
                  <a:close/>
                  <a:moveTo>
                    <a:pt x="1735" y="337"/>
                  </a:moveTo>
                  <a:cubicBezTo>
                    <a:pt x="1735" y="381"/>
                    <a:pt x="1689" y="420"/>
                    <a:pt x="1614" y="449"/>
                  </a:cubicBezTo>
                  <a:cubicBezTo>
                    <a:pt x="1540" y="478"/>
                    <a:pt x="1437" y="495"/>
                    <a:pt x="1324" y="495"/>
                  </a:cubicBezTo>
                  <a:cubicBezTo>
                    <a:pt x="1210" y="495"/>
                    <a:pt x="1108" y="477"/>
                    <a:pt x="1034" y="448"/>
                  </a:cubicBezTo>
                  <a:cubicBezTo>
                    <a:pt x="960" y="419"/>
                    <a:pt x="913" y="378"/>
                    <a:pt x="913" y="334"/>
                  </a:cubicBezTo>
                  <a:cubicBezTo>
                    <a:pt x="913" y="290"/>
                    <a:pt x="959" y="250"/>
                    <a:pt x="1034" y="221"/>
                  </a:cubicBezTo>
                  <a:cubicBezTo>
                    <a:pt x="1108" y="192"/>
                    <a:pt x="1210" y="174"/>
                    <a:pt x="1324" y="174"/>
                  </a:cubicBezTo>
                  <a:cubicBezTo>
                    <a:pt x="1437" y="174"/>
                    <a:pt x="1539" y="192"/>
                    <a:pt x="1613" y="221"/>
                  </a:cubicBezTo>
                  <a:cubicBezTo>
                    <a:pt x="1688" y="251"/>
                    <a:pt x="1735" y="292"/>
                    <a:pt x="1735" y="337"/>
                  </a:cubicBezTo>
                  <a:close/>
                </a:path>
              </a:pathLst>
            </a:custGeom>
            <a:solidFill>
              <a:srgbClr val="679AB9"/>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55" name="Türmchen">
              <a:extLst>
                <a:ext uri="{FF2B5EF4-FFF2-40B4-BE49-F238E27FC236}">
                  <a16:creationId xmlns:a16="http://schemas.microsoft.com/office/drawing/2014/main" id="{1663F8F8-D044-1F4B-978F-47C077DB9949}"/>
                </a:ext>
              </a:extLst>
            </p:cNvPr>
            <p:cNvSpPr>
              <a:spLocks noEditPoints="1"/>
            </p:cNvSpPr>
            <p:nvPr/>
          </p:nvSpPr>
          <p:spPr bwMode="auto">
            <a:xfrm>
              <a:off x="3550" y="652"/>
              <a:ext cx="2210" cy="2902"/>
            </a:xfrm>
            <a:custGeom>
              <a:avLst/>
              <a:gdLst>
                <a:gd name="T0" fmla="*/ 5533 w 9745"/>
                <a:gd name="T1" fmla="*/ 9734 h 12800"/>
                <a:gd name="T2" fmla="*/ 6802 w 9745"/>
                <a:gd name="T3" fmla="*/ 9015 h 12800"/>
                <a:gd name="T4" fmla="*/ 5928 w 9745"/>
                <a:gd name="T5" fmla="*/ 7113 h 12800"/>
                <a:gd name="T6" fmla="*/ 6028 w 9745"/>
                <a:gd name="T7" fmla="*/ 8142 h 12800"/>
                <a:gd name="T8" fmla="*/ 6306 w 9745"/>
                <a:gd name="T9" fmla="*/ 8142 h 12800"/>
                <a:gd name="T10" fmla="*/ 6802 w 9745"/>
                <a:gd name="T11" fmla="*/ 7927 h 12800"/>
                <a:gd name="T12" fmla="*/ 6554 w 9745"/>
                <a:gd name="T13" fmla="*/ 6972 h 12800"/>
                <a:gd name="T14" fmla="*/ 6192 w 9745"/>
                <a:gd name="T15" fmla="*/ 802 h 12800"/>
                <a:gd name="T16" fmla="*/ 6134 w 9745"/>
                <a:gd name="T17" fmla="*/ 1080 h 12800"/>
                <a:gd name="T18" fmla="*/ 5850 w 9745"/>
                <a:gd name="T19" fmla="*/ 965 h 12800"/>
                <a:gd name="T20" fmla="*/ 5805 w 9745"/>
                <a:gd name="T21" fmla="*/ 641 h 12800"/>
                <a:gd name="T22" fmla="*/ 5585 w 9745"/>
                <a:gd name="T23" fmla="*/ 806 h 12800"/>
                <a:gd name="T24" fmla="*/ 5658 w 9745"/>
                <a:gd name="T25" fmla="*/ 1077 h 12800"/>
                <a:gd name="T26" fmla="*/ 5861 w 9745"/>
                <a:gd name="T27" fmla="*/ 1309 h 12800"/>
                <a:gd name="T28" fmla="*/ 5987 w 9745"/>
                <a:gd name="T29" fmla="*/ 2976 h 12800"/>
                <a:gd name="T30" fmla="*/ 6067 w 9745"/>
                <a:gd name="T31" fmla="*/ 3592 h 12800"/>
                <a:gd name="T32" fmla="*/ 5923 w 9745"/>
                <a:gd name="T33" fmla="*/ 4034 h 12800"/>
                <a:gd name="T34" fmla="*/ 4917 w 9745"/>
                <a:gd name="T35" fmla="*/ 5382 h 12800"/>
                <a:gd name="T36" fmla="*/ 4012 w 9745"/>
                <a:gd name="T37" fmla="*/ 6687 h 12800"/>
                <a:gd name="T38" fmla="*/ 4589 w 9745"/>
                <a:gd name="T39" fmla="*/ 8242 h 12800"/>
                <a:gd name="T40" fmla="*/ 4504 w 9745"/>
                <a:gd name="T41" fmla="*/ 10745 h 12800"/>
                <a:gd name="T42" fmla="*/ 0 w 9745"/>
                <a:gd name="T43" fmla="*/ 12800 h 12800"/>
                <a:gd name="T44" fmla="*/ 8065 w 9745"/>
                <a:gd name="T45" fmla="*/ 11069 h 12800"/>
                <a:gd name="T46" fmla="*/ 7802 w 9745"/>
                <a:gd name="T47" fmla="*/ 8366 h 12800"/>
                <a:gd name="T48" fmla="*/ 8154 w 9745"/>
                <a:gd name="T49" fmla="*/ 7161 h 12800"/>
                <a:gd name="T50" fmla="*/ 7723 w 9745"/>
                <a:gd name="T51" fmla="*/ 5759 h 12800"/>
                <a:gd name="T52" fmla="*/ 6436 w 9745"/>
                <a:gd name="T53" fmla="*/ 4207 h 12800"/>
                <a:gd name="T54" fmla="*/ 6228 w 9745"/>
                <a:gd name="T55" fmla="*/ 3673 h 12800"/>
                <a:gd name="T56" fmla="*/ 6236 w 9745"/>
                <a:gd name="T57" fmla="*/ 2850 h 12800"/>
                <a:gd name="T58" fmla="*/ 6470 w 9745"/>
                <a:gd name="T59" fmla="*/ 2554 h 12800"/>
                <a:gd name="T60" fmla="*/ 6408 w 9745"/>
                <a:gd name="T61" fmla="*/ 2285 h 12800"/>
                <a:gd name="T62" fmla="*/ 6621 w 9745"/>
                <a:gd name="T63" fmla="*/ 2320 h 12800"/>
                <a:gd name="T64" fmla="*/ 6866 w 9745"/>
                <a:gd name="T65" fmla="*/ 2173 h 12800"/>
                <a:gd name="T66" fmla="*/ 6754 w 9745"/>
                <a:gd name="T67" fmla="*/ 1290 h 12800"/>
                <a:gd name="T68" fmla="*/ 6837 w 9745"/>
                <a:gd name="T69" fmla="*/ 710 h 12800"/>
                <a:gd name="T70" fmla="*/ 6934 w 9745"/>
                <a:gd name="T71" fmla="*/ 315 h 12800"/>
                <a:gd name="T72" fmla="*/ 6768 w 9745"/>
                <a:gd name="T73" fmla="*/ 248 h 12800"/>
                <a:gd name="T74" fmla="*/ 6594 w 9745"/>
                <a:gd name="T75" fmla="*/ 2143 h 12800"/>
                <a:gd name="T76" fmla="*/ 6672 w 9745"/>
                <a:gd name="T77" fmla="*/ 2052 h 12800"/>
                <a:gd name="T78" fmla="*/ 6635 w 9745"/>
                <a:gd name="T79" fmla="*/ 2123 h 12800"/>
                <a:gd name="T80" fmla="*/ 6536 w 9745"/>
                <a:gd name="T81" fmla="*/ 2085 h 12800"/>
                <a:gd name="T82" fmla="*/ 6594 w 9745"/>
                <a:gd name="T83" fmla="*/ 1941 h 12800"/>
                <a:gd name="T84" fmla="*/ 6487 w 9745"/>
                <a:gd name="T85" fmla="*/ 2048 h 12800"/>
                <a:gd name="T86" fmla="*/ 6530 w 9745"/>
                <a:gd name="T87" fmla="*/ 1916 h 12800"/>
                <a:gd name="T88" fmla="*/ 6504 w 9745"/>
                <a:gd name="T89" fmla="*/ 2040 h 12800"/>
                <a:gd name="T90" fmla="*/ 6495 w 9745"/>
                <a:gd name="T91" fmla="*/ 1853 h 12800"/>
                <a:gd name="T92" fmla="*/ 6487 w 9745"/>
                <a:gd name="T93" fmla="*/ 1613 h 12800"/>
                <a:gd name="T94" fmla="*/ 6520 w 9745"/>
                <a:gd name="T95" fmla="*/ 1633 h 12800"/>
                <a:gd name="T96" fmla="*/ 6303 w 9745"/>
                <a:gd name="T97" fmla="*/ 1639 h 12800"/>
                <a:gd name="T98" fmla="*/ 6292 w 9745"/>
                <a:gd name="T99" fmla="*/ 1469 h 12800"/>
                <a:gd name="T100" fmla="*/ 6433 w 9745"/>
                <a:gd name="T101" fmla="*/ 1689 h 12800"/>
                <a:gd name="T102" fmla="*/ 6227 w 9745"/>
                <a:gd name="T103" fmla="*/ 1052 h 12800"/>
                <a:gd name="T104" fmla="*/ 6263 w 9745"/>
                <a:gd name="T105" fmla="*/ 983 h 12800"/>
                <a:gd name="T106" fmla="*/ 6263 w 9745"/>
                <a:gd name="T107" fmla="*/ 1064 h 12800"/>
                <a:gd name="T108" fmla="*/ 6346 w 9745"/>
                <a:gd name="T109" fmla="*/ 856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45" h="12800">
                  <a:moveTo>
                    <a:pt x="6802" y="9734"/>
                  </a:moveTo>
                  <a:lnTo>
                    <a:pt x="6802" y="9734"/>
                  </a:lnTo>
                  <a:lnTo>
                    <a:pt x="6802" y="9734"/>
                  </a:lnTo>
                  <a:cubicBezTo>
                    <a:pt x="6595" y="9706"/>
                    <a:pt x="6262" y="9698"/>
                    <a:pt x="6167" y="9698"/>
                  </a:cubicBezTo>
                  <a:lnTo>
                    <a:pt x="6167" y="9698"/>
                  </a:lnTo>
                  <a:cubicBezTo>
                    <a:pt x="6072" y="9698"/>
                    <a:pt x="5739" y="9706"/>
                    <a:pt x="5533" y="9734"/>
                  </a:cubicBezTo>
                  <a:lnTo>
                    <a:pt x="5533" y="9734"/>
                  </a:lnTo>
                  <a:lnTo>
                    <a:pt x="5533" y="9072"/>
                  </a:lnTo>
                  <a:lnTo>
                    <a:pt x="6011" y="9072"/>
                  </a:lnTo>
                  <a:cubicBezTo>
                    <a:pt x="6013" y="9054"/>
                    <a:pt x="6014" y="9035"/>
                    <a:pt x="6015" y="9015"/>
                  </a:cubicBezTo>
                  <a:lnTo>
                    <a:pt x="5533" y="9015"/>
                  </a:lnTo>
                  <a:lnTo>
                    <a:pt x="5533" y="8924"/>
                  </a:lnTo>
                  <a:lnTo>
                    <a:pt x="6802" y="8924"/>
                  </a:lnTo>
                  <a:lnTo>
                    <a:pt x="6802" y="9015"/>
                  </a:lnTo>
                  <a:lnTo>
                    <a:pt x="6319" y="9015"/>
                  </a:lnTo>
                  <a:cubicBezTo>
                    <a:pt x="6320" y="9035"/>
                    <a:pt x="6321" y="9054"/>
                    <a:pt x="6323" y="9072"/>
                  </a:cubicBezTo>
                  <a:lnTo>
                    <a:pt x="6802" y="9072"/>
                  </a:lnTo>
                  <a:lnTo>
                    <a:pt x="6802" y="9734"/>
                  </a:lnTo>
                  <a:close/>
                  <a:moveTo>
                    <a:pt x="6406" y="7151"/>
                  </a:moveTo>
                  <a:lnTo>
                    <a:pt x="5928" y="7151"/>
                  </a:lnTo>
                  <a:cubicBezTo>
                    <a:pt x="5928" y="7139"/>
                    <a:pt x="5928" y="7126"/>
                    <a:pt x="5928" y="7113"/>
                  </a:cubicBezTo>
                  <a:lnTo>
                    <a:pt x="6406" y="7113"/>
                  </a:lnTo>
                  <a:cubicBezTo>
                    <a:pt x="6406" y="7126"/>
                    <a:pt x="6406" y="7139"/>
                    <a:pt x="6406" y="7151"/>
                  </a:cubicBezTo>
                  <a:close/>
                  <a:moveTo>
                    <a:pt x="6802" y="8142"/>
                  </a:moveTo>
                  <a:lnTo>
                    <a:pt x="6802" y="8848"/>
                  </a:lnTo>
                  <a:lnTo>
                    <a:pt x="5533" y="8848"/>
                  </a:lnTo>
                  <a:lnTo>
                    <a:pt x="5533" y="8142"/>
                  </a:lnTo>
                  <a:lnTo>
                    <a:pt x="6028" y="8142"/>
                  </a:lnTo>
                  <a:cubicBezTo>
                    <a:pt x="6030" y="8125"/>
                    <a:pt x="6031" y="8106"/>
                    <a:pt x="6032" y="8085"/>
                  </a:cubicBezTo>
                  <a:lnTo>
                    <a:pt x="5533" y="8085"/>
                  </a:lnTo>
                  <a:lnTo>
                    <a:pt x="5533" y="8003"/>
                  </a:lnTo>
                  <a:lnTo>
                    <a:pt x="6802" y="8003"/>
                  </a:lnTo>
                  <a:lnTo>
                    <a:pt x="6802" y="8085"/>
                  </a:lnTo>
                  <a:lnTo>
                    <a:pt x="6302" y="8085"/>
                  </a:lnTo>
                  <a:cubicBezTo>
                    <a:pt x="6303" y="8106"/>
                    <a:pt x="6304" y="8125"/>
                    <a:pt x="6306" y="8142"/>
                  </a:cubicBezTo>
                  <a:lnTo>
                    <a:pt x="6802" y="8142"/>
                  </a:lnTo>
                  <a:moveTo>
                    <a:pt x="5533" y="7927"/>
                  </a:moveTo>
                  <a:lnTo>
                    <a:pt x="5533" y="7431"/>
                  </a:lnTo>
                  <a:cubicBezTo>
                    <a:pt x="5533" y="7309"/>
                    <a:pt x="5661" y="7184"/>
                    <a:pt x="5741" y="7049"/>
                  </a:cubicBezTo>
                  <a:lnTo>
                    <a:pt x="6593" y="7049"/>
                  </a:lnTo>
                  <a:cubicBezTo>
                    <a:pt x="6674" y="7184"/>
                    <a:pt x="6802" y="7309"/>
                    <a:pt x="6802" y="7431"/>
                  </a:cubicBezTo>
                  <a:lnTo>
                    <a:pt x="6802" y="7927"/>
                  </a:lnTo>
                  <a:lnTo>
                    <a:pt x="5533" y="7927"/>
                  </a:lnTo>
                  <a:close/>
                  <a:moveTo>
                    <a:pt x="5780" y="6972"/>
                  </a:moveTo>
                  <a:cubicBezTo>
                    <a:pt x="5796" y="6934"/>
                    <a:pt x="5806" y="6895"/>
                    <a:pt x="5806" y="6854"/>
                  </a:cubicBezTo>
                  <a:cubicBezTo>
                    <a:pt x="5806" y="6854"/>
                    <a:pt x="6057" y="6834"/>
                    <a:pt x="6167" y="6834"/>
                  </a:cubicBezTo>
                  <a:lnTo>
                    <a:pt x="6167" y="6834"/>
                  </a:lnTo>
                  <a:cubicBezTo>
                    <a:pt x="6278" y="6834"/>
                    <a:pt x="6529" y="6854"/>
                    <a:pt x="6529" y="6854"/>
                  </a:cubicBezTo>
                  <a:cubicBezTo>
                    <a:pt x="6529" y="6895"/>
                    <a:pt x="6538" y="6934"/>
                    <a:pt x="6554" y="6972"/>
                  </a:cubicBezTo>
                  <a:lnTo>
                    <a:pt x="5780" y="6972"/>
                  </a:lnTo>
                  <a:close/>
                  <a:moveTo>
                    <a:pt x="6770" y="0"/>
                  </a:moveTo>
                  <a:lnTo>
                    <a:pt x="6770" y="0"/>
                  </a:lnTo>
                  <a:cubicBezTo>
                    <a:pt x="6740" y="91"/>
                    <a:pt x="6687" y="194"/>
                    <a:pt x="6629" y="310"/>
                  </a:cubicBezTo>
                  <a:cubicBezTo>
                    <a:pt x="6571" y="425"/>
                    <a:pt x="6518" y="487"/>
                    <a:pt x="6484" y="547"/>
                  </a:cubicBezTo>
                  <a:cubicBezTo>
                    <a:pt x="6419" y="609"/>
                    <a:pt x="6342" y="758"/>
                    <a:pt x="6332" y="805"/>
                  </a:cubicBezTo>
                  <a:cubicBezTo>
                    <a:pt x="6309" y="795"/>
                    <a:pt x="6199" y="795"/>
                    <a:pt x="6192" y="802"/>
                  </a:cubicBezTo>
                  <a:cubicBezTo>
                    <a:pt x="6108" y="802"/>
                    <a:pt x="6112" y="888"/>
                    <a:pt x="6112" y="888"/>
                  </a:cubicBezTo>
                  <a:cubicBezTo>
                    <a:pt x="6112" y="888"/>
                    <a:pt x="6105" y="897"/>
                    <a:pt x="6098" y="916"/>
                  </a:cubicBezTo>
                  <a:cubicBezTo>
                    <a:pt x="6091" y="935"/>
                    <a:pt x="6097" y="988"/>
                    <a:pt x="6097" y="1006"/>
                  </a:cubicBezTo>
                  <a:lnTo>
                    <a:pt x="6090" y="1019"/>
                  </a:lnTo>
                  <a:lnTo>
                    <a:pt x="6104" y="1027"/>
                  </a:lnTo>
                  <a:cubicBezTo>
                    <a:pt x="6104" y="1027"/>
                    <a:pt x="6106" y="1061"/>
                    <a:pt x="6114" y="1068"/>
                  </a:cubicBezTo>
                  <a:cubicBezTo>
                    <a:pt x="6122" y="1076"/>
                    <a:pt x="6134" y="1080"/>
                    <a:pt x="6134" y="1080"/>
                  </a:cubicBezTo>
                  <a:lnTo>
                    <a:pt x="6135" y="1098"/>
                  </a:lnTo>
                  <a:cubicBezTo>
                    <a:pt x="6135" y="1098"/>
                    <a:pt x="6121" y="1136"/>
                    <a:pt x="6105" y="1148"/>
                  </a:cubicBezTo>
                  <a:cubicBezTo>
                    <a:pt x="6023" y="1143"/>
                    <a:pt x="5976" y="1181"/>
                    <a:pt x="5954" y="1213"/>
                  </a:cubicBezTo>
                  <a:cubicBezTo>
                    <a:pt x="5954" y="1213"/>
                    <a:pt x="5905" y="1208"/>
                    <a:pt x="5887" y="1209"/>
                  </a:cubicBezTo>
                  <a:cubicBezTo>
                    <a:pt x="5875" y="1191"/>
                    <a:pt x="5830" y="1072"/>
                    <a:pt x="5810" y="1056"/>
                  </a:cubicBezTo>
                  <a:cubicBezTo>
                    <a:pt x="5816" y="1047"/>
                    <a:pt x="5815" y="1021"/>
                    <a:pt x="5808" y="1010"/>
                  </a:cubicBezTo>
                  <a:cubicBezTo>
                    <a:pt x="5838" y="997"/>
                    <a:pt x="5850" y="965"/>
                    <a:pt x="5850" y="965"/>
                  </a:cubicBezTo>
                  <a:lnTo>
                    <a:pt x="5841" y="954"/>
                  </a:lnTo>
                  <a:cubicBezTo>
                    <a:pt x="5841" y="954"/>
                    <a:pt x="5861" y="947"/>
                    <a:pt x="5857" y="926"/>
                  </a:cubicBezTo>
                  <a:cubicBezTo>
                    <a:pt x="5903" y="928"/>
                    <a:pt x="5880" y="854"/>
                    <a:pt x="5881" y="843"/>
                  </a:cubicBezTo>
                  <a:cubicBezTo>
                    <a:pt x="5899" y="829"/>
                    <a:pt x="5896" y="777"/>
                    <a:pt x="5896" y="777"/>
                  </a:cubicBezTo>
                  <a:cubicBezTo>
                    <a:pt x="5896" y="777"/>
                    <a:pt x="5883" y="776"/>
                    <a:pt x="5886" y="741"/>
                  </a:cubicBezTo>
                  <a:cubicBezTo>
                    <a:pt x="5889" y="706"/>
                    <a:pt x="5868" y="687"/>
                    <a:pt x="5856" y="681"/>
                  </a:cubicBezTo>
                  <a:cubicBezTo>
                    <a:pt x="5849" y="664"/>
                    <a:pt x="5815" y="642"/>
                    <a:pt x="5805" y="641"/>
                  </a:cubicBezTo>
                  <a:cubicBezTo>
                    <a:pt x="5785" y="626"/>
                    <a:pt x="5743" y="633"/>
                    <a:pt x="5743" y="646"/>
                  </a:cubicBezTo>
                  <a:cubicBezTo>
                    <a:pt x="5730" y="644"/>
                    <a:pt x="5718" y="658"/>
                    <a:pt x="5718" y="658"/>
                  </a:cubicBezTo>
                  <a:cubicBezTo>
                    <a:pt x="5718" y="658"/>
                    <a:pt x="5693" y="652"/>
                    <a:pt x="5683" y="672"/>
                  </a:cubicBezTo>
                  <a:cubicBezTo>
                    <a:pt x="5662" y="685"/>
                    <a:pt x="5637" y="737"/>
                    <a:pt x="5637" y="737"/>
                  </a:cubicBezTo>
                  <a:cubicBezTo>
                    <a:pt x="5637" y="737"/>
                    <a:pt x="5629" y="727"/>
                    <a:pt x="5620" y="738"/>
                  </a:cubicBezTo>
                  <a:cubicBezTo>
                    <a:pt x="5611" y="750"/>
                    <a:pt x="5613" y="802"/>
                    <a:pt x="5613" y="802"/>
                  </a:cubicBezTo>
                  <a:cubicBezTo>
                    <a:pt x="5613" y="802"/>
                    <a:pt x="5593" y="790"/>
                    <a:pt x="5585" y="806"/>
                  </a:cubicBezTo>
                  <a:cubicBezTo>
                    <a:pt x="5577" y="822"/>
                    <a:pt x="5591" y="881"/>
                    <a:pt x="5591" y="881"/>
                  </a:cubicBezTo>
                  <a:cubicBezTo>
                    <a:pt x="5591" y="881"/>
                    <a:pt x="5572" y="875"/>
                    <a:pt x="5572" y="897"/>
                  </a:cubicBezTo>
                  <a:cubicBezTo>
                    <a:pt x="5572" y="918"/>
                    <a:pt x="5585" y="963"/>
                    <a:pt x="5585" y="963"/>
                  </a:cubicBezTo>
                  <a:cubicBezTo>
                    <a:pt x="5585" y="963"/>
                    <a:pt x="5573" y="954"/>
                    <a:pt x="5573" y="971"/>
                  </a:cubicBezTo>
                  <a:cubicBezTo>
                    <a:pt x="5573" y="988"/>
                    <a:pt x="5613" y="1040"/>
                    <a:pt x="5613" y="1040"/>
                  </a:cubicBezTo>
                  <a:cubicBezTo>
                    <a:pt x="5613" y="1040"/>
                    <a:pt x="5595" y="1055"/>
                    <a:pt x="5596" y="1071"/>
                  </a:cubicBezTo>
                  <a:cubicBezTo>
                    <a:pt x="5613" y="1081"/>
                    <a:pt x="5640" y="1083"/>
                    <a:pt x="5658" y="1077"/>
                  </a:cubicBezTo>
                  <a:cubicBezTo>
                    <a:pt x="5651" y="1084"/>
                    <a:pt x="5652" y="1098"/>
                    <a:pt x="5652" y="1098"/>
                  </a:cubicBezTo>
                  <a:cubicBezTo>
                    <a:pt x="5652" y="1098"/>
                    <a:pt x="5667" y="1112"/>
                    <a:pt x="5691" y="1105"/>
                  </a:cubicBezTo>
                  <a:cubicBezTo>
                    <a:pt x="5714" y="1098"/>
                    <a:pt x="5733" y="1069"/>
                    <a:pt x="5733" y="1069"/>
                  </a:cubicBezTo>
                  <a:cubicBezTo>
                    <a:pt x="5733" y="1069"/>
                    <a:pt x="5753" y="1081"/>
                    <a:pt x="5759" y="1100"/>
                  </a:cubicBezTo>
                  <a:cubicBezTo>
                    <a:pt x="5766" y="1118"/>
                    <a:pt x="5775" y="1159"/>
                    <a:pt x="5784" y="1200"/>
                  </a:cubicBezTo>
                  <a:cubicBezTo>
                    <a:pt x="5793" y="1241"/>
                    <a:pt x="5804" y="1292"/>
                    <a:pt x="5817" y="1304"/>
                  </a:cubicBezTo>
                  <a:cubicBezTo>
                    <a:pt x="5830" y="1316"/>
                    <a:pt x="5847" y="1304"/>
                    <a:pt x="5861" y="1309"/>
                  </a:cubicBezTo>
                  <a:cubicBezTo>
                    <a:pt x="5875" y="1314"/>
                    <a:pt x="5894" y="1331"/>
                    <a:pt x="5955" y="1325"/>
                  </a:cubicBezTo>
                  <a:cubicBezTo>
                    <a:pt x="5955" y="1472"/>
                    <a:pt x="6015" y="1558"/>
                    <a:pt x="6046" y="1604"/>
                  </a:cubicBezTo>
                  <a:cubicBezTo>
                    <a:pt x="6076" y="1651"/>
                    <a:pt x="6109" y="1719"/>
                    <a:pt x="6109" y="1805"/>
                  </a:cubicBezTo>
                  <a:cubicBezTo>
                    <a:pt x="6109" y="1891"/>
                    <a:pt x="6113" y="2052"/>
                    <a:pt x="6107" y="2129"/>
                  </a:cubicBezTo>
                  <a:cubicBezTo>
                    <a:pt x="6101" y="2205"/>
                    <a:pt x="6070" y="2296"/>
                    <a:pt x="6070" y="2359"/>
                  </a:cubicBezTo>
                  <a:cubicBezTo>
                    <a:pt x="6070" y="2423"/>
                    <a:pt x="6098" y="2584"/>
                    <a:pt x="6098" y="2786"/>
                  </a:cubicBezTo>
                  <a:cubicBezTo>
                    <a:pt x="6072" y="2819"/>
                    <a:pt x="5987" y="2969"/>
                    <a:pt x="5987" y="2976"/>
                  </a:cubicBezTo>
                  <a:cubicBezTo>
                    <a:pt x="5987" y="2984"/>
                    <a:pt x="5993" y="2998"/>
                    <a:pt x="6027" y="2998"/>
                  </a:cubicBezTo>
                  <a:cubicBezTo>
                    <a:pt x="6062" y="2998"/>
                    <a:pt x="6091" y="2956"/>
                    <a:pt x="6091" y="2956"/>
                  </a:cubicBezTo>
                  <a:lnTo>
                    <a:pt x="6100" y="2967"/>
                  </a:lnTo>
                  <a:cubicBezTo>
                    <a:pt x="6100" y="2967"/>
                    <a:pt x="6099" y="2978"/>
                    <a:pt x="6099" y="2989"/>
                  </a:cubicBezTo>
                  <a:cubicBezTo>
                    <a:pt x="6073" y="2989"/>
                    <a:pt x="6081" y="3025"/>
                    <a:pt x="6081" y="3036"/>
                  </a:cubicBezTo>
                  <a:cubicBezTo>
                    <a:pt x="6050" y="3046"/>
                    <a:pt x="5868" y="3129"/>
                    <a:pt x="5868" y="3301"/>
                  </a:cubicBezTo>
                  <a:cubicBezTo>
                    <a:pt x="5868" y="3472"/>
                    <a:pt x="5974" y="3546"/>
                    <a:pt x="6067" y="3592"/>
                  </a:cubicBezTo>
                  <a:cubicBezTo>
                    <a:pt x="6067" y="3592"/>
                    <a:pt x="6061" y="3598"/>
                    <a:pt x="6061" y="3620"/>
                  </a:cubicBezTo>
                  <a:cubicBezTo>
                    <a:pt x="6061" y="3643"/>
                    <a:pt x="6115" y="3662"/>
                    <a:pt x="6106" y="3673"/>
                  </a:cubicBezTo>
                  <a:cubicBezTo>
                    <a:pt x="6096" y="3687"/>
                    <a:pt x="6104" y="3719"/>
                    <a:pt x="6089" y="3745"/>
                  </a:cubicBezTo>
                  <a:cubicBezTo>
                    <a:pt x="6075" y="3771"/>
                    <a:pt x="6041" y="3796"/>
                    <a:pt x="6041" y="3817"/>
                  </a:cubicBezTo>
                  <a:cubicBezTo>
                    <a:pt x="6041" y="3837"/>
                    <a:pt x="6070" y="3864"/>
                    <a:pt x="6070" y="3864"/>
                  </a:cubicBezTo>
                  <a:cubicBezTo>
                    <a:pt x="6070" y="3864"/>
                    <a:pt x="6065" y="3902"/>
                    <a:pt x="6065" y="3923"/>
                  </a:cubicBezTo>
                  <a:cubicBezTo>
                    <a:pt x="5970" y="3941"/>
                    <a:pt x="5923" y="3993"/>
                    <a:pt x="5923" y="4034"/>
                  </a:cubicBezTo>
                  <a:cubicBezTo>
                    <a:pt x="5923" y="4075"/>
                    <a:pt x="5966" y="4097"/>
                    <a:pt x="5966" y="4097"/>
                  </a:cubicBezTo>
                  <a:cubicBezTo>
                    <a:pt x="5966" y="4097"/>
                    <a:pt x="5899" y="4141"/>
                    <a:pt x="5899" y="4207"/>
                  </a:cubicBezTo>
                  <a:cubicBezTo>
                    <a:pt x="5899" y="4274"/>
                    <a:pt x="5956" y="4286"/>
                    <a:pt x="5956" y="4318"/>
                  </a:cubicBezTo>
                  <a:cubicBezTo>
                    <a:pt x="5956" y="4350"/>
                    <a:pt x="5892" y="4413"/>
                    <a:pt x="5882" y="4416"/>
                  </a:cubicBezTo>
                  <a:cubicBezTo>
                    <a:pt x="5662" y="4455"/>
                    <a:pt x="5451" y="4589"/>
                    <a:pt x="5346" y="4676"/>
                  </a:cubicBezTo>
                  <a:cubicBezTo>
                    <a:pt x="5241" y="4764"/>
                    <a:pt x="5142" y="4879"/>
                    <a:pt x="5054" y="5033"/>
                  </a:cubicBezTo>
                  <a:cubicBezTo>
                    <a:pt x="4966" y="5187"/>
                    <a:pt x="4930" y="5324"/>
                    <a:pt x="4917" y="5382"/>
                  </a:cubicBezTo>
                  <a:cubicBezTo>
                    <a:pt x="4884" y="5399"/>
                    <a:pt x="4762" y="5467"/>
                    <a:pt x="4704" y="5530"/>
                  </a:cubicBezTo>
                  <a:cubicBezTo>
                    <a:pt x="4646" y="5592"/>
                    <a:pt x="4611" y="5667"/>
                    <a:pt x="4611" y="5759"/>
                  </a:cubicBezTo>
                  <a:cubicBezTo>
                    <a:pt x="4611" y="5850"/>
                    <a:pt x="4667" y="5902"/>
                    <a:pt x="4692" y="5929"/>
                  </a:cubicBezTo>
                  <a:cubicBezTo>
                    <a:pt x="4717" y="5957"/>
                    <a:pt x="4720" y="5995"/>
                    <a:pt x="4743" y="6027"/>
                  </a:cubicBezTo>
                  <a:cubicBezTo>
                    <a:pt x="4767" y="6059"/>
                    <a:pt x="4823" y="6124"/>
                    <a:pt x="4872" y="6151"/>
                  </a:cubicBezTo>
                  <a:cubicBezTo>
                    <a:pt x="4726" y="6185"/>
                    <a:pt x="4572" y="6248"/>
                    <a:pt x="4341" y="6366"/>
                  </a:cubicBezTo>
                  <a:cubicBezTo>
                    <a:pt x="4110" y="6483"/>
                    <a:pt x="4040" y="6621"/>
                    <a:pt x="4012" y="6687"/>
                  </a:cubicBezTo>
                  <a:cubicBezTo>
                    <a:pt x="3983" y="6753"/>
                    <a:pt x="3971" y="6851"/>
                    <a:pt x="4019" y="6963"/>
                  </a:cubicBezTo>
                  <a:cubicBezTo>
                    <a:pt x="4067" y="7075"/>
                    <a:pt x="4156" y="7112"/>
                    <a:pt x="4180" y="7161"/>
                  </a:cubicBezTo>
                  <a:cubicBezTo>
                    <a:pt x="4205" y="7210"/>
                    <a:pt x="4245" y="7272"/>
                    <a:pt x="4290" y="7314"/>
                  </a:cubicBezTo>
                  <a:cubicBezTo>
                    <a:pt x="4334" y="7356"/>
                    <a:pt x="4390" y="7391"/>
                    <a:pt x="4446" y="7433"/>
                  </a:cubicBezTo>
                  <a:cubicBezTo>
                    <a:pt x="4446" y="7469"/>
                    <a:pt x="4488" y="7528"/>
                    <a:pt x="4488" y="7573"/>
                  </a:cubicBezTo>
                  <a:cubicBezTo>
                    <a:pt x="4488" y="7893"/>
                    <a:pt x="4593" y="8033"/>
                    <a:pt x="4591" y="8159"/>
                  </a:cubicBezTo>
                  <a:cubicBezTo>
                    <a:pt x="4591" y="8201"/>
                    <a:pt x="4589" y="8242"/>
                    <a:pt x="4589" y="8242"/>
                  </a:cubicBezTo>
                  <a:lnTo>
                    <a:pt x="4533" y="8249"/>
                  </a:lnTo>
                  <a:lnTo>
                    <a:pt x="4533" y="8366"/>
                  </a:lnTo>
                  <a:lnTo>
                    <a:pt x="4586" y="8448"/>
                  </a:lnTo>
                  <a:cubicBezTo>
                    <a:pt x="4586" y="8448"/>
                    <a:pt x="4586" y="9991"/>
                    <a:pt x="4586" y="10046"/>
                  </a:cubicBezTo>
                  <a:cubicBezTo>
                    <a:pt x="4460" y="10143"/>
                    <a:pt x="4417" y="10254"/>
                    <a:pt x="4417" y="10319"/>
                  </a:cubicBezTo>
                  <a:cubicBezTo>
                    <a:pt x="4417" y="10385"/>
                    <a:pt x="4442" y="10455"/>
                    <a:pt x="4504" y="10505"/>
                  </a:cubicBezTo>
                  <a:cubicBezTo>
                    <a:pt x="4504" y="10505"/>
                    <a:pt x="4504" y="10694"/>
                    <a:pt x="4504" y="10745"/>
                  </a:cubicBezTo>
                  <a:cubicBezTo>
                    <a:pt x="4344" y="10832"/>
                    <a:pt x="4269" y="10966"/>
                    <a:pt x="4269" y="11016"/>
                  </a:cubicBezTo>
                  <a:lnTo>
                    <a:pt x="4269" y="11069"/>
                  </a:lnTo>
                  <a:cubicBezTo>
                    <a:pt x="4200" y="11155"/>
                    <a:pt x="4163" y="11224"/>
                    <a:pt x="4163" y="11352"/>
                  </a:cubicBezTo>
                  <a:cubicBezTo>
                    <a:pt x="4163" y="11480"/>
                    <a:pt x="4245" y="11564"/>
                    <a:pt x="4320" y="11612"/>
                  </a:cubicBezTo>
                  <a:cubicBezTo>
                    <a:pt x="4320" y="11612"/>
                    <a:pt x="4312" y="11751"/>
                    <a:pt x="4309" y="11854"/>
                  </a:cubicBezTo>
                  <a:cubicBezTo>
                    <a:pt x="3097" y="12013"/>
                    <a:pt x="2128" y="12302"/>
                    <a:pt x="0" y="12800"/>
                  </a:cubicBezTo>
                  <a:lnTo>
                    <a:pt x="0" y="12800"/>
                  </a:lnTo>
                  <a:lnTo>
                    <a:pt x="9743" y="12800"/>
                  </a:lnTo>
                  <a:cubicBezTo>
                    <a:pt x="9743" y="12661"/>
                    <a:pt x="9745" y="12518"/>
                    <a:pt x="9745" y="12408"/>
                  </a:cubicBezTo>
                  <a:cubicBezTo>
                    <a:pt x="9745" y="12299"/>
                    <a:pt x="9743" y="12224"/>
                    <a:pt x="9737" y="12223"/>
                  </a:cubicBezTo>
                  <a:cubicBezTo>
                    <a:pt x="9260" y="12124"/>
                    <a:pt x="8801" y="11955"/>
                    <a:pt x="8025" y="11854"/>
                  </a:cubicBezTo>
                  <a:cubicBezTo>
                    <a:pt x="8023" y="11751"/>
                    <a:pt x="8015" y="11612"/>
                    <a:pt x="8015" y="11612"/>
                  </a:cubicBezTo>
                  <a:cubicBezTo>
                    <a:pt x="8090" y="11564"/>
                    <a:pt x="8172" y="11480"/>
                    <a:pt x="8172" y="11352"/>
                  </a:cubicBezTo>
                  <a:cubicBezTo>
                    <a:pt x="8172" y="11224"/>
                    <a:pt x="8134" y="11155"/>
                    <a:pt x="8065" y="11069"/>
                  </a:cubicBezTo>
                  <a:lnTo>
                    <a:pt x="8065" y="11016"/>
                  </a:lnTo>
                  <a:cubicBezTo>
                    <a:pt x="8065" y="10966"/>
                    <a:pt x="7990" y="10832"/>
                    <a:pt x="7830" y="10745"/>
                  </a:cubicBezTo>
                  <a:cubicBezTo>
                    <a:pt x="7830" y="10694"/>
                    <a:pt x="7830" y="10505"/>
                    <a:pt x="7830" y="10505"/>
                  </a:cubicBezTo>
                  <a:cubicBezTo>
                    <a:pt x="7893" y="10455"/>
                    <a:pt x="7918" y="10385"/>
                    <a:pt x="7918" y="10319"/>
                  </a:cubicBezTo>
                  <a:cubicBezTo>
                    <a:pt x="7918" y="10254"/>
                    <a:pt x="7875" y="10143"/>
                    <a:pt x="7749" y="10046"/>
                  </a:cubicBezTo>
                  <a:cubicBezTo>
                    <a:pt x="7749" y="9991"/>
                    <a:pt x="7749" y="8448"/>
                    <a:pt x="7749" y="8448"/>
                  </a:cubicBezTo>
                  <a:lnTo>
                    <a:pt x="7802" y="8366"/>
                  </a:lnTo>
                  <a:lnTo>
                    <a:pt x="7802" y="8249"/>
                  </a:lnTo>
                  <a:lnTo>
                    <a:pt x="7745" y="8242"/>
                  </a:lnTo>
                  <a:cubicBezTo>
                    <a:pt x="7745" y="8242"/>
                    <a:pt x="7744" y="8201"/>
                    <a:pt x="7744" y="8159"/>
                  </a:cubicBezTo>
                  <a:cubicBezTo>
                    <a:pt x="7742" y="8033"/>
                    <a:pt x="7846" y="7893"/>
                    <a:pt x="7846" y="7573"/>
                  </a:cubicBezTo>
                  <a:cubicBezTo>
                    <a:pt x="7846" y="7528"/>
                    <a:pt x="7888" y="7469"/>
                    <a:pt x="7888" y="7433"/>
                  </a:cubicBezTo>
                  <a:cubicBezTo>
                    <a:pt x="7945" y="7391"/>
                    <a:pt x="8000" y="7356"/>
                    <a:pt x="8045" y="7314"/>
                  </a:cubicBezTo>
                  <a:cubicBezTo>
                    <a:pt x="8090" y="7272"/>
                    <a:pt x="8130" y="7210"/>
                    <a:pt x="8154" y="7161"/>
                  </a:cubicBezTo>
                  <a:cubicBezTo>
                    <a:pt x="8179" y="7112"/>
                    <a:pt x="8267" y="7075"/>
                    <a:pt x="8315" y="6963"/>
                  </a:cubicBezTo>
                  <a:cubicBezTo>
                    <a:pt x="8363" y="6851"/>
                    <a:pt x="8351" y="6753"/>
                    <a:pt x="8323" y="6687"/>
                  </a:cubicBezTo>
                  <a:cubicBezTo>
                    <a:pt x="8294" y="6621"/>
                    <a:pt x="8224" y="6483"/>
                    <a:pt x="7994" y="6366"/>
                  </a:cubicBezTo>
                  <a:cubicBezTo>
                    <a:pt x="7763" y="6248"/>
                    <a:pt x="7609" y="6185"/>
                    <a:pt x="7463" y="6151"/>
                  </a:cubicBezTo>
                  <a:cubicBezTo>
                    <a:pt x="7512" y="6124"/>
                    <a:pt x="7568" y="6059"/>
                    <a:pt x="7591" y="6027"/>
                  </a:cubicBezTo>
                  <a:cubicBezTo>
                    <a:pt x="7615" y="5995"/>
                    <a:pt x="7617" y="5957"/>
                    <a:pt x="7643" y="5929"/>
                  </a:cubicBezTo>
                  <a:cubicBezTo>
                    <a:pt x="7668" y="5902"/>
                    <a:pt x="7723" y="5850"/>
                    <a:pt x="7723" y="5759"/>
                  </a:cubicBezTo>
                  <a:cubicBezTo>
                    <a:pt x="7723" y="5667"/>
                    <a:pt x="7689" y="5592"/>
                    <a:pt x="7631" y="5530"/>
                  </a:cubicBezTo>
                  <a:cubicBezTo>
                    <a:pt x="7573" y="5467"/>
                    <a:pt x="7451" y="5399"/>
                    <a:pt x="7418" y="5382"/>
                  </a:cubicBezTo>
                  <a:cubicBezTo>
                    <a:pt x="7404" y="5324"/>
                    <a:pt x="7368" y="5187"/>
                    <a:pt x="7281" y="5033"/>
                  </a:cubicBezTo>
                  <a:cubicBezTo>
                    <a:pt x="7193" y="4879"/>
                    <a:pt x="7094" y="4764"/>
                    <a:pt x="6989" y="4676"/>
                  </a:cubicBezTo>
                  <a:cubicBezTo>
                    <a:pt x="6883" y="4589"/>
                    <a:pt x="6673" y="4455"/>
                    <a:pt x="6452" y="4416"/>
                  </a:cubicBezTo>
                  <a:cubicBezTo>
                    <a:pt x="6442" y="4413"/>
                    <a:pt x="6379" y="4350"/>
                    <a:pt x="6379" y="4318"/>
                  </a:cubicBezTo>
                  <a:cubicBezTo>
                    <a:pt x="6379" y="4286"/>
                    <a:pt x="6436" y="4274"/>
                    <a:pt x="6436" y="4207"/>
                  </a:cubicBezTo>
                  <a:cubicBezTo>
                    <a:pt x="6436" y="4141"/>
                    <a:pt x="6369" y="4097"/>
                    <a:pt x="6369" y="4097"/>
                  </a:cubicBezTo>
                  <a:cubicBezTo>
                    <a:pt x="6369" y="4097"/>
                    <a:pt x="6412" y="4075"/>
                    <a:pt x="6412" y="4034"/>
                  </a:cubicBezTo>
                  <a:cubicBezTo>
                    <a:pt x="6412" y="3993"/>
                    <a:pt x="6365" y="3941"/>
                    <a:pt x="6270" y="3923"/>
                  </a:cubicBezTo>
                  <a:cubicBezTo>
                    <a:pt x="6270" y="3902"/>
                    <a:pt x="6265" y="3864"/>
                    <a:pt x="6265" y="3864"/>
                  </a:cubicBezTo>
                  <a:cubicBezTo>
                    <a:pt x="6265" y="3864"/>
                    <a:pt x="6294" y="3837"/>
                    <a:pt x="6294" y="3817"/>
                  </a:cubicBezTo>
                  <a:cubicBezTo>
                    <a:pt x="6294" y="3796"/>
                    <a:pt x="6260" y="3771"/>
                    <a:pt x="6245" y="3745"/>
                  </a:cubicBezTo>
                  <a:cubicBezTo>
                    <a:pt x="6231" y="3719"/>
                    <a:pt x="6239" y="3687"/>
                    <a:pt x="6228" y="3673"/>
                  </a:cubicBezTo>
                  <a:cubicBezTo>
                    <a:pt x="6220" y="3662"/>
                    <a:pt x="6274" y="3643"/>
                    <a:pt x="6274" y="3620"/>
                  </a:cubicBezTo>
                  <a:cubicBezTo>
                    <a:pt x="6274" y="3598"/>
                    <a:pt x="6268" y="3592"/>
                    <a:pt x="6268" y="3592"/>
                  </a:cubicBezTo>
                  <a:cubicBezTo>
                    <a:pt x="6361" y="3546"/>
                    <a:pt x="6467" y="3472"/>
                    <a:pt x="6467" y="3301"/>
                  </a:cubicBezTo>
                  <a:cubicBezTo>
                    <a:pt x="6467" y="3129"/>
                    <a:pt x="6285" y="3046"/>
                    <a:pt x="6254" y="3036"/>
                  </a:cubicBezTo>
                  <a:cubicBezTo>
                    <a:pt x="6254" y="3025"/>
                    <a:pt x="6262" y="2989"/>
                    <a:pt x="6235" y="2989"/>
                  </a:cubicBezTo>
                  <a:cubicBezTo>
                    <a:pt x="6235" y="2989"/>
                    <a:pt x="6230" y="2939"/>
                    <a:pt x="6230" y="2924"/>
                  </a:cubicBezTo>
                  <a:cubicBezTo>
                    <a:pt x="6246" y="2914"/>
                    <a:pt x="6231" y="2864"/>
                    <a:pt x="6236" y="2850"/>
                  </a:cubicBezTo>
                  <a:cubicBezTo>
                    <a:pt x="6240" y="2835"/>
                    <a:pt x="6230" y="2806"/>
                    <a:pt x="6226" y="2782"/>
                  </a:cubicBezTo>
                  <a:cubicBezTo>
                    <a:pt x="6223" y="2759"/>
                    <a:pt x="6213" y="2689"/>
                    <a:pt x="6228" y="2642"/>
                  </a:cubicBezTo>
                  <a:cubicBezTo>
                    <a:pt x="6244" y="2595"/>
                    <a:pt x="6243" y="2494"/>
                    <a:pt x="6241" y="2460"/>
                  </a:cubicBezTo>
                  <a:cubicBezTo>
                    <a:pt x="6238" y="2427"/>
                    <a:pt x="6217" y="2374"/>
                    <a:pt x="6219" y="2336"/>
                  </a:cubicBezTo>
                  <a:cubicBezTo>
                    <a:pt x="6250" y="2338"/>
                    <a:pt x="6315" y="2382"/>
                    <a:pt x="6347" y="2403"/>
                  </a:cubicBezTo>
                  <a:cubicBezTo>
                    <a:pt x="6380" y="2424"/>
                    <a:pt x="6434" y="2459"/>
                    <a:pt x="6451" y="2483"/>
                  </a:cubicBezTo>
                  <a:cubicBezTo>
                    <a:pt x="6467" y="2506"/>
                    <a:pt x="6458" y="2539"/>
                    <a:pt x="6470" y="2554"/>
                  </a:cubicBezTo>
                  <a:cubicBezTo>
                    <a:pt x="6481" y="2570"/>
                    <a:pt x="6494" y="2584"/>
                    <a:pt x="6499" y="2605"/>
                  </a:cubicBezTo>
                  <a:cubicBezTo>
                    <a:pt x="6503" y="2626"/>
                    <a:pt x="6500" y="2663"/>
                    <a:pt x="6517" y="2663"/>
                  </a:cubicBezTo>
                  <a:cubicBezTo>
                    <a:pt x="6534" y="2663"/>
                    <a:pt x="6547" y="2630"/>
                    <a:pt x="6547" y="2578"/>
                  </a:cubicBezTo>
                  <a:cubicBezTo>
                    <a:pt x="6547" y="2526"/>
                    <a:pt x="6526" y="2504"/>
                    <a:pt x="6526" y="2443"/>
                  </a:cubicBezTo>
                  <a:cubicBezTo>
                    <a:pt x="6526" y="2427"/>
                    <a:pt x="6544" y="2406"/>
                    <a:pt x="6539" y="2383"/>
                  </a:cubicBezTo>
                  <a:cubicBezTo>
                    <a:pt x="6535" y="2359"/>
                    <a:pt x="6492" y="2366"/>
                    <a:pt x="6475" y="2368"/>
                  </a:cubicBezTo>
                  <a:cubicBezTo>
                    <a:pt x="6458" y="2370"/>
                    <a:pt x="6439" y="2345"/>
                    <a:pt x="6408" y="2285"/>
                  </a:cubicBezTo>
                  <a:cubicBezTo>
                    <a:pt x="6376" y="2226"/>
                    <a:pt x="6337" y="2204"/>
                    <a:pt x="6275" y="2204"/>
                  </a:cubicBezTo>
                  <a:cubicBezTo>
                    <a:pt x="6275" y="2204"/>
                    <a:pt x="6280" y="2089"/>
                    <a:pt x="6278" y="2052"/>
                  </a:cubicBezTo>
                  <a:cubicBezTo>
                    <a:pt x="6290" y="2060"/>
                    <a:pt x="6339" y="2063"/>
                    <a:pt x="6366" y="2066"/>
                  </a:cubicBezTo>
                  <a:cubicBezTo>
                    <a:pt x="6393" y="2070"/>
                    <a:pt x="6443" y="2083"/>
                    <a:pt x="6493" y="2112"/>
                  </a:cubicBezTo>
                  <a:cubicBezTo>
                    <a:pt x="6544" y="2141"/>
                    <a:pt x="6601" y="2198"/>
                    <a:pt x="6598" y="2209"/>
                  </a:cubicBezTo>
                  <a:cubicBezTo>
                    <a:pt x="6594" y="2220"/>
                    <a:pt x="6580" y="2235"/>
                    <a:pt x="6580" y="2246"/>
                  </a:cubicBezTo>
                  <a:cubicBezTo>
                    <a:pt x="6580" y="2257"/>
                    <a:pt x="6599" y="2292"/>
                    <a:pt x="6621" y="2320"/>
                  </a:cubicBezTo>
                  <a:cubicBezTo>
                    <a:pt x="6644" y="2348"/>
                    <a:pt x="6679" y="2369"/>
                    <a:pt x="6697" y="2369"/>
                  </a:cubicBezTo>
                  <a:cubicBezTo>
                    <a:pt x="6715" y="2369"/>
                    <a:pt x="6730" y="2382"/>
                    <a:pt x="6761" y="2409"/>
                  </a:cubicBezTo>
                  <a:cubicBezTo>
                    <a:pt x="6793" y="2436"/>
                    <a:pt x="6827" y="2468"/>
                    <a:pt x="6833" y="2478"/>
                  </a:cubicBezTo>
                  <a:cubicBezTo>
                    <a:pt x="6840" y="2488"/>
                    <a:pt x="6862" y="2497"/>
                    <a:pt x="6865" y="2474"/>
                  </a:cubicBezTo>
                  <a:cubicBezTo>
                    <a:pt x="6867" y="2450"/>
                    <a:pt x="6865" y="2364"/>
                    <a:pt x="6866" y="2335"/>
                  </a:cubicBezTo>
                  <a:cubicBezTo>
                    <a:pt x="6945" y="2337"/>
                    <a:pt x="6989" y="2317"/>
                    <a:pt x="6979" y="2301"/>
                  </a:cubicBezTo>
                  <a:cubicBezTo>
                    <a:pt x="6969" y="2285"/>
                    <a:pt x="6884" y="2190"/>
                    <a:pt x="6866" y="2173"/>
                  </a:cubicBezTo>
                  <a:cubicBezTo>
                    <a:pt x="6848" y="2156"/>
                    <a:pt x="6830" y="2162"/>
                    <a:pt x="6811" y="2159"/>
                  </a:cubicBezTo>
                  <a:cubicBezTo>
                    <a:pt x="6792" y="2157"/>
                    <a:pt x="6756" y="2102"/>
                    <a:pt x="6756" y="2102"/>
                  </a:cubicBezTo>
                  <a:cubicBezTo>
                    <a:pt x="6756" y="2102"/>
                    <a:pt x="6780" y="2081"/>
                    <a:pt x="6777" y="2064"/>
                  </a:cubicBezTo>
                  <a:cubicBezTo>
                    <a:pt x="6760" y="1974"/>
                    <a:pt x="6671" y="1883"/>
                    <a:pt x="6571" y="1824"/>
                  </a:cubicBezTo>
                  <a:cubicBezTo>
                    <a:pt x="6672" y="1782"/>
                    <a:pt x="6699" y="1669"/>
                    <a:pt x="6699" y="1634"/>
                  </a:cubicBezTo>
                  <a:cubicBezTo>
                    <a:pt x="6699" y="1599"/>
                    <a:pt x="6710" y="1574"/>
                    <a:pt x="6731" y="1514"/>
                  </a:cubicBezTo>
                  <a:cubicBezTo>
                    <a:pt x="6752" y="1455"/>
                    <a:pt x="6770" y="1361"/>
                    <a:pt x="6754" y="1290"/>
                  </a:cubicBezTo>
                  <a:cubicBezTo>
                    <a:pt x="6737" y="1218"/>
                    <a:pt x="6688" y="1190"/>
                    <a:pt x="6647" y="1174"/>
                  </a:cubicBezTo>
                  <a:cubicBezTo>
                    <a:pt x="6654" y="1164"/>
                    <a:pt x="6654" y="1141"/>
                    <a:pt x="6641" y="1138"/>
                  </a:cubicBezTo>
                  <a:cubicBezTo>
                    <a:pt x="6690" y="1104"/>
                    <a:pt x="6690" y="1064"/>
                    <a:pt x="6666" y="1059"/>
                  </a:cubicBezTo>
                  <a:cubicBezTo>
                    <a:pt x="6731" y="1000"/>
                    <a:pt x="6713" y="971"/>
                    <a:pt x="6703" y="966"/>
                  </a:cubicBezTo>
                  <a:cubicBezTo>
                    <a:pt x="6712" y="962"/>
                    <a:pt x="6736" y="937"/>
                    <a:pt x="6746" y="914"/>
                  </a:cubicBezTo>
                  <a:cubicBezTo>
                    <a:pt x="6756" y="890"/>
                    <a:pt x="6746" y="865"/>
                    <a:pt x="6750" y="848"/>
                  </a:cubicBezTo>
                  <a:cubicBezTo>
                    <a:pt x="6798" y="806"/>
                    <a:pt x="6839" y="717"/>
                    <a:pt x="6837" y="710"/>
                  </a:cubicBezTo>
                  <a:cubicBezTo>
                    <a:pt x="6871" y="680"/>
                    <a:pt x="6871" y="625"/>
                    <a:pt x="6868" y="628"/>
                  </a:cubicBezTo>
                  <a:cubicBezTo>
                    <a:pt x="6865" y="632"/>
                    <a:pt x="6853" y="630"/>
                    <a:pt x="6848" y="630"/>
                  </a:cubicBezTo>
                  <a:cubicBezTo>
                    <a:pt x="6887" y="581"/>
                    <a:pt x="6890" y="534"/>
                    <a:pt x="6903" y="521"/>
                  </a:cubicBezTo>
                  <a:cubicBezTo>
                    <a:pt x="6915" y="507"/>
                    <a:pt x="6916" y="479"/>
                    <a:pt x="6911" y="484"/>
                  </a:cubicBezTo>
                  <a:cubicBezTo>
                    <a:pt x="6905" y="488"/>
                    <a:pt x="6898" y="488"/>
                    <a:pt x="6896" y="468"/>
                  </a:cubicBezTo>
                  <a:cubicBezTo>
                    <a:pt x="6945" y="412"/>
                    <a:pt x="6963" y="330"/>
                    <a:pt x="6957" y="307"/>
                  </a:cubicBezTo>
                  <a:cubicBezTo>
                    <a:pt x="6957" y="307"/>
                    <a:pt x="6935" y="320"/>
                    <a:pt x="6934" y="315"/>
                  </a:cubicBezTo>
                  <a:cubicBezTo>
                    <a:pt x="7000" y="224"/>
                    <a:pt x="6980" y="167"/>
                    <a:pt x="6980" y="167"/>
                  </a:cubicBezTo>
                  <a:cubicBezTo>
                    <a:pt x="6980" y="167"/>
                    <a:pt x="6971" y="174"/>
                    <a:pt x="6966" y="179"/>
                  </a:cubicBezTo>
                  <a:cubicBezTo>
                    <a:pt x="6966" y="179"/>
                    <a:pt x="6985" y="95"/>
                    <a:pt x="6977" y="46"/>
                  </a:cubicBezTo>
                  <a:cubicBezTo>
                    <a:pt x="6944" y="136"/>
                    <a:pt x="6819" y="343"/>
                    <a:pt x="6768" y="406"/>
                  </a:cubicBezTo>
                  <a:cubicBezTo>
                    <a:pt x="6775" y="375"/>
                    <a:pt x="6759" y="349"/>
                    <a:pt x="6759" y="349"/>
                  </a:cubicBezTo>
                  <a:cubicBezTo>
                    <a:pt x="6785" y="321"/>
                    <a:pt x="6793" y="265"/>
                    <a:pt x="6784" y="242"/>
                  </a:cubicBezTo>
                  <a:cubicBezTo>
                    <a:pt x="6778" y="248"/>
                    <a:pt x="6768" y="248"/>
                    <a:pt x="6768" y="248"/>
                  </a:cubicBezTo>
                  <a:cubicBezTo>
                    <a:pt x="6804" y="193"/>
                    <a:pt x="6802" y="123"/>
                    <a:pt x="6793" y="100"/>
                  </a:cubicBezTo>
                  <a:cubicBezTo>
                    <a:pt x="6791" y="109"/>
                    <a:pt x="6779" y="123"/>
                    <a:pt x="6779" y="123"/>
                  </a:cubicBezTo>
                  <a:cubicBezTo>
                    <a:pt x="6779" y="123"/>
                    <a:pt x="6782" y="30"/>
                    <a:pt x="6770" y="0"/>
                  </a:cubicBezTo>
                  <a:close/>
                  <a:moveTo>
                    <a:pt x="6636" y="2176"/>
                  </a:moveTo>
                  <a:lnTo>
                    <a:pt x="6636" y="2176"/>
                  </a:lnTo>
                  <a:cubicBezTo>
                    <a:pt x="6630" y="2176"/>
                    <a:pt x="6625" y="2174"/>
                    <a:pt x="6621" y="2171"/>
                  </a:cubicBezTo>
                  <a:cubicBezTo>
                    <a:pt x="6613" y="2163"/>
                    <a:pt x="6602" y="2152"/>
                    <a:pt x="6594" y="2143"/>
                  </a:cubicBezTo>
                  <a:cubicBezTo>
                    <a:pt x="6589" y="2138"/>
                    <a:pt x="6585" y="2134"/>
                    <a:pt x="6582" y="2131"/>
                  </a:cubicBezTo>
                  <a:cubicBezTo>
                    <a:pt x="6577" y="2126"/>
                    <a:pt x="6569" y="2114"/>
                    <a:pt x="6582" y="2099"/>
                  </a:cubicBezTo>
                  <a:cubicBezTo>
                    <a:pt x="6592" y="2087"/>
                    <a:pt x="6614" y="2085"/>
                    <a:pt x="6631" y="2083"/>
                  </a:cubicBezTo>
                  <a:lnTo>
                    <a:pt x="6636" y="2083"/>
                  </a:lnTo>
                  <a:cubicBezTo>
                    <a:pt x="6649" y="2082"/>
                    <a:pt x="6666" y="2081"/>
                    <a:pt x="6676" y="2072"/>
                  </a:cubicBezTo>
                  <a:cubicBezTo>
                    <a:pt x="6679" y="2069"/>
                    <a:pt x="6682" y="2061"/>
                    <a:pt x="6680" y="2057"/>
                  </a:cubicBezTo>
                  <a:cubicBezTo>
                    <a:pt x="6680" y="2055"/>
                    <a:pt x="6678" y="2052"/>
                    <a:pt x="6672" y="2052"/>
                  </a:cubicBezTo>
                  <a:cubicBezTo>
                    <a:pt x="6654" y="2050"/>
                    <a:pt x="6651" y="2038"/>
                    <a:pt x="6650" y="2035"/>
                  </a:cubicBezTo>
                  <a:cubicBezTo>
                    <a:pt x="6649" y="2026"/>
                    <a:pt x="6654" y="2018"/>
                    <a:pt x="6663" y="2014"/>
                  </a:cubicBezTo>
                  <a:cubicBezTo>
                    <a:pt x="6668" y="2012"/>
                    <a:pt x="6674" y="2011"/>
                    <a:pt x="6681" y="2011"/>
                  </a:cubicBezTo>
                  <a:cubicBezTo>
                    <a:pt x="6694" y="2011"/>
                    <a:pt x="6705" y="2015"/>
                    <a:pt x="6711" y="2023"/>
                  </a:cubicBezTo>
                  <a:cubicBezTo>
                    <a:pt x="6733" y="2050"/>
                    <a:pt x="6722" y="2086"/>
                    <a:pt x="6705" y="2102"/>
                  </a:cubicBezTo>
                  <a:cubicBezTo>
                    <a:pt x="6686" y="2119"/>
                    <a:pt x="6662" y="2121"/>
                    <a:pt x="6644" y="2122"/>
                  </a:cubicBezTo>
                  <a:cubicBezTo>
                    <a:pt x="6641" y="2123"/>
                    <a:pt x="6638" y="2123"/>
                    <a:pt x="6635" y="2123"/>
                  </a:cubicBezTo>
                  <a:cubicBezTo>
                    <a:pt x="6638" y="2126"/>
                    <a:pt x="6640" y="2129"/>
                    <a:pt x="6643" y="2131"/>
                  </a:cubicBezTo>
                  <a:cubicBezTo>
                    <a:pt x="6647" y="2136"/>
                    <a:pt x="6651" y="2140"/>
                    <a:pt x="6652" y="2141"/>
                  </a:cubicBezTo>
                  <a:cubicBezTo>
                    <a:pt x="6658" y="2147"/>
                    <a:pt x="6659" y="2155"/>
                    <a:pt x="6656" y="2162"/>
                  </a:cubicBezTo>
                  <a:cubicBezTo>
                    <a:pt x="6653" y="2171"/>
                    <a:pt x="6644" y="2176"/>
                    <a:pt x="6636" y="2176"/>
                  </a:cubicBezTo>
                  <a:close/>
                  <a:moveTo>
                    <a:pt x="6555" y="2097"/>
                  </a:moveTo>
                  <a:lnTo>
                    <a:pt x="6555" y="2097"/>
                  </a:lnTo>
                  <a:cubicBezTo>
                    <a:pt x="6546" y="2097"/>
                    <a:pt x="6539" y="2092"/>
                    <a:pt x="6536" y="2085"/>
                  </a:cubicBezTo>
                  <a:cubicBezTo>
                    <a:pt x="6534" y="2081"/>
                    <a:pt x="6532" y="2073"/>
                    <a:pt x="6541" y="2062"/>
                  </a:cubicBezTo>
                  <a:cubicBezTo>
                    <a:pt x="6550" y="2052"/>
                    <a:pt x="6570" y="2029"/>
                    <a:pt x="6586" y="2010"/>
                  </a:cubicBezTo>
                  <a:cubicBezTo>
                    <a:pt x="6599" y="1995"/>
                    <a:pt x="6610" y="1982"/>
                    <a:pt x="6613" y="1979"/>
                  </a:cubicBezTo>
                  <a:cubicBezTo>
                    <a:pt x="6615" y="1977"/>
                    <a:pt x="6614" y="1976"/>
                    <a:pt x="6613" y="1975"/>
                  </a:cubicBezTo>
                  <a:cubicBezTo>
                    <a:pt x="6610" y="1972"/>
                    <a:pt x="6608" y="1970"/>
                    <a:pt x="6605" y="1968"/>
                  </a:cubicBezTo>
                  <a:cubicBezTo>
                    <a:pt x="6603" y="1966"/>
                    <a:pt x="6601" y="1965"/>
                    <a:pt x="6599" y="1963"/>
                  </a:cubicBezTo>
                  <a:cubicBezTo>
                    <a:pt x="6593" y="1957"/>
                    <a:pt x="6591" y="1949"/>
                    <a:pt x="6594" y="1941"/>
                  </a:cubicBezTo>
                  <a:cubicBezTo>
                    <a:pt x="6598" y="1933"/>
                    <a:pt x="6605" y="1927"/>
                    <a:pt x="6613" y="1927"/>
                  </a:cubicBezTo>
                  <a:cubicBezTo>
                    <a:pt x="6617" y="1927"/>
                    <a:pt x="6621" y="1928"/>
                    <a:pt x="6624" y="1931"/>
                  </a:cubicBezTo>
                  <a:cubicBezTo>
                    <a:pt x="6634" y="1940"/>
                    <a:pt x="6646" y="1951"/>
                    <a:pt x="6653" y="1958"/>
                  </a:cubicBezTo>
                  <a:cubicBezTo>
                    <a:pt x="6663" y="1968"/>
                    <a:pt x="6662" y="1981"/>
                    <a:pt x="6652" y="1994"/>
                  </a:cubicBezTo>
                  <a:cubicBezTo>
                    <a:pt x="6634" y="2016"/>
                    <a:pt x="6578" y="2081"/>
                    <a:pt x="6571" y="2090"/>
                  </a:cubicBezTo>
                  <a:cubicBezTo>
                    <a:pt x="6567" y="2094"/>
                    <a:pt x="6561" y="2097"/>
                    <a:pt x="6555" y="2097"/>
                  </a:cubicBezTo>
                  <a:close/>
                  <a:moveTo>
                    <a:pt x="6487" y="2048"/>
                  </a:moveTo>
                  <a:lnTo>
                    <a:pt x="6487" y="2048"/>
                  </a:lnTo>
                  <a:cubicBezTo>
                    <a:pt x="6479" y="2048"/>
                    <a:pt x="6472" y="2044"/>
                    <a:pt x="6468" y="2037"/>
                  </a:cubicBezTo>
                  <a:cubicBezTo>
                    <a:pt x="6466" y="2033"/>
                    <a:pt x="6464" y="2025"/>
                    <a:pt x="6473" y="2014"/>
                  </a:cubicBezTo>
                  <a:cubicBezTo>
                    <a:pt x="6481" y="2003"/>
                    <a:pt x="6500" y="1978"/>
                    <a:pt x="6515" y="1957"/>
                  </a:cubicBezTo>
                  <a:cubicBezTo>
                    <a:pt x="6526" y="1942"/>
                    <a:pt x="6535" y="1930"/>
                    <a:pt x="6538" y="1926"/>
                  </a:cubicBezTo>
                  <a:cubicBezTo>
                    <a:pt x="6539" y="1924"/>
                    <a:pt x="6539" y="1923"/>
                    <a:pt x="6538" y="1922"/>
                  </a:cubicBezTo>
                  <a:cubicBezTo>
                    <a:pt x="6535" y="1919"/>
                    <a:pt x="6532" y="1918"/>
                    <a:pt x="6530" y="1916"/>
                  </a:cubicBezTo>
                  <a:cubicBezTo>
                    <a:pt x="6528" y="1914"/>
                    <a:pt x="6526" y="1913"/>
                    <a:pt x="6523" y="1911"/>
                  </a:cubicBezTo>
                  <a:cubicBezTo>
                    <a:pt x="6517" y="1905"/>
                    <a:pt x="6514" y="1897"/>
                    <a:pt x="6517" y="1889"/>
                  </a:cubicBezTo>
                  <a:cubicBezTo>
                    <a:pt x="6520" y="1880"/>
                    <a:pt x="6528" y="1874"/>
                    <a:pt x="6536" y="1874"/>
                  </a:cubicBezTo>
                  <a:cubicBezTo>
                    <a:pt x="6539" y="1874"/>
                    <a:pt x="6543" y="1876"/>
                    <a:pt x="6545" y="1878"/>
                  </a:cubicBezTo>
                  <a:cubicBezTo>
                    <a:pt x="6557" y="1886"/>
                    <a:pt x="6569" y="1896"/>
                    <a:pt x="6576" y="1902"/>
                  </a:cubicBezTo>
                  <a:cubicBezTo>
                    <a:pt x="6587" y="1911"/>
                    <a:pt x="6587" y="1925"/>
                    <a:pt x="6578" y="1938"/>
                  </a:cubicBezTo>
                  <a:cubicBezTo>
                    <a:pt x="6562" y="1961"/>
                    <a:pt x="6511" y="2030"/>
                    <a:pt x="6504" y="2040"/>
                  </a:cubicBezTo>
                  <a:cubicBezTo>
                    <a:pt x="6500" y="2045"/>
                    <a:pt x="6494" y="2048"/>
                    <a:pt x="6487" y="2048"/>
                  </a:cubicBezTo>
                  <a:close/>
                  <a:moveTo>
                    <a:pt x="6416" y="2013"/>
                  </a:moveTo>
                  <a:lnTo>
                    <a:pt x="6416" y="2013"/>
                  </a:lnTo>
                  <a:cubicBezTo>
                    <a:pt x="6410" y="2013"/>
                    <a:pt x="6405" y="2010"/>
                    <a:pt x="6402" y="2004"/>
                  </a:cubicBezTo>
                  <a:cubicBezTo>
                    <a:pt x="6398" y="1998"/>
                    <a:pt x="6399" y="1989"/>
                    <a:pt x="6405" y="1981"/>
                  </a:cubicBezTo>
                  <a:cubicBezTo>
                    <a:pt x="6414" y="1966"/>
                    <a:pt x="6468" y="1880"/>
                    <a:pt x="6476" y="1865"/>
                  </a:cubicBezTo>
                  <a:cubicBezTo>
                    <a:pt x="6480" y="1857"/>
                    <a:pt x="6488" y="1853"/>
                    <a:pt x="6495" y="1853"/>
                  </a:cubicBezTo>
                  <a:cubicBezTo>
                    <a:pt x="6501" y="1853"/>
                    <a:pt x="6507" y="1856"/>
                    <a:pt x="6510" y="1860"/>
                  </a:cubicBezTo>
                  <a:cubicBezTo>
                    <a:pt x="6512" y="1865"/>
                    <a:pt x="6514" y="1874"/>
                    <a:pt x="6506" y="1888"/>
                  </a:cubicBezTo>
                  <a:cubicBezTo>
                    <a:pt x="6496" y="1906"/>
                    <a:pt x="6444" y="1988"/>
                    <a:pt x="6436" y="2001"/>
                  </a:cubicBezTo>
                  <a:cubicBezTo>
                    <a:pt x="6431" y="2008"/>
                    <a:pt x="6424" y="2013"/>
                    <a:pt x="6416" y="2013"/>
                  </a:cubicBezTo>
                  <a:close/>
                  <a:moveTo>
                    <a:pt x="6500" y="1652"/>
                  </a:moveTo>
                  <a:lnTo>
                    <a:pt x="6500" y="1652"/>
                  </a:lnTo>
                  <a:cubicBezTo>
                    <a:pt x="6489" y="1652"/>
                    <a:pt x="6487" y="1639"/>
                    <a:pt x="6487" y="1613"/>
                  </a:cubicBezTo>
                  <a:cubicBezTo>
                    <a:pt x="6487" y="1594"/>
                    <a:pt x="6486" y="1440"/>
                    <a:pt x="6486" y="1440"/>
                  </a:cubicBezTo>
                  <a:lnTo>
                    <a:pt x="6486" y="1433"/>
                  </a:lnTo>
                  <a:lnTo>
                    <a:pt x="6493" y="1432"/>
                  </a:lnTo>
                  <a:cubicBezTo>
                    <a:pt x="6497" y="1432"/>
                    <a:pt x="6502" y="1431"/>
                    <a:pt x="6508" y="1431"/>
                  </a:cubicBezTo>
                  <a:cubicBezTo>
                    <a:pt x="6536" y="1431"/>
                    <a:pt x="6554" y="1444"/>
                    <a:pt x="6559" y="1467"/>
                  </a:cubicBezTo>
                  <a:cubicBezTo>
                    <a:pt x="6563" y="1489"/>
                    <a:pt x="6563" y="1547"/>
                    <a:pt x="6560" y="1570"/>
                  </a:cubicBezTo>
                  <a:cubicBezTo>
                    <a:pt x="6557" y="1588"/>
                    <a:pt x="6539" y="1610"/>
                    <a:pt x="6520" y="1633"/>
                  </a:cubicBezTo>
                  <a:cubicBezTo>
                    <a:pt x="6516" y="1638"/>
                    <a:pt x="6512" y="1643"/>
                    <a:pt x="6510" y="1646"/>
                  </a:cubicBezTo>
                  <a:cubicBezTo>
                    <a:pt x="6509" y="1647"/>
                    <a:pt x="6506" y="1652"/>
                    <a:pt x="6500" y="1652"/>
                  </a:cubicBezTo>
                  <a:close/>
                  <a:moveTo>
                    <a:pt x="6378" y="1711"/>
                  </a:moveTo>
                  <a:lnTo>
                    <a:pt x="6378" y="1711"/>
                  </a:lnTo>
                  <a:cubicBezTo>
                    <a:pt x="6373" y="1711"/>
                    <a:pt x="6368" y="1710"/>
                    <a:pt x="6364" y="1710"/>
                  </a:cubicBezTo>
                  <a:lnTo>
                    <a:pt x="6360" y="1710"/>
                  </a:lnTo>
                  <a:cubicBezTo>
                    <a:pt x="6353" y="1710"/>
                    <a:pt x="6345" y="1703"/>
                    <a:pt x="6303" y="1639"/>
                  </a:cubicBezTo>
                  <a:lnTo>
                    <a:pt x="6297" y="1629"/>
                  </a:lnTo>
                  <a:cubicBezTo>
                    <a:pt x="6294" y="1626"/>
                    <a:pt x="6291" y="1623"/>
                    <a:pt x="6289" y="1620"/>
                  </a:cubicBezTo>
                  <a:cubicBezTo>
                    <a:pt x="6282" y="1612"/>
                    <a:pt x="6276" y="1606"/>
                    <a:pt x="6276" y="1598"/>
                  </a:cubicBezTo>
                  <a:cubicBezTo>
                    <a:pt x="6276" y="1596"/>
                    <a:pt x="6276" y="1588"/>
                    <a:pt x="6278" y="1576"/>
                  </a:cubicBezTo>
                  <a:cubicBezTo>
                    <a:pt x="6281" y="1549"/>
                    <a:pt x="6286" y="1499"/>
                    <a:pt x="6284" y="1478"/>
                  </a:cubicBezTo>
                  <a:lnTo>
                    <a:pt x="6284" y="1469"/>
                  </a:lnTo>
                  <a:lnTo>
                    <a:pt x="6292" y="1469"/>
                  </a:lnTo>
                  <a:cubicBezTo>
                    <a:pt x="6297" y="1469"/>
                    <a:pt x="6303" y="1470"/>
                    <a:pt x="6310" y="1470"/>
                  </a:cubicBezTo>
                  <a:cubicBezTo>
                    <a:pt x="6318" y="1470"/>
                    <a:pt x="6327" y="1471"/>
                    <a:pt x="6335" y="1471"/>
                  </a:cubicBezTo>
                  <a:cubicBezTo>
                    <a:pt x="6362" y="1471"/>
                    <a:pt x="6380" y="1467"/>
                    <a:pt x="6389" y="1460"/>
                  </a:cubicBezTo>
                  <a:lnTo>
                    <a:pt x="6398" y="1453"/>
                  </a:lnTo>
                  <a:lnTo>
                    <a:pt x="6401" y="1464"/>
                  </a:lnTo>
                  <a:cubicBezTo>
                    <a:pt x="6421" y="1527"/>
                    <a:pt x="6439" y="1597"/>
                    <a:pt x="6433" y="1687"/>
                  </a:cubicBezTo>
                  <a:lnTo>
                    <a:pt x="6433" y="1689"/>
                  </a:lnTo>
                  <a:lnTo>
                    <a:pt x="6431" y="1691"/>
                  </a:lnTo>
                  <a:cubicBezTo>
                    <a:pt x="6420" y="1704"/>
                    <a:pt x="6402" y="1711"/>
                    <a:pt x="6378" y="1711"/>
                  </a:cubicBezTo>
                  <a:close/>
                  <a:moveTo>
                    <a:pt x="6259" y="1065"/>
                  </a:moveTo>
                  <a:lnTo>
                    <a:pt x="6259" y="1065"/>
                  </a:lnTo>
                  <a:lnTo>
                    <a:pt x="6256" y="1061"/>
                  </a:lnTo>
                  <a:cubicBezTo>
                    <a:pt x="6256" y="1061"/>
                    <a:pt x="6248" y="1052"/>
                    <a:pt x="6237" y="1052"/>
                  </a:cubicBezTo>
                  <a:lnTo>
                    <a:pt x="6227" y="1052"/>
                  </a:lnTo>
                  <a:lnTo>
                    <a:pt x="6230" y="1042"/>
                  </a:lnTo>
                  <a:cubicBezTo>
                    <a:pt x="6232" y="1036"/>
                    <a:pt x="6229" y="1021"/>
                    <a:pt x="6226" y="1013"/>
                  </a:cubicBezTo>
                  <a:lnTo>
                    <a:pt x="6224" y="1007"/>
                  </a:lnTo>
                  <a:lnTo>
                    <a:pt x="6229" y="1004"/>
                  </a:lnTo>
                  <a:cubicBezTo>
                    <a:pt x="6230" y="1004"/>
                    <a:pt x="6248" y="993"/>
                    <a:pt x="6259" y="984"/>
                  </a:cubicBezTo>
                  <a:lnTo>
                    <a:pt x="6261" y="983"/>
                  </a:lnTo>
                  <a:lnTo>
                    <a:pt x="6263" y="983"/>
                  </a:lnTo>
                  <a:cubicBezTo>
                    <a:pt x="6277" y="983"/>
                    <a:pt x="6296" y="984"/>
                    <a:pt x="6296" y="984"/>
                  </a:cubicBezTo>
                  <a:lnTo>
                    <a:pt x="6306" y="985"/>
                  </a:lnTo>
                  <a:lnTo>
                    <a:pt x="6303" y="994"/>
                  </a:lnTo>
                  <a:cubicBezTo>
                    <a:pt x="6297" y="1012"/>
                    <a:pt x="6293" y="1038"/>
                    <a:pt x="6293" y="1053"/>
                  </a:cubicBezTo>
                  <a:lnTo>
                    <a:pt x="6293" y="1059"/>
                  </a:lnTo>
                  <a:lnTo>
                    <a:pt x="6287" y="1060"/>
                  </a:lnTo>
                  <a:lnTo>
                    <a:pt x="6263" y="1064"/>
                  </a:lnTo>
                  <a:lnTo>
                    <a:pt x="6259" y="1065"/>
                  </a:lnTo>
                  <a:close/>
                  <a:moveTo>
                    <a:pt x="6315" y="8586"/>
                  </a:moveTo>
                  <a:lnTo>
                    <a:pt x="6018" y="8586"/>
                  </a:lnTo>
                  <a:cubicBezTo>
                    <a:pt x="6011" y="8578"/>
                    <a:pt x="6002" y="8570"/>
                    <a:pt x="5992" y="8563"/>
                  </a:cubicBezTo>
                  <a:cubicBezTo>
                    <a:pt x="5986" y="8558"/>
                    <a:pt x="5981" y="8553"/>
                    <a:pt x="5976" y="8548"/>
                  </a:cubicBezTo>
                  <a:lnTo>
                    <a:pt x="6358" y="8548"/>
                  </a:lnTo>
                  <a:cubicBezTo>
                    <a:pt x="6354" y="8552"/>
                    <a:pt x="6350" y="8556"/>
                    <a:pt x="6346" y="8560"/>
                  </a:cubicBezTo>
                  <a:cubicBezTo>
                    <a:pt x="6333" y="8568"/>
                    <a:pt x="6323" y="8577"/>
                    <a:pt x="6315" y="8586"/>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sp>
          <p:nvSpPr>
            <p:cNvPr id="56" name="Linien">
              <a:extLst>
                <a:ext uri="{FF2B5EF4-FFF2-40B4-BE49-F238E27FC236}">
                  <a16:creationId xmlns:a16="http://schemas.microsoft.com/office/drawing/2014/main" id="{B0D2A84D-FA8B-8243-AFF2-1AA693CB60D8}"/>
                </a:ext>
              </a:extLst>
            </p:cNvPr>
            <p:cNvSpPr>
              <a:spLocks noEditPoints="1"/>
            </p:cNvSpPr>
            <p:nvPr/>
          </p:nvSpPr>
          <p:spPr bwMode="auto">
            <a:xfrm>
              <a:off x="4472" y="1331"/>
              <a:ext cx="953" cy="2057"/>
            </a:xfrm>
            <a:custGeom>
              <a:avLst/>
              <a:gdLst>
                <a:gd name="T0" fmla="*/ 2201 w 4200"/>
                <a:gd name="T1" fmla="*/ 19 h 9073"/>
                <a:gd name="T2" fmla="*/ 2000 w 4200"/>
                <a:gd name="T3" fmla="*/ 48 h 9073"/>
                <a:gd name="T4" fmla="*/ 104 w 4200"/>
                <a:gd name="T5" fmla="*/ 3877 h 9073"/>
                <a:gd name="T6" fmla="*/ 4068 w 4200"/>
                <a:gd name="T7" fmla="*/ 3933 h 9073"/>
                <a:gd name="T8" fmla="*/ 75 w 4200"/>
                <a:gd name="T9" fmla="*/ 3877 h 9073"/>
                <a:gd name="T10" fmla="*/ 4123 w 4200"/>
                <a:gd name="T11" fmla="*/ 4076 h 9073"/>
                <a:gd name="T12" fmla="*/ 4079 w 4200"/>
                <a:gd name="T13" fmla="*/ 4185 h 9073"/>
                <a:gd name="T14" fmla="*/ 122 w 4200"/>
                <a:gd name="T15" fmla="*/ 4185 h 9073"/>
                <a:gd name="T16" fmla="*/ 1985 w 4200"/>
                <a:gd name="T17" fmla="*/ 629 h 9073"/>
                <a:gd name="T18" fmla="*/ 2220 w 4200"/>
                <a:gd name="T19" fmla="*/ 624 h 9073"/>
                <a:gd name="T20" fmla="*/ 2176 w 4200"/>
                <a:gd name="T21" fmla="*/ 719 h 9073"/>
                <a:gd name="T22" fmla="*/ 2016 w 4200"/>
                <a:gd name="T23" fmla="*/ 691 h 9073"/>
                <a:gd name="T24" fmla="*/ 2206 w 4200"/>
                <a:gd name="T25" fmla="*/ 931 h 9073"/>
                <a:gd name="T26" fmla="*/ 1978 w 4200"/>
                <a:gd name="T27" fmla="*/ 927 h 9073"/>
                <a:gd name="T28" fmla="*/ 2216 w 4200"/>
                <a:gd name="T29" fmla="*/ 928 h 9073"/>
                <a:gd name="T30" fmla="*/ 1885 w 4200"/>
                <a:gd name="T31" fmla="*/ 1108 h 9073"/>
                <a:gd name="T32" fmla="*/ 2330 w 4200"/>
                <a:gd name="T33" fmla="*/ 1106 h 9073"/>
                <a:gd name="T34" fmla="*/ 1854 w 4200"/>
                <a:gd name="T35" fmla="*/ 1327 h 9073"/>
                <a:gd name="T36" fmla="*/ 2309 w 4200"/>
                <a:gd name="T37" fmla="*/ 1341 h 9073"/>
                <a:gd name="T38" fmla="*/ 779 w 4200"/>
                <a:gd name="T39" fmla="*/ 2424 h 9073"/>
                <a:gd name="T40" fmla="*/ 3424 w 4200"/>
                <a:gd name="T41" fmla="*/ 2394 h 9073"/>
                <a:gd name="T42" fmla="*/ 786 w 4200"/>
                <a:gd name="T43" fmla="*/ 2422 h 9073"/>
                <a:gd name="T44" fmla="*/ 3613 w 4200"/>
                <a:gd name="T45" fmla="*/ 3010 h 9073"/>
                <a:gd name="T46" fmla="*/ 588 w 4200"/>
                <a:gd name="T47" fmla="*/ 3010 h 9073"/>
                <a:gd name="T48" fmla="*/ 2100 w 4200"/>
                <a:gd name="T49" fmla="*/ 2398 h 9073"/>
                <a:gd name="T50" fmla="*/ 3462 w 4200"/>
                <a:gd name="T51" fmla="*/ 3174 h 9073"/>
                <a:gd name="T52" fmla="*/ 743 w 4200"/>
                <a:gd name="T53" fmla="*/ 3173 h 9073"/>
                <a:gd name="T54" fmla="*/ 2100 w 4200"/>
                <a:gd name="T55" fmla="*/ 2952 h 9073"/>
                <a:gd name="T56" fmla="*/ 126 w 4200"/>
                <a:gd name="T57" fmla="*/ 8115 h 9073"/>
                <a:gd name="T58" fmla="*/ 1122 w 4200"/>
                <a:gd name="T59" fmla="*/ 7573 h 9073"/>
                <a:gd name="T60" fmla="*/ 1131 w 4200"/>
                <a:gd name="T61" fmla="*/ 7543 h 9073"/>
                <a:gd name="T62" fmla="*/ 2858 w 4200"/>
                <a:gd name="T63" fmla="*/ 7387 h 9073"/>
                <a:gd name="T64" fmla="*/ 3843 w 4200"/>
                <a:gd name="T65" fmla="*/ 7789 h 9073"/>
                <a:gd name="T66" fmla="*/ 4085 w 4200"/>
                <a:gd name="T67" fmla="*/ 8091 h 9073"/>
                <a:gd name="T68" fmla="*/ 3089 w 4200"/>
                <a:gd name="T69" fmla="*/ 7706 h 9073"/>
                <a:gd name="T70" fmla="*/ 2100 w 4200"/>
                <a:gd name="T71" fmla="*/ 7035 h 9073"/>
                <a:gd name="T72" fmla="*/ 1112 w 4200"/>
                <a:gd name="T73" fmla="*/ 7706 h 9073"/>
                <a:gd name="T74" fmla="*/ 2098 w 4200"/>
                <a:gd name="T75" fmla="*/ 7662 h 9073"/>
                <a:gd name="T76" fmla="*/ 2098 w 4200"/>
                <a:gd name="T77" fmla="*/ 7662 h 9073"/>
                <a:gd name="T78" fmla="*/ 1764 w 4200"/>
                <a:gd name="T79" fmla="*/ 7953 h 9073"/>
                <a:gd name="T80" fmla="*/ 4186 w 4200"/>
                <a:gd name="T81" fmla="*/ 8397 h 9073"/>
                <a:gd name="T82" fmla="*/ 3011 w 4200"/>
                <a:gd name="T83" fmla="*/ 7554 h 9073"/>
                <a:gd name="T84" fmla="*/ 1459 w 4200"/>
                <a:gd name="T85" fmla="*/ 7547 h 9073"/>
                <a:gd name="T86" fmla="*/ 1093 w 4200"/>
                <a:gd name="T87" fmla="*/ 7846 h 9073"/>
                <a:gd name="T88" fmla="*/ 1081 w 4200"/>
                <a:gd name="T89" fmla="*/ 7818 h 9073"/>
                <a:gd name="T90" fmla="*/ 2762 w 4200"/>
                <a:gd name="T91" fmla="*/ 7525 h 9073"/>
                <a:gd name="T92" fmla="*/ 4186 w 4200"/>
                <a:gd name="T93" fmla="*/ 8397 h 9073"/>
                <a:gd name="T94" fmla="*/ 2713 w 4200"/>
                <a:gd name="T95" fmla="*/ 7958 h 9073"/>
                <a:gd name="T96" fmla="*/ 2102 w 4200"/>
                <a:gd name="T97" fmla="*/ 8540 h 9073"/>
                <a:gd name="T98" fmla="*/ 2831 w 4200"/>
                <a:gd name="T99" fmla="*/ 7809 h 9073"/>
                <a:gd name="T100" fmla="*/ 1462 w 4200"/>
                <a:gd name="T101" fmla="*/ 7958 h 9073"/>
                <a:gd name="T102" fmla="*/ 913 w 4200"/>
                <a:gd name="T103" fmla="*/ 9067 h 9073"/>
                <a:gd name="T104" fmla="*/ 701 w 4200"/>
                <a:gd name="T105" fmla="*/ 8759 h 9073"/>
                <a:gd name="T106" fmla="*/ 179 w 4200"/>
                <a:gd name="T107" fmla="*/ 8657 h 9073"/>
                <a:gd name="T108" fmla="*/ 1321 w 4200"/>
                <a:gd name="T109" fmla="*/ 7775 h 9073"/>
                <a:gd name="T110" fmla="*/ 2878 w 4200"/>
                <a:gd name="T111" fmla="*/ 7780 h 9073"/>
                <a:gd name="T112" fmla="*/ 4021 w 4200"/>
                <a:gd name="T113" fmla="*/ 8656 h 9073"/>
                <a:gd name="T114" fmla="*/ 3498 w 4200"/>
                <a:gd name="T115" fmla="*/ 8760 h 9073"/>
                <a:gd name="T116" fmla="*/ 3286 w 4200"/>
                <a:gd name="T117" fmla="*/ 9067 h 9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00" h="9073">
                  <a:moveTo>
                    <a:pt x="2000" y="48"/>
                  </a:moveTo>
                  <a:cubicBezTo>
                    <a:pt x="1994" y="48"/>
                    <a:pt x="1988" y="44"/>
                    <a:pt x="1986" y="38"/>
                  </a:cubicBezTo>
                  <a:cubicBezTo>
                    <a:pt x="1984" y="30"/>
                    <a:pt x="1988" y="22"/>
                    <a:pt x="1996" y="19"/>
                  </a:cubicBezTo>
                  <a:cubicBezTo>
                    <a:pt x="2045" y="3"/>
                    <a:pt x="2155" y="0"/>
                    <a:pt x="2201" y="19"/>
                  </a:cubicBezTo>
                  <a:cubicBezTo>
                    <a:pt x="2208" y="22"/>
                    <a:pt x="2211" y="30"/>
                    <a:pt x="2208" y="38"/>
                  </a:cubicBezTo>
                  <a:cubicBezTo>
                    <a:pt x="2205" y="45"/>
                    <a:pt x="2197" y="48"/>
                    <a:pt x="2190" y="45"/>
                  </a:cubicBezTo>
                  <a:cubicBezTo>
                    <a:pt x="2152" y="30"/>
                    <a:pt x="2047" y="33"/>
                    <a:pt x="2004" y="47"/>
                  </a:cubicBezTo>
                  <a:cubicBezTo>
                    <a:pt x="2003" y="47"/>
                    <a:pt x="2001" y="48"/>
                    <a:pt x="2000" y="48"/>
                  </a:cubicBezTo>
                  <a:close/>
                  <a:moveTo>
                    <a:pt x="4096" y="3985"/>
                  </a:moveTo>
                  <a:lnTo>
                    <a:pt x="4096" y="3877"/>
                  </a:lnTo>
                  <a:cubicBezTo>
                    <a:pt x="4096" y="3684"/>
                    <a:pt x="3522" y="3221"/>
                    <a:pt x="2100" y="3221"/>
                  </a:cubicBezTo>
                  <a:cubicBezTo>
                    <a:pt x="679" y="3221"/>
                    <a:pt x="104" y="3684"/>
                    <a:pt x="104" y="3877"/>
                  </a:cubicBezTo>
                  <a:lnTo>
                    <a:pt x="104" y="3985"/>
                  </a:lnTo>
                  <a:cubicBezTo>
                    <a:pt x="112" y="3968"/>
                    <a:pt x="121" y="3951"/>
                    <a:pt x="132" y="3933"/>
                  </a:cubicBezTo>
                  <a:cubicBezTo>
                    <a:pt x="317" y="3639"/>
                    <a:pt x="931" y="3324"/>
                    <a:pt x="2100" y="3324"/>
                  </a:cubicBezTo>
                  <a:cubicBezTo>
                    <a:pt x="3270" y="3324"/>
                    <a:pt x="3884" y="3639"/>
                    <a:pt x="4068" y="3933"/>
                  </a:cubicBezTo>
                  <a:cubicBezTo>
                    <a:pt x="4079" y="3951"/>
                    <a:pt x="4089" y="3968"/>
                    <a:pt x="4096" y="3985"/>
                  </a:cubicBezTo>
                  <a:close/>
                  <a:moveTo>
                    <a:pt x="78" y="4076"/>
                  </a:moveTo>
                  <a:cubicBezTo>
                    <a:pt x="76" y="4074"/>
                    <a:pt x="75" y="4071"/>
                    <a:pt x="75" y="4068"/>
                  </a:cubicBezTo>
                  <a:lnTo>
                    <a:pt x="75" y="3877"/>
                  </a:lnTo>
                  <a:cubicBezTo>
                    <a:pt x="75" y="3646"/>
                    <a:pt x="687" y="3192"/>
                    <a:pt x="2100" y="3192"/>
                  </a:cubicBezTo>
                  <a:cubicBezTo>
                    <a:pt x="3514" y="3192"/>
                    <a:pt x="4125" y="3646"/>
                    <a:pt x="4125" y="3877"/>
                  </a:cubicBezTo>
                  <a:lnTo>
                    <a:pt x="4125" y="4068"/>
                  </a:lnTo>
                  <a:cubicBezTo>
                    <a:pt x="4125" y="4071"/>
                    <a:pt x="4124" y="4074"/>
                    <a:pt x="4123" y="4076"/>
                  </a:cubicBezTo>
                  <a:cubicBezTo>
                    <a:pt x="4128" y="4120"/>
                    <a:pt x="4122" y="4161"/>
                    <a:pt x="4105" y="4198"/>
                  </a:cubicBezTo>
                  <a:cubicBezTo>
                    <a:pt x="4102" y="4203"/>
                    <a:pt x="4097" y="4206"/>
                    <a:pt x="4092" y="4206"/>
                  </a:cubicBezTo>
                  <a:cubicBezTo>
                    <a:pt x="4089" y="4206"/>
                    <a:pt x="4087" y="4205"/>
                    <a:pt x="4085" y="4204"/>
                  </a:cubicBezTo>
                  <a:cubicBezTo>
                    <a:pt x="4078" y="4201"/>
                    <a:pt x="4075" y="4192"/>
                    <a:pt x="4079" y="4185"/>
                  </a:cubicBezTo>
                  <a:cubicBezTo>
                    <a:pt x="4110" y="4119"/>
                    <a:pt x="4098" y="4035"/>
                    <a:pt x="4044" y="3949"/>
                  </a:cubicBezTo>
                  <a:cubicBezTo>
                    <a:pt x="3872" y="3674"/>
                    <a:pt x="3260" y="3353"/>
                    <a:pt x="2100" y="3353"/>
                  </a:cubicBezTo>
                  <a:cubicBezTo>
                    <a:pt x="941" y="3353"/>
                    <a:pt x="329" y="3674"/>
                    <a:pt x="157" y="3949"/>
                  </a:cubicBezTo>
                  <a:cubicBezTo>
                    <a:pt x="103" y="4035"/>
                    <a:pt x="90" y="4119"/>
                    <a:pt x="122" y="4185"/>
                  </a:cubicBezTo>
                  <a:cubicBezTo>
                    <a:pt x="126" y="4192"/>
                    <a:pt x="123" y="4201"/>
                    <a:pt x="115" y="4204"/>
                  </a:cubicBezTo>
                  <a:cubicBezTo>
                    <a:pt x="108" y="4208"/>
                    <a:pt x="100" y="4205"/>
                    <a:pt x="96" y="4198"/>
                  </a:cubicBezTo>
                  <a:cubicBezTo>
                    <a:pt x="78" y="4161"/>
                    <a:pt x="72" y="4120"/>
                    <a:pt x="78" y="4076"/>
                  </a:cubicBezTo>
                  <a:close/>
                  <a:moveTo>
                    <a:pt x="1985" y="629"/>
                  </a:moveTo>
                  <a:cubicBezTo>
                    <a:pt x="1981" y="629"/>
                    <a:pt x="1978" y="627"/>
                    <a:pt x="1975" y="624"/>
                  </a:cubicBezTo>
                  <a:cubicBezTo>
                    <a:pt x="1969" y="619"/>
                    <a:pt x="1969" y="610"/>
                    <a:pt x="1975" y="604"/>
                  </a:cubicBezTo>
                  <a:cubicBezTo>
                    <a:pt x="2022" y="559"/>
                    <a:pt x="2173" y="559"/>
                    <a:pt x="2220" y="604"/>
                  </a:cubicBezTo>
                  <a:cubicBezTo>
                    <a:pt x="2226" y="610"/>
                    <a:pt x="2226" y="619"/>
                    <a:pt x="2220" y="624"/>
                  </a:cubicBezTo>
                  <a:cubicBezTo>
                    <a:pt x="2215" y="630"/>
                    <a:pt x="2206" y="630"/>
                    <a:pt x="2200" y="625"/>
                  </a:cubicBezTo>
                  <a:cubicBezTo>
                    <a:pt x="2164" y="590"/>
                    <a:pt x="2031" y="590"/>
                    <a:pt x="1995" y="625"/>
                  </a:cubicBezTo>
                  <a:cubicBezTo>
                    <a:pt x="1992" y="627"/>
                    <a:pt x="1989" y="629"/>
                    <a:pt x="1985" y="629"/>
                  </a:cubicBezTo>
                  <a:close/>
                  <a:moveTo>
                    <a:pt x="2176" y="719"/>
                  </a:moveTo>
                  <a:cubicBezTo>
                    <a:pt x="2173" y="719"/>
                    <a:pt x="2169" y="717"/>
                    <a:pt x="2166" y="715"/>
                  </a:cubicBezTo>
                  <a:cubicBezTo>
                    <a:pt x="2148" y="697"/>
                    <a:pt x="2057" y="692"/>
                    <a:pt x="2036" y="712"/>
                  </a:cubicBezTo>
                  <a:cubicBezTo>
                    <a:pt x="2030" y="718"/>
                    <a:pt x="2021" y="718"/>
                    <a:pt x="2016" y="712"/>
                  </a:cubicBezTo>
                  <a:cubicBezTo>
                    <a:pt x="2010" y="706"/>
                    <a:pt x="2010" y="697"/>
                    <a:pt x="2016" y="691"/>
                  </a:cubicBezTo>
                  <a:cubicBezTo>
                    <a:pt x="2048" y="661"/>
                    <a:pt x="2158" y="667"/>
                    <a:pt x="2186" y="694"/>
                  </a:cubicBezTo>
                  <a:cubicBezTo>
                    <a:pt x="2192" y="700"/>
                    <a:pt x="2192" y="709"/>
                    <a:pt x="2187" y="714"/>
                  </a:cubicBezTo>
                  <a:cubicBezTo>
                    <a:pt x="2184" y="717"/>
                    <a:pt x="2180" y="719"/>
                    <a:pt x="2176" y="719"/>
                  </a:cubicBezTo>
                  <a:close/>
                  <a:moveTo>
                    <a:pt x="2206" y="931"/>
                  </a:moveTo>
                  <a:cubicBezTo>
                    <a:pt x="2202" y="931"/>
                    <a:pt x="2198" y="930"/>
                    <a:pt x="2196" y="926"/>
                  </a:cubicBezTo>
                  <a:cubicBezTo>
                    <a:pt x="2185" y="914"/>
                    <a:pt x="2153" y="906"/>
                    <a:pt x="2113" y="904"/>
                  </a:cubicBezTo>
                  <a:cubicBezTo>
                    <a:pt x="2063" y="902"/>
                    <a:pt x="2015" y="912"/>
                    <a:pt x="1999" y="927"/>
                  </a:cubicBezTo>
                  <a:cubicBezTo>
                    <a:pt x="1993" y="933"/>
                    <a:pt x="1984" y="933"/>
                    <a:pt x="1978" y="927"/>
                  </a:cubicBezTo>
                  <a:cubicBezTo>
                    <a:pt x="1973" y="921"/>
                    <a:pt x="1973" y="912"/>
                    <a:pt x="1979" y="907"/>
                  </a:cubicBezTo>
                  <a:cubicBezTo>
                    <a:pt x="2006" y="880"/>
                    <a:pt x="2069" y="873"/>
                    <a:pt x="2114" y="875"/>
                  </a:cubicBezTo>
                  <a:cubicBezTo>
                    <a:pt x="2138" y="876"/>
                    <a:pt x="2194" y="881"/>
                    <a:pt x="2217" y="907"/>
                  </a:cubicBezTo>
                  <a:cubicBezTo>
                    <a:pt x="2223" y="913"/>
                    <a:pt x="2222" y="922"/>
                    <a:pt x="2216" y="928"/>
                  </a:cubicBezTo>
                  <a:cubicBezTo>
                    <a:pt x="2213" y="930"/>
                    <a:pt x="2210" y="931"/>
                    <a:pt x="2206" y="931"/>
                  </a:cubicBezTo>
                  <a:close/>
                  <a:moveTo>
                    <a:pt x="2319" y="1111"/>
                  </a:moveTo>
                  <a:cubicBezTo>
                    <a:pt x="2316" y="1111"/>
                    <a:pt x="2313" y="1110"/>
                    <a:pt x="2310" y="1108"/>
                  </a:cubicBezTo>
                  <a:cubicBezTo>
                    <a:pt x="2239" y="1054"/>
                    <a:pt x="1957" y="1054"/>
                    <a:pt x="1885" y="1108"/>
                  </a:cubicBezTo>
                  <a:cubicBezTo>
                    <a:pt x="1879" y="1113"/>
                    <a:pt x="1870" y="1112"/>
                    <a:pt x="1865" y="1106"/>
                  </a:cubicBezTo>
                  <a:cubicBezTo>
                    <a:pt x="1860" y="1099"/>
                    <a:pt x="1861" y="1090"/>
                    <a:pt x="1868" y="1085"/>
                  </a:cubicBezTo>
                  <a:cubicBezTo>
                    <a:pt x="1950" y="1023"/>
                    <a:pt x="2246" y="1023"/>
                    <a:pt x="2328" y="1085"/>
                  </a:cubicBezTo>
                  <a:cubicBezTo>
                    <a:pt x="2334" y="1090"/>
                    <a:pt x="2335" y="1099"/>
                    <a:pt x="2330" y="1106"/>
                  </a:cubicBezTo>
                  <a:cubicBezTo>
                    <a:pt x="2327" y="1109"/>
                    <a:pt x="2323" y="1111"/>
                    <a:pt x="2319" y="1111"/>
                  </a:cubicBezTo>
                  <a:close/>
                  <a:moveTo>
                    <a:pt x="1865" y="1351"/>
                  </a:moveTo>
                  <a:cubicBezTo>
                    <a:pt x="1861" y="1351"/>
                    <a:pt x="1858" y="1350"/>
                    <a:pt x="1855" y="1348"/>
                  </a:cubicBezTo>
                  <a:cubicBezTo>
                    <a:pt x="1849" y="1342"/>
                    <a:pt x="1849" y="1333"/>
                    <a:pt x="1854" y="1327"/>
                  </a:cubicBezTo>
                  <a:cubicBezTo>
                    <a:pt x="1900" y="1277"/>
                    <a:pt x="2020" y="1258"/>
                    <a:pt x="2119" y="1260"/>
                  </a:cubicBezTo>
                  <a:cubicBezTo>
                    <a:pt x="2221" y="1262"/>
                    <a:pt x="2300" y="1285"/>
                    <a:pt x="2332" y="1323"/>
                  </a:cubicBezTo>
                  <a:cubicBezTo>
                    <a:pt x="2337" y="1329"/>
                    <a:pt x="2336" y="1338"/>
                    <a:pt x="2330" y="1343"/>
                  </a:cubicBezTo>
                  <a:cubicBezTo>
                    <a:pt x="2324" y="1348"/>
                    <a:pt x="2314" y="1347"/>
                    <a:pt x="2309" y="1341"/>
                  </a:cubicBezTo>
                  <a:cubicBezTo>
                    <a:pt x="2284" y="1311"/>
                    <a:pt x="2211" y="1290"/>
                    <a:pt x="2119" y="1288"/>
                  </a:cubicBezTo>
                  <a:cubicBezTo>
                    <a:pt x="2009" y="1286"/>
                    <a:pt x="1909" y="1310"/>
                    <a:pt x="1876" y="1347"/>
                  </a:cubicBezTo>
                  <a:cubicBezTo>
                    <a:pt x="1873" y="1350"/>
                    <a:pt x="1869" y="1351"/>
                    <a:pt x="1865" y="1351"/>
                  </a:cubicBezTo>
                  <a:close/>
                  <a:moveTo>
                    <a:pt x="779" y="2424"/>
                  </a:moveTo>
                  <a:cubicBezTo>
                    <a:pt x="774" y="2424"/>
                    <a:pt x="769" y="2422"/>
                    <a:pt x="766" y="2417"/>
                  </a:cubicBezTo>
                  <a:cubicBezTo>
                    <a:pt x="762" y="2410"/>
                    <a:pt x="765" y="2401"/>
                    <a:pt x="772" y="2397"/>
                  </a:cubicBezTo>
                  <a:cubicBezTo>
                    <a:pt x="1053" y="2237"/>
                    <a:pt x="1549" y="2141"/>
                    <a:pt x="2100" y="2141"/>
                  </a:cubicBezTo>
                  <a:cubicBezTo>
                    <a:pt x="2651" y="2141"/>
                    <a:pt x="3145" y="2236"/>
                    <a:pt x="3424" y="2394"/>
                  </a:cubicBezTo>
                  <a:cubicBezTo>
                    <a:pt x="3431" y="2398"/>
                    <a:pt x="3433" y="2407"/>
                    <a:pt x="3429" y="2414"/>
                  </a:cubicBezTo>
                  <a:cubicBezTo>
                    <a:pt x="3425" y="2421"/>
                    <a:pt x="3416" y="2423"/>
                    <a:pt x="3410" y="2420"/>
                  </a:cubicBezTo>
                  <a:cubicBezTo>
                    <a:pt x="3135" y="2263"/>
                    <a:pt x="2646" y="2170"/>
                    <a:pt x="2100" y="2170"/>
                  </a:cubicBezTo>
                  <a:cubicBezTo>
                    <a:pt x="1554" y="2170"/>
                    <a:pt x="1063" y="2264"/>
                    <a:pt x="786" y="2422"/>
                  </a:cubicBezTo>
                  <a:cubicBezTo>
                    <a:pt x="784" y="2424"/>
                    <a:pt x="781" y="2424"/>
                    <a:pt x="779" y="2424"/>
                  </a:cubicBezTo>
                  <a:close/>
                  <a:moveTo>
                    <a:pt x="3626" y="3030"/>
                  </a:moveTo>
                  <a:cubicBezTo>
                    <a:pt x="3624" y="3030"/>
                    <a:pt x="3623" y="3030"/>
                    <a:pt x="3621" y="3029"/>
                  </a:cubicBezTo>
                  <a:cubicBezTo>
                    <a:pt x="3613" y="3026"/>
                    <a:pt x="3610" y="3018"/>
                    <a:pt x="3613" y="3010"/>
                  </a:cubicBezTo>
                  <a:cubicBezTo>
                    <a:pt x="3629" y="2968"/>
                    <a:pt x="3619" y="2921"/>
                    <a:pt x="3583" y="2870"/>
                  </a:cubicBezTo>
                  <a:cubicBezTo>
                    <a:pt x="3432" y="2650"/>
                    <a:pt x="2874" y="2427"/>
                    <a:pt x="2100" y="2427"/>
                  </a:cubicBezTo>
                  <a:cubicBezTo>
                    <a:pt x="1327" y="2427"/>
                    <a:pt x="769" y="2650"/>
                    <a:pt x="617" y="2870"/>
                  </a:cubicBezTo>
                  <a:cubicBezTo>
                    <a:pt x="582" y="2921"/>
                    <a:pt x="572" y="2968"/>
                    <a:pt x="588" y="3010"/>
                  </a:cubicBezTo>
                  <a:cubicBezTo>
                    <a:pt x="591" y="3018"/>
                    <a:pt x="587" y="3026"/>
                    <a:pt x="580" y="3029"/>
                  </a:cubicBezTo>
                  <a:cubicBezTo>
                    <a:pt x="572" y="3032"/>
                    <a:pt x="564" y="3028"/>
                    <a:pt x="561" y="3021"/>
                  </a:cubicBezTo>
                  <a:cubicBezTo>
                    <a:pt x="542" y="2970"/>
                    <a:pt x="553" y="2912"/>
                    <a:pt x="594" y="2853"/>
                  </a:cubicBezTo>
                  <a:cubicBezTo>
                    <a:pt x="750" y="2627"/>
                    <a:pt x="1317" y="2398"/>
                    <a:pt x="2100" y="2398"/>
                  </a:cubicBezTo>
                  <a:cubicBezTo>
                    <a:pt x="2884" y="2398"/>
                    <a:pt x="3451" y="2627"/>
                    <a:pt x="3607" y="2853"/>
                  </a:cubicBezTo>
                  <a:cubicBezTo>
                    <a:pt x="3648" y="2912"/>
                    <a:pt x="3659" y="2970"/>
                    <a:pt x="3639" y="3021"/>
                  </a:cubicBezTo>
                  <a:cubicBezTo>
                    <a:pt x="3637" y="3026"/>
                    <a:pt x="3632" y="3030"/>
                    <a:pt x="3626" y="3030"/>
                  </a:cubicBezTo>
                  <a:close/>
                  <a:moveTo>
                    <a:pt x="3462" y="3174"/>
                  </a:moveTo>
                  <a:cubicBezTo>
                    <a:pt x="3461" y="3174"/>
                    <a:pt x="3459" y="3174"/>
                    <a:pt x="3458" y="3173"/>
                  </a:cubicBezTo>
                  <a:cubicBezTo>
                    <a:pt x="3006" y="3044"/>
                    <a:pt x="2562" y="2981"/>
                    <a:pt x="2100" y="2981"/>
                  </a:cubicBezTo>
                  <a:lnTo>
                    <a:pt x="2094" y="2981"/>
                  </a:lnTo>
                  <a:cubicBezTo>
                    <a:pt x="1637" y="2981"/>
                    <a:pt x="1195" y="3044"/>
                    <a:pt x="743" y="3173"/>
                  </a:cubicBezTo>
                  <a:cubicBezTo>
                    <a:pt x="735" y="3175"/>
                    <a:pt x="727" y="3171"/>
                    <a:pt x="725" y="3163"/>
                  </a:cubicBezTo>
                  <a:cubicBezTo>
                    <a:pt x="723" y="3156"/>
                    <a:pt x="727" y="3148"/>
                    <a:pt x="735" y="3146"/>
                  </a:cubicBezTo>
                  <a:cubicBezTo>
                    <a:pt x="1189" y="3016"/>
                    <a:pt x="1634" y="2952"/>
                    <a:pt x="2094" y="2952"/>
                  </a:cubicBezTo>
                  <a:lnTo>
                    <a:pt x="2100" y="2952"/>
                  </a:lnTo>
                  <a:cubicBezTo>
                    <a:pt x="2565" y="2952"/>
                    <a:pt x="3011" y="3016"/>
                    <a:pt x="3466" y="3146"/>
                  </a:cubicBezTo>
                  <a:cubicBezTo>
                    <a:pt x="3474" y="3148"/>
                    <a:pt x="3478" y="3156"/>
                    <a:pt x="3476" y="3163"/>
                  </a:cubicBezTo>
                  <a:cubicBezTo>
                    <a:pt x="3474" y="3170"/>
                    <a:pt x="3468" y="3174"/>
                    <a:pt x="3462" y="3174"/>
                  </a:cubicBezTo>
                  <a:close/>
                  <a:moveTo>
                    <a:pt x="126" y="8115"/>
                  </a:moveTo>
                  <a:cubicBezTo>
                    <a:pt x="122" y="8115"/>
                    <a:pt x="118" y="8114"/>
                    <a:pt x="116" y="8111"/>
                  </a:cubicBezTo>
                  <a:cubicBezTo>
                    <a:pt x="110" y="8105"/>
                    <a:pt x="110" y="8096"/>
                    <a:pt x="116" y="8091"/>
                  </a:cubicBezTo>
                  <a:cubicBezTo>
                    <a:pt x="322" y="7894"/>
                    <a:pt x="640" y="7760"/>
                    <a:pt x="1090" y="7681"/>
                  </a:cubicBezTo>
                  <a:lnTo>
                    <a:pt x="1122" y="7573"/>
                  </a:lnTo>
                  <a:cubicBezTo>
                    <a:pt x="998" y="7586"/>
                    <a:pt x="652" y="7648"/>
                    <a:pt x="378" y="7788"/>
                  </a:cubicBezTo>
                  <a:cubicBezTo>
                    <a:pt x="371" y="7792"/>
                    <a:pt x="362" y="7789"/>
                    <a:pt x="359" y="7782"/>
                  </a:cubicBezTo>
                  <a:cubicBezTo>
                    <a:pt x="355" y="7775"/>
                    <a:pt x="358" y="7766"/>
                    <a:pt x="365" y="7762"/>
                  </a:cubicBezTo>
                  <a:cubicBezTo>
                    <a:pt x="652" y="7615"/>
                    <a:pt x="1016" y="7554"/>
                    <a:pt x="1131" y="7543"/>
                  </a:cubicBezTo>
                  <a:lnTo>
                    <a:pt x="1177" y="7387"/>
                  </a:lnTo>
                  <a:lnTo>
                    <a:pt x="1343" y="7387"/>
                  </a:lnTo>
                  <a:cubicBezTo>
                    <a:pt x="1380" y="7337"/>
                    <a:pt x="1637" y="7006"/>
                    <a:pt x="2100" y="7006"/>
                  </a:cubicBezTo>
                  <a:cubicBezTo>
                    <a:pt x="2564" y="7006"/>
                    <a:pt x="2821" y="7337"/>
                    <a:pt x="2858" y="7387"/>
                  </a:cubicBezTo>
                  <a:lnTo>
                    <a:pt x="3024" y="7387"/>
                  </a:lnTo>
                  <a:lnTo>
                    <a:pt x="3070" y="7543"/>
                  </a:lnTo>
                  <a:cubicBezTo>
                    <a:pt x="3186" y="7555"/>
                    <a:pt x="3550" y="7618"/>
                    <a:pt x="3837" y="7769"/>
                  </a:cubicBezTo>
                  <a:cubicBezTo>
                    <a:pt x="3844" y="7773"/>
                    <a:pt x="3847" y="7782"/>
                    <a:pt x="3843" y="7789"/>
                  </a:cubicBezTo>
                  <a:cubicBezTo>
                    <a:pt x="3839" y="7796"/>
                    <a:pt x="3831" y="7799"/>
                    <a:pt x="3824" y="7795"/>
                  </a:cubicBezTo>
                  <a:cubicBezTo>
                    <a:pt x="3550" y="7650"/>
                    <a:pt x="3204" y="7587"/>
                    <a:pt x="3079" y="7573"/>
                  </a:cubicBezTo>
                  <a:lnTo>
                    <a:pt x="3111" y="7681"/>
                  </a:lnTo>
                  <a:cubicBezTo>
                    <a:pt x="3560" y="7760"/>
                    <a:pt x="3879" y="7894"/>
                    <a:pt x="4085" y="8091"/>
                  </a:cubicBezTo>
                  <a:cubicBezTo>
                    <a:pt x="4090" y="8096"/>
                    <a:pt x="4091" y="8105"/>
                    <a:pt x="4085" y="8111"/>
                  </a:cubicBezTo>
                  <a:cubicBezTo>
                    <a:pt x="4080" y="8117"/>
                    <a:pt x="4071" y="8117"/>
                    <a:pt x="4065" y="8111"/>
                  </a:cubicBezTo>
                  <a:cubicBezTo>
                    <a:pt x="3865" y="7920"/>
                    <a:pt x="3539" y="7784"/>
                    <a:pt x="3097" y="7708"/>
                  </a:cubicBezTo>
                  <a:lnTo>
                    <a:pt x="3089" y="7706"/>
                  </a:lnTo>
                  <a:lnTo>
                    <a:pt x="3002" y="7416"/>
                  </a:lnTo>
                  <a:lnTo>
                    <a:pt x="2842" y="7416"/>
                  </a:lnTo>
                  <a:lnTo>
                    <a:pt x="2838" y="7410"/>
                  </a:lnTo>
                  <a:cubicBezTo>
                    <a:pt x="2836" y="7406"/>
                    <a:pt x="2584" y="7035"/>
                    <a:pt x="2100" y="7035"/>
                  </a:cubicBezTo>
                  <a:cubicBezTo>
                    <a:pt x="1617" y="7035"/>
                    <a:pt x="1365" y="7406"/>
                    <a:pt x="1363" y="7410"/>
                  </a:cubicBezTo>
                  <a:lnTo>
                    <a:pt x="1358" y="7416"/>
                  </a:lnTo>
                  <a:lnTo>
                    <a:pt x="1198" y="7416"/>
                  </a:lnTo>
                  <a:lnTo>
                    <a:pt x="1112" y="7706"/>
                  </a:lnTo>
                  <a:lnTo>
                    <a:pt x="1103" y="7708"/>
                  </a:lnTo>
                  <a:cubicBezTo>
                    <a:pt x="662" y="7784"/>
                    <a:pt x="336" y="7920"/>
                    <a:pt x="136" y="8111"/>
                  </a:cubicBezTo>
                  <a:cubicBezTo>
                    <a:pt x="133" y="8114"/>
                    <a:pt x="130" y="8115"/>
                    <a:pt x="126" y="8115"/>
                  </a:cubicBezTo>
                  <a:close/>
                  <a:moveTo>
                    <a:pt x="2098" y="7662"/>
                  </a:moveTo>
                  <a:cubicBezTo>
                    <a:pt x="1929" y="7662"/>
                    <a:pt x="1793" y="7793"/>
                    <a:pt x="1793" y="7953"/>
                  </a:cubicBezTo>
                  <a:cubicBezTo>
                    <a:pt x="1793" y="8114"/>
                    <a:pt x="1929" y="8244"/>
                    <a:pt x="2098" y="8244"/>
                  </a:cubicBezTo>
                  <a:cubicBezTo>
                    <a:pt x="2266" y="8244"/>
                    <a:pt x="2402" y="8114"/>
                    <a:pt x="2402" y="7953"/>
                  </a:cubicBezTo>
                  <a:cubicBezTo>
                    <a:pt x="2402" y="7793"/>
                    <a:pt x="2266" y="7662"/>
                    <a:pt x="2098" y="7662"/>
                  </a:cubicBezTo>
                  <a:close/>
                  <a:moveTo>
                    <a:pt x="2098" y="8244"/>
                  </a:moveTo>
                  <a:lnTo>
                    <a:pt x="2098" y="8244"/>
                  </a:lnTo>
                  <a:close/>
                  <a:moveTo>
                    <a:pt x="2098" y="8273"/>
                  </a:moveTo>
                  <a:cubicBezTo>
                    <a:pt x="1914" y="8273"/>
                    <a:pt x="1764" y="8130"/>
                    <a:pt x="1764" y="7953"/>
                  </a:cubicBezTo>
                  <a:cubicBezTo>
                    <a:pt x="1764" y="7777"/>
                    <a:pt x="1914" y="7633"/>
                    <a:pt x="2098" y="7633"/>
                  </a:cubicBezTo>
                  <a:cubicBezTo>
                    <a:pt x="2282" y="7633"/>
                    <a:pt x="2431" y="7777"/>
                    <a:pt x="2431" y="7953"/>
                  </a:cubicBezTo>
                  <a:cubicBezTo>
                    <a:pt x="2431" y="8130"/>
                    <a:pt x="2282" y="8273"/>
                    <a:pt x="2098" y="8273"/>
                  </a:cubicBezTo>
                  <a:close/>
                  <a:moveTo>
                    <a:pt x="4186" y="8397"/>
                  </a:moveTo>
                  <a:cubicBezTo>
                    <a:pt x="4178" y="8397"/>
                    <a:pt x="4171" y="8390"/>
                    <a:pt x="4171" y="8382"/>
                  </a:cubicBezTo>
                  <a:cubicBezTo>
                    <a:pt x="4171" y="8126"/>
                    <a:pt x="3482" y="7889"/>
                    <a:pt x="3107" y="7846"/>
                  </a:cubicBezTo>
                  <a:lnTo>
                    <a:pt x="3098" y="7845"/>
                  </a:lnTo>
                  <a:lnTo>
                    <a:pt x="3011" y="7554"/>
                  </a:lnTo>
                  <a:lnTo>
                    <a:pt x="2746" y="7554"/>
                  </a:lnTo>
                  <a:lnTo>
                    <a:pt x="2742" y="7547"/>
                  </a:lnTo>
                  <a:cubicBezTo>
                    <a:pt x="2740" y="7543"/>
                    <a:pt x="2521" y="7184"/>
                    <a:pt x="2100" y="7184"/>
                  </a:cubicBezTo>
                  <a:cubicBezTo>
                    <a:pt x="1680" y="7184"/>
                    <a:pt x="1461" y="7543"/>
                    <a:pt x="1459" y="7547"/>
                  </a:cubicBezTo>
                  <a:lnTo>
                    <a:pt x="1455" y="7554"/>
                  </a:lnTo>
                  <a:lnTo>
                    <a:pt x="1189" y="7554"/>
                  </a:lnTo>
                  <a:lnTo>
                    <a:pt x="1103" y="7845"/>
                  </a:lnTo>
                  <a:lnTo>
                    <a:pt x="1093" y="7846"/>
                  </a:lnTo>
                  <a:cubicBezTo>
                    <a:pt x="718" y="7889"/>
                    <a:pt x="29" y="8126"/>
                    <a:pt x="29" y="8382"/>
                  </a:cubicBezTo>
                  <a:cubicBezTo>
                    <a:pt x="29" y="8390"/>
                    <a:pt x="23" y="8397"/>
                    <a:pt x="15" y="8397"/>
                  </a:cubicBezTo>
                  <a:cubicBezTo>
                    <a:pt x="7" y="8397"/>
                    <a:pt x="0" y="8390"/>
                    <a:pt x="0" y="8382"/>
                  </a:cubicBezTo>
                  <a:cubicBezTo>
                    <a:pt x="0" y="8101"/>
                    <a:pt x="708" y="7864"/>
                    <a:pt x="1081" y="7818"/>
                  </a:cubicBezTo>
                  <a:lnTo>
                    <a:pt x="1168" y="7525"/>
                  </a:lnTo>
                  <a:lnTo>
                    <a:pt x="1438" y="7525"/>
                  </a:lnTo>
                  <a:cubicBezTo>
                    <a:pt x="1472" y="7473"/>
                    <a:pt x="1697" y="7155"/>
                    <a:pt x="2100" y="7155"/>
                  </a:cubicBezTo>
                  <a:cubicBezTo>
                    <a:pt x="2504" y="7155"/>
                    <a:pt x="2728" y="7473"/>
                    <a:pt x="2762" y="7525"/>
                  </a:cubicBezTo>
                  <a:lnTo>
                    <a:pt x="3033" y="7525"/>
                  </a:lnTo>
                  <a:lnTo>
                    <a:pt x="3120" y="7818"/>
                  </a:lnTo>
                  <a:cubicBezTo>
                    <a:pt x="3493" y="7864"/>
                    <a:pt x="4200" y="8101"/>
                    <a:pt x="4200" y="8382"/>
                  </a:cubicBezTo>
                  <a:cubicBezTo>
                    <a:pt x="4200" y="8390"/>
                    <a:pt x="4194" y="8397"/>
                    <a:pt x="4186" y="8397"/>
                  </a:cubicBezTo>
                  <a:close/>
                  <a:moveTo>
                    <a:pt x="2102" y="7376"/>
                  </a:moveTo>
                  <a:cubicBezTo>
                    <a:pt x="1765" y="7376"/>
                    <a:pt x="1491" y="7637"/>
                    <a:pt x="1491" y="7958"/>
                  </a:cubicBezTo>
                  <a:cubicBezTo>
                    <a:pt x="1491" y="8279"/>
                    <a:pt x="1765" y="8540"/>
                    <a:pt x="2102" y="8540"/>
                  </a:cubicBezTo>
                  <a:cubicBezTo>
                    <a:pt x="2439" y="8540"/>
                    <a:pt x="2713" y="8279"/>
                    <a:pt x="2713" y="7958"/>
                  </a:cubicBezTo>
                  <a:cubicBezTo>
                    <a:pt x="2713" y="7904"/>
                    <a:pt x="2705" y="7852"/>
                    <a:pt x="2691" y="7802"/>
                  </a:cubicBezTo>
                  <a:cubicBezTo>
                    <a:pt x="2689" y="7800"/>
                    <a:pt x="2689" y="7797"/>
                    <a:pt x="2689" y="7794"/>
                  </a:cubicBezTo>
                  <a:cubicBezTo>
                    <a:pt x="2614" y="7553"/>
                    <a:pt x="2379" y="7376"/>
                    <a:pt x="2102" y="7376"/>
                  </a:cubicBezTo>
                  <a:close/>
                  <a:moveTo>
                    <a:pt x="2102" y="8540"/>
                  </a:moveTo>
                  <a:lnTo>
                    <a:pt x="2102" y="8540"/>
                  </a:lnTo>
                  <a:close/>
                  <a:moveTo>
                    <a:pt x="3276" y="9072"/>
                  </a:moveTo>
                  <a:cubicBezTo>
                    <a:pt x="3272" y="9072"/>
                    <a:pt x="3268" y="9070"/>
                    <a:pt x="3265" y="9067"/>
                  </a:cubicBezTo>
                  <a:cubicBezTo>
                    <a:pt x="2916" y="8716"/>
                    <a:pt x="2835" y="8054"/>
                    <a:pt x="2831" y="7809"/>
                  </a:cubicBezTo>
                  <a:lnTo>
                    <a:pt x="2723" y="7809"/>
                  </a:lnTo>
                  <a:cubicBezTo>
                    <a:pt x="2735" y="7856"/>
                    <a:pt x="2742" y="7906"/>
                    <a:pt x="2742" y="7958"/>
                  </a:cubicBezTo>
                  <a:cubicBezTo>
                    <a:pt x="2742" y="8295"/>
                    <a:pt x="2455" y="8569"/>
                    <a:pt x="2102" y="8569"/>
                  </a:cubicBezTo>
                  <a:cubicBezTo>
                    <a:pt x="1749" y="8569"/>
                    <a:pt x="1462" y="8295"/>
                    <a:pt x="1462" y="7958"/>
                  </a:cubicBezTo>
                  <a:cubicBezTo>
                    <a:pt x="1462" y="7904"/>
                    <a:pt x="1469" y="7853"/>
                    <a:pt x="1482" y="7803"/>
                  </a:cubicBezTo>
                  <a:lnTo>
                    <a:pt x="1368" y="7803"/>
                  </a:lnTo>
                  <a:cubicBezTo>
                    <a:pt x="1365" y="8050"/>
                    <a:pt x="1283" y="8714"/>
                    <a:pt x="934" y="9067"/>
                  </a:cubicBezTo>
                  <a:cubicBezTo>
                    <a:pt x="928" y="9073"/>
                    <a:pt x="919" y="9073"/>
                    <a:pt x="913" y="9067"/>
                  </a:cubicBezTo>
                  <a:cubicBezTo>
                    <a:pt x="907" y="9062"/>
                    <a:pt x="907" y="9053"/>
                    <a:pt x="913" y="9047"/>
                  </a:cubicBezTo>
                  <a:cubicBezTo>
                    <a:pt x="1165" y="8793"/>
                    <a:pt x="1275" y="8372"/>
                    <a:pt x="1317" y="8070"/>
                  </a:cubicBezTo>
                  <a:cubicBezTo>
                    <a:pt x="1236" y="8379"/>
                    <a:pt x="1018" y="8577"/>
                    <a:pt x="721" y="8763"/>
                  </a:cubicBezTo>
                  <a:cubicBezTo>
                    <a:pt x="715" y="8768"/>
                    <a:pt x="706" y="8766"/>
                    <a:pt x="701" y="8759"/>
                  </a:cubicBezTo>
                  <a:cubicBezTo>
                    <a:pt x="697" y="8752"/>
                    <a:pt x="699" y="8743"/>
                    <a:pt x="706" y="8739"/>
                  </a:cubicBezTo>
                  <a:cubicBezTo>
                    <a:pt x="1016" y="8544"/>
                    <a:pt x="1239" y="8337"/>
                    <a:pt x="1303" y="7999"/>
                  </a:cubicBezTo>
                  <a:cubicBezTo>
                    <a:pt x="762" y="8106"/>
                    <a:pt x="194" y="8255"/>
                    <a:pt x="194" y="8642"/>
                  </a:cubicBezTo>
                  <a:cubicBezTo>
                    <a:pt x="194" y="8650"/>
                    <a:pt x="187" y="8657"/>
                    <a:pt x="179" y="8657"/>
                  </a:cubicBezTo>
                  <a:cubicBezTo>
                    <a:pt x="171" y="8657"/>
                    <a:pt x="165" y="8650"/>
                    <a:pt x="165" y="8642"/>
                  </a:cubicBezTo>
                  <a:cubicBezTo>
                    <a:pt x="165" y="8231"/>
                    <a:pt x="753" y="8078"/>
                    <a:pt x="1308" y="7969"/>
                  </a:cubicBezTo>
                  <a:cubicBezTo>
                    <a:pt x="1317" y="7912"/>
                    <a:pt x="1321" y="7853"/>
                    <a:pt x="1321" y="7789"/>
                  </a:cubicBezTo>
                  <a:lnTo>
                    <a:pt x="1321" y="7775"/>
                  </a:lnTo>
                  <a:lnTo>
                    <a:pt x="1491" y="7775"/>
                  </a:lnTo>
                  <a:cubicBezTo>
                    <a:pt x="1573" y="7527"/>
                    <a:pt x="1816" y="7347"/>
                    <a:pt x="2102" y="7347"/>
                  </a:cubicBezTo>
                  <a:cubicBezTo>
                    <a:pt x="2390" y="7347"/>
                    <a:pt x="2634" y="7530"/>
                    <a:pt x="2714" y="7780"/>
                  </a:cubicBezTo>
                  <a:lnTo>
                    <a:pt x="2878" y="7780"/>
                  </a:lnTo>
                  <a:lnTo>
                    <a:pt x="2878" y="7794"/>
                  </a:lnTo>
                  <a:cubicBezTo>
                    <a:pt x="2878" y="7857"/>
                    <a:pt x="2882" y="7916"/>
                    <a:pt x="2891" y="7972"/>
                  </a:cubicBezTo>
                  <a:cubicBezTo>
                    <a:pt x="3446" y="8081"/>
                    <a:pt x="4036" y="8232"/>
                    <a:pt x="4036" y="8642"/>
                  </a:cubicBezTo>
                  <a:cubicBezTo>
                    <a:pt x="4036" y="8650"/>
                    <a:pt x="4029" y="8656"/>
                    <a:pt x="4021" y="8656"/>
                  </a:cubicBezTo>
                  <a:cubicBezTo>
                    <a:pt x="4013" y="8656"/>
                    <a:pt x="4007" y="8650"/>
                    <a:pt x="4007" y="8642"/>
                  </a:cubicBezTo>
                  <a:cubicBezTo>
                    <a:pt x="4007" y="8256"/>
                    <a:pt x="3436" y="8109"/>
                    <a:pt x="2896" y="8002"/>
                  </a:cubicBezTo>
                  <a:cubicBezTo>
                    <a:pt x="2960" y="8339"/>
                    <a:pt x="3183" y="8546"/>
                    <a:pt x="3493" y="8740"/>
                  </a:cubicBezTo>
                  <a:cubicBezTo>
                    <a:pt x="3500" y="8744"/>
                    <a:pt x="3502" y="8753"/>
                    <a:pt x="3498" y="8760"/>
                  </a:cubicBezTo>
                  <a:cubicBezTo>
                    <a:pt x="3493" y="8767"/>
                    <a:pt x="3484" y="8769"/>
                    <a:pt x="3478" y="8765"/>
                  </a:cubicBezTo>
                  <a:cubicBezTo>
                    <a:pt x="3181" y="8579"/>
                    <a:pt x="2963" y="8382"/>
                    <a:pt x="2883" y="8074"/>
                  </a:cubicBezTo>
                  <a:cubicBezTo>
                    <a:pt x="2924" y="8375"/>
                    <a:pt x="3035" y="8794"/>
                    <a:pt x="3286" y="9047"/>
                  </a:cubicBezTo>
                  <a:cubicBezTo>
                    <a:pt x="3291" y="9053"/>
                    <a:pt x="3291" y="9062"/>
                    <a:pt x="3286" y="9067"/>
                  </a:cubicBezTo>
                  <a:cubicBezTo>
                    <a:pt x="3283" y="9070"/>
                    <a:pt x="3279" y="9072"/>
                    <a:pt x="3276" y="9072"/>
                  </a:cubicBez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endParaRPr lang="de-DE" sz="1798"/>
            </a:p>
          </p:txBody>
        </p:sp>
      </p:grpSp>
      <p:sp>
        <p:nvSpPr>
          <p:cNvPr id="60" name="Titel 1">
            <a:extLst>
              <a:ext uri="{FF2B5EF4-FFF2-40B4-BE49-F238E27FC236}">
                <a16:creationId xmlns:a16="http://schemas.microsoft.com/office/drawing/2014/main" id="{F6CCE017-8073-FA4E-BA50-DC2F3CC044E3}"/>
              </a:ext>
            </a:extLst>
          </p:cNvPr>
          <p:cNvSpPr txBox="1">
            <a:spLocks/>
          </p:cNvSpPr>
          <p:nvPr/>
        </p:nvSpPr>
        <p:spPr>
          <a:xfrm>
            <a:off x="359625" y="2114550"/>
            <a:ext cx="8544000" cy="1276350"/>
          </a:xfrm>
          <a:prstGeom prst="rect">
            <a:avLst/>
          </a:prstGeom>
        </p:spPr>
        <p:txBody>
          <a:bodyPr vert="horz" lIns="0" tIns="0" rIns="0" bIns="0" rtlCol="0" anchor="b" anchorCtr="0">
            <a:noAutofit/>
          </a:bodyPr>
          <a:lstStyle>
            <a:lvl1pPr marL="0" indent="0" algn="l" defTabSz="914377" rtl="0" eaLnBrk="1" latinLnBrk="0" hangingPunct="1">
              <a:lnSpc>
                <a:spcPct val="90000"/>
              </a:lnSpc>
              <a:spcBef>
                <a:spcPts val="0"/>
              </a:spcBef>
              <a:buFont typeface="Arial" panose="020B0604020202020204" pitchFamily="34" charset="0"/>
              <a:buNone/>
              <a:defRPr sz="3600" b="1" i="0" kern="1200" baseline="0">
                <a:solidFill>
                  <a:schemeClr val="bg1"/>
                </a:solidFill>
                <a:latin typeface="Calibri" panose="020F0502020204030204" pitchFamily="34" charset="0"/>
                <a:ea typeface="+mj-ea"/>
                <a:cs typeface="Calibri" panose="020F0502020204030204" pitchFamily="34" charset="0"/>
              </a:defRPr>
            </a:lvl1pPr>
          </a:lstStyle>
          <a:p>
            <a:r>
              <a:rPr lang="de-DE" sz="3596" dirty="0"/>
              <a:t>Titel der Präsentation auf zwei Zeilen einfügen</a:t>
            </a:r>
          </a:p>
        </p:txBody>
      </p:sp>
      <p:sp>
        <p:nvSpPr>
          <p:cNvPr id="61" name="Untertitel 2">
            <a:extLst>
              <a:ext uri="{FF2B5EF4-FFF2-40B4-BE49-F238E27FC236}">
                <a16:creationId xmlns:a16="http://schemas.microsoft.com/office/drawing/2014/main" id="{5B42F7DF-CD0C-C748-89A7-998A99D3B063}"/>
              </a:ext>
            </a:extLst>
          </p:cNvPr>
          <p:cNvSpPr txBox="1">
            <a:spLocks/>
          </p:cNvSpPr>
          <p:nvPr/>
        </p:nvSpPr>
        <p:spPr>
          <a:xfrm>
            <a:off x="359625" y="3390901"/>
            <a:ext cx="8544000" cy="9000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tabLst/>
              <a:defRPr lang="de-DE" sz="1800" b="0" i="0" u="none" strike="noStrike" kern="1200" baseline="0">
                <a:solidFill>
                  <a:schemeClr val="bg1"/>
                </a:solidFill>
                <a:latin typeface="Calibri" panose="020F0502020204030204" pitchFamily="34" charset="0"/>
                <a:ea typeface="+mn-ea"/>
                <a:cs typeface="Calibri" panose="020F0502020204030204" pitchFamily="34" charset="0"/>
              </a:defRPr>
            </a:lvl1pPr>
            <a:lvl2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2pPr>
            <a:lvl3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3pPr>
            <a:lvl4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4pPr>
            <a:lvl5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5pPr>
            <a:lvl6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6pPr>
            <a:lvl7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7pPr>
            <a:lvl8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8pPr>
            <a:lvl9pPr marL="0" indent="0" algn="l" defTabSz="914377" rtl="0" eaLnBrk="1" latinLnBrk="0" hangingPunct="1">
              <a:lnSpc>
                <a:spcPct val="100000"/>
              </a:lnSpc>
              <a:spcBef>
                <a:spcPts val="0"/>
              </a:spcBef>
              <a:spcAft>
                <a:spcPts val="0"/>
              </a:spcAft>
              <a:buFont typeface="Arial" panose="020B0604020202020204" pitchFamily="34" charset="0"/>
              <a:buNone/>
              <a:tabLst/>
              <a:defRPr sz="1800" b="0" kern="1200" baseline="0">
                <a:solidFill>
                  <a:schemeClr val="bg1"/>
                </a:solidFill>
                <a:latin typeface="Calibri" panose="020F0502020204030204" pitchFamily="34" charset="0"/>
                <a:ea typeface="+mn-ea"/>
                <a:cs typeface="Calibri" panose="020F0502020204030204" pitchFamily="34" charset="0"/>
              </a:defRPr>
            </a:lvl9pPr>
          </a:lstStyle>
          <a:p>
            <a:r>
              <a:rPr lang="en-GB" sz="1798"/>
              <a:t>Untertitel bzw. Kurzbeschreibung der Präsentation</a:t>
            </a:r>
            <a:br>
              <a:rPr lang="en-GB" sz="1798"/>
            </a:br>
            <a:r>
              <a:rPr lang="en-GB" sz="1798"/>
              <a:t>Name: der Referentin / des Referenten</a:t>
            </a:r>
            <a:endParaRPr lang="en-GB" sz="1798" dirty="0"/>
          </a:p>
        </p:txBody>
      </p:sp>
      <p:grpSp>
        <p:nvGrpSpPr>
          <p:cNvPr id="62" name="Regieanweisungen">
            <a:extLst>
              <a:ext uri="{FF2B5EF4-FFF2-40B4-BE49-F238E27FC236}">
                <a16:creationId xmlns:a16="http://schemas.microsoft.com/office/drawing/2014/main" id="{C368D8F1-E7A9-554E-9B0E-05F32F9FAD2A}"/>
              </a:ext>
            </a:extLst>
          </p:cNvPr>
          <p:cNvGrpSpPr/>
          <p:nvPr/>
        </p:nvGrpSpPr>
        <p:grpSpPr>
          <a:xfrm>
            <a:off x="-467513" y="-468000"/>
            <a:ext cx="13126327" cy="7776000"/>
            <a:chOff x="-468000" y="-468000"/>
            <a:chExt cx="13140000" cy="7776000"/>
          </a:xfrm>
        </p:grpSpPr>
        <p:cxnSp>
          <p:nvCxnSpPr>
            <p:cNvPr id="63" name="Linie">
              <a:extLst>
                <a:ext uri="{FF2B5EF4-FFF2-40B4-BE49-F238E27FC236}">
                  <a16:creationId xmlns:a16="http://schemas.microsoft.com/office/drawing/2014/main" id="{CDBB0B1F-B071-A845-B192-682917954BF8}"/>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Linie">
              <a:extLst>
                <a:ext uri="{FF2B5EF4-FFF2-40B4-BE49-F238E27FC236}">
                  <a16:creationId xmlns:a16="http://schemas.microsoft.com/office/drawing/2014/main" id="{59954D6D-0B9C-AD44-9DDB-2550636C8703}"/>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Linie">
              <a:extLst>
                <a:ext uri="{FF2B5EF4-FFF2-40B4-BE49-F238E27FC236}">
                  <a16:creationId xmlns:a16="http://schemas.microsoft.com/office/drawing/2014/main" id="{914DE49F-EC57-2E43-AB89-FC5181C10FC2}"/>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Linie">
              <a:extLst>
                <a:ext uri="{FF2B5EF4-FFF2-40B4-BE49-F238E27FC236}">
                  <a16:creationId xmlns:a16="http://schemas.microsoft.com/office/drawing/2014/main" id="{7623077E-5FB6-4745-AFCB-96D80DF5C511}"/>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Linie">
              <a:extLst>
                <a:ext uri="{FF2B5EF4-FFF2-40B4-BE49-F238E27FC236}">
                  <a16:creationId xmlns:a16="http://schemas.microsoft.com/office/drawing/2014/main" id="{1F795CCA-E55C-9145-AF7B-409B01D54D45}"/>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Linie">
              <a:extLst>
                <a:ext uri="{FF2B5EF4-FFF2-40B4-BE49-F238E27FC236}">
                  <a16:creationId xmlns:a16="http://schemas.microsoft.com/office/drawing/2014/main" id="{97ACCA39-5369-2345-87C2-8BB0B10BF45A}"/>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Linie">
              <a:extLst>
                <a:ext uri="{FF2B5EF4-FFF2-40B4-BE49-F238E27FC236}">
                  <a16:creationId xmlns:a16="http://schemas.microsoft.com/office/drawing/2014/main" id="{81AE122C-4994-C147-AB0C-30343C0CDA31}"/>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Linie">
              <a:extLst>
                <a:ext uri="{FF2B5EF4-FFF2-40B4-BE49-F238E27FC236}">
                  <a16:creationId xmlns:a16="http://schemas.microsoft.com/office/drawing/2014/main" id="{927ABC02-A893-CA4C-A49C-DD10F440037F}"/>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Linie">
              <a:extLst>
                <a:ext uri="{FF2B5EF4-FFF2-40B4-BE49-F238E27FC236}">
                  <a16:creationId xmlns:a16="http://schemas.microsoft.com/office/drawing/2014/main" id="{510ABDD7-8E89-8F47-80F0-4C3AABCBBE0E}"/>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Linie">
              <a:extLst>
                <a:ext uri="{FF2B5EF4-FFF2-40B4-BE49-F238E27FC236}">
                  <a16:creationId xmlns:a16="http://schemas.microsoft.com/office/drawing/2014/main" id="{F789BD69-DEB7-444C-9201-C59C4B90395B}"/>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 name="Grafik 21">
            <a:extLst>
              <a:ext uri="{FF2B5EF4-FFF2-40B4-BE49-F238E27FC236}">
                <a16:creationId xmlns:a16="http://schemas.microsoft.com/office/drawing/2014/main" id="{15CA0040-486F-E8A0-0D75-A90FFDC1BF37}"/>
              </a:ext>
            </a:extLst>
          </p:cNvPr>
          <p:cNvPicPr>
            <a:picLocks noChangeAspect="1"/>
          </p:cNvPicPr>
          <p:nvPr/>
        </p:nvPicPr>
        <p:blipFill>
          <a:blip r:embed="rId2"/>
          <a:srcRect/>
          <a:stretch/>
        </p:blipFill>
        <p:spPr>
          <a:xfrm>
            <a:off x="358775" y="293869"/>
            <a:ext cx="2880000" cy="780560"/>
          </a:xfrm>
          <a:prstGeom prst="rect">
            <a:avLst/>
          </a:prstGeom>
          <a:noFill/>
        </p:spPr>
      </p:pic>
    </p:spTree>
    <p:extLst>
      <p:ext uri="{BB962C8B-B14F-4D97-AF65-F5344CB8AC3E}">
        <p14:creationId xmlns:p14="http://schemas.microsoft.com/office/powerpoint/2010/main" val="2793617451"/>
      </p:ext>
    </p:extLst>
  </p:cSld>
  <p:clrMapOvr>
    <a:masterClrMapping/>
  </p:clrMapOvr>
  <p:extLst>
    <p:ext uri="{DCECCB84-F9BA-43D5-87BE-67443E8EF086}">
      <p15:sldGuideLst xmlns:p15="http://schemas.microsoft.com/office/powerpoint/2012/main">
        <p15:guide id="3" pos="226">
          <p15:clr>
            <a:srgbClr val="FBAE40"/>
          </p15:clr>
        </p15:guide>
        <p15:guide id="4" pos="5534">
          <p15:clr>
            <a:srgbClr val="FBAE40"/>
          </p15:clr>
        </p15:guide>
        <p15:guide id="5" orient="horz" pos="1236">
          <p15:clr>
            <a:srgbClr val="FBAE40"/>
          </p15:clr>
        </p15:guide>
        <p15:guide id="6" orient="horz" pos="2040">
          <p15:clr>
            <a:srgbClr val="FBAE40"/>
          </p15:clr>
        </p15:guide>
        <p15:guide id="7" pos="227">
          <p15:clr>
            <a:srgbClr val="FBAE40"/>
          </p15:clr>
        </p15:guide>
        <p15:guide id="8" pos="746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 hell mit Typoeck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8402" y="1962000"/>
            <a:ext cx="8544000" cy="1276350"/>
          </a:xfrm>
        </p:spPr>
        <p:txBody>
          <a:bodyPr anchor="b" anchorCtr="0"/>
          <a:lstStyle>
            <a:lvl1pPr marL="0" indent="0" algn="l">
              <a:lnSpc>
                <a:spcPct val="90000"/>
              </a:lnSpc>
              <a:buFont typeface="Arial" panose="020B0604020202020204" pitchFamily="34" charset="0"/>
              <a:buNone/>
              <a:defRPr sz="3596" b="1"/>
            </a:lvl1pPr>
          </a:lstStyle>
          <a:p>
            <a:r>
              <a:rPr lang="de-DE" dirty="0"/>
              <a:t>Titel der Präsentation auf zwei Zeilen einfügen</a:t>
            </a:r>
          </a:p>
        </p:txBody>
      </p:sp>
      <p:sp>
        <p:nvSpPr>
          <p:cNvPr id="3" name="Untertitel 2"/>
          <p:cNvSpPr>
            <a:spLocks noGrp="1"/>
          </p:cNvSpPr>
          <p:nvPr>
            <p:ph type="subTitle" idx="1" hasCustomPrompt="1"/>
          </p:nvPr>
        </p:nvSpPr>
        <p:spPr>
          <a:xfrm>
            <a:off x="358402" y="3240000"/>
            <a:ext cx="8544000" cy="900000"/>
          </a:xfrm>
        </p:spPr>
        <p:txBody>
          <a:bodyPr/>
          <a:lstStyle>
            <a:lvl1pPr marL="0" indent="0" algn="l">
              <a:lnSpc>
                <a:spcPct val="100000"/>
              </a:lnSpc>
              <a:spcBef>
                <a:spcPts val="0"/>
              </a:spcBef>
              <a:buFont typeface="Arial" panose="020B0604020202020204" pitchFamily="34" charset="0"/>
              <a:buNone/>
              <a:defRPr sz="1798" b="0">
                <a:solidFill>
                  <a:schemeClr val="bg2"/>
                </a:solidFill>
              </a:defRPr>
            </a:lvl1pPr>
            <a:lvl2pPr marL="0" indent="0" algn="l">
              <a:lnSpc>
                <a:spcPct val="100000"/>
              </a:lnSpc>
              <a:spcBef>
                <a:spcPts val="0"/>
              </a:spcBef>
              <a:buFont typeface="Arial" panose="020B0604020202020204" pitchFamily="34" charset="0"/>
              <a:buNone/>
              <a:defRPr sz="1798" b="0">
                <a:solidFill>
                  <a:schemeClr val="bg2"/>
                </a:solidFill>
              </a:defRPr>
            </a:lvl2pPr>
            <a:lvl3pPr marL="0" indent="0" algn="l">
              <a:lnSpc>
                <a:spcPct val="100000"/>
              </a:lnSpc>
              <a:spcBef>
                <a:spcPts val="0"/>
              </a:spcBef>
              <a:buFont typeface="Arial" panose="020B0604020202020204" pitchFamily="34" charset="0"/>
              <a:buNone/>
              <a:defRPr sz="1798" b="0">
                <a:solidFill>
                  <a:schemeClr val="bg2"/>
                </a:solidFill>
              </a:defRPr>
            </a:lvl3pPr>
            <a:lvl4pPr marL="0" indent="0" algn="l">
              <a:lnSpc>
                <a:spcPct val="100000"/>
              </a:lnSpc>
              <a:spcBef>
                <a:spcPts val="0"/>
              </a:spcBef>
              <a:buFont typeface="Arial" panose="020B0604020202020204" pitchFamily="34" charset="0"/>
              <a:buNone/>
              <a:defRPr sz="1798" b="0">
                <a:solidFill>
                  <a:schemeClr val="bg2"/>
                </a:solidFill>
              </a:defRPr>
            </a:lvl4pPr>
            <a:lvl5pPr marL="0" indent="0" algn="l">
              <a:lnSpc>
                <a:spcPct val="100000"/>
              </a:lnSpc>
              <a:spcBef>
                <a:spcPts val="0"/>
              </a:spcBef>
              <a:buFont typeface="Arial" panose="020B0604020202020204" pitchFamily="34" charset="0"/>
              <a:buNone/>
              <a:defRPr sz="1798" b="0">
                <a:solidFill>
                  <a:schemeClr val="bg2"/>
                </a:solidFill>
              </a:defRPr>
            </a:lvl5pPr>
            <a:lvl6pPr marL="0" indent="0" algn="l">
              <a:lnSpc>
                <a:spcPct val="100000"/>
              </a:lnSpc>
              <a:spcBef>
                <a:spcPts val="0"/>
              </a:spcBef>
              <a:buFont typeface="Arial" panose="020B0604020202020204" pitchFamily="34" charset="0"/>
              <a:buNone/>
              <a:defRPr sz="1798" b="0">
                <a:solidFill>
                  <a:schemeClr val="bg2"/>
                </a:solidFill>
              </a:defRPr>
            </a:lvl6pPr>
            <a:lvl7pPr marL="0" indent="0" algn="l">
              <a:lnSpc>
                <a:spcPct val="100000"/>
              </a:lnSpc>
              <a:spcBef>
                <a:spcPts val="0"/>
              </a:spcBef>
              <a:buFont typeface="Arial" panose="020B0604020202020204" pitchFamily="34" charset="0"/>
              <a:buNone/>
              <a:defRPr sz="1798" b="0">
                <a:solidFill>
                  <a:schemeClr val="bg2"/>
                </a:solidFill>
              </a:defRPr>
            </a:lvl7pPr>
            <a:lvl8pPr marL="0" indent="0" algn="l">
              <a:lnSpc>
                <a:spcPct val="100000"/>
              </a:lnSpc>
              <a:spcBef>
                <a:spcPts val="0"/>
              </a:spcBef>
              <a:buFont typeface="Arial" panose="020B0604020202020204" pitchFamily="34" charset="0"/>
              <a:buNone/>
              <a:defRPr sz="1798" b="0">
                <a:solidFill>
                  <a:schemeClr val="bg2"/>
                </a:solidFill>
              </a:defRPr>
            </a:lvl8pPr>
            <a:lvl9pPr marL="0" indent="0" algn="l">
              <a:lnSpc>
                <a:spcPct val="100000"/>
              </a:lnSpc>
              <a:spcBef>
                <a:spcPts val="0"/>
              </a:spcBef>
              <a:buFont typeface="Arial" panose="020B0604020202020204" pitchFamily="34" charset="0"/>
              <a:buNone/>
              <a:defRPr sz="1798" b="0">
                <a:solidFill>
                  <a:schemeClr val="bg2"/>
                </a:solidFill>
              </a:defRPr>
            </a:lvl9pPr>
          </a:lstStyle>
          <a:p>
            <a:pPr lvl="0"/>
            <a:r>
              <a:rPr lang="de-DE" dirty="0"/>
              <a:t>Untertitel bzw. Kurzbeschreibung der Präsentation</a:t>
            </a:r>
            <a:br>
              <a:rPr lang="de-DE" dirty="0"/>
            </a:br>
            <a:r>
              <a:rPr lang="de-DE" dirty="0"/>
              <a:t>Name: der Referentin / des Referenten</a:t>
            </a:r>
          </a:p>
        </p:txBody>
      </p:sp>
      <p:sp>
        <p:nvSpPr>
          <p:cNvPr id="55" name="Vertikaler Textplatzhalter 2"/>
          <p:cNvSpPr>
            <a:spLocks noGrp="1"/>
          </p:cNvSpPr>
          <p:nvPr>
            <p:ph type="body" orient="vert" idx="17" hasCustomPrompt="1"/>
          </p:nvPr>
        </p:nvSpPr>
        <p:spPr>
          <a:xfrm>
            <a:off x="2831638" y="6069200"/>
            <a:ext cx="4560364"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grpSp>
        <p:nvGrpSpPr>
          <p:cNvPr id="24" name="Regieanweisungen">
            <a:extLst>
              <a:ext uri="{FF2B5EF4-FFF2-40B4-BE49-F238E27FC236}">
                <a16:creationId xmlns:a16="http://schemas.microsoft.com/office/drawing/2014/main" id="{00ECBAA0-F64D-E642-91EE-7FD796756364}"/>
              </a:ext>
            </a:extLst>
          </p:cNvPr>
          <p:cNvGrpSpPr/>
          <p:nvPr/>
        </p:nvGrpSpPr>
        <p:grpSpPr>
          <a:xfrm>
            <a:off x="-467513" y="-468000"/>
            <a:ext cx="13126327" cy="7776000"/>
            <a:chOff x="-468000" y="-468000"/>
            <a:chExt cx="13140000" cy="7776000"/>
          </a:xfrm>
        </p:grpSpPr>
        <p:cxnSp>
          <p:nvCxnSpPr>
            <p:cNvPr id="38" name="Linie">
              <a:extLst>
                <a:ext uri="{FF2B5EF4-FFF2-40B4-BE49-F238E27FC236}">
                  <a16:creationId xmlns:a16="http://schemas.microsoft.com/office/drawing/2014/main" id="{1258B1E1-19E8-F942-B303-89FEFD11BF6A}"/>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Linie">
              <a:extLst>
                <a:ext uri="{FF2B5EF4-FFF2-40B4-BE49-F238E27FC236}">
                  <a16:creationId xmlns:a16="http://schemas.microsoft.com/office/drawing/2014/main" id="{6BA3BDCF-D183-B04A-AEA5-AC77C96A4AA2}"/>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Linie">
              <a:extLst>
                <a:ext uri="{FF2B5EF4-FFF2-40B4-BE49-F238E27FC236}">
                  <a16:creationId xmlns:a16="http://schemas.microsoft.com/office/drawing/2014/main" id="{DFA2E6C8-7CCA-954B-8D5D-A533B5DBF0A9}"/>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Linie">
              <a:extLst>
                <a:ext uri="{FF2B5EF4-FFF2-40B4-BE49-F238E27FC236}">
                  <a16:creationId xmlns:a16="http://schemas.microsoft.com/office/drawing/2014/main" id="{5196E3F3-8648-3B4B-ABB0-4977CF50F9A3}"/>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Linie">
              <a:extLst>
                <a:ext uri="{FF2B5EF4-FFF2-40B4-BE49-F238E27FC236}">
                  <a16:creationId xmlns:a16="http://schemas.microsoft.com/office/drawing/2014/main" id="{7DFB6D48-E4D7-4944-97D9-C9E340283921}"/>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a:extLst>
                <a:ext uri="{FF2B5EF4-FFF2-40B4-BE49-F238E27FC236}">
                  <a16:creationId xmlns:a16="http://schemas.microsoft.com/office/drawing/2014/main" id="{86FF3820-6F06-974C-B737-51D86061C2DC}"/>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Linie">
              <a:extLst>
                <a:ext uri="{FF2B5EF4-FFF2-40B4-BE49-F238E27FC236}">
                  <a16:creationId xmlns:a16="http://schemas.microsoft.com/office/drawing/2014/main" id="{9B3CCE05-F829-744F-9BC4-13D443ADB381}"/>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Linie">
              <a:extLst>
                <a:ext uri="{FF2B5EF4-FFF2-40B4-BE49-F238E27FC236}">
                  <a16:creationId xmlns:a16="http://schemas.microsoft.com/office/drawing/2014/main" id="{0203EE4C-F6CC-DD45-B690-6E669E248480}"/>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Linie">
              <a:extLst>
                <a:ext uri="{FF2B5EF4-FFF2-40B4-BE49-F238E27FC236}">
                  <a16:creationId xmlns:a16="http://schemas.microsoft.com/office/drawing/2014/main" id="{E23B25D5-DDAD-7C4B-9FFD-6A8E19F22CCC}"/>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Linie">
              <a:extLst>
                <a:ext uri="{FF2B5EF4-FFF2-40B4-BE49-F238E27FC236}">
                  <a16:creationId xmlns:a16="http://schemas.microsoft.com/office/drawing/2014/main" id="{BE64572D-3AC4-C848-9602-D4066B4889CD}"/>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wissen.leben">
            <a:extLst>
              <a:ext uri="{FF2B5EF4-FFF2-40B4-BE49-F238E27FC236}">
                <a16:creationId xmlns:a16="http://schemas.microsoft.com/office/drawing/2014/main" id="{4D57C032-00CB-EC45-A74C-53948B7A1E48}"/>
              </a:ext>
            </a:extLst>
          </p:cNvPr>
          <p:cNvSpPr>
            <a:spLocks noEditPoints="1"/>
          </p:cNvSpPr>
          <p:nvPr/>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a:p>
        </p:txBody>
      </p:sp>
      <p:grpSp>
        <p:nvGrpSpPr>
          <p:cNvPr id="51" name="Ecke">
            <a:extLst>
              <a:ext uri="{FF2B5EF4-FFF2-40B4-BE49-F238E27FC236}">
                <a16:creationId xmlns:a16="http://schemas.microsoft.com/office/drawing/2014/main" id="{2BEE4D5A-671F-3C48-A20E-B0FDA728E146}"/>
              </a:ext>
            </a:extLst>
          </p:cNvPr>
          <p:cNvGrpSpPr>
            <a:grpSpLocks noChangeAspect="1"/>
          </p:cNvGrpSpPr>
          <p:nvPr/>
        </p:nvGrpSpPr>
        <p:grpSpPr bwMode="auto">
          <a:xfrm>
            <a:off x="8812558" y="0"/>
            <a:ext cx="3379443" cy="6858000"/>
            <a:chOff x="1316" y="-660"/>
            <a:chExt cx="2131" cy="4320"/>
          </a:xfrm>
        </p:grpSpPr>
        <p:sp>
          <p:nvSpPr>
            <p:cNvPr id="52" name="Fläche">
              <a:extLst>
                <a:ext uri="{FF2B5EF4-FFF2-40B4-BE49-F238E27FC236}">
                  <a16:creationId xmlns:a16="http://schemas.microsoft.com/office/drawing/2014/main" id="{77C02CE2-3D62-F84D-BA03-B0559DE31283}"/>
                </a:ext>
              </a:extLst>
            </p:cNvPr>
            <p:cNvSpPr>
              <a:spLocks/>
            </p:cNvSpPr>
            <p:nvPr/>
          </p:nvSpPr>
          <p:spPr bwMode="auto">
            <a:xfrm>
              <a:off x="1316" y="-660"/>
              <a:ext cx="2131" cy="4320"/>
            </a:xfrm>
            <a:custGeom>
              <a:avLst/>
              <a:gdLst>
                <a:gd name="T0" fmla="*/ 9400 w 9400"/>
                <a:gd name="T1" fmla="*/ 0 h 19050"/>
                <a:gd name="T2" fmla="*/ 0 w 9400"/>
                <a:gd name="T3" fmla="*/ 19050 h 19050"/>
                <a:gd name="T4" fmla="*/ 9400 w 9400"/>
                <a:gd name="T5" fmla="*/ 19050 h 19050"/>
                <a:gd name="T6" fmla="*/ 9400 w 9400"/>
                <a:gd name="T7" fmla="*/ 0 h 19050"/>
              </a:gdLst>
              <a:ahLst/>
              <a:cxnLst>
                <a:cxn ang="0">
                  <a:pos x="T0" y="T1"/>
                </a:cxn>
                <a:cxn ang="0">
                  <a:pos x="T2" y="T3"/>
                </a:cxn>
                <a:cxn ang="0">
                  <a:pos x="T4" y="T5"/>
                </a:cxn>
                <a:cxn ang="0">
                  <a:pos x="T6" y="T7"/>
                </a:cxn>
              </a:cxnLst>
              <a:rect l="0" t="0" r="r" b="b"/>
              <a:pathLst>
                <a:path w="9400" h="19050">
                  <a:moveTo>
                    <a:pt x="9400" y="0"/>
                  </a:moveTo>
                  <a:lnTo>
                    <a:pt x="0" y="19050"/>
                  </a:lnTo>
                  <a:lnTo>
                    <a:pt x="9400" y="19050"/>
                  </a:lnTo>
                  <a:lnTo>
                    <a:pt x="9400" y="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de-DE" sz="1798"/>
            </a:p>
          </p:txBody>
        </p:sp>
        <p:sp>
          <p:nvSpPr>
            <p:cNvPr id="56" name="FONT">
              <a:extLst>
                <a:ext uri="{FF2B5EF4-FFF2-40B4-BE49-F238E27FC236}">
                  <a16:creationId xmlns:a16="http://schemas.microsoft.com/office/drawing/2014/main" id="{A73BFE46-D9BD-9442-A29C-F345929E0AD6}"/>
                </a:ext>
              </a:extLst>
            </p:cNvPr>
            <p:cNvSpPr>
              <a:spLocks noEditPoints="1"/>
            </p:cNvSpPr>
            <p:nvPr/>
          </p:nvSpPr>
          <p:spPr bwMode="auto">
            <a:xfrm>
              <a:off x="1406" y="-479"/>
              <a:ext cx="2041" cy="4139"/>
            </a:xfrm>
            <a:custGeom>
              <a:avLst/>
              <a:gdLst>
                <a:gd name="T0" fmla="*/ 9002 w 9002"/>
                <a:gd name="T1" fmla="*/ 357 h 18254"/>
                <a:gd name="T2" fmla="*/ 906 w 9002"/>
                <a:gd name="T3" fmla="*/ 16229 h 18254"/>
                <a:gd name="T4" fmla="*/ 2239 w 9002"/>
                <a:gd name="T5" fmla="*/ 14589 h 18254"/>
                <a:gd name="T6" fmla="*/ 3365 w 9002"/>
                <a:gd name="T7" fmla="*/ 12300 h 18254"/>
                <a:gd name="T8" fmla="*/ 4050 w 9002"/>
                <a:gd name="T9" fmla="*/ 10908 h 18254"/>
                <a:gd name="T10" fmla="*/ 4678 w 9002"/>
                <a:gd name="T11" fmla="*/ 9535 h 18254"/>
                <a:gd name="T12" fmla="*/ 5641 w 9002"/>
                <a:gd name="T13" fmla="*/ 7561 h 18254"/>
                <a:gd name="T14" fmla="*/ 6238 w 9002"/>
                <a:gd name="T15" fmla="*/ 6461 h 18254"/>
                <a:gd name="T16" fmla="*/ 7029 w 9002"/>
                <a:gd name="T17" fmla="*/ 4855 h 18254"/>
                <a:gd name="T18" fmla="*/ 7419 w 9002"/>
                <a:gd name="T19" fmla="*/ 3133 h 18254"/>
                <a:gd name="T20" fmla="*/ 8803 w 9002"/>
                <a:gd name="T21" fmla="*/ 1078 h 18254"/>
                <a:gd name="T22" fmla="*/ 8728 w 9002"/>
                <a:gd name="T23" fmla="*/ 2142 h 18254"/>
                <a:gd name="T24" fmla="*/ 2062 w 9002"/>
                <a:gd name="T25" fmla="*/ 16564 h 18254"/>
                <a:gd name="T26" fmla="*/ 2461 w 9002"/>
                <a:gd name="T27" fmla="*/ 14687 h 18254"/>
                <a:gd name="T28" fmla="*/ 3518 w 9002"/>
                <a:gd name="T29" fmla="*/ 13239 h 18254"/>
                <a:gd name="T30" fmla="*/ 4944 w 9002"/>
                <a:gd name="T31" fmla="*/ 10647 h 18254"/>
                <a:gd name="T32" fmla="*/ 5586 w 9002"/>
                <a:gd name="T33" fmla="*/ 9227 h 18254"/>
                <a:gd name="T34" fmla="*/ 6125 w 9002"/>
                <a:gd name="T35" fmla="*/ 7589 h 18254"/>
                <a:gd name="T36" fmla="*/ 6868 w 9002"/>
                <a:gd name="T37" fmla="*/ 6017 h 18254"/>
                <a:gd name="T38" fmla="*/ 7654 w 9002"/>
                <a:gd name="T39" fmla="*/ 5212 h 18254"/>
                <a:gd name="T40" fmla="*/ 8238 w 9002"/>
                <a:gd name="T41" fmla="*/ 3137 h 18254"/>
                <a:gd name="T42" fmla="*/ 2173 w 9002"/>
                <a:gd name="T43" fmla="*/ 17188 h 18254"/>
                <a:gd name="T44" fmla="*/ 3279 w 9002"/>
                <a:gd name="T45" fmla="*/ 15781 h 18254"/>
                <a:gd name="T46" fmla="*/ 3545 w 9002"/>
                <a:gd name="T47" fmla="*/ 14500 h 18254"/>
                <a:gd name="T48" fmla="*/ 4723 w 9002"/>
                <a:gd name="T49" fmla="*/ 12890 h 18254"/>
                <a:gd name="T50" fmla="*/ 5595 w 9002"/>
                <a:gd name="T51" fmla="*/ 11220 h 18254"/>
                <a:gd name="T52" fmla="*/ 6528 w 9002"/>
                <a:gd name="T53" fmla="*/ 9189 h 18254"/>
                <a:gd name="T54" fmla="*/ 7202 w 9002"/>
                <a:gd name="T55" fmla="*/ 7179 h 18254"/>
                <a:gd name="T56" fmla="*/ 8023 w 9002"/>
                <a:gd name="T57" fmla="*/ 5298 h 18254"/>
                <a:gd name="T58" fmla="*/ 8797 w 9002"/>
                <a:gd name="T59" fmla="*/ 4434 h 18254"/>
                <a:gd name="T60" fmla="*/ 8821 w 9002"/>
                <a:gd name="T61" fmla="*/ 5411 h 18254"/>
                <a:gd name="T62" fmla="*/ 3561 w 9002"/>
                <a:gd name="T63" fmla="*/ 17003 h 18254"/>
                <a:gd name="T64" fmla="*/ 4387 w 9002"/>
                <a:gd name="T65" fmla="*/ 15116 h 18254"/>
                <a:gd name="T66" fmla="*/ 5272 w 9002"/>
                <a:gd name="T67" fmla="*/ 13232 h 18254"/>
                <a:gd name="T68" fmla="*/ 5825 w 9002"/>
                <a:gd name="T69" fmla="*/ 11492 h 18254"/>
                <a:gd name="T70" fmla="*/ 6451 w 9002"/>
                <a:gd name="T71" fmla="*/ 10468 h 18254"/>
                <a:gd name="T72" fmla="*/ 7035 w 9002"/>
                <a:gd name="T73" fmla="*/ 9133 h 18254"/>
                <a:gd name="T74" fmla="*/ 8329 w 9002"/>
                <a:gd name="T75" fmla="*/ 7390 h 18254"/>
                <a:gd name="T76" fmla="*/ 3579 w 9002"/>
                <a:gd name="T77" fmla="*/ 17782 h 18254"/>
                <a:gd name="T78" fmla="*/ 4870 w 9002"/>
                <a:gd name="T79" fmla="*/ 15446 h 18254"/>
                <a:gd name="T80" fmla="*/ 5550 w 9002"/>
                <a:gd name="T81" fmla="*/ 14081 h 18254"/>
                <a:gd name="T82" fmla="*/ 6566 w 9002"/>
                <a:gd name="T83" fmla="*/ 12611 h 18254"/>
                <a:gd name="T84" fmla="*/ 7519 w 9002"/>
                <a:gd name="T85" fmla="*/ 10679 h 18254"/>
                <a:gd name="T86" fmla="*/ 7704 w 9002"/>
                <a:gd name="T87" fmla="*/ 9498 h 18254"/>
                <a:gd name="T88" fmla="*/ 8504 w 9002"/>
                <a:gd name="T89" fmla="*/ 7774 h 18254"/>
                <a:gd name="T90" fmla="*/ 4565 w 9002"/>
                <a:gd name="T91" fmla="*/ 17623 h 18254"/>
                <a:gd name="T92" fmla="*/ 6006 w 9002"/>
                <a:gd name="T93" fmla="*/ 15562 h 18254"/>
                <a:gd name="T94" fmla="*/ 6311 w 9002"/>
                <a:gd name="T95" fmla="*/ 14432 h 18254"/>
                <a:gd name="T96" fmla="*/ 7213 w 9002"/>
                <a:gd name="T97" fmla="*/ 13329 h 18254"/>
                <a:gd name="T98" fmla="*/ 7814 w 9002"/>
                <a:gd name="T99" fmla="*/ 11324 h 18254"/>
                <a:gd name="T100" fmla="*/ 8423 w 9002"/>
                <a:gd name="T101" fmla="*/ 10161 h 18254"/>
                <a:gd name="T102" fmla="*/ 6000 w 9002"/>
                <a:gd name="T103" fmla="*/ 16515 h 18254"/>
                <a:gd name="T104" fmla="*/ 7055 w 9002"/>
                <a:gd name="T105" fmla="*/ 15156 h 18254"/>
                <a:gd name="T106" fmla="*/ 7556 w 9002"/>
                <a:gd name="T107" fmla="*/ 14068 h 18254"/>
                <a:gd name="T108" fmla="*/ 8506 w 9002"/>
                <a:gd name="T109" fmla="*/ 12028 h 18254"/>
                <a:gd name="T110" fmla="*/ 6203 w 9002"/>
                <a:gd name="T111" fmla="*/ 18169 h 18254"/>
                <a:gd name="T112" fmla="*/ 6705 w 9002"/>
                <a:gd name="T113" fmla="*/ 17310 h 18254"/>
                <a:gd name="T114" fmla="*/ 7589 w 9002"/>
                <a:gd name="T115" fmla="*/ 15425 h 18254"/>
                <a:gd name="T116" fmla="*/ 8143 w 9002"/>
                <a:gd name="T117" fmla="*/ 13685 h 18254"/>
                <a:gd name="T118" fmla="*/ 8894 w 9002"/>
                <a:gd name="T119" fmla="*/ 14320 h 18254"/>
                <a:gd name="T120" fmla="*/ 7916 w 9002"/>
                <a:gd name="T121" fmla="*/ 16724 h 18254"/>
                <a:gd name="T122" fmla="*/ 8631 w 9002"/>
                <a:gd name="T123" fmla="*/ 15405 h 18254"/>
                <a:gd name="T124" fmla="*/ 8486 w 9002"/>
                <a:gd name="T125" fmla="*/ 17234 h 18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02" h="18254">
                  <a:moveTo>
                    <a:pt x="9002" y="17952"/>
                  </a:moveTo>
                  <a:lnTo>
                    <a:pt x="8657" y="17818"/>
                  </a:lnTo>
                  <a:lnTo>
                    <a:pt x="8623" y="17886"/>
                  </a:lnTo>
                  <a:lnTo>
                    <a:pt x="8847" y="18088"/>
                  </a:lnTo>
                  <a:cubicBezTo>
                    <a:pt x="8861" y="18100"/>
                    <a:pt x="8873" y="18110"/>
                    <a:pt x="8884" y="18119"/>
                  </a:cubicBezTo>
                  <a:cubicBezTo>
                    <a:pt x="8896" y="18127"/>
                    <a:pt x="8902" y="18132"/>
                    <a:pt x="8903" y="18133"/>
                  </a:cubicBezTo>
                  <a:cubicBezTo>
                    <a:pt x="8901" y="18133"/>
                    <a:pt x="8893" y="18130"/>
                    <a:pt x="8879" y="18127"/>
                  </a:cubicBezTo>
                  <a:cubicBezTo>
                    <a:pt x="8866" y="18123"/>
                    <a:pt x="8848" y="18119"/>
                    <a:pt x="8828" y="18115"/>
                  </a:cubicBezTo>
                  <a:lnTo>
                    <a:pt x="8538" y="18061"/>
                  </a:lnTo>
                  <a:lnTo>
                    <a:pt x="8504" y="18129"/>
                  </a:lnTo>
                  <a:lnTo>
                    <a:pt x="8710" y="18254"/>
                  </a:lnTo>
                  <a:lnTo>
                    <a:pt x="8804" y="18254"/>
                  </a:lnTo>
                  <a:lnTo>
                    <a:pt x="8633" y="18152"/>
                  </a:lnTo>
                  <a:cubicBezTo>
                    <a:pt x="8627" y="18149"/>
                    <a:pt x="8621" y="18145"/>
                    <a:pt x="8613" y="18141"/>
                  </a:cubicBezTo>
                  <a:cubicBezTo>
                    <a:pt x="8606" y="18136"/>
                    <a:pt x="8598" y="18132"/>
                    <a:pt x="8591" y="18128"/>
                  </a:cubicBezTo>
                  <a:cubicBezTo>
                    <a:pt x="8583" y="18124"/>
                    <a:pt x="8577" y="18120"/>
                    <a:pt x="8571" y="18117"/>
                  </a:cubicBezTo>
                  <a:cubicBezTo>
                    <a:pt x="8567" y="18114"/>
                    <a:pt x="8564" y="18113"/>
                    <a:pt x="8562" y="18112"/>
                  </a:cubicBezTo>
                  <a:cubicBezTo>
                    <a:pt x="8567" y="18113"/>
                    <a:pt x="8576" y="18115"/>
                    <a:pt x="8590" y="18118"/>
                  </a:cubicBezTo>
                  <a:cubicBezTo>
                    <a:pt x="8605" y="18121"/>
                    <a:pt x="8623" y="18124"/>
                    <a:pt x="8645" y="18129"/>
                  </a:cubicBezTo>
                  <a:lnTo>
                    <a:pt x="8961" y="18188"/>
                  </a:lnTo>
                  <a:lnTo>
                    <a:pt x="8980" y="18148"/>
                  </a:lnTo>
                  <a:lnTo>
                    <a:pt x="8730" y="17920"/>
                  </a:lnTo>
                  <a:cubicBezTo>
                    <a:pt x="8724" y="17916"/>
                    <a:pt x="8719" y="17911"/>
                    <a:pt x="8713" y="17906"/>
                  </a:cubicBezTo>
                  <a:cubicBezTo>
                    <a:pt x="8707" y="17901"/>
                    <a:pt x="8702" y="17897"/>
                    <a:pt x="8696" y="17892"/>
                  </a:cubicBezTo>
                  <a:cubicBezTo>
                    <a:pt x="8691" y="17887"/>
                    <a:pt x="8687" y="17884"/>
                    <a:pt x="8683" y="17881"/>
                  </a:cubicBezTo>
                  <a:cubicBezTo>
                    <a:pt x="8679" y="17878"/>
                    <a:pt x="8677" y="17876"/>
                    <a:pt x="8676" y="17875"/>
                  </a:cubicBezTo>
                  <a:cubicBezTo>
                    <a:pt x="8677" y="17875"/>
                    <a:pt x="8680" y="17877"/>
                    <a:pt x="8684" y="17879"/>
                  </a:cubicBezTo>
                  <a:cubicBezTo>
                    <a:pt x="8689" y="17881"/>
                    <a:pt x="8695" y="17883"/>
                    <a:pt x="8702" y="17886"/>
                  </a:cubicBezTo>
                  <a:cubicBezTo>
                    <a:pt x="8708" y="17889"/>
                    <a:pt x="8715" y="17893"/>
                    <a:pt x="8723" y="17896"/>
                  </a:cubicBezTo>
                  <a:cubicBezTo>
                    <a:pt x="8731" y="17899"/>
                    <a:pt x="8738" y="17902"/>
                    <a:pt x="8744" y="17905"/>
                  </a:cubicBezTo>
                  <a:lnTo>
                    <a:pt x="9002" y="18007"/>
                  </a:lnTo>
                  <a:lnTo>
                    <a:pt x="9002" y="17952"/>
                  </a:lnTo>
                  <a:close/>
                  <a:moveTo>
                    <a:pt x="217" y="17712"/>
                  </a:moveTo>
                  <a:lnTo>
                    <a:pt x="194" y="17759"/>
                  </a:lnTo>
                  <a:lnTo>
                    <a:pt x="396" y="17919"/>
                  </a:lnTo>
                  <a:cubicBezTo>
                    <a:pt x="409" y="17929"/>
                    <a:pt x="422" y="17939"/>
                    <a:pt x="435" y="17949"/>
                  </a:cubicBezTo>
                  <a:cubicBezTo>
                    <a:pt x="448" y="17959"/>
                    <a:pt x="459" y="17967"/>
                    <a:pt x="469" y="17975"/>
                  </a:cubicBezTo>
                  <a:cubicBezTo>
                    <a:pt x="480" y="17982"/>
                    <a:pt x="488" y="17988"/>
                    <a:pt x="494" y="17993"/>
                  </a:cubicBezTo>
                  <a:cubicBezTo>
                    <a:pt x="500" y="17997"/>
                    <a:pt x="503" y="17999"/>
                    <a:pt x="504" y="18000"/>
                  </a:cubicBezTo>
                  <a:cubicBezTo>
                    <a:pt x="503" y="18000"/>
                    <a:pt x="500" y="17999"/>
                    <a:pt x="495" y="17998"/>
                  </a:cubicBezTo>
                  <a:cubicBezTo>
                    <a:pt x="489" y="17996"/>
                    <a:pt x="481" y="17993"/>
                    <a:pt x="471" y="17990"/>
                  </a:cubicBezTo>
                  <a:cubicBezTo>
                    <a:pt x="460" y="17988"/>
                    <a:pt x="449" y="17984"/>
                    <a:pt x="435" y="17981"/>
                  </a:cubicBezTo>
                  <a:cubicBezTo>
                    <a:pt x="422" y="17977"/>
                    <a:pt x="407" y="17974"/>
                    <a:pt x="391" y="17970"/>
                  </a:cubicBezTo>
                  <a:lnTo>
                    <a:pt x="122" y="17904"/>
                  </a:lnTo>
                  <a:lnTo>
                    <a:pt x="96" y="17957"/>
                  </a:lnTo>
                  <a:lnTo>
                    <a:pt x="305" y="18124"/>
                  </a:lnTo>
                  <a:cubicBezTo>
                    <a:pt x="315" y="18132"/>
                    <a:pt x="325" y="18140"/>
                    <a:pt x="337" y="18149"/>
                  </a:cubicBezTo>
                  <a:cubicBezTo>
                    <a:pt x="349" y="18158"/>
                    <a:pt x="359" y="18167"/>
                    <a:pt x="369" y="18174"/>
                  </a:cubicBezTo>
                  <a:cubicBezTo>
                    <a:pt x="379" y="18182"/>
                    <a:pt x="388" y="18188"/>
                    <a:pt x="395" y="18193"/>
                  </a:cubicBezTo>
                  <a:cubicBezTo>
                    <a:pt x="402" y="18199"/>
                    <a:pt x="406" y="18202"/>
                    <a:pt x="407" y="18202"/>
                  </a:cubicBezTo>
                  <a:cubicBezTo>
                    <a:pt x="405" y="18202"/>
                    <a:pt x="400" y="18200"/>
                    <a:pt x="391" y="18197"/>
                  </a:cubicBezTo>
                  <a:cubicBezTo>
                    <a:pt x="383" y="18195"/>
                    <a:pt x="372" y="18191"/>
                    <a:pt x="360" y="18188"/>
                  </a:cubicBezTo>
                  <a:cubicBezTo>
                    <a:pt x="348" y="18184"/>
                    <a:pt x="334" y="18180"/>
                    <a:pt x="320" y="18176"/>
                  </a:cubicBezTo>
                  <a:cubicBezTo>
                    <a:pt x="305" y="18172"/>
                    <a:pt x="291" y="18168"/>
                    <a:pt x="278" y="18165"/>
                  </a:cubicBezTo>
                  <a:lnTo>
                    <a:pt x="25" y="18102"/>
                  </a:lnTo>
                  <a:lnTo>
                    <a:pt x="0" y="18152"/>
                  </a:lnTo>
                  <a:lnTo>
                    <a:pt x="436" y="18252"/>
                  </a:lnTo>
                  <a:lnTo>
                    <a:pt x="466" y="18192"/>
                  </a:lnTo>
                  <a:lnTo>
                    <a:pt x="269" y="18035"/>
                  </a:lnTo>
                  <a:cubicBezTo>
                    <a:pt x="258" y="18026"/>
                    <a:pt x="246" y="18018"/>
                    <a:pt x="235" y="18009"/>
                  </a:cubicBezTo>
                  <a:cubicBezTo>
                    <a:pt x="224" y="18000"/>
                    <a:pt x="214" y="17993"/>
                    <a:pt x="205" y="17986"/>
                  </a:cubicBezTo>
                  <a:cubicBezTo>
                    <a:pt x="196" y="17980"/>
                    <a:pt x="188" y="17975"/>
                    <a:pt x="183" y="17970"/>
                  </a:cubicBezTo>
                  <a:cubicBezTo>
                    <a:pt x="177" y="17966"/>
                    <a:pt x="173" y="17964"/>
                    <a:pt x="172" y="17963"/>
                  </a:cubicBezTo>
                  <a:cubicBezTo>
                    <a:pt x="174" y="17964"/>
                    <a:pt x="178" y="17965"/>
                    <a:pt x="185" y="17967"/>
                  </a:cubicBezTo>
                  <a:cubicBezTo>
                    <a:pt x="192" y="17969"/>
                    <a:pt x="200" y="17971"/>
                    <a:pt x="211" y="17975"/>
                  </a:cubicBezTo>
                  <a:cubicBezTo>
                    <a:pt x="222" y="17978"/>
                    <a:pt x="234" y="17981"/>
                    <a:pt x="248" y="17985"/>
                  </a:cubicBezTo>
                  <a:cubicBezTo>
                    <a:pt x="262" y="17989"/>
                    <a:pt x="277" y="17993"/>
                    <a:pt x="292" y="17997"/>
                  </a:cubicBezTo>
                  <a:lnTo>
                    <a:pt x="533" y="18055"/>
                  </a:lnTo>
                  <a:lnTo>
                    <a:pt x="563" y="17994"/>
                  </a:lnTo>
                  <a:lnTo>
                    <a:pt x="217" y="17712"/>
                  </a:lnTo>
                  <a:close/>
                  <a:moveTo>
                    <a:pt x="9002" y="782"/>
                  </a:moveTo>
                  <a:lnTo>
                    <a:pt x="9002" y="727"/>
                  </a:lnTo>
                  <a:cubicBezTo>
                    <a:pt x="8996" y="730"/>
                    <a:pt x="8990" y="733"/>
                    <a:pt x="8984" y="734"/>
                  </a:cubicBezTo>
                  <a:cubicBezTo>
                    <a:pt x="8978" y="735"/>
                    <a:pt x="8972" y="736"/>
                    <a:pt x="8967" y="736"/>
                  </a:cubicBezTo>
                  <a:cubicBezTo>
                    <a:pt x="8960" y="736"/>
                    <a:pt x="8950" y="733"/>
                    <a:pt x="8939" y="729"/>
                  </a:cubicBezTo>
                  <a:cubicBezTo>
                    <a:pt x="8928" y="724"/>
                    <a:pt x="8917" y="720"/>
                    <a:pt x="8907" y="715"/>
                  </a:cubicBezTo>
                  <a:lnTo>
                    <a:pt x="8644" y="585"/>
                  </a:lnTo>
                  <a:lnTo>
                    <a:pt x="8621" y="632"/>
                  </a:lnTo>
                  <a:lnTo>
                    <a:pt x="8902" y="769"/>
                  </a:lnTo>
                  <a:cubicBezTo>
                    <a:pt x="8910" y="774"/>
                    <a:pt x="8921" y="778"/>
                    <a:pt x="8932" y="783"/>
                  </a:cubicBezTo>
                  <a:cubicBezTo>
                    <a:pt x="8944" y="787"/>
                    <a:pt x="8956" y="789"/>
                    <a:pt x="8968" y="788"/>
                  </a:cubicBezTo>
                  <a:cubicBezTo>
                    <a:pt x="8980" y="788"/>
                    <a:pt x="8992" y="786"/>
                    <a:pt x="9002" y="782"/>
                  </a:cubicBezTo>
                  <a:close/>
                  <a:moveTo>
                    <a:pt x="9002" y="554"/>
                  </a:moveTo>
                  <a:lnTo>
                    <a:pt x="9002" y="497"/>
                  </a:lnTo>
                  <a:lnTo>
                    <a:pt x="8749" y="372"/>
                  </a:lnTo>
                  <a:lnTo>
                    <a:pt x="8726" y="418"/>
                  </a:lnTo>
                  <a:lnTo>
                    <a:pt x="8998" y="552"/>
                  </a:lnTo>
                  <a:lnTo>
                    <a:pt x="9002" y="554"/>
                  </a:lnTo>
                  <a:close/>
                  <a:moveTo>
                    <a:pt x="9002" y="357"/>
                  </a:moveTo>
                  <a:lnTo>
                    <a:pt x="9002" y="299"/>
                  </a:lnTo>
                  <a:lnTo>
                    <a:pt x="8991" y="294"/>
                  </a:lnTo>
                  <a:cubicBezTo>
                    <a:pt x="8980" y="289"/>
                    <a:pt x="8968" y="283"/>
                    <a:pt x="8957" y="278"/>
                  </a:cubicBezTo>
                  <a:cubicBezTo>
                    <a:pt x="8945" y="273"/>
                    <a:pt x="8934" y="269"/>
                    <a:pt x="8924" y="264"/>
                  </a:cubicBezTo>
                  <a:cubicBezTo>
                    <a:pt x="8914" y="260"/>
                    <a:pt x="8905" y="256"/>
                    <a:pt x="8898" y="253"/>
                  </a:cubicBezTo>
                  <a:cubicBezTo>
                    <a:pt x="8891" y="250"/>
                    <a:pt x="8886" y="248"/>
                    <a:pt x="8883" y="247"/>
                  </a:cubicBezTo>
                  <a:cubicBezTo>
                    <a:pt x="8887" y="248"/>
                    <a:pt x="8892" y="248"/>
                    <a:pt x="8900" y="248"/>
                  </a:cubicBezTo>
                  <a:cubicBezTo>
                    <a:pt x="8907" y="249"/>
                    <a:pt x="8916" y="249"/>
                    <a:pt x="8926" y="249"/>
                  </a:cubicBezTo>
                  <a:cubicBezTo>
                    <a:pt x="8936" y="249"/>
                    <a:pt x="8947" y="249"/>
                    <a:pt x="8959" y="249"/>
                  </a:cubicBezTo>
                  <a:cubicBezTo>
                    <a:pt x="8972" y="249"/>
                    <a:pt x="8984" y="249"/>
                    <a:pt x="8998" y="249"/>
                  </a:cubicBezTo>
                  <a:lnTo>
                    <a:pt x="9002" y="249"/>
                  </a:lnTo>
                  <a:lnTo>
                    <a:pt x="9002" y="202"/>
                  </a:lnTo>
                  <a:lnTo>
                    <a:pt x="8831" y="205"/>
                  </a:lnTo>
                  <a:lnTo>
                    <a:pt x="8804" y="260"/>
                  </a:lnTo>
                  <a:lnTo>
                    <a:pt x="9002" y="357"/>
                  </a:lnTo>
                  <a:close/>
                  <a:moveTo>
                    <a:pt x="9002" y="91"/>
                  </a:moveTo>
                  <a:lnTo>
                    <a:pt x="9002" y="34"/>
                  </a:lnTo>
                  <a:lnTo>
                    <a:pt x="8932" y="0"/>
                  </a:lnTo>
                  <a:lnTo>
                    <a:pt x="8909" y="46"/>
                  </a:lnTo>
                  <a:lnTo>
                    <a:pt x="9002" y="91"/>
                  </a:lnTo>
                  <a:close/>
                  <a:moveTo>
                    <a:pt x="754" y="17607"/>
                  </a:moveTo>
                  <a:lnTo>
                    <a:pt x="714" y="17587"/>
                  </a:lnTo>
                  <a:lnTo>
                    <a:pt x="629" y="17759"/>
                  </a:lnTo>
                  <a:lnTo>
                    <a:pt x="486" y="17689"/>
                  </a:lnTo>
                  <a:lnTo>
                    <a:pt x="552" y="17555"/>
                  </a:lnTo>
                  <a:lnTo>
                    <a:pt x="511" y="17535"/>
                  </a:lnTo>
                  <a:lnTo>
                    <a:pt x="445" y="17669"/>
                  </a:lnTo>
                  <a:lnTo>
                    <a:pt x="317" y="17606"/>
                  </a:lnTo>
                  <a:lnTo>
                    <a:pt x="396" y="17445"/>
                  </a:lnTo>
                  <a:lnTo>
                    <a:pt x="360" y="17420"/>
                  </a:lnTo>
                  <a:lnTo>
                    <a:pt x="255" y="17634"/>
                  </a:lnTo>
                  <a:lnTo>
                    <a:pt x="646" y="17826"/>
                  </a:lnTo>
                  <a:lnTo>
                    <a:pt x="754" y="17607"/>
                  </a:lnTo>
                  <a:close/>
                  <a:moveTo>
                    <a:pt x="770" y="17203"/>
                  </a:moveTo>
                  <a:cubicBezTo>
                    <a:pt x="755" y="17201"/>
                    <a:pt x="742" y="17202"/>
                    <a:pt x="728" y="17205"/>
                  </a:cubicBezTo>
                  <a:cubicBezTo>
                    <a:pt x="715" y="17209"/>
                    <a:pt x="703" y="17214"/>
                    <a:pt x="693" y="17222"/>
                  </a:cubicBezTo>
                  <a:cubicBezTo>
                    <a:pt x="682" y="17229"/>
                    <a:pt x="669" y="17240"/>
                    <a:pt x="655" y="17255"/>
                  </a:cubicBezTo>
                  <a:lnTo>
                    <a:pt x="619" y="17293"/>
                  </a:lnTo>
                  <a:cubicBezTo>
                    <a:pt x="600" y="17313"/>
                    <a:pt x="583" y="17325"/>
                    <a:pt x="569" y="17330"/>
                  </a:cubicBezTo>
                  <a:cubicBezTo>
                    <a:pt x="554" y="17336"/>
                    <a:pt x="539" y="17334"/>
                    <a:pt x="523" y="17327"/>
                  </a:cubicBezTo>
                  <a:cubicBezTo>
                    <a:pt x="503" y="17317"/>
                    <a:pt x="491" y="17302"/>
                    <a:pt x="486" y="17283"/>
                  </a:cubicBezTo>
                  <a:cubicBezTo>
                    <a:pt x="481" y="17264"/>
                    <a:pt x="485" y="17242"/>
                    <a:pt x="497" y="17217"/>
                  </a:cubicBezTo>
                  <a:cubicBezTo>
                    <a:pt x="501" y="17209"/>
                    <a:pt x="506" y="17201"/>
                    <a:pt x="510" y="17194"/>
                  </a:cubicBezTo>
                  <a:cubicBezTo>
                    <a:pt x="515" y="17187"/>
                    <a:pt x="521" y="17181"/>
                    <a:pt x="527" y="17175"/>
                  </a:cubicBezTo>
                  <a:cubicBezTo>
                    <a:pt x="533" y="17169"/>
                    <a:pt x="541" y="17163"/>
                    <a:pt x="549" y="17157"/>
                  </a:cubicBezTo>
                  <a:cubicBezTo>
                    <a:pt x="557" y="17151"/>
                    <a:pt x="566" y="17145"/>
                    <a:pt x="577" y="17138"/>
                  </a:cubicBezTo>
                  <a:lnTo>
                    <a:pt x="553" y="17101"/>
                  </a:lnTo>
                  <a:cubicBezTo>
                    <a:pt x="510" y="17126"/>
                    <a:pt x="478" y="17159"/>
                    <a:pt x="458" y="17200"/>
                  </a:cubicBezTo>
                  <a:cubicBezTo>
                    <a:pt x="448" y="17219"/>
                    <a:pt x="443" y="17238"/>
                    <a:pt x="441" y="17256"/>
                  </a:cubicBezTo>
                  <a:cubicBezTo>
                    <a:pt x="438" y="17275"/>
                    <a:pt x="440" y="17292"/>
                    <a:pt x="444" y="17308"/>
                  </a:cubicBezTo>
                  <a:cubicBezTo>
                    <a:pt x="448" y="17323"/>
                    <a:pt x="456" y="17338"/>
                    <a:pt x="467" y="17351"/>
                  </a:cubicBezTo>
                  <a:cubicBezTo>
                    <a:pt x="477" y="17363"/>
                    <a:pt x="491" y="17374"/>
                    <a:pt x="508" y="17382"/>
                  </a:cubicBezTo>
                  <a:cubicBezTo>
                    <a:pt x="533" y="17394"/>
                    <a:pt x="558" y="17397"/>
                    <a:pt x="584" y="17389"/>
                  </a:cubicBezTo>
                  <a:cubicBezTo>
                    <a:pt x="595" y="17385"/>
                    <a:pt x="606" y="17380"/>
                    <a:pt x="616" y="17371"/>
                  </a:cubicBezTo>
                  <a:cubicBezTo>
                    <a:pt x="626" y="17363"/>
                    <a:pt x="639" y="17352"/>
                    <a:pt x="653" y="17337"/>
                  </a:cubicBezTo>
                  <a:lnTo>
                    <a:pt x="684" y="17303"/>
                  </a:lnTo>
                  <a:cubicBezTo>
                    <a:pt x="721" y="17263"/>
                    <a:pt x="757" y="17252"/>
                    <a:pt x="791" y="17269"/>
                  </a:cubicBezTo>
                  <a:cubicBezTo>
                    <a:pt x="815" y="17280"/>
                    <a:pt x="829" y="17299"/>
                    <a:pt x="833" y="17324"/>
                  </a:cubicBezTo>
                  <a:cubicBezTo>
                    <a:pt x="836" y="17336"/>
                    <a:pt x="836" y="17347"/>
                    <a:pt x="834" y="17357"/>
                  </a:cubicBezTo>
                  <a:cubicBezTo>
                    <a:pt x="832" y="17367"/>
                    <a:pt x="827" y="17380"/>
                    <a:pt x="820" y="17395"/>
                  </a:cubicBezTo>
                  <a:cubicBezTo>
                    <a:pt x="810" y="17415"/>
                    <a:pt x="799" y="17432"/>
                    <a:pt x="785" y="17446"/>
                  </a:cubicBezTo>
                  <a:cubicBezTo>
                    <a:pt x="771" y="17460"/>
                    <a:pt x="755" y="17473"/>
                    <a:pt x="735" y="17483"/>
                  </a:cubicBezTo>
                  <a:lnTo>
                    <a:pt x="761" y="17522"/>
                  </a:lnTo>
                  <a:cubicBezTo>
                    <a:pt x="783" y="17508"/>
                    <a:pt x="802" y="17493"/>
                    <a:pt x="817" y="17475"/>
                  </a:cubicBezTo>
                  <a:cubicBezTo>
                    <a:pt x="833" y="17458"/>
                    <a:pt x="847" y="17437"/>
                    <a:pt x="858" y="17414"/>
                  </a:cubicBezTo>
                  <a:cubicBezTo>
                    <a:pt x="867" y="17395"/>
                    <a:pt x="873" y="17379"/>
                    <a:pt x="876" y="17363"/>
                  </a:cubicBezTo>
                  <a:cubicBezTo>
                    <a:pt x="879" y="17347"/>
                    <a:pt x="879" y="17331"/>
                    <a:pt x="877" y="17314"/>
                  </a:cubicBezTo>
                  <a:cubicBezTo>
                    <a:pt x="875" y="17291"/>
                    <a:pt x="868" y="17271"/>
                    <a:pt x="856" y="17253"/>
                  </a:cubicBezTo>
                  <a:cubicBezTo>
                    <a:pt x="843" y="17236"/>
                    <a:pt x="828" y="17223"/>
                    <a:pt x="810" y="17214"/>
                  </a:cubicBezTo>
                  <a:cubicBezTo>
                    <a:pt x="798" y="17208"/>
                    <a:pt x="784" y="17204"/>
                    <a:pt x="770" y="17203"/>
                  </a:cubicBezTo>
                  <a:close/>
                  <a:moveTo>
                    <a:pt x="687" y="16756"/>
                  </a:moveTo>
                  <a:lnTo>
                    <a:pt x="560" y="17014"/>
                  </a:lnTo>
                  <a:lnTo>
                    <a:pt x="599" y="17034"/>
                  </a:lnTo>
                  <a:lnTo>
                    <a:pt x="651" y="16929"/>
                  </a:lnTo>
                  <a:lnTo>
                    <a:pt x="1002" y="17102"/>
                  </a:lnTo>
                  <a:lnTo>
                    <a:pt x="1025" y="17057"/>
                  </a:lnTo>
                  <a:lnTo>
                    <a:pt x="673" y="16884"/>
                  </a:lnTo>
                  <a:lnTo>
                    <a:pt x="725" y="16778"/>
                  </a:lnTo>
                  <a:lnTo>
                    <a:pt x="687" y="16756"/>
                  </a:lnTo>
                  <a:close/>
                  <a:moveTo>
                    <a:pt x="821" y="16483"/>
                  </a:moveTo>
                  <a:lnTo>
                    <a:pt x="720" y="16689"/>
                  </a:lnTo>
                  <a:lnTo>
                    <a:pt x="1111" y="16881"/>
                  </a:lnTo>
                  <a:lnTo>
                    <a:pt x="1134" y="16834"/>
                  </a:lnTo>
                  <a:lnTo>
                    <a:pt x="949" y="16742"/>
                  </a:lnTo>
                  <a:lnTo>
                    <a:pt x="1010" y="16617"/>
                  </a:lnTo>
                  <a:lnTo>
                    <a:pt x="972" y="16598"/>
                  </a:lnTo>
                  <a:lnTo>
                    <a:pt x="910" y="16723"/>
                  </a:lnTo>
                  <a:lnTo>
                    <a:pt x="782" y="16660"/>
                  </a:lnTo>
                  <a:lnTo>
                    <a:pt x="857" y="16509"/>
                  </a:lnTo>
                  <a:lnTo>
                    <a:pt x="821" y="16483"/>
                  </a:lnTo>
                  <a:close/>
                  <a:moveTo>
                    <a:pt x="1369" y="16358"/>
                  </a:moveTo>
                  <a:lnTo>
                    <a:pt x="914" y="16295"/>
                  </a:lnTo>
                  <a:lnTo>
                    <a:pt x="884" y="16356"/>
                  </a:lnTo>
                  <a:lnTo>
                    <a:pt x="1211" y="16678"/>
                  </a:lnTo>
                  <a:lnTo>
                    <a:pt x="1234" y="16631"/>
                  </a:lnTo>
                  <a:lnTo>
                    <a:pt x="1132" y="16534"/>
                  </a:lnTo>
                  <a:lnTo>
                    <a:pt x="1204" y="16388"/>
                  </a:lnTo>
                  <a:lnTo>
                    <a:pt x="1343" y="16411"/>
                  </a:lnTo>
                  <a:lnTo>
                    <a:pt x="1369" y="16358"/>
                  </a:lnTo>
                  <a:close/>
                  <a:moveTo>
                    <a:pt x="1160" y="16382"/>
                  </a:moveTo>
                  <a:lnTo>
                    <a:pt x="1100" y="16503"/>
                  </a:lnTo>
                  <a:lnTo>
                    <a:pt x="939" y="16347"/>
                  </a:lnTo>
                  <a:lnTo>
                    <a:pt x="1160" y="16382"/>
                  </a:lnTo>
                  <a:close/>
                  <a:moveTo>
                    <a:pt x="806" y="16326"/>
                  </a:moveTo>
                  <a:cubicBezTo>
                    <a:pt x="798" y="16329"/>
                    <a:pt x="791" y="16334"/>
                    <a:pt x="787" y="16343"/>
                  </a:cubicBezTo>
                  <a:cubicBezTo>
                    <a:pt x="783" y="16350"/>
                    <a:pt x="783" y="16359"/>
                    <a:pt x="786" y="16367"/>
                  </a:cubicBezTo>
                  <a:cubicBezTo>
                    <a:pt x="789" y="16376"/>
                    <a:pt x="794" y="16382"/>
                    <a:pt x="802" y="16386"/>
                  </a:cubicBezTo>
                  <a:cubicBezTo>
                    <a:pt x="810" y="16390"/>
                    <a:pt x="819" y="16391"/>
                    <a:pt x="828" y="16388"/>
                  </a:cubicBezTo>
                  <a:cubicBezTo>
                    <a:pt x="836" y="16385"/>
                    <a:pt x="843" y="16379"/>
                    <a:pt x="847" y="16371"/>
                  </a:cubicBezTo>
                  <a:cubicBezTo>
                    <a:pt x="851" y="16363"/>
                    <a:pt x="851" y="16354"/>
                    <a:pt x="848" y="16346"/>
                  </a:cubicBezTo>
                  <a:cubicBezTo>
                    <a:pt x="845" y="16338"/>
                    <a:pt x="839" y="16331"/>
                    <a:pt x="831" y="16327"/>
                  </a:cubicBezTo>
                  <a:cubicBezTo>
                    <a:pt x="823" y="16323"/>
                    <a:pt x="815" y="16323"/>
                    <a:pt x="806" y="16326"/>
                  </a:cubicBezTo>
                  <a:close/>
                  <a:moveTo>
                    <a:pt x="864" y="16208"/>
                  </a:moveTo>
                  <a:cubicBezTo>
                    <a:pt x="855" y="16211"/>
                    <a:pt x="849" y="16217"/>
                    <a:pt x="845" y="16225"/>
                  </a:cubicBezTo>
                  <a:cubicBezTo>
                    <a:pt x="841" y="16233"/>
                    <a:pt x="841" y="16241"/>
                    <a:pt x="843" y="16250"/>
                  </a:cubicBezTo>
                  <a:cubicBezTo>
                    <a:pt x="846" y="16258"/>
                    <a:pt x="852" y="16265"/>
                    <a:pt x="860" y="16269"/>
                  </a:cubicBezTo>
                  <a:cubicBezTo>
                    <a:pt x="868" y="16273"/>
                    <a:pt x="877" y="16273"/>
                    <a:pt x="885" y="16270"/>
                  </a:cubicBezTo>
                  <a:cubicBezTo>
                    <a:pt x="894" y="16268"/>
                    <a:pt x="900" y="16262"/>
                    <a:pt x="904" y="16254"/>
                  </a:cubicBezTo>
                  <a:cubicBezTo>
                    <a:pt x="909" y="16245"/>
                    <a:pt x="909" y="16237"/>
                    <a:pt x="906" y="16229"/>
                  </a:cubicBezTo>
                  <a:cubicBezTo>
                    <a:pt x="903" y="16220"/>
                    <a:pt x="897" y="16214"/>
                    <a:pt x="889" y="16210"/>
                  </a:cubicBezTo>
                  <a:cubicBezTo>
                    <a:pt x="881" y="16206"/>
                    <a:pt x="872" y="16205"/>
                    <a:pt x="864" y="16208"/>
                  </a:cubicBezTo>
                  <a:close/>
                  <a:moveTo>
                    <a:pt x="1465" y="16063"/>
                  </a:moveTo>
                  <a:lnTo>
                    <a:pt x="1389" y="16218"/>
                  </a:lnTo>
                  <a:lnTo>
                    <a:pt x="1037" y="16045"/>
                  </a:lnTo>
                  <a:lnTo>
                    <a:pt x="1014" y="16091"/>
                  </a:lnTo>
                  <a:lnTo>
                    <a:pt x="1405" y="16284"/>
                  </a:lnTo>
                  <a:lnTo>
                    <a:pt x="1501" y="16089"/>
                  </a:lnTo>
                  <a:lnTo>
                    <a:pt x="1465" y="16063"/>
                  </a:lnTo>
                  <a:close/>
                  <a:moveTo>
                    <a:pt x="1563" y="15962"/>
                  </a:moveTo>
                  <a:lnTo>
                    <a:pt x="1173" y="15769"/>
                  </a:lnTo>
                  <a:lnTo>
                    <a:pt x="1150" y="15815"/>
                  </a:lnTo>
                  <a:lnTo>
                    <a:pt x="1541" y="16007"/>
                  </a:lnTo>
                  <a:lnTo>
                    <a:pt x="1563" y="15962"/>
                  </a:lnTo>
                  <a:close/>
                  <a:moveTo>
                    <a:pt x="1588" y="15541"/>
                  </a:moveTo>
                  <a:cubicBezTo>
                    <a:pt x="1573" y="15539"/>
                    <a:pt x="1559" y="15540"/>
                    <a:pt x="1546" y="15544"/>
                  </a:cubicBezTo>
                  <a:cubicBezTo>
                    <a:pt x="1533" y="15547"/>
                    <a:pt x="1521" y="15553"/>
                    <a:pt x="1510" y="15560"/>
                  </a:cubicBezTo>
                  <a:cubicBezTo>
                    <a:pt x="1499" y="15567"/>
                    <a:pt x="1487" y="15579"/>
                    <a:pt x="1473" y="15593"/>
                  </a:cubicBezTo>
                  <a:lnTo>
                    <a:pt x="1436" y="15631"/>
                  </a:lnTo>
                  <a:cubicBezTo>
                    <a:pt x="1417" y="15651"/>
                    <a:pt x="1401" y="15663"/>
                    <a:pt x="1386" y="15669"/>
                  </a:cubicBezTo>
                  <a:cubicBezTo>
                    <a:pt x="1372" y="15674"/>
                    <a:pt x="1357" y="15673"/>
                    <a:pt x="1341" y="15665"/>
                  </a:cubicBezTo>
                  <a:cubicBezTo>
                    <a:pt x="1321" y="15655"/>
                    <a:pt x="1308" y="15640"/>
                    <a:pt x="1304" y="15621"/>
                  </a:cubicBezTo>
                  <a:cubicBezTo>
                    <a:pt x="1299" y="15602"/>
                    <a:pt x="1303" y="15580"/>
                    <a:pt x="1315" y="15555"/>
                  </a:cubicBezTo>
                  <a:cubicBezTo>
                    <a:pt x="1319" y="15547"/>
                    <a:pt x="1323" y="15539"/>
                    <a:pt x="1328" y="15532"/>
                  </a:cubicBezTo>
                  <a:cubicBezTo>
                    <a:pt x="1333" y="15526"/>
                    <a:pt x="1338" y="15519"/>
                    <a:pt x="1345" y="15513"/>
                  </a:cubicBezTo>
                  <a:cubicBezTo>
                    <a:pt x="1351" y="15507"/>
                    <a:pt x="1358" y="15501"/>
                    <a:pt x="1366" y="15495"/>
                  </a:cubicBezTo>
                  <a:cubicBezTo>
                    <a:pt x="1374" y="15489"/>
                    <a:pt x="1384" y="15483"/>
                    <a:pt x="1395" y="15476"/>
                  </a:cubicBezTo>
                  <a:lnTo>
                    <a:pt x="1371" y="15439"/>
                  </a:lnTo>
                  <a:cubicBezTo>
                    <a:pt x="1328" y="15464"/>
                    <a:pt x="1296" y="15497"/>
                    <a:pt x="1275" y="15539"/>
                  </a:cubicBezTo>
                  <a:cubicBezTo>
                    <a:pt x="1266" y="15558"/>
                    <a:pt x="1260" y="15576"/>
                    <a:pt x="1258" y="15595"/>
                  </a:cubicBezTo>
                  <a:cubicBezTo>
                    <a:pt x="1256" y="15613"/>
                    <a:pt x="1257" y="15630"/>
                    <a:pt x="1262" y="15646"/>
                  </a:cubicBezTo>
                  <a:cubicBezTo>
                    <a:pt x="1266" y="15662"/>
                    <a:pt x="1274" y="15676"/>
                    <a:pt x="1284" y="15689"/>
                  </a:cubicBezTo>
                  <a:cubicBezTo>
                    <a:pt x="1295" y="15702"/>
                    <a:pt x="1309" y="15712"/>
                    <a:pt x="1325" y="15720"/>
                  </a:cubicBezTo>
                  <a:cubicBezTo>
                    <a:pt x="1351" y="15733"/>
                    <a:pt x="1376" y="15735"/>
                    <a:pt x="1401" y="15727"/>
                  </a:cubicBezTo>
                  <a:cubicBezTo>
                    <a:pt x="1413" y="15724"/>
                    <a:pt x="1424" y="15718"/>
                    <a:pt x="1434" y="15710"/>
                  </a:cubicBezTo>
                  <a:cubicBezTo>
                    <a:pt x="1444" y="15702"/>
                    <a:pt x="1456" y="15690"/>
                    <a:pt x="1470" y="15675"/>
                  </a:cubicBezTo>
                  <a:lnTo>
                    <a:pt x="1502" y="15641"/>
                  </a:lnTo>
                  <a:cubicBezTo>
                    <a:pt x="1539" y="15602"/>
                    <a:pt x="1574" y="15590"/>
                    <a:pt x="1609" y="15607"/>
                  </a:cubicBezTo>
                  <a:cubicBezTo>
                    <a:pt x="1632" y="15619"/>
                    <a:pt x="1646" y="15637"/>
                    <a:pt x="1651" y="15663"/>
                  </a:cubicBezTo>
                  <a:cubicBezTo>
                    <a:pt x="1653" y="15674"/>
                    <a:pt x="1654" y="15685"/>
                    <a:pt x="1652" y="15695"/>
                  </a:cubicBezTo>
                  <a:cubicBezTo>
                    <a:pt x="1650" y="15706"/>
                    <a:pt x="1645" y="15718"/>
                    <a:pt x="1638" y="15733"/>
                  </a:cubicBezTo>
                  <a:cubicBezTo>
                    <a:pt x="1628" y="15753"/>
                    <a:pt x="1616" y="15770"/>
                    <a:pt x="1603" y="15784"/>
                  </a:cubicBezTo>
                  <a:cubicBezTo>
                    <a:pt x="1589" y="15799"/>
                    <a:pt x="1572" y="15811"/>
                    <a:pt x="1552" y="15821"/>
                  </a:cubicBezTo>
                  <a:lnTo>
                    <a:pt x="1579" y="15860"/>
                  </a:lnTo>
                  <a:cubicBezTo>
                    <a:pt x="1600" y="15847"/>
                    <a:pt x="1619" y="15831"/>
                    <a:pt x="1635" y="15814"/>
                  </a:cubicBezTo>
                  <a:cubicBezTo>
                    <a:pt x="1651" y="15796"/>
                    <a:pt x="1664" y="15776"/>
                    <a:pt x="1676" y="15752"/>
                  </a:cubicBezTo>
                  <a:cubicBezTo>
                    <a:pt x="1685" y="15734"/>
                    <a:pt x="1691" y="15717"/>
                    <a:pt x="1694" y="15701"/>
                  </a:cubicBezTo>
                  <a:cubicBezTo>
                    <a:pt x="1697" y="15686"/>
                    <a:pt x="1697" y="15669"/>
                    <a:pt x="1695" y="15652"/>
                  </a:cubicBezTo>
                  <a:cubicBezTo>
                    <a:pt x="1693" y="15630"/>
                    <a:pt x="1685" y="15609"/>
                    <a:pt x="1673" y="15592"/>
                  </a:cubicBezTo>
                  <a:cubicBezTo>
                    <a:pt x="1661" y="15574"/>
                    <a:pt x="1646" y="15561"/>
                    <a:pt x="1628" y="15552"/>
                  </a:cubicBezTo>
                  <a:cubicBezTo>
                    <a:pt x="1616" y="15546"/>
                    <a:pt x="1602" y="15542"/>
                    <a:pt x="1588" y="15541"/>
                  </a:cubicBezTo>
                  <a:close/>
                  <a:moveTo>
                    <a:pt x="1839" y="15258"/>
                  </a:moveTo>
                  <a:cubicBezTo>
                    <a:pt x="1841" y="15275"/>
                    <a:pt x="1842" y="15291"/>
                    <a:pt x="1840" y="15305"/>
                  </a:cubicBezTo>
                  <a:cubicBezTo>
                    <a:pt x="1838" y="15319"/>
                    <a:pt x="1833" y="15333"/>
                    <a:pt x="1826" y="15347"/>
                  </a:cubicBezTo>
                  <a:cubicBezTo>
                    <a:pt x="1815" y="15370"/>
                    <a:pt x="1799" y="15387"/>
                    <a:pt x="1778" y="15400"/>
                  </a:cubicBezTo>
                  <a:cubicBezTo>
                    <a:pt x="1757" y="15413"/>
                    <a:pt x="1731" y="15418"/>
                    <a:pt x="1702" y="15416"/>
                  </a:cubicBezTo>
                  <a:cubicBezTo>
                    <a:pt x="1688" y="15415"/>
                    <a:pt x="1675" y="15412"/>
                    <a:pt x="1661" y="15408"/>
                  </a:cubicBezTo>
                  <a:cubicBezTo>
                    <a:pt x="1648" y="15404"/>
                    <a:pt x="1632" y="15397"/>
                    <a:pt x="1613" y="15388"/>
                  </a:cubicBezTo>
                  <a:cubicBezTo>
                    <a:pt x="1590" y="15377"/>
                    <a:pt x="1571" y="15366"/>
                    <a:pt x="1556" y="15355"/>
                  </a:cubicBezTo>
                  <a:cubicBezTo>
                    <a:pt x="1541" y="15344"/>
                    <a:pt x="1528" y="15333"/>
                    <a:pt x="1517" y="15320"/>
                  </a:cubicBezTo>
                  <a:cubicBezTo>
                    <a:pt x="1500" y="15300"/>
                    <a:pt x="1490" y="15279"/>
                    <a:pt x="1486" y="15258"/>
                  </a:cubicBezTo>
                  <a:cubicBezTo>
                    <a:pt x="1482" y="15236"/>
                    <a:pt x="1486" y="15214"/>
                    <a:pt x="1497" y="15191"/>
                  </a:cubicBezTo>
                  <a:cubicBezTo>
                    <a:pt x="1505" y="15177"/>
                    <a:pt x="1513" y="15165"/>
                    <a:pt x="1522" y="15155"/>
                  </a:cubicBezTo>
                  <a:cubicBezTo>
                    <a:pt x="1532" y="15145"/>
                    <a:pt x="1544" y="15137"/>
                    <a:pt x="1558" y="15129"/>
                  </a:cubicBezTo>
                  <a:lnTo>
                    <a:pt x="1541" y="15089"/>
                  </a:lnTo>
                  <a:cubicBezTo>
                    <a:pt x="1524" y="15097"/>
                    <a:pt x="1508" y="15108"/>
                    <a:pt x="1495" y="15123"/>
                  </a:cubicBezTo>
                  <a:cubicBezTo>
                    <a:pt x="1481" y="15137"/>
                    <a:pt x="1469" y="15153"/>
                    <a:pt x="1460" y="15172"/>
                  </a:cubicBezTo>
                  <a:cubicBezTo>
                    <a:pt x="1449" y="15196"/>
                    <a:pt x="1443" y="15220"/>
                    <a:pt x="1443" y="15245"/>
                  </a:cubicBezTo>
                  <a:cubicBezTo>
                    <a:pt x="1443" y="15270"/>
                    <a:pt x="1449" y="15294"/>
                    <a:pt x="1459" y="15318"/>
                  </a:cubicBezTo>
                  <a:cubicBezTo>
                    <a:pt x="1470" y="15341"/>
                    <a:pt x="1486" y="15363"/>
                    <a:pt x="1507" y="15384"/>
                  </a:cubicBezTo>
                  <a:cubicBezTo>
                    <a:pt x="1527" y="15404"/>
                    <a:pt x="1552" y="15421"/>
                    <a:pt x="1581" y="15435"/>
                  </a:cubicBezTo>
                  <a:cubicBezTo>
                    <a:pt x="1610" y="15450"/>
                    <a:pt x="1639" y="15460"/>
                    <a:pt x="1668" y="15465"/>
                  </a:cubicBezTo>
                  <a:cubicBezTo>
                    <a:pt x="1697" y="15470"/>
                    <a:pt x="1726" y="15469"/>
                    <a:pt x="1753" y="15462"/>
                  </a:cubicBezTo>
                  <a:cubicBezTo>
                    <a:pt x="1777" y="15455"/>
                    <a:pt x="1799" y="15444"/>
                    <a:pt x="1817" y="15428"/>
                  </a:cubicBezTo>
                  <a:cubicBezTo>
                    <a:pt x="1836" y="15413"/>
                    <a:pt x="1850" y="15395"/>
                    <a:pt x="1861" y="15373"/>
                  </a:cubicBezTo>
                  <a:cubicBezTo>
                    <a:pt x="1870" y="15354"/>
                    <a:pt x="1877" y="15334"/>
                    <a:pt x="1880" y="15312"/>
                  </a:cubicBezTo>
                  <a:cubicBezTo>
                    <a:pt x="1884" y="15291"/>
                    <a:pt x="1885" y="15270"/>
                    <a:pt x="1882" y="15249"/>
                  </a:cubicBezTo>
                  <a:lnTo>
                    <a:pt x="1839" y="15258"/>
                  </a:lnTo>
                  <a:close/>
                  <a:moveTo>
                    <a:pt x="2074" y="14923"/>
                  </a:moveTo>
                  <a:lnTo>
                    <a:pt x="1684" y="14731"/>
                  </a:lnTo>
                  <a:lnTo>
                    <a:pt x="1661" y="14778"/>
                  </a:lnTo>
                  <a:lnTo>
                    <a:pt x="1824" y="14858"/>
                  </a:lnTo>
                  <a:lnTo>
                    <a:pt x="1743" y="15023"/>
                  </a:lnTo>
                  <a:lnTo>
                    <a:pt x="1580" y="14942"/>
                  </a:lnTo>
                  <a:lnTo>
                    <a:pt x="1557" y="14988"/>
                  </a:lnTo>
                  <a:lnTo>
                    <a:pt x="1948" y="15180"/>
                  </a:lnTo>
                  <a:lnTo>
                    <a:pt x="1970" y="15135"/>
                  </a:lnTo>
                  <a:lnTo>
                    <a:pt x="1781" y="15042"/>
                  </a:lnTo>
                  <a:lnTo>
                    <a:pt x="1862" y="14877"/>
                  </a:lnTo>
                  <a:lnTo>
                    <a:pt x="2051" y="14970"/>
                  </a:lnTo>
                  <a:lnTo>
                    <a:pt x="2074" y="14923"/>
                  </a:lnTo>
                  <a:close/>
                  <a:moveTo>
                    <a:pt x="2239" y="14589"/>
                  </a:moveTo>
                  <a:lnTo>
                    <a:pt x="2198" y="14569"/>
                  </a:lnTo>
                  <a:lnTo>
                    <a:pt x="2114" y="14742"/>
                  </a:lnTo>
                  <a:lnTo>
                    <a:pt x="1971" y="14671"/>
                  </a:lnTo>
                  <a:lnTo>
                    <a:pt x="2036" y="14537"/>
                  </a:lnTo>
                  <a:lnTo>
                    <a:pt x="1996" y="14517"/>
                  </a:lnTo>
                  <a:lnTo>
                    <a:pt x="1930" y="14651"/>
                  </a:lnTo>
                  <a:lnTo>
                    <a:pt x="1802" y="14588"/>
                  </a:lnTo>
                  <a:lnTo>
                    <a:pt x="1881" y="14428"/>
                  </a:lnTo>
                  <a:lnTo>
                    <a:pt x="1845" y="14403"/>
                  </a:lnTo>
                  <a:lnTo>
                    <a:pt x="1740" y="14616"/>
                  </a:lnTo>
                  <a:lnTo>
                    <a:pt x="2131" y="14809"/>
                  </a:lnTo>
                  <a:lnTo>
                    <a:pt x="2239" y="14589"/>
                  </a:lnTo>
                  <a:close/>
                  <a:moveTo>
                    <a:pt x="2155" y="13772"/>
                  </a:moveTo>
                  <a:lnTo>
                    <a:pt x="2132" y="13819"/>
                  </a:lnTo>
                  <a:lnTo>
                    <a:pt x="2335" y="13979"/>
                  </a:lnTo>
                  <a:cubicBezTo>
                    <a:pt x="2348" y="13989"/>
                    <a:pt x="2361" y="13999"/>
                    <a:pt x="2374" y="14009"/>
                  </a:cubicBezTo>
                  <a:cubicBezTo>
                    <a:pt x="2386" y="14018"/>
                    <a:pt x="2398" y="14027"/>
                    <a:pt x="2408" y="14034"/>
                  </a:cubicBezTo>
                  <a:cubicBezTo>
                    <a:pt x="2418" y="14042"/>
                    <a:pt x="2427" y="14048"/>
                    <a:pt x="2433" y="14053"/>
                  </a:cubicBezTo>
                  <a:cubicBezTo>
                    <a:pt x="2438" y="14057"/>
                    <a:pt x="2442" y="14059"/>
                    <a:pt x="2443" y="14060"/>
                  </a:cubicBezTo>
                  <a:cubicBezTo>
                    <a:pt x="2441" y="14060"/>
                    <a:pt x="2438" y="14059"/>
                    <a:pt x="2434" y="14058"/>
                  </a:cubicBezTo>
                  <a:cubicBezTo>
                    <a:pt x="2428" y="14056"/>
                    <a:pt x="2420" y="14053"/>
                    <a:pt x="2409" y="14050"/>
                  </a:cubicBezTo>
                  <a:cubicBezTo>
                    <a:pt x="2399" y="14047"/>
                    <a:pt x="2388" y="14044"/>
                    <a:pt x="2374" y="14041"/>
                  </a:cubicBezTo>
                  <a:cubicBezTo>
                    <a:pt x="2361" y="14037"/>
                    <a:pt x="2346" y="14033"/>
                    <a:pt x="2330" y="14029"/>
                  </a:cubicBezTo>
                  <a:lnTo>
                    <a:pt x="2061" y="13964"/>
                  </a:lnTo>
                  <a:lnTo>
                    <a:pt x="2035" y="14017"/>
                  </a:lnTo>
                  <a:lnTo>
                    <a:pt x="2243" y="14184"/>
                  </a:lnTo>
                  <a:cubicBezTo>
                    <a:pt x="2253" y="14192"/>
                    <a:pt x="2264" y="14200"/>
                    <a:pt x="2276" y="14209"/>
                  </a:cubicBezTo>
                  <a:cubicBezTo>
                    <a:pt x="2287" y="14218"/>
                    <a:pt x="2298" y="14226"/>
                    <a:pt x="2308" y="14234"/>
                  </a:cubicBezTo>
                  <a:cubicBezTo>
                    <a:pt x="2318" y="14242"/>
                    <a:pt x="2327" y="14248"/>
                    <a:pt x="2334" y="14253"/>
                  </a:cubicBezTo>
                  <a:cubicBezTo>
                    <a:pt x="2341" y="14259"/>
                    <a:pt x="2345" y="14261"/>
                    <a:pt x="2345" y="14262"/>
                  </a:cubicBezTo>
                  <a:cubicBezTo>
                    <a:pt x="2344" y="14262"/>
                    <a:pt x="2339" y="14260"/>
                    <a:pt x="2330" y="14257"/>
                  </a:cubicBezTo>
                  <a:cubicBezTo>
                    <a:pt x="2321" y="14254"/>
                    <a:pt x="2311" y="14251"/>
                    <a:pt x="2299" y="14247"/>
                  </a:cubicBezTo>
                  <a:cubicBezTo>
                    <a:pt x="2286" y="14244"/>
                    <a:pt x="2273" y="14240"/>
                    <a:pt x="2258" y="14236"/>
                  </a:cubicBezTo>
                  <a:cubicBezTo>
                    <a:pt x="2244" y="14232"/>
                    <a:pt x="2230" y="14228"/>
                    <a:pt x="2216" y="14225"/>
                  </a:cubicBezTo>
                  <a:lnTo>
                    <a:pt x="1964" y="14162"/>
                  </a:lnTo>
                  <a:lnTo>
                    <a:pt x="1939" y="14212"/>
                  </a:lnTo>
                  <a:lnTo>
                    <a:pt x="2375" y="14312"/>
                  </a:lnTo>
                  <a:lnTo>
                    <a:pt x="2405" y="14252"/>
                  </a:lnTo>
                  <a:lnTo>
                    <a:pt x="2208" y="14095"/>
                  </a:lnTo>
                  <a:cubicBezTo>
                    <a:pt x="2196" y="14086"/>
                    <a:pt x="2185" y="14077"/>
                    <a:pt x="2174" y="14069"/>
                  </a:cubicBezTo>
                  <a:cubicBezTo>
                    <a:pt x="2163" y="14060"/>
                    <a:pt x="2153" y="14053"/>
                    <a:pt x="2144" y="14046"/>
                  </a:cubicBezTo>
                  <a:cubicBezTo>
                    <a:pt x="2135" y="14040"/>
                    <a:pt x="2127" y="14034"/>
                    <a:pt x="2121" y="14030"/>
                  </a:cubicBezTo>
                  <a:cubicBezTo>
                    <a:pt x="2116" y="14026"/>
                    <a:pt x="2112" y="14024"/>
                    <a:pt x="2111" y="14023"/>
                  </a:cubicBezTo>
                  <a:cubicBezTo>
                    <a:pt x="2113" y="14024"/>
                    <a:pt x="2117" y="14025"/>
                    <a:pt x="2124" y="14027"/>
                  </a:cubicBezTo>
                  <a:cubicBezTo>
                    <a:pt x="2131" y="14029"/>
                    <a:pt x="2139" y="14031"/>
                    <a:pt x="2150" y="14034"/>
                  </a:cubicBezTo>
                  <a:cubicBezTo>
                    <a:pt x="2160" y="14037"/>
                    <a:pt x="2173" y="14041"/>
                    <a:pt x="2186" y="14045"/>
                  </a:cubicBezTo>
                  <a:cubicBezTo>
                    <a:pt x="2200" y="14048"/>
                    <a:pt x="2215" y="14052"/>
                    <a:pt x="2231" y="14056"/>
                  </a:cubicBezTo>
                  <a:lnTo>
                    <a:pt x="2472" y="14115"/>
                  </a:lnTo>
                  <a:lnTo>
                    <a:pt x="2502" y="14054"/>
                  </a:lnTo>
                  <a:lnTo>
                    <a:pt x="2155" y="13772"/>
                  </a:lnTo>
                  <a:close/>
                  <a:moveTo>
                    <a:pt x="2607" y="13840"/>
                  </a:moveTo>
                  <a:lnTo>
                    <a:pt x="2216" y="13648"/>
                  </a:lnTo>
                  <a:lnTo>
                    <a:pt x="2194" y="13694"/>
                  </a:lnTo>
                  <a:lnTo>
                    <a:pt x="2585" y="13886"/>
                  </a:lnTo>
                  <a:lnTo>
                    <a:pt x="2607" y="13840"/>
                  </a:lnTo>
                  <a:close/>
                  <a:moveTo>
                    <a:pt x="2723" y="13505"/>
                  </a:moveTo>
                  <a:lnTo>
                    <a:pt x="2647" y="13660"/>
                  </a:lnTo>
                  <a:lnTo>
                    <a:pt x="2296" y="13487"/>
                  </a:lnTo>
                  <a:lnTo>
                    <a:pt x="2273" y="13533"/>
                  </a:lnTo>
                  <a:lnTo>
                    <a:pt x="2664" y="13726"/>
                  </a:lnTo>
                  <a:lnTo>
                    <a:pt x="2760" y="13531"/>
                  </a:lnTo>
                  <a:lnTo>
                    <a:pt x="2723" y="13505"/>
                  </a:lnTo>
                  <a:close/>
                  <a:moveTo>
                    <a:pt x="2926" y="13192"/>
                  </a:moveTo>
                  <a:lnTo>
                    <a:pt x="2535" y="13000"/>
                  </a:lnTo>
                  <a:lnTo>
                    <a:pt x="2512" y="13047"/>
                  </a:lnTo>
                  <a:lnTo>
                    <a:pt x="2676" y="13127"/>
                  </a:lnTo>
                  <a:lnTo>
                    <a:pt x="2595" y="13292"/>
                  </a:lnTo>
                  <a:lnTo>
                    <a:pt x="2431" y="13211"/>
                  </a:lnTo>
                  <a:lnTo>
                    <a:pt x="2409" y="13257"/>
                  </a:lnTo>
                  <a:lnTo>
                    <a:pt x="2800" y="13449"/>
                  </a:lnTo>
                  <a:lnTo>
                    <a:pt x="2822" y="13404"/>
                  </a:lnTo>
                  <a:lnTo>
                    <a:pt x="2633" y="13311"/>
                  </a:lnTo>
                  <a:lnTo>
                    <a:pt x="2714" y="13146"/>
                  </a:lnTo>
                  <a:lnTo>
                    <a:pt x="2903" y="13239"/>
                  </a:lnTo>
                  <a:lnTo>
                    <a:pt x="2926" y="13192"/>
                  </a:lnTo>
                  <a:close/>
                  <a:moveTo>
                    <a:pt x="3090" y="12858"/>
                  </a:moveTo>
                  <a:lnTo>
                    <a:pt x="3050" y="12839"/>
                  </a:lnTo>
                  <a:lnTo>
                    <a:pt x="2965" y="13011"/>
                  </a:lnTo>
                  <a:lnTo>
                    <a:pt x="2822" y="12940"/>
                  </a:lnTo>
                  <a:lnTo>
                    <a:pt x="2888" y="12806"/>
                  </a:lnTo>
                  <a:lnTo>
                    <a:pt x="2848" y="12786"/>
                  </a:lnTo>
                  <a:lnTo>
                    <a:pt x="2782" y="12920"/>
                  </a:lnTo>
                  <a:lnTo>
                    <a:pt x="2654" y="12857"/>
                  </a:lnTo>
                  <a:lnTo>
                    <a:pt x="2732" y="12697"/>
                  </a:lnTo>
                  <a:lnTo>
                    <a:pt x="2697" y="12672"/>
                  </a:lnTo>
                  <a:lnTo>
                    <a:pt x="2592" y="12885"/>
                  </a:lnTo>
                  <a:lnTo>
                    <a:pt x="2982" y="13078"/>
                  </a:lnTo>
                  <a:lnTo>
                    <a:pt x="3090" y="12858"/>
                  </a:lnTo>
                  <a:close/>
                  <a:moveTo>
                    <a:pt x="3191" y="12555"/>
                  </a:moveTo>
                  <a:lnTo>
                    <a:pt x="3115" y="12710"/>
                  </a:lnTo>
                  <a:lnTo>
                    <a:pt x="2763" y="12537"/>
                  </a:lnTo>
                  <a:lnTo>
                    <a:pt x="2740" y="12583"/>
                  </a:lnTo>
                  <a:lnTo>
                    <a:pt x="3131" y="12776"/>
                  </a:lnTo>
                  <a:lnTo>
                    <a:pt x="3227" y="12581"/>
                  </a:lnTo>
                  <a:lnTo>
                    <a:pt x="3191" y="12555"/>
                  </a:lnTo>
                  <a:close/>
                  <a:moveTo>
                    <a:pt x="3450" y="12128"/>
                  </a:moveTo>
                  <a:lnTo>
                    <a:pt x="3042" y="11969"/>
                  </a:lnTo>
                  <a:lnTo>
                    <a:pt x="3008" y="12038"/>
                  </a:lnTo>
                  <a:lnTo>
                    <a:pt x="3232" y="12240"/>
                  </a:lnTo>
                  <a:cubicBezTo>
                    <a:pt x="3246" y="12251"/>
                    <a:pt x="3258" y="12262"/>
                    <a:pt x="3269" y="12270"/>
                  </a:cubicBezTo>
                  <a:cubicBezTo>
                    <a:pt x="3281" y="12279"/>
                    <a:pt x="3287" y="12284"/>
                    <a:pt x="3288" y="12285"/>
                  </a:cubicBezTo>
                  <a:cubicBezTo>
                    <a:pt x="3286" y="12284"/>
                    <a:pt x="3278" y="12282"/>
                    <a:pt x="3265" y="12279"/>
                  </a:cubicBezTo>
                  <a:cubicBezTo>
                    <a:pt x="3251" y="12275"/>
                    <a:pt x="3234" y="12271"/>
                    <a:pt x="3213" y="12267"/>
                  </a:cubicBezTo>
                  <a:lnTo>
                    <a:pt x="2923" y="12213"/>
                  </a:lnTo>
                  <a:lnTo>
                    <a:pt x="2889" y="12281"/>
                  </a:lnTo>
                  <a:lnTo>
                    <a:pt x="3263" y="12508"/>
                  </a:lnTo>
                  <a:lnTo>
                    <a:pt x="3285" y="12463"/>
                  </a:lnTo>
                  <a:lnTo>
                    <a:pt x="3018" y="12304"/>
                  </a:lnTo>
                  <a:cubicBezTo>
                    <a:pt x="3012" y="12301"/>
                    <a:pt x="3006" y="12297"/>
                    <a:pt x="2998" y="12293"/>
                  </a:cubicBezTo>
                  <a:cubicBezTo>
                    <a:pt x="2991" y="12288"/>
                    <a:pt x="2983" y="12284"/>
                    <a:pt x="2976" y="12280"/>
                  </a:cubicBezTo>
                  <a:cubicBezTo>
                    <a:pt x="2969" y="12276"/>
                    <a:pt x="2962" y="12272"/>
                    <a:pt x="2957" y="12269"/>
                  </a:cubicBezTo>
                  <a:cubicBezTo>
                    <a:pt x="2952" y="12266"/>
                    <a:pt x="2949" y="12264"/>
                    <a:pt x="2947" y="12264"/>
                  </a:cubicBezTo>
                  <a:cubicBezTo>
                    <a:pt x="2952" y="12265"/>
                    <a:pt x="2961" y="12267"/>
                    <a:pt x="2975" y="12269"/>
                  </a:cubicBezTo>
                  <a:cubicBezTo>
                    <a:pt x="2990" y="12273"/>
                    <a:pt x="3008" y="12276"/>
                    <a:pt x="3030" y="12280"/>
                  </a:cubicBezTo>
                  <a:lnTo>
                    <a:pt x="3346" y="12339"/>
                  </a:lnTo>
                  <a:lnTo>
                    <a:pt x="3365" y="12300"/>
                  </a:lnTo>
                  <a:lnTo>
                    <a:pt x="3115" y="12072"/>
                  </a:lnTo>
                  <a:cubicBezTo>
                    <a:pt x="3110" y="12068"/>
                    <a:pt x="3104" y="12063"/>
                    <a:pt x="3098" y="12058"/>
                  </a:cubicBezTo>
                  <a:cubicBezTo>
                    <a:pt x="3092" y="12053"/>
                    <a:pt x="3087" y="12048"/>
                    <a:pt x="3081" y="12044"/>
                  </a:cubicBezTo>
                  <a:cubicBezTo>
                    <a:pt x="3076" y="12039"/>
                    <a:pt x="3072" y="12036"/>
                    <a:pt x="3068" y="12033"/>
                  </a:cubicBezTo>
                  <a:cubicBezTo>
                    <a:pt x="3064" y="12030"/>
                    <a:pt x="3062" y="12028"/>
                    <a:pt x="3061" y="12027"/>
                  </a:cubicBezTo>
                  <a:cubicBezTo>
                    <a:pt x="3062" y="12027"/>
                    <a:pt x="3065" y="12029"/>
                    <a:pt x="3070" y="12031"/>
                  </a:cubicBezTo>
                  <a:cubicBezTo>
                    <a:pt x="3074" y="12033"/>
                    <a:pt x="3080" y="12035"/>
                    <a:pt x="3087" y="12038"/>
                  </a:cubicBezTo>
                  <a:cubicBezTo>
                    <a:pt x="3093" y="12041"/>
                    <a:pt x="3101" y="12044"/>
                    <a:pt x="3108" y="12048"/>
                  </a:cubicBezTo>
                  <a:cubicBezTo>
                    <a:pt x="3116" y="12051"/>
                    <a:pt x="3123" y="12054"/>
                    <a:pt x="3129" y="12057"/>
                  </a:cubicBezTo>
                  <a:lnTo>
                    <a:pt x="3427" y="12175"/>
                  </a:lnTo>
                  <a:lnTo>
                    <a:pt x="3450" y="12128"/>
                  </a:lnTo>
                  <a:close/>
                  <a:moveTo>
                    <a:pt x="3469" y="11716"/>
                  </a:moveTo>
                  <a:cubicBezTo>
                    <a:pt x="3455" y="11715"/>
                    <a:pt x="3441" y="11716"/>
                    <a:pt x="3428" y="11719"/>
                  </a:cubicBezTo>
                  <a:cubicBezTo>
                    <a:pt x="3415" y="11723"/>
                    <a:pt x="3403" y="11728"/>
                    <a:pt x="3392" y="11735"/>
                  </a:cubicBezTo>
                  <a:cubicBezTo>
                    <a:pt x="3381" y="11743"/>
                    <a:pt x="3369" y="11754"/>
                    <a:pt x="3355" y="11769"/>
                  </a:cubicBezTo>
                  <a:lnTo>
                    <a:pt x="3318" y="11807"/>
                  </a:lnTo>
                  <a:cubicBezTo>
                    <a:pt x="3299" y="11826"/>
                    <a:pt x="3283" y="11839"/>
                    <a:pt x="3268" y="11844"/>
                  </a:cubicBezTo>
                  <a:cubicBezTo>
                    <a:pt x="3254" y="11849"/>
                    <a:pt x="3239" y="11848"/>
                    <a:pt x="3223" y="11840"/>
                  </a:cubicBezTo>
                  <a:cubicBezTo>
                    <a:pt x="3202" y="11830"/>
                    <a:pt x="3190" y="11816"/>
                    <a:pt x="3185" y="11797"/>
                  </a:cubicBezTo>
                  <a:cubicBezTo>
                    <a:pt x="3181" y="11777"/>
                    <a:pt x="3184" y="11755"/>
                    <a:pt x="3197" y="11731"/>
                  </a:cubicBezTo>
                  <a:cubicBezTo>
                    <a:pt x="3201" y="11722"/>
                    <a:pt x="3205" y="11715"/>
                    <a:pt x="3210" y="11708"/>
                  </a:cubicBezTo>
                  <a:cubicBezTo>
                    <a:pt x="3215" y="11701"/>
                    <a:pt x="3220" y="11695"/>
                    <a:pt x="3227" y="11688"/>
                  </a:cubicBezTo>
                  <a:cubicBezTo>
                    <a:pt x="3233" y="11682"/>
                    <a:pt x="3240" y="11676"/>
                    <a:pt x="3248" y="11670"/>
                  </a:cubicBezTo>
                  <a:cubicBezTo>
                    <a:pt x="3256" y="11664"/>
                    <a:pt x="3266" y="11658"/>
                    <a:pt x="3277" y="11652"/>
                  </a:cubicBezTo>
                  <a:lnTo>
                    <a:pt x="3253" y="11615"/>
                  </a:lnTo>
                  <a:cubicBezTo>
                    <a:pt x="3210" y="11640"/>
                    <a:pt x="3178" y="11673"/>
                    <a:pt x="3157" y="11714"/>
                  </a:cubicBezTo>
                  <a:cubicBezTo>
                    <a:pt x="3148" y="11733"/>
                    <a:pt x="3142" y="11752"/>
                    <a:pt x="3140" y="11770"/>
                  </a:cubicBezTo>
                  <a:cubicBezTo>
                    <a:pt x="3138" y="11788"/>
                    <a:pt x="3139" y="11805"/>
                    <a:pt x="3144" y="11821"/>
                  </a:cubicBezTo>
                  <a:cubicBezTo>
                    <a:pt x="3148" y="11837"/>
                    <a:pt x="3156" y="11852"/>
                    <a:pt x="3166" y="11864"/>
                  </a:cubicBezTo>
                  <a:cubicBezTo>
                    <a:pt x="3177" y="11877"/>
                    <a:pt x="3191" y="11888"/>
                    <a:pt x="3207" y="11896"/>
                  </a:cubicBezTo>
                  <a:cubicBezTo>
                    <a:pt x="3232" y="11908"/>
                    <a:pt x="3258" y="11910"/>
                    <a:pt x="3283" y="11903"/>
                  </a:cubicBezTo>
                  <a:cubicBezTo>
                    <a:pt x="3295" y="11899"/>
                    <a:pt x="3306" y="11893"/>
                    <a:pt x="3316" y="11885"/>
                  </a:cubicBezTo>
                  <a:cubicBezTo>
                    <a:pt x="3326" y="11877"/>
                    <a:pt x="3338" y="11866"/>
                    <a:pt x="3352" y="11850"/>
                  </a:cubicBezTo>
                  <a:lnTo>
                    <a:pt x="3384" y="11817"/>
                  </a:lnTo>
                  <a:cubicBezTo>
                    <a:pt x="3421" y="11777"/>
                    <a:pt x="3456" y="11766"/>
                    <a:pt x="3491" y="11783"/>
                  </a:cubicBezTo>
                  <a:cubicBezTo>
                    <a:pt x="3514" y="11794"/>
                    <a:pt x="3528" y="11813"/>
                    <a:pt x="3533" y="11838"/>
                  </a:cubicBezTo>
                  <a:cubicBezTo>
                    <a:pt x="3535" y="11850"/>
                    <a:pt x="3536" y="11861"/>
                    <a:pt x="3534" y="11871"/>
                  </a:cubicBezTo>
                  <a:cubicBezTo>
                    <a:pt x="3531" y="11881"/>
                    <a:pt x="3527" y="11894"/>
                    <a:pt x="3520" y="11909"/>
                  </a:cubicBezTo>
                  <a:cubicBezTo>
                    <a:pt x="3510" y="11928"/>
                    <a:pt x="3498" y="11945"/>
                    <a:pt x="3485" y="11960"/>
                  </a:cubicBezTo>
                  <a:cubicBezTo>
                    <a:pt x="3471" y="11974"/>
                    <a:pt x="3454" y="11986"/>
                    <a:pt x="3434" y="11997"/>
                  </a:cubicBezTo>
                  <a:lnTo>
                    <a:pt x="3461" y="12035"/>
                  </a:lnTo>
                  <a:cubicBezTo>
                    <a:pt x="3482" y="12022"/>
                    <a:pt x="3501" y="12007"/>
                    <a:pt x="3517" y="11989"/>
                  </a:cubicBezTo>
                  <a:cubicBezTo>
                    <a:pt x="3532" y="11971"/>
                    <a:pt x="3546" y="11951"/>
                    <a:pt x="3558" y="11927"/>
                  </a:cubicBezTo>
                  <a:cubicBezTo>
                    <a:pt x="3567" y="11909"/>
                    <a:pt x="3573" y="11892"/>
                    <a:pt x="3576" y="11877"/>
                  </a:cubicBezTo>
                  <a:cubicBezTo>
                    <a:pt x="3579" y="11861"/>
                    <a:pt x="3579" y="11845"/>
                    <a:pt x="3577" y="11828"/>
                  </a:cubicBezTo>
                  <a:cubicBezTo>
                    <a:pt x="3575" y="11805"/>
                    <a:pt x="3567" y="11785"/>
                    <a:pt x="3555" y="11767"/>
                  </a:cubicBezTo>
                  <a:cubicBezTo>
                    <a:pt x="3543" y="11750"/>
                    <a:pt x="3528" y="11736"/>
                    <a:pt x="3510" y="11728"/>
                  </a:cubicBezTo>
                  <a:cubicBezTo>
                    <a:pt x="3497" y="11722"/>
                    <a:pt x="3484" y="11718"/>
                    <a:pt x="3469" y="11716"/>
                  </a:cubicBezTo>
                  <a:close/>
                  <a:moveTo>
                    <a:pt x="3584" y="11526"/>
                  </a:moveTo>
                  <a:lnTo>
                    <a:pt x="3541" y="11505"/>
                  </a:lnTo>
                  <a:lnTo>
                    <a:pt x="3487" y="11614"/>
                  </a:lnTo>
                  <a:lnTo>
                    <a:pt x="3530" y="11635"/>
                  </a:lnTo>
                  <a:lnTo>
                    <a:pt x="3584" y="11526"/>
                  </a:lnTo>
                  <a:close/>
                  <a:moveTo>
                    <a:pt x="3500" y="11039"/>
                  </a:moveTo>
                  <a:lnTo>
                    <a:pt x="3478" y="11085"/>
                  </a:lnTo>
                  <a:lnTo>
                    <a:pt x="3750" y="11219"/>
                  </a:lnTo>
                  <a:cubicBezTo>
                    <a:pt x="3763" y="11226"/>
                    <a:pt x="3774" y="11232"/>
                    <a:pt x="3782" y="11238"/>
                  </a:cubicBezTo>
                  <a:cubicBezTo>
                    <a:pt x="3791" y="11245"/>
                    <a:pt x="3798" y="11253"/>
                    <a:pt x="3804" y="11264"/>
                  </a:cubicBezTo>
                  <a:cubicBezTo>
                    <a:pt x="3809" y="11274"/>
                    <a:pt x="3810" y="11286"/>
                    <a:pt x="3809" y="11300"/>
                  </a:cubicBezTo>
                  <a:cubicBezTo>
                    <a:pt x="3807" y="11313"/>
                    <a:pt x="3802" y="11329"/>
                    <a:pt x="3794" y="11345"/>
                  </a:cubicBezTo>
                  <a:cubicBezTo>
                    <a:pt x="3788" y="11357"/>
                    <a:pt x="3782" y="11367"/>
                    <a:pt x="3775" y="11375"/>
                  </a:cubicBezTo>
                  <a:cubicBezTo>
                    <a:pt x="3769" y="11382"/>
                    <a:pt x="3762" y="11388"/>
                    <a:pt x="3755" y="11392"/>
                  </a:cubicBezTo>
                  <a:cubicBezTo>
                    <a:pt x="3748" y="11396"/>
                    <a:pt x="3742" y="11399"/>
                    <a:pt x="3736" y="11401"/>
                  </a:cubicBezTo>
                  <a:cubicBezTo>
                    <a:pt x="3729" y="11402"/>
                    <a:pt x="3724" y="11403"/>
                    <a:pt x="3718" y="11402"/>
                  </a:cubicBezTo>
                  <a:cubicBezTo>
                    <a:pt x="3711" y="11402"/>
                    <a:pt x="3702" y="11400"/>
                    <a:pt x="3690" y="11395"/>
                  </a:cubicBezTo>
                  <a:cubicBezTo>
                    <a:pt x="3679" y="11391"/>
                    <a:pt x="3668" y="11386"/>
                    <a:pt x="3659" y="11382"/>
                  </a:cubicBezTo>
                  <a:lnTo>
                    <a:pt x="3395" y="11252"/>
                  </a:lnTo>
                  <a:lnTo>
                    <a:pt x="3373" y="11298"/>
                  </a:lnTo>
                  <a:lnTo>
                    <a:pt x="3653" y="11436"/>
                  </a:lnTo>
                  <a:cubicBezTo>
                    <a:pt x="3662" y="11440"/>
                    <a:pt x="3672" y="11445"/>
                    <a:pt x="3684" y="11449"/>
                  </a:cubicBezTo>
                  <a:cubicBezTo>
                    <a:pt x="3695" y="11453"/>
                    <a:pt x="3707" y="11455"/>
                    <a:pt x="3720" y="11455"/>
                  </a:cubicBezTo>
                  <a:cubicBezTo>
                    <a:pt x="3744" y="11454"/>
                    <a:pt x="3765" y="11446"/>
                    <a:pt x="3783" y="11433"/>
                  </a:cubicBezTo>
                  <a:cubicBezTo>
                    <a:pt x="3801" y="11419"/>
                    <a:pt x="3818" y="11397"/>
                    <a:pt x="3833" y="11367"/>
                  </a:cubicBezTo>
                  <a:cubicBezTo>
                    <a:pt x="3845" y="11343"/>
                    <a:pt x="3852" y="11322"/>
                    <a:pt x="3855" y="11303"/>
                  </a:cubicBezTo>
                  <a:cubicBezTo>
                    <a:pt x="3858" y="11284"/>
                    <a:pt x="3857" y="11267"/>
                    <a:pt x="3853" y="11249"/>
                  </a:cubicBezTo>
                  <a:cubicBezTo>
                    <a:pt x="3849" y="11233"/>
                    <a:pt x="3841" y="11219"/>
                    <a:pt x="3830" y="11209"/>
                  </a:cubicBezTo>
                  <a:cubicBezTo>
                    <a:pt x="3819" y="11198"/>
                    <a:pt x="3802" y="11187"/>
                    <a:pt x="3778" y="11176"/>
                  </a:cubicBezTo>
                  <a:lnTo>
                    <a:pt x="3500" y="11039"/>
                  </a:lnTo>
                  <a:close/>
                  <a:moveTo>
                    <a:pt x="4074" y="10859"/>
                  </a:moveTo>
                  <a:lnTo>
                    <a:pt x="3684" y="10666"/>
                  </a:lnTo>
                  <a:lnTo>
                    <a:pt x="3661" y="10712"/>
                  </a:lnTo>
                  <a:lnTo>
                    <a:pt x="3874" y="10815"/>
                  </a:lnTo>
                  <a:cubicBezTo>
                    <a:pt x="3888" y="10822"/>
                    <a:pt x="3902" y="10829"/>
                    <a:pt x="3917" y="10835"/>
                  </a:cubicBezTo>
                  <a:cubicBezTo>
                    <a:pt x="3931" y="10842"/>
                    <a:pt x="3944" y="10847"/>
                    <a:pt x="3956" y="10852"/>
                  </a:cubicBezTo>
                  <a:cubicBezTo>
                    <a:pt x="3967" y="10857"/>
                    <a:pt x="3976" y="10861"/>
                    <a:pt x="3984" y="10864"/>
                  </a:cubicBezTo>
                  <a:cubicBezTo>
                    <a:pt x="3991" y="10867"/>
                    <a:pt x="3995" y="10869"/>
                    <a:pt x="3996" y="10869"/>
                  </a:cubicBezTo>
                  <a:cubicBezTo>
                    <a:pt x="3994" y="10869"/>
                    <a:pt x="3991" y="10868"/>
                    <a:pt x="3985" y="10868"/>
                  </a:cubicBezTo>
                  <a:cubicBezTo>
                    <a:pt x="3978" y="10867"/>
                    <a:pt x="3971" y="10867"/>
                    <a:pt x="3962" y="10866"/>
                  </a:cubicBezTo>
                  <a:cubicBezTo>
                    <a:pt x="3952" y="10866"/>
                    <a:pt x="3942" y="10865"/>
                    <a:pt x="3930" y="10865"/>
                  </a:cubicBezTo>
                  <a:cubicBezTo>
                    <a:pt x="3919" y="10864"/>
                    <a:pt x="3907" y="10864"/>
                    <a:pt x="3896" y="10865"/>
                  </a:cubicBezTo>
                  <a:lnTo>
                    <a:pt x="3582" y="10872"/>
                  </a:lnTo>
                  <a:lnTo>
                    <a:pt x="3556" y="10926"/>
                  </a:lnTo>
                  <a:lnTo>
                    <a:pt x="3947" y="11118"/>
                  </a:lnTo>
                  <a:lnTo>
                    <a:pt x="3970" y="11070"/>
                  </a:lnTo>
                  <a:lnTo>
                    <a:pt x="3743" y="10961"/>
                  </a:lnTo>
                  <a:cubicBezTo>
                    <a:pt x="3731" y="10955"/>
                    <a:pt x="3720" y="10950"/>
                    <a:pt x="3708" y="10945"/>
                  </a:cubicBezTo>
                  <a:cubicBezTo>
                    <a:pt x="3696" y="10940"/>
                    <a:pt x="3685" y="10935"/>
                    <a:pt x="3675" y="10931"/>
                  </a:cubicBezTo>
                  <a:cubicBezTo>
                    <a:pt x="3665" y="10927"/>
                    <a:pt x="3657" y="10923"/>
                    <a:pt x="3649" y="10920"/>
                  </a:cubicBezTo>
                  <a:cubicBezTo>
                    <a:pt x="3642" y="10917"/>
                    <a:pt x="3637" y="10915"/>
                    <a:pt x="3634" y="10914"/>
                  </a:cubicBezTo>
                  <a:cubicBezTo>
                    <a:pt x="3638" y="10914"/>
                    <a:pt x="3644" y="10915"/>
                    <a:pt x="3651" y="10915"/>
                  </a:cubicBezTo>
                  <a:cubicBezTo>
                    <a:pt x="3658" y="10915"/>
                    <a:pt x="3667" y="10916"/>
                    <a:pt x="3677" y="10916"/>
                  </a:cubicBezTo>
                  <a:cubicBezTo>
                    <a:pt x="3687" y="10916"/>
                    <a:pt x="3699" y="10916"/>
                    <a:pt x="3711" y="10916"/>
                  </a:cubicBezTo>
                  <a:cubicBezTo>
                    <a:pt x="3723" y="10916"/>
                    <a:pt x="3736" y="10916"/>
                    <a:pt x="3749" y="10915"/>
                  </a:cubicBezTo>
                  <a:lnTo>
                    <a:pt x="4050" y="10908"/>
                  </a:lnTo>
                  <a:lnTo>
                    <a:pt x="4074" y="10859"/>
                  </a:lnTo>
                  <a:close/>
                  <a:moveTo>
                    <a:pt x="4153" y="10699"/>
                  </a:moveTo>
                  <a:lnTo>
                    <a:pt x="3762" y="10506"/>
                  </a:lnTo>
                  <a:lnTo>
                    <a:pt x="3740" y="10552"/>
                  </a:lnTo>
                  <a:lnTo>
                    <a:pt x="4131" y="10744"/>
                  </a:lnTo>
                  <a:lnTo>
                    <a:pt x="4153" y="10699"/>
                  </a:lnTo>
                  <a:close/>
                  <a:moveTo>
                    <a:pt x="3953" y="10119"/>
                  </a:moveTo>
                  <a:lnTo>
                    <a:pt x="3929" y="10167"/>
                  </a:lnTo>
                  <a:lnTo>
                    <a:pt x="4146" y="10377"/>
                  </a:lnTo>
                  <a:cubicBezTo>
                    <a:pt x="4164" y="10395"/>
                    <a:pt x="4179" y="10409"/>
                    <a:pt x="4191" y="10420"/>
                  </a:cubicBezTo>
                  <a:cubicBezTo>
                    <a:pt x="4203" y="10431"/>
                    <a:pt x="4211" y="10438"/>
                    <a:pt x="4215" y="10441"/>
                  </a:cubicBezTo>
                  <a:cubicBezTo>
                    <a:pt x="4212" y="10441"/>
                    <a:pt x="4208" y="10439"/>
                    <a:pt x="4201" y="10437"/>
                  </a:cubicBezTo>
                  <a:cubicBezTo>
                    <a:pt x="4194" y="10436"/>
                    <a:pt x="4186" y="10434"/>
                    <a:pt x="4176" y="10432"/>
                  </a:cubicBezTo>
                  <a:cubicBezTo>
                    <a:pt x="4167" y="10430"/>
                    <a:pt x="4158" y="10428"/>
                    <a:pt x="4147" y="10426"/>
                  </a:cubicBezTo>
                  <a:cubicBezTo>
                    <a:pt x="4137" y="10425"/>
                    <a:pt x="4127" y="10423"/>
                    <a:pt x="4117" y="10421"/>
                  </a:cubicBezTo>
                  <a:lnTo>
                    <a:pt x="3824" y="10380"/>
                  </a:lnTo>
                  <a:lnTo>
                    <a:pt x="3799" y="10431"/>
                  </a:lnTo>
                  <a:lnTo>
                    <a:pt x="4255" y="10491"/>
                  </a:lnTo>
                  <a:lnTo>
                    <a:pt x="4278" y="10445"/>
                  </a:lnTo>
                  <a:lnTo>
                    <a:pt x="3953" y="10119"/>
                  </a:lnTo>
                  <a:close/>
                  <a:moveTo>
                    <a:pt x="4489" y="10016"/>
                  </a:moveTo>
                  <a:lnTo>
                    <a:pt x="4448" y="9997"/>
                  </a:lnTo>
                  <a:lnTo>
                    <a:pt x="4364" y="10169"/>
                  </a:lnTo>
                  <a:lnTo>
                    <a:pt x="4221" y="10098"/>
                  </a:lnTo>
                  <a:lnTo>
                    <a:pt x="4287" y="9964"/>
                  </a:lnTo>
                  <a:lnTo>
                    <a:pt x="4246" y="9944"/>
                  </a:lnTo>
                  <a:lnTo>
                    <a:pt x="4180" y="10078"/>
                  </a:lnTo>
                  <a:lnTo>
                    <a:pt x="4052" y="10015"/>
                  </a:lnTo>
                  <a:lnTo>
                    <a:pt x="4131" y="9855"/>
                  </a:lnTo>
                  <a:lnTo>
                    <a:pt x="4095" y="9830"/>
                  </a:lnTo>
                  <a:lnTo>
                    <a:pt x="3990" y="10043"/>
                  </a:lnTo>
                  <a:lnTo>
                    <a:pt x="4381" y="10236"/>
                  </a:lnTo>
                  <a:lnTo>
                    <a:pt x="4489" y="10016"/>
                  </a:lnTo>
                  <a:close/>
                  <a:moveTo>
                    <a:pt x="4652" y="9685"/>
                  </a:moveTo>
                  <a:lnTo>
                    <a:pt x="4615" y="9690"/>
                  </a:lnTo>
                  <a:cubicBezTo>
                    <a:pt x="4599" y="9692"/>
                    <a:pt x="4581" y="9695"/>
                    <a:pt x="4562" y="9697"/>
                  </a:cubicBezTo>
                  <a:cubicBezTo>
                    <a:pt x="4544" y="9700"/>
                    <a:pt x="4526" y="9702"/>
                    <a:pt x="4510" y="9705"/>
                  </a:cubicBezTo>
                  <a:cubicBezTo>
                    <a:pt x="4493" y="9707"/>
                    <a:pt x="4481" y="9709"/>
                    <a:pt x="4475" y="9710"/>
                  </a:cubicBezTo>
                  <a:cubicBezTo>
                    <a:pt x="4465" y="9712"/>
                    <a:pt x="4454" y="9714"/>
                    <a:pt x="4442" y="9717"/>
                  </a:cubicBezTo>
                  <a:cubicBezTo>
                    <a:pt x="4430" y="9720"/>
                    <a:pt x="4420" y="9724"/>
                    <a:pt x="4411" y="9728"/>
                  </a:cubicBezTo>
                  <a:lnTo>
                    <a:pt x="4414" y="9722"/>
                  </a:lnTo>
                  <a:cubicBezTo>
                    <a:pt x="4422" y="9707"/>
                    <a:pt x="4426" y="9691"/>
                    <a:pt x="4427" y="9676"/>
                  </a:cubicBezTo>
                  <a:cubicBezTo>
                    <a:pt x="4429" y="9661"/>
                    <a:pt x="4427" y="9646"/>
                    <a:pt x="4422" y="9632"/>
                  </a:cubicBezTo>
                  <a:cubicBezTo>
                    <a:pt x="4417" y="9619"/>
                    <a:pt x="4409" y="9606"/>
                    <a:pt x="4398" y="9595"/>
                  </a:cubicBezTo>
                  <a:cubicBezTo>
                    <a:pt x="4388" y="9583"/>
                    <a:pt x="4374" y="9574"/>
                    <a:pt x="4358" y="9566"/>
                  </a:cubicBezTo>
                  <a:cubicBezTo>
                    <a:pt x="4348" y="9561"/>
                    <a:pt x="4338" y="9557"/>
                    <a:pt x="4328" y="9556"/>
                  </a:cubicBezTo>
                  <a:cubicBezTo>
                    <a:pt x="4318" y="9554"/>
                    <a:pt x="4309" y="9553"/>
                    <a:pt x="4301" y="9553"/>
                  </a:cubicBezTo>
                  <a:cubicBezTo>
                    <a:pt x="4292" y="9554"/>
                    <a:pt x="4284" y="9555"/>
                    <a:pt x="4277" y="9557"/>
                  </a:cubicBezTo>
                  <a:cubicBezTo>
                    <a:pt x="4269" y="9559"/>
                    <a:pt x="4263" y="9561"/>
                    <a:pt x="4257" y="9564"/>
                  </a:cubicBezTo>
                  <a:cubicBezTo>
                    <a:pt x="4251" y="9567"/>
                    <a:pt x="4245" y="9570"/>
                    <a:pt x="4239" y="9575"/>
                  </a:cubicBezTo>
                  <a:cubicBezTo>
                    <a:pt x="4233" y="9579"/>
                    <a:pt x="4227" y="9585"/>
                    <a:pt x="4221" y="9591"/>
                  </a:cubicBezTo>
                  <a:cubicBezTo>
                    <a:pt x="4215" y="9598"/>
                    <a:pt x="4209" y="9606"/>
                    <a:pt x="4203" y="9616"/>
                  </a:cubicBezTo>
                  <a:cubicBezTo>
                    <a:pt x="4196" y="9626"/>
                    <a:pt x="4190" y="9637"/>
                    <a:pt x="4183" y="9650"/>
                  </a:cubicBezTo>
                  <a:lnTo>
                    <a:pt x="4139" y="9741"/>
                  </a:lnTo>
                  <a:lnTo>
                    <a:pt x="4529" y="9934"/>
                  </a:lnTo>
                  <a:lnTo>
                    <a:pt x="4552" y="9888"/>
                  </a:lnTo>
                  <a:lnTo>
                    <a:pt x="4375" y="9801"/>
                  </a:lnTo>
                  <a:cubicBezTo>
                    <a:pt x="4381" y="9792"/>
                    <a:pt x="4386" y="9785"/>
                    <a:pt x="4392" y="9780"/>
                  </a:cubicBezTo>
                  <a:cubicBezTo>
                    <a:pt x="4399" y="9776"/>
                    <a:pt x="4409" y="9772"/>
                    <a:pt x="4422" y="9769"/>
                  </a:cubicBezTo>
                  <a:cubicBezTo>
                    <a:pt x="4445" y="9765"/>
                    <a:pt x="4467" y="9760"/>
                    <a:pt x="4488" y="9757"/>
                  </a:cubicBezTo>
                  <a:cubicBezTo>
                    <a:pt x="4509" y="9754"/>
                    <a:pt x="4528" y="9751"/>
                    <a:pt x="4545" y="9749"/>
                  </a:cubicBezTo>
                  <a:cubicBezTo>
                    <a:pt x="4563" y="9747"/>
                    <a:pt x="4578" y="9745"/>
                    <a:pt x="4591" y="9745"/>
                  </a:cubicBezTo>
                  <a:cubicBezTo>
                    <a:pt x="4604" y="9744"/>
                    <a:pt x="4615" y="9744"/>
                    <a:pt x="4623" y="9744"/>
                  </a:cubicBezTo>
                  <a:lnTo>
                    <a:pt x="4652" y="9685"/>
                  </a:lnTo>
                  <a:close/>
                  <a:moveTo>
                    <a:pt x="4365" y="9636"/>
                  </a:moveTo>
                  <a:cubicBezTo>
                    <a:pt x="4374" y="9645"/>
                    <a:pt x="4379" y="9654"/>
                    <a:pt x="4382" y="9663"/>
                  </a:cubicBezTo>
                  <a:cubicBezTo>
                    <a:pt x="4385" y="9674"/>
                    <a:pt x="4386" y="9686"/>
                    <a:pt x="4384" y="9699"/>
                  </a:cubicBezTo>
                  <a:cubicBezTo>
                    <a:pt x="4382" y="9711"/>
                    <a:pt x="4376" y="9726"/>
                    <a:pt x="4368" y="9744"/>
                  </a:cubicBezTo>
                  <a:lnTo>
                    <a:pt x="4346" y="9787"/>
                  </a:lnTo>
                  <a:lnTo>
                    <a:pt x="4200" y="9715"/>
                  </a:lnTo>
                  <a:lnTo>
                    <a:pt x="4223" y="9668"/>
                  </a:lnTo>
                  <a:cubicBezTo>
                    <a:pt x="4229" y="9658"/>
                    <a:pt x="4234" y="9649"/>
                    <a:pt x="4239" y="9642"/>
                  </a:cubicBezTo>
                  <a:cubicBezTo>
                    <a:pt x="4244" y="9635"/>
                    <a:pt x="4250" y="9629"/>
                    <a:pt x="4255" y="9623"/>
                  </a:cubicBezTo>
                  <a:cubicBezTo>
                    <a:pt x="4265" y="9615"/>
                    <a:pt x="4278" y="9609"/>
                    <a:pt x="4292" y="9608"/>
                  </a:cubicBezTo>
                  <a:cubicBezTo>
                    <a:pt x="4307" y="9606"/>
                    <a:pt x="4321" y="9608"/>
                    <a:pt x="4333" y="9614"/>
                  </a:cubicBezTo>
                  <a:cubicBezTo>
                    <a:pt x="4346" y="9621"/>
                    <a:pt x="4357" y="9628"/>
                    <a:pt x="4365" y="9636"/>
                  </a:cubicBezTo>
                  <a:close/>
                  <a:moveTo>
                    <a:pt x="4663" y="9291"/>
                  </a:moveTo>
                  <a:cubicBezTo>
                    <a:pt x="4648" y="9290"/>
                    <a:pt x="4634" y="9291"/>
                    <a:pt x="4621" y="9294"/>
                  </a:cubicBezTo>
                  <a:cubicBezTo>
                    <a:pt x="4608" y="9298"/>
                    <a:pt x="4596" y="9303"/>
                    <a:pt x="4585" y="9311"/>
                  </a:cubicBezTo>
                  <a:cubicBezTo>
                    <a:pt x="4574" y="9318"/>
                    <a:pt x="4562" y="9329"/>
                    <a:pt x="4548" y="9344"/>
                  </a:cubicBezTo>
                  <a:lnTo>
                    <a:pt x="4512" y="9382"/>
                  </a:lnTo>
                  <a:cubicBezTo>
                    <a:pt x="4493" y="9401"/>
                    <a:pt x="4476" y="9414"/>
                    <a:pt x="4461" y="9419"/>
                  </a:cubicBezTo>
                  <a:cubicBezTo>
                    <a:pt x="4447" y="9425"/>
                    <a:pt x="4432" y="9423"/>
                    <a:pt x="4416" y="9416"/>
                  </a:cubicBezTo>
                  <a:cubicBezTo>
                    <a:pt x="4396" y="9406"/>
                    <a:pt x="4383" y="9391"/>
                    <a:pt x="4379" y="9372"/>
                  </a:cubicBezTo>
                  <a:cubicBezTo>
                    <a:pt x="4374" y="9352"/>
                    <a:pt x="4378" y="9330"/>
                    <a:pt x="4390" y="9306"/>
                  </a:cubicBezTo>
                  <a:cubicBezTo>
                    <a:pt x="4394" y="9297"/>
                    <a:pt x="4398" y="9290"/>
                    <a:pt x="4403" y="9283"/>
                  </a:cubicBezTo>
                  <a:cubicBezTo>
                    <a:pt x="4408" y="9276"/>
                    <a:pt x="4414" y="9270"/>
                    <a:pt x="4420" y="9264"/>
                  </a:cubicBezTo>
                  <a:cubicBezTo>
                    <a:pt x="4426" y="9257"/>
                    <a:pt x="4433" y="9251"/>
                    <a:pt x="4441" y="9246"/>
                  </a:cubicBezTo>
                  <a:cubicBezTo>
                    <a:pt x="4450" y="9240"/>
                    <a:pt x="4459" y="9233"/>
                    <a:pt x="4470" y="9227"/>
                  </a:cubicBezTo>
                  <a:lnTo>
                    <a:pt x="4446" y="9190"/>
                  </a:lnTo>
                  <a:cubicBezTo>
                    <a:pt x="4403" y="9215"/>
                    <a:pt x="4371" y="9248"/>
                    <a:pt x="4351" y="9289"/>
                  </a:cubicBezTo>
                  <a:cubicBezTo>
                    <a:pt x="4341" y="9308"/>
                    <a:pt x="4335" y="9327"/>
                    <a:pt x="4333" y="9345"/>
                  </a:cubicBezTo>
                  <a:cubicBezTo>
                    <a:pt x="4331" y="9363"/>
                    <a:pt x="4332" y="9381"/>
                    <a:pt x="4337" y="9396"/>
                  </a:cubicBezTo>
                  <a:cubicBezTo>
                    <a:pt x="4341" y="9412"/>
                    <a:pt x="4349" y="9427"/>
                    <a:pt x="4359" y="9439"/>
                  </a:cubicBezTo>
                  <a:cubicBezTo>
                    <a:pt x="4370" y="9452"/>
                    <a:pt x="4384" y="9463"/>
                    <a:pt x="4401" y="9471"/>
                  </a:cubicBezTo>
                  <a:cubicBezTo>
                    <a:pt x="4426" y="9483"/>
                    <a:pt x="4451" y="9486"/>
                    <a:pt x="4476" y="9478"/>
                  </a:cubicBezTo>
                  <a:cubicBezTo>
                    <a:pt x="4488" y="9474"/>
                    <a:pt x="4499" y="9468"/>
                    <a:pt x="4509" y="9460"/>
                  </a:cubicBezTo>
                  <a:cubicBezTo>
                    <a:pt x="4519" y="9452"/>
                    <a:pt x="4531" y="9441"/>
                    <a:pt x="4545" y="9425"/>
                  </a:cubicBezTo>
                  <a:lnTo>
                    <a:pt x="4577" y="9392"/>
                  </a:lnTo>
                  <a:cubicBezTo>
                    <a:pt x="4614" y="9352"/>
                    <a:pt x="4650" y="9341"/>
                    <a:pt x="4684" y="9358"/>
                  </a:cubicBezTo>
                  <a:cubicBezTo>
                    <a:pt x="4707" y="9369"/>
                    <a:pt x="4721" y="9388"/>
                    <a:pt x="4726" y="9413"/>
                  </a:cubicBezTo>
                  <a:cubicBezTo>
                    <a:pt x="4729" y="9425"/>
                    <a:pt x="4729" y="9436"/>
                    <a:pt x="4727" y="9446"/>
                  </a:cubicBezTo>
                  <a:cubicBezTo>
                    <a:pt x="4725" y="9456"/>
                    <a:pt x="4720" y="9469"/>
                    <a:pt x="4713" y="9484"/>
                  </a:cubicBezTo>
                  <a:cubicBezTo>
                    <a:pt x="4703" y="9503"/>
                    <a:pt x="4691" y="9521"/>
                    <a:pt x="4678" y="9535"/>
                  </a:cubicBezTo>
                  <a:cubicBezTo>
                    <a:pt x="4664" y="9549"/>
                    <a:pt x="4647" y="9562"/>
                    <a:pt x="4628" y="9572"/>
                  </a:cubicBezTo>
                  <a:lnTo>
                    <a:pt x="4654" y="9610"/>
                  </a:lnTo>
                  <a:cubicBezTo>
                    <a:pt x="4676" y="9597"/>
                    <a:pt x="4694" y="9582"/>
                    <a:pt x="4710" y="9564"/>
                  </a:cubicBezTo>
                  <a:cubicBezTo>
                    <a:pt x="4726" y="9547"/>
                    <a:pt x="4739" y="9526"/>
                    <a:pt x="4751" y="9503"/>
                  </a:cubicBezTo>
                  <a:cubicBezTo>
                    <a:pt x="4760" y="9484"/>
                    <a:pt x="4766" y="9467"/>
                    <a:pt x="4769" y="9452"/>
                  </a:cubicBezTo>
                  <a:cubicBezTo>
                    <a:pt x="4772" y="9436"/>
                    <a:pt x="4772" y="9420"/>
                    <a:pt x="4770" y="9403"/>
                  </a:cubicBezTo>
                  <a:cubicBezTo>
                    <a:pt x="4768" y="9380"/>
                    <a:pt x="4760" y="9360"/>
                    <a:pt x="4748" y="9342"/>
                  </a:cubicBezTo>
                  <a:cubicBezTo>
                    <a:pt x="4736" y="9325"/>
                    <a:pt x="4721" y="9312"/>
                    <a:pt x="4703" y="9303"/>
                  </a:cubicBezTo>
                  <a:cubicBezTo>
                    <a:pt x="4691" y="9297"/>
                    <a:pt x="4677" y="9293"/>
                    <a:pt x="4663" y="9291"/>
                  </a:cubicBezTo>
                  <a:close/>
                  <a:moveTo>
                    <a:pt x="4880" y="9221"/>
                  </a:moveTo>
                  <a:lnTo>
                    <a:pt x="4489" y="9029"/>
                  </a:lnTo>
                  <a:lnTo>
                    <a:pt x="4467" y="9074"/>
                  </a:lnTo>
                  <a:lnTo>
                    <a:pt x="4858" y="9267"/>
                  </a:lnTo>
                  <a:lnTo>
                    <a:pt x="4880" y="9221"/>
                  </a:lnTo>
                  <a:close/>
                  <a:moveTo>
                    <a:pt x="4655" y="8692"/>
                  </a:moveTo>
                  <a:lnTo>
                    <a:pt x="4528" y="8950"/>
                  </a:lnTo>
                  <a:lnTo>
                    <a:pt x="4567" y="8970"/>
                  </a:lnTo>
                  <a:lnTo>
                    <a:pt x="4619" y="8865"/>
                  </a:lnTo>
                  <a:lnTo>
                    <a:pt x="4970" y="9038"/>
                  </a:lnTo>
                  <a:lnTo>
                    <a:pt x="4993" y="8993"/>
                  </a:lnTo>
                  <a:lnTo>
                    <a:pt x="4641" y="8820"/>
                  </a:lnTo>
                  <a:lnTo>
                    <a:pt x="4693" y="8714"/>
                  </a:lnTo>
                  <a:lnTo>
                    <a:pt x="4655" y="8692"/>
                  </a:lnTo>
                  <a:close/>
                  <a:moveTo>
                    <a:pt x="5198" y="8575"/>
                  </a:moveTo>
                  <a:lnTo>
                    <a:pt x="4744" y="8512"/>
                  </a:lnTo>
                  <a:lnTo>
                    <a:pt x="4714" y="8573"/>
                  </a:lnTo>
                  <a:lnTo>
                    <a:pt x="5040" y="8896"/>
                  </a:lnTo>
                  <a:lnTo>
                    <a:pt x="5064" y="8848"/>
                  </a:lnTo>
                  <a:lnTo>
                    <a:pt x="4962" y="8752"/>
                  </a:lnTo>
                  <a:lnTo>
                    <a:pt x="5034" y="8606"/>
                  </a:lnTo>
                  <a:lnTo>
                    <a:pt x="5172" y="8628"/>
                  </a:lnTo>
                  <a:lnTo>
                    <a:pt x="5198" y="8575"/>
                  </a:lnTo>
                  <a:close/>
                  <a:moveTo>
                    <a:pt x="4990" y="8599"/>
                  </a:moveTo>
                  <a:lnTo>
                    <a:pt x="4930" y="8720"/>
                  </a:lnTo>
                  <a:lnTo>
                    <a:pt x="4769" y="8565"/>
                  </a:lnTo>
                  <a:lnTo>
                    <a:pt x="4990" y="8599"/>
                  </a:lnTo>
                  <a:close/>
                  <a:moveTo>
                    <a:pt x="4636" y="8543"/>
                  </a:moveTo>
                  <a:cubicBezTo>
                    <a:pt x="4627" y="8546"/>
                    <a:pt x="4621" y="8551"/>
                    <a:pt x="4617" y="8560"/>
                  </a:cubicBezTo>
                  <a:cubicBezTo>
                    <a:pt x="4613" y="8568"/>
                    <a:pt x="4612" y="8576"/>
                    <a:pt x="4615" y="8585"/>
                  </a:cubicBezTo>
                  <a:cubicBezTo>
                    <a:pt x="4618" y="8593"/>
                    <a:pt x="4624" y="8599"/>
                    <a:pt x="4632" y="8603"/>
                  </a:cubicBezTo>
                  <a:cubicBezTo>
                    <a:pt x="4640" y="8607"/>
                    <a:pt x="4648" y="8608"/>
                    <a:pt x="4657" y="8605"/>
                  </a:cubicBezTo>
                  <a:cubicBezTo>
                    <a:pt x="4666" y="8602"/>
                    <a:pt x="4672" y="8597"/>
                    <a:pt x="4676" y="8588"/>
                  </a:cubicBezTo>
                  <a:cubicBezTo>
                    <a:pt x="4680" y="8580"/>
                    <a:pt x="4681" y="8572"/>
                    <a:pt x="4678" y="8563"/>
                  </a:cubicBezTo>
                  <a:cubicBezTo>
                    <a:pt x="4675" y="8555"/>
                    <a:pt x="4669" y="8549"/>
                    <a:pt x="4660" y="8545"/>
                  </a:cubicBezTo>
                  <a:cubicBezTo>
                    <a:pt x="4652" y="8541"/>
                    <a:pt x="4644" y="8540"/>
                    <a:pt x="4636" y="8543"/>
                  </a:cubicBezTo>
                  <a:close/>
                  <a:moveTo>
                    <a:pt x="4693" y="8426"/>
                  </a:moveTo>
                  <a:cubicBezTo>
                    <a:pt x="4685" y="8428"/>
                    <a:pt x="4679" y="8434"/>
                    <a:pt x="4674" y="8442"/>
                  </a:cubicBezTo>
                  <a:cubicBezTo>
                    <a:pt x="4671" y="8450"/>
                    <a:pt x="4670" y="8459"/>
                    <a:pt x="4673" y="8467"/>
                  </a:cubicBezTo>
                  <a:cubicBezTo>
                    <a:pt x="4676" y="8476"/>
                    <a:pt x="4681" y="8482"/>
                    <a:pt x="4689" y="8486"/>
                  </a:cubicBezTo>
                  <a:cubicBezTo>
                    <a:pt x="4698" y="8490"/>
                    <a:pt x="4706" y="8491"/>
                    <a:pt x="4715" y="8488"/>
                  </a:cubicBezTo>
                  <a:cubicBezTo>
                    <a:pt x="4724" y="8485"/>
                    <a:pt x="4730" y="8479"/>
                    <a:pt x="4734" y="8471"/>
                  </a:cubicBezTo>
                  <a:cubicBezTo>
                    <a:pt x="4738" y="8463"/>
                    <a:pt x="4739" y="8454"/>
                    <a:pt x="4735" y="8446"/>
                  </a:cubicBezTo>
                  <a:cubicBezTo>
                    <a:pt x="4732" y="8438"/>
                    <a:pt x="4726" y="8431"/>
                    <a:pt x="4718" y="8427"/>
                  </a:cubicBezTo>
                  <a:cubicBezTo>
                    <a:pt x="4710" y="8423"/>
                    <a:pt x="4702" y="8423"/>
                    <a:pt x="4693" y="8426"/>
                  </a:cubicBezTo>
                  <a:close/>
                  <a:moveTo>
                    <a:pt x="4935" y="8123"/>
                  </a:moveTo>
                  <a:lnTo>
                    <a:pt x="4808" y="8381"/>
                  </a:lnTo>
                  <a:lnTo>
                    <a:pt x="4847" y="8401"/>
                  </a:lnTo>
                  <a:lnTo>
                    <a:pt x="4899" y="8296"/>
                  </a:lnTo>
                  <a:lnTo>
                    <a:pt x="5250" y="8469"/>
                  </a:lnTo>
                  <a:lnTo>
                    <a:pt x="5273" y="8424"/>
                  </a:lnTo>
                  <a:lnTo>
                    <a:pt x="4921" y="8251"/>
                  </a:lnTo>
                  <a:lnTo>
                    <a:pt x="4973" y="8145"/>
                  </a:lnTo>
                  <a:lnTo>
                    <a:pt x="4935" y="8123"/>
                  </a:lnTo>
                  <a:close/>
                  <a:moveTo>
                    <a:pt x="5601" y="7756"/>
                  </a:moveTo>
                  <a:lnTo>
                    <a:pt x="5194" y="7597"/>
                  </a:lnTo>
                  <a:lnTo>
                    <a:pt x="5160" y="7666"/>
                  </a:lnTo>
                  <a:lnTo>
                    <a:pt x="5383" y="7868"/>
                  </a:lnTo>
                  <a:cubicBezTo>
                    <a:pt x="5397" y="7879"/>
                    <a:pt x="5409" y="7890"/>
                    <a:pt x="5421" y="7898"/>
                  </a:cubicBezTo>
                  <a:cubicBezTo>
                    <a:pt x="5432" y="7907"/>
                    <a:pt x="5438" y="7912"/>
                    <a:pt x="5440" y="7913"/>
                  </a:cubicBezTo>
                  <a:cubicBezTo>
                    <a:pt x="5438" y="7912"/>
                    <a:pt x="5430" y="7910"/>
                    <a:pt x="5416" y="7907"/>
                  </a:cubicBezTo>
                  <a:cubicBezTo>
                    <a:pt x="5402" y="7903"/>
                    <a:pt x="5385" y="7899"/>
                    <a:pt x="5364" y="7895"/>
                  </a:cubicBezTo>
                  <a:lnTo>
                    <a:pt x="5074" y="7841"/>
                  </a:lnTo>
                  <a:lnTo>
                    <a:pt x="5040" y="7909"/>
                  </a:lnTo>
                  <a:lnTo>
                    <a:pt x="5414" y="8135"/>
                  </a:lnTo>
                  <a:lnTo>
                    <a:pt x="5437" y="8090"/>
                  </a:lnTo>
                  <a:lnTo>
                    <a:pt x="5169" y="7932"/>
                  </a:lnTo>
                  <a:cubicBezTo>
                    <a:pt x="5164" y="7929"/>
                    <a:pt x="5157" y="7925"/>
                    <a:pt x="5150" y="7921"/>
                  </a:cubicBezTo>
                  <a:cubicBezTo>
                    <a:pt x="5142" y="7916"/>
                    <a:pt x="5135" y="7912"/>
                    <a:pt x="5127" y="7908"/>
                  </a:cubicBezTo>
                  <a:cubicBezTo>
                    <a:pt x="5120" y="7904"/>
                    <a:pt x="5113" y="7900"/>
                    <a:pt x="5108" y="7897"/>
                  </a:cubicBezTo>
                  <a:cubicBezTo>
                    <a:pt x="5103" y="7894"/>
                    <a:pt x="5100" y="7892"/>
                    <a:pt x="5098" y="7892"/>
                  </a:cubicBezTo>
                  <a:cubicBezTo>
                    <a:pt x="5103" y="7893"/>
                    <a:pt x="5112" y="7895"/>
                    <a:pt x="5126" y="7897"/>
                  </a:cubicBezTo>
                  <a:cubicBezTo>
                    <a:pt x="5141" y="7900"/>
                    <a:pt x="5159" y="7904"/>
                    <a:pt x="5181" y="7908"/>
                  </a:cubicBezTo>
                  <a:lnTo>
                    <a:pt x="5497" y="7967"/>
                  </a:lnTo>
                  <a:lnTo>
                    <a:pt x="5517" y="7928"/>
                  </a:lnTo>
                  <a:lnTo>
                    <a:pt x="5266" y="7700"/>
                  </a:lnTo>
                  <a:cubicBezTo>
                    <a:pt x="5261" y="7696"/>
                    <a:pt x="5255" y="7691"/>
                    <a:pt x="5249" y="7686"/>
                  </a:cubicBezTo>
                  <a:cubicBezTo>
                    <a:pt x="5244" y="7681"/>
                    <a:pt x="5238" y="7676"/>
                    <a:pt x="5233" y="7672"/>
                  </a:cubicBezTo>
                  <a:cubicBezTo>
                    <a:pt x="5227" y="7667"/>
                    <a:pt x="5223" y="7664"/>
                    <a:pt x="5219" y="7660"/>
                  </a:cubicBezTo>
                  <a:cubicBezTo>
                    <a:pt x="5216" y="7657"/>
                    <a:pt x="5213" y="7656"/>
                    <a:pt x="5213" y="7655"/>
                  </a:cubicBezTo>
                  <a:cubicBezTo>
                    <a:pt x="5214" y="7655"/>
                    <a:pt x="5216" y="7656"/>
                    <a:pt x="5221" y="7658"/>
                  </a:cubicBezTo>
                  <a:cubicBezTo>
                    <a:pt x="5226" y="7661"/>
                    <a:pt x="5231" y="7663"/>
                    <a:pt x="5238" y="7666"/>
                  </a:cubicBezTo>
                  <a:cubicBezTo>
                    <a:pt x="5245" y="7669"/>
                    <a:pt x="5252" y="7672"/>
                    <a:pt x="5260" y="7676"/>
                  </a:cubicBezTo>
                  <a:cubicBezTo>
                    <a:pt x="5267" y="7679"/>
                    <a:pt x="5274" y="7682"/>
                    <a:pt x="5280" y="7685"/>
                  </a:cubicBezTo>
                  <a:lnTo>
                    <a:pt x="5578" y="7803"/>
                  </a:lnTo>
                  <a:lnTo>
                    <a:pt x="5601" y="7756"/>
                  </a:lnTo>
                  <a:close/>
                  <a:moveTo>
                    <a:pt x="5386" y="7207"/>
                  </a:moveTo>
                  <a:lnTo>
                    <a:pt x="5363" y="7254"/>
                  </a:lnTo>
                  <a:lnTo>
                    <a:pt x="5635" y="7388"/>
                  </a:lnTo>
                  <a:cubicBezTo>
                    <a:pt x="5648" y="7394"/>
                    <a:pt x="5659" y="7401"/>
                    <a:pt x="5668" y="7407"/>
                  </a:cubicBezTo>
                  <a:cubicBezTo>
                    <a:pt x="5676" y="7413"/>
                    <a:pt x="5683" y="7422"/>
                    <a:pt x="5689" y="7432"/>
                  </a:cubicBezTo>
                  <a:cubicBezTo>
                    <a:pt x="5694" y="7442"/>
                    <a:pt x="5696" y="7454"/>
                    <a:pt x="5694" y="7468"/>
                  </a:cubicBezTo>
                  <a:cubicBezTo>
                    <a:pt x="5692" y="7482"/>
                    <a:pt x="5687" y="7497"/>
                    <a:pt x="5679" y="7513"/>
                  </a:cubicBezTo>
                  <a:cubicBezTo>
                    <a:pt x="5673" y="7526"/>
                    <a:pt x="5667" y="7535"/>
                    <a:pt x="5661" y="7543"/>
                  </a:cubicBezTo>
                  <a:cubicBezTo>
                    <a:pt x="5654" y="7551"/>
                    <a:pt x="5647" y="7557"/>
                    <a:pt x="5641" y="7561"/>
                  </a:cubicBezTo>
                  <a:cubicBezTo>
                    <a:pt x="5634" y="7565"/>
                    <a:pt x="5627" y="7568"/>
                    <a:pt x="5621" y="7569"/>
                  </a:cubicBezTo>
                  <a:cubicBezTo>
                    <a:pt x="5615" y="7571"/>
                    <a:pt x="5609" y="7571"/>
                    <a:pt x="5604" y="7571"/>
                  </a:cubicBezTo>
                  <a:cubicBezTo>
                    <a:pt x="5596" y="7571"/>
                    <a:pt x="5587" y="7568"/>
                    <a:pt x="5576" y="7564"/>
                  </a:cubicBezTo>
                  <a:cubicBezTo>
                    <a:pt x="5564" y="7560"/>
                    <a:pt x="5554" y="7555"/>
                    <a:pt x="5544" y="7550"/>
                  </a:cubicBezTo>
                  <a:lnTo>
                    <a:pt x="5281" y="7421"/>
                  </a:lnTo>
                  <a:lnTo>
                    <a:pt x="5258" y="7467"/>
                  </a:lnTo>
                  <a:lnTo>
                    <a:pt x="5538" y="7605"/>
                  </a:lnTo>
                  <a:cubicBezTo>
                    <a:pt x="5547" y="7609"/>
                    <a:pt x="5557" y="7613"/>
                    <a:pt x="5569" y="7618"/>
                  </a:cubicBezTo>
                  <a:cubicBezTo>
                    <a:pt x="5581" y="7622"/>
                    <a:pt x="5593" y="7624"/>
                    <a:pt x="5605" y="7623"/>
                  </a:cubicBezTo>
                  <a:cubicBezTo>
                    <a:pt x="5629" y="7622"/>
                    <a:pt x="5651" y="7615"/>
                    <a:pt x="5669" y="7601"/>
                  </a:cubicBezTo>
                  <a:cubicBezTo>
                    <a:pt x="5687" y="7588"/>
                    <a:pt x="5703" y="7566"/>
                    <a:pt x="5718" y="7535"/>
                  </a:cubicBezTo>
                  <a:cubicBezTo>
                    <a:pt x="5730" y="7511"/>
                    <a:pt x="5737" y="7490"/>
                    <a:pt x="5740" y="7472"/>
                  </a:cubicBezTo>
                  <a:cubicBezTo>
                    <a:pt x="5743" y="7453"/>
                    <a:pt x="5743" y="7435"/>
                    <a:pt x="5738" y="7418"/>
                  </a:cubicBezTo>
                  <a:cubicBezTo>
                    <a:pt x="5734" y="7401"/>
                    <a:pt x="5727" y="7388"/>
                    <a:pt x="5716" y="7377"/>
                  </a:cubicBezTo>
                  <a:cubicBezTo>
                    <a:pt x="5704" y="7367"/>
                    <a:pt x="5687" y="7356"/>
                    <a:pt x="5664" y="7344"/>
                  </a:cubicBezTo>
                  <a:lnTo>
                    <a:pt x="5386" y="7207"/>
                  </a:lnTo>
                  <a:close/>
                  <a:moveTo>
                    <a:pt x="5228" y="7338"/>
                  </a:moveTo>
                  <a:cubicBezTo>
                    <a:pt x="5220" y="7341"/>
                    <a:pt x="5214" y="7347"/>
                    <a:pt x="5210" y="7355"/>
                  </a:cubicBezTo>
                  <a:cubicBezTo>
                    <a:pt x="5206" y="7363"/>
                    <a:pt x="5205" y="7371"/>
                    <a:pt x="5208" y="7380"/>
                  </a:cubicBezTo>
                  <a:cubicBezTo>
                    <a:pt x="5211" y="7388"/>
                    <a:pt x="5216" y="7395"/>
                    <a:pt x="5224" y="7399"/>
                  </a:cubicBezTo>
                  <a:cubicBezTo>
                    <a:pt x="5233" y="7403"/>
                    <a:pt x="5241" y="7403"/>
                    <a:pt x="5250" y="7400"/>
                  </a:cubicBezTo>
                  <a:cubicBezTo>
                    <a:pt x="5259" y="7398"/>
                    <a:pt x="5265" y="7392"/>
                    <a:pt x="5269" y="7384"/>
                  </a:cubicBezTo>
                  <a:cubicBezTo>
                    <a:pt x="5273" y="7375"/>
                    <a:pt x="5274" y="7367"/>
                    <a:pt x="5270" y="7359"/>
                  </a:cubicBezTo>
                  <a:cubicBezTo>
                    <a:pt x="5267" y="7350"/>
                    <a:pt x="5262" y="7344"/>
                    <a:pt x="5253" y="7340"/>
                  </a:cubicBezTo>
                  <a:cubicBezTo>
                    <a:pt x="5245" y="7336"/>
                    <a:pt x="5237" y="7335"/>
                    <a:pt x="5228" y="7338"/>
                  </a:cubicBezTo>
                  <a:close/>
                  <a:moveTo>
                    <a:pt x="5286" y="7221"/>
                  </a:moveTo>
                  <a:cubicBezTo>
                    <a:pt x="5277" y="7224"/>
                    <a:pt x="5271" y="7230"/>
                    <a:pt x="5267" y="7238"/>
                  </a:cubicBezTo>
                  <a:cubicBezTo>
                    <a:pt x="5263" y="7246"/>
                    <a:pt x="5263" y="7255"/>
                    <a:pt x="5265" y="7263"/>
                  </a:cubicBezTo>
                  <a:cubicBezTo>
                    <a:pt x="5268" y="7272"/>
                    <a:pt x="5274" y="7278"/>
                    <a:pt x="5282" y="7282"/>
                  </a:cubicBezTo>
                  <a:cubicBezTo>
                    <a:pt x="5290" y="7286"/>
                    <a:pt x="5299" y="7286"/>
                    <a:pt x="5307" y="7284"/>
                  </a:cubicBezTo>
                  <a:cubicBezTo>
                    <a:pt x="5316" y="7281"/>
                    <a:pt x="5322" y="7275"/>
                    <a:pt x="5327" y="7267"/>
                  </a:cubicBezTo>
                  <a:cubicBezTo>
                    <a:pt x="5331" y="7259"/>
                    <a:pt x="5331" y="7250"/>
                    <a:pt x="5328" y="7242"/>
                  </a:cubicBezTo>
                  <a:cubicBezTo>
                    <a:pt x="5325" y="7233"/>
                    <a:pt x="5319" y="7227"/>
                    <a:pt x="5311" y="7223"/>
                  </a:cubicBezTo>
                  <a:cubicBezTo>
                    <a:pt x="5303" y="7219"/>
                    <a:pt x="5294" y="7219"/>
                    <a:pt x="5286" y="7221"/>
                  </a:cubicBezTo>
                  <a:close/>
                  <a:moveTo>
                    <a:pt x="5960" y="7027"/>
                  </a:moveTo>
                  <a:lnTo>
                    <a:pt x="5569" y="6835"/>
                  </a:lnTo>
                  <a:lnTo>
                    <a:pt x="5546" y="6881"/>
                  </a:lnTo>
                  <a:lnTo>
                    <a:pt x="5759" y="6984"/>
                  </a:lnTo>
                  <a:cubicBezTo>
                    <a:pt x="5774" y="6991"/>
                    <a:pt x="5788" y="6998"/>
                    <a:pt x="5802" y="7004"/>
                  </a:cubicBezTo>
                  <a:cubicBezTo>
                    <a:pt x="5816" y="7010"/>
                    <a:pt x="5829" y="7016"/>
                    <a:pt x="5841" y="7021"/>
                  </a:cubicBezTo>
                  <a:cubicBezTo>
                    <a:pt x="5852" y="7026"/>
                    <a:pt x="5862" y="7030"/>
                    <a:pt x="5869" y="7033"/>
                  </a:cubicBezTo>
                  <a:cubicBezTo>
                    <a:pt x="5877" y="7036"/>
                    <a:pt x="5881" y="7037"/>
                    <a:pt x="5881" y="7037"/>
                  </a:cubicBezTo>
                  <a:cubicBezTo>
                    <a:pt x="5880" y="7037"/>
                    <a:pt x="5876" y="7037"/>
                    <a:pt x="5870" y="7036"/>
                  </a:cubicBezTo>
                  <a:cubicBezTo>
                    <a:pt x="5864" y="7036"/>
                    <a:pt x="5856" y="7036"/>
                    <a:pt x="5847" y="7035"/>
                  </a:cubicBezTo>
                  <a:cubicBezTo>
                    <a:pt x="5838" y="7035"/>
                    <a:pt x="5827" y="7034"/>
                    <a:pt x="5816" y="7034"/>
                  </a:cubicBezTo>
                  <a:cubicBezTo>
                    <a:pt x="5804" y="7033"/>
                    <a:pt x="5793" y="7033"/>
                    <a:pt x="5781" y="7033"/>
                  </a:cubicBezTo>
                  <a:lnTo>
                    <a:pt x="5468" y="7041"/>
                  </a:lnTo>
                  <a:lnTo>
                    <a:pt x="5441" y="7095"/>
                  </a:lnTo>
                  <a:lnTo>
                    <a:pt x="5832" y="7287"/>
                  </a:lnTo>
                  <a:lnTo>
                    <a:pt x="5856" y="7239"/>
                  </a:lnTo>
                  <a:lnTo>
                    <a:pt x="5628" y="7129"/>
                  </a:lnTo>
                  <a:cubicBezTo>
                    <a:pt x="5616" y="7124"/>
                    <a:pt x="5605" y="7118"/>
                    <a:pt x="5593" y="7113"/>
                  </a:cubicBezTo>
                  <a:cubicBezTo>
                    <a:pt x="5582" y="7108"/>
                    <a:pt x="5571" y="7104"/>
                    <a:pt x="5561" y="7100"/>
                  </a:cubicBezTo>
                  <a:cubicBezTo>
                    <a:pt x="5551" y="7095"/>
                    <a:pt x="5542" y="7092"/>
                    <a:pt x="5535" y="7088"/>
                  </a:cubicBezTo>
                  <a:cubicBezTo>
                    <a:pt x="5528" y="7085"/>
                    <a:pt x="5523" y="7083"/>
                    <a:pt x="5519" y="7082"/>
                  </a:cubicBezTo>
                  <a:cubicBezTo>
                    <a:pt x="5523" y="7083"/>
                    <a:pt x="5529" y="7083"/>
                    <a:pt x="5536" y="7084"/>
                  </a:cubicBezTo>
                  <a:cubicBezTo>
                    <a:pt x="5544" y="7084"/>
                    <a:pt x="5552" y="7084"/>
                    <a:pt x="5563" y="7084"/>
                  </a:cubicBezTo>
                  <a:cubicBezTo>
                    <a:pt x="5573" y="7084"/>
                    <a:pt x="5584" y="7084"/>
                    <a:pt x="5596" y="7084"/>
                  </a:cubicBezTo>
                  <a:cubicBezTo>
                    <a:pt x="5608" y="7084"/>
                    <a:pt x="5621" y="7084"/>
                    <a:pt x="5635" y="7084"/>
                  </a:cubicBezTo>
                  <a:lnTo>
                    <a:pt x="5936" y="7076"/>
                  </a:lnTo>
                  <a:lnTo>
                    <a:pt x="5960" y="7027"/>
                  </a:lnTo>
                  <a:close/>
                  <a:moveTo>
                    <a:pt x="5984" y="6606"/>
                  </a:moveTo>
                  <a:cubicBezTo>
                    <a:pt x="5969" y="6605"/>
                    <a:pt x="5955" y="6606"/>
                    <a:pt x="5942" y="6609"/>
                  </a:cubicBezTo>
                  <a:cubicBezTo>
                    <a:pt x="5929" y="6613"/>
                    <a:pt x="5917" y="6618"/>
                    <a:pt x="5906" y="6626"/>
                  </a:cubicBezTo>
                  <a:cubicBezTo>
                    <a:pt x="5895" y="6633"/>
                    <a:pt x="5883" y="6644"/>
                    <a:pt x="5869" y="6659"/>
                  </a:cubicBezTo>
                  <a:lnTo>
                    <a:pt x="5833" y="6697"/>
                  </a:lnTo>
                  <a:cubicBezTo>
                    <a:pt x="5814" y="6716"/>
                    <a:pt x="5797" y="6729"/>
                    <a:pt x="5783" y="6734"/>
                  </a:cubicBezTo>
                  <a:cubicBezTo>
                    <a:pt x="5768" y="6740"/>
                    <a:pt x="5753" y="6738"/>
                    <a:pt x="5737" y="6731"/>
                  </a:cubicBezTo>
                  <a:cubicBezTo>
                    <a:pt x="5717" y="6721"/>
                    <a:pt x="5704" y="6706"/>
                    <a:pt x="5700" y="6687"/>
                  </a:cubicBezTo>
                  <a:cubicBezTo>
                    <a:pt x="5695" y="6667"/>
                    <a:pt x="5699" y="6646"/>
                    <a:pt x="5711" y="6621"/>
                  </a:cubicBezTo>
                  <a:cubicBezTo>
                    <a:pt x="5715" y="6612"/>
                    <a:pt x="5720" y="6605"/>
                    <a:pt x="5724" y="6598"/>
                  </a:cubicBezTo>
                  <a:cubicBezTo>
                    <a:pt x="5729" y="6591"/>
                    <a:pt x="5735" y="6585"/>
                    <a:pt x="5741" y="6579"/>
                  </a:cubicBezTo>
                  <a:cubicBezTo>
                    <a:pt x="5747" y="6572"/>
                    <a:pt x="5754" y="6566"/>
                    <a:pt x="5763" y="6561"/>
                  </a:cubicBezTo>
                  <a:cubicBezTo>
                    <a:pt x="5771" y="6555"/>
                    <a:pt x="5780" y="6548"/>
                    <a:pt x="5791" y="6542"/>
                  </a:cubicBezTo>
                  <a:lnTo>
                    <a:pt x="5767" y="6505"/>
                  </a:lnTo>
                  <a:cubicBezTo>
                    <a:pt x="5724" y="6530"/>
                    <a:pt x="5692" y="6563"/>
                    <a:pt x="5672" y="6604"/>
                  </a:cubicBezTo>
                  <a:cubicBezTo>
                    <a:pt x="5662" y="6623"/>
                    <a:pt x="5657" y="6642"/>
                    <a:pt x="5654" y="6660"/>
                  </a:cubicBezTo>
                  <a:cubicBezTo>
                    <a:pt x="5652" y="6679"/>
                    <a:pt x="5653" y="6696"/>
                    <a:pt x="5658" y="6711"/>
                  </a:cubicBezTo>
                  <a:cubicBezTo>
                    <a:pt x="5662" y="6727"/>
                    <a:pt x="5670" y="6742"/>
                    <a:pt x="5681" y="6754"/>
                  </a:cubicBezTo>
                  <a:cubicBezTo>
                    <a:pt x="5691" y="6767"/>
                    <a:pt x="5705" y="6778"/>
                    <a:pt x="5722" y="6786"/>
                  </a:cubicBezTo>
                  <a:cubicBezTo>
                    <a:pt x="5747" y="6798"/>
                    <a:pt x="5772" y="6801"/>
                    <a:pt x="5798" y="6793"/>
                  </a:cubicBezTo>
                  <a:cubicBezTo>
                    <a:pt x="5809" y="6789"/>
                    <a:pt x="5820" y="6783"/>
                    <a:pt x="5830" y="6775"/>
                  </a:cubicBezTo>
                  <a:cubicBezTo>
                    <a:pt x="5840" y="6767"/>
                    <a:pt x="5852" y="6756"/>
                    <a:pt x="5867" y="6741"/>
                  </a:cubicBezTo>
                  <a:lnTo>
                    <a:pt x="5898" y="6707"/>
                  </a:lnTo>
                  <a:cubicBezTo>
                    <a:pt x="5935" y="6667"/>
                    <a:pt x="5971" y="6656"/>
                    <a:pt x="6005" y="6673"/>
                  </a:cubicBezTo>
                  <a:cubicBezTo>
                    <a:pt x="6028" y="6684"/>
                    <a:pt x="6042" y="6703"/>
                    <a:pt x="6047" y="6728"/>
                  </a:cubicBezTo>
                  <a:cubicBezTo>
                    <a:pt x="6050" y="6740"/>
                    <a:pt x="6050" y="6751"/>
                    <a:pt x="6048" y="6761"/>
                  </a:cubicBezTo>
                  <a:cubicBezTo>
                    <a:pt x="6046" y="6771"/>
                    <a:pt x="6041" y="6784"/>
                    <a:pt x="6034" y="6799"/>
                  </a:cubicBezTo>
                  <a:cubicBezTo>
                    <a:pt x="6024" y="6819"/>
                    <a:pt x="6013" y="6836"/>
                    <a:pt x="5999" y="6850"/>
                  </a:cubicBezTo>
                  <a:cubicBezTo>
                    <a:pt x="5985" y="6864"/>
                    <a:pt x="5969" y="6877"/>
                    <a:pt x="5949" y="6887"/>
                  </a:cubicBezTo>
                  <a:lnTo>
                    <a:pt x="5975" y="6926"/>
                  </a:lnTo>
                  <a:cubicBezTo>
                    <a:pt x="5997" y="6912"/>
                    <a:pt x="6015" y="6897"/>
                    <a:pt x="6031" y="6879"/>
                  </a:cubicBezTo>
                  <a:cubicBezTo>
                    <a:pt x="6047" y="6862"/>
                    <a:pt x="6060" y="6841"/>
                    <a:pt x="6072" y="6818"/>
                  </a:cubicBezTo>
                  <a:cubicBezTo>
                    <a:pt x="6081" y="6799"/>
                    <a:pt x="6087" y="6782"/>
                    <a:pt x="6090" y="6767"/>
                  </a:cubicBezTo>
                  <a:cubicBezTo>
                    <a:pt x="6093" y="6751"/>
                    <a:pt x="6093" y="6735"/>
                    <a:pt x="6091" y="6718"/>
                  </a:cubicBezTo>
                  <a:cubicBezTo>
                    <a:pt x="6089" y="6695"/>
                    <a:pt x="6082" y="6675"/>
                    <a:pt x="6069" y="6657"/>
                  </a:cubicBezTo>
                  <a:cubicBezTo>
                    <a:pt x="6057" y="6640"/>
                    <a:pt x="6042" y="6627"/>
                    <a:pt x="6024" y="6618"/>
                  </a:cubicBezTo>
                  <a:cubicBezTo>
                    <a:pt x="6012" y="6612"/>
                    <a:pt x="5998" y="6608"/>
                    <a:pt x="5984" y="6606"/>
                  </a:cubicBezTo>
                  <a:close/>
                  <a:moveTo>
                    <a:pt x="5901" y="6160"/>
                  </a:moveTo>
                  <a:lnTo>
                    <a:pt x="5774" y="6418"/>
                  </a:lnTo>
                  <a:lnTo>
                    <a:pt x="5813" y="6438"/>
                  </a:lnTo>
                  <a:lnTo>
                    <a:pt x="5865" y="6333"/>
                  </a:lnTo>
                  <a:lnTo>
                    <a:pt x="6216" y="6506"/>
                  </a:lnTo>
                  <a:lnTo>
                    <a:pt x="6238" y="6461"/>
                  </a:lnTo>
                  <a:lnTo>
                    <a:pt x="5887" y="6288"/>
                  </a:lnTo>
                  <a:lnTo>
                    <a:pt x="5939" y="6182"/>
                  </a:lnTo>
                  <a:lnTo>
                    <a:pt x="5901" y="6160"/>
                  </a:lnTo>
                  <a:close/>
                  <a:moveTo>
                    <a:pt x="6433" y="6065"/>
                  </a:moveTo>
                  <a:lnTo>
                    <a:pt x="6393" y="6046"/>
                  </a:lnTo>
                  <a:lnTo>
                    <a:pt x="6308" y="6218"/>
                  </a:lnTo>
                  <a:lnTo>
                    <a:pt x="6165" y="6147"/>
                  </a:lnTo>
                  <a:lnTo>
                    <a:pt x="6231" y="6013"/>
                  </a:lnTo>
                  <a:lnTo>
                    <a:pt x="6190" y="5993"/>
                  </a:lnTo>
                  <a:lnTo>
                    <a:pt x="6124" y="6127"/>
                  </a:lnTo>
                  <a:lnTo>
                    <a:pt x="5996" y="6064"/>
                  </a:lnTo>
                  <a:lnTo>
                    <a:pt x="6075" y="5904"/>
                  </a:lnTo>
                  <a:lnTo>
                    <a:pt x="6039" y="5879"/>
                  </a:lnTo>
                  <a:lnTo>
                    <a:pt x="5934" y="6092"/>
                  </a:lnTo>
                  <a:lnTo>
                    <a:pt x="6325" y="6285"/>
                  </a:lnTo>
                  <a:lnTo>
                    <a:pt x="6433" y="6065"/>
                  </a:lnTo>
                  <a:close/>
                  <a:moveTo>
                    <a:pt x="6596" y="5734"/>
                  </a:moveTo>
                  <a:lnTo>
                    <a:pt x="6560" y="5739"/>
                  </a:lnTo>
                  <a:cubicBezTo>
                    <a:pt x="6543" y="5741"/>
                    <a:pt x="6525" y="5744"/>
                    <a:pt x="6507" y="5746"/>
                  </a:cubicBezTo>
                  <a:cubicBezTo>
                    <a:pt x="6488" y="5749"/>
                    <a:pt x="6470" y="5751"/>
                    <a:pt x="6454" y="5754"/>
                  </a:cubicBezTo>
                  <a:cubicBezTo>
                    <a:pt x="6437" y="5756"/>
                    <a:pt x="6426" y="5758"/>
                    <a:pt x="6419" y="5759"/>
                  </a:cubicBezTo>
                  <a:cubicBezTo>
                    <a:pt x="6409" y="5761"/>
                    <a:pt x="6398" y="5763"/>
                    <a:pt x="6386" y="5766"/>
                  </a:cubicBezTo>
                  <a:cubicBezTo>
                    <a:pt x="6374" y="5769"/>
                    <a:pt x="6364" y="5773"/>
                    <a:pt x="6356" y="5777"/>
                  </a:cubicBezTo>
                  <a:lnTo>
                    <a:pt x="6358" y="5771"/>
                  </a:lnTo>
                  <a:cubicBezTo>
                    <a:pt x="6366" y="5756"/>
                    <a:pt x="6370" y="5740"/>
                    <a:pt x="6372" y="5725"/>
                  </a:cubicBezTo>
                  <a:cubicBezTo>
                    <a:pt x="6373" y="5710"/>
                    <a:pt x="6371" y="5695"/>
                    <a:pt x="6366" y="5681"/>
                  </a:cubicBezTo>
                  <a:cubicBezTo>
                    <a:pt x="6361" y="5668"/>
                    <a:pt x="6353" y="5655"/>
                    <a:pt x="6343" y="5644"/>
                  </a:cubicBezTo>
                  <a:cubicBezTo>
                    <a:pt x="6332" y="5632"/>
                    <a:pt x="6318" y="5623"/>
                    <a:pt x="6302" y="5615"/>
                  </a:cubicBezTo>
                  <a:cubicBezTo>
                    <a:pt x="6292" y="5610"/>
                    <a:pt x="6282" y="5606"/>
                    <a:pt x="6272" y="5605"/>
                  </a:cubicBezTo>
                  <a:cubicBezTo>
                    <a:pt x="6263" y="5603"/>
                    <a:pt x="6253" y="5602"/>
                    <a:pt x="6245" y="5602"/>
                  </a:cubicBezTo>
                  <a:cubicBezTo>
                    <a:pt x="6236" y="5603"/>
                    <a:pt x="6228" y="5604"/>
                    <a:pt x="6221" y="5606"/>
                  </a:cubicBezTo>
                  <a:cubicBezTo>
                    <a:pt x="6213" y="5608"/>
                    <a:pt x="6207" y="5610"/>
                    <a:pt x="6201" y="5613"/>
                  </a:cubicBezTo>
                  <a:cubicBezTo>
                    <a:pt x="6195" y="5616"/>
                    <a:pt x="6189" y="5619"/>
                    <a:pt x="6183" y="5624"/>
                  </a:cubicBezTo>
                  <a:cubicBezTo>
                    <a:pt x="6177" y="5628"/>
                    <a:pt x="6171" y="5634"/>
                    <a:pt x="6165" y="5640"/>
                  </a:cubicBezTo>
                  <a:cubicBezTo>
                    <a:pt x="6159" y="5647"/>
                    <a:pt x="6153" y="5655"/>
                    <a:pt x="6147" y="5665"/>
                  </a:cubicBezTo>
                  <a:cubicBezTo>
                    <a:pt x="6141" y="5675"/>
                    <a:pt x="6134" y="5686"/>
                    <a:pt x="6128" y="5699"/>
                  </a:cubicBezTo>
                  <a:lnTo>
                    <a:pt x="6083" y="5790"/>
                  </a:lnTo>
                  <a:lnTo>
                    <a:pt x="6474" y="5983"/>
                  </a:lnTo>
                  <a:lnTo>
                    <a:pt x="6496" y="5937"/>
                  </a:lnTo>
                  <a:lnTo>
                    <a:pt x="6319" y="5850"/>
                  </a:lnTo>
                  <a:cubicBezTo>
                    <a:pt x="6325" y="5841"/>
                    <a:pt x="6330" y="5834"/>
                    <a:pt x="6337" y="5829"/>
                  </a:cubicBezTo>
                  <a:cubicBezTo>
                    <a:pt x="6343" y="5825"/>
                    <a:pt x="6353" y="5821"/>
                    <a:pt x="6366" y="5818"/>
                  </a:cubicBezTo>
                  <a:cubicBezTo>
                    <a:pt x="6389" y="5814"/>
                    <a:pt x="6411" y="5809"/>
                    <a:pt x="6432" y="5806"/>
                  </a:cubicBezTo>
                  <a:cubicBezTo>
                    <a:pt x="6453" y="5803"/>
                    <a:pt x="6472" y="5800"/>
                    <a:pt x="6489" y="5798"/>
                  </a:cubicBezTo>
                  <a:cubicBezTo>
                    <a:pt x="6507" y="5796"/>
                    <a:pt x="6522" y="5794"/>
                    <a:pt x="6535" y="5794"/>
                  </a:cubicBezTo>
                  <a:cubicBezTo>
                    <a:pt x="6548" y="5793"/>
                    <a:pt x="6559" y="5793"/>
                    <a:pt x="6567" y="5793"/>
                  </a:cubicBezTo>
                  <a:lnTo>
                    <a:pt x="6596" y="5734"/>
                  </a:lnTo>
                  <a:close/>
                  <a:moveTo>
                    <a:pt x="6310" y="5685"/>
                  </a:moveTo>
                  <a:cubicBezTo>
                    <a:pt x="6318" y="5694"/>
                    <a:pt x="6324" y="5703"/>
                    <a:pt x="6327" y="5712"/>
                  </a:cubicBezTo>
                  <a:cubicBezTo>
                    <a:pt x="6330" y="5723"/>
                    <a:pt x="6330" y="5735"/>
                    <a:pt x="6328" y="5748"/>
                  </a:cubicBezTo>
                  <a:cubicBezTo>
                    <a:pt x="6326" y="5760"/>
                    <a:pt x="6320" y="5775"/>
                    <a:pt x="6312" y="5793"/>
                  </a:cubicBezTo>
                  <a:lnTo>
                    <a:pt x="6290" y="5836"/>
                  </a:lnTo>
                  <a:lnTo>
                    <a:pt x="6145" y="5764"/>
                  </a:lnTo>
                  <a:lnTo>
                    <a:pt x="6168" y="5718"/>
                  </a:lnTo>
                  <a:cubicBezTo>
                    <a:pt x="6173" y="5707"/>
                    <a:pt x="6178" y="5698"/>
                    <a:pt x="6183" y="5691"/>
                  </a:cubicBezTo>
                  <a:cubicBezTo>
                    <a:pt x="6188" y="5684"/>
                    <a:pt x="6194" y="5678"/>
                    <a:pt x="6200" y="5672"/>
                  </a:cubicBezTo>
                  <a:cubicBezTo>
                    <a:pt x="6210" y="5664"/>
                    <a:pt x="6222" y="5658"/>
                    <a:pt x="6236" y="5657"/>
                  </a:cubicBezTo>
                  <a:cubicBezTo>
                    <a:pt x="6251" y="5655"/>
                    <a:pt x="6265" y="5657"/>
                    <a:pt x="6278" y="5663"/>
                  </a:cubicBezTo>
                  <a:cubicBezTo>
                    <a:pt x="6291" y="5670"/>
                    <a:pt x="6301" y="5677"/>
                    <a:pt x="6310" y="5685"/>
                  </a:cubicBezTo>
                  <a:close/>
                  <a:moveTo>
                    <a:pt x="6808" y="5523"/>
                  </a:moveTo>
                  <a:lnTo>
                    <a:pt x="6259" y="5253"/>
                  </a:lnTo>
                  <a:lnTo>
                    <a:pt x="6240" y="5290"/>
                  </a:lnTo>
                  <a:lnTo>
                    <a:pt x="6789" y="5561"/>
                  </a:lnTo>
                  <a:lnTo>
                    <a:pt x="6808" y="5523"/>
                  </a:lnTo>
                  <a:close/>
                  <a:moveTo>
                    <a:pt x="6582" y="4775"/>
                  </a:moveTo>
                  <a:lnTo>
                    <a:pt x="6560" y="4821"/>
                  </a:lnTo>
                  <a:lnTo>
                    <a:pt x="6832" y="4955"/>
                  </a:lnTo>
                  <a:cubicBezTo>
                    <a:pt x="6845" y="4962"/>
                    <a:pt x="6856" y="4968"/>
                    <a:pt x="6865" y="4975"/>
                  </a:cubicBezTo>
                  <a:cubicBezTo>
                    <a:pt x="6873" y="4981"/>
                    <a:pt x="6880" y="4989"/>
                    <a:pt x="6886" y="5000"/>
                  </a:cubicBezTo>
                  <a:cubicBezTo>
                    <a:pt x="6891" y="5010"/>
                    <a:pt x="6892" y="5022"/>
                    <a:pt x="6891" y="5036"/>
                  </a:cubicBezTo>
                  <a:cubicBezTo>
                    <a:pt x="6889" y="5050"/>
                    <a:pt x="6884" y="5065"/>
                    <a:pt x="6876" y="5081"/>
                  </a:cubicBezTo>
                  <a:cubicBezTo>
                    <a:pt x="6870" y="5093"/>
                    <a:pt x="6864" y="5103"/>
                    <a:pt x="6857" y="5111"/>
                  </a:cubicBezTo>
                  <a:cubicBezTo>
                    <a:pt x="6851" y="5118"/>
                    <a:pt x="6844" y="5124"/>
                    <a:pt x="6837" y="5129"/>
                  </a:cubicBezTo>
                  <a:cubicBezTo>
                    <a:pt x="6831" y="5133"/>
                    <a:pt x="6824" y="5136"/>
                    <a:pt x="6818" y="5137"/>
                  </a:cubicBezTo>
                  <a:cubicBezTo>
                    <a:pt x="6811" y="5138"/>
                    <a:pt x="6806" y="5139"/>
                    <a:pt x="6801" y="5139"/>
                  </a:cubicBezTo>
                  <a:cubicBezTo>
                    <a:pt x="6793" y="5138"/>
                    <a:pt x="6784" y="5136"/>
                    <a:pt x="6772" y="5132"/>
                  </a:cubicBezTo>
                  <a:cubicBezTo>
                    <a:pt x="6761" y="5127"/>
                    <a:pt x="6751" y="5123"/>
                    <a:pt x="6741" y="5118"/>
                  </a:cubicBezTo>
                  <a:lnTo>
                    <a:pt x="6478" y="4988"/>
                  </a:lnTo>
                  <a:lnTo>
                    <a:pt x="6455" y="5034"/>
                  </a:lnTo>
                  <a:lnTo>
                    <a:pt x="6735" y="5172"/>
                  </a:lnTo>
                  <a:cubicBezTo>
                    <a:pt x="6744" y="5177"/>
                    <a:pt x="6754" y="5181"/>
                    <a:pt x="6766" y="5185"/>
                  </a:cubicBezTo>
                  <a:cubicBezTo>
                    <a:pt x="6778" y="5190"/>
                    <a:pt x="6790" y="5192"/>
                    <a:pt x="6802" y="5191"/>
                  </a:cubicBezTo>
                  <a:cubicBezTo>
                    <a:pt x="6826" y="5190"/>
                    <a:pt x="6848" y="5182"/>
                    <a:pt x="6866" y="5169"/>
                  </a:cubicBezTo>
                  <a:cubicBezTo>
                    <a:pt x="6884" y="5155"/>
                    <a:pt x="6900" y="5133"/>
                    <a:pt x="6915" y="5103"/>
                  </a:cubicBezTo>
                  <a:cubicBezTo>
                    <a:pt x="6927" y="5079"/>
                    <a:pt x="6934" y="5058"/>
                    <a:pt x="6937" y="5039"/>
                  </a:cubicBezTo>
                  <a:cubicBezTo>
                    <a:pt x="6940" y="5021"/>
                    <a:pt x="6940" y="5003"/>
                    <a:pt x="6935" y="4986"/>
                  </a:cubicBezTo>
                  <a:cubicBezTo>
                    <a:pt x="6931" y="4969"/>
                    <a:pt x="6924" y="4955"/>
                    <a:pt x="6912" y="4945"/>
                  </a:cubicBezTo>
                  <a:cubicBezTo>
                    <a:pt x="6901" y="4935"/>
                    <a:pt x="6884" y="4924"/>
                    <a:pt x="6860" y="4912"/>
                  </a:cubicBezTo>
                  <a:lnTo>
                    <a:pt x="6582" y="4775"/>
                  </a:lnTo>
                  <a:close/>
                  <a:moveTo>
                    <a:pt x="7157" y="4595"/>
                  </a:moveTo>
                  <a:lnTo>
                    <a:pt x="6766" y="4403"/>
                  </a:lnTo>
                  <a:lnTo>
                    <a:pt x="6743" y="4449"/>
                  </a:lnTo>
                  <a:lnTo>
                    <a:pt x="6956" y="4552"/>
                  </a:lnTo>
                  <a:cubicBezTo>
                    <a:pt x="6970" y="4559"/>
                    <a:pt x="6985" y="4565"/>
                    <a:pt x="6999" y="4571"/>
                  </a:cubicBezTo>
                  <a:cubicBezTo>
                    <a:pt x="7013" y="4578"/>
                    <a:pt x="7026" y="4583"/>
                    <a:pt x="7038" y="4588"/>
                  </a:cubicBezTo>
                  <a:cubicBezTo>
                    <a:pt x="7049" y="4593"/>
                    <a:pt x="7059" y="4597"/>
                    <a:pt x="7066" y="4600"/>
                  </a:cubicBezTo>
                  <a:cubicBezTo>
                    <a:pt x="7074" y="4603"/>
                    <a:pt x="7078" y="4605"/>
                    <a:pt x="7078" y="4605"/>
                  </a:cubicBezTo>
                  <a:cubicBezTo>
                    <a:pt x="7077" y="4605"/>
                    <a:pt x="7073" y="4605"/>
                    <a:pt x="7067" y="4604"/>
                  </a:cubicBezTo>
                  <a:cubicBezTo>
                    <a:pt x="7061" y="4604"/>
                    <a:pt x="7053" y="4603"/>
                    <a:pt x="7044" y="4603"/>
                  </a:cubicBezTo>
                  <a:cubicBezTo>
                    <a:pt x="7035" y="4602"/>
                    <a:pt x="7024" y="4602"/>
                    <a:pt x="7013" y="4601"/>
                  </a:cubicBezTo>
                  <a:cubicBezTo>
                    <a:pt x="7001" y="4601"/>
                    <a:pt x="6989" y="4601"/>
                    <a:pt x="6978" y="4601"/>
                  </a:cubicBezTo>
                  <a:lnTo>
                    <a:pt x="6664" y="4608"/>
                  </a:lnTo>
                  <a:lnTo>
                    <a:pt x="6638" y="4662"/>
                  </a:lnTo>
                  <a:lnTo>
                    <a:pt x="7029" y="4855"/>
                  </a:lnTo>
                  <a:lnTo>
                    <a:pt x="7053" y="4806"/>
                  </a:lnTo>
                  <a:lnTo>
                    <a:pt x="6825" y="4697"/>
                  </a:lnTo>
                  <a:cubicBezTo>
                    <a:pt x="6813" y="4691"/>
                    <a:pt x="6802" y="4686"/>
                    <a:pt x="6790" y="4681"/>
                  </a:cubicBezTo>
                  <a:cubicBezTo>
                    <a:pt x="6778" y="4676"/>
                    <a:pt x="6768" y="4671"/>
                    <a:pt x="6758" y="4667"/>
                  </a:cubicBezTo>
                  <a:cubicBezTo>
                    <a:pt x="6748" y="4663"/>
                    <a:pt x="6739" y="4659"/>
                    <a:pt x="6732" y="4656"/>
                  </a:cubicBezTo>
                  <a:cubicBezTo>
                    <a:pt x="6725" y="4653"/>
                    <a:pt x="6719" y="4651"/>
                    <a:pt x="6716" y="4650"/>
                  </a:cubicBezTo>
                  <a:cubicBezTo>
                    <a:pt x="6720" y="4651"/>
                    <a:pt x="6726" y="4651"/>
                    <a:pt x="6733" y="4651"/>
                  </a:cubicBezTo>
                  <a:cubicBezTo>
                    <a:pt x="6741" y="4652"/>
                    <a:pt x="6749" y="4652"/>
                    <a:pt x="6759" y="4652"/>
                  </a:cubicBezTo>
                  <a:cubicBezTo>
                    <a:pt x="6770" y="4652"/>
                    <a:pt x="6781" y="4652"/>
                    <a:pt x="6793" y="4652"/>
                  </a:cubicBezTo>
                  <a:cubicBezTo>
                    <a:pt x="6805" y="4652"/>
                    <a:pt x="6818" y="4652"/>
                    <a:pt x="6831" y="4652"/>
                  </a:cubicBezTo>
                  <a:lnTo>
                    <a:pt x="7132" y="4644"/>
                  </a:lnTo>
                  <a:lnTo>
                    <a:pt x="7157" y="4595"/>
                  </a:lnTo>
                  <a:close/>
                  <a:moveTo>
                    <a:pt x="7235" y="4435"/>
                  </a:moveTo>
                  <a:lnTo>
                    <a:pt x="6844" y="4243"/>
                  </a:lnTo>
                  <a:lnTo>
                    <a:pt x="6822" y="4288"/>
                  </a:lnTo>
                  <a:lnTo>
                    <a:pt x="7213" y="4481"/>
                  </a:lnTo>
                  <a:lnTo>
                    <a:pt x="7235" y="4435"/>
                  </a:lnTo>
                  <a:close/>
                  <a:moveTo>
                    <a:pt x="7035" y="3855"/>
                  </a:moveTo>
                  <a:lnTo>
                    <a:pt x="7011" y="3903"/>
                  </a:lnTo>
                  <a:lnTo>
                    <a:pt x="7228" y="4114"/>
                  </a:lnTo>
                  <a:cubicBezTo>
                    <a:pt x="7246" y="4131"/>
                    <a:pt x="7261" y="4145"/>
                    <a:pt x="7273" y="4156"/>
                  </a:cubicBezTo>
                  <a:cubicBezTo>
                    <a:pt x="7285" y="4167"/>
                    <a:pt x="7293" y="4174"/>
                    <a:pt x="7297" y="4178"/>
                  </a:cubicBezTo>
                  <a:cubicBezTo>
                    <a:pt x="7295" y="4177"/>
                    <a:pt x="7290" y="4175"/>
                    <a:pt x="7283" y="4174"/>
                  </a:cubicBezTo>
                  <a:cubicBezTo>
                    <a:pt x="7276" y="4172"/>
                    <a:pt x="7268" y="4170"/>
                    <a:pt x="7259" y="4168"/>
                  </a:cubicBezTo>
                  <a:cubicBezTo>
                    <a:pt x="7249" y="4166"/>
                    <a:pt x="7240" y="4164"/>
                    <a:pt x="7229" y="4163"/>
                  </a:cubicBezTo>
                  <a:cubicBezTo>
                    <a:pt x="7219" y="4161"/>
                    <a:pt x="7209" y="4159"/>
                    <a:pt x="7199" y="4158"/>
                  </a:cubicBezTo>
                  <a:lnTo>
                    <a:pt x="6907" y="4116"/>
                  </a:lnTo>
                  <a:lnTo>
                    <a:pt x="6882" y="4167"/>
                  </a:lnTo>
                  <a:lnTo>
                    <a:pt x="7337" y="4228"/>
                  </a:lnTo>
                  <a:lnTo>
                    <a:pt x="7360" y="4182"/>
                  </a:lnTo>
                  <a:lnTo>
                    <a:pt x="7035" y="3855"/>
                  </a:lnTo>
                  <a:close/>
                  <a:moveTo>
                    <a:pt x="7571" y="3753"/>
                  </a:moveTo>
                  <a:lnTo>
                    <a:pt x="7531" y="3733"/>
                  </a:lnTo>
                  <a:lnTo>
                    <a:pt x="7446" y="3905"/>
                  </a:lnTo>
                  <a:lnTo>
                    <a:pt x="7303" y="3834"/>
                  </a:lnTo>
                  <a:lnTo>
                    <a:pt x="7369" y="3701"/>
                  </a:lnTo>
                  <a:lnTo>
                    <a:pt x="7328" y="3681"/>
                  </a:lnTo>
                  <a:lnTo>
                    <a:pt x="7262" y="3815"/>
                  </a:lnTo>
                  <a:lnTo>
                    <a:pt x="7134" y="3752"/>
                  </a:lnTo>
                  <a:lnTo>
                    <a:pt x="7213" y="3591"/>
                  </a:lnTo>
                  <a:lnTo>
                    <a:pt x="7177" y="3566"/>
                  </a:lnTo>
                  <a:lnTo>
                    <a:pt x="7072" y="3780"/>
                  </a:lnTo>
                  <a:lnTo>
                    <a:pt x="7463" y="3972"/>
                  </a:lnTo>
                  <a:lnTo>
                    <a:pt x="7571" y="3753"/>
                  </a:lnTo>
                  <a:close/>
                  <a:moveTo>
                    <a:pt x="7734" y="3422"/>
                  </a:moveTo>
                  <a:lnTo>
                    <a:pt x="7698" y="3426"/>
                  </a:lnTo>
                  <a:cubicBezTo>
                    <a:pt x="7681" y="3429"/>
                    <a:pt x="7663" y="3431"/>
                    <a:pt x="7644" y="3434"/>
                  </a:cubicBezTo>
                  <a:cubicBezTo>
                    <a:pt x="7626" y="3436"/>
                    <a:pt x="7608" y="3439"/>
                    <a:pt x="7592" y="3441"/>
                  </a:cubicBezTo>
                  <a:cubicBezTo>
                    <a:pt x="7575" y="3443"/>
                    <a:pt x="7564" y="3445"/>
                    <a:pt x="7557" y="3446"/>
                  </a:cubicBezTo>
                  <a:cubicBezTo>
                    <a:pt x="7547" y="3448"/>
                    <a:pt x="7536" y="3451"/>
                    <a:pt x="7524" y="3454"/>
                  </a:cubicBezTo>
                  <a:cubicBezTo>
                    <a:pt x="7512" y="3457"/>
                    <a:pt x="7502" y="3460"/>
                    <a:pt x="7494" y="3464"/>
                  </a:cubicBezTo>
                  <a:lnTo>
                    <a:pt x="7496" y="3458"/>
                  </a:lnTo>
                  <a:cubicBezTo>
                    <a:pt x="7504" y="3443"/>
                    <a:pt x="7508" y="3427"/>
                    <a:pt x="7510" y="3412"/>
                  </a:cubicBezTo>
                  <a:cubicBezTo>
                    <a:pt x="7511" y="3397"/>
                    <a:pt x="7509" y="3382"/>
                    <a:pt x="7504" y="3369"/>
                  </a:cubicBezTo>
                  <a:cubicBezTo>
                    <a:pt x="7499" y="3355"/>
                    <a:pt x="7491" y="3342"/>
                    <a:pt x="7481" y="3331"/>
                  </a:cubicBezTo>
                  <a:cubicBezTo>
                    <a:pt x="7470" y="3319"/>
                    <a:pt x="7456" y="3310"/>
                    <a:pt x="7440" y="3302"/>
                  </a:cubicBezTo>
                  <a:cubicBezTo>
                    <a:pt x="7430" y="3297"/>
                    <a:pt x="7420" y="3294"/>
                    <a:pt x="7410" y="3292"/>
                  </a:cubicBezTo>
                  <a:cubicBezTo>
                    <a:pt x="7401" y="3290"/>
                    <a:pt x="7391" y="3289"/>
                    <a:pt x="7383" y="3290"/>
                  </a:cubicBezTo>
                  <a:cubicBezTo>
                    <a:pt x="7374" y="3290"/>
                    <a:pt x="7366" y="3291"/>
                    <a:pt x="7359" y="3293"/>
                  </a:cubicBezTo>
                  <a:cubicBezTo>
                    <a:pt x="7351" y="3295"/>
                    <a:pt x="7345" y="3297"/>
                    <a:pt x="7339" y="3300"/>
                  </a:cubicBezTo>
                  <a:cubicBezTo>
                    <a:pt x="7333" y="3303"/>
                    <a:pt x="7327" y="3307"/>
                    <a:pt x="7321" y="3311"/>
                  </a:cubicBezTo>
                  <a:cubicBezTo>
                    <a:pt x="7315" y="3315"/>
                    <a:pt x="7309" y="3321"/>
                    <a:pt x="7303" y="3328"/>
                  </a:cubicBezTo>
                  <a:cubicBezTo>
                    <a:pt x="7297" y="3334"/>
                    <a:pt x="7291" y="3342"/>
                    <a:pt x="7285" y="3352"/>
                  </a:cubicBezTo>
                  <a:cubicBezTo>
                    <a:pt x="7279" y="3362"/>
                    <a:pt x="7272" y="3373"/>
                    <a:pt x="7266" y="3387"/>
                  </a:cubicBezTo>
                  <a:lnTo>
                    <a:pt x="7221" y="3478"/>
                  </a:lnTo>
                  <a:lnTo>
                    <a:pt x="7612" y="3670"/>
                  </a:lnTo>
                  <a:lnTo>
                    <a:pt x="7634" y="3624"/>
                  </a:lnTo>
                  <a:lnTo>
                    <a:pt x="7457" y="3538"/>
                  </a:lnTo>
                  <a:cubicBezTo>
                    <a:pt x="7463" y="3528"/>
                    <a:pt x="7468" y="3521"/>
                    <a:pt x="7475" y="3516"/>
                  </a:cubicBezTo>
                  <a:cubicBezTo>
                    <a:pt x="7481" y="3512"/>
                    <a:pt x="7491" y="3508"/>
                    <a:pt x="7504" y="3505"/>
                  </a:cubicBezTo>
                  <a:cubicBezTo>
                    <a:pt x="7527" y="3501"/>
                    <a:pt x="7549" y="3497"/>
                    <a:pt x="7570" y="3493"/>
                  </a:cubicBezTo>
                  <a:cubicBezTo>
                    <a:pt x="7591" y="3490"/>
                    <a:pt x="7610" y="3487"/>
                    <a:pt x="7627" y="3485"/>
                  </a:cubicBezTo>
                  <a:cubicBezTo>
                    <a:pt x="7645" y="3483"/>
                    <a:pt x="7660" y="3482"/>
                    <a:pt x="7673" y="3481"/>
                  </a:cubicBezTo>
                  <a:cubicBezTo>
                    <a:pt x="7686" y="3480"/>
                    <a:pt x="7697" y="3480"/>
                    <a:pt x="7705" y="3480"/>
                  </a:cubicBezTo>
                  <a:lnTo>
                    <a:pt x="7734" y="3422"/>
                  </a:lnTo>
                  <a:close/>
                  <a:moveTo>
                    <a:pt x="7448" y="3373"/>
                  </a:moveTo>
                  <a:cubicBezTo>
                    <a:pt x="7456" y="3381"/>
                    <a:pt x="7462" y="3390"/>
                    <a:pt x="7465" y="3399"/>
                  </a:cubicBezTo>
                  <a:cubicBezTo>
                    <a:pt x="7468" y="3410"/>
                    <a:pt x="7468" y="3422"/>
                    <a:pt x="7466" y="3435"/>
                  </a:cubicBezTo>
                  <a:cubicBezTo>
                    <a:pt x="7464" y="3447"/>
                    <a:pt x="7458" y="3462"/>
                    <a:pt x="7450" y="3480"/>
                  </a:cubicBezTo>
                  <a:lnTo>
                    <a:pt x="7428" y="3523"/>
                  </a:lnTo>
                  <a:lnTo>
                    <a:pt x="7283" y="3451"/>
                  </a:lnTo>
                  <a:lnTo>
                    <a:pt x="7306" y="3405"/>
                  </a:lnTo>
                  <a:cubicBezTo>
                    <a:pt x="7311" y="3394"/>
                    <a:pt x="7316" y="3385"/>
                    <a:pt x="7321" y="3378"/>
                  </a:cubicBezTo>
                  <a:cubicBezTo>
                    <a:pt x="7326" y="3371"/>
                    <a:pt x="7332" y="3365"/>
                    <a:pt x="7338" y="3360"/>
                  </a:cubicBezTo>
                  <a:cubicBezTo>
                    <a:pt x="7348" y="3351"/>
                    <a:pt x="7360" y="3346"/>
                    <a:pt x="7374" y="3344"/>
                  </a:cubicBezTo>
                  <a:cubicBezTo>
                    <a:pt x="7389" y="3342"/>
                    <a:pt x="7403" y="3344"/>
                    <a:pt x="7416" y="3351"/>
                  </a:cubicBezTo>
                  <a:cubicBezTo>
                    <a:pt x="7429" y="3357"/>
                    <a:pt x="7439" y="3364"/>
                    <a:pt x="7448" y="3373"/>
                  </a:cubicBezTo>
                  <a:close/>
                  <a:moveTo>
                    <a:pt x="7745" y="3028"/>
                  </a:moveTo>
                  <a:cubicBezTo>
                    <a:pt x="7730" y="3026"/>
                    <a:pt x="7716" y="3027"/>
                    <a:pt x="7703" y="3031"/>
                  </a:cubicBezTo>
                  <a:cubicBezTo>
                    <a:pt x="7690" y="3034"/>
                    <a:pt x="7678" y="3040"/>
                    <a:pt x="7667" y="3047"/>
                  </a:cubicBezTo>
                  <a:cubicBezTo>
                    <a:pt x="7656" y="3054"/>
                    <a:pt x="7644" y="3065"/>
                    <a:pt x="7630" y="3080"/>
                  </a:cubicBezTo>
                  <a:lnTo>
                    <a:pt x="7594" y="3118"/>
                  </a:lnTo>
                  <a:cubicBezTo>
                    <a:pt x="7575" y="3138"/>
                    <a:pt x="7558" y="3150"/>
                    <a:pt x="7544" y="3155"/>
                  </a:cubicBezTo>
                  <a:cubicBezTo>
                    <a:pt x="7529" y="3161"/>
                    <a:pt x="7514" y="3160"/>
                    <a:pt x="7498" y="3152"/>
                  </a:cubicBezTo>
                  <a:cubicBezTo>
                    <a:pt x="7478" y="3142"/>
                    <a:pt x="7465" y="3127"/>
                    <a:pt x="7461" y="3108"/>
                  </a:cubicBezTo>
                  <a:cubicBezTo>
                    <a:pt x="7456" y="3089"/>
                    <a:pt x="7460" y="3067"/>
                    <a:pt x="7472" y="3042"/>
                  </a:cubicBezTo>
                  <a:cubicBezTo>
                    <a:pt x="7476" y="3034"/>
                    <a:pt x="7481" y="3026"/>
                    <a:pt x="7485" y="3019"/>
                  </a:cubicBezTo>
                  <a:cubicBezTo>
                    <a:pt x="7490" y="3012"/>
                    <a:pt x="7496" y="3006"/>
                    <a:pt x="7502" y="3000"/>
                  </a:cubicBezTo>
                  <a:cubicBezTo>
                    <a:pt x="7508" y="2994"/>
                    <a:pt x="7515" y="2988"/>
                    <a:pt x="7524" y="2982"/>
                  </a:cubicBezTo>
                  <a:cubicBezTo>
                    <a:pt x="7532" y="2976"/>
                    <a:pt x="7541" y="2970"/>
                    <a:pt x="7552" y="2963"/>
                  </a:cubicBezTo>
                  <a:lnTo>
                    <a:pt x="7528" y="2926"/>
                  </a:lnTo>
                  <a:cubicBezTo>
                    <a:pt x="7485" y="2951"/>
                    <a:pt x="7453" y="2984"/>
                    <a:pt x="7433" y="3026"/>
                  </a:cubicBezTo>
                  <a:cubicBezTo>
                    <a:pt x="7423" y="3045"/>
                    <a:pt x="7418" y="3063"/>
                    <a:pt x="7415" y="3081"/>
                  </a:cubicBezTo>
                  <a:cubicBezTo>
                    <a:pt x="7413" y="3100"/>
                    <a:pt x="7414" y="3117"/>
                    <a:pt x="7419" y="3133"/>
                  </a:cubicBezTo>
                  <a:cubicBezTo>
                    <a:pt x="7423" y="3149"/>
                    <a:pt x="7431" y="3163"/>
                    <a:pt x="7442" y="3176"/>
                  </a:cubicBezTo>
                  <a:cubicBezTo>
                    <a:pt x="7452" y="3188"/>
                    <a:pt x="7466" y="3199"/>
                    <a:pt x="7483" y="3207"/>
                  </a:cubicBezTo>
                  <a:cubicBezTo>
                    <a:pt x="7508" y="3220"/>
                    <a:pt x="7533" y="3222"/>
                    <a:pt x="7559" y="3214"/>
                  </a:cubicBezTo>
                  <a:cubicBezTo>
                    <a:pt x="7570" y="3210"/>
                    <a:pt x="7581" y="3205"/>
                    <a:pt x="7591" y="3197"/>
                  </a:cubicBezTo>
                  <a:cubicBezTo>
                    <a:pt x="7601" y="3189"/>
                    <a:pt x="7613" y="3177"/>
                    <a:pt x="7628" y="3162"/>
                  </a:cubicBezTo>
                  <a:lnTo>
                    <a:pt x="7659" y="3128"/>
                  </a:lnTo>
                  <a:cubicBezTo>
                    <a:pt x="7696" y="3088"/>
                    <a:pt x="7732" y="3077"/>
                    <a:pt x="7766" y="3094"/>
                  </a:cubicBezTo>
                  <a:cubicBezTo>
                    <a:pt x="7789" y="3106"/>
                    <a:pt x="7803" y="3124"/>
                    <a:pt x="7808" y="3150"/>
                  </a:cubicBezTo>
                  <a:cubicBezTo>
                    <a:pt x="7811" y="3161"/>
                    <a:pt x="7811" y="3172"/>
                    <a:pt x="7809" y="3182"/>
                  </a:cubicBezTo>
                  <a:cubicBezTo>
                    <a:pt x="7807" y="3193"/>
                    <a:pt x="7802" y="3205"/>
                    <a:pt x="7795" y="3220"/>
                  </a:cubicBezTo>
                  <a:cubicBezTo>
                    <a:pt x="7785" y="3240"/>
                    <a:pt x="7773" y="3257"/>
                    <a:pt x="7760" y="3271"/>
                  </a:cubicBezTo>
                  <a:cubicBezTo>
                    <a:pt x="7746" y="3285"/>
                    <a:pt x="7729" y="3298"/>
                    <a:pt x="7710" y="3308"/>
                  </a:cubicBezTo>
                  <a:lnTo>
                    <a:pt x="7736" y="3347"/>
                  </a:lnTo>
                  <a:cubicBezTo>
                    <a:pt x="7758" y="3333"/>
                    <a:pt x="7776" y="3318"/>
                    <a:pt x="7792" y="3300"/>
                  </a:cubicBezTo>
                  <a:cubicBezTo>
                    <a:pt x="7808" y="3283"/>
                    <a:pt x="7821" y="3262"/>
                    <a:pt x="7833" y="3239"/>
                  </a:cubicBezTo>
                  <a:cubicBezTo>
                    <a:pt x="7842" y="3221"/>
                    <a:pt x="7848" y="3204"/>
                    <a:pt x="7851" y="3188"/>
                  </a:cubicBezTo>
                  <a:cubicBezTo>
                    <a:pt x="7854" y="3173"/>
                    <a:pt x="7854" y="3156"/>
                    <a:pt x="7852" y="3139"/>
                  </a:cubicBezTo>
                  <a:cubicBezTo>
                    <a:pt x="7850" y="3116"/>
                    <a:pt x="7843" y="3096"/>
                    <a:pt x="7830" y="3079"/>
                  </a:cubicBezTo>
                  <a:cubicBezTo>
                    <a:pt x="7818" y="3061"/>
                    <a:pt x="7803" y="3048"/>
                    <a:pt x="7785" y="3039"/>
                  </a:cubicBezTo>
                  <a:cubicBezTo>
                    <a:pt x="7773" y="3033"/>
                    <a:pt x="7759" y="3029"/>
                    <a:pt x="7745" y="3028"/>
                  </a:cubicBezTo>
                  <a:close/>
                  <a:moveTo>
                    <a:pt x="7962" y="2957"/>
                  </a:moveTo>
                  <a:lnTo>
                    <a:pt x="7572" y="2765"/>
                  </a:lnTo>
                  <a:lnTo>
                    <a:pt x="7549" y="2810"/>
                  </a:lnTo>
                  <a:lnTo>
                    <a:pt x="7940" y="3003"/>
                  </a:lnTo>
                  <a:lnTo>
                    <a:pt x="7962" y="2957"/>
                  </a:lnTo>
                  <a:close/>
                  <a:moveTo>
                    <a:pt x="7737" y="2428"/>
                  </a:moveTo>
                  <a:lnTo>
                    <a:pt x="7610" y="2686"/>
                  </a:lnTo>
                  <a:lnTo>
                    <a:pt x="7649" y="2706"/>
                  </a:lnTo>
                  <a:lnTo>
                    <a:pt x="7701" y="2601"/>
                  </a:lnTo>
                  <a:lnTo>
                    <a:pt x="8053" y="2774"/>
                  </a:lnTo>
                  <a:lnTo>
                    <a:pt x="8075" y="2729"/>
                  </a:lnTo>
                  <a:lnTo>
                    <a:pt x="7723" y="2556"/>
                  </a:lnTo>
                  <a:lnTo>
                    <a:pt x="7775" y="2450"/>
                  </a:lnTo>
                  <a:lnTo>
                    <a:pt x="7737" y="2428"/>
                  </a:lnTo>
                  <a:close/>
                  <a:moveTo>
                    <a:pt x="7905" y="2087"/>
                  </a:moveTo>
                  <a:lnTo>
                    <a:pt x="7879" y="2141"/>
                  </a:lnTo>
                  <a:lnTo>
                    <a:pt x="7991" y="2290"/>
                  </a:lnTo>
                  <a:cubicBezTo>
                    <a:pt x="7998" y="2300"/>
                    <a:pt x="8005" y="2309"/>
                    <a:pt x="8012" y="2317"/>
                  </a:cubicBezTo>
                  <a:cubicBezTo>
                    <a:pt x="8018" y="2325"/>
                    <a:pt x="8022" y="2330"/>
                    <a:pt x="8024" y="2332"/>
                  </a:cubicBezTo>
                  <a:cubicBezTo>
                    <a:pt x="8015" y="2332"/>
                    <a:pt x="8006" y="2332"/>
                    <a:pt x="7998" y="2331"/>
                  </a:cubicBezTo>
                  <a:cubicBezTo>
                    <a:pt x="7989" y="2331"/>
                    <a:pt x="7980" y="2331"/>
                    <a:pt x="7971" y="2331"/>
                  </a:cubicBezTo>
                  <a:lnTo>
                    <a:pt x="7785" y="2331"/>
                  </a:lnTo>
                  <a:lnTo>
                    <a:pt x="7757" y="2389"/>
                  </a:lnTo>
                  <a:lnTo>
                    <a:pt x="8054" y="2379"/>
                  </a:lnTo>
                  <a:lnTo>
                    <a:pt x="8209" y="2455"/>
                  </a:lnTo>
                  <a:lnTo>
                    <a:pt x="8233" y="2407"/>
                  </a:lnTo>
                  <a:lnTo>
                    <a:pt x="8081" y="2332"/>
                  </a:lnTo>
                  <a:lnTo>
                    <a:pt x="7905" y="2087"/>
                  </a:lnTo>
                  <a:close/>
                  <a:moveTo>
                    <a:pt x="8264" y="1658"/>
                  </a:moveTo>
                  <a:cubicBezTo>
                    <a:pt x="8238" y="1653"/>
                    <a:pt x="8213" y="1651"/>
                    <a:pt x="8189" y="1655"/>
                  </a:cubicBezTo>
                  <a:cubicBezTo>
                    <a:pt x="8180" y="1656"/>
                    <a:pt x="8169" y="1658"/>
                    <a:pt x="8158" y="1662"/>
                  </a:cubicBezTo>
                  <a:cubicBezTo>
                    <a:pt x="8147" y="1665"/>
                    <a:pt x="8136" y="1670"/>
                    <a:pt x="8125" y="1677"/>
                  </a:cubicBezTo>
                  <a:cubicBezTo>
                    <a:pt x="8114" y="1684"/>
                    <a:pt x="8103" y="1693"/>
                    <a:pt x="8093" y="1704"/>
                  </a:cubicBezTo>
                  <a:cubicBezTo>
                    <a:pt x="8082" y="1715"/>
                    <a:pt x="8073" y="1729"/>
                    <a:pt x="8064" y="1746"/>
                  </a:cubicBezTo>
                  <a:cubicBezTo>
                    <a:pt x="8053" y="1770"/>
                    <a:pt x="8047" y="1794"/>
                    <a:pt x="8046" y="1818"/>
                  </a:cubicBezTo>
                  <a:cubicBezTo>
                    <a:pt x="8046" y="1842"/>
                    <a:pt x="8051" y="1865"/>
                    <a:pt x="8062" y="1887"/>
                  </a:cubicBezTo>
                  <a:cubicBezTo>
                    <a:pt x="8073" y="1908"/>
                    <a:pt x="8089" y="1929"/>
                    <a:pt x="8110" y="1948"/>
                  </a:cubicBezTo>
                  <a:cubicBezTo>
                    <a:pt x="8131" y="1968"/>
                    <a:pt x="8157" y="1985"/>
                    <a:pt x="8188" y="2000"/>
                  </a:cubicBezTo>
                  <a:cubicBezTo>
                    <a:pt x="8256" y="2034"/>
                    <a:pt x="8315" y="2044"/>
                    <a:pt x="8366" y="2030"/>
                  </a:cubicBezTo>
                  <a:cubicBezTo>
                    <a:pt x="8388" y="2024"/>
                    <a:pt x="8408" y="2014"/>
                    <a:pt x="8426" y="2000"/>
                  </a:cubicBezTo>
                  <a:cubicBezTo>
                    <a:pt x="8444" y="1986"/>
                    <a:pt x="8459" y="1967"/>
                    <a:pt x="8471" y="1943"/>
                  </a:cubicBezTo>
                  <a:cubicBezTo>
                    <a:pt x="8481" y="1923"/>
                    <a:pt x="8487" y="1903"/>
                    <a:pt x="8488" y="1885"/>
                  </a:cubicBezTo>
                  <a:cubicBezTo>
                    <a:pt x="8490" y="1866"/>
                    <a:pt x="8488" y="1847"/>
                    <a:pt x="8482" y="1826"/>
                  </a:cubicBezTo>
                  <a:cubicBezTo>
                    <a:pt x="8473" y="1797"/>
                    <a:pt x="8459" y="1772"/>
                    <a:pt x="8438" y="1750"/>
                  </a:cubicBezTo>
                  <a:cubicBezTo>
                    <a:pt x="8417" y="1729"/>
                    <a:pt x="8388" y="1709"/>
                    <a:pt x="8351" y="1690"/>
                  </a:cubicBezTo>
                  <a:cubicBezTo>
                    <a:pt x="8319" y="1675"/>
                    <a:pt x="8290" y="1664"/>
                    <a:pt x="8264" y="1658"/>
                  </a:cubicBezTo>
                  <a:close/>
                  <a:moveTo>
                    <a:pt x="8373" y="1769"/>
                  </a:moveTo>
                  <a:cubicBezTo>
                    <a:pt x="8385" y="1776"/>
                    <a:pt x="8395" y="1783"/>
                    <a:pt x="8404" y="1790"/>
                  </a:cubicBezTo>
                  <a:cubicBezTo>
                    <a:pt x="8412" y="1797"/>
                    <a:pt x="8419" y="1804"/>
                    <a:pt x="8424" y="1811"/>
                  </a:cubicBezTo>
                  <a:cubicBezTo>
                    <a:pt x="8430" y="1818"/>
                    <a:pt x="8434" y="1826"/>
                    <a:pt x="8438" y="1834"/>
                  </a:cubicBezTo>
                  <a:cubicBezTo>
                    <a:pt x="8445" y="1848"/>
                    <a:pt x="8448" y="1862"/>
                    <a:pt x="8448" y="1877"/>
                  </a:cubicBezTo>
                  <a:cubicBezTo>
                    <a:pt x="8448" y="1892"/>
                    <a:pt x="8444" y="1907"/>
                    <a:pt x="8436" y="1923"/>
                  </a:cubicBezTo>
                  <a:cubicBezTo>
                    <a:pt x="8432" y="1931"/>
                    <a:pt x="8427" y="1939"/>
                    <a:pt x="8421" y="1946"/>
                  </a:cubicBezTo>
                  <a:cubicBezTo>
                    <a:pt x="8414" y="1954"/>
                    <a:pt x="8408" y="1960"/>
                    <a:pt x="8400" y="1966"/>
                  </a:cubicBezTo>
                  <a:cubicBezTo>
                    <a:pt x="8393" y="1971"/>
                    <a:pt x="8385" y="1976"/>
                    <a:pt x="8377" y="1979"/>
                  </a:cubicBezTo>
                  <a:cubicBezTo>
                    <a:pt x="8369" y="1983"/>
                    <a:pt x="8361" y="1985"/>
                    <a:pt x="8353" y="1986"/>
                  </a:cubicBezTo>
                  <a:cubicBezTo>
                    <a:pt x="8336" y="1987"/>
                    <a:pt x="8314" y="1984"/>
                    <a:pt x="8288" y="1976"/>
                  </a:cubicBezTo>
                  <a:cubicBezTo>
                    <a:pt x="8262" y="1969"/>
                    <a:pt x="8234" y="1958"/>
                    <a:pt x="8204" y="1944"/>
                  </a:cubicBezTo>
                  <a:cubicBezTo>
                    <a:pt x="8180" y="1932"/>
                    <a:pt x="8160" y="1920"/>
                    <a:pt x="8144" y="1908"/>
                  </a:cubicBezTo>
                  <a:cubicBezTo>
                    <a:pt x="8128" y="1897"/>
                    <a:pt x="8116" y="1884"/>
                    <a:pt x="8106" y="1871"/>
                  </a:cubicBezTo>
                  <a:cubicBezTo>
                    <a:pt x="8096" y="1856"/>
                    <a:pt x="8090" y="1840"/>
                    <a:pt x="8090" y="1821"/>
                  </a:cubicBezTo>
                  <a:cubicBezTo>
                    <a:pt x="8089" y="1802"/>
                    <a:pt x="8093" y="1783"/>
                    <a:pt x="8102" y="1765"/>
                  </a:cubicBezTo>
                  <a:cubicBezTo>
                    <a:pt x="8113" y="1742"/>
                    <a:pt x="8128" y="1726"/>
                    <a:pt x="8145" y="1717"/>
                  </a:cubicBezTo>
                  <a:cubicBezTo>
                    <a:pt x="8163" y="1708"/>
                    <a:pt x="8181" y="1704"/>
                    <a:pt x="8198" y="1704"/>
                  </a:cubicBezTo>
                  <a:cubicBezTo>
                    <a:pt x="8215" y="1704"/>
                    <a:pt x="8234" y="1708"/>
                    <a:pt x="8256" y="1715"/>
                  </a:cubicBezTo>
                  <a:cubicBezTo>
                    <a:pt x="8278" y="1721"/>
                    <a:pt x="8303" y="1732"/>
                    <a:pt x="8332" y="1746"/>
                  </a:cubicBezTo>
                  <a:cubicBezTo>
                    <a:pt x="8348" y="1754"/>
                    <a:pt x="8362" y="1762"/>
                    <a:pt x="8373" y="1769"/>
                  </a:cubicBezTo>
                  <a:close/>
                  <a:moveTo>
                    <a:pt x="8299" y="1287"/>
                  </a:moveTo>
                  <a:lnTo>
                    <a:pt x="8197" y="1493"/>
                  </a:lnTo>
                  <a:lnTo>
                    <a:pt x="8588" y="1685"/>
                  </a:lnTo>
                  <a:lnTo>
                    <a:pt x="8611" y="1638"/>
                  </a:lnTo>
                  <a:lnTo>
                    <a:pt x="8426" y="1547"/>
                  </a:lnTo>
                  <a:lnTo>
                    <a:pt x="8487" y="1421"/>
                  </a:lnTo>
                  <a:lnTo>
                    <a:pt x="8449" y="1403"/>
                  </a:lnTo>
                  <a:lnTo>
                    <a:pt x="8388" y="1528"/>
                  </a:lnTo>
                  <a:lnTo>
                    <a:pt x="8259" y="1465"/>
                  </a:lnTo>
                  <a:lnTo>
                    <a:pt x="8334" y="1314"/>
                  </a:lnTo>
                  <a:lnTo>
                    <a:pt x="8299" y="1287"/>
                  </a:lnTo>
                  <a:close/>
                  <a:moveTo>
                    <a:pt x="8964" y="921"/>
                  </a:moveTo>
                  <a:lnTo>
                    <a:pt x="8557" y="762"/>
                  </a:lnTo>
                  <a:lnTo>
                    <a:pt x="8523" y="831"/>
                  </a:lnTo>
                  <a:lnTo>
                    <a:pt x="8747" y="1032"/>
                  </a:lnTo>
                  <a:cubicBezTo>
                    <a:pt x="8760" y="1044"/>
                    <a:pt x="8773" y="1055"/>
                    <a:pt x="8784" y="1063"/>
                  </a:cubicBezTo>
                  <a:cubicBezTo>
                    <a:pt x="8795" y="1072"/>
                    <a:pt x="8802" y="1077"/>
                    <a:pt x="8803" y="1078"/>
                  </a:cubicBezTo>
                  <a:cubicBezTo>
                    <a:pt x="8801" y="1077"/>
                    <a:pt x="8793" y="1075"/>
                    <a:pt x="8779" y="1071"/>
                  </a:cubicBezTo>
                  <a:cubicBezTo>
                    <a:pt x="8765" y="1068"/>
                    <a:pt x="8748" y="1064"/>
                    <a:pt x="8728" y="1060"/>
                  </a:cubicBezTo>
                  <a:lnTo>
                    <a:pt x="8437" y="1005"/>
                  </a:lnTo>
                  <a:lnTo>
                    <a:pt x="8404" y="1074"/>
                  </a:lnTo>
                  <a:lnTo>
                    <a:pt x="8778" y="1300"/>
                  </a:lnTo>
                  <a:lnTo>
                    <a:pt x="8800" y="1255"/>
                  </a:lnTo>
                  <a:lnTo>
                    <a:pt x="8532" y="1097"/>
                  </a:lnTo>
                  <a:cubicBezTo>
                    <a:pt x="8527" y="1094"/>
                    <a:pt x="8520" y="1090"/>
                    <a:pt x="8513" y="1085"/>
                  </a:cubicBezTo>
                  <a:cubicBezTo>
                    <a:pt x="8505" y="1081"/>
                    <a:pt x="8498" y="1077"/>
                    <a:pt x="8491" y="1073"/>
                  </a:cubicBezTo>
                  <a:cubicBezTo>
                    <a:pt x="8483" y="1069"/>
                    <a:pt x="8477" y="1065"/>
                    <a:pt x="8471" y="1062"/>
                  </a:cubicBezTo>
                  <a:cubicBezTo>
                    <a:pt x="8466" y="1059"/>
                    <a:pt x="8463" y="1057"/>
                    <a:pt x="8462" y="1056"/>
                  </a:cubicBezTo>
                  <a:cubicBezTo>
                    <a:pt x="8466" y="1058"/>
                    <a:pt x="8475" y="1060"/>
                    <a:pt x="8489" y="1062"/>
                  </a:cubicBezTo>
                  <a:cubicBezTo>
                    <a:pt x="8504" y="1065"/>
                    <a:pt x="8523" y="1069"/>
                    <a:pt x="8545" y="1073"/>
                  </a:cubicBezTo>
                  <a:lnTo>
                    <a:pt x="8860" y="1132"/>
                  </a:lnTo>
                  <a:lnTo>
                    <a:pt x="8880" y="1092"/>
                  </a:lnTo>
                  <a:lnTo>
                    <a:pt x="8630" y="865"/>
                  </a:lnTo>
                  <a:cubicBezTo>
                    <a:pt x="8624" y="861"/>
                    <a:pt x="8619" y="856"/>
                    <a:pt x="8613" y="851"/>
                  </a:cubicBezTo>
                  <a:cubicBezTo>
                    <a:pt x="8607" y="846"/>
                    <a:pt x="8601" y="841"/>
                    <a:pt x="8596" y="837"/>
                  </a:cubicBezTo>
                  <a:cubicBezTo>
                    <a:pt x="8591" y="832"/>
                    <a:pt x="8586" y="828"/>
                    <a:pt x="8583" y="825"/>
                  </a:cubicBezTo>
                  <a:cubicBezTo>
                    <a:pt x="8579" y="822"/>
                    <a:pt x="8577" y="820"/>
                    <a:pt x="8576" y="820"/>
                  </a:cubicBezTo>
                  <a:cubicBezTo>
                    <a:pt x="8577" y="820"/>
                    <a:pt x="8580" y="821"/>
                    <a:pt x="8584" y="823"/>
                  </a:cubicBezTo>
                  <a:cubicBezTo>
                    <a:pt x="8589" y="825"/>
                    <a:pt x="8595" y="828"/>
                    <a:pt x="8601" y="831"/>
                  </a:cubicBezTo>
                  <a:cubicBezTo>
                    <a:pt x="8608" y="834"/>
                    <a:pt x="8615" y="837"/>
                    <a:pt x="8623" y="841"/>
                  </a:cubicBezTo>
                  <a:cubicBezTo>
                    <a:pt x="8630" y="844"/>
                    <a:pt x="8637" y="847"/>
                    <a:pt x="8644" y="849"/>
                  </a:cubicBezTo>
                  <a:lnTo>
                    <a:pt x="8941" y="968"/>
                  </a:lnTo>
                  <a:lnTo>
                    <a:pt x="8964" y="921"/>
                  </a:lnTo>
                  <a:close/>
                  <a:moveTo>
                    <a:pt x="8592" y="503"/>
                  </a:moveTo>
                  <a:cubicBezTo>
                    <a:pt x="8583" y="506"/>
                    <a:pt x="8577" y="512"/>
                    <a:pt x="8573" y="520"/>
                  </a:cubicBezTo>
                  <a:cubicBezTo>
                    <a:pt x="8569" y="528"/>
                    <a:pt x="8568" y="536"/>
                    <a:pt x="8571" y="545"/>
                  </a:cubicBezTo>
                  <a:cubicBezTo>
                    <a:pt x="8574" y="553"/>
                    <a:pt x="8580" y="559"/>
                    <a:pt x="8588" y="563"/>
                  </a:cubicBezTo>
                  <a:cubicBezTo>
                    <a:pt x="8596" y="567"/>
                    <a:pt x="8605" y="568"/>
                    <a:pt x="8613" y="565"/>
                  </a:cubicBezTo>
                  <a:cubicBezTo>
                    <a:pt x="8622" y="563"/>
                    <a:pt x="8628" y="557"/>
                    <a:pt x="8632" y="549"/>
                  </a:cubicBezTo>
                  <a:cubicBezTo>
                    <a:pt x="8637" y="540"/>
                    <a:pt x="8637" y="532"/>
                    <a:pt x="8634" y="523"/>
                  </a:cubicBezTo>
                  <a:cubicBezTo>
                    <a:pt x="8631" y="515"/>
                    <a:pt x="8625" y="509"/>
                    <a:pt x="8617" y="505"/>
                  </a:cubicBezTo>
                  <a:cubicBezTo>
                    <a:pt x="8608" y="501"/>
                    <a:pt x="8600" y="500"/>
                    <a:pt x="8592" y="503"/>
                  </a:cubicBezTo>
                  <a:close/>
                  <a:moveTo>
                    <a:pt x="8649" y="386"/>
                  </a:moveTo>
                  <a:cubicBezTo>
                    <a:pt x="8641" y="389"/>
                    <a:pt x="8634" y="395"/>
                    <a:pt x="8630" y="403"/>
                  </a:cubicBezTo>
                  <a:cubicBezTo>
                    <a:pt x="8626" y="411"/>
                    <a:pt x="8626" y="419"/>
                    <a:pt x="8629" y="428"/>
                  </a:cubicBezTo>
                  <a:cubicBezTo>
                    <a:pt x="8632" y="436"/>
                    <a:pt x="8637" y="443"/>
                    <a:pt x="8645" y="447"/>
                  </a:cubicBezTo>
                  <a:cubicBezTo>
                    <a:pt x="8653" y="451"/>
                    <a:pt x="8662" y="451"/>
                    <a:pt x="8671" y="449"/>
                  </a:cubicBezTo>
                  <a:cubicBezTo>
                    <a:pt x="8679" y="446"/>
                    <a:pt x="8686" y="440"/>
                    <a:pt x="8690" y="432"/>
                  </a:cubicBezTo>
                  <a:cubicBezTo>
                    <a:pt x="8694" y="423"/>
                    <a:pt x="8694" y="415"/>
                    <a:pt x="8691" y="407"/>
                  </a:cubicBezTo>
                  <a:cubicBezTo>
                    <a:pt x="8688" y="398"/>
                    <a:pt x="8682" y="392"/>
                    <a:pt x="8674" y="388"/>
                  </a:cubicBezTo>
                  <a:cubicBezTo>
                    <a:pt x="8666" y="384"/>
                    <a:pt x="8658" y="383"/>
                    <a:pt x="8649" y="386"/>
                  </a:cubicBezTo>
                  <a:close/>
                  <a:moveTo>
                    <a:pt x="1203" y="18049"/>
                  </a:moveTo>
                  <a:cubicBezTo>
                    <a:pt x="1188" y="18047"/>
                    <a:pt x="1174" y="18048"/>
                    <a:pt x="1161" y="18052"/>
                  </a:cubicBezTo>
                  <a:cubicBezTo>
                    <a:pt x="1148" y="18055"/>
                    <a:pt x="1136" y="18061"/>
                    <a:pt x="1125" y="18068"/>
                  </a:cubicBezTo>
                  <a:cubicBezTo>
                    <a:pt x="1114" y="18075"/>
                    <a:pt x="1102" y="18087"/>
                    <a:pt x="1088" y="18101"/>
                  </a:cubicBezTo>
                  <a:lnTo>
                    <a:pt x="1052" y="18139"/>
                  </a:lnTo>
                  <a:cubicBezTo>
                    <a:pt x="1033" y="18159"/>
                    <a:pt x="1016" y="18171"/>
                    <a:pt x="1001" y="18177"/>
                  </a:cubicBezTo>
                  <a:cubicBezTo>
                    <a:pt x="987" y="18182"/>
                    <a:pt x="972" y="18181"/>
                    <a:pt x="956" y="18173"/>
                  </a:cubicBezTo>
                  <a:cubicBezTo>
                    <a:pt x="936" y="18163"/>
                    <a:pt x="923" y="18148"/>
                    <a:pt x="919" y="18129"/>
                  </a:cubicBezTo>
                  <a:cubicBezTo>
                    <a:pt x="914" y="18110"/>
                    <a:pt x="918" y="18088"/>
                    <a:pt x="930" y="18063"/>
                  </a:cubicBezTo>
                  <a:cubicBezTo>
                    <a:pt x="934" y="18055"/>
                    <a:pt x="938" y="18047"/>
                    <a:pt x="943" y="18040"/>
                  </a:cubicBezTo>
                  <a:cubicBezTo>
                    <a:pt x="948" y="18034"/>
                    <a:pt x="954" y="18027"/>
                    <a:pt x="960" y="18021"/>
                  </a:cubicBezTo>
                  <a:cubicBezTo>
                    <a:pt x="966" y="18015"/>
                    <a:pt x="973" y="18009"/>
                    <a:pt x="981" y="18003"/>
                  </a:cubicBezTo>
                  <a:cubicBezTo>
                    <a:pt x="990" y="17997"/>
                    <a:pt x="999" y="17991"/>
                    <a:pt x="1010" y="17984"/>
                  </a:cubicBezTo>
                  <a:lnTo>
                    <a:pt x="986" y="17947"/>
                  </a:lnTo>
                  <a:cubicBezTo>
                    <a:pt x="943" y="17972"/>
                    <a:pt x="911" y="18005"/>
                    <a:pt x="891" y="18047"/>
                  </a:cubicBezTo>
                  <a:cubicBezTo>
                    <a:pt x="881" y="18066"/>
                    <a:pt x="875" y="18084"/>
                    <a:pt x="873" y="18103"/>
                  </a:cubicBezTo>
                  <a:cubicBezTo>
                    <a:pt x="871" y="18121"/>
                    <a:pt x="872" y="18138"/>
                    <a:pt x="877" y="18154"/>
                  </a:cubicBezTo>
                  <a:cubicBezTo>
                    <a:pt x="881" y="18170"/>
                    <a:pt x="889" y="18184"/>
                    <a:pt x="899" y="18197"/>
                  </a:cubicBezTo>
                  <a:cubicBezTo>
                    <a:pt x="910" y="18210"/>
                    <a:pt x="924" y="18220"/>
                    <a:pt x="941" y="18228"/>
                  </a:cubicBezTo>
                  <a:cubicBezTo>
                    <a:pt x="966" y="18241"/>
                    <a:pt x="991" y="18243"/>
                    <a:pt x="1016" y="18235"/>
                  </a:cubicBezTo>
                  <a:cubicBezTo>
                    <a:pt x="1028" y="18232"/>
                    <a:pt x="1039" y="18226"/>
                    <a:pt x="1049" y="18218"/>
                  </a:cubicBezTo>
                  <a:cubicBezTo>
                    <a:pt x="1059" y="18210"/>
                    <a:pt x="1071" y="18198"/>
                    <a:pt x="1085" y="18183"/>
                  </a:cubicBezTo>
                  <a:lnTo>
                    <a:pt x="1117" y="18150"/>
                  </a:lnTo>
                  <a:cubicBezTo>
                    <a:pt x="1154" y="18110"/>
                    <a:pt x="1190" y="18098"/>
                    <a:pt x="1224" y="18115"/>
                  </a:cubicBezTo>
                  <a:cubicBezTo>
                    <a:pt x="1247" y="18127"/>
                    <a:pt x="1261" y="18145"/>
                    <a:pt x="1266" y="18171"/>
                  </a:cubicBezTo>
                  <a:cubicBezTo>
                    <a:pt x="1269" y="18182"/>
                    <a:pt x="1269" y="18193"/>
                    <a:pt x="1267" y="18204"/>
                  </a:cubicBezTo>
                  <a:cubicBezTo>
                    <a:pt x="1265" y="18214"/>
                    <a:pt x="1260" y="18226"/>
                    <a:pt x="1253" y="18241"/>
                  </a:cubicBezTo>
                  <a:cubicBezTo>
                    <a:pt x="1251" y="18246"/>
                    <a:pt x="1248" y="18250"/>
                    <a:pt x="1246" y="18254"/>
                  </a:cubicBezTo>
                  <a:lnTo>
                    <a:pt x="1294" y="18254"/>
                  </a:lnTo>
                  <a:cubicBezTo>
                    <a:pt x="1301" y="18238"/>
                    <a:pt x="1306" y="18223"/>
                    <a:pt x="1309" y="18209"/>
                  </a:cubicBezTo>
                  <a:cubicBezTo>
                    <a:pt x="1312" y="18194"/>
                    <a:pt x="1312" y="18178"/>
                    <a:pt x="1310" y="18160"/>
                  </a:cubicBezTo>
                  <a:cubicBezTo>
                    <a:pt x="1308" y="18138"/>
                    <a:pt x="1300" y="18117"/>
                    <a:pt x="1288" y="18100"/>
                  </a:cubicBezTo>
                  <a:cubicBezTo>
                    <a:pt x="1276" y="18082"/>
                    <a:pt x="1261" y="18069"/>
                    <a:pt x="1243" y="18060"/>
                  </a:cubicBezTo>
                  <a:cubicBezTo>
                    <a:pt x="1231" y="18054"/>
                    <a:pt x="1217" y="18050"/>
                    <a:pt x="1203" y="18049"/>
                  </a:cubicBezTo>
                  <a:close/>
                  <a:moveTo>
                    <a:pt x="9002" y="2570"/>
                  </a:moveTo>
                  <a:lnTo>
                    <a:pt x="9002" y="2530"/>
                  </a:lnTo>
                  <a:lnTo>
                    <a:pt x="8690" y="2217"/>
                  </a:lnTo>
                  <a:lnTo>
                    <a:pt x="8667" y="2265"/>
                  </a:lnTo>
                  <a:lnTo>
                    <a:pt x="8883" y="2475"/>
                  </a:lnTo>
                  <a:cubicBezTo>
                    <a:pt x="8901" y="2493"/>
                    <a:pt x="8916" y="2507"/>
                    <a:pt x="8928" y="2518"/>
                  </a:cubicBezTo>
                  <a:cubicBezTo>
                    <a:pt x="8940" y="2529"/>
                    <a:pt x="8948" y="2536"/>
                    <a:pt x="8953" y="2539"/>
                  </a:cubicBezTo>
                  <a:cubicBezTo>
                    <a:pt x="8950" y="2539"/>
                    <a:pt x="8945" y="2537"/>
                    <a:pt x="8938" y="2535"/>
                  </a:cubicBezTo>
                  <a:cubicBezTo>
                    <a:pt x="8931" y="2534"/>
                    <a:pt x="8923" y="2532"/>
                    <a:pt x="8914" y="2530"/>
                  </a:cubicBezTo>
                  <a:cubicBezTo>
                    <a:pt x="8905" y="2528"/>
                    <a:pt x="8895" y="2526"/>
                    <a:pt x="8885" y="2524"/>
                  </a:cubicBezTo>
                  <a:cubicBezTo>
                    <a:pt x="8875" y="2523"/>
                    <a:pt x="8864" y="2521"/>
                    <a:pt x="8854" y="2519"/>
                  </a:cubicBezTo>
                  <a:lnTo>
                    <a:pt x="8562" y="2478"/>
                  </a:lnTo>
                  <a:lnTo>
                    <a:pt x="8537" y="2529"/>
                  </a:lnTo>
                  <a:lnTo>
                    <a:pt x="8993" y="2590"/>
                  </a:lnTo>
                  <a:lnTo>
                    <a:pt x="9002" y="2570"/>
                  </a:lnTo>
                  <a:close/>
                  <a:moveTo>
                    <a:pt x="9002" y="2277"/>
                  </a:moveTo>
                  <a:lnTo>
                    <a:pt x="9002" y="2218"/>
                  </a:lnTo>
                  <a:lnTo>
                    <a:pt x="8958" y="2196"/>
                  </a:lnTo>
                  <a:lnTo>
                    <a:pt x="9002" y="2107"/>
                  </a:lnTo>
                  <a:lnTo>
                    <a:pt x="9002" y="2052"/>
                  </a:lnTo>
                  <a:lnTo>
                    <a:pt x="8984" y="2042"/>
                  </a:lnTo>
                  <a:lnTo>
                    <a:pt x="8918" y="2176"/>
                  </a:lnTo>
                  <a:lnTo>
                    <a:pt x="8790" y="2113"/>
                  </a:lnTo>
                  <a:lnTo>
                    <a:pt x="8868" y="1953"/>
                  </a:lnTo>
                  <a:lnTo>
                    <a:pt x="8833" y="1928"/>
                  </a:lnTo>
                  <a:lnTo>
                    <a:pt x="8728" y="2142"/>
                  </a:lnTo>
                  <a:lnTo>
                    <a:pt x="9002" y="2277"/>
                  </a:lnTo>
                  <a:close/>
                  <a:moveTo>
                    <a:pt x="9002" y="1901"/>
                  </a:moveTo>
                  <a:lnTo>
                    <a:pt x="9002" y="1845"/>
                  </a:lnTo>
                  <a:lnTo>
                    <a:pt x="8938" y="1813"/>
                  </a:lnTo>
                  <a:lnTo>
                    <a:pt x="8961" y="1767"/>
                  </a:lnTo>
                  <a:cubicBezTo>
                    <a:pt x="8966" y="1756"/>
                    <a:pt x="8971" y="1747"/>
                    <a:pt x="8976" y="1740"/>
                  </a:cubicBezTo>
                  <a:cubicBezTo>
                    <a:pt x="8982" y="1733"/>
                    <a:pt x="8987" y="1727"/>
                    <a:pt x="8993" y="1721"/>
                  </a:cubicBezTo>
                  <a:cubicBezTo>
                    <a:pt x="8996" y="1719"/>
                    <a:pt x="8999" y="1717"/>
                    <a:pt x="9002" y="1715"/>
                  </a:cubicBezTo>
                  <a:lnTo>
                    <a:pt x="9002" y="1659"/>
                  </a:lnTo>
                  <a:cubicBezTo>
                    <a:pt x="8999" y="1660"/>
                    <a:pt x="8997" y="1661"/>
                    <a:pt x="8995" y="1662"/>
                  </a:cubicBezTo>
                  <a:cubicBezTo>
                    <a:pt x="8989" y="1665"/>
                    <a:pt x="8983" y="1668"/>
                    <a:pt x="8977" y="1673"/>
                  </a:cubicBezTo>
                  <a:cubicBezTo>
                    <a:pt x="8971" y="1677"/>
                    <a:pt x="8965" y="1683"/>
                    <a:pt x="8959" y="1689"/>
                  </a:cubicBezTo>
                  <a:cubicBezTo>
                    <a:pt x="8952" y="1696"/>
                    <a:pt x="8946" y="1704"/>
                    <a:pt x="8940" y="1714"/>
                  </a:cubicBezTo>
                  <a:cubicBezTo>
                    <a:pt x="8934" y="1724"/>
                    <a:pt x="8928" y="1735"/>
                    <a:pt x="8921" y="1748"/>
                  </a:cubicBezTo>
                  <a:lnTo>
                    <a:pt x="8876" y="1840"/>
                  </a:lnTo>
                  <a:lnTo>
                    <a:pt x="9002" y="1901"/>
                  </a:lnTo>
                  <a:close/>
                  <a:moveTo>
                    <a:pt x="1120" y="17602"/>
                  </a:moveTo>
                  <a:lnTo>
                    <a:pt x="993" y="17861"/>
                  </a:lnTo>
                  <a:lnTo>
                    <a:pt x="1032" y="17880"/>
                  </a:lnTo>
                  <a:lnTo>
                    <a:pt x="1084" y="17775"/>
                  </a:lnTo>
                  <a:lnTo>
                    <a:pt x="1435" y="17948"/>
                  </a:lnTo>
                  <a:lnTo>
                    <a:pt x="1457" y="17903"/>
                  </a:lnTo>
                  <a:lnTo>
                    <a:pt x="1106" y="17730"/>
                  </a:lnTo>
                  <a:lnTo>
                    <a:pt x="1158" y="17624"/>
                  </a:lnTo>
                  <a:lnTo>
                    <a:pt x="1120" y="17602"/>
                  </a:lnTo>
                  <a:close/>
                  <a:moveTo>
                    <a:pt x="1652" y="17508"/>
                  </a:moveTo>
                  <a:lnTo>
                    <a:pt x="1611" y="17488"/>
                  </a:lnTo>
                  <a:lnTo>
                    <a:pt x="1527" y="17660"/>
                  </a:lnTo>
                  <a:lnTo>
                    <a:pt x="1384" y="17590"/>
                  </a:lnTo>
                  <a:lnTo>
                    <a:pt x="1450" y="17456"/>
                  </a:lnTo>
                  <a:lnTo>
                    <a:pt x="1409" y="17436"/>
                  </a:lnTo>
                  <a:lnTo>
                    <a:pt x="1343" y="17570"/>
                  </a:lnTo>
                  <a:lnTo>
                    <a:pt x="1215" y="17507"/>
                  </a:lnTo>
                  <a:lnTo>
                    <a:pt x="1294" y="17347"/>
                  </a:lnTo>
                  <a:lnTo>
                    <a:pt x="1258" y="17321"/>
                  </a:lnTo>
                  <a:lnTo>
                    <a:pt x="1153" y="17535"/>
                  </a:lnTo>
                  <a:lnTo>
                    <a:pt x="1544" y="17727"/>
                  </a:lnTo>
                  <a:lnTo>
                    <a:pt x="1652" y="17508"/>
                  </a:lnTo>
                  <a:close/>
                  <a:moveTo>
                    <a:pt x="1815" y="17177"/>
                  </a:moveTo>
                  <a:lnTo>
                    <a:pt x="1778" y="17182"/>
                  </a:lnTo>
                  <a:cubicBezTo>
                    <a:pt x="1762" y="17184"/>
                    <a:pt x="1744" y="17186"/>
                    <a:pt x="1725" y="17189"/>
                  </a:cubicBezTo>
                  <a:cubicBezTo>
                    <a:pt x="1707" y="17191"/>
                    <a:pt x="1689" y="17194"/>
                    <a:pt x="1673" y="17196"/>
                  </a:cubicBezTo>
                  <a:cubicBezTo>
                    <a:pt x="1656" y="17198"/>
                    <a:pt x="1645" y="17200"/>
                    <a:pt x="1638" y="17201"/>
                  </a:cubicBezTo>
                  <a:cubicBezTo>
                    <a:pt x="1628" y="17203"/>
                    <a:pt x="1617" y="17206"/>
                    <a:pt x="1605" y="17209"/>
                  </a:cubicBezTo>
                  <a:cubicBezTo>
                    <a:pt x="1593" y="17212"/>
                    <a:pt x="1583" y="17215"/>
                    <a:pt x="1574" y="17219"/>
                  </a:cubicBezTo>
                  <a:lnTo>
                    <a:pt x="1577" y="17214"/>
                  </a:lnTo>
                  <a:cubicBezTo>
                    <a:pt x="1585" y="17198"/>
                    <a:pt x="1589" y="17183"/>
                    <a:pt x="1590" y="17167"/>
                  </a:cubicBezTo>
                  <a:cubicBezTo>
                    <a:pt x="1592" y="17152"/>
                    <a:pt x="1590" y="17138"/>
                    <a:pt x="1585" y="17124"/>
                  </a:cubicBezTo>
                  <a:cubicBezTo>
                    <a:pt x="1580" y="17110"/>
                    <a:pt x="1572" y="17098"/>
                    <a:pt x="1561" y="17086"/>
                  </a:cubicBezTo>
                  <a:cubicBezTo>
                    <a:pt x="1551" y="17075"/>
                    <a:pt x="1537" y="17065"/>
                    <a:pt x="1521" y="17057"/>
                  </a:cubicBezTo>
                  <a:cubicBezTo>
                    <a:pt x="1511" y="17052"/>
                    <a:pt x="1501" y="17049"/>
                    <a:pt x="1491" y="17047"/>
                  </a:cubicBezTo>
                  <a:cubicBezTo>
                    <a:pt x="1481" y="17045"/>
                    <a:pt x="1472" y="17044"/>
                    <a:pt x="1464" y="17045"/>
                  </a:cubicBezTo>
                  <a:cubicBezTo>
                    <a:pt x="1455" y="17045"/>
                    <a:pt x="1447" y="17046"/>
                    <a:pt x="1440" y="17048"/>
                  </a:cubicBezTo>
                  <a:cubicBezTo>
                    <a:pt x="1432" y="17050"/>
                    <a:pt x="1426" y="17053"/>
                    <a:pt x="1420" y="17056"/>
                  </a:cubicBezTo>
                  <a:cubicBezTo>
                    <a:pt x="1414" y="17058"/>
                    <a:pt x="1408" y="17062"/>
                    <a:pt x="1402" y="17066"/>
                  </a:cubicBezTo>
                  <a:cubicBezTo>
                    <a:pt x="1396" y="17071"/>
                    <a:pt x="1390" y="17076"/>
                    <a:pt x="1384" y="17083"/>
                  </a:cubicBezTo>
                  <a:cubicBezTo>
                    <a:pt x="1378" y="17089"/>
                    <a:pt x="1372" y="17098"/>
                    <a:pt x="1366" y="17107"/>
                  </a:cubicBezTo>
                  <a:cubicBezTo>
                    <a:pt x="1359" y="17117"/>
                    <a:pt x="1353" y="17128"/>
                    <a:pt x="1347" y="17142"/>
                  </a:cubicBezTo>
                  <a:lnTo>
                    <a:pt x="1302" y="17233"/>
                  </a:lnTo>
                  <a:lnTo>
                    <a:pt x="1692" y="17425"/>
                  </a:lnTo>
                  <a:lnTo>
                    <a:pt x="1715" y="17380"/>
                  </a:lnTo>
                  <a:lnTo>
                    <a:pt x="1538" y="17293"/>
                  </a:lnTo>
                  <a:cubicBezTo>
                    <a:pt x="1544" y="17283"/>
                    <a:pt x="1549" y="17276"/>
                    <a:pt x="1556" y="17271"/>
                  </a:cubicBezTo>
                  <a:cubicBezTo>
                    <a:pt x="1562" y="17267"/>
                    <a:pt x="1572" y="17263"/>
                    <a:pt x="1585" y="17261"/>
                  </a:cubicBezTo>
                  <a:cubicBezTo>
                    <a:pt x="1608" y="17256"/>
                    <a:pt x="1630" y="17252"/>
                    <a:pt x="1651" y="17248"/>
                  </a:cubicBezTo>
                  <a:cubicBezTo>
                    <a:pt x="1672" y="17245"/>
                    <a:pt x="1691" y="17242"/>
                    <a:pt x="1708" y="17240"/>
                  </a:cubicBezTo>
                  <a:cubicBezTo>
                    <a:pt x="1726" y="17238"/>
                    <a:pt x="1741" y="17237"/>
                    <a:pt x="1754" y="17236"/>
                  </a:cubicBezTo>
                  <a:cubicBezTo>
                    <a:pt x="1767" y="17236"/>
                    <a:pt x="1778" y="17235"/>
                    <a:pt x="1786" y="17236"/>
                  </a:cubicBezTo>
                  <a:lnTo>
                    <a:pt x="1815" y="17177"/>
                  </a:lnTo>
                  <a:close/>
                  <a:moveTo>
                    <a:pt x="1528" y="17128"/>
                  </a:moveTo>
                  <a:cubicBezTo>
                    <a:pt x="1537" y="17136"/>
                    <a:pt x="1542" y="17145"/>
                    <a:pt x="1545" y="17155"/>
                  </a:cubicBezTo>
                  <a:cubicBezTo>
                    <a:pt x="1548" y="17166"/>
                    <a:pt x="1549" y="17177"/>
                    <a:pt x="1547" y="17190"/>
                  </a:cubicBezTo>
                  <a:cubicBezTo>
                    <a:pt x="1545" y="17203"/>
                    <a:pt x="1539" y="17218"/>
                    <a:pt x="1531" y="17235"/>
                  </a:cubicBezTo>
                  <a:lnTo>
                    <a:pt x="1509" y="17278"/>
                  </a:lnTo>
                  <a:lnTo>
                    <a:pt x="1363" y="17207"/>
                  </a:lnTo>
                  <a:lnTo>
                    <a:pt x="1386" y="17160"/>
                  </a:lnTo>
                  <a:cubicBezTo>
                    <a:pt x="1392" y="17149"/>
                    <a:pt x="1397" y="17140"/>
                    <a:pt x="1402" y="17133"/>
                  </a:cubicBezTo>
                  <a:cubicBezTo>
                    <a:pt x="1407" y="17126"/>
                    <a:pt x="1413" y="17120"/>
                    <a:pt x="1418" y="17115"/>
                  </a:cubicBezTo>
                  <a:cubicBezTo>
                    <a:pt x="1428" y="17106"/>
                    <a:pt x="1441" y="17101"/>
                    <a:pt x="1455" y="17099"/>
                  </a:cubicBezTo>
                  <a:cubicBezTo>
                    <a:pt x="1470" y="17097"/>
                    <a:pt x="1484" y="17100"/>
                    <a:pt x="1497" y="17106"/>
                  </a:cubicBezTo>
                  <a:cubicBezTo>
                    <a:pt x="1509" y="17112"/>
                    <a:pt x="1520" y="17120"/>
                    <a:pt x="1528" y="17128"/>
                  </a:cubicBezTo>
                  <a:close/>
                  <a:moveTo>
                    <a:pt x="2027" y="16965"/>
                  </a:moveTo>
                  <a:lnTo>
                    <a:pt x="1477" y="16695"/>
                  </a:lnTo>
                  <a:lnTo>
                    <a:pt x="1459" y="16733"/>
                  </a:lnTo>
                  <a:lnTo>
                    <a:pt x="2008" y="17003"/>
                  </a:lnTo>
                  <a:lnTo>
                    <a:pt x="2027" y="16965"/>
                  </a:lnTo>
                  <a:close/>
                  <a:moveTo>
                    <a:pt x="1872" y="16074"/>
                  </a:moveTo>
                  <a:lnTo>
                    <a:pt x="1849" y="16121"/>
                  </a:lnTo>
                  <a:lnTo>
                    <a:pt x="2052" y="16281"/>
                  </a:lnTo>
                  <a:cubicBezTo>
                    <a:pt x="2065" y="16291"/>
                    <a:pt x="2078" y="16301"/>
                    <a:pt x="2090" y="16311"/>
                  </a:cubicBezTo>
                  <a:cubicBezTo>
                    <a:pt x="2103" y="16320"/>
                    <a:pt x="2114" y="16329"/>
                    <a:pt x="2125" y="16336"/>
                  </a:cubicBezTo>
                  <a:cubicBezTo>
                    <a:pt x="2135" y="16344"/>
                    <a:pt x="2143" y="16350"/>
                    <a:pt x="2150" y="16355"/>
                  </a:cubicBezTo>
                  <a:cubicBezTo>
                    <a:pt x="2155" y="16359"/>
                    <a:pt x="2158" y="16361"/>
                    <a:pt x="2160" y="16362"/>
                  </a:cubicBezTo>
                  <a:cubicBezTo>
                    <a:pt x="2158" y="16362"/>
                    <a:pt x="2155" y="16361"/>
                    <a:pt x="2150" y="16360"/>
                  </a:cubicBezTo>
                  <a:cubicBezTo>
                    <a:pt x="2144" y="16358"/>
                    <a:pt x="2136" y="16355"/>
                    <a:pt x="2126" y="16352"/>
                  </a:cubicBezTo>
                  <a:cubicBezTo>
                    <a:pt x="2116" y="16349"/>
                    <a:pt x="2104" y="16346"/>
                    <a:pt x="2091" y="16343"/>
                  </a:cubicBezTo>
                  <a:cubicBezTo>
                    <a:pt x="2077" y="16339"/>
                    <a:pt x="2063" y="16335"/>
                    <a:pt x="2047" y="16331"/>
                  </a:cubicBezTo>
                  <a:lnTo>
                    <a:pt x="1777" y="16266"/>
                  </a:lnTo>
                  <a:lnTo>
                    <a:pt x="1751" y="16319"/>
                  </a:lnTo>
                  <a:lnTo>
                    <a:pt x="1960" y="16486"/>
                  </a:lnTo>
                  <a:cubicBezTo>
                    <a:pt x="1970" y="16494"/>
                    <a:pt x="1981" y="16502"/>
                    <a:pt x="1992" y="16511"/>
                  </a:cubicBezTo>
                  <a:cubicBezTo>
                    <a:pt x="2004" y="16520"/>
                    <a:pt x="2015" y="16528"/>
                    <a:pt x="2025" y="16536"/>
                  </a:cubicBezTo>
                  <a:cubicBezTo>
                    <a:pt x="2035" y="16543"/>
                    <a:pt x="2043" y="16550"/>
                    <a:pt x="2050" y="16555"/>
                  </a:cubicBezTo>
                  <a:cubicBezTo>
                    <a:pt x="2057" y="16561"/>
                    <a:pt x="2061" y="16563"/>
                    <a:pt x="2062" y="16564"/>
                  </a:cubicBezTo>
                  <a:cubicBezTo>
                    <a:pt x="2060" y="16563"/>
                    <a:pt x="2055" y="16562"/>
                    <a:pt x="2047" y="16559"/>
                  </a:cubicBezTo>
                  <a:cubicBezTo>
                    <a:pt x="2038" y="16556"/>
                    <a:pt x="2028" y="16553"/>
                    <a:pt x="2015" y="16549"/>
                  </a:cubicBezTo>
                  <a:cubicBezTo>
                    <a:pt x="2003" y="16546"/>
                    <a:pt x="1989" y="16542"/>
                    <a:pt x="1975" y="16538"/>
                  </a:cubicBezTo>
                  <a:cubicBezTo>
                    <a:pt x="1960" y="16534"/>
                    <a:pt x="1946" y="16530"/>
                    <a:pt x="1933" y="16527"/>
                  </a:cubicBezTo>
                  <a:lnTo>
                    <a:pt x="1680" y="16464"/>
                  </a:lnTo>
                  <a:lnTo>
                    <a:pt x="1655" y="16514"/>
                  </a:lnTo>
                  <a:lnTo>
                    <a:pt x="2092" y="16614"/>
                  </a:lnTo>
                  <a:lnTo>
                    <a:pt x="2121" y="16554"/>
                  </a:lnTo>
                  <a:lnTo>
                    <a:pt x="1925" y="16397"/>
                  </a:lnTo>
                  <a:cubicBezTo>
                    <a:pt x="1913" y="16388"/>
                    <a:pt x="1902" y="16379"/>
                    <a:pt x="1890" y="16371"/>
                  </a:cubicBezTo>
                  <a:cubicBezTo>
                    <a:pt x="1879" y="16362"/>
                    <a:pt x="1869" y="16355"/>
                    <a:pt x="1860" y="16348"/>
                  </a:cubicBezTo>
                  <a:cubicBezTo>
                    <a:pt x="1851" y="16342"/>
                    <a:pt x="1844" y="16336"/>
                    <a:pt x="1838" y="16332"/>
                  </a:cubicBezTo>
                  <a:cubicBezTo>
                    <a:pt x="1832" y="16328"/>
                    <a:pt x="1829" y="16326"/>
                    <a:pt x="1828" y="16325"/>
                  </a:cubicBezTo>
                  <a:cubicBezTo>
                    <a:pt x="1829" y="16326"/>
                    <a:pt x="1833" y="16327"/>
                    <a:pt x="1840" y="16329"/>
                  </a:cubicBezTo>
                  <a:cubicBezTo>
                    <a:pt x="1847" y="16331"/>
                    <a:pt x="1856" y="16333"/>
                    <a:pt x="1866" y="16336"/>
                  </a:cubicBezTo>
                  <a:cubicBezTo>
                    <a:pt x="1877" y="16339"/>
                    <a:pt x="1889" y="16343"/>
                    <a:pt x="1903" y="16347"/>
                  </a:cubicBezTo>
                  <a:cubicBezTo>
                    <a:pt x="1917" y="16350"/>
                    <a:pt x="1932" y="16354"/>
                    <a:pt x="1948" y="16358"/>
                  </a:cubicBezTo>
                  <a:lnTo>
                    <a:pt x="2189" y="16417"/>
                  </a:lnTo>
                  <a:lnTo>
                    <a:pt x="2219" y="16356"/>
                  </a:lnTo>
                  <a:lnTo>
                    <a:pt x="1872" y="16074"/>
                  </a:lnTo>
                  <a:close/>
                  <a:moveTo>
                    <a:pt x="2409" y="15969"/>
                  </a:moveTo>
                  <a:lnTo>
                    <a:pt x="2369" y="15949"/>
                  </a:lnTo>
                  <a:lnTo>
                    <a:pt x="2284" y="16121"/>
                  </a:lnTo>
                  <a:lnTo>
                    <a:pt x="2141" y="16050"/>
                  </a:lnTo>
                  <a:lnTo>
                    <a:pt x="2207" y="15916"/>
                  </a:lnTo>
                  <a:lnTo>
                    <a:pt x="2167" y="15897"/>
                  </a:lnTo>
                  <a:lnTo>
                    <a:pt x="2101" y="16030"/>
                  </a:lnTo>
                  <a:lnTo>
                    <a:pt x="1973" y="15967"/>
                  </a:lnTo>
                  <a:lnTo>
                    <a:pt x="2051" y="15807"/>
                  </a:lnTo>
                  <a:lnTo>
                    <a:pt x="2016" y="15782"/>
                  </a:lnTo>
                  <a:lnTo>
                    <a:pt x="1911" y="15996"/>
                  </a:lnTo>
                  <a:lnTo>
                    <a:pt x="2301" y="16188"/>
                  </a:lnTo>
                  <a:lnTo>
                    <a:pt x="2409" y="15969"/>
                  </a:lnTo>
                  <a:close/>
                  <a:moveTo>
                    <a:pt x="2425" y="15564"/>
                  </a:moveTo>
                  <a:cubicBezTo>
                    <a:pt x="2411" y="15563"/>
                    <a:pt x="2397" y="15564"/>
                    <a:pt x="2384" y="15567"/>
                  </a:cubicBezTo>
                  <a:cubicBezTo>
                    <a:pt x="2371" y="15571"/>
                    <a:pt x="2359" y="15576"/>
                    <a:pt x="2348" y="15584"/>
                  </a:cubicBezTo>
                  <a:cubicBezTo>
                    <a:pt x="2337" y="15591"/>
                    <a:pt x="2324" y="15602"/>
                    <a:pt x="2311" y="15617"/>
                  </a:cubicBezTo>
                  <a:lnTo>
                    <a:pt x="2274" y="15655"/>
                  </a:lnTo>
                  <a:cubicBezTo>
                    <a:pt x="2255" y="15674"/>
                    <a:pt x="2238" y="15687"/>
                    <a:pt x="2224" y="15692"/>
                  </a:cubicBezTo>
                  <a:cubicBezTo>
                    <a:pt x="2210" y="15697"/>
                    <a:pt x="2194" y="15696"/>
                    <a:pt x="2178" y="15688"/>
                  </a:cubicBezTo>
                  <a:cubicBezTo>
                    <a:pt x="2158" y="15679"/>
                    <a:pt x="2146" y="15664"/>
                    <a:pt x="2141" y="15645"/>
                  </a:cubicBezTo>
                  <a:cubicBezTo>
                    <a:pt x="2137" y="15625"/>
                    <a:pt x="2140" y="15603"/>
                    <a:pt x="2152" y="15579"/>
                  </a:cubicBezTo>
                  <a:cubicBezTo>
                    <a:pt x="2157" y="15570"/>
                    <a:pt x="2161" y="15563"/>
                    <a:pt x="2166" y="15556"/>
                  </a:cubicBezTo>
                  <a:cubicBezTo>
                    <a:pt x="2171" y="15549"/>
                    <a:pt x="2176" y="15543"/>
                    <a:pt x="2182" y="15536"/>
                  </a:cubicBezTo>
                  <a:cubicBezTo>
                    <a:pt x="2189" y="15530"/>
                    <a:pt x="2196" y="15524"/>
                    <a:pt x="2204" y="15518"/>
                  </a:cubicBezTo>
                  <a:cubicBezTo>
                    <a:pt x="2212" y="15513"/>
                    <a:pt x="2222" y="15506"/>
                    <a:pt x="2232" y="15500"/>
                  </a:cubicBezTo>
                  <a:lnTo>
                    <a:pt x="2209" y="15463"/>
                  </a:lnTo>
                  <a:cubicBezTo>
                    <a:pt x="2165" y="15488"/>
                    <a:pt x="2134" y="15521"/>
                    <a:pt x="2113" y="15562"/>
                  </a:cubicBezTo>
                  <a:cubicBezTo>
                    <a:pt x="2104" y="15581"/>
                    <a:pt x="2098" y="15600"/>
                    <a:pt x="2096" y="15618"/>
                  </a:cubicBezTo>
                  <a:cubicBezTo>
                    <a:pt x="2094" y="15636"/>
                    <a:pt x="2095" y="15653"/>
                    <a:pt x="2099" y="15669"/>
                  </a:cubicBezTo>
                  <a:cubicBezTo>
                    <a:pt x="2104" y="15685"/>
                    <a:pt x="2111" y="15700"/>
                    <a:pt x="2122" y="15712"/>
                  </a:cubicBezTo>
                  <a:cubicBezTo>
                    <a:pt x="2133" y="15725"/>
                    <a:pt x="2146" y="15736"/>
                    <a:pt x="2163" y="15744"/>
                  </a:cubicBezTo>
                  <a:cubicBezTo>
                    <a:pt x="2188" y="15756"/>
                    <a:pt x="2214" y="15759"/>
                    <a:pt x="2239" y="15751"/>
                  </a:cubicBezTo>
                  <a:cubicBezTo>
                    <a:pt x="2251" y="15747"/>
                    <a:pt x="2262" y="15741"/>
                    <a:pt x="2272" y="15733"/>
                  </a:cubicBezTo>
                  <a:cubicBezTo>
                    <a:pt x="2282" y="15725"/>
                    <a:pt x="2294" y="15714"/>
                    <a:pt x="2308" y="15698"/>
                  </a:cubicBezTo>
                  <a:lnTo>
                    <a:pt x="2339" y="15665"/>
                  </a:lnTo>
                  <a:cubicBezTo>
                    <a:pt x="2376" y="15625"/>
                    <a:pt x="2412" y="15614"/>
                    <a:pt x="2447" y="15631"/>
                  </a:cubicBezTo>
                  <a:cubicBezTo>
                    <a:pt x="2470" y="15642"/>
                    <a:pt x="2484" y="15661"/>
                    <a:pt x="2489" y="15686"/>
                  </a:cubicBezTo>
                  <a:cubicBezTo>
                    <a:pt x="2491" y="15698"/>
                    <a:pt x="2491" y="15709"/>
                    <a:pt x="2489" y="15719"/>
                  </a:cubicBezTo>
                  <a:cubicBezTo>
                    <a:pt x="2487" y="15729"/>
                    <a:pt x="2483" y="15742"/>
                    <a:pt x="2475" y="15757"/>
                  </a:cubicBezTo>
                  <a:cubicBezTo>
                    <a:pt x="2466" y="15776"/>
                    <a:pt x="2454" y="15793"/>
                    <a:pt x="2440" y="15808"/>
                  </a:cubicBezTo>
                  <a:cubicBezTo>
                    <a:pt x="2427" y="15822"/>
                    <a:pt x="2410" y="15834"/>
                    <a:pt x="2390" y="15845"/>
                  </a:cubicBezTo>
                  <a:lnTo>
                    <a:pt x="2417" y="15883"/>
                  </a:lnTo>
                  <a:cubicBezTo>
                    <a:pt x="2438" y="15870"/>
                    <a:pt x="2457" y="15855"/>
                    <a:pt x="2473" y="15837"/>
                  </a:cubicBezTo>
                  <a:cubicBezTo>
                    <a:pt x="2488" y="15820"/>
                    <a:pt x="2502" y="15799"/>
                    <a:pt x="2514" y="15775"/>
                  </a:cubicBezTo>
                  <a:cubicBezTo>
                    <a:pt x="2522" y="15757"/>
                    <a:pt x="2528" y="15740"/>
                    <a:pt x="2531" y="15725"/>
                  </a:cubicBezTo>
                  <a:cubicBezTo>
                    <a:pt x="2534" y="15709"/>
                    <a:pt x="2535" y="15693"/>
                    <a:pt x="2533" y="15676"/>
                  </a:cubicBezTo>
                  <a:cubicBezTo>
                    <a:pt x="2530" y="15653"/>
                    <a:pt x="2523" y="15633"/>
                    <a:pt x="2511" y="15615"/>
                  </a:cubicBezTo>
                  <a:cubicBezTo>
                    <a:pt x="2499" y="15598"/>
                    <a:pt x="2484" y="15585"/>
                    <a:pt x="2465" y="15576"/>
                  </a:cubicBezTo>
                  <a:cubicBezTo>
                    <a:pt x="2453" y="15570"/>
                    <a:pt x="2440" y="15566"/>
                    <a:pt x="2425" y="15564"/>
                  </a:cubicBezTo>
                  <a:close/>
                  <a:moveTo>
                    <a:pt x="2343" y="15118"/>
                  </a:moveTo>
                  <a:lnTo>
                    <a:pt x="2215" y="15376"/>
                  </a:lnTo>
                  <a:lnTo>
                    <a:pt x="2255" y="15396"/>
                  </a:lnTo>
                  <a:lnTo>
                    <a:pt x="2306" y="15291"/>
                  </a:lnTo>
                  <a:lnTo>
                    <a:pt x="2658" y="15464"/>
                  </a:lnTo>
                  <a:lnTo>
                    <a:pt x="2680" y="15419"/>
                  </a:lnTo>
                  <a:lnTo>
                    <a:pt x="2328" y="15246"/>
                  </a:lnTo>
                  <a:lnTo>
                    <a:pt x="2380" y="15140"/>
                  </a:lnTo>
                  <a:lnTo>
                    <a:pt x="2343" y="15118"/>
                  </a:lnTo>
                  <a:close/>
                  <a:moveTo>
                    <a:pt x="2477" y="14845"/>
                  </a:moveTo>
                  <a:lnTo>
                    <a:pt x="2376" y="15050"/>
                  </a:lnTo>
                  <a:lnTo>
                    <a:pt x="2766" y="15243"/>
                  </a:lnTo>
                  <a:lnTo>
                    <a:pt x="2790" y="15195"/>
                  </a:lnTo>
                  <a:lnTo>
                    <a:pt x="2604" y="15104"/>
                  </a:lnTo>
                  <a:lnTo>
                    <a:pt x="2666" y="14979"/>
                  </a:lnTo>
                  <a:lnTo>
                    <a:pt x="2627" y="14960"/>
                  </a:lnTo>
                  <a:lnTo>
                    <a:pt x="2566" y="15085"/>
                  </a:lnTo>
                  <a:lnTo>
                    <a:pt x="2438" y="15022"/>
                  </a:lnTo>
                  <a:lnTo>
                    <a:pt x="2512" y="14871"/>
                  </a:lnTo>
                  <a:lnTo>
                    <a:pt x="2477" y="14845"/>
                  </a:lnTo>
                  <a:close/>
                  <a:moveTo>
                    <a:pt x="3024" y="14719"/>
                  </a:moveTo>
                  <a:lnTo>
                    <a:pt x="2569" y="14656"/>
                  </a:lnTo>
                  <a:lnTo>
                    <a:pt x="2539" y="14717"/>
                  </a:lnTo>
                  <a:lnTo>
                    <a:pt x="2866" y="15040"/>
                  </a:lnTo>
                  <a:lnTo>
                    <a:pt x="2889" y="14993"/>
                  </a:lnTo>
                  <a:lnTo>
                    <a:pt x="2788" y="14896"/>
                  </a:lnTo>
                  <a:lnTo>
                    <a:pt x="2859" y="14750"/>
                  </a:lnTo>
                  <a:lnTo>
                    <a:pt x="2998" y="14772"/>
                  </a:lnTo>
                  <a:lnTo>
                    <a:pt x="3024" y="14719"/>
                  </a:lnTo>
                  <a:close/>
                  <a:moveTo>
                    <a:pt x="2815" y="14743"/>
                  </a:moveTo>
                  <a:lnTo>
                    <a:pt x="2756" y="14865"/>
                  </a:lnTo>
                  <a:lnTo>
                    <a:pt x="2595" y="14709"/>
                  </a:lnTo>
                  <a:lnTo>
                    <a:pt x="2815" y="14743"/>
                  </a:lnTo>
                  <a:close/>
                  <a:moveTo>
                    <a:pt x="2461" y="14687"/>
                  </a:moveTo>
                  <a:cubicBezTo>
                    <a:pt x="2453" y="14690"/>
                    <a:pt x="2447" y="14696"/>
                    <a:pt x="2443" y="14704"/>
                  </a:cubicBezTo>
                  <a:cubicBezTo>
                    <a:pt x="2439" y="14712"/>
                    <a:pt x="2438" y="14721"/>
                    <a:pt x="2441" y="14729"/>
                  </a:cubicBezTo>
                  <a:cubicBezTo>
                    <a:pt x="2444" y="14738"/>
                    <a:pt x="2449" y="14744"/>
                    <a:pt x="2457" y="14748"/>
                  </a:cubicBezTo>
                  <a:cubicBezTo>
                    <a:pt x="2466" y="14752"/>
                    <a:pt x="2474" y="14752"/>
                    <a:pt x="2483" y="14750"/>
                  </a:cubicBezTo>
                  <a:cubicBezTo>
                    <a:pt x="2492" y="14747"/>
                    <a:pt x="2498" y="14741"/>
                    <a:pt x="2502" y="14733"/>
                  </a:cubicBezTo>
                  <a:cubicBezTo>
                    <a:pt x="2506" y="14725"/>
                    <a:pt x="2507" y="14716"/>
                    <a:pt x="2503" y="14708"/>
                  </a:cubicBezTo>
                  <a:cubicBezTo>
                    <a:pt x="2500" y="14699"/>
                    <a:pt x="2495" y="14693"/>
                    <a:pt x="2486" y="14689"/>
                  </a:cubicBezTo>
                  <a:cubicBezTo>
                    <a:pt x="2478" y="14685"/>
                    <a:pt x="2470" y="14685"/>
                    <a:pt x="2461" y="14687"/>
                  </a:cubicBezTo>
                  <a:close/>
                  <a:moveTo>
                    <a:pt x="2519" y="14570"/>
                  </a:moveTo>
                  <a:cubicBezTo>
                    <a:pt x="2511" y="14573"/>
                    <a:pt x="2504" y="14579"/>
                    <a:pt x="2500" y="14587"/>
                  </a:cubicBezTo>
                  <a:cubicBezTo>
                    <a:pt x="2496" y="14595"/>
                    <a:pt x="2496" y="14603"/>
                    <a:pt x="2499" y="14612"/>
                  </a:cubicBezTo>
                  <a:cubicBezTo>
                    <a:pt x="2502" y="14620"/>
                    <a:pt x="2507" y="14626"/>
                    <a:pt x="2515" y="14630"/>
                  </a:cubicBezTo>
                  <a:cubicBezTo>
                    <a:pt x="2523" y="14634"/>
                    <a:pt x="2532" y="14635"/>
                    <a:pt x="2541" y="14632"/>
                  </a:cubicBezTo>
                  <a:cubicBezTo>
                    <a:pt x="2549" y="14629"/>
                    <a:pt x="2556" y="14624"/>
                    <a:pt x="2560" y="14616"/>
                  </a:cubicBezTo>
                  <a:cubicBezTo>
                    <a:pt x="2564" y="14607"/>
                    <a:pt x="2564" y="14599"/>
                    <a:pt x="2561" y="14590"/>
                  </a:cubicBezTo>
                  <a:cubicBezTo>
                    <a:pt x="2558" y="14582"/>
                    <a:pt x="2552" y="14576"/>
                    <a:pt x="2544" y="14572"/>
                  </a:cubicBezTo>
                  <a:cubicBezTo>
                    <a:pt x="2536" y="14568"/>
                    <a:pt x="2528" y="14567"/>
                    <a:pt x="2519" y="14570"/>
                  </a:cubicBezTo>
                  <a:close/>
                  <a:moveTo>
                    <a:pt x="3120" y="14425"/>
                  </a:moveTo>
                  <a:lnTo>
                    <a:pt x="3044" y="14579"/>
                  </a:lnTo>
                  <a:lnTo>
                    <a:pt x="2692" y="14406"/>
                  </a:lnTo>
                  <a:lnTo>
                    <a:pt x="2669" y="14453"/>
                  </a:lnTo>
                  <a:lnTo>
                    <a:pt x="3060" y="14645"/>
                  </a:lnTo>
                  <a:lnTo>
                    <a:pt x="3156" y="14451"/>
                  </a:lnTo>
                  <a:lnTo>
                    <a:pt x="3120" y="14425"/>
                  </a:lnTo>
                  <a:close/>
                  <a:moveTo>
                    <a:pt x="3219" y="14323"/>
                  </a:moveTo>
                  <a:lnTo>
                    <a:pt x="2828" y="14131"/>
                  </a:lnTo>
                  <a:lnTo>
                    <a:pt x="2806" y="14177"/>
                  </a:lnTo>
                  <a:lnTo>
                    <a:pt x="3196" y="14369"/>
                  </a:lnTo>
                  <a:lnTo>
                    <a:pt x="3219" y="14323"/>
                  </a:lnTo>
                  <a:close/>
                  <a:moveTo>
                    <a:pt x="3243" y="13903"/>
                  </a:moveTo>
                  <a:cubicBezTo>
                    <a:pt x="3228" y="13901"/>
                    <a:pt x="3215" y="13902"/>
                    <a:pt x="3201" y="13906"/>
                  </a:cubicBezTo>
                  <a:cubicBezTo>
                    <a:pt x="3188" y="13909"/>
                    <a:pt x="3176" y="13914"/>
                    <a:pt x="3165" y="13922"/>
                  </a:cubicBezTo>
                  <a:cubicBezTo>
                    <a:pt x="3155" y="13929"/>
                    <a:pt x="3142" y="13940"/>
                    <a:pt x="3128" y="13955"/>
                  </a:cubicBezTo>
                  <a:lnTo>
                    <a:pt x="3092" y="13993"/>
                  </a:lnTo>
                  <a:cubicBezTo>
                    <a:pt x="3073" y="14013"/>
                    <a:pt x="3056" y="14025"/>
                    <a:pt x="3042" y="14030"/>
                  </a:cubicBezTo>
                  <a:cubicBezTo>
                    <a:pt x="3027" y="14036"/>
                    <a:pt x="3012" y="14035"/>
                    <a:pt x="2996" y="14027"/>
                  </a:cubicBezTo>
                  <a:cubicBezTo>
                    <a:pt x="2976" y="14017"/>
                    <a:pt x="2964" y="14002"/>
                    <a:pt x="2959" y="13983"/>
                  </a:cubicBezTo>
                  <a:cubicBezTo>
                    <a:pt x="2954" y="13964"/>
                    <a:pt x="2958" y="13942"/>
                    <a:pt x="2970" y="13917"/>
                  </a:cubicBezTo>
                  <a:cubicBezTo>
                    <a:pt x="2974" y="13909"/>
                    <a:pt x="2979" y="13901"/>
                    <a:pt x="2983" y="13894"/>
                  </a:cubicBezTo>
                  <a:cubicBezTo>
                    <a:pt x="2988" y="13887"/>
                    <a:pt x="2994" y="13881"/>
                    <a:pt x="3000" y="13875"/>
                  </a:cubicBezTo>
                  <a:cubicBezTo>
                    <a:pt x="3006" y="13869"/>
                    <a:pt x="3014" y="13863"/>
                    <a:pt x="3022" y="13857"/>
                  </a:cubicBezTo>
                  <a:cubicBezTo>
                    <a:pt x="3030" y="13851"/>
                    <a:pt x="3039" y="13845"/>
                    <a:pt x="3050" y="13838"/>
                  </a:cubicBezTo>
                  <a:lnTo>
                    <a:pt x="3026" y="13801"/>
                  </a:lnTo>
                  <a:cubicBezTo>
                    <a:pt x="2983" y="13826"/>
                    <a:pt x="2951" y="13859"/>
                    <a:pt x="2931" y="13900"/>
                  </a:cubicBezTo>
                  <a:cubicBezTo>
                    <a:pt x="2921" y="13919"/>
                    <a:pt x="2916" y="13938"/>
                    <a:pt x="2914" y="13956"/>
                  </a:cubicBezTo>
                  <a:cubicBezTo>
                    <a:pt x="2911" y="13975"/>
                    <a:pt x="2913" y="13992"/>
                    <a:pt x="2917" y="14008"/>
                  </a:cubicBezTo>
                  <a:cubicBezTo>
                    <a:pt x="2921" y="14024"/>
                    <a:pt x="2929" y="14038"/>
                    <a:pt x="2940" y="14051"/>
                  </a:cubicBezTo>
                  <a:cubicBezTo>
                    <a:pt x="2950" y="14063"/>
                    <a:pt x="2964" y="14074"/>
                    <a:pt x="2981" y="14082"/>
                  </a:cubicBezTo>
                  <a:cubicBezTo>
                    <a:pt x="3006" y="14095"/>
                    <a:pt x="3031" y="14097"/>
                    <a:pt x="3057" y="14089"/>
                  </a:cubicBezTo>
                  <a:cubicBezTo>
                    <a:pt x="3068" y="14085"/>
                    <a:pt x="3079" y="14080"/>
                    <a:pt x="3089" y="14072"/>
                  </a:cubicBezTo>
                  <a:cubicBezTo>
                    <a:pt x="3099" y="14064"/>
                    <a:pt x="3112" y="14052"/>
                    <a:pt x="3126" y="14037"/>
                  </a:cubicBezTo>
                  <a:lnTo>
                    <a:pt x="3157" y="14003"/>
                  </a:lnTo>
                  <a:cubicBezTo>
                    <a:pt x="3194" y="13963"/>
                    <a:pt x="3230" y="13952"/>
                    <a:pt x="3264" y="13969"/>
                  </a:cubicBezTo>
                  <a:cubicBezTo>
                    <a:pt x="3288" y="13980"/>
                    <a:pt x="3302" y="13999"/>
                    <a:pt x="3306" y="14024"/>
                  </a:cubicBezTo>
                  <a:cubicBezTo>
                    <a:pt x="3309" y="14036"/>
                    <a:pt x="3309" y="14047"/>
                    <a:pt x="3307" y="14057"/>
                  </a:cubicBezTo>
                  <a:cubicBezTo>
                    <a:pt x="3305" y="14068"/>
                    <a:pt x="3300" y="14080"/>
                    <a:pt x="3293" y="14095"/>
                  </a:cubicBezTo>
                  <a:cubicBezTo>
                    <a:pt x="3283" y="14115"/>
                    <a:pt x="3272" y="14132"/>
                    <a:pt x="3258" y="14146"/>
                  </a:cubicBezTo>
                  <a:cubicBezTo>
                    <a:pt x="3244" y="14160"/>
                    <a:pt x="3228" y="14173"/>
                    <a:pt x="3208" y="14183"/>
                  </a:cubicBezTo>
                  <a:lnTo>
                    <a:pt x="3234" y="14222"/>
                  </a:lnTo>
                  <a:cubicBezTo>
                    <a:pt x="3256" y="14208"/>
                    <a:pt x="3275" y="14193"/>
                    <a:pt x="3290" y="14175"/>
                  </a:cubicBezTo>
                  <a:cubicBezTo>
                    <a:pt x="3306" y="14158"/>
                    <a:pt x="3320" y="14137"/>
                    <a:pt x="3331" y="14114"/>
                  </a:cubicBezTo>
                  <a:cubicBezTo>
                    <a:pt x="3340" y="14096"/>
                    <a:pt x="3346" y="14079"/>
                    <a:pt x="3349" y="14063"/>
                  </a:cubicBezTo>
                  <a:cubicBezTo>
                    <a:pt x="3352" y="14048"/>
                    <a:pt x="3352" y="14031"/>
                    <a:pt x="3350" y="14014"/>
                  </a:cubicBezTo>
                  <a:cubicBezTo>
                    <a:pt x="3348" y="13991"/>
                    <a:pt x="3341" y="13971"/>
                    <a:pt x="3329" y="13954"/>
                  </a:cubicBezTo>
                  <a:cubicBezTo>
                    <a:pt x="3316" y="13936"/>
                    <a:pt x="3301" y="13923"/>
                    <a:pt x="3283" y="13914"/>
                  </a:cubicBezTo>
                  <a:cubicBezTo>
                    <a:pt x="3271" y="13908"/>
                    <a:pt x="3257" y="13904"/>
                    <a:pt x="3243" y="13903"/>
                  </a:cubicBezTo>
                  <a:close/>
                  <a:moveTo>
                    <a:pt x="3494" y="13620"/>
                  </a:moveTo>
                  <a:cubicBezTo>
                    <a:pt x="3497" y="13637"/>
                    <a:pt x="3497" y="13652"/>
                    <a:pt x="3495" y="13666"/>
                  </a:cubicBezTo>
                  <a:cubicBezTo>
                    <a:pt x="3493" y="13680"/>
                    <a:pt x="3489" y="13694"/>
                    <a:pt x="3482" y="13709"/>
                  </a:cubicBezTo>
                  <a:cubicBezTo>
                    <a:pt x="3470" y="13731"/>
                    <a:pt x="3454" y="13749"/>
                    <a:pt x="3433" y="13762"/>
                  </a:cubicBezTo>
                  <a:cubicBezTo>
                    <a:pt x="3412" y="13775"/>
                    <a:pt x="3387" y="13780"/>
                    <a:pt x="3357" y="13778"/>
                  </a:cubicBezTo>
                  <a:cubicBezTo>
                    <a:pt x="3343" y="13777"/>
                    <a:pt x="3330" y="13774"/>
                    <a:pt x="3317" y="13770"/>
                  </a:cubicBezTo>
                  <a:cubicBezTo>
                    <a:pt x="3303" y="13766"/>
                    <a:pt x="3287" y="13759"/>
                    <a:pt x="3268" y="13750"/>
                  </a:cubicBezTo>
                  <a:cubicBezTo>
                    <a:pt x="3245" y="13738"/>
                    <a:pt x="3226" y="13727"/>
                    <a:pt x="3211" y="13717"/>
                  </a:cubicBezTo>
                  <a:cubicBezTo>
                    <a:pt x="3196" y="13706"/>
                    <a:pt x="3183" y="13694"/>
                    <a:pt x="3173" y="13682"/>
                  </a:cubicBezTo>
                  <a:cubicBezTo>
                    <a:pt x="3155" y="13662"/>
                    <a:pt x="3145" y="13641"/>
                    <a:pt x="3141" y="13619"/>
                  </a:cubicBezTo>
                  <a:cubicBezTo>
                    <a:pt x="3138" y="13598"/>
                    <a:pt x="3142" y="13576"/>
                    <a:pt x="3153" y="13553"/>
                  </a:cubicBezTo>
                  <a:cubicBezTo>
                    <a:pt x="3160" y="13538"/>
                    <a:pt x="3168" y="13526"/>
                    <a:pt x="3178" y="13517"/>
                  </a:cubicBezTo>
                  <a:cubicBezTo>
                    <a:pt x="3187" y="13507"/>
                    <a:pt x="3199" y="13498"/>
                    <a:pt x="3214" y="13491"/>
                  </a:cubicBezTo>
                  <a:lnTo>
                    <a:pt x="3196" y="13451"/>
                  </a:lnTo>
                  <a:cubicBezTo>
                    <a:pt x="3179" y="13459"/>
                    <a:pt x="3164" y="13470"/>
                    <a:pt x="3150" y="13484"/>
                  </a:cubicBezTo>
                  <a:cubicBezTo>
                    <a:pt x="3136" y="13498"/>
                    <a:pt x="3125" y="13515"/>
                    <a:pt x="3115" y="13534"/>
                  </a:cubicBezTo>
                  <a:cubicBezTo>
                    <a:pt x="3104" y="13557"/>
                    <a:pt x="3098" y="13582"/>
                    <a:pt x="3098" y="13607"/>
                  </a:cubicBezTo>
                  <a:cubicBezTo>
                    <a:pt x="3098" y="13632"/>
                    <a:pt x="3104" y="13656"/>
                    <a:pt x="3115" y="13680"/>
                  </a:cubicBezTo>
                  <a:cubicBezTo>
                    <a:pt x="3126" y="13703"/>
                    <a:pt x="3141" y="13725"/>
                    <a:pt x="3162" y="13745"/>
                  </a:cubicBezTo>
                  <a:cubicBezTo>
                    <a:pt x="3183" y="13766"/>
                    <a:pt x="3208" y="13783"/>
                    <a:pt x="3236" y="13797"/>
                  </a:cubicBezTo>
                  <a:cubicBezTo>
                    <a:pt x="3266" y="13812"/>
                    <a:pt x="3295" y="13821"/>
                    <a:pt x="3324" y="13827"/>
                  </a:cubicBezTo>
                  <a:cubicBezTo>
                    <a:pt x="3353" y="13832"/>
                    <a:pt x="3381" y="13831"/>
                    <a:pt x="3408" y="13824"/>
                  </a:cubicBezTo>
                  <a:cubicBezTo>
                    <a:pt x="3433" y="13817"/>
                    <a:pt x="3454" y="13806"/>
                    <a:pt x="3473" y="13790"/>
                  </a:cubicBezTo>
                  <a:cubicBezTo>
                    <a:pt x="3491" y="13775"/>
                    <a:pt x="3506" y="13756"/>
                    <a:pt x="3516" y="13735"/>
                  </a:cubicBezTo>
                  <a:cubicBezTo>
                    <a:pt x="3526" y="13716"/>
                    <a:pt x="3532" y="13695"/>
                    <a:pt x="3536" y="13674"/>
                  </a:cubicBezTo>
                  <a:cubicBezTo>
                    <a:pt x="3539" y="13653"/>
                    <a:pt x="3540" y="13632"/>
                    <a:pt x="3538" y="13611"/>
                  </a:cubicBezTo>
                  <a:lnTo>
                    <a:pt x="3494" y="13620"/>
                  </a:lnTo>
                  <a:close/>
                  <a:moveTo>
                    <a:pt x="3730" y="13285"/>
                  </a:moveTo>
                  <a:lnTo>
                    <a:pt x="3339" y="13093"/>
                  </a:lnTo>
                  <a:lnTo>
                    <a:pt x="3316" y="13139"/>
                  </a:lnTo>
                  <a:lnTo>
                    <a:pt x="3479" y="13220"/>
                  </a:lnTo>
                  <a:lnTo>
                    <a:pt x="3398" y="13385"/>
                  </a:lnTo>
                  <a:lnTo>
                    <a:pt x="3235" y="13304"/>
                  </a:lnTo>
                  <a:lnTo>
                    <a:pt x="3212" y="13350"/>
                  </a:lnTo>
                  <a:lnTo>
                    <a:pt x="3603" y="13542"/>
                  </a:lnTo>
                  <a:lnTo>
                    <a:pt x="3626" y="13496"/>
                  </a:lnTo>
                  <a:lnTo>
                    <a:pt x="3437" y="13403"/>
                  </a:lnTo>
                  <a:lnTo>
                    <a:pt x="3518" y="13239"/>
                  </a:lnTo>
                  <a:lnTo>
                    <a:pt x="3707" y="13332"/>
                  </a:lnTo>
                  <a:lnTo>
                    <a:pt x="3730" y="13285"/>
                  </a:lnTo>
                  <a:close/>
                  <a:moveTo>
                    <a:pt x="3894" y="12951"/>
                  </a:moveTo>
                  <a:lnTo>
                    <a:pt x="3854" y="12931"/>
                  </a:lnTo>
                  <a:lnTo>
                    <a:pt x="3769" y="13103"/>
                  </a:lnTo>
                  <a:lnTo>
                    <a:pt x="3626" y="13033"/>
                  </a:lnTo>
                  <a:lnTo>
                    <a:pt x="3692" y="12899"/>
                  </a:lnTo>
                  <a:lnTo>
                    <a:pt x="3651" y="12879"/>
                  </a:lnTo>
                  <a:lnTo>
                    <a:pt x="3585" y="13013"/>
                  </a:lnTo>
                  <a:lnTo>
                    <a:pt x="3457" y="12950"/>
                  </a:lnTo>
                  <a:lnTo>
                    <a:pt x="3536" y="12790"/>
                  </a:lnTo>
                  <a:lnTo>
                    <a:pt x="3500" y="12765"/>
                  </a:lnTo>
                  <a:lnTo>
                    <a:pt x="3395" y="12978"/>
                  </a:lnTo>
                  <a:lnTo>
                    <a:pt x="3786" y="13171"/>
                  </a:lnTo>
                  <a:lnTo>
                    <a:pt x="3894" y="12951"/>
                  </a:lnTo>
                  <a:close/>
                  <a:moveTo>
                    <a:pt x="3811" y="12134"/>
                  </a:moveTo>
                  <a:lnTo>
                    <a:pt x="3788" y="12181"/>
                  </a:lnTo>
                  <a:lnTo>
                    <a:pt x="3991" y="12341"/>
                  </a:lnTo>
                  <a:cubicBezTo>
                    <a:pt x="4004" y="12351"/>
                    <a:pt x="4016" y="12361"/>
                    <a:pt x="4029" y="12370"/>
                  </a:cubicBezTo>
                  <a:cubicBezTo>
                    <a:pt x="4042" y="12380"/>
                    <a:pt x="4053" y="12389"/>
                    <a:pt x="4063" y="12396"/>
                  </a:cubicBezTo>
                  <a:cubicBezTo>
                    <a:pt x="4074" y="12404"/>
                    <a:pt x="4082" y="12410"/>
                    <a:pt x="4089" y="12415"/>
                  </a:cubicBezTo>
                  <a:cubicBezTo>
                    <a:pt x="4094" y="12418"/>
                    <a:pt x="4097" y="12421"/>
                    <a:pt x="4099" y="12422"/>
                  </a:cubicBezTo>
                  <a:cubicBezTo>
                    <a:pt x="4097" y="12422"/>
                    <a:pt x="4094" y="12421"/>
                    <a:pt x="4089" y="12419"/>
                  </a:cubicBezTo>
                  <a:cubicBezTo>
                    <a:pt x="4083" y="12417"/>
                    <a:pt x="4075" y="12415"/>
                    <a:pt x="4065" y="12412"/>
                  </a:cubicBezTo>
                  <a:cubicBezTo>
                    <a:pt x="4055" y="12409"/>
                    <a:pt x="4043" y="12406"/>
                    <a:pt x="4030" y="12403"/>
                  </a:cubicBezTo>
                  <a:cubicBezTo>
                    <a:pt x="4016" y="12399"/>
                    <a:pt x="4001" y="12395"/>
                    <a:pt x="3986" y="12391"/>
                  </a:cubicBezTo>
                  <a:lnTo>
                    <a:pt x="3716" y="12326"/>
                  </a:lnTo>
                  <a:lnTo>
                    <a:pt x="3690" y="12379"/>
                  </a:lnTo>
                  <a:lnTo>
                    <a:pt x="3899" y="12546"/>
                  </a:lnTo>
                  <a:cubicBezTo>
                    <a:pt x="3909" y="12554"/>
                    <a:pt x="3919" y="12562"/>
                    <a:pt x="3931" y="12571"/>
                  </a:cubicBezTo>
                  <a:cubicBezTo>
                    <a:pt x="3943" y="12580"/>
                    <a:pt x="3953" y="12588"/>
                    <a:pt x="3963" y="12596"/>
                  </a:cubicBezTo>
                  <a:cubicBezTo>
                    <a:pt x="3973" y="12603"/>
                    <a:pt x="3982" y="12610"/>
                    <a:pt x="3989" y="12615"/>
                  </a:cubicBezTo>
                  <a:cubicBezTo>
                    <a:pt x="3996" y="12620"/>
                    <a:pt x="4000" y="12623"/>
                    <a:pt x="4001" y="12624"/>
                  </a:cubicBezTo>
                  <a:cubicBezTo>
                    <a:pt x="3999" y="12623"/>
                    <a:pt x="3994" y="12622"/>
                    <a:pt x="3985" y="12619"/>
                  </a:cubicBezTo>
                  <a:cubicBezTo>
                    <a:pt x="3977" y="12616"/>
                    <a:pt x="3966" y="12613"/>
                    <a:pt x="3954" y="12609"/>
                  </a:cubicBezTo>
                  <a:cubicBezTo>
                    <a:pt x="3942" y="12605"/>
                    <a:pt x="3928" y="12602"/>
                    <a:pt x="3914" y="12597"/>
                  </a:cubicBezTo>
                  <a:cubicBezTo>
                    <a:pt x="3899" y="12593"/>
                    <a:pt x="3885" y="12590"/>
                    <a:pt x="3872" y="12586"/>
                  </a:cubicBezTo>
                  <a:lnTo>
                    <a:pt x="3619" y="12524"/>
                  </a:lnTo>
                  <a:lnTo>
                    <a:pt x="3594" y="12574"/>
                  </a:lnTo>
                  <a:lnTo>
                    <a:pt x="4031" y="12674"/>
                  </a:lnTo>
                  <a:lnTo>
                    <a:pt x="4060" y="12613"/>
                  </a:lnTo>
                  <a:lnTo>
                    <a:pt x="3863" y="12457"/>
                  </a:lnTo>
                  <a:cubicBezTo>
                    <a:pt x="3852" y="12448"/>
                    <a:pt x="3840" y="12439"/>
                    <a:pt x="3829" y="12431"/>
                  </a:cubicBezTo>
                  <a:cubicBezTo>
                    <a:pt x="3818" y="12422"/>
                    <a:pt x="3808" y="12415"/>
                    <a:pt x="3799" y="12408"/>
                  </a:cubicBezTo>
                  <a:cubicBezTo>
                    <a:pt x="3790" y="12401"/>
                    <a:pt x="3782" y="12396"/>
                    <a:pt x="3777" y="12392"/>
                  </a:cubicBezTo>
                  <a:cubicBezTo>
                    <a:pt x="3771" y="12388"/>
                    <a:pt x="3768" y="12386"/>
                    <a:pt x="3767" y="12385"/>
                  </a:cubicBezTo>
                  <a:cubicBezTo>
                    <a:pt x="3768" y="12385"/>
                    <a:pt x="3772" y="12387"/>
                    <a:pt x="3779" y="12389"/>
                  </a:cubicBezTo>
                  <a:cubicBezTo>
                    <a:pt x="3786" y="12391"/>
                    <a:pt x="3795" y="12393"/>
                    <a:pt x="3805" y="12396"/>
                  </a:cubicBezTo>
                  <a:cubicBezTo>
                    <a:pt x="3816" y="12399"/>
                    <a:pt x="3828" y="12403"/>
                    <a:pt x="3842" y="12406"/>
                  </a:cubicBezTo>
                  <a:cubicBezTo>
                    <a:pt x="3856" y="12410"/>
                    <a:pt x="3871" y="12414"/>
                    <a:pt x="3887" y="12418"/>
                  </a:cubicBezTo>
                  <a:lnTo>
                    <a:pt x="4128" y="12477"/>
                  </a:lnTo>
                  <a:lnTo>
                    <a:pt x="4158" y="12416"/>
                  </a:lnTo>
                  <a:lnTo>
                    <a:pt x="3811" y="12134"/>
                  </a:lnTo>
                  <a:close/>
                  <a:moveTo>
                    <a:pt x="4263" y="12202"/>
                  </a:moveTo>
                  <a:lnTo>
                    <a:pt x="3872" y="12010"/>
                  </a:lnTo>
                  <a:lnTo>
                    <a:pt x="3849" y="12055"/>
                  </a:lnTo>
                  <a:lnTo>
                    <a:pt x="4240" y="12248"/>
                  </a:lnTo>
                  <a:lnTo>
                    <a:pt x="4263" y="12202"/>
                  </a:lnTo>
                  <a:close/>
                  <a:moveTo>
                    <a:pt x="4379" y="11867"/>
                  </a:moveTo>
                  <a:lnTo>
                    <a:pt x="4303" y="12021"/>
                  </a:lnTo>
                  <a:lnTo>
                    <a:pt x="3951" y="11848"/>
                  </a:lnTo>
                  <a:lnTo>
                    <a:pt x="3928" y="11895"/>
                  </a:lnTo>
                  <a:lnTo>
                    <a:pt x="4319" y="12087"/>
                  </a:lnTo>
                  <a:lnTo>
                    <a:pt x="4415" y="11893"/>
                  </a:lnTo>
                  <a:lnTo>
                    <a:pt x="4379" y="11867"/>
                  </a:lnTo>
                  <a:close/>
                  <a:moveTo>
                    <a:pt x="4581" y="11554"/>
                  </a:moveTo>
                  <a:lnTo>
                    <a:pt x="4191" y="11362"/>
                  </a:lnTo>
                  <a:lnTo>
                    <a:pt x="4168" y="11408"/>
                  </a:lnTo>
                  <a:lnTo>
                    <a:pt x="4331" y="11489"/>
                  </a:lnTo>
                  <a:lnTo>
                    <a:pt x="4250" y="11654"/>
                  </a:lnTo>
                  <a:lnTo>
                    <a:pt x="4087" y="11573"/>
                  </a:lnTo>
                  <a:lnTo>
                    <a:pt x="4064" y="11619"/>
                  </a:lnTo>
                  <a:lnTo>
                    <a:pt x="4455" y="11811"/>
                  </a:lnTo>
                  <a:lnTo>
                    <a:pt x="4477" y="11765"/>
                  </a:lnTo>
                  <a:lnTo>
                    <a:pt x="4288" y="11672"/>
                  </a:lnTo>
                  <a:lnTo>
                    <a:pt x="4369" y="11508"/>
                  </a:lnTo>
                  <a:lnTo>
                    <a:pt x="4558" y="11601"/>
                  </a:lnTo>
                  <a:lnTo>
                    <a:pt x="4581" y="11554"/>
                  </a:lnTo>
                  <a:close/>
                  <a:moveTo>
                    <a:pt x="4746" y="11220"/>
                  </a:moveTo>
                  <a:lnTo>
                    <a:pt x="4705" y="11200"/>
                  </a:lnTo>
                  <a:lnTo>
                    <a:pt x="4621" y="11372"/>
                  </a:lnTo>
                  <a:lnTo>
                    <a:pt x="4478" y="11302"/>
                  </a:lnTo>
                  <a:lnTo>
                    <a:pt x="4544" y="11168"/>
                  </a:lnTo>
                  <a:lnTo>
                    <a:pt x="4503" y="11148"/>
                  </a:lnTo>
                  <a:lnTo>
                    <a:pt x="4437" y="11282"/>
                  </a:lnTo>
                  <a:lnTo>
                    <a:pt x="4309" y="11219"/>
                  </a:lnTo>
                  <a:lnTo>
                    <a:pt x="4388" y="11059"/>
                  </a:lnTo>
                  <a:lnTo>
                    <a:pt x="4352" y="11034"/>
                  </a:lnTo>
                  <a:lnTo>
                    <a:pt x="4247" y="11247"/>
                  </a:lnTo>
                  <a:lnTo>
                    <a:pt x="4638" y="11440"/>
                  </a:lnTo>
                  <a:lnTo>
                    <a:pt x="4746" y="11220"/>
                  </a:lnTo>
                  <a:close/>
                  <a:moveTo>
                    <a:pt x="4846" y="10917"/>
                  </a:moveTo>
                  <a:lnTo>
                    <a:pt x="4770" y="11071"/>
                  </a:lnTo>
                  <a:lnTo>
                    <a:pt x="4419" y="10899"/>
                  </a:lnTo>
                  <a:lnTo>
                    <a:pt x="4396" y="10945"/>
                  </a:lnTo>
                  <a:lnTo>
                    <a:pt x="4786" y="11138"/>
                  </a:lnTo>
                  <a:lnTo>
                    <a:pt x="4882" y="10943"/>
                  </a:lnTo>
                  <a:lnTo>
                    <a:pt x="4846" y="10917"/>
                  </a:lnTo>
                  <a:close/>
                  <a:moveTo>
                    <a:pt x="5105" y="10490"/>
                  </a:moveTo>
                  <a:lnTo>
                    <a:pt x="4698" y="10331"/>
                  </a:lnTo>
                  <a:lnTo>
                    <a:pt x="4664" y="10400"/>
                  </a:lnTo>
                  <a:lnTo>
                    <a:pt x="4887" y="10601"/>
                  </a:lnTo>
                  <a:cubicBezTo>
                    <a:pt x="4901" y="10613"/>
                    <a:pt x="4913" y="10624"/>
                    <a:pt x="4925" y="10632"/>
                  </a:cubicBezTo>
                  <a:cubicBezTo>
                    <a:pt x="4936" y="10641"/>
                    <a:pt x="4942" y="10646"/>
                    <a:pt x="4944" y="10647"/>
                  </a:cubicBezTo>
                  <a:cubicBezTo>
                    <a:pt x="4942" y="10646"/>
                    <a:pt x="4934" y="10644"/>
                    <a:pt x="4920" y="10640"/>
                  </a:cubicBezTo>
                  <a:cubicBezTo>
                    <a:pt x="4906" y="10637"/>
                    <a:pt x="4889" y="10633"/>
                    <a:pt x="4868" y="10629"/>
                  </a:cubicBezTo>
                  <a:lnTo>
                    <a:pt x="4578" y="10574"/>
                  </a:lnTo>
                  <a:lnTo>
                    <a:pt x="4544" y="10643"/>
                  </a:lnTo>
                  <a:lnTo>
                    <a:pt x="4918" y="10869"/>
                  </a:lnTo>
                  <a:lnTo>
                    <a:pt x="4941" y="10824"/>
                  </a:lnTo>
                  <a:lnTo>
                    <a:pt x="4673" y="10666"/>
                  </a:lnTo>
                  <a:cubicBezTo>
                    <a:pt x="4668" y="10663"/>
                    <a:pt x="4661" y="10659"/>
                    <a:pt x="4654" y="10654"/>
                  </a:cubicBezTo>
                  <a:cubicBezTo>
                    <a:pt x="4646" y="10650"/>
                    <a:pt x="4639" y="10646"/>
                    <a:pt x="4631" y="10642"/>
                  </a:cubicBezTo>
                  <a:cubicBezTo>
                    <a:pt x="4624" y="10638"/>
                    <a:pt x="4617" y="10634"/>
                    <a:pt x="4612" y="10631"/>
                  </a:cubicBezTo>
                  <a:cubicBezTo>
                    <a:pt x="4607" y="10628"/>
                    <a:pt x="4604" y="10626"/>
                    <a:pt x="4602" y="10625"/>
                  </a:cubicBezTo>
                  <a:cubicBezTo>
                    <a:pt x="4607" y="10627"/>
                    <a:pt x="4616" y="10629"/>
                    <a:pt x="4630" y="10631"/>
                  </a:cubicBezTo>
                  <a:cubicBezTo>
                    <a:pt x="4645" y="10634"/>
                    <a:pt x="4664" y="10638"/>
                    <a:pt x="4686" y="10642"/>
                  </a:cubicBezTo>
                  <a:lnTo>
                    <a:pt x="5001" y="10701"/>
                  </a:lnTo>
                  <a:lnTo>
                    <a:pt x="5021" y="10661"/>
                  </a:lnTo>
                  <a:lnTo>
                    <a:pt x="4770" y="10434"/>
                  </a:lnTo>
                  <a:cubicBezTo>
                    <a:pt x="4765" y="10430"/>
                    <a:pt x="4759" y="10425"/>
                    <a:pt x="4754" y="10420"/>
                  </a:cubicBezTo>
                  <a:cubicBezTo>
                    <a:pt x="4748" y="10415"/>
                    <a:pt x="4742" y="10410"/>
                    <a:pt x="4737" y="10406"/>
                  </a:cubicBezTo>
                  <a:cubicBezTo>
                    <a:pt x="4731" y="10401"/>
                    <a:pt x="4727" y="10397"/>
                    <a:pt x="4723" y="10394"/>
                  </a:cubicBezTo>
                  <a:cubicBezTo>
                    <a:pt x="4720" y="10391"/>
                    <a:pt x="4717" y="10389"/>
                    <a:pt x="4717" y="10389"/>
                  </a:cubicBezTo>
                  <a:cubicBezTo>
                    <a:pt x="4718" y="10389"/>
                    <a:pt x="4720" y="10390"/>
                    <a:pt x="4725" y="10392"/>
                  </a:cubicBezTo>
                  <a:cubicBezTo>
                    <a:pt x="4730" y="10394"/>
                    <a:pt x="4735" y="10397"/>
                    <a:pt x="4742" y="10400"/>
                  </a:cubicBezTo>
                  <a:cubicBezTo>
                    <a:pt x="4749" y="10403"/>
                    <a:pt x="4756" y="10406"/>
                    <a:pt x="4764" y="10410"/>
                  </a:cubicBezTo>
                  <a:cubicBezTo>
                    <a:pt x="4771" y="10413"/>
                    <a:pt x="4778" y="10416"/>
                    <a:pt x="4784" y="10418"/>
                  </a:cubicBezTo>
                  <a:lnTo>
                    <a:pt x="5082" y="10537"/>
                  </a:lnTo>
                  <a:lnTo>
                    <a:pt x="5105" y="10490"/>
                  </a:lnTo>
                  <a:close/>
                  <a:moveTo>
                    <a:pt x="5125" y="10078"/>
                  </a:moveTo>
                  <a:cubicBezTo>
                    <a:pt x="5110" y="10077"/>
                    <a:pt x="5096" y="10077"/>
                    <a:pt x="5083" y="10081"/>
                  </a:cubicBezTo>
                  <a:cubicBezTo>
                    <a:pt x="5070" y="10084"/>
                    <a:pt x="5058" y="10090"/>
                    <a:pt x="5047" y="10097"/>
                  </a:cubicBezTo>
                  <a:cubicBezTo>
                    <a:pt x="5037" y="10105"/>
                    <a:pt x="5024" y="10116"/>
                    <a:pt x="5010" y="10131"/>
                  </a:cubicBezTo>
                  <a:lnTo>
                    <a:pt x="4974" y="10169"/>
                  </a:lnTo>
                  <a:cubicBezTo>
                    <a:pt x="4955" y="10188"/>
                    <a:pt x="4938" y="10200"/>
                    <a:pt x="4924" y="10206"/>
                  </a:cubicBezTo>
                  <a:cubicBezTo>
                    <a:pt x="4909" y="10211"/>
                    <a:pt x="4894" y="10210"/>
                    <a:pt x="4878" y="10202"/>
                  </a:cubicBezTo>
                  <a:cubicBezTo>
                    <a:pt x="4858" y="10192"/>
                    <a:pt x="4845" y="10178"/>
                    <a:pt x="4841" y="10158"/>
                  </a:cubicBezTo>
                  <a:cubicBezTo>
                    <a:pt x="4836" y="10139"/>
                    <a:pt x="4840" y="10117"/>
                    <a:pt x="4852" y="10092"/>
                  </a:cubicBezTo>
                  <a:cubicBezTo>
                    <a:pt x="4856" y="10084"/>
                    <a:pt x="4861" y="10076"/>
                    <a:pt x="4865" y="10070"/>
                  </a:cubicBezTo>
                  <a:cubicBezTo>
                    <a:pt x="4870" y="10063"/>
                    <a:pt x="4876" y="10056"/>
                    <a:pt x="4882" y="10050"/>
                  </a:cubicBezTo>
                  <a:cubicBezTo>
                    <a:pt x="4888" y="10044"/>
                    <a:pt x="4896" y="10038"/>
                    <a:pt x="4904" y="10032"/>
                  </a:cubicBezTo>
                  <a:cubicBezTo>
                    <a:pt x="4912" y="10026"/>
                    <a:pt x="4921" y="10020"/>
                    <a:pt x="4932" y="10014"/>
                  </a:cubicBezTo>
                  <a:lnTo>
                    <a:pt x="4908" y="9976"/>
                  </a:lnTo>
                  <a:cubicBezTo>
                    <a:pt x="4865" y="10001"/>
                    <a:pt x="4833" y="10035"/>
                    <a:pt x="4813" y="10076"/>
                  </a:cubicBezTo>
                  <a:cubicBezTo>
                    <a:pt x="4803" y="10095"/>
                    <a:pt x="4798" y="10114"/>
                    <a:pt x="4795" y="10132"/>
                  </a:cubicBezTo>
                  <a:cubicBezTo>
                    <a:pt x="4793" y="10150"/>
                    <a:pt x="4794" y="10167"/>
                    <a:pt x="4799" y="10183"/>
                  </a:cubicBezTo>
                  <a:cubicBezTo>
                    <a:pt x="4803" y="10199"/>
                    <a:pt x="4811" y="10213"/>
                    <a:pt x="4822" y="10226"/>
                  </a:cubicBezTo>
                  <a:cubicBezTo>
                    <a:pt x="4832" y="10239"/>
                    <a:pt x="4846" y="10249"/>
                    <a:pt x="4863" y="10258"/>
                  </a:cubicBezTo>
                  <a:cubicBezTo>
                    <a:pt x="4888" y="10270"/>
                    <a:pt x="4913" y="10272"/>
                    <a:pt x="4939" y="10265"/>
                  </a:cubicBezTo>
                  <a:cubicBezTo>
                    <a:pt x="4950" y="10261"/>
                    <a:pt x="4961" y="10255"/>
                    <a:pt x="4971" y="10247"/>
                  </a:cubicBezTo>
                  <a:cubicBezTo>
                    <a:pt x="4981" y="10239"/>
                    <a:pt x="4993" y="10227"/>
                    <a:pt x="5008" y="10212"/>
                  </a:cubicBezTo>
                  <a:lnTo>
                    <a:pt x="5039" y="10179"/>
                  </a:lnTo>
                  <a:cubicBezTo>
                    <a:pt x="5076" y="10139"/>
                    <a:pt x="5112" y="10127"/>
                    <a:pt x="5146" y="10144"/>
                  </a:cubicBezTo>
                  <a:cubicBezTo>
                    <a:pt x="5169" y="10156"/>
                    <a:pt x="5183" y="10174"/>
                    <a:pt x="5188" y="10200"/>
                  </a:cubicBezTo>
                  <a:cubicBezTo>
                    <a:pt x="5191" y="10211"/>
                    <a:pt x="5191" y="10222"/>
                    <a:pt x="5189" y="10233"/>
                  </a:cubicBezTo>
                  <a:cubicBezTo>
                    <a:pt x="5187" y="10243"/>
                    <a:pt x="5182" y="10256"/>
                    <a:pt x="5175" y="10270"/>
                  </a:cubicBezTo>
                  <a:cubicBezTo>
                    <a:pt x="5165" y="10290"/>
                    <a:pt x="5153" y="10307"/>
                    <a:pt x="5140" y="10321"/>
                  </a:cubicBezTo>
                  <a:cubicBezTo>
                    <a:pt x="5126" y="10336"/>
                    <a:pt x="5110" y="10348"/>
                    <a:pt x="5090" y="10359"/>
                  </a:cubicBezTo>
                  <a:lnTo>
                    <a:pt x="5116" y="10397"/>
                  </a:lnTo>
                  <a:cubicBezTo>
                    <a:pt x="5138" y="10384"/>
                    <a:pt x="5156" y="10368"/>
                    <a:pt x="5172" y="10351"/>
                  </a:cubicBezTo>
                  <a:cubicBezTo>
                    <a:pt x="5188" y="10333"/>
                    <a:pt x="5201" y="10313"/>
                    <a:pt x="5213" y="10289"/>
                  </a:cubicBezTo>
                  <a:cubicBezTo>
                    <a:pt x="5222" y="10271"/>
                    <a:pt x="5228" y="10254"/>
                    <a:pt x="5231" y="10239"/>
                  </a:cubicBezTo>
                  <a:cubicBezTo>
                    <a:pt x="5234" y="10223"/>
                    <a:pt x="5234" y="10207"/>
                    <a:pt x="5232" y="10190"/>
                  </a:cubicBezTo>
                  <a:cubicBezTo>
                    <a:pt x="5230" y="10167"/>
                    <a:pt x="5223" y="10147"/>
                    <a:pt x="5211" y="10129"/>
                  </a:cubicBezTo>
                  <a:cubicBezTo>
                    <a:pt x="5198" y="10112"/>
                    <a:pt x="5183" y="10098"/>
                    <a:pt x="5165" y="10089"/>
                  </a:cubicBezTo>
                  <a:cubicBezTo>
                    <a:pt x="5153" y="10083"/>
                    <a:pt x="5139" y="10080"/>
                    <a:pt x="5125" y="10078"/>
                  </a:cubicBezTo>
                  <a:close/>
                  <a:moveTo>
                    <a:pt x="5239" y="9888"/>
                  </a:moveTo>
                  <a:lnTo>
                    <a:pt x="5196" y="9867"/>
                  </a:lnTo>
                  <a:lnTo>
                    <a:pt x="5142" y="9976"/>
                  </a:lnTo>
                  <a:lnTo>
                    <a:pt x="5186" y="9997"/>
                  </a:lnTo>
                  <a:lnTo>
                    <a:pt x="5239" y="9888"/>
                  </a:lnTo>
                  <a:close/>
                  <a:moveTo>
                    <a:pt x="5156" y="9401"/>
                  </a:moveTo>
                  <a:lnTo>
                    <a:pt x="5133" y="9447"/>
                  </a:lnTo>
                  <a:lnTo>
                    <a:pt x="5405" y="9581"/>
                  </a:lnTo>
                  <a:cubicBezTo>
                    <a:pt x="5419" y="9587"/>
                    <a:pt x="5429" y="9594"/>
                    <a:pt x="5438" y="9600"/>
                  </a:cubicBezTo>
                  <a:cubicBezTo>
                    <a:pt x="5446" y="9606"/>
                    <a:pt x="5453" y="9615"/>
                    <a:pt x="5459" y="9626"/>
                  </a:cubicBezTo>
                  <a:cubicBezTo>
                    <a:pt x="5464" y="9636"/>
                    <a:pt x="5466" y="9648"/>
                    <a:pt x="5464" y="9661"/>
                  </a:cubicBezTo>
                  <a:cubicBezTo>
                    <a:pt x="5462" y="9675"/>
                    <a:pt x="5458" y="9690"/>
                    <a:pt x="5449" y="9707"/>
                  </a:cubicBezTo>
                  <a:cubicBezTo>
                    <a:pt x="5443" y="9719"/>
                    <a:pt x="5437" y="9729"/>
                    <a:pt x="5431" y="9736"/>
                  </a:cubicBezTo>
                  <a:cubicBezTo>
                    <a:pt x="5424" y="9744"/>
                    <a:pt x="5417" y="9750"/>
                    <a:pt x="5411" y="9754"/>
                  </a:cubicBezTo>
                  <a:cubicBezTo>
                    <a:pt x="5404" y="9758"/>
                    <a:pt x="5397" y="9761"/>
                    <a:pt x="5391" y="9762"/>
                  </a:cubicBezTo>
                  <a:cubicBezTo>
                    <a:pt x="5385" y="9764"/>
                    <a:pt x="5379" y="9764"/>
                    <a:pt x="5374" y="9764"/>
                  </a:cubicBezTo>
                  <a:cubicBezTo>
                    <a:pt x="5366" y="9764"/>
                    <a:pt x="5357" y="9762"/>
                    <a:pt x="5346" y="9757"/>
                  </a:cubicBezTo>
                  <a:cubicBezTo>
                    <a:pt x="5334" y="9753"/>
                    <a:pt x="5324" y="9748"/>
                    <a:pt x="5314" y="9743"/>
                  </a:cubicBezTo>
                  <a:lnTo>
                    <a:pt x="5051" y="9614"/>
                  </a:lnTo>
                  <a:lnTo>
                    <a:pt x="5028" y="9660"/>
                  </a:lnTo>
                  <a:lnTo>
                    <a:pt x="5308" y="9798"/>
                  </a:lnTo>
                  <a:cubicBezTo>
                    <a:pt x="5317" y="9802"/>
                    <a:pt x="5327" y="9806"/>
                    <a:pt x="5339" y="9811"/>
                  </a:cubicBezTo>
                  <a:cubicBezTo>
                    <a:pt x="5351" y="9815"/>
                    <a:pt x="5363" y="9817"/>
                    <a:pt x="5375" y="9816"/>
                  </a:cubicBezTo>
                  <a:cubicBezTo>
                    <a:pt x="5400" y="9815"/>
                    <a:pt x="5421" y="9808"/>
                    <a:pt x="5439" y="9794"/>
                  </a:cubicBezTo>
                  <a:cubicBezTo>
                    <a:pt x="5457" y="9781"/>
                    <a:pt x="5473" y="9759"/>
                    <a:pt x="5488" y="9729"/>
                  </a:cubicBezTo>
                  <a:cubicBezTo>
                    <a:pt x="5500" y="9705"/>
                    <a:pt x="5507" y="9683"/>
                    <a:pt x="5510" y="9665"/>
                  </a:cubicBezTo>
                  <a:cubicBezTo>
                    <a:pt x="5513" y="9646"/>
                    <a:pt x="5513" y="9628"/>
                    <a:pt x="5508" y="9611"/>
                  </a:cubicBezTo>
                  <a:cubicBezTo>
                    <a:pt x="5504" y="9595"/>
                    <a:pt x="5497" y="9581"/>
                    <a:pt x="5486" y="9571"/>
                  </a:cubicBezTo>
                  <a:cubicBezTo>
                    <a:pt x="5475" y="9560"/>
                    <a:pt x="5457" y="9549"/>
                    <a:pt x="5434" y="9538"/>
                  </a:cubicBezTo>
                  <a:lnTo>
                    <a:pt x="5156" y="9401"/>
                  </a:lnTo>
                  <a:close/>
                  <a:moveTo>
                    <a:pt x="5730" y="9220"/>
                  </a:moveTo>
                  <a:lnTo>
                    <a:pt x="5339" y="9028"/>
                  </a:lnTo>
                  <a:lnTo>
                    <a:pt x="5316" y="9074"/>
                  </a:lnTo>
                  <a:lnTo>
                    <a:pt x="5530" y="9177"/>
                  </a:lnTo>
                  <a:cubicBezTo>
                    <a:pt x="5544" y="9184"/>
                    <a:pt x="5558" y="9191"/>
                    <a:pt x="5572" y="9197"/>
                  </a:cubicBezTo>
                  <a:cubicBezTo>
                    <a:pt x="5586" y="9203"/>
                    <a:pt x="5599" y="9209"/>
                    <a:pt x="5611" y="9214"/>
                  </a:cubicBezTo>
                  <a:cubicBezTo>
                    <a:pt x="5622" y="9219"/>
                    <a:pt x="5632" y="9223"/>
                    <a:pt x="5639" y="9226"/>
                  </a:cubicBezTo>
                  <a:cubicBezTo>
                    <a:pt x="5647" y="9229"/>
                    <a:pt x="5651" y="9230"/>
                    <a:pt x="5651" y="9231"/>
                  </a:cubicBezTo>
                  <a:cubicBezTo>
                    <a:pt x="5650" y="9230"/>
                    <a:pt x="5646" y="9230"/>
                    <a:pt x="5640" y="9230"/>
                  </a:cubicBezTo>
                  <a:cubicBezTo>
                    <a:pt x="5634" y="9229"/>
                    <a:pt x="5626" y="9229"/>
                    <a:pt x="5617" y="9228"/>
                  </a:cubicBezTo>
                  <a:cubicBezTo>
                    <a:pt x="5608" y="9228"/>
                    <a:pt x="5597" y="9227"/>
                    <a:pt x="5586" y="9227"/>
                  </a:cubicBezTo>
                  <a:cubicBezTo>
                    <a:pt x="5574" y="9226"/>
                    <a:pt x="5563" y="9226"/>
                    <a:pt x="5551" y="9227"/>
                  </a:cubicBezTo>
                  <a:lnTo>
                    <a:pt x="5238" y="9234"/>
                  </a:lnTo>
                  <a:lnTo>
                    <a:pt x="5211" y="9288"/>
                  </a:lnTo>
                  <a:lnTo>
                    <a:pt x="5602" y="9480"/>
                  </a:lnTo>
                  <a:lnTo>
                    <a:pt x="5626" y="9432"/>
                  </a:lnTo>
                  <a:lnTo>
                    <a:pt x="5398" y="9323"/>
                  </a:lnTo>
                  <a:cubicBezTo>
                    <a:pt x="5386" y="9317"/>
                    <a:pt x="5375" y="9312"/>
                    <a:pt x="5363" y="9307"/>
                  </a:cubicBezTo>
                  <a:cubicBezTo>
                    <a:pt x="5352" y="9302"/>
                    <a:pt x="5341" y="9297"/>
                    <a:pt x="5331" y="9293"/>
                  </a:cubicBezTo>
                  <a:cubicBezTo>
                    <a:pt x="5321" y="9289"/>
                    <a:pt x="5312" y="9285"/>
                    <a:pt x="5305" y="9282"/>
                  </a:cubicBezTo>
                  <a:cubicBezTo>
                    <a:pt x="5298" y="9279"/>
                    <a:pt x="5293" y="9277"/>
                    <a:pt x="5289" y="9275"/>
                  </a:cubicBezTo>
                  <a:cubicBezTo>
                    <a:pt x="5293" y="9276"/>
                    <a:pt x="5299" y="9276"/>
                    <a:pt x="5306" y="9277"/>
                  </a:cubicBezTo>
                  <a:cubicBezTo>
                    <a:pt x="5314" y="9277"/>
                    <a:pt x="5323" y="9277"/>
                    <a:pt x="5333" y="9277"/>
                  </a:cubicBezTo>
                  <a:cubicBezTo>
                    <a:pt x="5343" y="9277"/>
                    <a:pt x="5354" y="9277"/>
                    <a:pt x="5366" y="9278"/>
                  </a:cubicBezTo>
                  <a:cubicBezTo>
                    <a:pt x="5378" y="9278"/>
                    <a:pt x="5391" y="9278"/>
                    <a:pt x="5405" y="9277"/>
                  </a:cubicBezTo>
                  <a:lnTo>
                    <a:pt x="5706" y="9269"/>
                  </a:lnTo>
                  <a:lnTo>
                    <a:pt x="5730" y="9220"/>
                  </a:lnTo>
                  <a:close/>
                  <a:moveTo>
                    <a:pt x="5808" y="9060"/>
                  </a:moveTo>
                  <a:lnTo>
                    <a:pt x="5418" y="8868"/>
                  </a:lnTo>
                  <a:lnTo>
                    <a:pt x="5395" y="8914"/>
                  </a:lnTo>
                  <a:lnTo>
                    <a:pt x="5786" y="9106"/>
                  </a:lnTo>
                  <a:lnTo>
                    <a:pt x="5808" y="9060"/>
                  </a:lnTo>
                  <a:close/>
                  <a:moveTo>
                    <a:pt x="5608" y="8481"/>
                  </a:moveTo>
                  <a:lnTo>
                    <a:pt x="5585" y="8529"/>
                  </a:lnTo>
                  <a:lnTo>
                    <a:pt x="5801" y="8739"/>
                  </a:lnTo>
                  <a:cubicBezTo>
                    <a:pt x="5819" y="8757"/>
                    <a:pt x="5834" y="8771"/>
                    <a:pt x="5846" y="8782"/>
                  </a:cubicBezTo>
                  <a:cubicBezTo>
                    <a:pt x="5858" y="8792"/>
                    <a:pt x="5866" y="8800"/>
                    <a:pt x="5871" y="8803"/>
                  </a:cubicBezTo>
                  <a:cubicBezTo>
                    <a:pt x="5868" y="8802"/>
                    <a:pt x="5863" y="8801"/>
                    <a:pt x="5856" y="8799"/>
                  </a:cubicBezTo>
                  <a:cubicBezTo>
                    <a:pt x="5849" y="8797"/>
                    <a:pt x="5841" y="8796"/>
                    <a:pt x="5832" y="8794"/>
                  </a:cubicBezTo>
                  <a:cubicBezTo>
                    <a:pt x="5823" y="8792"/>
                    <a:pt x="5813" y="8790"/>
                    <a:pt x="5803" y="8788"/>
                  </a:cubicBezTo>
                  <a:cubicBezTo>
                    <a:pt x="5792" y="8786"/>
                    <a:pt x="5782" y="8785"/>
                    <a:pt x="5772" y="8783"/>
                  </a:cubicBezTo>
                  <a:lnTo>
                    <a:pt x="5480" y="8742"/>
                  </a:lnTo>
                  <a:lnTo>
                    <a:pt x="5455" y="8793"/>
                  </a:lnTo>
                  <a:lnTo>
                    <a:pt x="5910" y="8853"/>
                  </a:lnTo>
                  <a:lnTo>
                    <a:pt x="5933" y="8807"/>
                  </a:lnTo>
                  <a:lnTo>
                    <a:pt x="5608" y="8481"/>
                  </a:lnTo>
                  <a:close/>
                  <a:moveTo>
                    <a:pt x="6144" y="8378"/>
                  </a:moveTo>
                  <a:lnTo>
                    <a:pt x="6104" y="8358"/>
                  </a:lnTo>
                  <a:lnTo>
                    <a:pt x="6019" y="8530"/>
                  </a:lnTo>
                  <a:lnTo>
                    <a:pt x="5876" y="8460"/>
                  </a:lnTo>
                  <a:lnTo>
                    <a:pt x="5942" y="8326"/>
                  </a:lnTo>
                  <a:lnTo>
                    <a:pt x="5901" y="8306"/>
                  </a:lnTo>
                  <a:lnTo>
                    <a:pt x="5836" y="8440"/>
                  </a:lnTo>
                  <a:lnTo>
                    <a:pt x="5707" y="8377"/>
                  </a:lnTo>
                  <a:lnTo>
                    <a:pt x="5786" y="8217"/>
                  </a:lnTo>
                  <a:lnTo>
                    <a:pt x="5751" y="8192"/>
                  </a:lnTo>
                  <a:lnTo>
                    <a:pt x="5645" y="8405"/>
                  </a:lnTo>
                  <a:lnTo>
                    <a:pt x="6036" y="8598"/>
                  </a:lnTo>
                  <a:lnTo>
                    <a:pt x="6144" y="8378"/>
                  </a:lnTo>
                  <a:close/>
                  <a:moveTo>
                    <a:pt x="6307" y="8047"/>
                  </a:moveTo>
                  <a:lnTo>
                    <a:pt x="6271" y="8052"/>
                  </a:lnTo>
                  <a:cubicBezTo>
                    <a:pt x="6254" y="8054"/>
                    <a:pt x="6236" y="8057"/>
                    <a:pt x="6218" y="8059"/>
                  </a:cubicBezTo>
                  <a:cubicBezTo>
                    <a:pt x="6199" y="8062"/>
                    <a:pt x="6181" y="8064"/>
                    <a:pt x="6165" y="8066"/>
                  </a:cubicBezTo>
                  <a:cubicBezTo>
                    <a:pt x="6148" y="8069"/>
                    <a:pt x="6137" y="8071"/>
                    <a:pt x="6130" y="8072"/>
                  </a:cubicBezTo>
                  <a:cubicBezTo>
                    <a:pt x="6120" y="8074"/>
                    <a:pt x="6109" y="8076"/>
                    <a:pt x="6097" y="8079"/>
                  </a:cubicBezTo>
                  <a:cubicBezTo>
                    <a:pt x="6086" y="8082"/>
                    <a:pt x="6075" y="8086"/>
                    <a:pt x="6067" y="8090"/>
                  </a:cubicBezTo>
                  <a:lnTo>
                    <a:pt x="6070" y="8084"/>
                  </a:lnTo>
                  <a:cubicBezTo>
                    <a:pt x="6077" y="8068"/>
                    <a:pt x="6082" y="8053"/>
                    <a:pt x="6083" y="8038"/>
                  </a:cubicBezTo>
                  <a:cubicBezTo>
                    <a:pt x="6084" y="8022"/>
                    <a:pt x="6082" y="8008"/>
                    <a:pt x="6077" y="7994"/>
                  </a:cubicBezTo>
                  <a:cubicBezTo>
                    <a:pt x="6072" y="7981"/>
                    <a:pt x="6065" y="7968"/>
                    <a:pt x="6054" y="7956"/>
                  </a:cubicBezTo>
                  <a:cubicBezTo>
                    <a:pt x="6043" y="7945"/>
                    <a:pt x="6029" y="7935"/>
                    <a:pt x="6014" y="7927"/>
                  </a:cubicBezTo>
                  <a:cubicBezTo>
                    <a:pt x="6003" y="7922"/>
                    <a:pt x="5993" y="7919"/>
                    <a:pt x="5984" y="7917"/>
                  </a:cubicBezTo>
                  <a:cubicBezTo>
                    <a:pt x="5974" y="7916"/>
                    <a:pt x="5965" y="7915"/>
                    <a:pt x="5956" y="7915"/>
                  </a:cubicBezTo>
                  <a:cubicBezTo>
                    <a:pt x="5947" y="7915"/>
                    <a:pt x="5939" y="7916"/>
                    <a:pt x="5932" y="7918"/>
                  </a:cubicBezTo>
                  <a:cubicBezTo>
                    <a:pt x="5925" y="7921"/>
                    <a:pt x="5918" y="7923"/>
                    <a:pt x="5912" y="7926"/>
                  </a:cubicBezTo>
                  <a:cubicBezTo>
                    <a:pt x="5906" y="7929"/>
                    <a:pt x="5900" y="7932"/>
                    <a:pt x="5894" y="7936"/>
                  </a:cubicBezTo>
                  <a:cubicBezTo>
                    <a:pt x="5889" y="7941"/>
                    <a:pt x="5883" y="7946"/>
                    <a:pt x="5876" y="7953"/>
                  </a:cubicBezTo>
                  <a:cubicBezTo>
                    <a:pt x="5870" y="7960"/>
                    <a:pt x="5864" y="7968"/>
                    <a:pt x="5858" y="7978"/>
                  </a:cubicBezTo>
                  <a:cubicBezTo>
                    <a:pt x="5852" y="7987"/>
                    <a:pt x="5845" y="7999"/>
                    <a:pt x="5839" y="8012"/>
                  </a:cubicBezTo>
                  <a:lnTo>
                    <a:pt x="5794" y="8103"/>
                  </a:lnTo>
                  <a:lnTo>
                    <a:pt x="6185" y="8296"/>
                  </a:lnTo>
                  <a:lnTo>
                    <a:pt x="6207" y="8250"/>
                  </a:lnTo>
                  <a:lnTo>
                    <a:pt x="6031" y="8163"/>
                  </a:lnTo>
                  <a:cubicBezTo>
                    <a:pt x="6036" y="8153"/>
                    <a:pt x="6042" y="8146"/>
                    <a:pt x="6048" y="8142"/>
                  </a:cubicBezTo>
                  <a:cubicBezTo>
                    <a:pt x="6054" y="8137"/>
                    <a:pt x="6064" y="8134"/>
                    <a:pt x="6078" y="8131"/>
                  </a:cubicBezTo>
                  <a:cubicBezTo>
                    <a:pt x="6101" y="8126"/>
                    <a:pt x="6123" y="8122"/>
                    <a:pt x="6143" y="8119"/>
                  </a:cubicBezTo>
                  <a:cubicBezTo>
                    <a:pt x="6164" y="8115"/>
                    <a:pt x="6183" y="8113"/>
                    <a:pt x="6201" y="8110"/>
                  </a:cubicBezTo>
                  <a:cubicBezTo>
                    <a:pt x="6218" y="8108"/>
                    <a:pt x="6233" y="8107"/>
                    <a:pt x="6246" y="8106"/>
                  </a:cubicBezTo>
                  <a:cubicBezTo>
                    <a:pt x="6260" y="8106"/>
                    <a:pt x="6270" y="8106"/>
                    <a:pt x="6278" y="8106"/>
                  </a:cubicBezTo>
                  <a:lnTo>
                    <a:pt x="6307" y="8047"/>
                  </a:lnTo>
                  <a:close/>
                  <a:moveTo>
                    <a:pt x="6021" y="7998"/>
                  </a:moveTo>
                  <a:cubicBezTo>
                    <a:pt x="6029" y="8007"/>
                    <a:pt x="6035" y="8016"/>
                    <a:pt x="6038" y="8025"/>
                  </a:cubicBezTo>
                  <a:cubicBezTo>
                    <a:pt x="6041" y="8036"/>
                    <a:pt x="6041" y="8048"/>
                    <a:pt x="6039" y="8060"/>
                  </a:cubicBezTo>
                  <a:cubicBezTo>
                    <a:pt x="6037" y="8073"/>
                    <a:pt x="6031" y="8088"/>
                    <a:pt x="6023" y="8105"/>
                  </a:cubicBezTo>
                  <a:lnTo>
                    <a:pt x="6002" y="8149"/>
                  </a:lnTo>
                  <a:lnTo>
                    <a:pt x="5856" y="8077"/>
                  </a:lnTo>
                  <a:lnTo>
                    <a:pt x="5879" y="8030"/>
                  </a:lnTo>
                  <a:cubicBezTo>
                    <a:pt x="5884" y="8020"/>
                    <a:pt x="5889" y="8011"/>
                    <a:pt x="5894" y="8004"/>
                  </a:cubicBezTo>
                  <a:cubicBezTo>
                    <a:pt x="5899" y="7997"/>
                    <a:pt x="5905" y="7990"/>
                    <a:pt x="5911" y="7985"/>
                  </a:cubicBezTo>
                  <a:cubicBezTo>
                    <a:pt x="5921" y="7976"/>
                    <a:pt x="5933" y="7971"/>
                    <a:pt x="5948" y="7969"/>
                  </a:cubicBezTo>
                  <a:cubicBezTo>
                    <a:pt x="5962" y="7968"/>
                    <a:pt x="5976" y="7970"/>
                    <a:pt x="5989" y="7976"/>
                  </a:cubicBezTo>
                  <a:cubicBezTo>
                    <a:pt x="6002" y="7983"/>
                    <a:pt x="6012" y="7990"/>
                    <a:pt x="6021" y="7998"/>
                  </a:cubicBezTo>
                  <a:close/>
                  <a:moveTo>
                    <a:pt x="6318" y="7653"/>
                  </a:moveTo>
                  <a:cubicBezTo>
                    <a:pt x="6303" y="7652"/>
                    <a:pt x="6290" y="7653"/>
                    <a:pt x="6277" y="7656"/>
                  </a:cubicBezTo>
                  <a:cubicBezTo>
                    <a:pt x="6264" y="7660"/>
                    <a:pt x="6252" y="7665"/>
                    <a:pt x="6241" y="7672"/>
                  </a:cubicBezTo>
                  <a:cubicBezTo>
                    <a:pt x="6230" y="7680"/>
                    <a:pt x="6217" y="7691"/>
                    <a:pt x="6203" y="7706"/>
                  </a:cubicBezTo>
                  <a:lnTo>
                    <a:pt x="6167" y="7744"/>
                  </a:lnTo>
                  <a:cubicBezTo>
                    <a:pt x="6148" y="7763"/>
                    <a:pt x="6131" y="7776"/>
                    <a:pt x="6117" y="7781"/>
                  </a:cubicBezTo>
                  <a:cubicBezTo>
                    <a:pt x="6102" y="7786"/>
                    <a:pt x="6087" y="7785"/>
                    <a:pt x="6071" y="7777"/>
                  </a:cubicBezTo>
                  <a:cubicBezTo>
                    <a:pt x="6051" y="7767"/>
                    <a:pt x="6039" y="7753"/>
                    <a:pt x="6034" y="7734"/>
                  </a:cubicBezTo>
                  <a:cubicBezTo>
                    <a:pt x="6029" y="7714"/>
                    <a:pt x="6033" y="7692"/>
                    <a:pt x="6045" y="7668"/>
                  </a:cubicBezTo>
                  <a:cubicBezTo>
                    <a:pt x="6049" y="7659"/>
                    <a:pt x="6054" y="7652"/>
                    <a:pt x="6059" y="7645"/>
                  </a:cubicBezTo>
                  <a:cubicBezTo>
                    <a:pt x="6063" y="7638"/>
                    <a:pt x="6069" y="7631"/>
                    <a:pt x="6075" y="7625"/>
                  </a:cubicBezTo>
                  <a:cubicBezTo>
                    <a:pt x="6081" y="7619"/>
                    <a:pt x="6089" y="7613"/>
                    <a:pt x="6097" y="7607"/>
                  </a:cubicBezTo>
                  <a:cubicBezTo>
                    <a:pt x="6105" y="7601"/>
                    <a:pt x="6114" y="7595"/>
                    <a:pt x="6125" y="7589"/>
                  </a:cubicBezTo>
                  <a:lnTo>
                    <a:pt x="6102" y="7552"/>
                  </a:lnTo>
                  <a:cubicBezTo>
                    <a:pt x="6058" y="7577"/>
                    <a:pt x="6026" y="7610"/>
                    <a:pt x="6006" y="7651"/>
                  </a:cubicBezTo>
                  <a:cubicBezTo>
                    <a:pt x="5997" y="7670"/>
                    <a:pt x="5991" y="7689"/>
                    <a:pt x="5989" y="7707"/>
                  </a:cubicBezTo>
                  <a:cubicBezTo>
                    <a:pt x="5987" y="7725"/>
                    <a:pt x="5988" y="7742"/>
                    <a:pt x="5992" y="7758"/>
                  </a:cubicBezTo>
                  <a:cubicBezTo>
                    <a:pt x="5997" y="7774"/>
                    <a:pt x="6004" y="7788"/>
                    <a:pt x="6015" y="7801"/>
                  </a:cubicBezTo>
                  <a:cubicBezTo>
                    <a:pt x="6025" y="7814"/>
                    <a:pt x="6039" y="7825"/>
                    <a:pt x="6056" y="7833"/>
                  </a:cubicBezTo>
                  <a:cubicBezTo>
                    <a:pt x="6081" y="7845"/>
                    <a:pt x="6106" y="7847"/>
                    <a:pt x="6132" y="7840"/>
                  </a:cubicBezTo>
                  <a:cubicBezTo>
                    <a:pt x="6143" y="7836"/>
                    <a:pt x="6154" y="7830"/>
                    <a:pt x="6164" y="7822"/>
                  </a:cubicBezTo>
                  <a:cubicBezTo>
                    <a:pt x="6175" y="7814"/>
                    <a:pt x="6187" y="7803"/>
                    <a:pt x="6201" y="7787"/>
                  </a:cubicBezTo>
                  <a:lnTo>
                    <a:pt x="6232" y="7754"/>
                  </a:lnTo>
                  <a:cubicBezTo>
                    <a:pt x="6269" y="7714"/>
                    <a:pt x="6305" y="7703"/>
                    <a:pt x="6339" y="7720"/>
                  </a:cubicBezTo>
                  <a:cubicBezTo>
                    <a:pt x="6363" y="7731"/>
                    <a:pt x="6377" y="7750"/>
                    <a:pt x="6382" y="7775"/>
                  </a:cubicBezTo>
                  <a:cubicBezTo>
                    <a:pt x="6384" y="7787"/>
                    <a:pt x="6384" y="7797"/>
                    <a:pt x="6382" y="7808"/>
                  </a:cubicBezTo>
                  <a:cubicBezTo>
                    <a:pt x="6380" y="7818"/>
                    <a:pt x="6375" y="7831"/>
                    <a:pt x="6368" y="7846"/>
                  </a:cubicBezTo>
                  <a:cubicBezTo>
                    <a:pt x="6358" y="7865"/>
                    <a:pt x="6347" y="7882"/>
                    <a:pt x="6333" y="7897"/>
                  </a:cubicBezTo>
                  <a:cubicBezTo>
                    <a:pt x="6319" y="7911"/>
                    <a:pt x="6303" y="7923"/>
                    <a:pt x="6283" y="7934"/>
                  </a:cubicBezTo>
                  <a:lnTo>
                    <a:pt x="6309" y="7972"/>
                  </a:lnTo>
                  <a:cubicBezTo>
                    <a:pt x="6331" y="7959"/>
                    <a:pt x="6350" y="7943"/>
                    <a:pt x="6365" y="7926"/>
                  </a:cubicBezTo>
                  <a:cubicBezTo>
                    <a:pt x="6381" y="7908"/>
                    <a:pt x="6395" y="7888"/>
                    <a:pt x="6406" y="7864"/>
                  </a:cubicBezTo>
                  <a:cubicBezTo>
                    <a:pt x="6415" y="7846"/>
                    <a:pt x="6421" y="7829"/>
                    <a:pt x="6424" y="7814"/>
                  </a:cubicBezTo>
                  <a:cubicBezTo>
                    <a:pt x="6427" y="7798"/>
                    <a:pt x="6428" y="7782"/>
                    <a:pt x="6426" y="7765"/>
                  </a:cubicBezTo>
                  <a:cubicBezTo>
                    <a:pt x="6423" y="7742"/>
                    <a:pt x="6416" y="7722"/>
                    <a:pt x="6404" y="7704"/>
                  </a:cubicBezTo>
                  <a:cubicBezTo>
                    <a:pt x="6392" y="7687"/>
                    <a:pt x="6376" y="7673"/>
                    <a:pt x="6358" y="7664"/>
                  </a:cubicBezTo>
                  <a:cubicBezTo>
                    <a:pt x="6346" y="7658"/>
                    <a:pt x="6333" y="7655"/>
                    <a:pt x="6318" y="7653"/>
                  </a:cubicBezTo>
                  <a:close/>
                  <a:moveTo>
                    <a:pt x="6536" y="7583"/>
                  </a:moveTo>
                  <a:lnTo>
                    <a:pt x="6145" y="7390"/>
                  </a:lnTo>
                  <a:lnTo>
                    <a:pt x="6122" y="7436"/>
                  </a:lnTo>
                  <a:lnTo>
                    <a:pt x="6513" y="7628"/>
                  </a:lnTo>
                  <a:lnTo>
                    <a:pt x="6536" y="7583"/>
                  </a:lnTo>
                  <a:close/>
                  <a:moveTo>
                    <a:pt x="6311" y="7053"/>
                  </a:moveTo>
                  <a:lnTo>
                    <a:pt x="6183" y="7312"/>
                  </a:lnTo>
                  <a:lnTo>
                    <a:pt x="6223" y="7331"/>
                  </a:lnTo>
                  <a:lnTo>
                    <a:pt x="6274" y="7226"/>
                  </a:lnTo>
                  <a:lnTo>
                    <a:pt x="6626" y="7399"/>
                  </a:lnTo>
                  <a:lnTo>
                    <a:pt x="6648" y="7354"/>
                  </a:lnTo>
                  <a:lnTo>
                    <a:pt x="6296" y="7181"/>
                  </a:lnTo>
                  <a:lnTo>
                    <a:pt x="6349" y="7076"/>
                  </a:lnTo>
                  <a:lnTo>
                    <a:pt x="6311" y="7053"/>
                  </a:lnTo>
                  <a:close/>
                  <a:moveTo>
                    <a:pt x="6854" y="6937"/>
                  </a:moveTo>
                  <a:lnTo>
                    <a:pt x="6399" y="6874"/>
                  </a:lnTo>
                  <a:lnTo>
                    <a:pt x="6369" y="6935"/>
                  </a:lnTo>
                  <a:lnTo>
                    <a:pt x="6696" y="7257"/>
                  </a:lnTo>
                  <a:lnTo>
                    <a:pt x="6719" y="7210"/>
                  </a:lnTo>
                  <a:lnTo>
                    <a:pt x="6617" y="7113"/>
                  </a:lnTo>
                  <a:lnTo>
                    <a:pt x="6689" y="6968"/>
                  </a:lnTo>
                  <a:lnTo>
                    <a:pt x="6827" y="6990"/>
                  </a:lnTo>
                  <a:lnTo>
                    <a:pt x="6854" y="6937"/>
                  </a:lnTo>
                  <a:close/>
                  <a:moveTo>
                    <a:pt x="6645" y="6961"/>
                  </a:moveTo>
                  <a:lnTo>
                    <a:pt x="6585" y="7082"/>
                  </a:lnTo>
                  <a:lnTo>
                    <a:pt x="6424" y="6926"/>
                  </a:lnTo>
                  <a:lnTo>
                    <a:pt x="6645" y="6961"/>
                  </a:lnTo>
                  <a:close/>
                  <a:moveTo>
                    <a:pt x="6291" y="6905"/>
                  </a:moveTo>
                  <a:cubicBezTo>
                    <a:pt x="6283" y="6908"/>
                    <a:pt x="6276" y="6913"/>
                    <a:pt x="6272" y="6922"/>
                  </a:cubicBezTo>
                  <a:cubicBezTo>
                    <a:pt x="6268" y="6930"/>
                    <a:pt x="6268" y="6938"/>
                    <a:pt x="6271" y="6946"/>
                  </a:cubicBezTo>
                  <a:cubicBezTo>
                    <a:pt x="6273" y="6955"/>
                    <a:pt x="6279" y="6961"/>
                    <a:pt x="6287" y="6965"/>
                  </a:cubicBezTo>
                  <a:cubicBezTo>
                    <a:pt x="6295" y="6969"/>
                    <a:pt x="6304" y="6970"/>
                    <a:pt x="6312" y="6967"/>
                  </a:cubicBezTo>
                  <a:cubicBezTo>
                    <a:pt x="6321" y="6964"/>
                    <a:pt x="6328" y="6959"/>
                    <a:pt x="6332" y="6950"/>
                  </a:cubicBezTo>
                  <a:cubicBezTo>
                    <a:pt x="6336" y="6942"/>
                    <a:pt x="6336" y="6933"/>
                    <a:pt x="6333" y="6925"/>
                  </a:cubicBezTo>
                  <a:cubicBezTo>
                    <a:pt x="6330" y="6917"/>
                    <a:pt x="6324" y="6910"/>
                    <a:pt x="6316" y="6906"/>
                  </a:cubicBezTo>
                  <a:cubicBezTo>
                    <a:pt x="6308" y="6902"/>
                    <a:pt x="6300" y="6902"/>
                    <a:pt x="6291" y="6905"/>
                  </a:cubicBezTo>
                  <a:close/>
                  <a:moveTo>
                    <a:pt x="6349" y="6787"/>
                  </a:moveTo>
                  <a:cubicBezTo>
                    <a:pt x="6340" y="6790"/>
                    <a:pt x="6334" y="6796"/>
                    <a:pt x="6330" y="6804"/>
                  </a:cubicBezTo>
                  <a:cubicBezTo>
                    <a:pt x="6326" y="6812"/>
                    <a:pt x="6325" y="6820"/>
                    <a:pt x="6328" y="6829"/>
                  </a:cubicBezTo>
                  <a:cubicBezTo>
                    <a:pt x="6331" y="6837"/>
                    <a:pt x="6337" y="6844"/>
                    <a:pt x="6345" y="6848"/>
                  </a:cubicBezTo>
                  <a:cubicBezTo>
                    <a:pt x="6353" y="6852"/>
                    <a:pt x="6362" y="6852"/>
                    <a:pt x="6370" y="6850"/>
                  </a:cubicBezTo>
                  <a:cubicBezTo>
                    <a:pt x="6379" y="6847"/>
                    <a:pt x="6385" y="6841"/>
                    <a:pt x="6389" y="6833"/>
                  </a:cubicBezTo>
                  <a:cubicBezTo>
                    <a:pt x="6394" y="6824"/>
                    <a:pt x="6394" y="6816"/>
                    <a:pt x="6391" y="6808"/>
                  </a:cubicBezTo>
                  <a:cubicBezTo>
                    <a:pt x="6388" y="6799"/>
                    <a:pt x="6382" y="6793"/>
                    <a:pt x="6374" y="6789"/>
                  </a:cubicBezTo>
                  <a:cubicBezTo>
                    <a:pt x="6366" y="6785"/>
                    <a:pt x="6357" y="6784"/>
                    <a:pt x="6349" y="6787"/>
                  </a:cubicBezTo>
                  <a:close/>
                  <a:moveTo>
                    <a:pt x="6591" y="6484"/>
                  </a:moveTo>
                  <a:lnTo>
                    <a:pt x="6463" y="6743"/>
                  </a:lnTo>
                  <a:lnTo>
                    <a:pt x="6503" y="6762"/>
                  </a:lnTo>
                  <a:lnTo>
                    <a:pt x="6554" y="6658"/>
                  </a:lnTo>
                  <a:lnTo>
                    <a:pt x="6906" y="6831"/>
                  </a:lnTo>
                  <a:lnTo>
                    <a:pt x="6928" y="6786"/>
                  </a:lnTo>
                  <a:lnTo>
                    <a:pt x="6576" y="6613"/>
                  </a:lnTo>
                  <a:lnTo>
                    <a:pt x="6628" y="6507"/>
                  </a:lnTo>
                  <a:lnTo>
                    <a:pt x="6591" y="6484"/>
                  </a:lnTo>
                  <a:close/>
                  <a:moveTo>
                    <a:pt x="7256" y="6118"/>
                  </a:moveTo>
                  <a:lnTo>
                    <a:pt x="6849" y="5959"/>
                  </a:lnTo>
                  <a:lnTo>
                    <a:pt x="6815" y="6028"/>
                  </a:lnTo>
                  <a:lnTo>
                    <a:pt x="7039" y="6229"/>
                  </a:lnTo>
                  <a:cubicBezTo>
                    <a:pt x="7052" y="6241"/>
                    <a:pt x="7065" y="6251"/>
                    <a:pt x="7076" y="6260"/>
                  </a:cubicBezTo>
                  <a:cubicBezTo>
                    <a:pt x="7087" y="6269"/>
                    <a:pt x="7094" y="6274"/>
                    <a:pt x="7095" y="6275"/>
                  </a:cubicBezTo>
                  <a:cubicBezTo>
                    <a:pt x="7093" y="6274"/>
                    <a:pt x="7085" y="6272"/>
                    <a:pt x="7071" y="6268"/>
                  </a:cubicBezTo>
                  <a:cubicBezTo>
                    <a:pt x="7058" y="6265"/>
                    <a:pt x="7040" y="6261"/>
                    <a:pt x="7020" y="6257"/>
                  </a:cubicBezTo>
                  <a:lnTo>
                    <a:pt x="6729" y="6202"/>
                  </a:lnTo>
                  <a:lnTo>
                    <a:pt x="6696" y="6271"/>
                  </a:lnTo>
                  <a:lnTo>
                    <a:pt x="7070" y="6497"/>
                  </a:lnTo>
                  <a:lnTo>
                    <a:pt x="7092" y="6452"/>
                  </a:lnTo>
                  <a:lnTo>
                    <a:pt x="6824" y="6294"/>
                  </a:lnTo>
                  <a:cubicBezTo>
                    <a:pt x="6819" y="6291"/>
                    <a:pt x="6812" y="6287"/>
                    <a:pt x="6805" y="6282"/>
                  </a:cubicBezTo>
                  <a:cubicBezTo>
                    <a:pt x="6797" y="6278"/>
                    <a:pt x="6790" y="6274"/>
                    <a:pt x="6783" y="6270"/>
                  </a:cubicBezTo>
                  <a:cubicBezTo>
                    <a:pt x="6775" y="6266"/>
                    <a:pt x="6769" y="6262"/>
                    <a:pt x="6763" y="6259"/>
                  </a:cubicBezTo>
                  <a:cubicBezTo>
                    <a:pt x="6758" y="6256"/>
                    <a:pt x="6755" y="6254"/>
                    <a:pt x="6754" y="6253"/>
                  </a:cubicBezTo>
                  <a:cubicBezTo>
                    <a:pt x="6758" y="6255"/>
                    <a:pt x="6768" y="6257"/>
                    <a:pt x="6781" y="6259"/>
                  </a:cubicBezTo>
                  <a:cubicBezTo>
                    <a:pt x="6796" y="6262"/>
                    <a:pt x="6815" y="6266"/>
                    <a:pt x="6837" y="6270"/>
                  </a:cubicBezTo>
                  <a:lnTo>
                    <a:pt x="7152" y="6329"/>
                  </a:lnTo>
                  <a:lnTo>
                    <a:pt x="7172" y="6289"/>
                  </a:lnTo>
                  <a:lnTo>
                    <a:pt x="6922" y="6062"/>
                  </a:lnTo>
                  <a:cubicBezTo>
                    <a:pt x="6916" y="6058"/>
                    <a:pt x="6911" y="6053"/>
                    <a:pt x="6905" y="6048"/>
                  </a:cubicBezTo>
                  <a:cubicBezTo>
                    <a:pt x="6899" y="6043"/>
                    <a:pt x="6893" y="6038"/>
                    <a:pt x="6888" y="6034"/>
                  </a:cubicBezTo>
                  <a:cubicBezTo>
                    <a:pt x="6883" y="6029"/>
                    <a:pt x="6878" y="6025"/>
                    <a:pt x="6875" y="6022"/>
                  </a:cubicBezTo>
                  <a:cubicBezTo>
                    <a:pt x="6871" y="6019"/>
                    <a:pt x="6869" y="6017"/>
                    <a:pt x="6868" y="6017"/>
                  </a:cubicBezTo>
                  <a:cubicBezTo>
                    <a:pt x="6869" y="6017"/>
                    <a:pt x="6872" y="6018"/>
                    <a:pt x="6876" y="6020"/>
                  </a:cubicBezTo>
                  <a:cubicBezTo>
                    <a:pt x="6881" y="6022"/>
                    <a:pt x="6887" y="6025"/>
                    <a:pt x="6893" y="6028"/>
                  </a:cubicBezTo>
                  <a:cubicBezTo>
                    <a:pt x="6900" y="6031"/>
                    <a:pt x="6907" y="6034"/>
                    <a:pt x="6915" y="6037"/>
                  </a:cubicBezTo>
                  <a:cubicBezTo>
                    <a:pt x="6922" y="6041"/>
                    <a:pt x="6929" y="6044"/>
                    <a:pt x="6936" y="6046"/>
                  </a:cubicBezTo>
                  <a:lnTo>
                    <a:pt x="7233" y="6165"/>
                  </a:lnTo>
                  <a:lnTo>
                    <a:pt x="7256" y="6118"/>
                  </a:lnTo>
                  <a:close/>
                  <a:moveTo>
                    <a:pt x="7041" y="5569"/>
                  </a:moveTo>
                  <a:lnTo>
                    <a:pt x="7018" y="5615"/>
                  </a:lnTo>
                  <a:lnTo>
                    <a:pt x="7291" y="5749"/>
                  </a:lnTo>
                  <a:cubicBezTo>
                    <a:pt x="7304" y="5756"/>
                    <a:pt x="7315" y="5762"/>
                    <a:pt x="7323" y="5769"/>
                  </a:cubicBezTo>
                  <a:cubicBezTo>
                    <a:pt x="7332" y="5775"/>
                    <a:pt x="7339" y="5783"/>
                    <a:pt x="7344" y="5794"/>
                  </a:cubicBezTo>
                  <a:cubicBezTo>
                    <a:pt x="7349" y="5804"/>
                    <a:pt x="7351" y="5816"/>
                    <a:pt x="7349" y="5830"/>
                  </a:cubicBezTo>
                  <a:cubicBezTo>
                    <a:pt x="7348" y="5844"/>
                    <a:pt x="7343" y="5859"/>
                    <a:pt x="7335" y="5875"/>
                  </a:cubicBezTo>
                  <a:cubicBezTo>
                    <a:pt x="7329" y="5887"/>
                    <a:pt x="7323" y="5897"/>
                    <a:pt x="7316" y="5905"/>
                  </a:cubicBezTo>
                  <a:cubicBezTo>
                    <a:pt x="7309" y="5913"/>
                    <a:pt x="7303" y="5918"/>
                    <a:pt x="7296" y="5923"/>
                  </a:cubicBezTo>
                  <a:cubicBezTo>
                    <a:pt x="7289" y="5927"/>
                    <a:pt x="7283" y="5930"/>
                    <a:pt x="7276" y="5931"/>
                  </a:cubicBezTo>
                  <a:cubicBezTo>
                    <a:pt x="7270" y="5932"/>
                    <a:pt x="7264" y="5933"/>
                    <a:pt x="7259" y="5933"/>
                  </a:cubicBezTo>
                  <a:cubicBezTo>
                    <a:pt x="7252" y="5932"/>
                    <a:pt x="7242" y="5930"/>
                    <a:pt x="7231" y="5926"/>
                  </a:cubicBezTo>
                  <a:cubicBezTo>
                    <a:pt x="7220" y="5921"/>
                    <a:pt x="7209" y="5917"/>
                    <a:pt x="7199" y="5912"/>
                  </a:cubicBezTo>
                  <a:lnTo>
                    <a:pt x="6936" y="5782"/>
                  </a:lnTo>
                  <a:lnTo>
                    <a:pt x="6913" y="5829"/>
                  </a:lnTo>
                  <a:lnTo>
                    <a:pt x="7194" y="5966"/>
                  </a:lnTo>
                  <a:cubicBezTo>
                    <a:pt x="7202" y="5971"/>
                    <a:pt x="7213" y="5975"/>
                    <a:pt x="7224" y="5979"/>
                  </a:cubicBezTo>
                  <a:cubicBezTo>
                    <a:pt x="7236" y="5984"/>
                    <a:pt x="7248" y="5986"/>
                    <a:pt x="7260" y="5985"/>
                  </a:cubicBezTo>
                  <a:cubicBezTo>
                    <a:pt x="7285" y="5984"/>
                    <a:pt x="7306" y="5977"/>
                    <a:pt x="7324" y="5963"/>
                  </a:cubicBezTo>
                  <a:cubicBezTo>
                    <a:pt x="7342" y="5950"/>
                    <a:pt x="7359" y="5928"/>
                    <a:pt x="7374" y="5897"/>
                  </a:cubicBezTo>
                  <a:cubicBezTo>
                    <a:pt x="7385" y="5873"/>
                    <a:pt x="7393" y="5852"/>
                    <a:pt x="7396" y="5833"/>
                  </a:cubicBezTo>
                  <a:cubicBezTo>
                    <a:pt x="7399" y="5815"/>
                    <a:pt x="7398" y="5797"/>
                    <a:pt x="7394" y="5780"/>
                  </a:cubicBezTo>
                  <a:cubicBezTo>
                    <a:pt x="7390" y="5763"/>
                    <a:pt x="7382" y="5750"/>
                    <a:pt x="7371" y="5739"/>
                  </a:cubicBezTo>
                  <a:cubicBezTo>
                    <a:pt x="7360" y="5729"/>
                    <a:pt x="7342" y="5718"/>
                    <a:pt x="7319" y="5706"/>
                  </a:cubicBezTo>
                  <a:lnTo>
                    <a:pt x="7041" y="5569"/>
                  </a:lnTo>
                  <a:close/>
                  <a:moveTo>
                    <a:pt x="6884" y="5700"/>
                  </a:moveTo>
                  <a:cubicBezTo>
                    <a:pt x="6875" y="5703"/>
                    <a:pt x="6869" y="5709"/>
                    <a:pt x="6865" y="5717"/>
                  </a:cubicBezTo>
                  <a:cubicBezTo>
                    <a:pt x="6861" y="5725"/>
                    <a:pt x="6860" y="5733"/>
                    <a:pt x="6863" y="5742"/>
                  </a:cubicBezTo>
                  <a:cubicBezTo>
                    <a:pt x="6866" y="5750"/>
                    <a:pt x="6872" y="5756"/>
                    <a:pt x="6880" y="5760"/>
                  </a:cubicBezTo>
                  <a:cubicBezTo>
                    <a:pt x="6888" y="5764"/>
                    <a:pt x="6897" y="5765"/>
                    <a:pt x="6905" y="5762"/>
                  </a:cubicBezTo>
                  <a:cubicBezTo>
                    <a:pt x="6914" y="5759"/>
                    <a:pt x="6920" y="5754"/>
                    <a:pt x="6924" y="5746"/>
                  </a:cubicBezTo>
                  <a:cubicBezTo>
                    <a:pt x="6929" y="5737"/>
                    <a:pt x="6929" y="5729"/>
                    <a:pt x="6926" y="5720"/>
                  </a:cubicBezTo>
                  <a:cubicBezTo>
                    <a:pt x="6923" y="5712"/>
                    <a:pt x="6917" y="5706"/>
                    <a:pt x="6909" y="5702"/>
                  </a:cubicBezTo>
                  <a:cubicBezTo>
                    <a:pt x="6901" y="5698"/>
                    <a:pt x="6892" y="5697"/>
                    <a:pt x="6884" y="5700"/>
                  </a:cubicBezTo>
                  <a:close/>
                  <a:moveTo>
                    <a:pt x="6941" y="5583"/>
                  </a:moveTo>
                  <a:cubicBezTo>
                    <a:pt x="6933" y="5586"/>
                    <a:pt x="6926" y="5592"/>
                    <a:pt x="6922" y="5600"/>
                  </a:cubicBezTo>
                  <a:cubicBezTo>
                    <a:pt x="6918" y="5608"/>
                    <a:pt x="6918" y="5616"/>
                    <a:pt x="6921" y="5625"/>
                  </a:cubicBezTo>
                  <a:cubicBezTo>
                    <a:pt x="6924" y="5633"/>
                    <a:pt x="6929" y="5640"/>
                    <a:pt x="6937" y="5644"/>
                  </a:cubicBezTo>
                  <a:cubicBezTo>
                    <a:pt x="6945" y="5648"/>
                    <a:pt x="6954" y="5648"/>
                    <a:pt x="6963" y="5645"/>
                  </a:cubicBezTo>
                  <a:cubicBezTo>
                    <a:pt x="6971" y="5643"/>
                    <a:pt x="6978" y="5637"/>
                    <a:pt x="6982" y="5629"/>
                  </a:cubicBezTo>
                  <a:cubicBezTo>
                    <a:pt x="6986" y="5620"/>
                    <a:pt x="6986" y="5612"/>
                    <a:pt x="6983" y="5604"/>
                  </a:cubicBezTo>
                  <a:cubicBezTo>
                    <a:pt x="6980" y="5595"/>
                    <a:pt x="6974" y="5589"/>
                    <a:pt x="6966" y="5585"/>
                  </a:cubicBezTo>
                  <a:cubicBezTo>
                    <a:pt x="6958" y="5581"/>
                    <a:pt x="6950" y="5580"/>
                    <a:pt x="6941" y="5583"/>
                  </a:cubicBezTo>
                  <a:close/>
                  <a:moveTo>
                    <a:pt x="7615" y="5389"/>
                  </a:moveTo>
                  <a:lnTo>
                    <a:pt x="7224" y="5197"/>
                  </a:lnTo>
                  <a:lnTo>
                    <a:pt x="7201" y="5243"/>
                  </a:lnTo>
                  <a:lnTo>
                    <a:pt x="7415" y="5346"/>
                  </a:lnTo>
                  <a:cubicBezTo>
                    <a:pt x="7429" y="5353"/>
                    <a:pt x="7443" y="5359"/>
                    <a:pt x="7457" y="5366"/>
                  </a:cubicBezTo>
                  <a:cubicBezTo>
                    <a:pt x="7472" y="5372"/>
                    <a:pt x="7485" y="5378"/>
                    <a:pt x="7496" y="5383"/>
                  </a:cubicBezTo>
                  <a:cubicBezTo>
                    <a:pt x="7508" y="5387"/>
                    <a:pt x="7517" y="5391"/>
                    <a:pt x="7525" y="5394"/>
                  </a:cubicBezTo>
                  <a:cubicBezTo>
                    <a:pt x="7532" y="5397"/>
                    <a:pt x="7536" y="5399"/>
                    <a:pt x="7536" y="5399"/>
                  </a:cubicBezTo>
                  <a:cubicBezTo>
                    <a:pt x="7535" y="5399"/>
                    <a:pt x="7531" y="5399"/>
                    <a:pt x="7525" y="5398"/>
                  </a:cubicBezTo>
                  <a:cubicBezTo>
                    <a:pt x="7519" y="5398"/>
                    <a:pt x="7511" y="5397"/>
                    <a:pt x="7502" y="5397"/>
                  </a:cubicBezTo>
                  <a:cubicBezTo>
                    <a:pt x="7493" y="5396"/>
                    <a:pt x="7483" y="5396"/>
                    <a:pt x="7471" y="5395"/>
                  </a:cubicBezTo>
                  <a:cubicBezTo>
                    <a:pt x="7460" y="5395"/>
                    <a:pt x="7448" y="5395"/>
                    <a:pt x="7436" y="5395"/>
                  </a:cubicBezTo>
                  <a:lnTo>
                    <a:pt x="7123" y="5402"/>
                  </a:lnTo>
                  <a:lnTo>
                    <a:pt x="7096" y="5457"/>
                  </a:lnTo>
                  <a:lnTo>
                    <a:pt x="7487" y="5649"/>
                  </a:lnTo>
                  <a:lnTo>
                    <a:pt x="7511" y="5600"/>
                  </a:lnTo>
                  <a:lnTo>
                    <a:pt x="7283" y="5491"/>
                  </a:lnTo>
                  <a:cubicBezTo>
                    <a:pt x="7272" y="5485"/>
                    <a:pt x="7260" y="5480"/>
                    <a:pt x="7249" y="5475"/>
                  </a:cubicBezTo>
                  <a:cubicBezTo>
                    <a:pt x="7237" y="5470"/>
                    <a:pt x="7226" y="5465"/>
                    <a:pt x="7216" y="5461"/>
                  </a:cubicBezTo>
                  <a:cubicBezTo>
                    <a:pt x="7206" y="5457"/>
                    <a:pt x="7197" y="5453"/>
                    <a:pt x="7190" y="5450"/>
                  </a:cubicBezTo>
                  <a:cubicBezTo>
                    <a:pt x="7183" y="5447"/>
                    <a:pt x="7178" y="5445"/>
                    <a:pt x="7175" y="5444"/>
                  </a:cubicBezTo>
                  <a:cubicBezTo>
                    <a:pt x="7179" y="5445"/>
                    <a:pt x="7184" y="5445"/>
                    <a:pt x="7192" y="5445"/>
                  </a:cubicBezTo>
                  <a:cubicBezTo>
                    <a:pt x="7199" y="5446"/>
                    <a:pt x="7208" y="5446"/>
                    <a:pt x="7218" y="5446"/>
                  </a:cubicBezTo>
                  <a:cubicBezTo>
                    <a:pt x="7228" y="5446"/>
                    <a:pt x="7239" y="5446"/>
                    <a:pt x="7251" y="5446"/>
                  </a:cubicBezTo>
                  <a:cubicBezTo>
                    <a:pt x="7264" y="5446"/>
                    <a:pt x="7277" y="5446"/>
                    <a:pt x="7290" y="5446"/>
                  </a:cubicBezTo>
                  <a:lnTo>
                    <a:pt x="7591" y="5438"/>
                  </a:lnTo>
                  <a:lnTo>
                    <a:pt x="7615" y="5389"/>
                  </a:lnTo>
                  <a:close/>
                  <a:moveTo>
                    <a:pt x="7639" y="4968"/>
                  </a:moveTo>
                  <a:cubicBezTo>
                    <a:pt x="7625" y="4967"/>
                    <a:pt x="7611" y="4968"/>
                    <a:pt x="7598" y="4971"/>
                  </a:cubicBezTo>
                  <a:cubicBezTo>
                    <a:pt x="7585" y="4975"/>
                    <a:pt x="7573" y="4980"/>
                    <a:pt x="7562" y="4987"/>
                  </a:cubicBezTo>
                  <a:cubicBezTo>
                    <a:pt x="7551" y="4995"/>
                    <a:pt x="7538" y="5006"/>
                    <a:pt x="7525" y="5021"/>
                  </a:cubicBezTo>
                  <a:lnTo>
                    <a:pt x="7488" y="5059"/>
                  </a:lnTo>
                  <a:cubicBezTo>
                    <a:pt x="7469" y="5078"/>
                    <a:pt x="7452" y="5091"/>
                    <a:pt x="7438" y="5096"/>
                  </a:cubicBezTo>
                  <a:cubicBezTo>
                    <a:pt x="7423" y="5101"/>
                    <a:pt x="7408" y="5100"/>
                    <a:pt x="7392" y="5092"/>
                  </a:cubicBezTo>
                  <a:cubicBezTo>
                    <a:pt x="7372" y="5082"/>
                    <a:pt x="7360" y="5068"/>
                    <a:pt x="7355" y="5049"/>
                  </a:cubicBezTo>
                  <a:cubicBezTo>
                    <a:pt x="7350" y="5029"/>
                    <a:pt x="7354" y="5007"/>
                    <a:pt x="7366" y="4983"/>
                  </a:cubicBezTo>
                  <a:cubicBezTo>
                    <a:pt x="7370" y="4974"/>
                    <a:pt x="7375" y="4967"/>
                    <a:pt x="7380" y="4960"/>
                  </a:cubicBezTo>
                  <a:cubicBezTo>
                    <a:pt x="7384" y="4953"/>
                    <a:pt x="7390" y="4946"/>
                    <a:pt x="7396" y="4940"/>
                  </a:cubicBezTo>
                  <a:cubicBezTo>
                    <a:pt x="7403" y="4934"/>
                    <a:pt x="7410" y="4928"/>
                    <a:pt x="7418" y="4922"/>
                  </a:cubicBezTo>
                  <a:cubicBezTo>
                    <a:pt x="7426" y="4916"/>
                    <a:pt x="7435" y="4910"/>
                    <a:pt x="7446" y="4904"/>
                  </a:cubicBezTo>
                  <a:lnTo>
                    <a:pt x="7423" y="4867"/>
                  </a:lnTo>
                  <a:cubicBezTo>
                    <a:pt x="7379" y="4892"/>
                    <a:pt x="7347" y="4925"/>
                    <a:pt x="7327" y="4966"/>
                  </a:cubicBezTo>
                  <a:cubicBezTo>
                    <a:pt x="7318" y="4985"/>
                    <a:pt x="7312" y="5004"/>
                    <a:pt x="7310" y="5022"/>
                  </a:cubicBezTo>
                  <a:cubicBezTo>
                    <a:pt x="7308" y="5040"/>
                    <a:pt x="7309" y="5057"/>
                    <a:pt x="7313" y="5073"/>
                  </a:cubicBezTo>
                  <a:cubicBezTo>
                    <a:pt x="7318" y="5089"/>
                    <a:pt x="7325" y="5103"/>
                    <a:pt x="7336" y="5116"/>
                  </a:cubicBezTo>
                  <a:cubicBezTo>
                    <a:pt x="7347" y="5129"/>
                    <a:pt x="7360" y="5140"/>
                    <a:pt x="7377" y="5148"/>
                  </a:cubicBezTo>
                  <a:cubicBezTo>
                    <a:pt x="7402" y="5160"/>
                    <a:pt x="7427" y="5162"/>
                    <a:pt x="7453" y="5155"/>
                  </a:cubicBezTo>
                  <a:cubicBezTo>
                    <a:pt x="7465" y="5151"/>
                    <a:pt x="7476" y="5145"/>
                    <a:pt x="7486" y="5137"/>
                  </a:cubicBezTo>
                  <a:cubicBezTo>
                    <a:pt x="7496" y="5129"/>
                    <a:pt x="7508" y="5118"/>
                    <a:pt x="7522" y="5102"/>
                  </a:cubicBezTo>
                  <a:lnTo>
                    <a:pt x="7553" y="5069"/>
                  </a:lnTo>
                  <a:cubicBezTo>
                    <a:pt x="7590" y="5029"/>
                    <a:pt x="7626" y="5018"/>
                    <a:pt x="7661" y="5035"/>
                  </a:cubicBezTo>
                  <a:cubicBezTo>
                    <a:pt x="7684" y="5046"/>
                    <a:pt x="7698" y="5065"/>
                    <a:pt x="7703" y="5090"/>
                  </a:cubicBezTo>
                  <a:cubicBezTo>
                    <a:pt x="7705" y="5102"/>
                    <a:pt x="7705" y="5113"/>
                    <a:pt x="7703" y="5123"/>
                  </a:cubicBezTo>
                  <a:cubicBezTo>
                    <a:pt x="7701" y="5133"/>
                    <a:pt x="7697" y="5146"/>
                    <a:pt x="7689" y="5161"/>
                  </a:cubicBezTo>
                  <a:cubicBezTo>
                    <a:pt x="7680" y="5180"/>
                    <a:pt x="7668" y="5197"/>
                    <a:pt x="7654" y="5212"/>
                  </a:cubicBezTo>
                  <a:cubicBezTo>
                    <a:pt x="7641" y="5226"/>
                    <a:pt x="7624" y="5238"/>
                    <a:pt x="7604" y="5249"/>
                  </a:cubicBezTo>
                  <a:lnTo>
                    <a:pt x="7630" y="5287"/>
                  </a:lnTo>
                  <a:cubicBezTo>
                    <a:pt x="7652" y="5274"/>
                    <a:pt x="7671" y="5258"/>
                    <a:pt x="7687" y="5241"/>
                  </a:cubicBezTo>
                  <a:cubicBezTo>
                    <a:pt x="7702" y="5223"/>
                    <a:pt x="7716" y="5203"/>
                    <a:pt x="7727" y="5179"/>
                  </a:cubicBezTo>
                  <a:cubicBezTo>
                    <a:pt x="7736" y="5161"/>
                    <a:pt x="7742" y="5144"/>
                    <a:pt x="7745" y="5129"/>
                  </a:cubicBezTo>
                  <a:cubicBezTo>
                    <a:pt x="7748" y="5113"/>
                    <a:pt x="7749" y="5097"/>
                    <a:pt x="7747" y="5080"/>
                  </a:cubicBezTo>
                  <a:cubicBezTo>
                    <a:pt x="7744" y="5057"/>
                    <a:pt x="7737" y="5037"/>
                    <a:pt x="7725" y="5019"/>
                  </a:cubicBezTo>
                  <a:cubicBezTo>
                    <a:pt x="7713" y="5002"/>
                    <a:pt x="7698" y="4988"/>
                    <a:pt x="7679" y="4979"/>
                  </a:cubicBezTo>
                  <a:cubicBezTo>
                    <a:pt x="7667" y="4973"/>
                    <a:pt x="7654" y="4970"/>
                    <a:pt x="7639" y="4968"/>
                  </a:cubicBezTo>
                  <a:close/>
                  <a:moveTo>
                    <a:pt x="7556" y="4521"/>
                  </a:moveTo>
                  <a:lnTo>
                    <a:pt x="7429" y="4780"/>
                  </a:lnTo>
                  <a:lnTo>
                    <a:pt x="7468" y="4799"/>
                  </a:lnTo>
                  <a:lnTo>
                    <a:pt x="7520" y="4695"/>
                  </a:lnTo>
                  <a:lnTo>
                    <a:pt x="7872" y="4868"/>
                  </a:lnTo>
                  <a:lnTo>
                    <a:pt x="7894" y="4823"/>
                  </a:lnTo>
                  <a:lnTo>
                    <a:pt x="7542" y="4650"/>
                  </a:lnTo>
                  <a:lnTo>
                    <a:pt x="7594" y="4544"/>
                  </a:lnTo>
                  <a:lnTo>
                    <a:pt x="7556" y="4521"/>
                  </a:lnTo>
                  <a:close/>
                  <a:moveTo>
                    <a:pt x="8088" y="4427"/>
                  </a:moveTo>
                  <a:lnTo>
                    <a:pt x="8048" y="4407"/>
                  </a:lnTo>
                  <a:lnTo>
                    <a:pt x="7963" y="4579"/>
                  </a:lnTo>
                  <a:lnTo>
                    <a:pt x="7820" y="4509"/>
                  </a:lnTo>
                  <a:lnTo>
                    <a:pt x="7886" y="4375"/>
                  </a:lnTo>
                  <a:lnTo>
                    <a:pt x="7846" y="4355"/>
                  </a:lnTo>
                  <a:lnTo>
                    <a:pt x="7780" y="4489"/>
                  </a:lnTo>
                  <a:lnTo>
                    <a:pt x="7652" y="4426"/>
                  </a:lnTo>
                  <a:lnTo>
                    <a:pt x="7730" y="4266"/>
                  </a:lnTo>
                  <a:lnTo>
                    <a:pt x="7695" y="4241"/>
                  </a:lnTo>
                  <a:lnTo>
                    <a:pt x="7590" y="4454"/>
                  </a:lnTo>
                  <a:lnTo>
                    <a:pt x="7980" y="4647"/>
                  </a:lnTo>
                  <a:lnTo>
                    <a:pt x="8088" y="4427"/>
                  </a:lnTo>
                  <a:close/>
                  <a:moveTo>
                    <a:pt x="8251" y="4096"/>
                  </a:moveTo>
                  <a:lnTo>
                    <a:pt x="8215" y="4101"/>
                  </a:lnTo>
                  <a:cubicBezTo>
                    <a:pt x="8198" y="4103"/>
                    <a:pt x="8181" y="4106"/>
                    <a:pt x="8162" y="4108"/>
                  </a:cubicBezTo>
                  <a:cubicBezTo>
                    <a:pt x="8143" y="4111"/>
                    <a:pt x="8126" y="4113"/>
                    <a:pt x="8109" y="4115"/>
                  </a:cubicBezTo>
                  <a:cubicBezTo>
                    <a:pt x="8093" y="4118"/>
                    <a:pt x="8081" y="4120"/>
                    <a:pt x="8074" y="4121"/>
                  </a:cubicBezTo>
                  <a:cubicBezTo>
                    <a:pt x="8064" y="4123"/>
                    <a:pt x="8053" y="4125"/>
                    <a:pt x="8042" y="4128"/>
                  </a:cubicBezTo>
                  <a:cubicBezTo>
                    <a:pt x="8030" y="4131"/>
                    <a:pt x="8019" y="4135"/>
                    <a:pt x="8011" y="4139"/>
                  </a:cubicBezTo>
                  <a:lnTo>
                    <a:pt x="8014" y="4133"/>
                  </a:lnTo>
                  <a:cubicBezTo>
                    <a:pt x="8021" y="4117"/>
                    <a:pt x="8026" y="4102"/>
                    <a:pt x="8027" y="4087"/>
                  </a:cubicBezTo>
                  <a:cubicBezTo>
                    <a:pt x="8028" y="4071"/>
                    <a:pt x="8026" y="4057"/>
                    <a:pt x="8021" y="4043"/>
                  </a:cubicBezTo>
                  <a:cubicBezTo>
                    <a:pt x="8017" y="4030"/>
                    <a:pt x="8009" y="4017"/>
                    <a:pt x="7998" y="4005"/>
                  </a:cubicBezTo>
                  <a:cubicBezTo>
                    <a:pt x="7987" y="3994"/>
                    <a:pt x="7974" y="3984"/>
                    <a:pt x="7958" y="3976"/>
                  </a:cubicBezTo>
                  <a:cubicBezTo>
                    <a:pt x="7947" y="3971"/>
                    <a:pt x="7937" y="3968"/>
                    <a:pt x="7928" y="3966"/>
                  </a:cubicBezTo>
                  <a:cubicBezTo>
                    <a:pt x="7918" y="3965"/>
                    <a:pt x="7909" y="3964"/>
                    <a:pt x="7900" y="3964"/>
                  </a:cubicBezTo>
                  <a:cubicBezTo>
                    <a:pt x="7891" y="3964"/>
                    <a:pt x="7883" y="3965"/>
                    <a:pt x="7876" y="3967"/>
                  </a:cubicBezTo>
                  <a:cubicBezTo>
                    <a:pt x="7869" y="3970"/>
                    <a:pt x="7862" y="3972"/>
                    <a:pt x="7857" y="3975"/>
                  </a:cubicBezTo>
                  <a:cubicBezTo>
                    <a:pt x="7851" y="3978"/>
                    <a:pt x="7845" y="3981"/>
                    <a:pt x="7839" y="3985"/>
                  </a:cubicBezTo>
                  <a:cubicBezTo>
                    <a:pt x="7833" y="3990"/>
                    <a:pt x="7827" y="3995"/>
                    <a:pt x="7821" y="4002"/>
                  </a:cubicBezTo>
                  <a:cubicBezTo>
                    <a:pt x="7814" y="4009"/>
                    <a:pt x="7808" y="4017"/>
                    <a:pt x="7802" y="4027"/>
                  </a:cubicBezTo>
                  <a:cubicBezTo>
                    <a:pt x="7796" y="4036"/>
                    <a:pt x="7790" y="4048"/>
                    <a:pt x="7783" y="4061"/>
                  </a:cubicBezTo>
                  <a:lnTo>
                    <a:pt x="7738" y="4152"/>
                  </a:lnTo>
                  <a:lnTo>
                    <a:pt x="8129" y="4345"/>
                  </a:lnTo>
                  <a:lnTo>
                    <a:pt x="8151" y="4299"/>
                  </a:lnTo>
                  <a:lnTo>
                    <a:pt x="7975" y="4212"/>
                  </a:lnTo>
                  <a:cubicBezTo>
                    <a:pt x="7980" y="4202"/>
                    <a:pt x="7986" y="4195"/>
                    <a:pt x="7992" y="4191"/>
                  </a:cubicBezTo>
                  <a:cubicBezTo>
                    <a:pt x="7998" y="4186"/>
                    <a:pt x="8008" y="4183"/>
                    <a:pt x="8022" y="4180"/>
                  </a:cubicBezTo>
                  <a:cubicBezTo>
                    <a:pt x="8045" y="4175"/>
                    <a:pt x="8067" y="4171"/>
                    <a:pt x="8088" y="4168"/>
                  </a:cubicBezTo>
                  <a:cubicBezTo>
                    <a:pt x="8108" y="4164"/>
                    <a:pt x="8127" y="4162"/>
                    <a:pt x="8145" y="4159"/>
                  </a:cubicBezTo>
                  <a:cubicBezTo>
                    <a:pt x="8162" y="4157"/>
                    <a:pt x="8177" y="4156"/>
                    <a:pt x="8191" y="4155"/>
                  </a:cubicBezTo>
                  <a:cubicBezTo>
                    <a:pt x="8204" y="4155"/>
                    <a:pt x="8214" y="4155"/>
                    <a:pt x="8222" y="4155"/>
                  </a:cubicBezTo>
                  <a:lnTo>
                    <a:pt x="8251" y="4096"/>
                  </a:lnTo>
                  <a:close/>
                  <a:moveTo>
                    <a:pt x="7965" y="4047"/>
                  </a:moveTo>
                  <a:cubicBezTo>
                    <a:pt x="7973" y="4056"/>
                    <a:pt x="7979" y="4065"/>
                    <a:pt x="7982" y="4074"/>
                  </a:cubicBezTo>
                  <a:cubicBezTo>
                    <a:pt x="7985" y="4085"/>
                    <a:pt x="7985" y="4097"/>
                    <a:pt x="7983" y="4109"/>
                  </a:cubicBezTo>
                  <a:cubicBezTo>
                    <a:pt x="7981" y="4122"/>
                    <a:pt x="7976" y="4137"/>
                    <a:pt x="7967" y="4154"/>
                  </a:cubicBezTo>
                  <a:lnTo>
                    <a:pt x="7946" y="4198"/>
                  </a:lnTo>
                  <a:lnTo>
                    <a:pt x="7800" y="4126"/>
                  </a:lnTo>
                  <a:lnTo>
                    <a:pt x="7823" y="4079"/>
                  </a:lnTo>
                  <a:cubicBezTo>
                    <a:pt x="7828" y="4069"/>
                    <a:pt x="7833" y="4060"/>
                    <a:pt x="7838" y="4053"/>
                  </a:cubicBezTo>
                  <a:cubicBezTo>
                    <a:pt x="7844" y="4046"/>
                    <a:pt x="7849" y="4039"/>
                    <a:pt x="7855" y="4034"/>
                  </a:cubicBezTo>
                  <a:cubicBezTo>
                    <a:pt x="7865" y="4025"/>
                    <a:pt x="7877" y="4020"/>
                    <a:pt x="7892" y="4018"/>
                  </a:cubicBezTo>
                  <a:cubicBezTo>
                    <a:pt x="7906" y="4017"/>
                    <a:pt x="7920" y="4019"/>
                    <a:pt x="7933" y="4025"/>
                  </a:cubicBezTo>
                  <a:cubicBezTo>
                    <a:pt x="7946" y="4032"/>
                    <a:pt x="7957" y="4039"/>
                    <a:pt x="7965" y="4047"/>
                  </a:cubicBezTo>
                  <a:close/>
                  <a:moveTo>
                    <a:pt x="8463" y="3885"/>
                  </a:moveTo>
                  <a:lnTo>
                    <a:pt x="7914" y="3615"/>
                  </a:lnTo>
                  <a:lnTo>
                    <a:pt x="7895" y="3652"/>
                  </a:lnTo>
                  <a:lnTo>
                    <a:pt x="8445" y="3922"/>
                  </a:lnTo>
                  <a:lnTo>
                    <a:pt x="8463" y="3885"/>
                  </a:lnTo>
                  <a:close/>
                  <a:moveTo>
                    <a:pt x="8238" y="3137"/>
                  </a:moveTo>
                  <a:lnTo>
                    <a:pt x="8215" y="3183"/>
                  </a:lnTo>
                  <a:lnTo>
                    <a:pt x="8487" y="3317"/>
                  </a:lnTo>
                  <a:cubicBezTo>
                    <a:pt x="8501" y="3324"/>
                    <a:pt x="8512" y="3330"/>
                    <a:pt x="8520" y="3336"/>
                  </a:cubicBezTo>
                  <a:cubicBezTo>
                    <a:pt x="8528" y="3343"/>
                    <a:pt x="8535" y="3351"/>
                    <a:pt x="8541" y="3362"/>
                  </a:cubicBezTo>
                  <a:cubicBezTo>
                    <a:pt x="8546" y="3372"/>
                    <a:pt x="8548" y="3384"/>
                    <a:pt x="8546" y="3398"/>
                  </a:cubicBezTo>
                  <a:cubicBezTo>
                    <a:pt x="8544" y="3412"/>
                    <a:pt x="8540" y="3427"/>
                    <a:pt x="8532" y="3443"/>
                  </a:cubicBezTo>
                  <a:cubicBezTo>
                    <a:pt x="8526" y="3455"/>
                    <a:pt x="8519" y="3465"/>
                    <a:pt x="8513" y="3473"/>
                  </a:cubicBezTo>
                  <a:cubicBezTo>
                    <a:pt x="8506" y="3480"/>
                    <a:pt x="8500" y="3486"/>
                    <a:pt x="8493" y="3490"/>
                  </a:cubicBezTo>
                  <a:cubicBezTo>
                    <a:pt x="8486" y="3495"/>
                    <a:pt x="8479" y="3497"/>
                    <a:pt x="8473" y="3499"/>
                  </a:cubicBezTo>
                  <a:cubicBezTo>
                    <a:pt x="8467" y="3500"/>
                    <a:pt x="8461" y="3501"/>
                    <a:pt x="8456" y="3500"/>
                  </a:cubicBezTo>
                  <a:cubicBezTo>
                    <a:pt x="8449" y="3500"/>
                    <a:pt x="8439" y="3498"/>
                    <a:pt x="8428" y="3493"/>
                  </a:cubicBezTo>
                  <a:cubicBezTo>
                    <a:pt x="8417" y="3489"/>
                    <a:pt x="8406" y="3484"/>
                    <a:pt x="8396" y="3480"/>
                  </a:cubicBezTo>
                  <a:lnTo>
                    <a:pt x="8133" y="3350"/>
                  </a:lnTo>
                  <a:lnTo>
                    <a:pt x="8110" y="3396"/>
                  </a:lnTo>
                  <a:lnTo>
                    <a:pt x="8390" y="3534"/>
                  </a:lnTo>
                  <a:cubicBezTo>
                    <a:pt x="8399" y="3538"/>
                    <a:pt x="8409" y="3543"/>
                    <a:pt x="8421" y="3547"/>
                  </a:cubicBezTo>
                  <a:cubicBezTo>
                    <a:pt x="8433" y="3551"/>
                    <a:pt x="8445" y="3553"/>
                    <a:pt x="8457" y="3553"/>
                  </a:cubicBezTo>
                  <a:cubicBezTo>
                    <a:pt x="8482" y="3552"/>
                    <a:pt x="8503" y="3544"/>
                    <a:pt x="8521" y="3531"/>
                  </a:cubicBezTo>
                  <a:cubicBezTo>
                    <a:pt x="8539" y="3517"/>
                    <a:pt x="8555" y="3495"/>
                    <a:pt x="8570" y="3465"/>
                  </a:cubicBezTo>
                  <a:cubicBezTo>
                    <a:pt x="8582" y="3441"/>
                    <a:pt x="8590" y="3420"/>
                    <a:pt x="8593" y="3401"/>
                  </a:cubicBezTo>
                  <a:cubicBezTo>
                    <a:pt x="8596" y="3382"/>
                    <a:pt x="8595" y="3365"/>
                    <a:pt x="8591" y="3347"/>
                  </a:cubicBezTo>
                  <a:cubicBezTo>
                    <a:pt x="8587" y="3331"/>
                    <a:pt x="8579" y="3317"/>
                    <a:pt x="8568" y="3307"/>
                  </a:cubicBezTo>
                  <a:cubicBezTo>
                    <a:pt x="8557" y="3296"/>
                    <a:pt x="8539" y="3285"/>
                    <a:pt x="8516" y="3274"/>
                  </a:cubicBezTo>
                  <a:lnTo>
                    <a:pt x="8238" y="3137"/>
                  </a:lnTo>
                  <a:close/>
                  <a:moveTo>
                    <a:pt x="8812" y="2957"/>
                  </a:moveTo>
                  <a:lnTo>
                    <a:pt x="8421" y="2764"/>
                  </a:lnTo>
                  <a:lnTo>
                    <a:pt x="8398" y="2811"/>
                  </a:lnTo>
                  <a:lnTo>
                    <a:pt x="8612" y="2913"/>
                  </a:lnTo>
                  <a:cubicBezTo>
                    <a:pt x="8626" y="2920"/>
                    <a:pt x="8640" y="2927"/>
                    <a:pt x="8654" y="2933"/>
                  </a:cubicBezTo>
                  <a:cubicBezTo>
                    <a:pt x="8669" y="2940"/>
                    <a:pt x="8682" y="2945"/>
                    <a:pt x="8693" y="2950"/>
                  </a:cubicBezTo>
                  <a:cubicBezTo>
                    <a:pt x="8705" y="2955"/>
                    <a:pt x="8714" y="2959"/>
                    <a:pt x="8721" y="2962"/>
                  </a:cubicBezTo>
                  <a:cubicBezTo>
                    <a:pt x="8729" y="2965"/>
                    <a:pt x="8733" y="2967"/>
                    <a:pt x="8733" y="2967"/>
                  </a:cubicBezTo>
                  <a:cubicBezTo>
                    <a:pt x="8732" y="2967"/>
                    <a:pt x="8728" y="2966"/>
                    <a:pt x="8722" y="2966"/>
                  </a:cubicBezTo>
                  <a:cubicBezTo>
                    <a:pt x="8716" y="2965"/>
                    <a:pt x="8708" y="2965"/>
                    <a:pt x="8699" y="2965"/>
                  </a:cubicBezTo>
                  <a:cubicBezTo>
                    <a:pt x="8690" y="2964"/>
                    <a:pt x="8680" y="2964"/>
                    <a:pt x="8668" y="2963"/>
                  </a:cubicBezTo>
                  <a:cubicBezTo>
                    <a:pt x="8656" y="2963"/>
                    <a:pt x="8645" y="2963"/>
                    <a:pt x="8633" y="2963"/>
                  </a:cubicBezTo>
                  <a:lnTo>
                    <a:pt x="8320" y="2970"/>
                  </a:lnTo>
                  <a:lnTo>
                    <a:pt x="8293" y="3024"/>
                  </a:lnTo>
                  <a:lnTo>
                    <a:pt x="8684" y="3217"/>
                  </a:lnTo>
                  <a:lnTo>
                    <a:pt x="8708" y="3168"/>
                  </a:lnTo>
                  <a:lnTo>
                    <a:pt x="8480" y="3059"/>
                  </a:lnTo>
                  <a:cubicBezTo>
                    <a:pt x="8469" y="3053"/>
                    <a:pt x="8457" y="3048"/>
                    <a:pt x="8445" y="3043"/>
                  </a:cubicBezTo>
                  <a:cubicBezTo>
                    <a:pt x="8434" y="3038"/>
                    <a:pt x="8423" y="3033"/>
                    <a:pt x="8413" y="3029"/>
                  </a:cubicBezTo>
                  <a:cubicBezTo>
                    <a:pt x="8403" y="3025"/>
                    <a:pt x="8394" y="3021"/>
                    <a:pt x="8387" y="3018"/>
                  </a:cubicBezTo>
                  <a:cubicBezTo>
                    <a:pt x="8380" y="3015"/>
                    <a:pt x="8375" y="3013"/>
                    <a:pt x="8371" y="3012"/>
                  </a:cubicBezTo>
                  <a:cubicBezTo>
                    <a:pt x="8375" y="3012"/>
                    <a:pt x="8381" y="3013"/>
                    <a:pt x="8389" y="3013"/>
                  </a:cubicBezTo>
                  <a:cubicBezTo>
                    <a:pt x="8396" y="3013"/>
                    <a:pt x="8405" y="3014"/>
                    <a:pt x="8415" y="3014"/>
                  </a:cubicBezTo>
                  <a:cubicBezTo>
                    <a:pt x="8425" y="3014"/>
                    <a:pt x="8436" y="3014"/>
                    <a:pt x="8448" y="3014"/>
                  </a:cubicBezTo>
                  <a:cubicBezTo>
                    <a:pt x="8461" y="3014"/>
                    <a:pt x="8473" y="3014"/>
                    <a:pt x="8487" y="3013"/>
                  </a:cubicBezTo>
                  <a:lnTo>
                    <a:pt x="8788" y="3006"/>
                  </a:lnTo>
                  <a:lnTo>
                    <a:pt x="8812" y="2957"/>
                  </a:lnTo>
                  <a:close/>
                  <a:moveTo>
                    <a:pt x="8891" y="2797"/>
                  </a:moveTo>
                  <a:lnTo>
                    <a:pt x="8500" y="2604"/>
                  </a:lnTo>
                  <a:lnTo>
                    <a:pt x="8477" y="2650"/>
                  </a:lnTo>
                  <a:lnTo>
                    <a:pt x="8868" y="2842"/>
                  </a:lnTo>
                  <a:lnTo>
                    <a:pt x="8891" y="2797"/>
                  </a:lnTo>
                  <a:close/>
                  <a:moveTo>
                    <a:pt x="2039" y="18075"/>
                  </a:moveTo>
                  <a:cubicBezTo>
                    <a:pt x="2025" y="18073"/>
                    <a:pt x="2011" y="18074"/>
                    <a:pt x="1998" y="18078"/>
                  </a:cubicBezTo>
                  <a:cubicBezTo>
                    <a:pt x="1985" y="18081"/>
                    <a:pt x="1973" y="18087"/>
                    <a:pt x="1962" y="18094"/>
                  </a:cubicBezTo>
                  <a:cubicBezTo>
                    <a:pt x="1951" y="18101"/>
                    <a:pt x="1938" y="18112"/>
                    <a:pt x="1925" y="18127"/>
                  </a:cubicBezTo>
                  <a:lnTo>
                    <a:pt x="1888" y="18165"/>
                  </a:lnTo>
                  <a:cubicBezTo>
                    <a:pt x="1869" y="18185"/>
                    <a:pt x="1852" y="18197"/>
                    <a:pt x="1838" y="18203"/>
                  </a:cubicBezTo>
                  <a:cubicBezTo>
                    <a:pt x="1824" y="18208"/>
                    <a:pt x="1808" y="18207"/>
                    <a:pt x="1792" y="18199"/>
                  </a:cubicBezTo>
                  <a:cubicBezTo>
                    <a:pt x="1772" y="18189"/>
                    <a:pt x="1760" y="18174"/>
                    <a:pt x="1755" y="18155"/>
                  </a:cubicBezTo>
                  <a:cubicBezTo>
                    <a:pt x="1750" y="18136"/>
                    <a:pt x="1754" y="18114"/>
                    <a:pt x="1766" y="18089"/>
                  </a:cubicBezTo>
                  <a:cubicBezTo>
                    <a:pt x="1770" y="18081"/>
                    <a:pt x="1775" y="18073"/>
                    <a:pt x="1780" y="18066"/>
                  </a:cubicBezTo>
                  <a:cubicBezTo>
                    <a:pt x="1784" y="18060"/>
                    <a:pt x="1790" y="18053"/>
                    <a:pt x="1796" y="18047"/>
                  </a:cubicBezTo>
                  <a:cubicBezTo>
                    <a:pt x="1803" y="18041"/>
                    <a:pt x="1810" y="18035"/>
                    <a:pt x="1818" y="18029"/>
                  </a:cubicBezTo>
                  <a:cubicBezTo>
                    <a:pt x="1826" y="18023"/>
                    <a:pt x="1836" y="18017"/>
                    <a:pt x="1846" y="18010"/>
                  </a:cubicBezTo>
                  <a:lnTo>
                    <a:pt x="1823" y="17973"/>
                  </a:lnTo>
                  <a:cubicBezTo>
                    <a:pt x="1779" y="17998"/>
                    <a:pt x="1747" y="18031"/>
                    <a:pt x="1727" y="18073"/>
                  </a:cubicBezTo>
                  <a:cubicBezTo>
                    <a:pt x="1718" y="18092"/>
                    <a:pt x="1712" y="18110"/>
                    <a:pt x="1710" y="18129"/>
                  </a:cubicBezTo>
                  <a:cubicBezTo>
                    <a:pt x="1708" y="18147"/>
                    <a:pt x="1709" y="18164"/>
                    <a:pt x="1713" y="18180"/>
                  </a:cubicBezTo>
                  <a:cubicBezTo>
                    <a:pt x="1718" y="18196"/>
                    <a:pt x="1725" y="18210"/>
                    <a:pt x="1736" y="18223"/>
                  </a:cubicBezTo>
                  <a:cubicBezTo>
                    <a:pt x="1747" y="18235"/>
                    <a:pt x="1760" y="18246"/>
                    <a:pt x="1776" y="18254"/>
                  </a:cubicBezTo>
                  <a:lnTo>
                    <a:pt x="1870" y="18254"/>
                  </a:lnTo>
                  <a:cubicBezTo>
                    <a:pt x="1876" y="18251"/>
                    <a:pt x="1881" y="18248"/>
                    <a:pt x="1886" y="18244"/>
                  </a:cubicBezTo>
                  <a:cubicBezTo>
                    <a:pt x="1896" y="18236"/>
                    <a:pt x="1908" y="18224"/>
                    <a:pt x="1922" y="18209"/>
                  </a:cubicBezTo>
                  <a:lnTo>
                    <a:pt x="1953" y="18175"/>
                  </a:lnTo>
                  <a:cubicBezTo>
                    <a:pt x="1990" y="18136"/>
                    <a:pt x="2026" y="18124"/>
                    <a:pt x="2061" y="18141"/>
                  </a:cubicBezTo>
                  <a:cubicBezTo>
                    <a:pt x="2084" y="18153"/>
                    <a:pt x="2098" y="18171"/>
                    <a:pt x="2103" y="18197"/>
                  </a:cubicBezTo>
                  <a:cubicBezTo>
                    <a:pt x="2105" y="18208"/>
                    <a:pt x="2105" y="18219"/>
                    <a:pt x="2103" y="18229"/>
                  </a:cubicBezTo>
                  <a:cubicBezTo>
                    <a:pt x="2102" y="18237"/>
                    <a:pt x="2099" y="18245"/>
                    <a:pt x="2095" y="18254"/>
                  </a:cubicBezTo>
                  <a:lnTo>
                    <a:pt x="2141" y="18254"/>
                  </a:lnTo>
                  <a:cubicBezTo>
                    <a:pt x="2143" y="18248"/>
                    <a:pt x="2144" y="18241"/>
                    <a:pt x="2145" y="18235"/>
                  </a:cubicBezTo>
                  <a:cubicBezTo>
                    <a:pt x="2148" y="18220"/>
                    <a:pt x="2149" y="18203"/>
                    <a:pt x="2147" y="18186"/>
                  </a:cubicBezTo>
                  <a:cubicBezTo>
                    <a:pt x="2144" y="18164"/>
                    <a:pt x="2137" y="18143"/>
                    <a:pt x="2125" y="18126"/>
                  </a:cubicBezTo>
                  <a:cubicBezTo>
                    <a:pt x="2113" y="18108"/>
                    <a:pt x="2098" y="18095"/>
                    <a:pt x="2079" y="18086"/>
                  </a:cubicBezTo>
                  <a:cubicBezTo>
                    <a:pt x="2067" y="18080"/>
                    <a:pt x="2054" y="18076"/>
                    <a:pt x="2039" y="18075"/>
                  </a:cubicBezTo>
                  <a:close/>
                  <a:moveTo>
                    <a:pt x="9002" y="4138"/>
                  </a:moveTo>
                  <a:lnTo>
                    <a:pt x="9002" y="4082"/>
                  </a:lnTo>
                  <a:lnTo>
                    <a:pt x="8735" y="3951"/>
                  </a:lnTo>
                  <a:lnTo>
                    <a:pt x="8787" y="3845"/>
                  </a:lnTo>
                  <a:lnTo>
                    <a:pt x="8749" y="3823"/>
                  </a:lnTo>
                  <a:lnTo>
                    <a:pt x="8622" y="4082"/>
                  </a:lnTo>
                  <a:lnTo>
                    <a:pt x="8662" y="4101"/>
                  </a:lnTo>
                  <a:lnTo>
                    <a:pt x="8713" y="3996"/>
                  </a:lnTo>
                  <a:lnTo>
                    <a:pt x="9002" y="4138"/>
                  </a:lnTo>
                  <a:close/>
                  <a:moveTo>
                    <a:pt x="9002" y="3896"/>
                  </a:moveTo>
                  <a:lnTo>
                    <a:pt x="9002" y="3830"/>
                  </a:lnTo>
                  <a:lnTo>
                    <a:pt x="8863" y="3696"/>
                  </a:lnTo>
                  <a:lnTo>
                    <a:pt x="9002" y="3718"/>
                  </a:lnTo>
                  <a:lnTo>
                    <a:pt x="9002" y="3666"/>
                  </a:lnTo>
                  <a:lnTo>
                    <a:pt x="8838" y="3643"/>
                  </a:lnTo>
                  <a:lnTo>
                    <a:pt x="8808" y="3704"/>
                  </a:lnTo>
                  <a:lnTo>
                    <a:pt x="9002" y="3896"/>
                  </a:lnTo>
                  <a:close/>
                  <a:moveTo>
                    <a:pt x="9002" y="3432"/>
                  </a:moveTo>
                  <a:lnTo>
                    <a:pt x="9002" y="3310"/>
                  </a:lnTo>
                  <a:lnTo>
                    <a:pt x="8902" y="3513"/>
                  </a:lnTo>
                  <a:lnTo>
                    <a:pt x="8941" y="3532"/>
                  </a:lnTo>
                  <a:lnTo>
                    <a:pt x="8993" y="3427"/>
                  </a:lnTo>
                  <a:lnTo>
                    <a:pt x="9002" y="3432"/>
                  </a:lnTo>
                  <a:close/>
                  <a:moveTo>
                    <a:pt x="2257" y="18004"/>
                  </a:moveTo>
                  <a:lnTo>
                    <a:pt x="1866" y="17812"/>
                  </a:lnTo>
                  <a:lnTo>
                    <a:pt x="1844" y="17858"/>
                  </a:lnTo>
                  <a:lnTo>
                    <a:pt x="2234" y="18050"/>
                  </a:lnTo>
                  <a:lnTo>
                    <a:pt x="2257" y="18004"/>
                  </a:lnTo>
                  <a:close/>
                  <a:moveTo>
                    <a:pt x="2032" y="17475"/>
                  </a:moveTo>
                  <a:lnTo>
                    <a:pt x="1905" y="17734"/>
                  </a:lnTo>
                  <a:lnTo>
                    <a:pt x="1944" y="17753"/>
                  </a:lnTo>
                  <a:lnTo>
                    <a:pt x="1995" y="17648"/>
                  </a:lnTo>
                  <a:lnTo>
                    <a:pt x="2347" y="17821"/>
                  </a:lnTo>
                  <a:lnTo>
                    <a:pt x="2369" y="17776"/>
                  </a:lnTo>
                  <a:lnTo>
                    <a:pt x="2018" y="17603"/>
                  </a:lnTo>
                  <a:lnTo>
                    <a:pt x="2070" y="17497"/>
                  </a:lnTo>
                  <a:lnTo>
                    <a:pt x="2032" y="17475"/>
                  </a:lnTo>
                  <a:close/>
                  <a:moveTo>
                    <a:pt x="2199" y="17135"/>
                  </a:moveTo>
                  <a:lnTo>
                    <a:pt x="2173" y="17188"/>
                  </a:lnTo>
                  <a:lnTo>
                    <a:pt x="2285" y="17337"/>
                  </a:lnTo>
                  <a:cubicBezTo>
                    <a:pt x="2292" y="17347"/>
                    <a:pt x="2299" y="17356"/>
                    <a:pt x="2306" y="17364"/>
                  </a:cubicBezTo>
                  <a:cubicBezTo>
                    <a:pt x="2313" y="17373"/>
                    <a:pt x="2317" y="17378"/>
                    <a:pt x="2319" y="17379"/>
                  </a:cubicBezTo>
                  <a:cubicBezTo>
                    <a:pt x="2309" y="17379"/>
                    <a:pt x="2301" y="17379"/>
                    <a:pt x="2292" y="17378"/>
                  </a:cubicBezTo>
                  <a:cubicBezTo>
                    <a:pt x="2284" y="17378"/>
                    <a:pt x="2275" y="17378"/>
                    <a:pt x="2265" y="17378"/>
                  </a:cubicBezTo>
                  <a:lnTo>
                    <a:pt x="2079" y="17378"/>
                  </a:lnTo>
                  <a:lnTo>
                    <a:pt x="2051" y="17436"/>
                  </a:lnTo>
                  <a:lnTo>
                    <a:pt x="2349" y="17426"/>
                  </a:lnTo>
                  <a:lnTo>
                    <a:pt x="2504" y="17502"/>
                  </a:lnTo>
                  <a:lnTo>
                    <a:pt x="2528" y="17454"/>
                  </a:lnTo>
                  <a:lnTo>
                    <a:pt x="2376" y="17379"/>
                  </a:lnTo>
                  <a:lnTo>
                    <a:pt x="2199" y="17135"/>
                  </a:lnTo>
                  <a:close/>
                  <a:moveTo>
                    <a:pt x="2559" y="16706"/>
                  </a:moveTo>
                  <a:cubicBezTo>
                    <a:pt x="2532" y="16700"/>
                    <a:pt x="2507" y="16698"/>
                    <a:pt x="2483" y="16702"/>
                  </a:cubicBezTo>
                  <a:cubicBezTo>
                    <a:pt x="2474" y="16703"/>
                    <a:pt x="2464" y="16705"/>
                    <a:pt x="2453" y="16709"/>
                  </a:cubicBezTo>
                  <a:cubicBezTo>
                    <a:pt x="2442" y="16712"/>
                    <a:pt x="2430" y="16717"/>
                    <a:pt x="2419" y="16724"/>
                  </a:cubicBezTo>
                  <a:cubicBezTo>
                    <a:pt x="2408" y="16731"/>
                    <a:pt x="2397" y="16740"/>
                    <a:pt x="2387" y="16751"/>
                  </a:cubicBezTo>
                  <a:cubicBezTo>
                    <a:pt x="2377" y="16762"/>
                    <a:pt x="2367" y="16776"/>
                    <a:pt x="2359" y="16793"/>
                  </a:cubicBezTo>
                  <a:cubicBezTo>
                    <a:pt x="2347" y="16817"/>
                    <a:pt x="2341" y="16841"/>
                    <a:pt x="2341" y="16865"/>
                  </a:cubicBezTo>
                  <a:cubicBezTo>
                    <a:pt x="2341" y="16889"/>
                    <a:pt x="2346" y="16912"/>
                    <a:pt x="2356" y="16934"/>
                  </a:cubicBezTo>
                  <a:cubicBezTo>
                    <a:pt x="2367" y="16956"/>
                    <a:pt x="2383" y="16976"/>
                    <a:pt x="2404" y="16996"/>
                  </a:cubicBezTo>
                  <a:cubicBezTo>
                    <a:pt x="2425" y="17015"/>
                    <a:pt x="2452" y="17032"/>
                    <a:pt x="2483" y="17048"/>
                  </a:cubicBezTo>
                  <a:cubicBezTo>
                    <a:pt x="2550" y="17081"/>
                    <a:pt x="2610" y="17091"/>
                    <a:pt x="2661" y="17077"/>
                  </a:cubicBezTo>
                  <a:cubicBezTo>
                    <a:pt x="2682" y="17071"/>
                    <a:pt x="2702" y="17061"/>
                    <a:pt x="2720" y="17047"/>
                  </a:cubicBezTo>
                  <a:cubicBezTo>
                    <a:pt x="2738" y="17033"/>
                    <a:pt x="2753" y="17014"/>
                    <a:pt x="2765" y="16990"/>
                  </a:cubicBezTo>
                  <a:cubicBezTo>
                    <a:pt x="2775" y="16970"/>
                    <a:pt x="2781" y="16950"/>
                    <a:pt x="2783" y="16932"/>
                  </a:cubicBezTo>
                  <a:cubicBezTo>
                    <a:pt x="2785" y="16913"/>
                    <a:pt x="2782" y="16894"/>
                    <a:pt x="2776" y="16873"/>
                  </a:cubicBezTo>
                  <a:cubicBezTo>
                    <a:pt x="2768" y="16844"/>
                    <a:pt x="2753" y="16819"/>
                    <a:pt x="2732" y="16797"/>
                  </a:cubicBezTo>
                  <a:cubicBezTo>
                    <a:pt x="2712" y="16776"/>
                    <a:pt x="2683" y="16756"/>
                    <a:pt x="2645" y="16738"/>
                  </a:cubicBezTo>
                  <a:cubicBezTo>
                    <a:pt x="2614" y="16722"/>
                    <a:pt x="2585" y="16711"/>
                    <a:pt x="2559" y="16706"/>
                  </a:cubicBezTo>
                  <a:close/>
                  <a:moveTo>
                    <a:pt x="2668" y="16816"/>
                  </a:moveTo>
                  <a:cubicBezTo>
                    <a:pt x="2680" y="16823"/>
                    <a:pt x="2690" y="16830"/>
                    <a:pt x="2698" y="16837"/>
                  </a:cubicBezTo>
                  <a:cubicBezTo>
                    <a:pt x="2706" y="16844"/>
                    <a:pt x="2713" y="16851"/>
                    <a:pt x="2719" y="16858"/>
                  </a:cubicBezTo>
                  <a:cubicBezTo>
                    <a:pt x="2724" y="16866"/>
                    <a:pt x="2729" y="16873"/>
                    <a:pt x="2732" y="16881"/>
                  </a:cubicBezTo>
                  <a:cubicBezTo>
                    <a:pt x="2739" y="16895"/>
                    <a:pt x="2742" y="16910"/>
                    <a:pt x="2742" y="16924"/>
                  </a:cubicBezTo>
                  <a:cubicBezTo>
                    <a:pt x="2742" y="16939"/>
                    <a:pt x="2738" y="16954"/>
                    <a:pt x="2730" y="16970"/>
                  </a:cubicBezTo>
                  <a:cubicBezTo>
                    <a:pt x="2726" y="16978"/>
                    <a:pt x="2721" y="16986"/>
                    <a:pt x="2715" y="16993"/>
                  </a:cubicBezTo>
                  <a:cubicBezTo>
                    <a:pt x="2709" y="17001"/>
                    <a:pt x="2702" y="17007"/>
                    <a:pt x="2695" y="17013"/>
                  </a:cubicBezTo>
                  <a:cubicBezTo>
                    <a:pt x="2688" y="17018"/>
                    <a:pt x="2680" y="17023"/>
                    <a:pt x="2672" y="17027"/>
                  </a:cubicBezTo>
                  <a:cubicBezTo>
                    <a:pt x="2664" y="17030"/>
                    <a:pt x="2655" y="17032"/>
                    <a:pt x="2647" y="17033"/>
                  </a:cubicBezTo>
                  <a:cubicBezTo>
                    <a:pt x="2630" y="17034"/>
                    <a:pt x="2608" y="17031"/>
                    <a:pt x="2582" y="17024"/>
                  </a:cubicBezTo>
                  <a:cubicBezTo>
                    <a:pt x="2556" y="17016"/>
                    <a:pt x="2528" y="17006"/>
                    <a:pt x="2499" y="16991"/>
                  </a:cubicBezTo>
                  <a:cubicBezTo>
                    <a:pt x="2474" y="16979"/>
                    <a:pt x="2454" y="16967"/>
                    <a:pt x="2439" y="16955"/>
                  </a:cubicBezTo>
                  <a:cubicBezTo>
                    <a:pt x="2423" y="16944"/>
                    <a:pt x="2410" y="16931"/>
                    <a:pt x="2401" y="16918"/>
                  </a:cubicBezTo>
                  <a:cubicBezTo>
                    <a:pt x="2390" y="16904"/>
                    <a:pt x="2385" y="16887"/>
                    <a:pt x="2384" y="16868"/>
                  </a:cubicBezTo>
                  <a:cubicBezTo>
                    <a:pt x="2383" y="16849"/>
                    <a:pt x="2387" y="16830"/>
                    <a:pt x="2396" y="16812"/>
                  </a:cubicBezTo>
                  <a:cubicBezTo>
                    <a:pt x="2408" y="16789"/>
                    <a:pt x="2422" y="16773"/>
                    <a:pt x="2440" y="16764"/>
                  </a:cubicBezTo>
                  <a:cubicBezTo>
                    <a:pt x="2457" y="16755"/>
                    <a:pt x="2475" y="16751"/>
                    <a:pt x="2493" y="16751"/>
                  </a:cubicBezTo>
                  <a:cubicBezTo>
                    <a:pt x="2510" y="16751"/>
                    <a:pt x="2529" y="16755"/>
                    <a:pt x="2550" y="16762"/>
                  </a:cubicBezTo>
                  <a:cubicBezTo>
                    <a:pt x="2572" y="16769"/>
                    <a:pt x="2597" y="16779"/>
                    <a:pt x="2626" y="16793"/>
                  </a:cubicBezTo>
                  <a:cubicBezTo>
                    <a:pt x="2642" y="16801"/>
                    <a:pt x="2656" y="16809"/>
                    <a:pt x="2668" y="16816"/>
                  </a:cubicBezTo>
                  <a:close/>
                  <a:moveTo>
                    <a:pt x="2593" y="16335"/>
                  </a:moveTo>
                  <a:lnTo>
                    <a:pt x="2492" y="16540"/>
                  </a:lnTo>
                  <a:lnTo>
                    <a:pt x="2883" y="16733"/>
                  </a:lnTo>
                  <a:lnTo>
                    <a:pt x="2906" y="16685"/>
                  </a:lnTo>
                  <a:lnTo>
                    <a:pt x="2720" y="16594"/>
                  </a:lnTo>
                  <a:lnTo>
                    <a:pt x="2782" y="16469"/>
                  </a:lnTo>
                  <a:lnTo>
                    <a:pt x="2744" y="16450"/>
                  </a:lnTo>
                  <a:lnTo>
                    <a:pt x="2682" y="16575"/>
                  </a:lnTo>
                  <a:lnTo>
                    <a:pt x="2554" y="16512"/>
                  </a:lnTo>
                  <a:lnTo>
                    <a:pt x="2628" y="16361"/>
                  </a:lnTo>
                  <a:lnTo>
                    <a:pt x="2593" y="16335"/>
                  </a:lnTo>
                  <a:close/>
                  <a:moveTo>
                    <a:pt x="3259" y="15968"/>
                  </a:moveTo>
                  <a:lnTo>
                    <a:pt x="2851" y="15809"/>
                  </a:lnTo>
                  <a:lnTo>
                    <a:pt x="2818" y="15878"/>
                  </a:lnTo>
                  <a:lnTo>
                    <a:pt x="3041" y="16080"/>
                  </a:lnTo>
                  <a:cubicBezTo>
                    <a:pt x="3055" y="16091"/>
                    <a:pt x="3067" y="16102"/>
                    <a:pt x="3078" y="16110"/>
                  </a:cubicBezTo>
                  <a:cubicBezTo>
                    <a:pt x="3090" y="16119"/>
                    <a:pt x="3096" y="16124"/>
                    <a:pt x="3097" y="16125"/>
                  </a:cubicBezTo>
                  <a:cubicBezTo>
                    <a:pt x="3095" y="16124"/>
                    <a:pt x="3087" y="16122"/>
                    <a:pt x="3074" y="16119"/>
                  </a:cubicBezTo>
                  <a:cubicBezTo>
                    <a:pt x="3060" y="16115"/>
                    <a:pt x="3043" y="16111"/>
                    <a:pt x="3022" y="16107"/>
                  </a:cubicBezTo>
                  <a:lnTo>
                    <a:pt x="2732" y="16053"/>
                  </a:lnTo>
                  <a:lnTo>
                    <a:pt x="2698" y="16121"/>
                  </a:lnTo>
                  <a:lnTo>
                    <a:pt x="3072" y="16347"/>
                  </a:lnTo>
                  <a:lnTo>
                    <a:pt x="3094" y="16302"/>
                  </a:lnTo>
                  <a:lnTo>
                    <a:pt x="2827" y="16144"/>
                  </a:lnTo>
                  <a:cubicBezTo>
                    <a:pt x="2821" y="16141"/>
                    <a:pt x="2815" y="16137"/>
                    <a:pt x="2807" y="16133"/>
                  </a:cubicBezTo>
                  <a:cubicBezTo>
                    <a:pt x="2800" y="16128"/>
                    <a:pt x="2792" y="16124"/>
                    <a:pt x="2785" y="16120"/>
                  </a:cubicBezTo>
                  <a:cubicBezTo>
                    <a:pt x="2778" y="16116"/>
                    <a:pt x="2771" y="16112"/>
                    <a:pt x="2766" y="16109"/>
                  </a:cubicBezTo>
                  <a:cubicBezTo>
                    <a:pt x="2761" y="16106"/>
                    <a:pt x="2758" y="16104"/>
                    <a:pt x="2756" y="16104"/>
                  </a:cubicBezTo>
                  <a:cubicBezTo>
                    <a:pt x="2761" y="16105"/>
                    <a:pt x="2770" y="16107"/>
                    <a:pt x="2784" y="16109"/>
                  </a:cubicBezTo>
                  <a:cubicBezTo>
                    <a:pt x="2799" y="16112"/>
                    <a:pt x="2817" y="16116"/>
                    <a:pt x="2839" y="16120"/>
                  </a:cubicBezTo>
                  <a:lnTo>
                    <a:pt x="3155" y="16179"/>
                  </a:lnTo>
                  <a:lnTo>
                    <a:pt x="3174" y="16139"/>
                  </a:lnTo>
                  <a:lnTo>
                    <a:pt x="2924" y="15912"/>
                  </a:lnTo>
                  <a:cubicBezTo>
                    <a:pt x="2919" y="15908"/>
                    <a:pt x="2913" y="15903"/>
                    <a:pt x="2907" y="15898"/>
                  </a:cubicBezTo>
                  <a:cubicBezTo>
                    <a:pt x="2901" y="15893"/>
                    <a:pt x="2896" y="15888"/>
                    <a:pt x="2890" y="15884"/>
                  </a:cubicBezTo>
                  <a:cubicBezTo>
                    <a:pt x="2885" y="15879"/>
                    <a:pt x="2881" y="15875"/>
                    <a:pt x="2877" y="15872"/>
                  </a:cubicBezTo>
                  <a:cubicBezTo>
                    <a:pt x="2873" y="15869"/>
                    <a:pt x="2871" y="15868"/>
                    <a:pt x="2871" y="15867"/>
                  </a:cubicBezTo>
                  <a:cubicBezTo>
                    <a:pt x="2871" y="15867"/>
                    <a:pt x="2874" y="15868"/>
                    <a:pt x="2879" y="15870"/>
                  </a:cubicBezTo>
                  <a:cubicBezTo>
                    <a:pt x="2883" y="15873"/>
                    <a:pt x="2889" y="15875"/>
                    <a:pt x="2896" y="15878"/>
                  </a:cubicBezTo>
                  <a:cubicBezTo>
                    <a:pt x="2902" y="15881"/>
                    <a:pt x="2910" y="15884"/>
                    <a:pt x="2917" y="15888"/>
                  </a:cubicBezTo>
                  <a:cubicBezTo>
                    <a:pt x="2925" y="15891"/>
                    <a:pt x="2932" y="15894"/>
                    <a:pt x="2938" y="15896"/>
                  </a:cubicBezTo>
                  <a:lnTo>
                    <a:pt x="3236" y="16015"/>
                  </a:lnTo>
                  <a:lnTo>
                    <a:pt x="3259" y="15968"/>
                  </a:lnTo>
                  <a:close/>
                  <a:moveTo>
                    <a:pt x="3043" y="15419"/>
                  </a:moveTo>
                  <a:lnTo>
                    <a:pt x="3021" y="15466"/>
                  </a:lnTo>
                  <a:lnTo>
                    <a:pt x="3293" y="15600"/>
                  </a:lnTo>
                  <a:cubicBezTo>
                    <a:pt x="3306" y="15606"/>
                    <a:pt x="3317" y="15613"/>
                    <a:pt x="3326" y="15619"/>
                  </a:cubicBezTo>
                  <a:cubicBezTo>
                    <a:pt x="3334" y="15625"/>
                    <a:pt x="3341" y="15634"/>
                    <a:pt x="3347" y="15644"/>
                  </a:cubicBezTo>
                  <a:cubicBezTo>
                    <a:pt x="3352" y="15654"/>
                    <a:pt x="3353" y="15666"/>
                    <a:pt x="3352" y="15680"/>
                  </a:cubicBezTo>
                  <a:cubicBezTo>
                    <a:pt x="3350" y="15694"/>
                    <a:pt x="3345" y="15709"/>
                    <a:pt x="3337" y="15725"/>
                  </a:cubicBezTo>
                  <a:cubicBezTo>
                    <a:pt x="3331" y="15738"/>
                    <a:pt x="3325" y="15747"/>
                    <a:pt x="3318" y="15755"/>
                  </a:cubicBezTo>
                  <a:cubicBezTo>
                    <a:pt x="3312" y="15763"/>
                    <a:pt x="3305" y="15769"/>
                    <a:pt x="3298" y="15773"/>
                  </a:cubicBezTo>
                  <a:cubicBezTo>
                    <a:pt x="3291" y="15777"/>
                    <a:pt x="3285" y="15780"/>
                    <a:pt x="3279" y="15781"/>
                  </a:cubicBezTo>
                  <a:cubicBezTo>
                    <a:pt x="3272" y="15783"/>
                    <a:pt x="3266" y="15783"/>
                    <a:pt x="3261" y="15783"/>
                  </a:cubicBezTo>
                  <a:cubicBezTo>
                    <a:pt x="3254" y="15783"/>
                    <a:pt x="3245" y="15780"/>
                    <a:pt x="3233" y="15776"/>
                  </a:cubicBezTo>
                  <a:cubicBezTo>
                    <a:pt x="3222" y="15772"/>
                    <a:pt x="3211" y="15767"/>
                    <a:pt x="3202" y="15762"/>
                  </a:cubicBezTo>
                  <a:lnTo>
                    <a:pt x="2938" y="15633"/>
                  </a:lnTo>
                  <a:lnTo>
                    <a:pt x="2916" y="15679"/>
                  </a:lnTo>
                  <a:lnTo>
                    <a:pt x="3196" y="15817"/>
                  </a:lnTo>
                  <a:cubicBezTo>
                    <a:pt x="3205" y="15821"/>
                    <a:pt x="3215" y="15825"/>
                    <a:pt x="3227" y="15830"/>
                  </a:cubicBezTo>
                  <a:cubicBezTo>
                    <a:pt x="3239" y="15834"/>
                    <a:pt x="3250" y="15836"/>
                    <a:pt x="3263" y="15835"/>
                  </a:cubicBezTo>
                  <a:cubicBezTo>
                    <a:pt x="3287" y="15834"/>
                    <a:pt x="3308" y="15827"/>
                    <a:pt x="3326" y="15813"/>
                  </a:cubicBezTo>
                  <a:cubicBezTo>
                    <a:pt x="3344" y="15800"/>
                    <a:pt x="3361" y="15778"/>
                    <a:pt x="3376" y="15747"/>
                  </a:cubicBezTo>
                  <a:cubicBezTo>
                    <a:pt x="3388" y="15723"/>
                    <a:pt x="3395" y="15702"/>
                    <a:pt x="3398" y="15684"/>
                  </a:cubicBezTo>
                  <a:cubicBezTo>
                    <a:pt x="3401" y="15665"/>
                    <a:pt x="3400" y="15647"/>
                    <a:pt x="3396" y="15630"/>
                  </a:cubicBezTo>
                  <a:cubicBezTo>
                    <a:pt x="3392" y="15613"/>
                    <a:pt x="3384" y="15600"/>
                    <a:pt x="3373" y="15589"/>
                  </a:cubicBezTo>
                  <a:cubicBezTo>
                    <a:pt x="3362" y="15579"/>
                    <a:pt x="3345" y="15568"/>
                    <a:pt x="3321" y="15556"/>
                  </a:cubicBezTo>
                  <a:lnTo>
                    <a:pt x="3043" y="15419"/>
                  </a:lnTo>
                  <a:close/>
                  <a:moveTo>
                    <a:pt x="2886" y="15550"/>
                  </a:moveTo>
                  <a:cubicBezTo>
                    <a:pt x="2878" y="15553"/>
                    <a:pt x="2871" y="15559"/>
                    <a:pt x="2867" y="15567"/>
                  </a:cubicBezTo>
                  <a:cubicBezTo>
                    <a:pt x="2863" y="15575"/>
                    <a:pt x="2863" y="15583"/>
                    <a:pt x="2866" y="15592"/>
                  </a:cubicBezTo>
                  <a:cubicBezTo>
                    <a:pt x="2869" y="15600"/>
                    <a:pt x="2874" y="15607"/>
                    <a:pt x="2882" y="15610"/>
                  </a:cubicBezTo>
                  <a:cubicBezTo>
                    <a:pt x="2890" y="15615"/>
                    <a:pt x="2899" y="15615"/>
                    <a:pt x="2908" y="15612"/>
                  </a:cubicBezTo>
                  <a:cubicBezTo>
                    <a:pt x="2916" y="15610"/>
                    <a:pt x="2923" y="15604"/>
                    <a:pt x="2927" y="15596"/>
                  </a:cubicBezTo>
                  <a:cubicBezTo>
                    <a:pt x="2931" y="15587"/>
                    <a:pt x="2931" y="15579"/>
                    <a:pt x="2928" y="15571"/>
                  </a:cubicBezTo>
                  <a:cubicBezTo>
                    <a:pt x="2925" y="15562"/>
                    <a:pt x="2919" y="15556"/>
                    <a:pt x="2911" y="15552"/>
                  </a:cubicBezTo>
                  <a:cubicBezTo>
                    <a:pt x="2903" y="15548"/>
                    <a:pt x="2895" y="15547"/>
                    <a:pt x="2886" y="15550"/>
                  </a:cubicBezTo>
                  <a:close/>
                  <a:moveTo>
                    <a:pt x="2944" y="15433"/>
                  </a:moveTo>
                  <a:cubicBezTo>
                    <a:pt x="2935" y="15436"/>
                    <a:pt x="2929" y="15442"/>
                    <a:pt x="2925" y="15450"/>
                  </a:cubicBezTo>
                  <a:cubicBezTo>
                    <a:pt x="2921" y="15458"/>
                    <a:pt x="2920" y="15467"/>
                    <a:pt x="2923" y="15475"/>
                  </a:cubicBezTo>
                  <a:cubicBezTo>
                    <a:pt x="2926" y="15484"/>
                    <a:pt x="2931" y="15490"/>
                    <a:pt x="2939" y="15494"/>
                  </a:cubicBezTo>
                  <a:cubicBezTo>
                    <a:pt x="2948" y="15498"/>
                    <a:pt x="2956" y="15498"/>
                    <a:pt x="2965" y="15496"/>
                  </a:cubicBezTo>
                  <a:cubicBezTo>
                    <a:pt x="2974" y="15493"/>
                    <a:pt x="2980" y="15487"/>
                    <a:pt x="2984" y="15479"/>
                  </a:cubicBezTo>
                  <a:cubicBezTo>
                    <a:pt x="2988" y="15471"/>
                    <a:pt x="2989" y="15462"/>
                    <a:pt x="2986" y="15454"/>
                  </a:cubicBezTo>
                  <a:cubicBezTo>
                    <a:pt x="2982" y="15445"/>
                    <a:pt x="2977" y="15439"/>
                    <a:pt x="2968" y="15435"/>
                  </a:cubicBezTo>
                  <a:cubicBezTo>
                    <a:pt x="2960" y="15431"/>
                    <a:pt x="2952" y="15431"/>
                    <a:pt x="2944" y="15433"/>
                  </a:cubicBezTo>
                  <a:close/>
                  <a:moveTo>
                    <a:pt x="3617" y="15239"/>
                  </a:moveTo>
                  <a:lnTo>
                    <a:pt x="3227" y="15047"/>
                  </a:lnTo>
                  <a:lnTo>
                    <a:pt x="3204" y="15093"/>
                  </a:lnTo>
                  <a:lnTo>
                    <a:pt x="3417" y="15196"/>
                  </a:lnTo>
                  <a:cubicBezTo>
                    <a:pt x="3431" y="15203"/>
                    <a:pt x="3445" y="15209"/>
                    <a:pt x="3460" y="15216"/>
                  </a:cubicBezTo>
                  <a:cubicBezTo>
                    <a:pt x="3474" y="15222"/>
                    <a:pt x="3487" y="15228"/>
                    <a:pt x="3499" y="15233"/>
                  </a:cubicBezTo>
                  <a:cubicBezTo>
                    <a:pt x="3510" y="15238"/>
                    <a:pt x="3519" y="15242"/>
                    <a:pt x="3527" y="15245"/>
                  </a:cubicBezTo>
                  <a:cubicBezTo>
                    <a:pt x="3534" y="15248"/>
                    <a:pt x="3538" y="15249"/>
                    <a:pt x="3539" y="15249"/>
                  </a:cubicBezTo>
                  <a:cubicBezTo>
                    <a:pt x="3537" y="15249"/>
                    <a:pt x="3534" y="15249"/>
                    <a:pt x="3528" y="15248"/>
                  </a:cubicBezTo>
                  <a:cubicBezTo>
                    <a:pt x="3521" y="15248"/>
                    <a:pt x="3514" y="15248"/>
                    <a:pt x="3505" y="15247"/>
                  </a:cubicBezTo>
                  <a:cubicBezTo>
                    <a:pt x="3495" y="15247"/>
                    <a:pt x="3485" y="15246"/>
                    <a:pt x="3473" y="15246"/>
                  </a:cubicBezTo>
                  <a:cubicBezTo>
                    <a:pt x="3462" y="15245"/>
                    <a:pt x="3450" y="15245"/>
                    <a:pt x="3439" y="15245"/>
                  </a:cubicBezTo>
                  <a:lnTo>
                    <a:pt x="3125" y="15253"/>
                  </a:lnTo>
                  <a:lnTo>
                    <a:pt x="3099" y="15307"/>
                  </a:lnTo>
                  <a:lnTo>
                    <a:pt x="3490" y="15499"/>
                  </a:lnTo>
                  <a:lnTo>
                    <a:pt x="3513" y="15451"/>
                  </a:lnTo>
                  <a:lnTo>
                    <a:pt x="3285" y="15341"/>
                  </a:lnTo>
                  <a:cubicBezTo>
                    <a:pt x="3274" y="15336"/>
                    <a:pt x="3263" y="15330"/>
                    <a:pt x="3251" y="15325"/>
                  </a:cubicBezTo>
                  <a:cubicBezTo>
                    <a:pt x="3239" y="15320"/>
                    <a:pt x="3228" y="15316"/>
                    <a:pt x="3218" y="15311"/>
                  </a:cubicBezTo>
                  <a:cubicBezTo>
                    <a:pt x="3208" y="15307"/>
                    <a:pt x="3200" y="15304"/>
                    <a:pt x="3192" y="15300"/>
                  </a:cubicBezTo>
                  <a:cubicBezTo>
                    <a:pt x="3185" y="15297"/>
                    <a:pt x="3180" y="15295"/>
                    <a:pt x="3177" y="15294"/>
                  </a:cubicBezTo>
                  <a:cubicBezTo>
                    <a:pt x="3181" y="15295"/>
                    <a:pt x="3187" y="15295"/>
                    <a:pt x="3194" y="15296"/>
                  </a:cubicBezTo>
                  <a:cubicBezTo>
                    <a:pt x="3201" y="15296"/>
                    <a:pt x="3210" y="15296"/>
                    <a:pt x="3220" y="15296"/>
                  </a:cubicBezTo>
                  <a:cubicBezTo>
                    <a:pt x="3230" y="15296"/>
                    <a:pt x="3242" y="15296"/>
                    <a:pt x="3254" y="15296"/>
                  </a:cubicBezTo>
                  <a:cubicBezTo>
                    <a:pt x="3266" y="15296"/>
                    <a:pt x="3279" y="15296"/>
                    <a:pt x="3292" y="15296"/>
                  </a:cubicBezTo>
                  <a:lnTo>
                    <a:pt x="3593" y="15288"/>
                  </a:lnTo>
                  <a:lnTo>
                    <a:pt x="3617" y="15239"/>
                  </a:lnTo>
                  <a:close/>
                  <a:moveTo>
                    <a:pt x="3642" y="14818"/>
                  </a:moveTo>
                  <a:cubicBezTo>
                    <a:pt x="3627" y="14817"/>
                    <a:pt x="3613" y="14818"/>
                    <a:pt x="3600" y="14821"/>
                  </a:cubicBezTo>
                  <a:cubicBezTo>
                    <a:pt x="3587" y="14825"/>
                    <a:pt x="3575" y="14830"/>
                    <a:pt x="3564" y="14838"/>
                  </a:cubicBezTo>
                  <a:cubicBezTo>
                    <a:pt x="3553" y="14845"/>
                    <a:pt x="3541" y="14856"/>
                    <a:pt x="3527" y="14871"/>
                  </a:cubicBezTo>
                  <a:lnTo>
                    <a:pt x="3490" y="14909"/>
                  </a:lnTo>
                  <a:cubicBezTo>
                    <a:pt x="3471" y="14928"/>
                    <a:pt x="3455" y="14941"/>
                    <a:pt x="3440" y="14946"/>
                  </a:cubicBezTo>
                  <a:cubicBezTo>
                    <a:pt x="3426" y="14952"/>
                    <a:pt x="3411" y="14950"/>
                    <a:pt x="3395" y="14943"/>
                  </a:cubicBezTo>
                  <a:cubicBezTo>
                    <a:pt x="3375" y="14933"/>
                    <a:pt x="3362" y="14918"/>
                    <a:pt x="3358" y="14899"/>
                  </a:cubicBezTo>
                  <a:cubicBezTo>
                    <a:pt x="3353" y="14879"/>
                    <a:pt x="3357" y="14857"/>
                    <a:pt x="3369" y="14833"/>
                  </a:cubicBezTo>
                  <a:cubicBezTo>
                    <a:pt x="3373" y="14824"/>
                    <a:pt x="3377" y="14817"/>
                    <a:pt x="3382" y="14810"/>
                  </a:cubicBezTo>
                  <a:cubicBezTo>
                    <a:pt x="3387" y="14803"/>
                    <a:pt x="3392" y="14797"/>
                    <a:pt x="3399" y="14791"/>
                  </a:cubicBezTo>
                  <a:cubicBezTo>
                    <a:pt x="3405" y="14784"/>
                    <a:pt x="3412" y="14778"/>
                    <a:pt x="3420" y="14773"/>
                  </a:cubicBezTo>
                  <a:cubicBezTo>
                    <a:pt x="3428" y="14767"/>
                    <a:pt x="3438" y="14760"/>
                    <a:pt x="3449" y="14754"/>
                  </a:cubicBezTo>
                  <a:lnTo>
                    <a:pt x="3425" y="14717"/>
                  </a:lnTo>
                  <a:cubicBezTo>
                    <a:pt x="3382" y="14742"/>
                    <a:pt x="3350" y="14775"/>
                    <a:pt x="3329" y="14816"/>
                  </a:cubicBezTo>
                  <a:cubicBezTo>
                    <a:pt x="3320" y="14835"/>
                    <a:pt x="3314" y="14854"/>
                    <a:pt x="3312" y="14872"/>
                  </a:cubicBezTo>
                  <a:cubicBezTo>
                    <a:pt x="3310" y="14890"/>
                    <a:pt x="3311" y="14908"/>
                    <a:pt x="3316" y="14923"/>
                  </a:cubicBezTo>
                  <a:cubicBezTo>
                    <a:pt x="3320" y="14939"/>
                    <a:pt x="3328" y="14954"/>
                    <a:pt x="3338" y="14966"/>
                  </a:cubicBezTo>
                  <a:cubicBezTo>
                    <a:pt x="3349" y="14979"/>
                    <a:pt x="3363" y="14990"/>
                    <a:pt x="3379" y="14998"/>
                  </a:cubicBezTo>
                  <a:cubicBezTo>
                    <a:pt x="3404" y="15010"/>
                    <a:pt x="3430" y="15013"/>
                    <a:pt x="3455" y="15005"/>
                  </a:cubicBezTo>
                  <a:cubicBezTo>
                    <a:pt x="3467" y="15001"/>
                    <a:pt x="3478" y="14995"/>
                    <a:pt x="3488" y="14987"/>
                  </a:cubicBezTo>
                  <a:cubicBezTo>
                    <a:pt x="3498" y="14979"/>
                    <a:pt x="3510" y="14968"/>
                    <a:pt x="3524" y="14953"/>
                  </a:cubicBezTo>
                  <a:lnTo>
                    <a:pt x="3556" y="14919"/>
                  </a:lnTo>
                  <a:cubicBezTo>
                    <a:pt x="3593" y="14879"/>
                    <a:pt x="3628" y="14868"/>
                    <a:pt x="3663" y="14885"/>
                  </a:cubicBezTo>
                  <a:cubicBezTo>
                    <a:pt x="3686" y="14896"/>
                    <a:pt x="3700" y="14915"/>
                    <a:pt x="3705" y="14940"/>
                  </a:cubicBezTo>
                  <a:cubicBezTo>
                    <a:pt x="3707" y="14952"/>
                    <a:pt x="3708" y="14963"/>
                    <a:pt x="3706" y="14973"/>
                  </a:cubicBezTo>
                  <a:cubicBezTo>
                    <a:pt x="3704" y="14983"/>
                    <a:pt x="3699" y="14996"/>
                    <a:pt x="3692" y="15011"/>
                  </a:cubicBezTo>
                  <a:cubicBezTo>
                    <a:pt x="3682" y="15031"/>
                    <a:pt x="3670" y="15048"/>
                    <a:pt x="3657" y="15062"/>
                  </a:cubicBezTo>
                  <a:cubicBezTo>
                    <a:pt x="3643" y="15076"/>
                    <a:pt x="3626" y="15089"/>
                    <a:pt x="3606" y="15099"/>
                  </a:cubicBezTo>
                  <a:lnTo>
                    <a:pt x="3633" y="15138"/>
                  </a:lnTo>
                  <a:cubicBezTo>
                    <a:pt x="3654" y="15124"/>
                    <a:pt x="3673" y="15109"/>
                    <a:pt x="3689" y="15091"/>
                  </a:cubicBezTo>
                  <a:cubicBezTo>
                    <a:pt x="3705" y="15074"/>
                    <a:pt x="3718" y="15053"/>
                    <a:pt x="3730" y="15030"/>
                  </a:cubicBezTo>
                  <a:cubicBezTo>
                    <a:pt x="3739" y="15011"/>
                    <a:pt x="3745" y="14994"/>
                    <a:pt x="3748" y="14979"/>
                  </a:cubicBezTo>
                  <a:cubicBezTo>
                    <a:pt x="3751" y="14963"/>
                    <a:pt x="3751" y="14947"/>
                    <a:pt x="3749" y="14930"/>
                  </a:cubicBezTo>
                  <a:cubicBezTo>
                    <a:pt x="3747" y="14907"/>
                    <a:pt x="3739" y="14887"/>
                    <a:pt x="3727" y="14869"/>
                  </a:cubicBezTo>
                  <a:cubicBezTo>
                    <a:pt x="3715" y="14852"/>
                    <a:pt x="3700" y="14839"/>
                    <a:pt x="3682" y="14830"/>
                  </a:cubicBezTo>
                  <a:cubicBezTo>
                    <a:pt x="3669" y="14824"/>
                    <a:pt x="3656" y="14820"/>
                    <a:pt x="3642" y="14818"/>
                  </a:cubicBezTo>
                  <a:close/>
                  <a:moveTo>
                    <a:pt x="3559" y="14372"/>
                  </a:moveTo>
                  <a:lnTo>
                    <a:pt x="3432" y="14630"/>
                  </a:lnTo>
                  <a:lnTo>
                    <a:pt x="3471" y="14650"/>
                  </a:lnTo>
                  <a:lnTo>
                    <a:pt x="3522" y="14545"/>
                  </a:lnTo>
                  <a:lnTo>
                    <a:pt x="3874" y="14718"/>
                  </a:lnTo>
                  <a:lnTo>
                    <a:pt x="3896" y="14673"/>
                  </a:lnTo>
                  <a:lnTo>
                    <a:pt x="3545" y="14500"/>
                  </a:lnTo>
                  <a:lnTo>
                    <a:pt x="3597" y="14394"/>
                  </a:lnTo>
                  <a:lnTo>
                    <a:pt x="3559" y="14372"/>
                  </a:lnTo>
                  <a:close/>
                  <a:moveTo>
                    <a:pt x="4091" y="14277"/>
                  </a:moveTo>
                  <a:lnTo>
                    <a:pt x="4050" y="14258"/>
                  </a:lnTo>
                  <a:lnTo>
                    <a:pt x="3966" y="14430"/>
                  </a:lnTo>
                  <a:lnTo>
                    <a:pt x="3823" y="14359"/>
                  </a:lnTo>
                  <a:lnTo>
                    <a:pt x="3888" y="14225"/>
                  </a:lnTo>
                  <a:lnTo>
                    <a:pt x="3848" y="14205"/>
                  </a:lnTo>
                  <a:lnTo>
                    <a:pt x="3782" y="14339"/>
                  </a:lnTo>
                  <a:lnTo>
                    <a:pt x="3654" y="14276"/>
                  </a:lnTo>
                  <a:lnTo>
                    <a:pt x="3733" y="14116"/>
                  </a:lnTo>
                  <a:lnTo>
                    <a:pt x="3697" y="14091"/>
                  </a:lnTo>
                  <a:lnTo>
                    <a:pt x="3592" y="14304"/>
                  </a:lnTo>
                  <a:lnTo>
                    <a:pt x="3983" y="14497"/>
                  </a:lnTo>
                  <a:lnTo>
                    <a:pt x="4091" y="14277"/>
                  </a:lnTo>
                  <a:close/>
                  <a:moveTo>
                    <a:pt x="4254" y="13946"/>
                  </a:moveTo>
                  <a:lnTo>
                    <a:pt x="4217" y="13951"/>
                  </a:lnTo>
                  <a:cubicBezTo>
                    <a:pt x="4201" y="13953"/>
                    <a:pt x="4183" y="13956"/>
                    <a:pt x="4164" y="13958"/>
                  </a:cubicBezTo>
                  <a:cubicBezTo>
                    <a:pt x="4145" y="13961"/>
                    <a:pt x="4128" y="13963"/>
                    <a:pt x="4111" y="13966"/>
                  </a:cubicBezTo>
                  <a:cubicBezTo>
                    <a:pt x="4095" y="13968"/>
                    <a:pt x="4083" y="13970"/>
                    <a:pt x="4077" y="13971"/>
                  </a:cubicBezTo>
                  <a:cubicBezTo>
                    <a:pt x="4067" y="13973"/>
                    <a:pt x="4056" y="13975"/>
                    <a:pt x="4044" y="13978"/>
                  </a:cubicBezTo>
                  <a:cubicBezTo>
                    <a:pt x="4032" y="13981"/>
                    <a:pt x="4022" y="13985"/>
                    <a:pt x="4013" y="13989"/>
                  </a:cubicBezTo>
                  <a:lnTo>
                    <a:pt x="4016" y="13983"/>
                  </a:lnTo>
                  <a:cubicBezTo>
                    <a:pt x="4024" y="13968"/>
                    <a:pt x="4028" y="13952"/>
                    <a:pt x="4029" y="13937"/>
                  </a:cubicBezTo>
                  <a:cubicBezTo>
                    <a:pt x="4030" y="13922"/>
                    <a:pt x="4029" y="13907"/>
                    <a:pt x="4024" y="13893"/>
                  </a:cubicBezTo>
                  <a:cubicBezTo>
                    <a:pt x="4019" y="13880"/>
                    <a:pt x="4011" y="13867"/>
                    <a:pt x="4000" y="13856"/>
                  </a:cubicBezTo>
                  <a:cubicBezTo>
                    <a:pt x="3989" y="13844"/>
                    <a:pt x="3976" y="13835"/>
                    <a:pt x="3960" y="13827"/>
                  </a:cubicBezTo>
                  <a:cubicBezTo>
                    <a:pt x="3950" y="13822"/>
                    <a:pt x="3940" y="13818"/>
                    <a:pt x="3930" y="13816"/>
                  </a:cubicBezTo>
                  <a:cubicBezTo>
                    <a:pt x="3920" y="13815"/>
                    <a:pt x="3911" y="13814"/>
                    <a:pt x="3902" y="13814"/>
                  </a:cubicBezTo>
                  <a:cubicBezTo>
                    <a:pt x="3894" y="13815"/>
                    <a:pt x="3886" y="13816"/>
                    <a:pt x="3878" y="13818"/>
                  </a:cubicBezTo>
                  <a:cubicBezTo>
                    <a:pt x="3871" y="13820"/>
                    <a:pt x="3865" y="13822"/>
                    <a:pt x="3859" y="13825"/>
                  </a:cubicBezTo>
                  <a:cubicBezTo>
                    <a:pt x="3853" y="13828"/>
                    <a:pt x="3847" y="13831"/>
                    <a:pt x="3841" y="13836"/>
                  </a:cubicBezTo>
                  <a:cubicBezTo>
                    <a:pt x="3835" y="13840"/>
                    <a:pt x="3829" y="13846"/>
                    <a:pt x="3823" y="13852"/>
                  </a:cubicBezTo>
                  <a:cubicBezTo>
                    <a:pt x="3817" y="13859"/>
                    <a:pt x="3811" y="13867"/>
                    <a:pt x="3804" y="13877"/>
                  </a:cubicBezTo>
                  <a:cubicBezTo>
                    <a:pt x="3798" y="13886"/>
                    <a:pt x="3792" y="13898"/>
                    <a:pt x="3785" y="13911"/>
                  </a:cubicBezTo>
                  <a:lnTo>
                    <a:pt x="3740" y="14002"/>
                  </a:lnTo>
                  <a:lnTo>
                    <a:pt x="4131" y="14195"/>
                  </a:lnTo>
                  <a:lnTo>
                    <a:pt x="4154" y="14149"/>
                  </a:lnTo>
                  <a:lnTo>
                    <a:pt x="3977" y="14062"/>
                  </a:lnTo>
                  <a:cubicBezTo>
                    <a:pt x="3982" y="14053"/>
                    <a:pt x="3988" y="14046"/>
                    <a:pt x="3994" y="14041"/>
                  </a:cubicBezTo>
                  <a:cubicBezTo>
                    <a:pt x="4001" y="14037"/>
                    <a:pt x="4010" y="14033"/>
                    <a:pt x="4024" y="14030"/>
                  </a:cubicBezTo>
                  <a:cubicBezTo>
                    <a:pt x="4047" y="14025"/>
                    <a:pt x="4069" y="14021"/>
                    <a:pt x="4090" y="14018"/>
                  </a:cubicBezTo>
                  <a:cubicBezTo>
                    <a:pt x="4111" y="14015"/>
                    <a:pt x="4130" y="14012"/>
                    <a:pt x="4147" y="14010"/>
                  </a:cubicBezTo>
                  <a:cubicBezTo>
                    <a:pt x="4164" y="14008"/>
                    <a:pt x="4180" y="14006"/>
                    <a:pt x="4193" y="14006"/>
                  </a:cubicBezTo>
                  <a:cubicBezTo>
                    <a:pt x="4206" y="14005"/>
                    <a:pt x="4217" y="14005"/>
                    <a:pt x="4225" y="14005"/>
                  </a:cubicBezTo>
                  <a:lnTo>
                    <a:pt x="4254" y="13946"/>
                  </a:lnTo>
                  <a:close/>
                  <a:moveTo>
                    <a:pt x="3967" y="13897"/>
                  </a:moveTo>
                  <a:cubicBezTo>
                    <a:pt x="3976" y="13906"/>
                    <a:pt x="3981" y="13915"/>
                    <a:pt x="3984" y="13924"/>
                  </a:cubicBezTo>
                  <a:cubicBezTo>
                    <a:pt x="3987" y="13935"/>
                    <a:pt x="3988" y="13947"/>
                    <a:pt x="3986" y="13960"/>
                  </a:cubicBezTo>
                  <a:cubicBezTo>
                    <a:pt x="3983" y="13972"/>
                    <a:pt x="3978" y="13987"/>
                    <a:pt x="3969" y="14005"/>
                  </a:cubicBezTo>
                  <a:lnTo>
                    <a:pt x="3948" y="14048"/>
                  </a:lnTo>
                  <a:lnTo>
                    <a:pt x="3802" y="13976"/>
                  </a:lnTo>
                  <a:lnTo>
                    <a:pt x="3825" y="13929"/>
                  </a:lnTo>
                  <a:cubicBezTo>
                    <a:pt x="3830" y="13919"/>
                    <a:pt x="3836" y="13910"/>
                    <a:pt x="3841" y="13903"/>
                  </a:cubicBezTo>
                  <a:cubicBezTo>
                    <a:pt x="3846" y="13896"/>
                    <a:pt x="3851" y="13890"/>
                    <a:pt x="3857" y="13884"/>
                  </a:cubicBezTo>
                  <a:cubicBezTo>
                    <a:pt x="3867" y="13876"/>
                    <a:pt x="3880" y="13870"/>
                    <a:pt x="3894" y="13869"/>
                  </a:cubicBezTo>
                  <a:cubicBezTo>
                    <a:pt x="3909" y="13867"/>
                    <a:pt x="3922" y="13869"/>
                    <a:pt x="3935" y="13875"/>
                  </a:cubicBezTo>
                  <a:cubicBezTo>
                    <a:pt x="3948" y="13882"/>
                    <a:pt x="3959" y="13889"/>
                    <a:pt x="3967" y="13897"/>
                  </a:cubicBezTo>
                  <a:close/>
                  <a:moveTo>
                    <a:pt x="4465" y="13735"/>
                  </a:moveTo>
                  <a:lnTo>
                    <a:pt x="3916" y="13465"/>
                  </a:lnTo>
                  <a:lnTo>
                    <a:pt x="3898" y="13502"/>
                  </a:lnTo>
                  <a:lnTo>
                    <a:pt x="4447" y="13773"/>
                  </a:lnTo>
                  <a:lnTo>
                    <a:pt x="4465" y="13735"/>
                  </a:lnTo>
                  <a:close/>
                  <a:moveTo>
                    <a:pt x="4311" y="12844"/>
                  </a:moveTo>
                  <a:lnTo>
                    <a:pt x="4288" y="12890"/>
                  </a:lnTo>
                  <a:lnTo>
                    <a:pt x="4491" y="13050"/>
                  </a:lnTo>
                  <a:cubicBezTo>
                    <a:pt x="4504" y="13060"/>
                    <a:pt x="4516" y="13070"/>
                    <a:pt x="4529" y="13080"/>
                  </a:cubicBezTo>
                  <a:cubicBezTo>
                    <a:pt x="4542" y="13090"/>
                    <a:pt x="4553" y="13099"/>
                    <a:pt x="4563" y="13106"/>
                  </a:cubicBezTo>
                  <a:cubicBezTo>
                    <a:pt x="4574" y="13113"/>
                    <a:pt x="4582" y="13120"/>
                    <a:pt x="4589" y="13125"/>
                  </a:cubicBezTo>
                  <a:cubicBezTo>
                    <a:pt x="4594" y="13128"/>
                    <a:pt x="4597" y="13131"/>
                    <a:pt x="4599" y="13132"/>
                  </a:cubicBezTo>
                  <a:cubicBezTo>
                    <a:pt x="4597" y="13131"/>
                    <a:pt x="4594" y="13130"/>
                    <a:pt x="4589" y="13129"/>
                  </a:cubicBezTo>
                  <a:cubicBezTo>
                    <a:pt x="4583" y="13127"/>
                    <a:pt x="4575" y="13125"/>
                    <a:pt x="4565" y="13122"/>
                  </a:cubicBezTo>
                  <a:cubicBezTo>
                    <a:pt x="4555" y="13119"/>
                    <a:pt x="4543" y="13116"/>
                    <a:pt x="4530" y="13112"/>
                  </a:cubicBezTo>
                  <a:cubicBezTo>
                    <a:pt x="4516" y="13109"/>
                    <a:pt x="4502" y="13105"/>
                    <a:pt x="4486" y="13101"/>
                  </a:cubicBezTo>
                  <a:lnTo>
                    <a:pt x="4216" y="13036"/>
                  </a:lnTo>
                  <a:lnTo>
                    <a:pt x="4190" y="13089"/>
                  </a:lnTo>
                  <a:lnTo>
                    <a:pt x="4399" y="13256"/>
                  </a:lnTo>
                  <a:cubicBezTo>
                    <a:pt x="4409" y="13263"/>
                    <a:pt x="4420" y="13272"/>
                    <a:pt x="4431" y="13281"/>
                  </a:cubicBezTo>
                  <a:cubicBezTo>
                    <a:pt x="4443" y="13290"/>
                    <a:pt x="4454" y="13298"/>
                    <a:pt x="4463" y="13305"/>
                  </a:cubicBezTo>
                  <a:cubicBezTo>
                    <a:pt x="4473" y="13313"/>
                    <a:pt x="4482" y="13319"/>
                    <a:pt x="4489" y="13325"/>
                  </a:cubicBezTo>
                  <a:cubicBezTo>
                    <a:pt x="4496" y="13330"/>
                    <a:pt x="4500" y="13333"/>
                    <a:pt x="4501" y="13333"/>
                  </a:cubicBezTo>
                  <a:cubicBezTo>
                    <a:pt x="4499" y="13333"/>
                    <a:pt x="4494" y="13331"/>
                    <a:pt x="4485" y="13329"/>
                  </a:cubicBezTo>
                  <a:cubicBezTo>
                    <a:pt x="4477" y="13326"/>
                    <a:pt x="4466" y="13323"/>
                    <a:pt x="4454" y="13319"/>
                  </a:cubicBezTo>
                  <a:cubicBezTo>
                    <a:pt x="4442" y="13315"/>
                    <a:pt x="4428" y="13311"/>
                    <a:pt x="4414" y="13307"/>
                  </a:cubicBezTo>
                  <a:cubicBezTo>
                    <a:pt x="4399" y="13303"/>
                    <a:pt x="4385" y="13299"/>
                    <a:pt x="4372" y="13296"/>
                  </a:cubicBezTo>
                  <a:lnTo>
                    <a:pt x="4119" y="13233"/>
                  </a:lnTo>
                  <a:lnTo>
                    <a:pt x="4094" y="13283"/>
                  </a:lnTo>
                  <a:lnTo>
                    <a:pt x="4531" y="13383"/>
                  </a:lnTo>
                  <a:lnTo>
                    <a:pt x="4560" y="13323"/>
                  </a:lnTo>
                  <a:lnTo>
                    <a:pt x="4363" y="13167"/>
                  </a:lnTo>
                  <a:cubicBezTo>
                    <a:pt x="4352" y="13158"/>
                    <a:pt x="4340" y="13149"/>
                    <a:pt x="4329" y="13140"/>
                  </a:cubicBezTo>
                  <a:cubicBezTo>
                    <a:pt x="4318" y="13132"/>
                    <a:pt x="4308" y="13124"/>
                    <a:pt x="4299" y="13118"/>
                  </a:cubicBezTo>
                  <a:cubicBezTo>
                    <a:pt x="4290" y="13111"/>
                    <a:pt x="4283" y="13106"/>
                    <a:pt x="4277" y="13102"/>
                  </a:cubicBezTo>
                  <a:cubicBezTo>
                    <a:pt x="4271" y="13098"/>
                    <a:pt x="4268" y="13095"/>
                    <a:pt x="4267" y="13094"/>
                  </a:cubicBezTo>
                  <a:cubicBezTo>
                    <a:pt x="4268" y="13095"/>
                    <a:pt x="4272" y="13096"/>
                    <a:pt x="4279" y="13098"/>
                  </a:cubicBezTo>
                  <a:cubicBezTo>
                    <a:pt x="4286" y="13100"/>
                    <a:pt x="4295" y="13103"/>
                    <a:pt x="4305" y="13106"/>
                  </a:cubicBezTo>
                  <a:cubicBezTo>
                    <a:pt x="4316" y="13109"/>
                    <a:pt x="4328" y="13112"/>
                    <a:pt x="4342" y="13116"/>
                  </a:cubicBezTo>
                  <a:cubicBezTo>
                    <a:pt x="4356" y="13120"/>
                    <a:pt x="4371" y="13124"/>
                    <a:pt x="4387" y="13128"/>
                  </a:cubicBezTo>
                  <a:lnTo>
                    <a:pt x="4628" y="13186"/>
                  </a:lnTo>
                  <a:lnTo>
                    <a:pt x="4658" y="13125"/>
                  </a:lnTo>
                  <a:lnTo>
                    <a:pt x="4311" y="12844"/>
                  </a:lnTo>
                  <a:close/>
                  <a:moveTo>
                    <a:pt x="4848" y="12738"/>
                  </a:moveTo>
                  <a:lnTo>
                    <a:pt x="4808" y="12718"/>
                  </a:lnTo>
                  <a:lnTo>
                    <a:pt x="4723" y="12890"/>
                  </a:lnTo>
                  <a:lnTo>
                    <a:pt x="4580" y="12820"/>
                  </a:lnTo>
                  <a:lnTo>
                    <a:pt x="4646" y="12686"/>
                  </a:lnTo>
                  <a:lnTo>
                    <a:pt x="4605" y="12666"/>
                  </a:lnTo>
                  <a:lnTo>
                    <a:pt x="4540" y="12800"/>
                  </a:lnTo>
                  <a:lnTo>
                    <a:pt x="4411" y="12737"/>
                  </a:lnTo>
                  <a:lnTo>
                    <a:pt x="4490" y="12577"/>
                  </a:lnTo>
                  <a:lnTo>
                    <a:pt x="4454" y="12551"/>
                  </a:lnTo>
                  <a:lnTo>
                    <a:pt x="4349" y="12765"/>
                  </a:lnTo>
                  <a:lnTo>
                    <a:pt x="4740" y="12957"/>
                  </a:lnTo>
                  <a:lnTo>
                    <a:pt x="4848" y="12738"/>
                  </a:lnTo>
                  <a:close/>
                  <a:moveTo>
                    <a:pt x="4864" y="12334"/>
                  </a:moveTo>
                  <a:cubicBezTo>
                    <a:pt x="4850" y="12332"/>
                    <a:pt x="4836" y="12333"/>
                    <a:pt x="4823" y="12337"/>
                  </a:cubicBezTo>
                  <a:cubicBezTo>
                    <a:pt x="4810" y="12340"/>
                    <a:pt x="4798" y="12346"/>
                    <a:pt x="4787" y="12353"/>
                  </a:cubicBezTo>
                  <a:cubicBezTo>
                    <a:pt x="4776" y="12360"/>
                    <a:pt x="4763" y="12372"/>
                    <a:pt x="4749" y="12386"/>
                  </a:cubicBezTo>
                  <a:lnTo>
                    <a:pt x="4713" y="12424"/>
                  </a:lnTo>
                  <a:cubicBezTo>
                    <a:pt x="4694" y="12444"/>
                    <a:pt x="4677" y="12456"/>
                    <a:pt x="4663" y="12462"/>
                  </a:cubicBezTo>
                  <a:cubicBezTo>
                    <a:pt x="4648" y="12467"/>
                    <a:pt x="4633" y="12466"/>
                    <a:pt x="4617" y="12458"/>
                  </a:cubicBezTo>
                  <a:cubicBezTo>
                    <a:pt x="4597" y="12448"/>
                    <a:pt x="4585" y="12433"/>
                    <a:pt x="4580" y="12414"/>
                  </a:cubicBezTo>
                  <a:cubicBezTo>
                    <a:pt x="4575" y="12395"/>
                    <a:pt x="4579" y="12373"/>
                    <a:pt x="4591" y="12348"/>
                  </a:cubicBezTo>
                  <a:cubicBezTo>
                    <a:pt x="4595" y="12340"/>
                    <a:pt x="4600" y="12332"/>
                    <a:pt x="4605" y="12325"/>
                  </a:cubicBezTo>
                  <a:cubicBezTo>
                    <a:pt x="4609" y="12319"/>
                    <a:pt x="4615" y="12312"/>
                    <a:pt x="4621" y="12306"/>
                  </a:cubicBezTo>
                  <a:cubicBezTo>
                    <a:pt x="4628" y="12300"/>
                    <a:pt x="4635" y="12294"/>
                    <a:pt x="4643" y="12288"/>
                  </a:cubicBezTo>
                  <a:cubicBezTo>
                    <a:pt x="4651" y="12282"/>
                    <a:pt x="4660" y="12276"/>
                    <a:pt x="4671" y="12269"/>
                  </a:cubicBezTo>
                  <a:lnTo>
                    <a:pt x="4648" y="12232"/>
                  </a:lnTo>
                  <a:cubicBezTo>
                    <a:pt x="4604" y="12257"/>
                    <a:pt x="4572" y="12290"/>
                    <a:pt x="4552" y="12332"/>
                  </a:cubicBezTo>
                  <a:cubicBezTo>
                    <a:pt x="4543" y="12351"/>
                    <a:pt x="4537" y="12369"/>
                    <a:pt x="4535" y="12388"/>
                  </a:cubicBezTo>
                  <a:cubicBezTo>
                    <a:pt x="4533" y="12406"/>
                    <a:pt x="4534" y="12423"/>
                    <a:pt x="4538" y="12439"/>
                  </a:cubicBezTo>
                  <a:cubicBezTo>
                    <a:pt x="4543" y="12455"/>
                    <a:pt x="4550" y="12469"/>
                    <a:pt x="4561" y="12482"/>
                  </a:cubicBezTo>
                  <a:cubicBezTo>
                    <a:pt x="4572" y="12495"/>
                    <a:pt x="4585" y="12505"/>
                    <a:pt x="4602" y="12513"/>
                  </a:cubicBezTo>
                  <a:cubicBezTo>
                    <a:pt x="4627" y="12526"/>
                    <a:pt x="4652" y="12528"/>
                    <a:pt x="4678" y="12520"/>
                  </a:cubicBezTo>
                  <a:cubicBezTo>
                    <a:pt x="4690" y="12517"/>
                    <a:pt x="4700" y="12511"/>
                    <a:pt x="4711" y="12503"/>
                  </a:cubicBezTo>
                  <a:cubicBezTo>
                    <a:pt x="4721" y="12495"/>
                    <a:pt x="4733" y="12483"/>
                    <a:pt x="4747" y="12468"/>
                  </a:cubicBezTo>
                  <a:lnTo>
                    <a:pt x="4778" y="12434"/>
                  </a:lnTo>
                  <a:cubicBezTo>
                    <a:pt x="4815" y="12395"/>
                    <a:pt x="4851" y="12383"/>
                    <a:pt x="4886" y="12400"/>
                  </a:cubicBezTo>
                  <a:cubicBezTo>
                    <a:pt x="4909" y="12412"/>
                    <a:pt x="4923" y="12430"/>
                    <a:pt x="4928" y="12456"/>
                  </a:cubicBezTo>
                  <a:cubicBezTo>
                    <a:pt x="4930" y="12467"/>
                    <a:pt x="4930" y="12478"/>
                    <a:pt x="4928" y="12488"/>
                  </a:cubicBezTo>
                  <a:cubicBezTo>
                    <a:pt x="4926" y="12499"/>
                    <a:pt x="4921" y="12511"/>
                    <a:pt x="4914" y="12526"/>
                  </a:cubicBezTo>
                  <a:cubicBezTo>
                    <a:pt x="4904" y="12546"/>
                    <a:pt x="4893" y="12563"/>
                    <a:pt x="4879" y="12577"/>
                  </a:cubicBezTo>
                  <a:cubicBezTo>
                    <a:pt x="4865" y="12592"/>
                    <a:pt x="4849" y="12604"/>
                    <a:pt x="4829" y="12615"/>
                  </a:cubicBezTo>
                  <a:lnTo>
                    <a:pt x="4855" y="12653"/>
                  </a:lnTo>
                  <a:cubicBezTo>
                    <a:pt x="4877" y="12640"/>
                    <a:pt x="4896" y="12624"/>
                    <a:pt x="4911" y="12607"/>
                  </a:cubicBezTo>
                  <a:cubicBezTo>
                    <a:pt x="4927" y="12589"/>
                    <a:pt x="4941" y="12569"/>
                    <a:pt x="4952" y="12545"/>
                  </a:cubicBezTo>
                  <a:cubicBezTo>
                    <a:pt x="4961" y="12527"/>
                    <a:pt x="4967" y="12510"/>
                    <a:pt x="4970" y="12494"/>
                  </a:cubicBezTo>
                  <a:cubicBezTo>
                    <a:pt x="4973" y="12479"/>
                    <a:pt x="4974" y="12462"/>
                    <a:pt x="4972" y="12445"/>
                  </a:cubicBezTo>
                  <a:cubicBezTo>
                    <a:pt x="4969" y="12423"/>
                    <a:pt x="4962" y="12402"/>
                    <a:pt x="4950" y="12385"/>
                  </a:cubicBezTo>
                  <a:cubicBezTo>
                    <a:pt x="4938" y="12367"/>
                    <a:pt x="4922" y="12354"/>
                    <a:pt x="4904" y="12345"/>
                  </a:cubicBezTo>
                  <a:cubicBezTo>
                    <a:pt x="4892" y="12339"/>
                    <a:pt x="4879" y="12335"/>
                    <a:pt x="4864" y="12334"/>
                  </a:cubicBezTo>
                  <a:close/>
                  <a:moveTo>
                    <a:pt x="4781" y="11887"/>
                  </a:moveTo>
                  <a:lnTo>
                    <a:pt x="4654" y="12146"/>
                  </a:lnTo>
                  <a:lnTo>
                    <a:pt x="4693" y="12165"/>
                  </a:lnTo>
                  <a:lnTo>
                    <a:pt x="4745" y="12060"/>
                  </a:lnTo>
                  <a:lnTo>
                    <a:pt x="5097" y="12233"/>
                  </a:lnTo>
                  <a:lnTo>
                    <a:pt x="5119" y="12188"/>
                  </a:lnTo>
                  <a:lnTo>
                    <a:pt x="4767" y="12015"/>
                  </a:lnTo>
                  <a:lnTo>
                    <a:pt x="4819" y="11909"/>
                  </a:lnTo>
                  <a:lnTo>
                    <a:pt x="4781" y="11887"/>
                  </a:lnTo>
                  <a:close/>
                  <a:moveTo>
                    <a:pt x="4916" y="11614"/>
                  </a:moveTo>
                  <a:lnTo>
                    <a:pt x="4814" y="11820"/>
                  </a:lnTo>
                  <a:lnTo>
                    <a:pt x="5205" y="12012"/>
                  </a:lnTo>
                  <a:lnTo>
                    <a:pt x="5229" y="11965"/>
                  </a:lnTo>
                  <a:lnTo>
                    <a:pt x="5043" y="11874"/>
                  </a:lnTo>
                  <a:lnTo>
                    <a:pt x="5104" y="11748"/>
                  </a:lnTo>
                  <a:lnTo>
                    <a:pt x="5066" y="11729"/>
                  </a:lnTo>
                  <a:lnTo>
                    <a:pt x="5005" y="11855"/>
                  </a:lnTo>
                  <a:lnTo>
                    <a:pt x="4876" y="11792"/>
                  </a:lnTo>
                  <a:lnTo>
                    <a:pt x="4951" y="11641"/>
                  </a:lnTo>
                  <a:lnTo>
                    <a:pt x="4916" y="11614"/>
                  </a:lnTo>
                  <a:close/>
                  <a:moveTo>
                    <a:pt x="5463" y="11489"/>
                  </a:moveTo>
                  <a:lnTo>
                    <a:pt x="5008" y="11426"/>
                  </a:lnTo>
                  <a:lnTo>
                    <a:pt x="4978" y="11487"/>
                  </a:lnTo>
                  <a:lnTo>
                    <a:pt x="5305" y="11810"/>
                  </a:lnTo>
                  <a:lnTo>
                    <a:pt x="5328" y="11762"/>
                  </a:lnTo>
                  <a:lnTo>
                    <a:pt x="5227" y="11666"/>
                  </a:lnTo>
                  <a:lnTo>
                    <a:pt x="5298" y="11520"/>
                  </a:lnTo>
                  <a:lnTo>
                    <a:pt x="5437" y="11542"/>
                  </a:lnTo>
                  <a:lnTo>
                    <a:pt x="5463" y="11489"/>
                  </a:lnTo>
                  <a:close/>
                  <a:moveTo>
                    <a:pt x="5254" y="11513"/>
                  </a:moveTo>
                  <a:lnTo>
                    <a:pt x="5195" y="11634"/>
                  </a:lnTo>
                  <a:lnTo>
                    <a:pt x="5033" y="11479"/>
                  </a:lnTo>
                  <a:lnTo>
                    <a:pt x="5254" y="11513"/>
                  </a:lnTo>
                  <a:close/>
                  <a:moveTo>
                    <a:pt x="4900" y="11457"/>
                  </a:moveTo>
                  <a:cubicBezTo>
                    <a:pt x="4892" y="11460"/>
                    <a:pt x="4885" y="11466"/>
                    <a:pt x="4881" y="11474"/>
                  </a:cubicBezTo>
                  <a:cubicBezTo>
                    <a:pt x="4877" y="11482"/>
                    <a:pt x="4877" y="11490"/>
                    <a:pt x="4880" y="11499"/>
                  </a:cubicBezTo>
                  <a:cubicBezTo>
                    <a:pt x="4883" y="11507"/>
                    <a:pt x="4888" y="11513"/>
                    <a:pt x="4896" y="11517"/>
                  </a:cubicBezTo>
                  <a:cubicBezTo>
                    <a:pt x="4905" y="11521"/>
                    <a:pt x="4913" y="11522"/>
                    <a:pt x="4922" y="11519"/>
                  </a:cubicBezTo>
                  <a:cubicBezTo>
                    <a:pt x="4930" y="11516"/>
                    <a:pt x="4937" y="11511"/>
                    <a:pt x="4941" y="11502"/>
                  </a:cubicBezTo>
                  <a:cubicBezTo>
                    <a:pt x="4945" y="11494"/>
                    <a:pt x="4945" y="11486"/>
                    <a:pt x="4942" y="11477"/>
                  </a:cubicBezTo>
                  <a:cubicBezTo>
                    <a:pt x="4939" y="11469"/>
                    <a:pt x="4933" y="11463"/>
                    <a:pt x="4925" y="11459"/>
                  </a:cubicBezTo>
                  <a:cubicBezTo>
                    <a:pt x="4917" y="11455"/>
                    <a:pt x="4909" y="11454"/>
                    <a:pt x="4900" y="11457"/>
                  </a:cubicBezTo>
                  <a:close/>
                  <a:moveTo>
                    <a:pt x="4958" y="11340"/>
                  </a:moveTo>
                  <a:cubicBezTo>
                    <a:pt x="4950" y="11342"/>
                    <a:pt x="4943" y="11348"/>
                    <a:pt x="4939" y="11356"/>
                  </a:cubicBezTo>
                  <a:cubicBezTo>
                    <a:pt x="4935" y="11364"/>
                    <a:pt x="4935" y="11373"/>
                    <a:pt x="4938" y="11381"/>
                  </a:cubicBezTo>
                  <a:cubicBezTo>
                    <a:pt x="4940" y="11390"/>
                    <a:pt x="4946" y="11396"/>
                    <a:pt x="4954" y="11400"/>
                  </a:cubicBezTo>
                  <a:cubicBezTo>
                    <a:pt x="4962" y="11404"/>
                    <a:pt x="4971" y="11405"/>
                    <a:pt x="4979" y="11402"/>
                  </a:cubicBezTo>
                  <a:cubicBezTo>
                    <a:pt x="4988" y="11399"/>
                    <a:pt x="4995" y="11393"/>
                    <a:pt x="4999" y="11385"/>
                  </a:cubicBezTo>
                  <a:cubicBezTo>
                    <a:pt x="5003" y="11377"/>
                    <a:pt x="5003" y="11368"/>
                    <a:pt x="5000" y="11360"/>
                  </a:cubicBezTo>
                  <a:cubicBezTo>
                    <a:pt x="4997" y="11352"/>
                    <a:pt x="4991" y="11345"/>
                    <a:pt x="4983" y="11341"/>
                  </a:cubicBezTo>
                  <a:cubicBezTo>
                    <a:pt x="4975" y="11337"/>
                    <a:pt x="4967" y="11337"/>
                    <a:pt x="4958" y="11340"/>
                  </a:cubicBezTo>
                  <a:close/>
                  <a:moveTo>
                    <a:pt x="5559" y="11195"/>
                  </a:moveTo>
                  <a:lnTo>
                    <a:pt x="5483" y="11349"/>
                  </a:lnTo>
                  <a:lnTo>
                    <a:pt x="5131" y="11176"/>
                  </a:lnTo>
                  <a:lnTo>
                    <a:pt x="5108" y="11223"/>
                  </a:lnTo>
                  <a:lnTo>
                    <a:pt x="5499" y="11415"/>
                  </a:lnTo>
                  <a:lnTo>
                    <a:pt x="5595" y="11220"/>
                  </a:lnTo>
                  <a:lnTo>
                    <a:pt x="5559" y="11195"/>
                  </a:lnTo>
                  <a:close/>
                  <a:moveTo>
                    <a:pt x="5658" y="11093"/>
                  </a:moveTo>
                  <a:lnTo>
                    <a:pt x="5267" y="10901"/>
                  </a:lnTo>
                  <a:lnTo>
                    <a:pt x="5244" y="10946"/>
                  </a:lnTo>
                  <a:lnTo>
                    <a:pt x="5635" y="11139"/>
                  </a:lnTo>
                  <a:lnTo>
                    <a:pt x="5658" y="11093"/>
                  </a:lnTo>
                  <a:close/>
                  <a:moveTo>
                    <a:pt x="5682" y="10672"/>
                  </a:moveTo>
                  <a:cubicBezTo>
                    <a:pt x="5667" y="10671"/>
                    <a:pt x="5653" y="10672"/>
                    <a:pt x="5640" y="10675"/>
                  </a:cubicBezTo>
                  <a:cubicBezTo>
                    <a:pt x="5627" y="10679"/>
                    <a:pt x="5615" y="10684"/>
                    <a:pt x="5604" y="10691"/>
                  </a:cubicBezTo>
                  <a:cubicBezTo>
                    <a:pt x="5593" y="10699"/>
                    <a:pt x="5581" y="10710"/>
                    <a:pt x="5567" y="10725"/>
                  </a:cubicBezTo>
                  <a:lnTo>
                    <a:pt x="5531" y="10763"/>
                  </a:lnTo>
                  <a:cubicBezTo>
                    <a:pt x="5512" y="10782"/>
                    <a:pt x="5495" y="10795"/>
                    <a:pt x="5480" y="10800"/>
                  </a:cubicBezTo>
                  <a:cubicBezTo>
                    <a:pt x="5466" y="10805"/>
                    <a:pt x="5451" y="10804"/>
                    <a:pt x="5435" y="10796"/>
                  </a:cubicBezTo>
                  <a:cubicBezTo>
                    <a:pt x="5415" y="10786"/>
                    <a:pt x="5402" y="10772"/>
                    <a:pt x="5398" y="10753"/>
                  </a:cubicBezTo>
                  <a:cubicBezTo>
                    <a:pt x="5393" y="10733"/>
                    <a:pt x="5397" y="10711"/>
                    <a:pt x="5409" y="10687"/>
                  </a:cubicBezTo>
                  <a:cubicBezTo>
                    <a:pt x="5413" y="10678"/>
                    <a:pt x="5417" y="10671"/>
                    <a:pt x="5422" y="10664"/>
                  </a:cubicBezTo>
                  <a:cubicBezTo>
                    <a:pt x="5427" y="10657"/>
                    <a:pt x="5433" y="10650"/>
                    <a:pt x="5439" y="10644"/>
                  </a:cubicBezTo>
                  <a:cubicBezTo>
                    <a:pt x="5445" y="10638"/>
                    <a:pt x="5452" y="10632"/>
                    <a:pt x="5461" y="10626"/>
                  </a:cubicBezTo>
                  <a:cubicBezTo>
                    <a:pt x="5469" y="10620"/>
                    <a:pt x="5478" y="10614"/>
                    <a:pt x="5489" y="10608"/>
                  </a:cubicBezTo>
                  <a:lnTo>
                    <a:pt x="5465" y="10571"/>
                  </a:lnTo>
                  <a:cubicBezTo>
                    <a:pt x="5422" y="10595"/>
                    <a:pt x="5390" y="10629"/>
                    <a:pt x="5370" y="10670"/>
                  </a:cubicBezTo>
                  <a:cubicBezTo>
                    <a:pt x="5360" y="10689"/>
                    <a:pt x="5355" y="10708"/>
                    <a:pt x="5352" y="10726"/>
                  </a:cubicBezTo>
                  <a:cubicBezTo>
                    <a:pt x="5350" y="10744"/>
                    <a:pt x="5351" y="10761"/>
                    <a:pt x="5356" y="10777"/>
                  </a:cubicBezTo>
                  <a:cubicBezTo>
                    <a:pt x="5360" y="10793"/>
                    <a:pt x="5368" y="10807"/>
                    <a:pt x="5379" y="10820"/>
                  </a:cubicBezTo>
                  <a:cubicBezTo>
                    <a:pt x="5389" y="10833"/>
                    <a:pt x="5403" y="10844"/>
                    <a:pt x="5420" y="10852"/>
                  </a:cubicBezTo>
                  <a:cubicBezTo>
                    <a:pt x="5445" y="10864"/>
                    <a:pt x="5470" y="10866"/>
                    <a:pt x="5496" y="10859"/>
                  </a:cubicBezTo>
                  <a:cubicBezTo>
                    <a:pt x="5507" y="10855"/>
                    <a:pt x="5518" y="10849"/>
                    <a:pt x="5528" y="10841"/>
                  </a:cubicBezTo>
                  <a:cubicBezTo>
                    <a:pt x="5538" y="10833"/>
                    <a:pt x="5550" y="10821"/>
                    <a:pt x="5564" y="10806"/>
                  </a:cubicBezTo>
                  <a:lnTo>
                    <a:pt x="5596" y="10773"/>
                  </a:lnTo>
                  <a:cubicBezTo>
                    <a:pt x="5633" y="10733"/>
                    <a:pt x="5669" y="10722"/>
                    <a:pt x="5703" y="10739"/>
                  </a:cubicBezTo>
                  <a:cubicBezTo>
                    <a:pt x="5726" y="10750"/>
                    <a:pt x="5740" y="10768"/>
                    <a:pt x="5745" y="10794"/>
                  </a:cubicBezTo>
                  <a:cubicBezTo>
                    <a:pt x="5748" y="10806"/>
                    <a:pt x="5748" y="10816"/>
                    <a:pt x="5746" y="10827"/>
                  </a:cubicBezTo>
                  <a:cubicBezTo>
                    <a:pt x="5744" y="10837"/>
                    <a:pt x="5739" y="10850"/>
                    <a:pt x="5732" y="10865"/>
                  </a:cubicBezTo>
                  <a:cubicBezTo>
                    <a:pt x="5722" y="10884"/>
                    <a:pt x="5710" y="10901"/>
                    <a:pt x="5697" y="10916"/>
                  </a:cubicBezTo>
                  <a:cubicBezTo>
                    <a:pt x="5683" y="10930"/>
                    <a:pt x="5666" y="10942"/>
                    <a:pt x="5647" y="10953"/>
                  </a:cubicBezTo>
                  <a:lnTo>
                    <a:pt x="5673" y="10991"/>
                  </a:lnTo>
                  <a:cubicBezTo>
                    <a:pt x="5695" y="10978"/>
                    <a:pt x="5713" y="10962"/>
                    <a:pt x="5729" y="10945"/>
                  </a:cubicBezTo>
                  <a:cubicBezTo>
                    <a:pt x="5745" y="10927"/>
                    <a:pt x="5758" y="10907"/>
                    <a:pt x="5770" y="10883"/>
                  </a:cubicBezTo>
                  <a:cubicBezTo>
                    <a:pt x="5779" y="10865"/>
                    <a:pt x="5785" y="10848"/>
                    <a:pt x="5788" y="10833"/>
                  </a:cubicBezTo>
                  <a:cubicBezTo>
                    <a:pt x="5791" y="10817"/>
                    <a:pt x="5791" y="10801"/>
                    <a:pt x="5789" y="10784"/>
                  </a:cubicBezTo>
                  <a:cubicBezTo>
                    <a:pt x="5787" y="10761"/>
                    <a:pt x="5780" y="10741"/>
                    <a:pt x="5767" y="10723"/>
                  </a:cubicBezTo>
                  <a:cubicBezTo>
                    <a:pt x="5755" y="10706"/>
                    <a:pt x="5740" y="10692"/>
                    <a:pt x="5722" y="10683"/>
                  </a:cubicBezTo>
                  <a:cubicBezTo>
                    <a:pt x="5710" y="10677"/>
                    <a:pt x="5696" y="10674"/>
                    <a:pt x="5682" y="10672"/>
                  </a:cubicBezTo>
                  <a:close/>
                  <a:moveTo>
                    <a:pt x="5933" y="10390"/>
                  </a:moveTo>
                  <a:cubicBezTo>
                    <a:pt x="5935" y="10407"/>
                    <a:pt x="5936" y="10422"/>
                    <a:pt x="5934" y="10436"/>
                  </a:cubicBezTo>
                  <a:cubicBezTo>
                    <a:pt x="5932" y="10450"/>
                    <a:pt x="5927" y="10464"/>
                    <a:pt x="5920" y="10478"/>
                  </a:cubicBezTo>
                  <a:cubicBezTo>
                    <a:pt x="5909" y="10501"/>
                    <a:pt x="5893" y="10519"/>
                    <a:pt x="5872" y="10531"/>
                  </a:cubicBezTo>
                  <a:cubicBezTo>
                    <a:pt x="5851" y="10544"/>
                    <a:pt x="5825" y="10550"/>
                    <a:pt x="5796" y="10547"/>
                  </a:cubicBezTo>
                  <a:cubicBezTo>
                    <a:pt x="5782" y="10546"/>
                    <a:pt x="5769" y="10544"/>
                    <a:pt x="5755" y="10540"/>
                  </a:cubicBezTo>
                  <a:cubicBezTo>
                    <a:pt x="5742" y="10535"/>
                    <a:pt x="5726" y="10529"/>
                    <a:pt x="5707" y="10519"/>
                  </a:cubicBezTo>
                  <a:cubicBezTo>
                    <a:pt x="5684" y="10508"/>
                    <a:pt x="5665" y="10497"/>
                    <a:pt x="5650" y="10486"/>
                  </a:cubicBezTo>
                  <a:cubicBezTo>
                    <a:pt x="5635" y="10475"/>
                    <a:pt x="5622" y="10464"/>
                    <a:pt x="5612" y="10452"/>
                  </a:cubicBezTo>
                  <a:cubicBezTo>
                    <a:pt x="5594" y="10431"/>
                    <a:pt x="5584" y="10410"/>
                    <a:pt x="5580" y="10389"/>
                  </a:cubicBezTo>
                  <a:cubicBezTo>
                    <a:pt x="5577" y="10367"/>
                    <a:pt x="5580" y="10345"/>
                    <a:pt x="5592" y="10322"/>
                  </a:cubicBezTo>
                  <a:cubicBezTo>
                    <a:pt x="5599" y="10308"/>
                    <a:pt x="5607" y="10296"/>
                    <a:pt x="5617" y="10286"/>
                  </a:cubicBezTo>
                  <a:cubicBezTo>
                    <a:pt x="5626" y="10276"/>
                    <a:pt x="5638" y="10268"/>
                    <a:pt x="5653" y="10260"/>
                  </a:cubicBezTo>
                  <a:lnTo>
                    <a:pt x="5635" y="10220"/>
                  </a:lnTo>
                  <a:cubicBezTo>
                    <a:pt x="5618" y="10229"/>
                    <a:pt x="5603" y="10240"/>
                    <a:pt x="5589" y="10254"/>
                  </a:cubicBezTo>
                  <a:cubicBezTo>
                    <a:pt x="5575" y="10268"/>
                    <a:pt x="5564" y="10284"/>
                    <a:pt x="5554" y="10303"/>
                  </a:cubicBezTo>
                  <a:cubicBezTo>
                    <a:pt x="5543" y="10327"/>
                    <a:pt x="5537" y="10351"/>
                    <a:pt x="5537" y="10376"/>
                  </a:cubicBezTo>
                  <a:cubicBezTo>
                    <a:pt x="5537" y="10401"/>
                    <a:pt x="5543" y="10426"/>
                    <a:pt x="5554" y="10449"/>
                  </a:cubicBezTo>
                  <a:cubicBezTo>
                    <a:pt x="5565" y="10473"/>
                    <a:pt x="5580" y="10495"/>
                    <a:pt x="5601" y="10515"/>
                  </a:cubicBezTo>
                  <a:cubicBezTo>
                    <a:pt x="5622" y="10535"/>
                    <a:pt x="5646" y="10552"/>
                    <a:pt x="5675" y="10567"/>
                  </a:cubicBezTo>
                  <a:cubicBezTo>
                    <a:pt x="5705" y="10581"/>
                    <a:pt x="5734" y="10591"/>
                    <a:pt x="5763" y="10596"/>
                  </a:cubicBezTo>
                  <a:cubicBezTo>
                    <a:pt x="5792" y="10602"/>
                    <a:pt x="5820" y="10600"/>
                    <a:pt x="5847" y="10593"/>
                  </a:cubicBezTo>
                  <a:cubicBezTo>
                    <a:pt x="5872" y="10586"/>
                    <a:pt x="5893" y="10575"/>
                    <a:pt x="5912" y="10560"/>
                  </a:cubicBezTo>
                  <a:cubicBezTo>
                    <a:pt x="5930" y="10544"/>
                    <a:pt x="5944" y="10526"/>
                    <a:pt x="5955" y="10505"/>
                  </a:cubicBezTo>
                  <a:cubicBezTo>
                    <a:pt x="5964" y="10485"/>
                    <a:pt x="5971" y="10465"/>
                    <a:pt x="5975" y="10444"/>
                  </a:cubicBezTo>
                  <a:cubicBezTo>
                    <a:pt x="5978" y="10422"/>
                    <a:pt x="5979" y="10401"/>
                    <a:pt x="5977" y="10380"/>
                  </a:cubicBezTo>
                  <a:lnTo>
                    <a:pt x="5933" y="10390"/>
                  </a:lnTo>
                  <a:close/>
                  <a:moveTo>
                    <a:pt x="6169" y="10055"/>
                  </a:moveTo>
                  <a:lnTo>
                    <a:pt x="5778" y="9862"/>
                  </a:lnTo>
                  <a:lnTo>
                    <a:pt x="5755" y="9909"/>
                  </a:lnTo>
                  <a:lnTo>
                    <a:pt x="5918" y="9989"/>
                  </a:lnTo>
                  <a:lnTo>
                    <a:pt x="5837" y="10154"/>
                  </a:lnTo>
                  <a:lnTo>
                    <a:pt x="5674" y="10074"/>
                  </a:lnTo>
                  <a:lnTo>
                    <a:pt x="5651" y="10119"/>
                  </a:lnTo>
                  <a:lnTo>
                    <a:pt x="6042" y="10311"/>
                  </a:lnTo>
                  <a:lnTo>
                    <a:pt x="6065" y="10266"/>
                  </a:lnTo>
                  <a:lnTo>
                    <a:pt x="5875" y="10173"/>
                  </a:lnTo>
                  <a:lnTo>
                    <a:pt x="5956" y="10008"/>
                  </a:lnTo>
                  <a:lnTo>
                    <a:pt x="6146" y="10101"/>
                  </a:lnTo>
                  <a:lnTo>
                    <a:pt x="6169" y="10055"/>
                  </a:lnTo>
                  <a:close/>
                  <a:moveTo>
                    <a:pt x="6333" y="9721"/>
                  </a:moveTo>
                  <a:lnTo>
                    <a:pt x="6292" y="9701"/>
                  </a:lnTo>
                  <a:lnTo>
                    <a:pt x="6208" y="9873"/>
                  </a:lnTo>
                  <a:lnTo>
                    <a:pt x="6065" y="9803"/>
                  </a:lnTo>
                  <a:lnTo>
                    <a:pt x="6131" y="9669"/>
                  </a:lnTo>
                  <a:lnTo>
                    <a:pt x="6090" y="9649"/>
                  </a:lnTo>
                  <a:lnTo>
                    <a:pt x="6024" y="9783"/>
                  </a:lnTo>
                  <a:lnTo>
                    <a:pt x="5896" y="9720"/>
                  </a:lnTo>
                  <a:lnTo>
                    <a:pt x="5975" y="9559"/>
                  </a:lnTo>
                  <a:lnTo>
                    <a:pt x="5939" y="9534"/>
                  </a:lnTo>
                  <a:lnTo>
                    <a:pt x="5834" y="9748"/>
                  </a:lnTo>
                  <a:lnTo>
                    <a:pt x="6225" y="9940"/>
                  </a:lnTo>
                  <a:lnTo>
                    <a:pt x="6333" y="9721"/>
                  </a:lnTo>
                  <a:close/>
                  <a:moveTo>
                    <a:pt x="6250" y="8903"/>
                  </a:moveTo>
                  <a:lnTo>
                    <a:pt x="6227" y="8950"/>
                  </a:lnTo>
                  <a:lnTo>
                    <a:pt x="6429" y="9110"/>
                  </a:lnTo>
                  <a:cubicBezTo>
                    <a:pt x="6442" y="9120"/>
                    <a:pt x="6455" y="9130"/>
                    <a:pt x="6468" y="9140"/>
                  </a:cubicBezTo>
                  <a:cubicBezTo>
                    <a:pt x="6481" y="9150"/>
                    <a:pt x="6492" y="9158"/>
                    <a:pt x="6502" y="9166"/>
                  </a:cubicBezTo>
                  <a:cubicBezTo>
                    <a:pt x="6513" y="9173"/>
                    <a:pt x="6521" y="9179"/>
                    <a:pt x="6527" y="9184"/>
                  </a:cubicBezTo>
                  <a:cubicBezTo>
                    <a:pt x="6533" y="9188"/>
                    <a:pt x="6536" y="9190"/>
                    <a:pt x="6537" y="9191"/>
                  </a:cubicBezTo>
                  <a:cubicBezTo>
                    <a:pt x="6536" y="9191"/>
                    <a:pt x="6533" y="9190"/>
                    <a:pt x="6528" y="9189"/>
                  </a:cubicBezTo>
                  <a:cubicBezTo>
                    <a:pt x="6522" y="9187"/>
                    <a:pt x="6514" y="9185"/>
                    <a:pt x="6504" y="9182"/>
                  </a:cubicBezTo>
                  <a:cubicBezTo>
                    <a:pt x="6493" y="9179"/>
                    <a:pt x="6482" y="9176"/>
                    <a:pt x="6468" y="9172"/>
                  </a:cubicBezTo>
                  <a:cubicBezTo>
                    <a:pt x="6455" y="9169"/>
                    <a:pt x="6440" y="9165"/>
                    <a:pt x="6424" y="9161"/>
                  </a:cubicBezTo>
                  <a:lnTo>
                    <a:pt x="6155" y="9095"/>
                  </a:lnTo>
                  <a:lnTo>
                    <a:pt x="6129" y="9148"/>
                  </a:lnTo>
                  <a:lnTo>
                    <a:pt x="6338" y="9315"/>
                  </a:lnTo>
                  <a:cubicBezTo>
                    <a:pt x="6348" y="9323"/>
                    <a:pt x="6358" y="9332"/>
                    <a:pt x="6370" y="9341"/>
                  </a:cubicBezTo>
                  <a:cubicBezTo>
                    <a:pt x="6382" y="9350"/>
                    <a:pt x="6392" y="9358"/>
                    <a:pt x="6402" y="9365"/>
                  </a:cubicBezTo>
                  <a:cubicBezTo>
                    <a:pt x="6412" y="9373"/>
                    <a:pt x="6421" y="9379"/>
                    <a:pt x="6428" y="9385"/>
                  </a:cubicBezTo>
                  <a:cubicBezTo>
                    <a:pt x="6435" y="9390"/>
                    <a:pt x="6439" y="9393"/>
                    <a:pt x="6440" y="9393"/>
                  </a:cubicBezTo>
                  <a:cubicBezTo>
                    <a:pt x="6438" y="9393"/>
                    <a:pt x="6433" y="9391"/>
                    <a:pt x="6424" y="9388"/>
                  </a:cubicBezTo>
                  <a:cubicBezTo>
                    <a:pt x="6416" y="9386"/>
                    <a:pt x="6405" y="9382"/>
                    <a:pt x="6393" y="9379"/>
                  </a:cubicBezTo>
                  <a:cubicBezTo>
                    <a:pt x="6381" y="9375"/>
                    <a:pt x="6367" y="9371"/>
                    <a:pt x="6353" y="9367"/>
                  </a:cubicBezTo>
                  <a:cubicBezTo>
                    <a:pt x="6338" y="9363"/>
                    <a:pt x="6324" y="9359"/>
                    <a:pt x="6311" y="9356"/>
                  </a:cubicBezTo>
                  <a:lnTo>
                    <a:pt x="6058" y="9293"/>
                  </a:lnTo>
                  <a:lnTo>
                    <a:pt x="6033" y="9343"/>
                  </a:lnTo>
                  <a:lnTo>
                    <a:pt x="6469" y="9443"/>
                  </a:lnTo>
                  <a:lnTo>
                    <a:pt x="6499" y="9383"/>
                  </a:lnTo>
                  <a:lnTo>
                    <a:pt x="6302" y="9226"/>
                  </a:lnTo>
                  <a:cubicBezTo>
                    <a:pt x="6291" y="9217"/>
                    <a:pt x="6279" y="9209"/>
                    <a:pt x="6268" y="9200"/>
                  </a:cubicBezTo>
                  <a:cubicBezTo>
                    <a:pt x="6257" y="9192"/>
                    <a:pt x="6247" y="9184"/>
                    <a:pt x="6238" y="9177"/>
                  </a:cubicBezTo>
                  <a:cubicBezTo>
                    <a:pt x="6229" y="9171"/>
                    <a:pt x="6221" y="9166"/>
                    <a:pt x="6216" y="9162"/>
                  </a:cubicBezTo>
                  <a:cubicBezTo>
                    <a:pt x="6210" y="9158"/>
                    <a:pt x="6206" y="9155"/>
                    <a:pt x="6205" y="9154"/>
                  </a:cubicBezTo>
                  <a:cubicBezTo>
                    <a:pt x="6207" y="9155"/>
                    <a:pt x="6211" y="9156"/>
                    <a:pt x="6218" y="9158"/>
                  </a:cubicBezTo>
                  <a:cubicBezTo>
                    <a:pt x="6225" y="9160"/>
                    <a:pt x="6233" y="9163"/>
                    <a:pt x="6244" y="9166"/>
                  </a:cubicBezTo>
                  <a:cubicBezTo>
                    <a:pt x="6255" y="9169"/>
                    <a:pt x="6267" y="9172"/>
                    <a:pt x="6281" y="9176"/>
                  </a:cubicBezTo>
                  <a:cubicBezTo>
                    <a:pt x="6295" y="9180"/>
                    <a:pt x="6310" y="9184"/>
                    <a:pt x="6325" y="9188"/>
                  </a:cubicBezTo>
                  <a:lnTo>
                    <a:pt x="6566" y="9246"/>
                  </a:lnTo>
                  <a:lnTo>
                    <a:pt x="6596" y="9185"/>
                  </a:lnTo>
                  <a:lnTo>
                    <a:pt x="6250" y="8903"/>
                  </a:lnTo>
                  <a:close/>
                  <a:moveTo>
                    <a:pt x="6701" y="8972"/>
                  </a:moveTo>
                  <a:lnTo>
                    <a:pt x="6311" y="8779"/>
                  </a:lnTo>
                  <a:lnTo>
                    <a:pt x="6288" y="8825"/>
                  </a:lnTo>
                  <a:lnTo>
                    <a:pt x="6679" y="9017"/>
                  </a:lnTo>
                  <a:lnTo>
                    <a:pt x="6701" y="8972"/>
                  </a:lnTo>
                  <a:close/>
                  <a:moveTo>
                    <a:pt x="6818" y="8637"/>
                  </a:moveTo>
                  <a:lnTo>
                    <a:pt x="6742" y="8791"/>
                  </a:lnTo>
                  <a:lnTo>
                    <a:pt x="6390" y="8618"/>
                  </a:lnTo>
                  <a:lnTo>
                    <a:pt x="6367" y="8665"/>
                  </a:lnTo>
                  <a:lnTo>
                    <a:pt x="6758" y="8857"/>
                  </a:lnTo>
                  <a:lnTo>
                    <a:pt x="6854" y="8662"/>
                  </a:lnTo>
                  <a:lnTo>
                    <a:pt x="6818" y="8637"/>
                  </a:lnTo>
                  <a:close/>
                  <a:moveTo>
                    <a:pt x="7020" y="8324"/>
                  </a:moveTo>
                  <a:lnTo>
                    <a:pt x="6629" y="8131"/>
                  </a:lnTo>
                  <a:lnTo>
                    <a:pt x="6606" y="8178"/>
                  </a:lnTo>
                  <a:lnTo>
                    <a:pt x="6770" y="8258"/>
                  </a:lnTo>
                  <a:lnTo>
                    <a:pt x="6689" y="8423"/>
                  </a:lnTo>
                  <a:lnTo>
                    <a:pt x="6525" y="8343"/>
                  </a:lnTo>
                  <a:lnTo>
                    <a:pt x="6503" y="8388"/>
                  </a:lnTo>
                  <a:lnTo>
                    <a:pt x="6894" y="8581"/>
                  </a:lnTo>
                  <a:lnTo>
                    <a:pt x="6916" y="8535"/>
                  </a:lnTo>
                  <a:lnTo>
                    <a:pt x="6727" y="8442"/>
                  </a:lnTo>
                  <a:lnTo>
                    <a:pt x="6808" y="8277"/>
                  </a:lnTo>
                  <a:lnTo>
                    <a:pt x="6997" y="8370"/>
                  </a:lnTo>
                  <a:lnTo>
                    <a:pt x="7020" y="8324"/>
                  </a:lnTo>
                  <a:close/>
                  <a:moveTo>
                    <a:pt x="7185" y="7990"/>
                  </a:moveTo>
                  <a:lnTo>
                    <a:pt x="7144" y="7970"/>
                  </a:lnTo>
                  <a:lnTo>
                    <a:pt x="7059" y="8142"/>
                  </a:lnTo>
                  <a:lnTo>
                    <a:pt x="6916" y="8072"/>
                  </a:lnTo>
                  <a:lnTo>
                    <a:pt x="6982" y="7938"/>
                  </a:lnTo>
                  <a:lnTo>
                    <a:pt x="6942" y="7918"/>
                  </a:lnTo>
                  <a:lnTo>
                    <a:pt x="6876" y="8052"/>
                  </a:lnTo>
                  <a:lnTo>
                    <a:pt x="6748" y="7989"/>
                  </a:lnTo>
                  <a:lnTo>
                    <a:pt x="6827" y="7828"/>
                  </a:lnTo>
                  <a:lnTo>
                    <a:pt x="6791" y="7803"/>
                  </a:lnTo>
                  <a:lnTo>
                    <a:pt x="6686" y="8017"/>
                  </a:lnTo>
                  <a:lnTo>
                    <a:pt x="7077" y="8209"/>
                  </a:lnTo>
                  <a:lnTo>
                    <a:pt x="7185" y="7990"/>
                  </a:lnTo>
                  <a:close/>
                  <a:moveTo>
                    <a:pt x="7285" y="7687"/>
                  </a:moveTo>
                  <a:lnTo>
                    <a:pt x="7209" y="7841"/>
                  </a:lnTo>
                  <a:lnTo>
                    <a:pt x="6857" y="7668"/>
                  </a:lnTo>
                  <a:lnTo>
                    <a:pt x="6834" y="7715"/>
                  </a:lnTo>
                  <a:lnTo>
                    <a:pt x="7225" y="7907"/>
                  </a:lnTo>
                  <a:lnTo>
                    <a:pt x="7321" y="7712"/>
                  </a:lnTo>
                  <a:lnTo>
                    <a:pt x="7285" y="7687"/>
                  </a:lnTo>
                  <a:close/>
                  <a:moveTo>
                    <a:pt x="7544" y="7259"/>
                  </a:moveTo>
                  <a:lnTo>
                    <a:pt x="7137" y="7101"/>
                  </a:lnTo>
                  <a:lnTo>
                    <a:pt x="7103" y="7170"/>
                  </a:lnTo>
                  <a:lnTo>
                    <a:pt x="7326" y="7371"/>
                  </a:lnTo>
                  <a:cubicBezTo>
                    <a:pt x="7340" y="7383"/>
                    <a:pt x="7352" y="7393"/>
                    <a:pt x="7364" y="7402"/>
                  </a:cubicBezTo>
                  <a:cubicBezTo>
                    <a:pt x="7375" y="7410"/>
                    <a:pt x="7381" y="7415"/>
                    <a:pt x="7383" y="7416"/>
                  </a:cubicBezTo>
                  <a:cubicBezTo>
                    <a:pt x="7380" y="7416"/>
                    <a:pt x="7373" y="7414"/>
                    <a:pt x="7359" y="7410"/>
                  </a:cubicBezTo>
                  <a:cubicBezTo>
                    <a:pt x="7345" y="7406"/>
                    <a:pt x="7328" y="7402"/>
                    <a:pt x="7307" y="7398"/>
                  </a:cubicBezTo>
                  <a:lnTo>
                    <a:pt x="7017" y="7344"/>
                  </a:lnTo>
                  <a:lnTo>
                    <a:pt x="6983" y="7412"/>
                  </a:lnTo>
                  <a:lnTo>
                    <a:pt x="7357" y="7639"/>
                  </a:lnTo>
                  <a:lnTo>
                    <a:pt x="7379" y="7594"/>
                  </a:lnTo>
                  <a:lnTo>
                    <a:pt x="7112" y="7435"/>
                  </a:lnTo>
                  <a:cubicBezTo>
                    <a:pt x="7107" y="7432"/>
                    <a:pt x="7100" y="7428"/>
                    <a:pt x="7093" y="7424"/>
                  </a:cubicBezTo>
                  <a:cubicBezTo>
                    <a:pt x="7085" y="7420"/>
                    <a:pt x="7078" y="7415"/>
                    <a:pt x="7070" y="7411"/>
                  </a:cubicBezTo>
                  <a:cubicBezTo>
                    <a:pt x="7063" y="7407"/>
                    <a:pt x="7056" y="7403"/>
                    <a:pt x="7051" y="7400"/>
                  </a:cubicBezTo>
                  <a:cubicBezTo>
                    <a:pt x="7046" y="7397"/>
                    <a:pt x="7043" y="7396"/>
                    <a:pt x="7041" y="7395"/>
                  </a:cubicBezTo>
                  <a:cubicBezTo>
                    <a:pt x="7046" y="7396"/>
                    <a:pt x="7055" y="7398"/>
                    <a:pt x="7069" y="7401"/>
                  </a:cubicBezTo>
                  <a:cubicBezTo>
                    <a:pt x="7084" y="7404"/>
                    <a:pt x="7102" y="7408"/>
                    <a:pt x="7124" y="7412"/>
                  </a:cubicBezTo>
                  <a:lnTo>
                    <a:pt x="7440" y="7471"/>
                  </a:lnTo>
                  <a:lnTo>
                    <a:pt x="7460" y="7431"/>
                  </a:lnTo>
                  <a:lnTo>
                    <a:pt x="7209" y="7204"/>
                  </a:lnTo>
                  <a:cubicBezTo>
                    <a:pt x="7204" y="7199"/>
                    <a:pt x="7198" y="7194"/>
                    <a:pt x="7192" y="7189"/>
                  </a:cubicBezTo>
                  <a:cubicBezTo>
                    <a:pt x="7187" y="7184"/>
                    <a:pt x="7181" y="7180"/>
                    <a:pt x="7176" y="7175"/>
                  </a:cubicBezTo>
                  <a:cubicBezTo>
                    <a:pt x="7170" y="7171"/>
                    <a:pt x="7166" y="7167"/>
                    <a:pt x="7162" y="7164"/>
                  </a:cubicBezTo>
                  <a:cubicBezTo>
                    <a:pt x="7158" y="7161"/>
                    <a:pt x="7156" y="7159"/>
                    <a:pt x="7156" y="7158"/>
                  </a:cubicBezTo>
                  <a:cubicBezTo>
                    <a:pt x="7156" y="7159"/>
                    <a:pt x="7159" y="7160"/>
                    <a:pt x="7164" y="7162"/>
                  </a:cubicBezTo>
                  <a:cubicBezTo>
                    <a:pt x="7168" y="7164"/>
                    <a:pt x="7174" y="7166"/>
                    <a:pt x="7181" y="7170"/>
                  </a:cubicBezTo>
                  <a:cubicBezTo>
                    <a:pt x="7188" y="7173"/>
                    <a:pt x="7195" y="7176"/>
                    <a:pt x="7202" y="7179"/>
                  </a:cubicBezTo>
                  <a:cubicBezTo>
                    <a:pt x="7210" y="7182"/>
                    <a:pt x="7217" y="7185"/>
                    <a:pt x="7223" y="7188"/>
                  </a:cubicBezTo>
                  <a:lnTo>
                    <a:pt x="7521" y="7306"/>
                  </a:lnTo>
                  <a:lnTo>
                    <a:pt x="7544" y="7259"/>
                  </a:lnTo>
                  <a:close/>
                  <a:moveTo>
                    <a:pt x="7564" y="6848"/>
                  </a:moveTo>
                  <a:cubicBezTo>
                    <a:pt x="7549" y="6846"/>
                    <a:pt x="7535" y="6847"/>
                    <a:pt x="7522" y="6851"/>
                  </a:cubicBezTo>
                  <a:cubicBezTo>
                    <a:pt x="7509" y="6854"/>
                    <a:pt x="7497" y="6859"/>
                    <a:pt x="7486" y="6867"/>
                  </a:cubicBezTo>
                  <a:cubicBezTo>
                    <a:pt x="7475" y="6874"/>
                    <a:pt x="7463" y="6885"/>
                    <a:pt x="7449" y="6900"/>
                  </a:cubicBezTo>
                  <a:lnTo>
                    <a:pt x="7413" y="6938"/>
                  </a:lnTo>
                  <a:cubicBezTo>
                    <a:pt x="7394" y="6958"/>
                    <a:pt x="7377" y="6970"/>
                    <a:pt x="7362" y="6975"/>
                  </a:cubicBezTo>
                  <a:cubicBezTo>
                    <a:pt x="7348" y="6981"/>
                    <a:pt x="7333" y="6980"/>
                    <a:pt x="7317" y="6972"/>
                  </a:cubicBezTo>
                  <a:cubicBezTo>
                    <a:pt x="7297" y="6962"/>
                    <a:pt x="7284" y="6947"/>
                    <a:pt x="7280" y="6928"/>
                  </a:cubicBezTo>
                  <a:cubicBezTo>
                    <a:pt x="7275" y="6909"/>
                    <a:pt x="7279" y="6887"/>
                    <a:pt x="7291" y="6862"/>
                  </a:cubicBezTo>
                  <a:cubicBezTo>
                    <a:pt x="7295" y="6854"/>
                    <a:pt x="7299" y="6846"/>
                    <a:pt x="7304" y="6839"/>
                  </a:cubicBezTo>
                  <a:cubicBezTo>
                    <a:pt x="7309" y="6832"/>
                    <a:pt x="7315" y="6826"/>
                    <a:pt x="7321" y="6820"/>
                  </a:cubicBezTo>
                  <a:cubicBezTo>
                    <a:pt x="7327" y="6814"/>
                    <a:pt x="7334" y="6808"/>
                    <a:pt x="7342" y="6802"/>
                  </a:cubicBezTo>
                  <a:cubicBezTo>
                    <a:pt x="7351" y="6796"/>
                    <a:pt x="7360" y="6790"/>
                    <a:pt x="7371" y="6783"/>
                  </a:cubicBezTo>
                  <a:lnTo>
                    <a:pt x="7347" y="6746"/>
                  </a:lnTo>
                  <a:cubicBezTo>
                    <a:pt x="7304" y="6771"/>
                    <a:pt x="7272" y="6804"/>
                    <a:pt x="7252" y="6845"/>
                  </a:cubicBezTo>
                  <a:cubicBezTo>
                    <a:pt x="7242" y="6864"/>
                    <a:pt x="7236" y="6883"/>
                    <a:pt x="7234" y="6901"/>
                  </a:cubicBezTo>
                  <a:cubicBezTo>
                    <a:pt x="7232" y="6920"/>
                    <a:pt x="7233" y="6937"/>
                    <a:pt x="7238" y="6953"/>
                  </a:cubicBezTo>
                  <a:cubicBezTo>
                    <a:pt x="7242" y="6968"/>
                    <a:pt x="7250" y="6983"/>
                    <a:pt x="7260" y="6996"/>
                  </a:cubicBezTo>
                  <a:cubicBezTo>
                    <a:pt x="7271" y="7008"/>
                    <a:pt x="7285" y="7019"/>
                    <a:pt x="7302" y="7027"/>
                  </a:cubicBezTo>
                  <a:cubicBezTo>
                    <a:pt x="7327" y="7040"/>
                    <a:pt x="7352" y="7042"/>
                    <a:pt x="7377" y="7034"/>
                  </a:cubicBezTo>
                  <a:cubicBezTo>
                    <a:pt x="7389" y="7030"/>
                    <a:pt x="7400" y="7025"/>
                    <a:pt x="7410" y="7017"/>
                  </a:cubicBezTo>
                  <a:cubicBezTo>
                    <a:pt x="7420" y="7009"/>
                    <a:pt x="7432" y="6997"/>
                    <a:pt x="7446" y="6982"/>
                  </a:cubicBezTo>
                  <a:lnTo>
                    <a:pt x="7478" y="6948"/>
                  </a:lnTo>
                  <a:cubicBezTo>
                    <a:pt x="7515" y="6908"/>
                    <a:pt x="7551" y="6897"/>
                    <a:pt x="7585" y="6914"/>
                  </a:cubicBezTo>
                  <a:cubicBezTo>
                    <a:pt x="7608" y="6925"/>
                    <a:pt x="7622" y="6944"/>
                    <a:pt x="7627" y="6969"/>
                  </a:cubicBezTo>
                  <a:cubicBezTo>
                    <a:pt x="7630" y="6981"/>
                    <a:pt x="7630" y="6992"/>
                    <a:pt x="7628" y="7002"/>
                  </a:cubicBezTo>
                  <a:cubicBezTo>
                    <a:pt x="7626" y="7013"/>
                    <a:pt x="7621" y="7025"/>
                    <a:pt x="7614" y="7040"/>
                  </a:cubicBezTo>
                  <a:cubicBezTo>
                    <a:pt x="7604" y="7060"/>
                    <a:pt x="7592" y="7077"/>
                    <a:pt x="7579" y="7091"/>
                  </a:cubicBezTo>
                  <a:cubicBezTo>
                    <a:pt x="7565" y="7105"/>
                    <a:pt x="7548" y="7118"/>
                    <a:pt x="7529" y="7128"/>
                  </a:cubicBezTo>
                  <a:lnTo>
                    <a:pt x="7555" y="7167"/>
                  </a:lnTo>
                  <a:cubicBezTo>
                    <a:pt x="7577" y="7153"/>
                    <a:pt x="7595" y="7138"/>
                    <a:pt x="7611" y="7120"/>
                  </a:cubicBezTo>
                  <a:cubicBezTo>
                    <a:pt x="7627" y="7103"/>
                    <a:pt x="7640" y="7082"/>
                    <a:pt x="7652" y="7059"/>
                  </a:cubicBezTo>
                  <a:cubicBezTo>
                    <a:pt x="7661" y="7041"/>
                    <a:pt x="7667" y="7024"/>
                    <a:pt x="7670" y="7008"/>
                  </a:cubicBezTo>
                  <a:cubicBezTo>
                    <a:pt x="7673" y="6993"/>
                    <a:pt x="7673" y="6976"/>
                    <a:pt x="7671" y="6959"/>
                  </a:cubicBezTo>
                  <a:cubicBezTo>
                    <a:pt x="7669" y="6936"/>
                    <a:pt x="7661" y="6916"/>
                    <a:pt x="7649" y="6899"/>
                  </a:cubicBezTo>
                  <a:cubicBezTo>
                    <a:pt x="7637" y="6881"/>
                    <a:pt x="7622" y="6868"/>
                    <a:pt x="7604" y="6859"/>
                  </a:cubicBezTo>
                  <a:cubicBezTo>
                    <a:pt x="7592" y="6853"/>
                    <a:pt x="7578" y="6849"/>
                    <a:pt x="7564" y="6848"/>
                  </a:cubicBezTo>
                  <a:close/>
                  <a:moveTo>
                    <a:pt x="7678" y="6658"/>
                  </a:moveTo>
                  <a:lnTo>
                    <a:pt x="7635" y="6636"/>
                  </a:lnTo>
                  <a:lnTo>
                    <a:pt x="7581" y="6745"/>
                  </a:lnTo>
                  <a:lnTo>
                    <a:pt x="7624" y="6766"/>
                  </a:lnTo>
                  <a:lnTo>
                    <a:pt x="7678" y="6658"/>
                  </a:lnTo>
                  <a:close/>
                  <a:moveTo>
                    <a:pt x="7594" y="6170"/>
                  </a:moveTo>
                  <a:lnTo>
                    <a:pt x="7572" y="6216"/>
                  </a:lnTo>
                  <a:lnTo>
                    <a:pt x="7844" y="6350"/>
                  </a:lnTo>
                  <a:cubicBezTo>
                    <a:pt x="7857" y="6357"/>
                    <a:pt x="7868" y="6363"/>
                    <a:pt x="7877" y="6370"/>
                  </a:cubicBezTo>
                  <a:cubicBezTo>
                    <a:pt x="7885" y="6376"/>
                    <a:pt x="7892" y="6384"/>
                    <a:pt x="7898" y="6395"/>
                  </a:cubicBezTo>
                  <a:cubicBezTo>
                    <a:pt x="7903" y="6405"/>
                    <a:pt x="7904" y="6417"/>
                    <a:pt x="7903" y="6431"/>
                  </a:cubicBezTo>
                  <a:cubicBezTo>
                    <a:pt x="7901" y="6445"/>
                    <a:pt x="7896" y="6460"/>
                    <a:pt x="7888" y="6476"/>
                  </a:cubicBezTo>
                  <a:cubicBezTo>
                    <a:pt x="7882" y="6488"/>
                    <a:pt x="7876" y="6498"/>
                    <a:pt x="7869" y="6506"/>
                  </a:cubicBezTo>
                  <a:cubicBezTo>
                    <a:pt x="7863" y="6513"/>
                    <a:pt x="7856" y="6519"/>
                    <a:pt x="7849" y="6524"/>
                  </a:cubicBezTo>
                  <a:cubicBezTo>
                    <a:pt x="7843" y="6528"/>
                    <a:pt x="7836" y="6531"/>
                    <a:pt x="7830" y="6532"/>
                  </a:cubicBezTo>
                  <a:cubicBezTo>
                    <a:pt x="7823" y="6533"/>
                    <a:pt x="7818" y="6534"/>
                    <a:pt x="7813" y="6534"/>
                  </a:cubicBezTo>
                  <a:cubicBezTo>
                    <a:pt x="7805" y="6533"/>
                    <a:pt x="7796" y="6531"/>
                    <a:pt x="7785" y="6527"/>
                  </a:cubicBezTo>
                  <a:cubicBezTo>
                    <a:pt x="7773" y="6522"/>
                    <a:pt x="7763" y="6518"/>
                    <a:pt x="7753" y="6513"/>
                  </a:cubicBezTo>
                  <a:lnTo>
                    <a:pt x="7490" y="6383"/>
                  </a:lnTo>
                  <a:lnTo>
                    <a:pt x="7467" y="6429"/>
                  </a:lnTo>
                  <a:lnTo>
                    <a:pt x="7747" y="6567"/>
                  </a:lnTo>
                  <a:cubicBezTo>
                    <a:pt x="7756" y="6572"/>
                    <a:pt x="7766" y="6576"/>
                    <a:pt x="7778" y="6580"/>
                  </a:cubicBezTo>
                  <a:cubicBezTo>
                    <a:pt x="7790" y="6585"/>
                    <a:pt x="7802" y="6587"/>
                    <a:pt x="7814" y="6586"/>
                  </a:cubicBezTo>
                  <a:cubicBezTo>
                    <a:pt x="7838" y="6585"/>
                    <a:pt x="7860" y="6578"/>
                    <a:pt x="7878" y="6564"/>
                  </a:cubicBezTo>
                  <a:cubicBezTo>
                    <a:pt x="7896" y="6550"/>
                    <a:pt x="7912" y="6528"/>
                    <a:pt x="7927" y="6498"/>
                  </a:cubicBezTo>
                  <a:cubicBezTo>
                    <a:pt x="7939" y="6474"/>
                    <a:pt x="7946" y="6453"/>
                    <a:pt x="7949" y="6434"/>
                  </a:cubicBezTo>
                  <a:cubicBezTo>
                    <a:pt x="7952" y="6416"/>
                    <a:pt x="7952" y="6398"/>
                    <a:pt x="7947" y="6381"/>
                  </a:cubicBezTo>
                  <a:cubicBezTo>
                    <a:pt x="7943" y="6364"/>
                    <a:pt x="7936" y="6351"/>
                    <a:pt x="7924" y="6340"/>
                  </a:cubicBezTo>
                  <a:cubicBezTo>
                    <a:pt x="7913" y="6330"/>
                    <a:pt x="7896" y="6319"/>
                    <a:pt x="7872" y="6307"/>
                  </a:cubicBezTo>
                  <a:lnTo>
                    <a:pt x="7594" y="6170"/>
                  </a:lnTo>
                  <a:close/>
                  <a:moveTo>
                    <a:pt x="8169" y="5990"/>
                  </a:moveTo>
                  <a:lnTo>
                    <a:pt x="7778" y="5798"/>
                  </a:lnTo>
                  <a:lnTo>
                    <a:pt x="7755" y="5844"/>
                  </a:lnTo>
                  <a:lnTo>
                    <a:pt x="7968" y="5947"/>
                  </a:lnTo>
                  <a:cubicBezTo>
                    <a:pt x="7982" y="5954"/>
                    <a:pt x="7997" y="5960"/>
                    <a:pt x="8011" y="5967"/>
                  </a:cubicBezTo>
                  <a:cubicBezTo>
                    <a:pt x="8025" y="5973"/>
                    <a:pt x="8038" y="5979"/>
                    <a:pt x="8050" y="5984"/>
                  </a:cubicBezTo>
                  <a:cubicBezTo>
                    <a:pt x="8061" y="5988"/>
                    <a:pt x="8071" y="5992"/>
                    <a:pt x="8078" y="5995"/>
                  </a:cubicBezTo>
                  <a:cubicBezTo>
                    <a:pt x="8086" y="5998"/>
                    <a:pt x="8090" y="6000"/>
                    <a:pt x="8090" y="6000"/>
                  </a:cubicBezTo>
                  <a:cubicBezTo>
                    <a:pt x="8089" y="6000"/>
                    <a:pt x="8085" y="6000"/>
                    <a:pt x="8079" y="5999"/>
                  </a:cubicBezTo>
                  <a:cubicBezTo>
                    <a:pt x="8073" y="5999"/>
                    <a:pt x="8065" y="5998"/>
                    <a:pt x="8056" y="5998"/>
                  </a:cubicBezTo>
                  <a:cubicBezTo>
                    <a:pt x="8047" y="5997"/>
                    <a:pt x="8036" y="5997"/>
                    <a:pt x="8025" y="5996"/>
                  </a:cubicBezTo>
                  <a:cubicBezTo>
                    <a:pt x="8013" y="5996"/>
                    <a:pt x="8002" y="5996"/>
                    <a:pt x="7990" y="5996"/>
                  </a:cubicBezTo>
                  <a:lnTo>
                    <a:pt x="7677" y="6003"/>
                  </a:lnTo>
                  <a:lnTo>
                    <a:pt x="7650" y="6057"/>
                  </a:lnTo>
                  <a:lnTo>
                    <a:pt x="8041" y="6250"/>
                  </a:lnTo>
                  <a:lnTo>
                    <a:pt x="8065" y="6201"/>
                  </a:lnTo>
                  <a:lnTo>
                    <a:pt x="7837" y="6092"/>
                  </a:lnTo>
                  <a:cubicBezTo>
                    <a:pt x="7825" y="6086"/>
                    <a:pt x="7814" y="6081"/>
                    <a:pt x="7802" y="6076"/>
                  </a:cubicBezTo>
                  <a:cubicBezTo>
                    <a:pt x="7790" y="6071"/>
                    <a:pt x="7780" y="6066"/>
                    <a:pt x="7770" y="6062"/>
                  </a:cubicBezTo>
                  <a:cubicBezTo>
                    <a:pt x="7760" y="6058"/>
                    <a:pt x="7751" y="6054"/>
                    <a:pt x="7744" y="6051"/>
                  </a:cubicBezTo>
                  <a:cubicBezTo>
                    <a:pt x="7737" y="6048"/>
                    <a:pt x="7731" y="6046"/>
                    <a:pt x="7728" y="6045"/>
                  </a:cubicBezTo>
                  <a:cubicBezTo>
                    <a:pt x="7732" y="6046"/>
                    <a:pt x="7738" y="6046"/>
                    <a:pt x="7745" y="6046"/>
                  </a:cubicBezTo>
                  <a:cubicBezTo>
                    <a:pt x="7753" y="6047"/>
                    <a:pt x="7761" y="6047"/>
                    <a:pt x="7772" y="6047"/>
                  </a:cubicBezTo>
                  <a:cubicBezTo>
                    <a:pt x="7782" y="6047"/>
                    <a:pt x="7793" y="6047"/>
                    <a:pt x="7805" y="6047"/>
                  </a:cubicBezTo>
                  <a:cubicBezTo>
                    <a:pt x="7817" y="6047"/>
                    <a:pt x="7830" y="6047"/>
                    <a:pt x="7844" y="6047"/>
                  </a:cubicBezTo>
                  <a:lnTo>
                    <a:pt x="8144" y="6039"/>
                  </a:lnTo>
                  <a:lnTo>
                    <a:pt x="8169" y="5990"/>
                  </a:lnTo>
                  <a:close/>
                  <a:moveTo>
                    <a:pt x="8247" y="5830"/>
                  </a:moveTo>
                  <a:lnTo>
                    <a:pt x="7856" y="5638"/>
                  </a:lnTo>
                  <a:lnTo>
                    <a:pt x="7834" y="5683"/>
                  </a:lnTo>
                  <a:lnTo>
                    <a:pt x="8225" y="5876"/>
                  </a:lnTo>
                  <a:lnTo>
                    <a:pt x="8247" y="5830"/>
                  </a:lnTo>
                  <a:close/>
                  <a:moveTo>
                    <a:pt x="8047" y="5250"/>
                  </a:moveTo>
                  <a:lnTo>
                    <a:pt x="8023" y="5298"/>
                  </a:lnTo>
                  <a:lnTo>
                    <a:pt x="8240" y="5509"/>
                  </a:lnTo>
                  <a:cubicBezTo>
                    <a:pt x="8258" y="5526"/>
                    <a:pt x="8273" y="5540"/>
                    <a:pt x="8285" y="5551"/>
                  </a:cubicBezTo>
                  <a:cubicBezTo>
                    <a:pt x="8297" y="5562"/>
                    <a:pt x="8305" y="5569"/>
                    <a:pt x="8309" y="5573"/>
                  </a:cubicBezTo>
                  <a:cubicBezTo>
                    <a:pt x="8307" y="5572"/>
                    <a:pt x="8302" y="5571"/>
                    <a:pt x="8295" y="5569"/>
                  </a:cubicBezTo>
                  <a:cubicBezTo>
                    <a:pt x="8288" y="5567"/>
                    <a:pt x="8280" y="5565"/>
                    <a:pt x="8271" y="5563"/>
                  </a:cubicBezTo>
                  <a:cubicBezTo>
                    <a:pt x="8261" y="5561"/>
                    <a:pt x="8252" y="5559"/>
                    <a:pt x="8242" y="5558"/>
                  </a:cubicBezTo>
                  <a:cubicBezTo>
                    <a:pt x="8231" y="5556"/>
                    <a:pt x="8221" y="5554"/>
                    <a:pt x="8211" y="5553"/>
                  </a:cubicBezTo>
                  <a:lnTo>
                    <a:pt x="7919" y="5511"/>
                  </a:lnTo>
                  <a:lnTo>
                    <a:pt x="7894" y="5562"/>
                  </a:lnTo>
                  <a:lnTo>
                    <a:pt x="8349" y="5623"/>
                  </a:lnTo>
                  <a:lnTo>
                    <a:pt x="8372" y="5577"/>
                  </a:lnTo>
                  <a:lnTo>
                    <a:pt x="8047" y="5250"/>
                  </a:lnTo>
                  <a:close/>
                  <a:moveTo>
                    <a:pt x="8583" y="5148"/>
                  </a:moveTo>
                  <a:lnTo>
                    <a:pt x="8543" y="5128"/>
                  </a:lnTo>
                  <a:lnTo>
                    <a:pt x="8458" y="5300"/>
                  </a:lnTo>
                  <a:lnTo>
                    <a:pt x="8315" y="5230"/>
                  </a:lnTo>
                  <a:lnTo>
                    <a:pt x="8381" y="5096"/>
                  </a:lnTo>
                  <a:lnTo>
                    <a:pt x="8340" y="5076"/>
                  </a:lnTo>
                  <a:lnTo>
                    <a:pt x="8274" y="5210"/>
                  </a:lnTo>
                  <a:lnTo>
                    <a:pt x="8146" y="5147"/>
                  </a:lnTo>
                  <a:lnTo>
                    <a:pt x="8225" y="4986"/>
                  </a:lnTo>
                  <a:lnTo>
                    <a:pt x="8189" y="4961"/>
                  </a:lnTo>
                  <a:lnTo>
                    <a:pt x="8084" y="5175"/>
                  </a:lnTo>
                  <a:lnTo>
                    <a:pt x="8475" y="5367"/>
                  </a:lnTo>
                  <a:lnTo>
                    <a:pt x="8583" y="5148"/>
                  </a:lnTo>
                  <a:close/>
                  <a:moveTo>
                    <a:pt x="8746" y="4817"/>
                  </a:moveTo>
                  <a:lnTo>
                    <a:pt x="8710" y="4821"/>
                  </a:lnTo>
                  <a:cubicBezTo>
                    <a:pt x="8693" y="4824"/>
                    <a:pt x="8675" y="4826"/>
                    <a:pt x="8657" y="4829"/>
                  </a:cubicBezTo>
                  <a:cubicBezTo>
                    <a:pt x="8638" y="4831"/>
                    <a:pt x="8620" y="4834"/>
                    <a:pt x="8604" y="4836"/>
                  </a:cubicBezTo>
                  <a:cubicBezTo>
                    <a:pt x="8587" y="4838"/>
                    <a:pt x="8576" y="4840"/>
                    <a:pt x="8569" y="4841"/>
                  </a:cubicBezTo>
                  <a:cubicBezTo>
                    <a:pt x="8559" y="4843"/>
                    <a:pt x="8548" y="4846"/>
                    <a:pt x="8536" y="4849"/>
                  </a:cubicBezTo>
                  <a:cubicBezTo>
                    <a:pt x="8524" y="4852"/>
                    <a:pt x="8514" y="4855"/>
                    <a:pt x="8506" y="4859"/>
                  </a:cubicBezTo>
                  <a:lnTo>
                    <a:pt x="8508" y="4853"/>
                  </a:lnTo>
                  <a:cubicBezTo>
                    <a:pt x="8516" y="4838"/>
                    <a:pt x="8521" y="4822"/>
                    <a:pt x="8522" y="4807"/>
                  </a:cubicBezTo>
                  <a:cubicBezTo>
                    <a:pt x="8523" y="4792"/>
                    <a:pt x="8521" y="4777"/>
                    <a:pt x="8516" y="4764"/>
                  </a:cubicBezTo>
                  <a:cubicBezTo>
                    <a:pt x="8511" y="4750"/>
                    <a:pt x="8503" y="4738"/>
                    <a:pt x="8493" y="4726"/>
                  </a:cubicBezTo>
                  <a:cubicBezTo>
                    <a:pt x="8482" y="4715"/>
                    <a:pt x="8468" y="4705"/>
                    <a:pt x="8452" y="4697"/>
                  </a:cubicBezTo>
                  <a:cubicBezTo>
                    <a:pt x="8442" y="4692"/>
                    <a:pt x="8432" y="4689"/>
                    <a:pt x="8422" y="4687"/>
                  </a:cubicBezTo>
                  <a:cubicBezTo>
                    <a:pt x="8413" y="4685"/>
                    <a:pt x="8403" y="4684"/>
                    <a:pt x="8395" y="4685"/>
                  </a:cubicBezTo>
                  <a:cubicBezTo>
                    <a:pt x="8386" y="4685"/>
                    <a:pt x="8378" y="4686"/>
                    <a:pt x="8371" y="4688"/>
                  </a:cubicBezTo>
                  <a:cubicBezTo>
                    <a:pt x="8363" y="4690"/>
                    <a:pt x="8357" y="4693"/>
                    <a:pt x="8351" y="4695"/>
                  </a:cubicBezTo>
                  <a:cubicBezTo>
                    <a:pt x="8345" y="4698"/>
                    <a:pt x="8339" y="4702"/>
                    <a:pt x="8333" y="4706"/>
                  </a:cubicBezTo>
                  <a:cubicBezTo>
                    <a:pt x="8327" y="4710"/>
                    <a:pt x="8321" y="4716"/>
                    <a:pt x="8315" y="4723"/>
                  </a:cubicBezTo>
                  <a:cubicBezTo>
                    <a:pt x="8309" y="4729"/>
                    <a:pt x="8303" y="4737"/>
                    <a:pt x="8297" y="4747"/>
                  </a:cubicBezTo>
                  <a:cubicBezTo>
                    <a:pt x="8291" y="4757"/>
                    <a:pt x="8284" y="4768"/>
                    <a:pt x="8278" y="4782"/>
                  </a:cubicBezTo>
                  <a:lnTo>
                    <a:pt x="8233" y="4873"/>
                  </a:lnTo>
                  <a:lnTo>
                    <a:pt x="8624" y="5065"/>
                  </a:lnTo>
                  <a:lnTo>
                    <a:pt x="8646" y="5020"/>
                  </a:lnTo>
                  <a:lnTo>
                    <a:pt x="8469" y="4933"/>
                  </a:lnTo>
                  <a:cubicBezTo>
                    <a:pt x="8475" y="4923"/>
                    <a:pt x="8480" y="4916"/>
                    <a:pt x="8487" y="4911"/>
                  </a:cubicBezTo>
                  <a:cubicBezTo>
                    <a:pt x="8493" y="4907"/>
                    <a:pt x="8503" y="4903"/>
                    <a:pt x="8516" y="4901"/>
                  </a:cubicBezTo>
                  <a:cubicBezTo>
                    <a:pt x="8539" y="4896"/>
                    <a:pt x="8561" y="4892"/>
                    <a:pt x="8582" y="4888"/>
                  </a:cubicBezTo>
                  <a:cubicBezTo>
                    <a:pt x="8603" y="4885"/>
                    <a:pt x="8622" y="4882"/>
                    <a:pt x="8639" y="4880"/>
                  </a:cubicBezTo>
                  <a:cubicBezTo>
                    <a:pt x="8657" y="4878"/>
                    <a:pt x="8672" y="4877"/>
                    <a:pt x="8685" y="4876"/>
                  </a:cubicBezTo>
                  <a:cubicBezTo>
                    <a:pt x="8699" y="4875"/>
                    <a:pt x="8709" y="4875"/>
                    <a:pt x="8717" y="4875"/>
                  </a:cubicBezTo>
                  <a:lnTo>
                    <a:pt x="8746" y="4817"/>
                  </a:lnTo>
                  <a:close/>
                  <a:moveTo>
                    <a:pt x="8460" y="4768"/>
                  </a:moveTo>
                  <a:cubicBezTo>
                    <a:pt x="8468" y="4776"/>
                    <a:pt x="8474" y="4785"/>
                    <a:pt x="8477" y="4795"/>
                  </a:cubicBezTo>
                  <a:cubicBezTo>
                    <a:pt x="8480" y="4806"/>
                    <a:pt x="8480" y="4817"/>
                    <a:pt x="8478" y="4830"/>
                  </a:cubicBezTo>
                  <a:cubicBezTo>
                    <a:pt x="8476" y="4843"/>
                    <a:pt x="8470" y="4858"/>
                    <a:pt x="8462" y="4875"/>
                  </a:cubicBezTo>
                  <a:lnTo>
                    <a:pt x="8440" y="4918"/>
                  </a:lnTo>
                  <a:lnTo>
                    <a:pt x="8295" y="4847"/>
                  </a:lnTo>
                  <a:lnTo>
                    <a:pt x="8318" y="4800"/>
                  </a:lnTo>
                  <a:cubicBezTo>
                    <a:pt x="8323" y="4789"/>
                    <a:pt x="8328" y="4780"/>
                    <a:pt x="8333" y="4773"/>
                  </a:cubicBezTo>
                  <a:cubicBezTo>
                    <a:pt x="8338" y="4766"/>
                    <a:pt x="8344" y="4760"/>
                    <a:pt x="8350" y="4755"/>
                  </a:cubicBezTo>
                  <a:cubicBezTo>
                    <a:pt x="8360" y="4746"/>
                    <a:pt x="8372" y="4741"/>
                    <a:pt x="8386" y="4739"/>
                  </a:cubicBezTo>
                  <a:cubicBezTo>
                    <a:pt x="8401" y="4737"/>
                    <a:pt x="8415" y="4739"/>
                    <a:pt x="8428" y="4746"/>
                  </a:cubicBezTo>
                  <a:cubicBezTo>
                    <a:pt x="8441" y="4752"/>
                    <a:pt x="8451" y="4759"/>
                    <a:pt x="8460" y="4768"/>
                  </a:cubicBezTo>
                  <a:close/>
                  <a:moveTo>
                    <a:pt x="8757" y="4423"/>
                  </a:moveTo>
                  <a:cubicBezTo>
                    <a:pt x="8742" y="4421"/>
                    <a:pt x="8728" y="4422"/>
                    <a:pt x="8715" y="4426"/>
                  </a:cubicBezTo>
                  <a:cubicBezTo>
                    <a:pt x="8702" y="4429"/>
                    <a:pt x="8690" y="4435"/>
                    <a:pt x="8679" y="4442"/>
                  </a:cubicBezTo>
                  <a:cubicBezTo>
                    <a:pt x="8668" y="4449"/>
                    <a:pt x="8656" y="4460"/>
                    <a:pt x="8642" y="4475"/>
                  </a:cubicBezTo>
                  <a:lnTo>
                    <a:pt x="8606" y="4513"/>
                  </a:lnTo>
                  <a:cubicBezTo>
                    <a:pt x="8587" y="4533"/>
                    <a:pt x="8570" y="4545"/>
                    <a:pt x="8556" y="4550"/>
                  </a:cubicBezTo>
                  <a:cubicBezTo>
                    <a:pt x="8541" y="4556"/>
                    <a:pt x="8526" y="4555"/>
                    <a:pt x="8510" y="4547"/>
                  </a:cubicBezTo>
                  <a:cubicBezTo>
                    <a:pt x="8490" y="4537"/>
                    <a:pt x="8477" y="4522"/>
                    <a:pt x="8473" y="4503"/>
                  </a:cubicBezTo>
                  <a:cubicBezTo>
                    <a:pt x="8468" y="4484"/>
                    <a:pt x="8472" y="4462"/>
                    <a:pt x="8484" y="4437"/>
                  </a:cubicBezTo>
                  <a:cubicBezTo>
                    <a:pt x="8488" y="4429"/>
                    <a:pt x="8493" y="4421"/>
                    <a:pt x="8497" y="4414"/>
                  </a:cubicBezTo>
                  <a:cubicBezTo>
                    <a:pt x="8502" y="4407"/>
                    <a:pt x="8508" y="4401"/>
                    <a:pt x="8514" y="4395"/>
                  </a:cubicBezTo>
                  <a:cubicBezTo>
                    <a:pt x="8520" y="4389"/>
                    <a:pt x="8528" y="4383"/>
                    <a:pt x="8536" y="4377"/>
                  </a:cubicBezTo>
                  <a:cubicBezTo>
                    <a:pt x="8544" y="4371"/>
                    <a:pt x="8553" y="4365"/>
                    <a:pt x="8564" y="4358"/>
                  </a:cubicBezTo>
                  <a:lnTo>
                    <a:pt x="8540" y="4321"/>
                  </a:lnTo>
                  <a:cubicBezTo>
                    <a:pt x="8497" y="4346"/>
                    <a:pt x="8465" y="4379"/>
                    <a:pt x="8445" y="4421"/>
                  </a:cubicBezTo>
                  <a:cubicBezTo>
                    <a:pt x="8435" y="4440"/>
                    <a:pt x="8430" y="4458"/>
                    <a:pt x="8427" y="4476"/>
                  </a:cubicBezTo>
                  <a:cubicBezTo>
                    <a:pt x="8425" y="4495"/>
                    <a:pt x="8426" y="4512"/>
                    <a:pt x="8431" y="4528"/>
                  </a:cubicBezTo>
                  <a:cubicBezTo>
                    <a:pt x="8435" y="4544"/>
                    <a:pt x="8443" y="4558"/>
                    <a:pt x="8454" y="4571"/>
                  </a:cubicBezTo>
                  <a:cubicBezTo>
                    <a:pt x="8464" y="4584"/>
                    <a:pt x="8478" y="4594"/>
                    <a:pt x="8495" y="4602"/>
                  </a:cubicBezTo>
                  <a:cubicBezTo>
                    <a:pt x="8520" y="4615"/>
                    <a:pt x="8545" y="4617"/>
                    <a:pt x="8571" y="4609"/>
                  </a:cubicBezTo>
                  <a:cubicBezTo>
                    <a:pt x="8582" y="4606"/>
                    <a:pt x="8593" y="4600"/>
                    <a:pt x="8603" y="4592"/>
                  </a:cubicBezTo>
                  <a:cubicBezTo>
                    <a:pt x="8613" y="4584"/>
                    <a:pt x="8625" y="4572"/>
                    <a:pt x="8640" y="4557"/>
                  </a:cubicBezTo>
                  <a:lnTo>
                    <a:pt x="8671" y="4523"/>
                  </a:lnTo>
                  <a:cubicBezTo>
                    <a:pt x="8708" y="4484"/>
                    <a:pt x="8744" y="4472"/>
                    <a:pt x="8778" y="4489"/>
                  </a:cubicBezTo>
                  <a:cubicBezTo>
                    <a:pt x="8801" y="4501"/>
                    <a:pt x="8816" y="4519"/>
                    <a:pt x="8820" y="4545"/>
                  </a:cubicBezTo>
                  <a:cubicBezTo>
                    <a:pt x="8823" y="4556"/>
                    <a:pt x="8823" y="4567"/>
                    <a:pt x="8821" y="4577"/>
                  </a:cubicBezTo>
                  <a:cubicBezTo>
                    <a:pt x="8819" y="4588"/>
                    <a:pt x="8814" y="4600"/>
                    <a:pt x="8807" y="4615"/>
                  </a:cubicBezTo>
                  <a:cubicBezTo>
                    <a:pt x="8797" y="4635"/>
                    <a:pt x="8786" y="4652"/>
                    <a:pt x="8772" y="4666"/>
                  </a:cubicBezTo>
                  <a:cubicBezTo>
                    <a:pt x="8758" y="4680"/>
                    <a:pt x="8742" y="4693"/>
                    <a:pt x="8722" y="4703"/>
                  </a:cubicBezTo>
                  <a:lnTo>
                    <a:pt x="8748" y="4742"/>
                  </a:lnTo>
                  <a:cubicBezTo>
                    <a:pt x="8770" y="4728"/>
                    <a:pt x="8788" y="4713"/>
                    <a:pt x="8804" y="4695"/>
                  </a:cubicBezTo>
                  <a:cubicBezTo>
                    <a:pt x="8820" y="4678"/>
                    <a:pt x="8833" y="4657"/>
                    <a:pt x="8845" y="4634"/>
                  </a:cubicBezTo>
                  <a:cubicBezTo>
                    <a:pt x="8854" y="4616"/>
                    <a:pt x="8860" y="4599"/>
                    <a:pt x="8863" y="4583"/>
                  </a:cubicBezTo>
                  <a:cubicBezTo>
                    <a:pt x="8866" y="4568"/>
                    <a:pt x="8866" y="4551"/>
                    <a:pt x="8864" y="4534"/>
                  </a:cubicBezTo>
                  <a:cubicBezTo>
                    <a:pt x="8862" y="4511"/>
                    <a:pt x="8855" y="4491"/>
                    <a:pt x="8843" y="4474"/>
                  </a:cubicBezTo>
                  <a:cubicBezTo>
                    <a:pt x="8830" y="4456"/>
                    <a:pt x="8815" y="4443"/>
                    <a:pt x="8797" y="4434"/>
                  </a:cubicBezTo>
                  <a:cubicBezTo>
                    <a:pt x="8785" y="4428"/>
                    <a:pt x="8771" y="4424"/>
                    <a:pt x="8757" y="4423"/>
                  </a:cubicBezTo>
                  <a:close/>
                  <a:moveTo>
                    <a:pt x="8974" y="4352"/>
                  </a:moveTo>
                  <a:lnTo>
                    <a:pt x="8584" y="4160"/>
                  </a:lnTo>
                  <a:lnTo>
                    <a:pt x="8561" y="4206"/>
                  </a:lnTo>
                  <a:lnTo>
                    <a:pt x="8952" y="4398"/>
                  </a:lnTo>
                  <a:lnTo>
                    <a:pt x="8974" y="4352"/>
                  </a:lnTo>
                  <a:close/>
                  <a:moveTo>
                    <a:pt x="8730" y="3674"/>
                  </a:moveTo>
                  <a:cubicBezTo>
                    <a:pt x="8721" y="3677"/>
                    <a:pt x="8715" y="3683"/>
                    <a:pt x="8711" y="3691"/>
                  </a:cubicBezTo>
                  <a:cubicBezTo>
                    <a:pt x="8707" y="3699"/>
                    <a:pt x="8706" y="3707"/>
                    <a:pt x="8709" y="3716"/>
                  </a:cubicBezTo>
                  <a:cubicBezTo>
                    <a:pt x="8712" y="3724"/>
                    <a:pt x="8718" y="3731"/>
                    <a:pt x="8726" y="3735"/>
                  </a:cubicBezTo>
                  <a:cubicBezTo>
                    <a:pt x="8734" y="3739"/>
                    <a:pt x="8743" y="3739"/>
                    <a:pt x="8751" y="3736"/>
                  </a:cubicBezTo>
                  <a:cubicBezTo>
                    <a:pt x="8760" y="3734"/>
                    <a:pt x="8766" y="3728"/>
                    <a:pt x="8770" y="3720"/>
                  </a:cubicBezTo>
                  <a:cubicBezTo>
                    <a:pt x="8775" y="3711"/>
                    <a:pt x="8775" y="3703"/>
                    <a:pt x="8772" y="3695"/>
                  </a:cubicBezTo>
                  <a:cubicBezTo>
                    <a:pt x="8769" y="3686"/>
                    <a:pt x="8763" y="3680"/>
                    <a:pt x="8755" y="3676"/>
                  </a:cubicBezTo>
                  <a:cubicBezTo>
                    <a:pt x="8747" y="3672"/>
                    <a:pt x="8738" y="3671"/>
                    <a:pt x="8730" y="3674"/>
                  </a:cubicBezTo>
                  <a:close/>
                  <a:moveTo>
                    <a:pt x="8788" y="3557"/>
                  </a:moveTo>
                  <a:cubicBezTo>
                    <a:pt x="8779" y="3560"/>
                    <a:pt x="8773" y="3565"/>
                    <a:pt x="8769" y="3574"/>
                  </a:cubicBezTo>
                  <a:cubicBezTo>
                    <a:pt x="8765" y="3582"/>
                    <a:pt x="8764" y="3590"/>
                    <a:pt x="8767" y="3598"/>
                  </a:cubicBezTo>
                  <a:cubicBezTo>
                    <a:pt x="8770" y="3607"/>
                    <a:pt x="8775" y="3613"/>
                    <a:pt x="8783" y="3617"/>
                  </a:cubicBezTo>
                  <a:cubicBezTo>
                    <a:pt x="8792" y="3621"/>
                    <a:pt x="8800" y="3622"/>
                    <a:pt x="8809" y="3619"/>
                  </a:cubicBezTo>
                  <a:cubicBezTo>
                    <a:pt x="8818" y="3616"/>
                    <a:pt x="8824" y="3611"/>
                    <a:pt x="8828" y="3602"/>
                  </a:cubicBezTo>
                  <a:cubicBezTo>
                    <a:pt x="8832" y="3594"/>
                    <a:pt x="8833" y="3586"/>
                    <a:pt x="8830" y="3577"/>
                  </a:cubicBezTo>
                  <a:cubicBezTo>
                    <a:pt x="8826" y="3569"/>
                    <a:pt x="8821" y="3563"/>
                    <a:pt x="8812" y="3558"/>
                  </a:cubicBezTo>
                  <a:cubicBezTo>
                    <a:pt x="8804" y="3555"/>
                    <a:pt x="8796" y="3554"/>
                    <a:pt x="8788" y="3557"/>
                  </a:cubicBezTo>
                  <a:close/>
                  <a:moveTo>
                    <a:pt x="3128" y="17960"/>
                  </a:moveTo>
                  <a:lnTo>
                    <a:pt x="2720" y="17801"/>
                  </a:lnTo>
                  <a:lnTo>
                    <a:pt x="2687" y="17870"/>
                  </a:lnTo>
                  <a:lnTo>
                    <a:pt x="2910" y="18072"/>
                  </a:lnTo>
                  <a:cubicBezTo>
                    <a:pt x="2924" y="18084"/>
                    <a:pt x="2936" y="18094"/>
                    <a:pt x="2947" y="18102"/>
                  </a:cubicBezTo>
                  <a:cubicBezTo>
                    <a:pt x="2959" y="18111"/>
                    <a:pt x="2965" y="18116"/>
                    <a:pt x="2966" y="18117"/>
                  </a:cubicBezTo>
                  <a:cubicBezTo>
                    <a:pt x="2964" y="18116"/>
                    <a:pt x="2956" y="18114"/>
                    <a:pt x="2943" y="18111"/>
                  </a:cubicBezTo>
                  <a:cubicBezTo>
                    <a:pt x="2929" y="18107"/>
                    <a:pt x="2912" y="18103"/>
                    <a:pt x="2891" y="18099"/>
                  </a:cubicBezTo>
                  <a:lnTo>
                    <a:pt x="2601" y="18045"/>
                  </a:lnTo>
                  <a:lnTo>
                    <a:pt x="2567" y="18113"/>
                  </a:lnTo>
                  <a:lnTo>
                    <a:pt x="2800" y="18254"/>
                  </a:lnTo>
                  <a:lnTo>
                    <a:pt x="2895" y="18254"/>
                  </a:lnTo>
                  <a:lnTo>
                    <a:pt x="2696" y="18136"/>
                  </a:lnTo>
                  <a:cubicBezTo>
                    <a:pt x="2690" y="18133"/>
                    <a:pt x="2684" y="18129"/>
                    <a:pt x="2676" y="18125"/>
                  </a:cubicBezTo>
                  <a:cubicBezTo>
                    <a:pt x="2669" y="18120"/>
                    <a:pt x="2661" y="18116"/>
                    <a:pt x="2654" y="18112"/>
                  </a:cubicBezTo>
                  <a:cubicBezTo>
                    <a:pt x="2647" y="18108"/>
                    <a:pt x="2640" y="18104"/>
                    <a:pt x="2635" y="18101"/>
                  </a:cubicBezTo>
                  <a:cubicBezTo>
                    <a:pt x="2630" y="18098"/>
                    <a:pt x="2627" y="18096"/>
                    <a:pt x="2625" y="18096"/>
                  </a:cubicBezTo>
                  <a:cubicBezTo>
                    <a:pt x="2630" y="18097"/>
                    <a:pt x="2639" y="18099"/>
                    <a:pt x="2653" y="18101"/>
                  </a:cubicBezTo>
                  <a:cubicBezTo>
                    <a:pt x="2668" y="18105"/>
                    <a:pt x="2686" y="18108"/>
                    <a:pt x="2708" y="18112"/>
                  </a:cubicBezTo>
                  <a:lnTo>
                    <a:pt x="3024" y="18171"/>
                  </a:lnTo>
                  <a:lnTo>
                    <a:pt x="3043" y="18132"/>
                  </a:lnTo>
                  <a:lnTo>
                    <a:pt x="2793" y="17904"/>
                  </a:lnTo>
                  <a:cubicBezTo>
                    <a:pt x="2788" y="17900"/>
                    <a:pt x="2782" y="17895"/>
                    <a:pt x="2776" y="17890"/>
                  </a:cubicBezTo>
                  <a:cubicBezTo>
                    <a:pt x="2770" y="17885"/>
                    <a:pt x="2765" y="17880"/>
                    <a:pt x="2760" y="17876"/>
                  </a:cubicBezTo>
                  <a:cubicBezTo>
                    <a:pt x="2754" y="17871"/>
                    <a:pt x="2750" y="17868"/>
                    <a:pt x="2746" y="17865"/>
                  </a:cubicBezTo>
                  <a:cubicBezTo>
                    <a:pt x="2742" y="17862"/>
                    <a:pt x="2740" y="17860"/>
                    <a:pt x="2740" y="17859"/>
                  </a:cubicBezTo>
                  <a:cubicBezTo>
                    <a:pt x="2740" y="17859"/>
                    <a:pt x="2743" y="17860"/>
                    <a:pt x="2748" y="17863"/>
                  </a:cubicBezTo>
                  <a:cubicBezTo>
                    <a:pt x="2752" y="17865"/>
                    <a:pt x="2758" y="17867"/>
                    <a:pt x="2765" y="17870"/>
                  </a:cubicBezTo>
                  <a:cubicBezTo>
                    <a:pt x="2772" y="17873"/>
                    <a:pt x="2779" y="17876"/>
                    <a:pt x="2786" y="17880"/>
                  </a:cubicBezTo>
                  <a:cubicBezTo>
                    <a:pt x="2794" y="17883"/>
                    <a:pt x="2801" y="17886"/>
                    <a:pt x="2807" y="17889"/>
                  </a:cubicBezTo>
                  <a:lnTo>
                    <a:pt x="3105" y="18007"/>
                  </a:lnTo>
                  <a:lnTo>
                    <a:pt x="3128" y="17960"/>
                  </a:lnTo>
                  <a:close/>
                  <a:moveTo>
                    <a:pt x="9002" y="6041"/>
                  </a:moveTo>
                  <a:lnTo>
                    <a:pt x="9002" y="5883"/>
                  </a:lnTo>
                  <a:lnTo>
                    <a:pt x="9000" y="5880"/>
                  </a:lnTo>
                  <a:cubicBezTo>
                    <a:pt x="8988" y="5863"/>
                    <a:pt x="8972" y="5849"/>
                    <a:pt x="8954" y="5840"/>
                  </a:cubicBezTo>
                  <a:cubicBezTo>
                    <a:pt x="8942" y="5834"/>
                    <a:pt x="8929" y="5831"/>
                    <a:pt x="8914" y="5829"/>
                  </a:cubicBezTo>
                  <a:cubicBezTo>
                    <a:pt x="8899" y="5828"/>
                    <a:pt x="8886" y="5829"/>
                    <a:pt x="8873" y="5832"/>
                  </a:cubicBezTo>
                  <a:cubicBezTo>
                    <a:pt x="8860" y="5836"/>
                    <a:pt x="8848" y="5841"/>
                    <a:pt x="8837" y="5848"/>
                  </a:cubicBezTo>
                  <a:cubicBezTo>
                    <a:pt x="8826" y="5856"/>
                    <a:pt x="8813" y="5867"/>
                    <a:pt x="8799" y="5882"/>
                  </a:cubicBezTo>
                  <a:lnTo>
                    <a:pt x="8763" y="5920"/>
                  </a:lnTo>
                  <a:cubicBezTo>
                    <a:pt x="8744" y="5939"/>
                    <a:pt x="8727" y="5951"/>
                    <a:pt x="8713" y="5957"/>
                  </a:cubicBezTo>
                  <a:cubicBezTo>
                    <a:pt x="8698" y="5962"/>
                    <a:pt x="8683" y="5961"/>
                    <a:pt x="8667" y="5953"/>
                  </a:cubicBezTo>
                  <a:cubicBezTo>
                    <a:pt x="8647" y="5943"/>
                    <a:pt x="8635" y="5929"/>
                    <a:pt x="8630" y="5909"/>
                  </a:cubicBezTo>
                  <a:cubicBezTo>
                    <a:pt x="8625" y="5890"/>
                    <a:pt x="8629" y="5868"/>
                    <a:pt x="8641" y="5843"/>
                  </a:cubicBezTo>
                  <a:cubicBezTo>
                    <a:pt x="8645" y="5835"/>
                    <a:pt x="8650" y="5827"/>
                    <a:pt x="8655" y="5821"/>
                  </a:cubicBezTo>
                  <a:cubicBezTo>
                    <a:pt x="8659" y="5814"/>
                    <a:pt x="8665" y="5807"/>
                    <a:pt x="8671" y="5801"/>
                  </a:cubicBezTo>
                  <a:cubicBezTo>
                    <a:pt x="8678" y="5795"/>
                    <a:pt x="8685" y="5789"/>
                    <a:pt x="8693" y="5783"/>
                  </a:cubicBezTo>
                  <a:cubicBezTo>
                    <a:pt x="8701" y="5777"/>
                    <a:pt x="8710" y="5771"/>
                    <a:pt x="8721" y="5765"/>
                  </a:cubicBezTo>
                  <a:lnTo>
                    <a:pt x="8698" y="5728"/>
                  </a:lnTo>
                  <a:cubicBezTo>
                    <a:pt x="8654" y="5752"/>
                    <a:pt x="8622" y="5786"/>
                    <a:pt x="8602" y="5827"/>
                  </a:cubicBezTo>
                  <a:cubicBezTo>
                    <a:pt x="8593" y="5846"/>
                    <a:pt x="8587" y="5865"/>
                    <a:pt x="8585" y="5883"/>
                  </a:cubicBezTo>
                  <a:cubicBezTo>
                    <a:pt x="8583" y="5901"/>
                    <a:pt x="8584" y="5918"/>
                    <a:pt x="8588" y="5934"/>
                  </a:cubicBezTo>
                  <a:cubicBezTo>
                    <a:pt x="8593" y="5950"/>
                    <a:pt x="8600" y="5964"/>
                    <a:pt x="8611" y="5977"/>
                  </a:cubicBezTo>
                  <a:cubicBezTo>
                    <a:pt x="8622" y="5990"/>
                    <a:pt x="8635" y="6000"/>
                    <a:pt x="8652" y="6009"/>
                  </a:cubicBezTo>
                  <a:cubicBezTo>
                    <a:pt x="8677" y="6021"/>
                    <a:pt x="8702" y="6023"/>
                    <a:pt x="8728" y="6016"/>
                  </a:cubicBezTo>
                  <a:cubicBezTo>
                    <a:pt x="8740" y="6012"/>
                    <a:pt x="8750" y="6006"/>
                    <a:pt x="8761" y="5998"/>
                  </a:cubicBezTo>
                  <a:cubicBezTo>
                    <a:pt x="8771" y="5990"/>
                    <a:pt x="8783" y="5978"/>
                    <a:pt x="8797" y="5963"/>
                  </a:cubicBezTo>
                  <a:lnTo>
                    <a:pt x="8828" y="5930"/>
                  </a:lnTo>
                  <a:cubicBezTo>
                    <a:pt x="8865" y="5890"/>
                    <a:pt x="8901" y="5879"/>
                    <a:pt x="8936" y="5896"/>
                  </a:cubicBezTo>
                  <a:cubicBezTo>
                    <a:pt x="8959" y="5907"/>
                    <a:pt x="8973" y="5925"/>
                    <a:pt x="8978" y="5951"/>
                  </a:cubicBezTo>
                  <a:cubicBezTo>
                    <a:pt x="8980" y="5962"/>
                    <a:pt x="8980" y="5973"/>
                    <a:pt x="8978" y="5984"/>
                  </a:cubicBezTo>
                  <a:cubicBezTo>
                    <a:pt x="8976" y="5994"/>
                    <a:pt x="8971" y="6007"/>
                    <a:pt x="8964" y="6021"/>
                  </a:cubicBezTo>
                  <a:cubicBezTo>
                    <a:pt x="8954" y="6041"/>
                    <a:pt x="8943" y="6058"/>
                    <a:pt x="8929" y="6072"/>
                  </a:cubicBezTo>
                  <a:cubicBezTo>
                    <a:pt x="8915" y="6087"/>
                    <a:pt x="8899" y="6099"/>
                    <a:pt x="8879" y="6110"/>
                  </a:cubicBezTo>
                  <a:lnTo>
                    <a:pt x="8905" y="6148"/>
                  </a:lnTo>
                  <a:cubicBezTo>
                    <a:pt x="8927" y="6135"/>
                    <a:pt x="8946" y="6119"/>
                    <a:pt x="8961" y="6102"/>
                  </a:cubicBezTo>
                  <a:cubicBezTo>
                    <a:pt x="8977" y="6084"/>
                    <a:pt x="8990" y="6064"/>
                    <a:pt x="9002" y="6041"/>
                  </a:cubicBezTo>
                  <a:close/>
                  <a:moveTo>
                    <a:pt x="9002" y="5754"/>
                  </a:moveTo>
                  <a:lnTo>
                    <a:pt x="9002" y="5700"/>
                  </a:lnTo>
                  <a:cubicBezTo>
                    <a:pt x="8997" y="5699"/>
                    <a:pt x="8993" y="5698"/>
                    <a:pt x="8988" y="5696"/>
                  </a:cubicBezTo>
                  <a:cubicBezTo>
                    <a:pt x="8975" y="5692"/>
                    <a:pt x="8958" y="5686"/>
                    <a:pt x="8939" y="5676"/>
                  </a:cubicBezTo>
                  <a:cubicBezTo>
                    <a:pt x="8916" y="5665"/>
                    <a:pt x="8897" y="5654"/>
                    <a:pt x="8882" y="5643"/>
                  </a:cubicBezTo>
                  <a:cubicBezTo>
                    <a:pt x="8867" y="5632"/>
                    <a:pt x="8854" y="5621"/>
                    <a:pt x="8844" y="5609"/>
                  </a:cubicBezTo>
                  <a:cubicBezTo>
                    <a:pt x="8826" y="5588"/>
                    <a:pt x="8816" y="5567"/>
                    <a:pt x="8813" y="5546"/>
                  </a:cubicBezTo>
                  <a:cubicBezTo>
                    <a:pt x="8809" y="5524"/>
                    <a:pt x="8813" y="5502"/>
                    <a:pt x="8824" y="5479"/>
                  </a:cubicBezTo>
                  <a:cubicBezTo>
                    <a:pt x="8831" y="5465"/>
                    <a:pt x="8839" y="5453"/>
                    <a:pt x="8849" y="5443"/>
                  </a:cubicBezTo>
                  <a:cubicBezTo>
                    <a:pt x="8858" y="5433"/>
                    <a:pt x="8870" y="5425"/>
                    <a:pt x="8885" y="5417"/>
                  </a:cubicBezTo>
                  <a:lnTo>
                    <a:pt x="8867" y="5377"/>
                  </a:lnTo>
                  <a:cubicBezTo>
                    <a:pt x="8850" y="5386"/>
                    <a:pt x="8835" y="5397"/>
                    <a:pt x="8821" y="5411"/>
                  </a:cubicBezTo>
                  <a:cubicBezTo>
                    <a:pt x="8808" y="5425"/>
                    <a:pt x="8796" y="5441"/>
                    <a:pt x="8787" y="5460"/>
                  </a:cubicBezTo>
                  <a:cubicBezTo>
                    <a:pt x="8775" y="5484"/>
                    <a:pt x="8769" y="5508"/>
                    <a:pt x="8770" y="5533"/>
                  </a:cubicBezTo>
                  <a:cubicBezTo>
                    <a:pt x="8770" y="5558"/>
                    <a:pt x="8775" y="5583"/>
                    <a:pt x="8786" y="5606"/>
                  </a:cubicBezTo>
                  <a:cubicBezTo>
                    <a:pt x="8797" y="5630"/>
                    <a:pt x="8813" y="5651"/>
                    <a:pt x="8833" y="5672"/>
                  </a:cubicBezTo>
                  <a:cubicBezTo>
                    <a:pt x="8854" y="5692"/>
                    <a:pt x="8879" y="5709"/>
                    <a:pt x="8908" y="5724"/>
                  </a:cubicBezTo>
                  <a:cubicBezTo>
                    <a:pt x="8937" y="5738"/>
                    <a:pt x="8966" y="5748"/>
                    <a:pt x="8995" y="5753"/>
                  </a:cubicBezTo>
                  <a:cubicBezTo>
                    <a:pt x="8997" y="5754"/>
                    <a:pt x="9000" y="5754"/>
                    <a:pt x="9002" y="5754"/>
                  </a:cubicBezTo>
                  <a:close/>
                  <a:moveTo>
                    <a:pt x="2912" y="17412"/>
                  </a:moveTo>
                  <a:lnTo>
                    <a:pt x="2890" y="17458"/>
                  </a:lnTo>
                  <a:lnTo>
                    <a:pt x="3162" y="17592"/>
                  </a:lnTo>
                  <a:cubicBezTo>
                    <a:pt x="3175" y="17598"/>
                    <a:pt x="3186" y="17605"/>
                    <a:pt x="3195" y="17611"/>
                  </a:cubicBezTo>
                  <a:cubicBezTo>
                    <a:pt x="3203" y="17617"/>
                    <a:pt x="3210" y="17626"/>
                    <a:pt x="3216" y="17637"/>
                  </a:cubicBezTo>
                  <a:cubicBezTo>
                    <a:pt x="3221" y="17647"/>
                    <a:pt x="3222" y="17658"/>
                    <a:pt x="3221" y="17672"/>
                  </a:cubicBezTo>
                  <a:cubicBezTo>
                    <a:pt x="3219" y="17686"/>
                    <a:pt x="3214" y="17701"/>
                    <a:pt x="3206" y="17718"/>
                  </a:cubicBezTo>
                  <a:cubicBezTo>
                    <a:pt x="3200" y="17730"/>
                    <a:pt x="3194" y="17740"/>
                    <a:pt x="3187" y="17747"/>
                  </a:cubicBezTo>
                  <a:cubicBezTo>
                    <a:pt x="3181" y="17755"/>
                    <a:pt x="3174" y="17761"/>
                    <a:pt x="3167" y="17765"/>
                  </a:cubicBezTo>
                  <a:cubicBezTo>
                    <a:pt x="3160" y="17769"/>
                    <a:pt x="3154" y="17772"/>
                    <a:pt x="3148" y="17773"/>
                  </a:cubicBezTo>
                  <a:cubicBezTo>
                    <a:pt x="3141" y="17775"/>
                    <a:pt x="3136" y="17775"/>
                    <a:pt x="3130" y="17775"/>
                  </a:cubicBezTo>
                  <a:cubicBezTo>
                    <a:pt x="3123" y="17775"/>
                    <a:pt x="3114" y="17772"/>
                    <a:pt x="3102" y="17768"/>
                  </a:cubicBezTo>
                  <a:cubicBezTo>
                    <a:pt x="3091" y="17764"/>
                    <a:pt x="3081" y="17759"/>
                    <a:pt x="3071" y="17754"/>
                  </a:cubicBezTo>
                  <a:lnTo>
                    <a:pt x="2807" y="17625"/>
                  </a:lnTo>
                  <a:lnTo>
                    <a:pt x="2785" y="17671"/>
                  </a:lnTo>
                  <a:lnTo>
                    <a:pt x="3065" y="17809"/>
                  </a:lnTo>
                  <a:cubicBezTo>
                    <a:pt x="3074" y="17813"/>
                    <a:pt x="3084" y="17817"/>
                    <a:pt x="3096" y="17822"/>
                  </a:cubicBezTo>
                  <a:cubicBezTo>
                    <a:pt x="3108" y="17826"/>
                    <a:pt x="3119" y="17828"/>
                    <a:pt x="3132" y="17827"/>
                  </a:cubicBezTo>
                  <a:cubicBezTo>
                    <a:pt x="3156" y="17826"/>
                    <a:pt x="3177" y="17819"/>
                    <a:pt x="3196" y="17805"/>
                  </a:cubicBezTo>
                  <a:cubicBezTo>
                    <a:pt x="3213" y="17792"/>
                    <a:pt x="3230" y="17770"/>
                    <a:pt x="3245" y="17739"/>
                  </a:cubicBezTo>
                  <a:cubicBezTo>
                    <a:pt x="3257" y="17715"/>
                    <a:pt x="3264" y="17694"/>
                    <a:pt x="3267" y="17676"/>
                  </a:cubicBezTo>
                  <a:cubicBezTo>
                    <a:pt x="3270" y="17657"/>
                    <a:pt x="3269" y="17639"/>
                    <a:pt x="3265" y="17622"/>
                  </a:cubicBezTo>
                  <a:cubicBezTo>
                    <a:pt x="3261" y="17605"/>
                    <a:pt x="3254" y="17592"/>
                    <a:pt x="3242" y="17581"/>
                  </a:cubicBezTo>
                  <a:cubicBezTo>
                    <a:pt x="3231" y="17571"/>
                    <a:pt x="3214" y="17560"/>
                    <a:pt x="3190" y="17548"/>
                  </a:cubicBezTo>
                  <a:lnTo>
                    <a:pt x="2912" y="17412"/>
                  </a:lnTo>
                  <a:close/>
                  <a:moveTo>
                    <a:pt x="2755" y="17542"/>
                  </a:moveTo>
                  <a:cubicBezTo>
                    <a:pt x="2747" y="17545"/>
                    <a:pt x="2740" y="17551"/>
                    <a:pt x="2736" y="17559"/>
                  </a:cubicBezTo>
                  <a:cubicBezTo>
                    <a:pt x="2732" y="17567"/>
                    <a:pt x="2732" y="17575"/>
                    <a:pt x="2735" y="17584"/>
                  </a:cubicBezTo>
                  <a:cubicBezTo>
                    <a:pt x="2738" y="17592"/>
                    <a:pt x="2743" y="17599"/>
                    <a:pt x="2751" y="17603"/>
                  </a:cubicBezTo>
                  <a:cubicBezTo>
                    <a:pt x="2759" y="17607"/>
                    <a:pt x="2768" y="17607"/>
                    <a:pt x="2777" y="17605"/>
                  </a:cubicBezTo>
                  <a:cubicBezTo>
                    <a:pt x="2785" y="17602"/>
                    <a:pt x="2792" y="17596"/>
                    <a:pt x="2796" y="17588"/>
                  </a:cubicBezTo>
                  <a:cubicBezTo>
                    <a:pt x="2800" y="17579"/>
                    <a:pt x="2800" y="17571"/>
                    <a:pt x="2797" y="17563"/>
                  </a:cubicBezTo>
                  <a:cubicBezTo>
                    <a:pt x="2794" y="17554"/>
                    <a:pt x="2788" y="17548"/>
                    <a:pt x="2780" y="17544"/>
                  </a:cubicBezTo>
                  <a:cubicBezTo>
                    <a:pt x="2772" y="17540"/>
                    <a:pt x="2764" y="17539"/>
                    <a:pt x="2755" y="17542"/>
                  </a:cubicBezTo>
                  <a:close/>
                  <a:moveTo>
                    <a:pt x="2813" y="17426"/>
                  </a:moveTo>
                  <a:cubicBezTo>
                    <a:pt x="2804" y="17428"/>
                    <a:pt x="2798" y="17434"/>
                    <a:pt x="2794" y="17442"/>
                  </a:cubicBezTo>
                  <a:cubicBezTo>
                    <a:pt x="2790" y="17450"/>
                    <a:pt x="2789" y="17459"/>
                    <a:pt x="2792" y="17467"/>
                  </a:cubicBezTo>
                  <a:cubicBezTo>
                    <a:pt x="2795" y="17476"/>
                    <a:pt x="2801" y="17482"/>
                    <a:pt x="2809" y="17486"/>
                  </a:cubicBezTo>
                  <a:cubicBezTo>
                    <a:pt x="2817" y="17490"/>
                    <a:pt x="2825" y="17491"/>
                    <a:pt x="2834" y="17488"/>
                  </a:cubicBezTo>
                  <a:cubicBezTo>
                    <a:pt x="2843" y="17485"/>
                    <a:pt x="2849" y="17479"/>
                    <a:pt x="2853" y="17471"/>
                  </a:cubicBezTo>
                  <a:cubicBezTo>
                    <a:pt x="2857" y="17463"/>
                    <a:pt x="2858" y="17454"/>
                    <a:pt x="2855" y="17446"/>
                  </a:cubicBezTo>
                  <a:cubicBezTo>
                    <a:pt x="2852" y="17437"/>
                    <a:pt x="2846" y="17431"/>
                    <a:pt x="2837" y="17427"/>
                  </a:cubicBezTo>
                  <a:cubicBezTo>
                    <a:pt x="2829" y="17423"/>
                    <a:pt x="2821" y="17423"/>
                    <a:pt x="2813" y="17426"/>
                  </a:cubicBezTo>
                  <a:close/>
                  <a:moveTo>
                    <a:pt x="3486" y="17231"/>
                  </a:moveTo>
                  <a:lnTo>
                    <a:pt x="3096" y="17039"/>
                  </a:lnTo>
                  <a:lnTo>
                    <a:pt x="3073" y="17085"/>
                  </a:lnTo>
                  <a:lnTo>
                    <a:pt x="3286" y="17188"/>
                  </a:lnTo>
                  <a:cubicBezTo>
                    <a:pt x="3300" y="17195"/>
                    <a:pt x="3314" y="17202"/>
                    <a:pt x="3329" y="17208"/>
                  </a:cubicBezTo>
                  <a:cubicBezTo>
                    <a:pt x="3343" y="17214"/>
                    <a:pt x="3356" y="17220"/>
                    <a:pt x="3368" y="17225"/>
                  </a:cubicBezTo>
                  <a:cubicBezTo>
                    <a:pt x="3379" y="17230"/>
                    <a:pt x="3389" y="17234"/>
                    <a:pt x="3396" y="17237"/>
                  </a:cubicBezTo>
                  <a:cubicBezTo>
                    <a:pt x="3404" y="17240"/>
                    <a:pt x="3407" y="17241"/>
                    <a:pt x="3408" y="17241"/>
                  </a:cubicBezTo>
                  <a:cubicBezTo>
                    <a:pt x="3407" y="17241"/>
                    <a:pt x="3403" y="17241"/>
                    <a:pt x="3397" y="17241"/>
                  </a:cubicBezTo>
                  <a:cubicBezTo>
                    <a:pt x="3390" y="17240"/>
                    <a:pt x="3383" y="17240"/>
                    <a:pt x="3374" y="17239"/>
                  </a:cubicBezTo>
                  <a:cubicBezTo>
                    <a:pt x="3364" y="17239"/>
                    <a:pt x="3354" y="17238"/>
                    <a:pt x="3343" y="17238"/>
                  </a:cubicBezTo>
                  <a:cubicBezTo>
                    <a:pt x="3331" y="17237"/>
                    <a:pt x="3319" y="17237"/>
                    <a:pt x="3308" y="17238"/>
                  </a:cubicBezTo>
                  <a:lnTo>
                    <a:pt x="2994" y="17245"/>
                  </a:lnTo>
                  <a:lnTo>
                    <a:pt x="2968" y="17299"/>
                  </a:lnTo>
                  <a:lnTo>
                    <a:pt x="3359" y="17491"/>
                  </a:lnTo>
                  <a:lnTo>
                    <a:pt x="3382" y="17443"/>
                  </a:lnTo>
                  <a:lnTo>
                    <a:pt x="3155" y="17333"/>
                  </a:lnTo>
                  <a:cubicBezTo>
                    <a:pt x="3143" y="17328"/>
                    <a:pt x="3132" y="17322"/>
                    <a:pt x="3120" y="17317"/>
                  </a:cubicBezTo>
                  <a:cubicBezTo>
                    <a:pt x="3108" y="17312"/>
                    <a:pt x="3097" y="17308"/>
                    <a:pt x="3087" y="17304"/>
                  </a:cubicBezTo>
                  <a:cubicBezTo>
                    <a:pt x="3078" y="17299"/>
                    <a:pt x="3069" y="17296"/>
                    <a:pt x="3061" y="17293"/>
                  </a:cubicBezTo>
                  <a:cubicBezTo>
                    <a:pt x="3054" y="17290"/>
                    <a:pt x="3049" y="17288"/>
                    <a:pt x="3046" y="17286"/>
                  </a:cubicBezTo>
                  <a:cubicBezTo>
                    <a:pt x="3050" y="17287"/>
                    <a:pt x="3056" y="17287"/>
                    <a:pt x="3063" y="17288"/>
                  </a:cubicBezTo>
                  <a:cubicBezTo>
                    <a:pt x="3070" y="17288"/>
                    <a:pt x="3079" y="17288"/>
                    <a:pt x="3089" y="17288"/>
                  </a:cubicBezTo>
                  <a:cubicBezTo>
                    <a:pt x="3100" y="17288"/>
                    <a:pt x="3111" y="17288"/>
                    <a:pt x="3123" y="17288"/>
                  </a:cubicBezTo>
                  <a:cubicBezTo>
                    <a:pt x="3135" y="17289"/>
                    <a:pt x="3148" y="17288"/>
                    <a:pt x="3161" y="17288"/>
                  </a:cubicBezTo>
                  <a:lnTo>
                    <a:pt x="3462" y="17280"/>
                  </a:lnTo>
                  <a:lnTo>
                    <a:pt x="3486" y="17231"/>
                  </a:lnTo>
                  <a:close/>
                  <a:moveTo>
                    <a:pt x="3511" y="16810"/>
                  </a:moveTo>
                  <a:cubicBezTo>
                    <a:pt x="3496" y="16809"/>
                    <a:pt x="3482" y="16810"/>
                    <a:pt x="3469" y="16813"/>
                  </a:cubicBezTo>
                  <a:cubicBezTo>
                    <a:pt x="3456" y="16817"/>
                    <a:pt x="3444" y="16822"/>
                    <a:pt x="3433" y="16830"/>
                  </a:cubicBezTo>
                  <a:cubicBezTo>
                    <a:pt x="3422" y="16837"/>
                    <a:pt x="3410" y="16848"/>
                    <a:pt x="3396" y="16863"/>
                  </a:cubicBezTo>
                  <a:lnTo>
                    <a:pt x="3360" y="16901"/>
                  </a:lnTo>
                  <a:cubicBezTo>
                    <a:pt x="3340" y="16920"/>
                    <a:pt x="3324" y="16933"/>
                    <a:pt x="3309" y="16938"/>
                  </a:cubicBezTo>
                  <a:cubicBezTo>
                    <a:pt x="3295" y="16944"/>
                    <a:pt x="3280" y="16942"/>
                    <a:pt x="3264" y="16935"/>
                  </a:cubicBezTo>
                  <a:cubicBezTo>
                    <a:pt x="3244" y="16925"/>
                    <a:pt x="3231" y="16910"/>
                    <a:pt x="3227" y="16891"/>
                  </a:cubicBezTo>
                  <a:cubicBezTo>
                    <a:pt x="3222" y="16872"/>
                    <a:pt x="3226" y="16850"/>
                    <a:pt x="3238" y="16825"/>
                  </a:cubicBezTo>
                  <a:cubicBezTo>
                    <a:pt x="3242" y="16817"/>
                    <a:pt x="3246" y="16809"/>
                    <a:pt x="3251" y="16802"/>
                  </a:cubicBezTo>
                  <a:cubicBezTo>
                    <a:pt x="3256" y="16795"/>
                    <a:pt x="3261" y="16789"/>
                    <a:pt x="3268" y="16783"/>
                  </a:cubicBezTo>
                  <a:cubicBezTo>
                    <a:pt x="3274" y="16777"/>
                    <a:pt x="3281" y="16771"/>
                    <a:pt x="3289" y="16765"/>
                  </a:cubicBezTo>
                  <a:cubicBezTo>
                    <a:pt x="3297" y="16759"/>
                    <a:pt x="3307" y="16752"/>
                    <a:pt x="3318" y="16746"/>
                  </a:cubicBezTo>
                  <a:lnTo>
                    <a:pt x="3294" y="16709"/>
                  </a:lnTo>
                  <a:cubicBezTo>
                    <a:pt x="3251" y="16734"/>
                    <a:pt x="3219" y="16767"/>
                    <a:pt x="3198" y="16808"/>
                  </a:cubicBezTo>
                  <a:cubicBezTo>
                    <a:pt x="3189" y="16827"/>
                    <a:pt x="3183" y="16846"/>
                    <a:pt x="3181" y="16864"/>
                  </a:cubicBezTo>
                  <a:cubicBezTo>
                    <a:pt x="3179" y="16883"/>
                    <a:pt x="3180" y="16900"/>
                    <a:pt x="3185" y="16915"/>
                  </a:cubicBezTo>
                  <a:cubicBezTo>
                    <a:pt x="3189" y="16931"/>
                    <a:pt x="3197" y="16946"/>
                    <a:pt x="3207" y="16959"/>
                  </a:cubicBezTo>
                  <a:cubicBezTo>
                    <a:pt x="3218" y="16971"/>
                    <a:pt x="3232" y="16982"/>
                    <a:pt x="3248" y="16990"/>
                  </a:cubicBezTo>
                  <a:cubicBezTo>
                    <a:pt x="3274" y="17002"/>
                    <a:pt x="3299" y="17005"/>
                    <a:pt x="3324" y="16997"/>
                  </a:cubicBezTo>
                  <a:cubicBezTo>
                    <a:pt x="3336" y="16993"/>
                    <a:pt x="3347" y="16987"/>
                    <a:pt x="3357" y="16979"/>
                  </a:cubicBezTo>
                  <a:cubicBezTo>
                    <a:pt x="3367" y="16971"/>
                    <a:pt x="3379" y="16960"/>
                    <a:pt x="3393" y="16945"/>
                  </a:cubicBezTo>
                  <a:lnTo>
                    <a:pt x="3425" y="16911"/>
                  </a:lnTo>
                  <a:cubicBezTo>
                    <a:pt x="3462" y="16871"/>
                    <a:pt x="3497" y="16860"/>
                    <a:pt x="3532" y="16877"/>
                  </a:cubicBezTo>
                  <a:cubicBezTo>
                    <a:pt x="3555" y="16888"/>
                    <a:pt x="3569" y="16907"/>
                    <a:pt x="3574" y="16932"/>
                  </a:cubicBezTo>
                  <a:cubicBezTo>
                    <a:pt x="3576" y="16944"/>
                    <a:pt x="3577" y="16955"/>
                    <a:pt x="3575" y="16965"/>
                  </a:cubicBezTo>
                  <a:cubicBezTo>
                    <a:pt x="3573" y="16975"/>
                    <a:pt x="3568" y="16988"/>
                    <a:pt x="3561" y="17003"/>
                  </a:cubicBezTo>
                  <a:cubicBezTo>
                    <a:pt x="3551" y="17023"/>
                    <a:pt x="3539" y="17040"/>
                    <a:pt x="3526" y="17054"/>
                  </a:cubicBezTo>
                  <a:cubicBezTo>
                    <a:pt x="3512" y="17068"/>
                    <a:pt x="3495" y="17081"/>
                    <a:pt x="3475" y="17091"/>
                  </a:cubicBezTo>
                  <a:lnTo>
                    <a:pt x="3502" y="17130"/>
                  </a:lnTo>
                  <a:cubicBezTo>
                    <a:pt x="3524" y="17116"/>
                    <a:pt x="3542" y="17101"/>
                    <a:pt x="3558" y="17083"/>
                  </a:cubicBezTo>
                  <a:cubicBezTo>
                    <a:pt x="3574" y="17066"/>
                    <a:pt x="3587" y="17045"/>
                    <a:pt x="3599" y="17022"/>
                  </a:cubicBezTo>
                  <a:cubicBezTo>
                    <a:pt x="3608" y="17003"/>
                    <a:pt x="3614" y="16987"/>
                    <a:pt x="3617" y="16971"/>
                  </a:cubicBezTo>
                  <a:cubicBezTo>
                    <a:pt x="3620" y="16955"/>
                    <a:pt x="3620" y="16939"/>
                    <a:pt x="3618" y="16922"/>
                  </a:cubicBezTo>
                  <a:cubicBezTo>
                    <a:pt x="3616" y="16899"/>
                    <a:pt x="3608" y="16879"/>
                    <a:pt x="3596" y="16861"/>
                  </a:cubicBezTo>
                  <a:cubicBezTo>
                    <a:pt x="3584" y="16844"/>
                    <a:pt x="3569" y="16831"/>
                    <a:pt x="3551" y="16822"/>
                  </a:cubicBezTo>
                  <a:cubicBezTo>
                    <a:pt x="3539" y="16816"/>
                    <a:pt x="3525" y="16812"/>
                    <a:pt x="3511" y="16810"/>
                  </a:cubicBezTo>
                  <a:close/>
                  <a:moveTo>
                    <a:pt x="3428" y="16364"/>
                  </a:moveTo>
                  <a:lnTo>
                    <a:pt x="3301" y="16622"/>
                  </a:lnTo>
                  <a:lnTo>
                    <a:pt x="3340" y="16642"/>
                  </a:lnTo>
                  <a:lnTo>
                    <a:pt x="3391" y="16537"/>
                  </a:lnTo>
                  <a:lnTo>
                    <a:pt x="3743" y="16710"/>
                  </a:lnTo>
                  <a:lnTo>
                    <a:pt x="3765" y="16665"/>
                  </a:lnTo>
                  <a:lnTo>
                    <a:pt x="3414" y="16492"/>
                  </a:lnTo>
                  <a:lnTo>
                    <a:pt x="3466" y="16386"/>
                  </a:lnTo>
                  <a:lnTo>
                    <a:pt x="3428" y="16364"/>
                  </a:lnTo>
                  <a:close/>
                  <a:moveTo>
                    <a:pt x="3960" y="16269"/>
                  </a:moveTo>
                  <a:lnTo>
                    <a:pt x="3919" y="16250"/>
                  </a:lnTo>
                  <a:lnTo>
                    <a:pt x="3835" y="16422"/>
                  </a:lnTo>
                  <a:lnTo>
                    <a:pt x="3692" y="16351"/>
                  </a:lnTo>
                  <a:lnTo>
                    <a:pt x="3757" y="16217"/>
                  </a:lnTo>
                  <a:lnTo>
                    <a:pt x="3717" y="16197"/>
                  </a:lnTo>
                  <a:lnTo>
                    <a:pt x="3651" y="16331"/>
                  </a:lnTo>
                  <a:lnTo>
                    <a:pt x="3523" y="16268"/>
                  </a:lnTo>
                  <a:lnTo>
                    <a:pt x="3602" y="16108"/>
                  </a:lnTo>
                  <a:lnTo>
                    <a:pt x="3566" y="16083"/>
                  </a:lnTo>
                  <a:lnTo>
                    <a:pt x="3461" y="16297"/>
                  </a:lnTo>
                  <a:lnTo>
                    <a:pt x="3852" y="16489"/>
                  </a:lnTo>
                  <a:lnTo>
                    <a:pt x="3960" y="16269"/>
                  </a:lnTo>
                  <a:close/>
                  <a:moveTo>
                    <a:pt x="4123" y="15938"/>
                  </a:moveTo>
                  <a:lnTo>
                    <a:pt x="4086" y="15943"/>
                  </a:lnTo>
                  <a:cubicBezTo>
                    <a:pt x="4070" y="15945"/>
                    <a:pt x="4052" y="15948"/>
                    <a:pt x="4033" y="15950"/>
                  </a:cubicBezTo>
                  <a:cubicBezTo>
                    <a:pt x="4015" y="15953"/>
                    <a:pt x="3997" y="15955"/>
                    <a:pt x="3980" y="15958"/>
                  </a:cubicBezTo>
                  <a:cubicBezTo>
                    <a:pt x="3964" y="15960"/>
                    <a:pt x="3952" y="15962"/>
                    <a:pt x="3946" y="15963"/>
                  </a:cubicBezTo>
                  <a:cubicBezTo>
                    <a:pt x="3936" y="15965"/>
                    <a:pt x="3925" y="15967"/>
                    <a:pt x="3913" y="15970"/>
                  </a:cubicBezTo>
                  <a:cubicBezTo>
                    <a:pt x="3901" y="15974"/>
                    <a:pt x="3891" y="15977"/>
                    <a:pt x="3882" y="15981"/>
                  </a:cubicBezTo>
                  <a:lnTo>
                    <a:pt x="3885" y="15975"/>
                  </a:lnTo>
                  <a:cubicBezTo>
                    <a:pt x="3893" y="15960"/>
                    <a:pt x="3897" y="15944"/>
                    <a:pt x="3898" y="15929"/>
                  </a:cubicBezTo>
                  <a:cubicBezTo>
                    <a:pt x="3899" y="15914"/>
                    <a:pt x="3898" y="15899"/>
                    <a:pt x="3893" y="15885"/>
                  </a:cubicBezTo>
                  <a:cubicBezTo>
                    <a:pt x="3888" y="15872"/>
                    <a:pt x="3880" y="15859"/>
                    <a:pt x="3869" y="15848"/>
                  </a:cubicBezTo>
                  <a:cubicBezTo>
                    <a:pt x="3858" y="15836"/>
                    <a:pt x="3845" y="15827"/>
                    <a:pt x="3829" y="15819"/>
                  </a:cubicBezTo>
                  <a:cubicBezTo>
                    <a:pt x="3819" y="15814"/>
                    <a:pt x="3809" y="15810"/>
                    <a:pt x="3799" y="15809"/>
                  </a:cubicBezTo>
                  <a:cubicBezTo>
                    <a:pt x="3789" y="15807"/>
                    <a:pt x="3780" y="15806"/>
                    <a:pt x="3771" y="15806"/>
                  </a:cubicBezTo>
                  <a:cubicBezTo>
                    <a:pt x="3763" y="15807"/>
                    <a:pt x="3755" y="15808"/>
                    <a:pt x="3747" y="15810"/>
                  </a:cubicBezTo>
                  <a:cubicBezTo>
                    <a:pt x="3740" y="15812"/>
                    <a:pt x="3734" y="15814"/>
                    <a:pt x="3728" y="15817"/>
                  </a:cubicBezTo>
                  <a:cubicBezTo>
                    <a:pt x="3722" y="15820"/>
                    <a:pt x="3716" y="15823"/>
                    <a:pt x="3710" y="15828"/>
                  </a:cubicBezTo>
                  <a:cubicBezTo>
                    <a:pt x="3704" y="15832"/>
                    <a:pt x="3698" y="15838"/>
                    <a:pt x="3692" y="15844"/>
                  </a:cubicBezTo>
                  <a:cubicBezTo>
                    <a:pt x="3686" y="15851"/>
                    <a:pt x="3680" y="15859"/>
                    <a:pt x="3673" y="15869"/>
                  </a:cubicBezTo>
                  <a:cubicBezTo>
                    <a:pt x="3667" y="15879"/>
                    <a:pt x="3661" y="15890"/>
                    <a:pt x="3654" y="15903"/>
                  </a:cubicBezTo>
                  <a:lnTo>
                    <a:pt x="3610" y="15995"/>
                  </a:lnTo>
                  <a:lnTo>
                    <a:pt x="4000" y="16187"/>
                  </a:lnTo>
                  <a:lnTo>
                    <a:pt x="4023" y="16141"/>
                  </a:lnTo>
                  <a:lnTo>
                    <a:pt x="3846" y="16054"/>
                  </a:lnTo>
                  <a:cubicBezTo>
                    <a:pt x="3851" y="16045"/>
                    <a:pt x="3857" y="16038"/>
                    <a:pt x="3863" y="16033"/>
                  </a:cubicBezTo>
                  <a:cubicBezTo>
                    <a:pt x="3870" y="16029"/>
                    <a:pt x="3880" y="16025"/>
                    <a:pt x="3893" y="16022"/>
                  </a:cubicBezTo>
                  <a:cubicBezTo>
                    <a:pt x="3916" y="16018"/>
                    <a:pt x="3938" y="16013"/>
                    <a:pt x="3959" y="16010"/>
                  </a:cubicBezTo>
                  <a:cubicBezTo>
                    <a:pt x="3980" y="16007"/>
                    <a:pt x="3999" y="16004"/>
                    <a:pt x="4016" y="16002"/>
                  </a:cubicBezTo>
                  <a:cubicBezTo>
                    <a:pt x="4033" y="16000"/>
                    <a:pt x="4049" y="15998"/>
                    <a:pt x="4062" y="15998"/>
                  </a:cubicBezTo>
                  <a:cubicBezTo>
                    <a:pt x="4075" y="15997"/>
                    <a:pt x="4086" y="15997"/>
                    <a:pt x="4094" y="15997"/>
                  </a:cubicBezTo>
                  <a:lnTo>
                    <a:pt x="4123" y="15938"/>
                  </a:lnTo>
                  <a:close/>
                  <a:moveTo>
                    <a:pt x="3836" y="15890"/>
                  </a:moveTo>
                  <a:cubicBezTo>
                    <a:pt x="3845" y="15898"/>
                    <a:pt x="3850" y="15907"/>
                    <a:pt x="3853" y="15916"/>
                  </a:cubicBezTo>
                  <a:cubicBezTo>
                    <a:pt x="3856" y="15927"/>
                    <a:pt x="3857" y="15939"/>
                    <a:pt x="3855" y="15952"/>
                  </a:cubicBezTo>
                  <a:cubicBezTo>
                    <a:pt x="3852" y="15964"/>
                    <a:pt x="3847" y="15979"/>
                    <a:pt x="3838" y="15997"/>
                  </a:cubicBezTo>
                  <a:lnTo>
                    <a:pt x="3817" y="16040"/>
                  </a:lnTo>
                  <a:lnTo>
                    <a:pt x="3671" y="15968"/>
                  </a:lnTo>
                  <a:lnTo>
                    <a:pt x="3694" y="15922"/>
                  </a:lnTo>
                  <a:cubicBezTo>
                    <a:pt x="3699" y="15911"/>
                    <a:pt x="3705" y="15902"/>
                    <a:pt x="3710" y="15895"/>
                  </a:cubicBezTo>
                  <a:cubicBezTo>
                    <a:pt x="3715" y="15888"/>
                    <a:pt x="3721" y="15882"/>
                    <a:pt x="3726" y="15876"/>
                  </a:cubicBezTo>
                  <a:cubicBezTo>
                    <a:pt x="3736" y="15868"/>
                    <a:pt x="3749" y="15862"/>
                    <a:pt x="3763" y="15861"/>
                  </a:cubicBezTo>
                  <a:cubicBezTo>
                    <a:pt x="3778" y="15859"/>
                    <a:pt x="3791" y="15861"/>
                    <a:pt x="3804" y="15867"/>
                  </a:cubicBezTo>
                  <a:cubicBezTo>
                    <a:pt x="3817" y="15874"/>
                    <a:pt x="3828" y="15881"/>
                    <a:pt x="3836" y="15890"/>
                  </a:cubicBezTo>
                  <a:close/>
                  <a:moveTo>
                    <a:pt x="4335" y="15727"/>
                  </a:moveTo>
                  <a:lnTo>
                    <a:pt x="3785" y="15457"/>
                  </a:lnTo>
                  <a:lnTo>
                    <a:pt x="3767" y="15494"/>
                  </a:lnTo>
                  <a:lnTo>
                    <a:pt x="4316" y="15765"/>
                  </a:lnTo>
                  <a:lnTo>
                    <a:pt x="4335" y="15727"/>
                  </a:lnTo>
                  <a:close/>
                  <a:moveTo>
                    <a:pt x="4109" y="14979"/>
                  </a:moveTo>
                  <a:lnTo>
                    <a:pt x="4086" y="15025"/>
                  </a:lnTo>
                  <a:lnTo>
                    <a:pt x="4359" y="15159"/>
                  </a:lnTo>
                  <a:cubicBezTo>
                    <a:pt x="4372" y="15166"/>
                    <a:pt x="4383" y="15172"/>
                    <a:pt x="4391" y="15179"/>
                  </a:cubicBezTo>
                  <a:cubicBezTo>
                    <a:pt x="4400" y="15185"/>
                    <a:pt x="4407" y="15193"/>
                    <a:pt x="4412" y="15204"/>
                  </a:cubicBezTo>
                  <a:cubicBezTo>
                    <a:pt x="4417" y="15214"/>
                    <a:pt x="4419" y="15226"/>
                    <a:pt x="4417" y="15240"/>
                  </a:cubicBezTo>
                  <a:cubicBezTo>
                    <a:pt x="4416" y="15254"/>
                    <a:pt x="4411" y="15269"/>
                    <a:pt x="4403" y="15285"/>
                  </a:cubicBezTo>
                  <a:cubicBezTo>
                    <a:pt x="4397" y="15297"/>
                    <a:pt x="4391" y="15307"/>
                    <a:pt x="4384" y="15315"/>
                  </a:cubicBezTo>
                  <a:cubicBezTo>
                    <a:pt x="4378" y="15322"/>
                    <a:pt x="4371" y="15328"/>
                    <a:pt x="4364" y="15333"/>
                  </a:cubicBezTo>
                  <a:cubicBezTo>
                    <a:pt x="4357" y="15337"/>
                    <a:pt x="4351" y="15340"/>
                    <a:pt x="4344" y="15341"/>
                  </a:cubicBezTo>
                  <a:cubicBezTo>
                    <a:pt x="4338" y="15342"/>
                    <a:pt x="4332" y="15343"/>
                    <a:pt x="4327" y="15343"/>
                  </a:cubicBezTo>
                  <a:cubicBezTo>
                    <a:pt x="4320" y="15342"/>
                    <a:pt x="4311" y="15340"/>
                    <a:pt x="4299" y="15336"/>
                  </a:cubicBezTo>
                  <a:cubicBezTo>
                    <a:pt x="4288" y="15331"/>
                    <a:pt x="4277" y="15327"/>
                    <a:pt x="4267" y="15322"/>
                  </a:cubicBezTo>
                  <a:lnTo>
                    <a:pt x="4004" y="15192"/>
                  </a:lnTo>
                  <a:lnTo>
                    <a:pt x="3982" y="15238"/>
                  </a:lnTo>
                  <a:lnTo>
                    <a:pt x="4262" y="15376"/>
                  </a:lnTo>
                  <a:cubicBezTo>
                    <a:pt x="4271" y="15381"/>
                    <a:pt x="4281" y="15385"/>
                    <a:pt x="4293" y="15389"/>
                  </a:cubicBezTo>
                  <a:cubicBezTo>
                    <a:pt x="4304" y="15394"/>
                    <a:pt x="4316" y="15396"/>
                    <a:pt x="4328" y="15395"/>
                  </a:cubicBezTo>
                  <a:cubicBezTo>
                    <a:pt x="4353" y="15394"/>
                    <a:pt x="4374" y="15387"/>
                    <a:pt x="4392" y="15373"/>
                  </a:cubicBezTo>
                  <a:cubicBezTo>
                    <a:pt x="4410" y="15359"/>
                    <a:pt x="4427" y="15337"/>
                    <a:pt x="4442" y="15307"/>
                  </a:cubicBezTo>
                  <a:cubicBezTo>
                    <a:pt x="4454" y="15283"/>
                    <a:pt x="4461" y="15262"/>
                    <a:pt x="4464" y="15243"/>
                  </a:cubicBezTo>
                  <a:cubicBezTo>
                    <a:pt x="4467" y="15225"/>
                    <a:pt x="4466" y="15207"/>
                    <a:pt x="4462" y="15190"/>
                  </a:cubicBezTo>
                  <a:cubicBezTo>
                    <a:pt x="4458" y="15173"/>
                    <a:pt x="4450" y="15160"/>
                    <a:pt x="4439" y="15149"/>
                  </a:cubicBezTo>
                  <a:cubicBezTo>
                    <a:pt x="4428" y="15139"/>
                    <a:pt x="4411" y="15128"/>
                    <a:pt x="4387" y="15116"/>
                  </a:cubicBezTo>
                  <a:lnTo>
                    <a:pt x="4109" y="14979"/>
                  </a:lnTo>
                  <a:close/>
                  <a:moveTo>
                    <a:pt x="4683" y="14799"/>
                  </a:moveTo>
                  <a:lnTo>
                    <a:pt x="4292" y="14607"/>
                  </a:lnTo>
                  <a:lnTo>
                    <a:pt x="4270" y="14653"/>
                  </a:lnTo>
                  <a:lnTo>
                    <a:pt x="4483" y="14756"/>
                  </a:lnTo>
                  <a:cubicBezTo>
                    <a:pt x="4497" y="14763"/>
                    <a:pt x="4511" y="14769"/>
                    <a:pt x="4526" y="14776"/>
                  </a:cubicBezTo>
                  <a:cubicBezTo>
                    <a:pt x="4540" y="14782"/>
                    <a:pt x="4553" y="14788"/>
                    <a:pt x="4564" y="14792"/>
                  </a:cubicBezTo>
                  <a:cubicBezTo>
                    <a:pt x="4576" y="14797"/>
                    <a:pt x="4585" y="14801"/>
                    <a:pt x="4593" y="14804"/>
                  </a:cubicBezTo>
                  <a:cubicBezTo>
                    <a:pt x="4600" y="14807"/>
                    <a:pt x="4604" y="14809"/>
                    <a:pt x="4605" y="14809"/>
                  </a:cubicBezTo>
                  <a:cubicBezTo>
                    <a:pt x="4603" y="14809"/>
                    <a:pt x="4600" y="14809"/>
                    <a:pt x="4593" y="14808"/>
                  </a:cubicBezTo>
                  <a:cubicBezTo>
                    <a:pt x="4587" y="14808"/>
                    <a:pt x="4580" y="14807"/>
                    <a:pt x="4570" y="14807"/>
                  </a:cubicBezTo>
                  <a:cubicBezTo>
                    <a:pt x="4561" y="14806"/>
                    <a:pt x="4551" y="14806"/>
                    <a:pt x="4539" y="14805"/>
                  </a:cubicBezTo>
                  <a:cubicBezTo>
                    <a:pt x="4528" y="14805"/>
                    <a:pt x="4516" y="14805"/>
                    <a:pt x="4505" y="14805"/>
                  </a:cubicBezTo>
                  <a:lnTo>
                    <a:pt x="4191" y="14812"/>
                  </a:lnTo>
                  <a:lnTo>
                    <a:pt x="4165" y="14866"/>
                  </a:lnTo>
                  <a:lnTo>
                    <a:pt x="4555" y="15059"/>
                  </a:lnTo>
                  <a:lnTo>
                    <a:pt x="4579" y="15010"/>
                  </a:lnTo>
                  <a:lnTo>
                    <a:pt x="4351" y="14901"/>
                  </a:lnTo>
                  <a:cubicBezTo>
                    <a:pt x="4340" y="14895"/>
                    <a:pt x="4328" y="14890"/>
                    <a:pt x="4317" y="14885"/>
                  </a:cubicBezTo>
                  <a:cubicBezTo>
                    <a:pt x="4305" y="14880"/>
                    <a:pt x="4294" y="14875"/>
                    <a:pt x="4284" y="14871"/>
                  </a:cubicBezTo>
                  <a:cubicBezTo>
                    <a:pt x="4274" y="14867"/>
                    <a:pt x="4266" y="14863"/>
                    <a:pt x="4258" y="14860"/>
                  </a:cubicBezTo>
                  <a:cubicBezTo>
                    <a:pt x="4251" y="14857"/>
                    <a:pt x="4246" y="14855"/>
                    <a:pt x="4243" y="14854"/>
                  </a:cubicBezTo>
                  <a:cubicBezTo>
                    <a:pt x="4247" y="14855"/>
                    <a:pt x="4253" y="14855"/>
                    <a:pt x="4260" y="14855"/>
                  </a:cubicBezTo>
                  <a:cubicBezTo>
                    <a:pt x="4267" y="14856"/>
                    <a:pt x="4276" y="14856"/>
                    <a:pt x="4286" y="14856"/>
                  </a:cubicBezTo>
                  <a:cubicBezTo>
                    <a:pt x="4296" y="14856"/>
                    <a:pt x="4308" y="14856"/>
                    <a:pt x="4320" y="14856"/>
                  </a:cubicBezTo>
                  <a:cubicBezTo>
                    <a:pt x="4332" y="14856"/>
                    <a:pt x="4345" y="14856"/>
                    <a:pt x="4358" y="14856"/>
                  </a:cubicBezTo>
                  <a:lnTo>
                    <a:pt x="4659" y="14848"/>
                  </a:lnTo>
                  <a:lnTo>
                    <a:pt x="4683" y="14799"/>
                  </a:lnTo>
                  <a:close/>
                  <a:moveTo>
                    <a:pt x="4762" y="14639"/>
                  </a:moveTo>
                  <a:lnTo>
                    <a:pt x="4371" y="14447"/>
                  </a:lnTo>
                  <a:lnTo>
                    <a:pt x="4349" y="14492"/>
                  </a:lnTo>
                  <a:lnTo>
                    <a:pt x="4740" y="14685"/>
                  </a:lnTo>
                  <a:lnTo>
                    <a:pt x="4762" y="14639"/>
                  </a:lnTo>
                  <a:close/>
                  <a:moveTo>
                    <a:pt x="4562" y="14059"/>
                  </a:moveTo>
                  <a:lnTo>
                    <a:pt x="4538" y="14107"/>
                  </a:lnTo>
                  <a:lnTo>
                    <a:pt x="4755" y="14318"/>
                  </a:lnTo>
                  <a:cubicBezTo>
                    <a:pt x="4772" y="14335"/>
                    <a:pt x="4787" y="14349"/>
                    <a:pt x="4799" y="14360"/>
                  </a:cubicBezTo>
                  <a:cubicBezTo>
                    <a:pt x="4812" y="14371"/>
                    <a:pt x="4820" y="14378"/>
                    <a:pt x="4824" y="14382"/>
                  </a:cubicBezTo>
                  <a:cubicBezTo>
                    <a:pt x="4821" y="14381"/>
                    <a:pt x="4816" y="14379"/>
                    <a:pt x="4810" y="14378"/>
                  </a:cubicBezTo>
                  <a:cubicBezTo>
                    <a:pt x="4803" y="14376"/>
                    <a:pt x="4795" y="14374"/>
                    <a:pt x="4785" y="14372"/>
                  </a:cubicBezTo>
                  <a:cubicBezTo>
                    <a:pt x="4776" y="14370"/>
                    <a:pt x="4766" y="14368"/>
                    <a:pt x="4756" y="14367"/>
                  </a:cubicBezTo>
                  <a:cubicBezTo>
                    <a:pt x="4746" y="14365"/>
                    <a:pt x="4736" y="14363"/>
                    <a:pt x="4726" y="14362"/>
                  </a:cubicBezTo>
                  <a:lnTo>
                    <a:pt x="4433" y="14320"/>
                  </a:lnTo>
                  <a:lnTo>
                    <a:pt x="4408" y="14371"/>
                  </a:lnTo>
                  <a:lnTo>
                    <a:pt x="4864" y="14432"/>
                  </a:lnTo>
                  <a:lnTo>
                    <a:pt x="4887" y="14386"/>
                  </a:lnTo>
                  <a:lnTo>
                    <a:pt x="4562" y="14059"/>
                  </a:lnTo>
                  <a:close/>
                  <a:moveTo>
                    <a:pt x="5098" y="13957"/>
                  </a:moveTo>
                  <a:lnTo>
                    <a:pt x="5057" y="13937"/>
                  </a:lnTo>
                  <a:lnTo>
                    <a:pt x="4973" y="14109"/>
                  </a:lnTo>
                  <a:lnTo>
                    <a:pt x="4830" y="14039"/>
                  </a:lnTo>
                  <a:lnTo>
                    <a:pt x="4895" y="13905"/>
                  </a:lnTo>
                  <a:lnTo>
                    <a:pt x="4855" y="13885"/>
                  </a:lnTo>
                  <a:lnTo>
                    <a:pt x="4789" y="14019"/>
                  </a:lnTo>
                  <a:lnTo>
                    <a:pt x="4661" y="13956"/>
                  </a:lnTo>
                  <a:lnTo>
                    <a:pt x="4740" y="13795"/>
                  </a:lnTo>
                  <a:lnTo>
                    <a:pt x="4704" y="13770"/>
                  </a:lnTo>
                  <a:lnTo>
                    <a:pt x="4599" y="13984"/>
                  </a:lnTo>
                  <a:lnTo>
                    <a:pt x="4990" y="14176"/>
                  </a:lnTo>
                  <a:lnTo>
                    <a:pt x="5098" y="13957"/>
                  </a:lnTo>
                  <a:close/>
                  <a:moveTo>
                    <a:pt x="5261" y="13626"/>
                  </a:moveTo>
                  <a:lnTo>
                    <a:pt x="5224" y="13630"/>
                  </a:lnTo>
                  <a:cubicBezTo>
                    <a:pt x="5208" y="13633"/>
                    <a:pt x="5190" y="13635"/>
                    <a:pt x="5171" y="13638"/>
                  </a:cubicBezTo>
                  <a:cubicBezTo>
                    <a:pt x="5153" y="13640"/>
                    <a:pt x="5135" y="13643"/>
                    <a:pt x="5118" y="13645"/>
                  </a:cubicBezTo>
                  <a:cubicBezTo>
                    <a:pt x="5102" y="13647"/>
                    <a:pt x="5090" y="13649"/>
                    <a:pt x="5084" y="13650"/>
                  </a:cubicBezTo>
                  <a:cubicBezTo>
                    <a:pt x="5074" y="13652"/>
                    <a:pt x="5063" y="13655"/>
                    <a:pt x="5051" y="13658"/>
                  </a:cubicBezTo>
                  <a:cubicBezTo>
                    <a:pt x="5039" y="13661"/>
                    <a:pt x="5029" y="13664"/>
                    <a:pt x="5020" y="13668"/>
                  </a:cubicBezTo>
                  <a:lnTo>
                    <a:pt x="5023" y="13662"/>
                  </a:lnTo>
                  <a:cubicBezTo>
                    <a:pt x="5031" y="13647"/>
                    <a:pt x="5035" y="13631"/>
                    <a:pt x="5036" y="13616"/>
                  </a:cubicBezTo>
                  <a:cubicBezTo>
                    <a:pt x="5037" y="13601"/>
                    <a:pt x="5036" y="13586"/>
                    <a:pt x="5031" y="13573"/>
                  </a:cubicBezTo>
                  <a:cubicBezTo>
                    <a:pt x="5026" y="13559"/>
                    <a:pt x="5018" y="13546"/>
                    <a:pt x="5007" y="13535"/>
                  </a:cubicBezTo>
                  <a:cubicBezTo>
                    <a:pt x="4996" y="13524"/>
                    <a:pt x="4983" y="13514"/>
                    <a:pt x="4967" y="13506"/>
                  </a:cubicBezTo>
                  <a:cubicBezTo>
                    <a:pt x="4957" y="13501"/>
                    <a:pt x="4947" y="13498"/>
                    <a:pt x="4937" y="13496"/>
                  </a:cubicBezTo>
                  <a:cubicBezTo>
                    <a:pt x="4927" y="13494"/>
                    <a:pt x="4918" y="13493"/>
                    <a:pt x="4909" y="13494"/>
                  </a:cubicBezTo>
                  <a:cubicBezTo>
                    <a:pt x="4901" y="13494"/>
                    <a:pt x="4893" y="13495"/>
                    <a:pt x="4886" y="13497"/>
                  </a:cubicBezTo>
                  <a:cubicBezTo>
                    <a:pt x="4878" y="13499"/>
                    <a:pt x="4872" y="13501"/>
                    <a:pt x="4866" y="13504"/>
                  </a:cubicBezTo>
                  <a:cubicBezTo>
                    <a:pt x="4860" y="13507"/>
                    <a:pt x="4854" y="13511"/>
                    <a:pt x="4848" y="13515"/>
                  </a:cubicBezTo>
                  <a:cubicBezTo>
                    <a:pt x="4842" y="13519"/>
                    <a:pt x="4836" y="13525"/>
                    <a:pt x="4830" y="13532"/>
                  </a:cubicBezTo>
                  <a:cubicBezTo>
                    <a:pt x="4824" y="13538"/>
                    <a:pt x="4818" y="13546"/>
                    <a:pt x="4811" y="13556"/>
                  </a:cubicBezTo>
                  <a:cubicBezTo>
                    <a:pt x="4805" y="13566"/>
                    <a:pt x="4799" y="13577"/>
                    <a:pt x="4792" y="13591"/>
                  </a:cubicBezTo>
                  <a:lnTo>
                    <a:pt x="4748" y="13682"/>
                  </a:lnTo>
                  <a:lnTo>
                    <a:pt x="5138" y="13874"/>
                  </a:lnTo>
                  <a:lnTo>
                    <a:pt x="5161" y="13829"/>
                  </a:lnTo>
                  <a:lnTo>
                    <a:pt x="4984" y="13742"/>
                  </a:lnTo>
                  <a:cubicBezTo>
                    <a:pt x="4989" y="13732"/>
                    <a:pt x="4995" y="13725"/>
                    <a:pt x="5001" y="13720"/>
                  </a:cubicBezTo>
                  <a:cubicBezTo>
                    <a:pt x="5008" y="13716"/>
                    <a:pt x="5018" y="13712"/>
                    <a:pt x="5031" y="13709"/>
                  </a:cubicBezTo>
                  <a:cubicBezTo>
                    <a:pt x="5054" y="13705"/>
                    <a:pt x="5076" y="13701"/>
                    <a:pt x="5097" y="13697"/>
                  </a:cubicBezTo>
                  <a:cubicBezTo>
                    <a:pt x="5118" y="13694"/>
                    <a:pt x="5137" y="13691"/>
                    <a:pt x="5154" y="13689"/>
                  </a:cubicBezTo>
                  <a:cubicBezTo>
                    <a:pt x="5171" y="13687"/>
                    <a:pt x="5187" y="13686"/>
                    <a:pt x="5200" y="13685"/>
                  </a:cubicBezTo>
                  <a:cubicBezTo>
                    <a:pt x="5213" y="13684"/>
                    <a:pt x="5224" y="13684"/>
                    <a:pt x="5232" y="13684"/>
                  </a:cubicBezTo>
                  <a:lnTo>
                    <a:pt x="5261" y="13626"/>
                  </a:lnTo>
                  <a:close/>
                  <a:moveTo>
                    <a:pt x="4974" y="13577"/>
                  </a:moveTo>
                  <a:cubicBezTo>
                    <a:pt x="4983" y="13585"/>
                    <a:pt x="4988" y="13594"/>
                    <a:pt x="4991" y="13604"/>
                  </a:cubicBezTo>
                  <a:cubicBezTo>
                    <a:pt x="4994" y="13615"/>
                    <a:pt x="4995" y="13626"/>
                    <a:pt x="4993" y="13639"/>
                  </a:cubicBezTo>
                  <a:cubicBezTo>
                    <a:pt x="4990" y="13651"/>
                    <a:pt x="4985" y="13667"/>
                    <a:pt x="4976" y="13684"/>
                  </a:cubicBezTo>
                  <a:lnTo>
                    <a:pt x="4955" y="13727"/>
                  </a:lnTo>
                  <a:lnTo>
                    <a:pt x="4809" y="13656"/>
                  </a:lnTo>
                  <a:lnTo>
                    <a:pt x="4832" y="13609"/>
                  </a:lnTo>
                  <a:cubicBezTo>
                    <a:pt x="4838" y="13598"/>
                    <a:pt x="4843" y="13589"/>
                    <a:pt x="4848" y="13582"/>
                  </a:cubicBezTo>
                  <a:cubicBezTo>
                    <a:pt x="4853" y="13575"/>
                    <a:pt x="4859" y="13569"/>
                    <a:pt x="4864" y="13564"/>
                  </a:cubicBezTo>
                  <a:cubicBezTo>
                    <a:pt x="4874" y="13555"/>
                    <a:pt x="4887" y="13550"/>
                    <a:pt x="4901" y="13548"/>
                  </a:cubicBezTo>
                  <a:cubicBezTo>
                    <a:pt x="4916" y="13546"/>
                    <a:pt x="4929" y="13548"/>
                    <a:pt x="4942" y="13555"/>
                  </a:cubicBezTo>
                  <a:cubicBezTo>
                    <a:pt x="4955" y="13561"/>
                    <a:pt x="4966" y="13568"/>
                    <a:pt x="4974" y="13577"/>
                  </a:cubicBezTo>
                  <a:close/>
                  <a:moveTo>
                    <a:pt x="5272" y="13232"/>
                  </a:moveTo>
                  <a:cubicBezTo>
                    <a:pt x="5257" y="13230"/>
                    <a:pt x="5243" y="13231"/>
                    <a:pt x="5230" y="13235"/>
                  </a:cubicBezTo>
                  <a:cubicBezTo>
                    <a:pt x="5217" y="13238"/>
                    <a:pt x="5205" y="13244"/>
                    <a:pt x="5194" y="13251"/>
                  </a:cubicBezTo>
                  <a:cubicBezTo>
                    <a:pt x="5183" y="13258"/>
                    <a:pt x="5171" y="13269"/>
                    <a:pt x="5157" y="13284"/>
                  </a:cubicBezTo>
                  <a:lnTo>
                    <a:pt x="5120" y="13322"/>
                  </a:lnTo>
                  <a:cubicBezTo>
                    <a:pt x="5101" y="13342"/>
                    <a:pt x="5085" y="13354"/>
                    <a:pt x="5070" y="13359"/>
                  </a:cubicBezTo>
                  <a:cubicBezTo>
                    <a:pt x="5056" y="13365"/>
                    <a:pt x="5041" y="13364"/>
                    <a:pt x="5025" y="13356"/>
                  </a:cubicBezTo>
                  <a:cubicBezTo>
                    <a:pt x="5005" y="13346"/>
                    <a:pt x="4992" y="13331"/>
                    <a:pt x="4988" y="13312"/>
                  </a:cubicBezTo>
                  <a:cubicBezTo>
                    <a:pt x="4983" y="13293"/>
                    <a:pt x="4987" y="13271"/>
                    <a:pt x="4999" y="13246"/>
                  </a:cubicBezTo>
                  <a:cubicBezTo>
                    <a:pt x="5003" y="13238"/>
                    <a:pt x="5007" y="13230"/>
                    <a:pt x="5012" y="13223"/>
                  </a:cubicBezTo>
                  <a:cubicBezTo>
                    <a:pt x="5017" y="13216"/>
                    <a:pt x="5022" y="13210"/>
                    <a:pt x="5029" y="13204"/>
                  </a:cubicBezTo>
                  <a:cubicBezTo>
                    <a:pt x="5035" y="13198"/>
                    <a:pt x="5042" y="13192"/>
                    <a:pt x="5050" y="13186"/>
                  </a:cubicBezTo>
                  <a:cubicBezTo>
                    <a:pt x="5058" y="13180"/>
                    <a:pt x="5068" y="13174"/>
                    <a:pt x="5079" y="13167"/>
                  </a:cubicBezTo>
                  <a:lnTo>
                    <a:pt x="5055" y="13130"/>
                  </a:lnTo>
                  <a:cubicBezTo>
                    <a:pt x="5012" y="13155"/>
                    <a:pt x="4980" y="13188"/>
                    <a:pt x="4959" y="13230"/>
                  </a:cubicBezTo>
                  <a:cubicBezTo>
                    <a:pt x="4950" y="13249"/>
                    <a:pt x="4944" y="13267"/>
                    <a:pt x="4942" y="13285"/>
                  </a:cubicBezTo>
                  <a:cubicBezTo>
                    <a:pt x="4940" y="13304"/>
                    <a:pt x="4941" y="13321"/>
                    <a:pt x="4946" y="13337"/>
                  </a:cubicBezTo>
                  <a:cubicBezTo>
                    <a:pt x="4950" y="13353"/>
                    <a:pt x="4958" y="13367"/>
                    <a:pt x="4968" y="13380"/>
                  </a:cubicBezTo>
                  <a:cubicBezTo>
                    <a:pt x="4979" y="13393"/>
                    <a:pt x="4993" y="13403"/>
                    <a:pt x="5009" y="13411"/>
                  </a:cubicBezTo>
                  <a:cubicBezTo>
                    <a:pt x="5035" y="13424"/>
                    <a:pt x="5060" y="13426"/>
                    <a:pt x="5085" y="13418"/>
                  </a:cubicBezTo>
                  <a:cubicBezTo>
                    <a:pt x="5097" y="13415"/>
                    <a:pt x="5108" y="13409"/>
                    <a:pt x="5118" y="13401"/>
                  </a:cubicBezTo>
                  <a:cubicBezTo>
                    <a:pt x="5128" y="13393"/>
                    <a:pt x="5140" y="13381"/>
                    <a:pt x="5154" y="13366"/>
                  </a:cubicBezTo>
                  <a:lnTo>
                    <a:pt x="5186" y="13332"/>
                  </a:lnTo>
                  <a:cubicBezTo>
                    <a:pt x="5223" y="13293"/>
                    <a:pt x="5258" y="13281"/>
                    <a:pt x="5293" y="13298"/>
                  </a:cubicBezTo>
                  <a:cubicBezTo>
                    <a:pt x="5316" y="13310"/>
                    <a:pt x="5330" y="13328"/>
                    <a:pt x="5335" y="13354"/>
                  </a:cubicBezTo>
                  <a:cubicBezTo>
                    <a:pt x="5337" y="13365"/>
                    <a:pt x="5338" y="13376"/>
                    <a:pt x="5336" y="13386"/>
                  </a:cubicBezTo>
                  <a:cubicBezTo>
                    <a:pt x="5334" y="13397"/>
                    <a:pt x="5329" y="13409"/>
                    <a:pt x="5322" y="13424"/>
                  </a:cubicBezTo>
                  <a:cubicBezTo>
                    <a:pt x="5312" y="13444"/>
                    <a:pt x="5300" y="13461"/>
                    <a:pt x="5287" y="13475"/>
                  </a:cubicBezTo>
                  <a:cubicBezTo>
                    <a:pt x="5273" y="13489"/>
                    <a:pt x="5256" y="13502"/>
                    <a:pt x="5236" y="13512"/>
                  </a:cubicBezTo>
                  <a:lnTo>
                    <a:pt x="5263" y="13551"/>
                  </a:lnTo>
                  <a:cubicBezTo>
                    <a:pt x="5284" y="13537"/>
                    <a:pt x="5303" y="13522"/>
                    <a:pt x="5319" y="13504"/>
                  </a:cubicBezTo>
                  <a:cubicBezTo>
                    <a:pt x="5335" y="13487"/>
                    <a:pt x="5348" y="13466"/>
                    <a:pt x="5360" y="13443"/>
                  </a:cubicBezTo>
                  <a:cubicBezTo>
                    <a:pt x="5369" y="13425"/>
                    <a:pt x="5375" y="13408"/>
                    <a:pt x="5378" y="13392"/>
                  </a:cubicBezTo>
                  <a:cubicBezTo>
                    <a:pt x="5381" y="13377"/>
                    <a:pt x="5381" y="13360"/>
                    <a:pt x="5379" y="13343"/>
                  </a:cubicBezTo>
                  <a:cubicBezTo>
                    <a:pt x="5377" y="13320"/>
                    <a:pt x="5369" y="13300"/>
                    <a:pt x="5357" y="13283"/>
                  </a:cubicBezTo>
                  <a:cubicBezTo>
                    <a:pt x="5345" y="13265"/>
                    <a:pt x="5330" y="13252"/>
                    <a:pt x="5312" y="13243"/>
                  </a:cubicBezTo>
                  <a:cubicBezTo>
                    <a:pt x="5300" y="13237"/>
                    <a:pt x="5286" y="13233"/>
                    <a:pt x="5272" y="13232"/>
                  </a:cubicBezTo>
                  <a:close/>
                  <a:moveTo>
                    <a:pt x="5489" y="13161"/>
                  </a:moveTo>
                  <a:lnTo>
                    <a:pt x="5098" y="12969"/>
                  </a:lnTo>
                  <a:lnTo>
                    <a:pt x="5076" y="13015"/>
                  </a:lnTo>
                  <a:lnTo>
                    <a:pt x="5467" y="13207"/>
                  </a:lnTo>
                  <a:lnTo>
                    <a:pt x="5489" y="13161"/>
                  </a:lnTo>
                  <a:close/>
                  <a:moveTo>
                    <a:pt x="5264" y="12632"/>
                  </a:moveTo>
                  <a:lnTo>
                    <a:pt x="5137" y="12891"/>
                  </a:lnTo>
                  <a:lnTo>
                    <a:pt x="5176" y="12910"/>
                  </a:lnTo>
                  <a:lnTo>
                    <a:pt x="5228" y="12805"/>
                  </a:lnTo>
                  <a:lnTo>
                    <a:pt x="5579" y="12978"/>
                  </a:lnTo>
                  <a:lnTo>
                    <a:pt x="5601" y="12933"/>
                  </a:lnTo>
                  <a:lnTo>
                    <a:pt x="5250" y="12760"/>
                  </a:lnTo>
                  <a:lnTo>
                    <a:pt x="5302" y="12654"/>
                  </a:lnTo>
                  <a:lnTo>
                    <a:pt x="5264" y="12632"/>
                  </a:lnTo>
                  <a:close/>
                  <a:moveTo>
                    <a:pt x="5432" y="12291"/>
                  </a:moveTo>
                  <a:lnTo>
                    <a:pt x="5405" y="12345"/>
                  </a:lnTo>
                  <a:lnTo>
                    <a:pt x="5518" y="12494"/>
                  </a:lnTo>
                  <a:cubicBezTo>
                    <a:pt x="5525" y="12504"/>
                    <a:pt x="5532" y="12513"/>
                    <a:pt x="5538" y="12521"/>
                  </a:cubicBezTo>
                  <a:cubicBezTo>
                    <a:pt x="5545" y="12529"/>
                    <a:pt x="5549" y="12534"/>
                    <a:pt x="5551" y="12536"/>
                  </a:cubicBezTo>
                  <a:cubicBezTo>
                    <a:pt x="5542" y="12536"/>
                    <a:pt x="5533" y="12536"/>
                    <a:pt x="5524" y="12535"/>
                  </a:cubicBezTo>
                  <a:cubicBezTo>
                    <a:pt x="5516" y="12535"/>
                    <a:pt x="5507" y="12535"/>
                    <a:pt x="5497" y="12535"/>
                  </a:cubicBezTo>
                  <a:lnTo>
                    <a:pt x="5312" y="12535"/>
                  </a:lnTo>
                  <a:lnTo>
                    <a:pt x="5283" y="12593"/>
                  </a:lnTo>
                  <a:lnTo>
                    <a:pt x="5581" y="12583"/>
                  </a:lnTo>
                  <a:lnTo>
                    <a:pt x="5736" y="12659"/>
                  </a:lnTo>
                  <a:lnTo>
                    <a:pt x="5760" y="12611"/>
                  </a:lnTo>
                  <a:lnTo>
                    <a:pt x="5608" y="12536"/>
                  </a:lnTo>
                  <a:lnTo>
                    <a:pt x="5432" y="12291"/>
                  </a:lnTo>
                  <a:close/>
                  <a:moveTo>
                    <a:pt x="5791" y="11862"/>
                  </a:moveTo>
                  <a:cubicBezTo>
                    <a:pt x="5765" y="11857"/>
                    <a:pt x="5740" y="11855"/>
                    <a:pt x="5715" y="11859"/>
                  </a:cubicBezTo>
                  <a:cubicBezTo>
                    <a:pt x="5706" y="11860"/>
                    <a:pt x="5696" y="11862"/>
                    <a:pt x="5685" y="11866"/>
                  </a:cubicBezTo>
                  <a:cubicBezTo>
                    <a:pt x="5674" y="11869"/>
                    <a:pt x="5663" y="11874"/>
                    <a:pt x="5652" y="11881"/>
                  </a:cubicBezTo>
                  <a:cubicBezTo>
                    <a:pt x="5641" y="11888"/>
                    <a:pt x="5630" y="11897"/>
                    <a:pt x="5619" y="11908"/>
                  </a:cubicBezTo>
                  <a:cubicBezTo>
                    <a:pt x="5609" y="11919"/>
                    <a:pt x="5599" y="11933"/>
                    <a:pt x="5591" y="11950"/>
                  </a:cubicBezTo>
                  <a:cubicBezTo>
                    <a:pt x="5579" y="11974"/>
                    <a:pt x="5573" y="11998"/>
                    <a:pt x="5573" y="12022"/>
                  </a:cubicBezTo>
                  <a:cubicBezTo>
                    <a:pt x="5573" y="12046"/>
                    <a:pt x="5578" y="12069"/>
                    <a:pt x="5589" y="12091"/>
                  </a:cubicBezTo>
                  <a:cubicBezTo>
                    <a:pt x="5600" y="12112"/>
                    <a:pt x="5616" y="12133"/>
                    <a:pt x="5637" y="12152"/>
                  </a:cubicBezTo>
                  <a:cubicBezTo>
                    <a:pt x="5658" y="12172"/>
                    <a:pt x="5684" y="12189"/>
                    <a:pt x="5715" y="12204"/>
                  </a:cubicBezTo>
                  <a:cubicBezTo>
                    <a:pt x="5783" y="12238"/>
                    <a:pt x="5842" y="12248"/>
                    <a:pt x="5893" y="12234"/>
                  </a:cubicBezTo>
                  <a:cubicBezTo>
                    <a:pt x="5915" y="12228"/>
                    <a:pt x="5935" y="12218"/>
                    <a:pt x="5953" y="12204"/>
                  </a:cubicBezTo>
                  <a:cubicBezTo>
                    <a:pt x="5971" y="12190"/>
                    <a:pt x="5986" y="12171"/>
                    <a:pt x="5997" y="12147"/>
                  </a:cubicBezTo>
                  <a:cubicBezTo>
                    <a:pt x="6007" y="12127"/>
                    <a:pt x="6013" y="12107"/>
                    <a:pt x="6015" y="12089"/>
                  </a:cubicBezTo>
                  <a:cubicBezTo>
                    <a:pt x="6017" y="12070"/>
                    <a:pt x="6015" y="12051"/>
                    <a:pt x="6008" y="12030"/>
                  </a:cubicBezTo>
                  <a:cubicBezTo>
                    <a:pt x="6000" y="12001"/>
                    <a:pt x="5985" y="11976"/>
                    <a:pt x="5965" y="11954"/>
                  </a:cubicBezTo>
                  <a:cubicBezTo>
                    <a:pt x="5944" y="11933"/>
                    <a:pt x="5915" y="11913"/>
                    <a:pt x="5878" y="11894"/>
                  </a:cubicBezTo>
                  <a:cubicBezTo>
                    <a:pt x="5846" y="11879"/>
                    <a:pt x="5817" y="11868"/>
                    <a:pt x="5791" y="11862"/>
                  </a:cubicBezTo>
                  <a:close/>
                  <a:moveTo>
                    <a:pt x="5900" y="11973"/>
                  </a:moveTo>
                  <a:cubicBezTo>
                    <a:pt x="5912" y="11980"/>
                    <a:pt x="5922" y="11987"/>
                    <a:pt x="5930" y="11994"/>
                  </a:cubicBezTo>
                  <a:cubicBezTo>
                    <a:pt x="5939" y="12001"/>
                    <a:pt x="5946" y="12008"/>
                    <a:pt x="5951" y="12015"/>
                  </a:cubicBezTo>
                  <a:cubicBezTo>
                    <a:pt x="5957" y="12022"/>
                    <a:pt x="5961" y="12030"/>
                    <a:pt x="5965" y="12038"/>
                  </a:cubicBezTo>
                  <a:cubicBezTo>
                    <a:pt x="5972" y="12052"/>
                    <a:pt x="5975" y="12066"/>
                    <a:pt x="5975" y="12081"/>
                  </a:cubicBezTo>
                  <a:cubicBezTo>
                    <a:pt x="5974" y="12096"/>
                    <a:pt x="5970" y="12111"/>
                    <a:pt x="5963" y="12127"/>
                  </a:cubicBezTo>
                  <a:cubicBezTo>
                    <a:pt x="5959" y="12135"/>
                    <a:pt x="5954" y="12143"/>
                    <a:pt x="5947" y="12150"/>
                  </a:cubicBezTo>
                  <a:cubicBezTo>
                    <a:pt x="5941" y="12158"/>
                    <a:pt x="5934" y="12164"/>
                    <a:pt x="5927" y="12170"/>
                  </a:cubicBezTo>
                  <a:cubicBezTo>
                    <a:pt x="5920" y="12175"/>
                    <a:pt x="5912" y="12180"/>
                    <a:pt x="5904" y="12184"/>
                  </a:cubicBezTo>
                  <a:cubicBezTo>
                    <a:pt x="5896" y="12187"/>
                    <a:pt x="5888" y="12189"/>
                    <a:pt x="5879" y="12190"/>
                  </a:cubicBezTo>
                  <a:cubicBezTo>
                    <a:pt x="5862" y="12191"/>
                    <a:pt x="5841" y="12188"/>
                    <a:pt x="5815" y="12181"/>
                  </a:cubicBezTo>
                  <a:cubicBezTo>
                    <a:pt x="5788" y="12173"/>
                    <a:pt x="5761" y="12162"/>
                    <a:pt x="5731" y="12148"/>
                  </a:cubicBezTo>
                  <a:cubicBezTo>
                    <a:pt x="5707" y="12136"/>
                    <a:pt x="5687" y="12124"/>
                    <a:pt x="5671" y="12112"/>
                  </a:cubicBezTo>
                  <a:cubicBezTo>
                    <a:pt x="5655" y="12101"/>
                    <a:pt x="5643" y="12088"/>
                    <a:pt x="5633" y="12075"/>
                  </a:cubicBezTo>
                  <a:cubicBezTo>
                    <a:pt x="5623" y="12060"/>
                    <a:pt x="5617" y="12044"/>
                    <a:pt x="5616" y="12025"/>
                  </a:cubicBezTo>
                  <a:cubicBezTo>
                    <a:pt x="5616" y="12006"/>
                    <a:pt x="5620" y="11987"/>
                    <a:pt x="5629" y="11969"/>
                  </a:cubicBezTo>
                  <a:cubicBezTo>
                    <a:pt x="5640" y="11946"/>
                    <a:pt x="5654" y="11930"/>
                    <a:pt x="5672" y="11921"/>
                  </a:cubicBezTo>
                  <a:cubicBezTo>
                    <a:pt x="5690" y="11912"/>
                    <a:pt x="5707" y="11908"/>
                    <a:pt x="5725" y="11908"/>
                  </a:cubicBezTo>
                  <a:cubicBezTo>
                    <a:pt x="5742" y="11908"/>
                    <a:pt x="5761" y="11912"/>
                    <a:pt x="5783" y="11919"/>
                  </a:cubicBezTo>
                  <a:cubicBezTo>
                    <a:pt x="5804" y="11925"/>
                    <a:pt x="5830" y="11936"/>
                    <a:pt x="5859" y="11950"/>
                  </a:cubicBezTo>
                  <a:cubicBezTo>
                    <a:pt x="5875" y="11958"/>
                    <a:pt x="5888" y="11966"/>
                    <a:pt x="5900" y="11973"/>
                  </a:cubicBezTo>
                  <a:close/>
                  <a:moveTo>
                    <a:pt x="5825" y="11492"/>
                  </a:moveTo>
                  <a:lnTo>
                    <a:pt x="5724" y="11697"/>
                  </a:lnTo>
                  <a:lnTo>
                    <a:pt x="6115" y="11890"/>
                  </a:lnTo>
                  <a:lnTo>
                    <a:pt x="6138" y="11842"/>
                  </a:lnTo>
                  <a:lnTo>
                    <a:pt x="5952" y="11751"/>
                  </a:lnTo>
                  <a:lnTo>
                    <a:pt x="6014" y="11625"/>
                  </a:lnTo>
                  <a:lnTo>
                    <a:pt x="5976" y="11607"/>
                  </a:lnTo>
                  <a:lnTo>
                    <a:pt x="5914" y="11732"/>
                  </a:lnTo>
                  <a:lnTo>
                    <a:pt x="5786" y="11669"/>
                  </a:lnTo>
                  <a:lnTo>
                    <a:pt x="5860" y="11518"/>
                  </a:lnTo>
                  <a:lnTo>
                    <a:pt x="5825" y="11492"/>
                  </a:lnTo>
                  <a:close/>
                  <a:moveTo>
                    <a:pt x="6491" y="11125"/>
                  </a:moveTo>
                  <a:lnTo>
                    <a:pt x="6084" y="10966"/>
                  </a:lnTo>
                  <a:lnTo>
                    <a:pt x="6050" y="11035"/>
                  </a:lnTo>
                  <a:lnTo>
                    <a:pt x="6273" y="11236"/>
                  </a:lnTo>
                  <a:cubicBezTo>
                    <a:pt x="6287" y="11248"/>
                    <a:pt x="6299" y="11259"/>
                    <a:pt x="6311" y="11267"/>
                  </a:cubicBezTo>
                  <a:cubicBezTo>
                    <a:pt x="6322" y="11276"/>
                    <a:pt x="6328" y="11281"/>
                    <a:pt x="6330" y="11282"/>
                  </a:cubicBezTo>
                  <a:cubicBezTo>
                    <a:pt x="6328" y="11281"/>
                    <a:pt x="6320" y="11279"/>
                    <a:pt x="6306" y="11275"/>
                  </a:cubicBezTo>
                  <a:cubicBezTo>
                    <a:pt x="6292" y="11272"/>
                    <a:pt x="6275" y="11268"/>
                    <a:pt x="6254" y="11264"/>
                  </a:cubicBezTo>
                  <a:lnTo>
                    <a:pt x="5964" y="11209"/>
                  </a:lnTo>
                  <a:lnTo>
                    <a:pt x="5930" y="11278"/>
                  </a:lnTo>
                  <a:lnTo>
                    <a:pt x="6304" y="11504"/>
                  </a:lnTo>
                  <a:lnTo>
                    <a:pt x="6327" y="11459"/>
                  </a:lnTo>
                  <a:lnTo>
                    <a:pt x="6059" y="11301"/>
                  </a:lnTo>
                  <a:cubicBezTo>
                    <a:pt x="6054" y="11298"/>
                    <a:pt x="6047" y="11294"/>
                    <a:pt x="6040" y="11290"/>
                  </a:cubicBezTo>
                  <a:cubicBezTo>
                    <a:pt x="6032" y="11285"/>
                    <a:pt x="6025" y="11281"/>
                    <a:pt x="6017" y="11277"/>
                  </a:cubicBezTo>
                  <a:cubicBezTo>
                    <a:pt x="6010" y="11273"/>
                    <a:pt x="6003" y="11269"/>
                    <a:pt x="5998" y="11266"/>
                  </a:cubicBezTo>
                  <a:cubicBezTo>
                    <a:pt x="5993" y="11263"/>
                    <a:pt x="5990" y="11261"/>
                    <a:pt x="5989" y="11260"/>
                  </a:cubicBezTo>
                  <a:cubicBezTo>
                    <a:pt x="5993" y="11262"/>
                    <a:pt x="6002" y="11264"/>
                    <a:pt x="6016" y="11266"/>
                  </a:cubicBezTo>
                  <a:cubicBezTo>
                    <a:pt x="6031" y="11269"/>
                    <a:pt x="6050" y="11273"/>
                    <a:pt x="6072" y="11277"/>
                  </a:cubicBezTo>
                  <a:lnTo>
                    <a:pt x="6387" y="11336"/>
                  </a:lnTo>
                  <a:lnTo>
                    <a:pt x="6407" y="11296"/>
                  </a:lnTo>
                  <a:lnTo>
                    <a:pt x="6156" y="11069"/>
                  </a:lnTo>
                  <a:cubicBezTo>
                    <a:pt x="6151" y="11065"/>
                    <a:pt x="6145" y="11060"/>
                    <a:pt x="6140" y="11055"/>
                  </a:cubicBezTo>
                  <a:cubicBezTo>
                    <a:pt x="6134" y="11050"/>
                    <a:pt x="6128" y="11045"/>
                    <a:pt x="6123" y="11041"/>
                  </a:cubicBezTo>
                  <a:cubicBezTo>
                    <a:pt x="6118" y="11036"/>
                    <a:pt x="6113" y="11032"/>
                    <a:pt x="6109" y="11029"/>
                  </a:cubicBezTo>
                  <a:cubicBezTo>
                    <a:pt x="6106" y="11026"/>
                    <a:pt x="6103" y="11024"/>
                    <a:pt x="6103" y="11024"/>
                  </a:cubicBezTo>
                  <a:cubicBezTo>
                    <a:pt x="6104" y="11024"/>
                    <a:pt x="6106" y="11025"/>
                    <a:pt x="6111" y="11027"/>
                  </a:cubicBezTo>
                  <a:cubicBezTo>
                    <a:pt x="6116" y="11029"/>
                    <a:pt x="6121" y="11032"/>
                    <a:pt x="6128" y="11035"/>
                  </a:cubicBezTo>
                  <a:cubicBezTo>
                    <a:pt x="6135" y="11038"/>
                    <a:pt x="6142" y="11041"/>
                    <a:pt x="6150" y="11045"/>
                  </a:cubicBezTo>
                  <a:cubicBezTo>
                    <a:pt x="6157" y="11048"/>
                    <a:pt x="6164" y="11051"/>
                    <a:pt x="6170" y="11053"/>
                  </a:cubicBezTo>
                  <a:lnTo>
                    <a:pt x="6468" y="11172"/>
                  </a:lnTo>
                  <a:lnTo>
                    <a:pt x="6491" y="11125"/>
                  </a:lnTo>
                  <a:close/>
                  <a:moveTo>
                    <a:pt x="6276" y="10576"/>
                  </a:moveTo>
                  <a:lnTo>
                    <a:pt x="6253" y="10623"/>
                  </a:lnTo>
                  <a:lnTo>
                    <a:pt x="6525" y="10757"/>
                  </a:lnTo>
                  <a:cubicBezTo>
                    <a:pt x="6538" y="10763"/>
                    <a:pt x="6549" y="10770"/>
                    <a:pt x="6558" y="10776"/>
                  </a:cubicBezTo>
                  <a:cubicBezTo>
                    <a:pt x="6566" y="10782"/>
                    <a:pt x="6573" y="10791"/>
                    <a:pt x="6579" y="10801"/>
                  </a:cubicBezTo>
                  <a:cubicBezTo>
                    <a:pt x="6584" y="10811"/>
                    <a:pt x="6586" y="10823"/>
                    <a:pt x="6584" y="10837"/>
                  </a:cubicBezTo>
                  <a:cubicBezTo>
                    <a:pt x="6582" y="10851"/>
                    <a:pt x="6577" y="10866"/>
                    <a:pt x="6569" y="10882"/>
                  </a:cubicBezTo>
                  <a:cubicBezTo>
                    <a:pt x="6563" y="10894"/>
                    <a:pt x="6557" y="10904"/>
                    <a:pt x="6551" y="10912"/>
                  </a:cubicBezTo>
                  <a:cubicBezTo>
                    <a:pt x="6544" y="10920"/>
                    <a:pt x="6537" y="10926"/>
                    <a:pt x="6531" y="10930"/>
                  </a:cubicBezTo>
                  <a:cubicBezTo>
                    <a:pt x="6524" y="10934"/>
                    <a:pt x="6517" y="10937"/>
                    <a:pt x="6511" y="10938"/>
                  </a:cubicBezTo>
                  <a:cubicBezTo>
                    <a:pt x="6505" y="10939"/>
                    <a:pt x="6499" y="10940"/>
                    <a:pt x="6494" y="10940"/>
                  </a:cubicBezTo>
                  <a:cubicBezTo>
                    <a:pt x="6486" y="10940"/>
                    <a:pt x="6477" y="10937"/>
                    <a:pt x="6466" y="10933"/>
                  </a:cubicBezTo>
                  <a:cubicBezTo>
                    <a:pt x="6454" y="10928"/>
                    <a:pt x="6444" y="10924"/>
                    <a:pt x="6434" y="10919"/>
                  </a:cubicBezTo>
                  <a:lnTo>
                    <a:pt x="6171" y="10789"/>
                  </a:lnTo>
                  <a:lnTo>
                    <a:pt x="6148" y="10836"/>
                  </a:lnTo>
                  <a:lnTo>
                    <a:pt x="6428" y="10974"/>
                  </a:lnTo>
                  <a:cubicBezTo>
                    <a:pt x="6437" y="10978"/>
                    <a:pt x="6447" y="10982"/>
                    <a:pt x="6459" y="10987"/>
                  </a:cubicBezTo>
                  <a:cubicBezTo>
                    <a:pt x="6471" y="10991"/>
                    <a:pt x="6483" y="10993"/>
                    <a:pt x="6495" y="10992"/>
                  </a:cubicBezTo>
                  <a:cubicBezTo>
                    <a:pt x="6520" y="10991"/>
                    <a:pt x="6541" y="10984"/>
                    <a:pt x="6559" y="10970"/>
                  </a:cubicBezTo>
                  <a:cubicBezTo>
                    <a:pt x="6577" y="10957"/>
                    <a:pt x="6593" y="10935"/>
                    <a:pt x="6608" y="10904"/>
                  </a:cubicBezTo>
                  <a:cubicBezTo>
                    <a:pt x="6620" y="10880"/>
                    <a:pt x="6627" y="10859"/>
                    <a:pt x="6630" y="10840"/>
                  </a:cubicBezTo>
                  <a:cubicBezTo>
                    <a:pt x="6633" y="10822"/>
                    <a:pt x="6633" y="10804"/>
                    <a:pt x="6628" y="10787"/>
                  </a:cubicBezTo>
                  <a:cubicBezTo>
                    <a:pt x="6624" y="10770"/>
                    <a:pt x="6617" y="10757"/>
                    <a:pt x="6606" y="10746"/>
                  </a:cubicBezTo>
                  <a:cubicBezTo>
                    <a:pt x="6595" y="10736"/>
                    <a:pt x="6577" y="10725"/>
                    <a:pt x="6554" y="10713"/>
                  </a:cubicBezTo>
                  <a:lnTo>
                    <a:pt x="6276" y="10576"/>
                  </a:lnTo>
                  <a:close/>
                  <a:moveTo>
                    <a:pt x="6119" y="10707"/>
                  </a:moveTo>
                  <a:cubicBezTo>
                    <a:pt x="6110" y="10710"/>
                    <a:pt x="6104" y="10716"/>
                    <a:pt x="6100" y="10724"/>
                  </a:cubicBezTo>
                  <a:cubicBezTo>
                    <a:pt x="6096" y="10732"/>
                    <a:pt x="6095" y="10740"/>
                    <a:pt x="6098" y="10749"/>
                  </a:cubicBezTo>
                  <a:cubicBezTo>
                    <a:pt x="6101" y="10757"/>
                    <a:pt x="6106" y="10763"/>
                    <a:pt x="6114" y="10767"/>
                  </a:cubicBezTo>
                  <a:cubicBezTo>
                    <a:pt x="6123" y="10772"/>
                    <a:pt x="6131" y="10772"/>
                    <a:pt x="6140" y="10769"/>
                  </a:cubicBezTo>
                  <a:cubicBezTo>
                    <a:pt x="6149" y="10767"/>
                    <a:pt x="6155" y="10761"/>
                    <a:pt x="6159" y="10753"/>
                  </a:cubicBezTo>
                  <a:cubicBezTo>
                    <a:pt x="6163" y="10744"/>
                    <a:pt x="6164" y="10736"/>
                    <a:pt x="6161" y="10727"/>
                  </a:cubicBezTo>
                  <a:cubicBezTo>
                    <a:pt x="6157" y="10719"/>
                    <a:pt x="6152" y="10713"/>
                    <a:pt x="6143" y="10709"/>
                  </a:cubicBezTo>
                  <a:cubicBezTo>
                    <a:pt x="6135" y="10705"/>
                    <a:pt x="6127" y="10704"/>
                    <a:pt x="6119" y="10707"/>
                  </a:cubicBezTo>
                  <a:close/>
                  <a:moveTo>
                    <a:pt x="6176" y="10590"/>
                  </a:moveTo>
                  <a:cubicBezTo>
                    <a:pt x="6167" y="10593"/>
                    <a:pt x="6161" y="10599"/>
                    <a:pt x="6157" y="10607"/>
                  </a:cubicBezTo>
                  <a:cubicBezTo>
                    <a:pt x="6153" y="10615"/>
                    <a:pt x="6153" y="10623"/>
                    <a:pt x="6156" y="10632"/>
                  </a:cubicBezTo>
                  <a:cubicBezTo>
                    <a:pt x="6158" y="10640"/>
                    <a:pt x="6164" y="10647"/>
                    <a:pt x="6172" y="10651"/>
                  </a:cubicBezTo>
                  <a:cubicBezTo>
                    <a:pt x="6180" y="10655"/>
                    <a:pt x="6189" y="10655"/>
                    <a:pt x="6197" y="10653"/>
                  </a:cubicBezTo>
                  <a:cubicBezTo>
                    <a:pt x="6206" y="10650"/>
                    <a:pt x="6212" y="10644"/>
                    <a:pt x="6217" y="10636"/>
                  </a:cubicBezTo>
                  <a:cubicBezTo>
                    <a:pt x="6221" y="10627"/>
                    <a:pt x="6221" y="10619"/>
                    <a:pt x="6218" y="10611"/>
                  </a:cubicBezTo>
                  <a:cubicBezTo>
                    <a:pt x="6215" y="10602"/>
                    <a:pt x="6209" y="10596"/>
                    <a:pt x="6201" y="10592"/>
                  </a:cubicBezTo>
                  <a:cubicBezTo>
                    <a:pt x="6193" y="10588"/>
                    <a:pt x="6184" y="10587"/>
                    <a:pt x="6176" y="10590"/>
                  </a:cubicBezTo>
                  <a:close/>
                  <a:moveTo>
                    <a:pt x="6850" y="10396"/>
                  </a:moveTo>
                  <a:lnTo>
                    <a:pt x="6459" y="10204"/>
                  </a:lnTo>
                  <a:lnTo>
                    <a:pt x="6436" y="10250"/>
                  </a:lnTo>
                  <a:lnTo>
                    <a:pt x="6650" y="10353"/>
                  </a:lnTo>
                  <a:cubicBezTo>
                    <a:pt x="6664" y="10360"/>
                    <a:pt x="6678" y="10366"/>
                    <a:pt x="6692" y="10373"/>
                  </a:cubicBezTo>
                  <a:cubicBezTo>
                    <a:pt x="6706" y="10379"/>
                    <a:pt x="6719" y="10385"/>
                    <a:pt x="6731" y="10390"/>
                  </a:cubicBezTo>
                  <a:cubicBezTo>
                    <a:pt x="6742" y="10395"/>
                    <a:pt x="6752" y="10399"/>
                    <a:pt x="6759" y="10402"/>
                  </a:cubicBezTo>
                  <a:cubicBezTo>
                    <a:pt x="6767" y="10405"/>
                    <a:pt x="6771" y="10406"/>
                    <a:pt x="6771" y="10406"/>
                  </a:cubicBezTo>
                  <a:cubicBezTo>
                    <a:pt x="6770" y="10406"/>
                    <a:pt x="6766" y="10406"/>
                    <a:pt x="6760" y="10405"/>
                  </a:cubicBezTo>
                  <a:cubicBezTo>
                    <a:pt x="6754" y="10405"/>
                    <a:pt x="6746" y="10404"/>
                    <a:pt x="6737" y="10404"/>
                  </a:cubicBezTo>
                  <a:cubicBezTo>
                    <a:pt x="6728" y="10403"/>
                    <a:pt x="6717" y="10403"/>
                    <a:pt x="6706" y="10402"/>
                  </a:cubicBezTo>
                  <a:cubicBezTo>
                    <a:pt x="6694" y="10402"/>
                    <a:pt x="6683" y="10402"/>
                    <a:pt x="6671" y="10402"/>
                  </a:cubicBezTo>
                  <a:lnTo>
                    <a:pt x="6358" y="10409"/>
                  </a:lnTo>
                  <a:lnTo>
                    <a:pt x="6331" y="10464"/>
                  </a:lnTo>
                  <a:lnTo>
                    <a:pt x="6722" y="10656"/>
                  </a:lnTo>
                  <a:lnTo>
                    <a:pt x="6746" y="10608"/>
                  </a:lnTo>
                  <a:lnTo>
                    <a:pt x="6518" y="10498"/>
                  </a:lnTo>
                  <a:cubicBezTo>
                    <a:pt x="6506" y="10493"/>
                    <a:pt x="6495" y="10487"/>
                    <a:pt x="6483" y="10482"/>
                  </a:cubicBezTo>
                  <a:cubicBezTo>
                    <a:pt x="6472" y="10477"/>
                    <a:pt x="6461" y="10473"/>
                    <a:pt x="6451" y="10468"/>
                  </a:cubicBezTo>
                  <a:cubicBezTo>
                    <a:pt x="6441" y="10464"/>
                    <a:pt x="6432" y="10461"/>
                    <a:pt x="6425" y="10457"/>
                  </a:cubicBezTo>
                  <a:cubicBezTo>
                    <a:pt x="6418" y="10454"/>
                    <a:pt x="6413" y="10452"/>
                    <a:pt x="6409" y="10451"/>
                  </a:cubicBezTo>
                  <a:cubicBezTo>
                    <a:pt x="6413" y="10452"/>
                    <a:pt x="6419" y="10452"/>
                    <a:pt x="6426" y="10453"/>
                  </a:cubicBezTo>
                  <a:cubicBezTo>
                    <a:pt x="6434" y="10453"/>
                    <a:pt x="6443" y="10453"/>
                    <a:pt x="6453" y="10453"/>
                  </a:cubicBezTo>
                  <a:cubicBezTo>
                    <a:pt x="6463" y="10453"/>
                    <a:pt x="6474" y="10453"/>
                    <a:pt x="6486" y="10453"/>
                  </a:cubicBezTo>
                  <a:cubicBezTo>
                    <a:pt x="6498" y="10453"/>
                    <a:pt x="6511" y="10453"/>
                    <a:pt x="6525" y="10453"/>
                  </a:cubicBezTo>
                  <a:lnTo>
                    <a:pt x="6826" y="10445"/>
                  </a:lnTo>
                  <a:lnTo>
                    <a:pt x="6850" y="10396"/>
                  </a:lnTo>
                  <a:close/>
                  <a:moveTo>
                    <a:pt x="6874" y="9975"/>
                  </a:moveTo>
                  <a:cubicBezTo>
                    <a:pt x="6859" y="9974"/>
                    <a:pt x="6845" y="9975"/>
                    <a:pt x="6832" y="9978"/>
                  </a:cubicBezTo>
                  <a:cubicBezTo>
                    <a:pt x="6819" y="9982"/>
                    <a:pt x="6807" y="9987"/>
                    <a:pt x="6796" y="9995"/>
                  </a:cubicBezTo>
                  <a:cubicBezTo>
                    <a:pt x="6786" y="10002"/>
                    <a:pt x="6773" y="10013"/>
                    <a:pt x="6759" y="10028"/>
                  </a:cubicBezTo>
                  <a:lnTo>
                    <a:pt x="6723" y="10066"/>
                  </a:lnTo>
                  <a:cubicBezTo>
                    <a:pt x="6704" y="10085"/>
                    <a:pt x="6687" y="10098"/>
                    <a:pt x="6673" y="10103"/>
                  </a:cubicBezTo>
                  <a:cubicBezTo>
                    <a:pt x="6658" y="10109"/>
                    <a:pt x="6643" y="10107"/>
                    <a:pt x="6627" y="10099"/>
                  </a:cubicBezTo>
                  <a:cubicBezTo>
                    <a:pt x="6607" y="10090"/>
                    <a:pt x="6595" y="10075"/>
                    <a:pt x="6590" y="10056"/>
                  </a:cubicBezTo>
                  <a:cubicBezTo>
                    <a:pt x="6585" y="10036"/>
                    <a:pt x="6589" y="10014"/>
                    <a:pt x="6601" y="9990"/>
                  </a:cubicBezTo>
                  <a:cubicBezTo>
                    <a:pt x="6605" y="9981"/>
                    <a:pt x="6610" y="9974"/>
                    <a:pt x="6614" y="9967"/>
                  </a:cubicBezTo>
                  <a:cubicBezTo>
                    <a:pt x="6619" y="9960"/>
                    <a:pt x="6625" y="9954"/>
                    <a:pt x="6631" y="9947"/>
                  </a:cubicBezTo>
                  <a:cubicBezTo>
                    <a:pt x="6637" y="9941"/>
                    <a:pt x="6645" y="9935"/>
                    <a:pt x="6653" y="9929"/>
                  </a:cubicBezTo>
                  <a:cubicBezTo>
                    <a:pt x="6661" y="9924"/>
                    <a:pt x="6670" y="9917"/>
                    <a:pt x="6681" y="9911"/>
                  </a:cubicBezTo>
                  <a:lnTo>
                    <a:pt x="6657" y="9874"/>
                  </a:lnTo>
                  <a:cubicBezTo>
                    <a:pt x="6614" y="9899"/>
                    <a:pt x="6582" y="9932"/>
                    <a:pt x="6562" y="9973"/>
                  </a:cubicBezTo>
                  <a:cubicBezTo>
                    <a:pt x="6552" y="9992"/>
                    <a:pt x="6547" y="10011"/>
                    <a:pt x="6545" y="10029"/>
                  </a:cubicBezTo>
                  <a:cubicBezTo>
                    <a:pt x="6542" y="10047"/>
                    <a:pt x="6544" y="10064"/>
                    <a:pt x="6548" y="10080"/>
                  </a:cubicBezTo>
                  <a:cubicBezTo>
                    <a:pt x="6552" y="10096"/>
                    <a:pt x="6560" y="10111"/>
                    <a:pt x="6571" y="10123"/>
                  </a:cubicBezTo>
                  <a:cubicBezTo>
                    <a:pt x="6581" y="10136"/>
                    <a:pt x="6595" y="10147"/>
                    <a:pt x="6612" y="10155"/>
                  </a:cubicBezTo>
                  <a:cubicBezTo>
                    <a:pt x="6637" y="10167"/>
                    <a:pt x="6662" y="10170"/>
                    <a:pt x="6688" y="10162"/>
                  </a:cubicBezTo>
                  <a:cubicBezTo>
                    <a:pt x="6699" y="10158"/>
                    <a:pt x="6710" y="10152"/>
                    <a:pt x="6720" y="10144"/>
                  </a:cubicBezTo>
                  <a:cubicBezTo>
                    <a:pt x="6730" y="10136"/>
                    <a:pt x="6743" y="10125"/>
                    <a:pt x="6757" y="10109"/>
                  </a:cubicBezTo>
                  <a:lnTo>
                    <a:pt x="6788" y="10076"/>
                  </a:lnTo>
                  <a:cubicBezTo>
                    <a:pt x="6825" y="10036"/>
                    <a:pt x="6861" y="10025"/>
                    <a:pt x="6895" y="10042"/>
                  </a:cubicBezTo>
                  <a:cubicBezTo>
                    <a:pt x="6918" y="10053"/>
                    <a:pt x="6933" y="10072"/>
                    <a:pt x="6937" y="10097"/>
                  </a:cubicBezTo>
                  <a:cubicBezTo>
                    <a:pt x="6940" y="10109"/>
                    <a:pt x="6940" y="10120"/>
                    <a:pt x="6938" y="10130"/>
                  </a:cubicBezTo>
                  <a:cubicBezTo>
                    <a:pt x="6936" y="10140"/>
                    <a:pt x="6931" y="10153"/>
                    <a:pt x="6924" y="10168"/>
                  </a:cubicBezTo>
                  <a:cubicBezTo>
                    <a:pt x="6914" y="10187"/>
                    <a:pt x="6903" y="10204"/>
                    <a:pt x="6889" y="10219"/>
                  </a:cubicBezTo>
                  <a:cubicBezTo>
                    <a:pt x="6875" y="10233"/>
                    <a:pt x="6859" y="10245"/>
                    <a:pt x="6839" y="10256"/>
                  </a:cubicBezTo>
                  <a:lnTo>
                    <a:pt x="6865" y="10294"/>
                  </a:lnTo>
                  <a:cubicBezTo>
                    <a:pt x="6887" y="10281"/>
                    <a:pt x="6905" y="10266"/>
                    <a:pt x="6921" y="10248"/>
                  </a:cubicBezTo>
                  <a:cubicBezTo>
                    <a:pt x="6937" y="10231"/>
                    <a:pt x="6951" y="10210"/>
                    <a:pt x="6962" y="10186"/>
                  </a:cubicBezTo>
                  <a:cubicBezTo>
                    <a:pt x="6971" y="10168"/>
                    <a:pt x="6977" y="10151"/>
                    <a:pt x="6980" y="10136"/>
                  </a:cubicBezTo>
                  <a:cubicBezTo>
                    <a:pt x="6983" y="10120"/>
                    <a:pt x="6983" y="10104"/>
                    <a:pt x="6981" y="10087"/>
                  </a:cubicBezTo>
                  <a:cubicBezTo>
                    <a:pt x="6979" y="10064"/>
                    <a:pt x="6972" y="10044"/>
                    <a:pt x="6960" y="10026"/>
                  </a:cubicBezTo>
                  <a:cubicBezTo>
                    <a:pt x="6947" y="10009"/>
                    <a:pt x="6932" y="9996"/>
                    <a:pt x="6914" y="9987"/>
                  </a:cubicBezTo>
                  <a:cubicBezTo>
                    <a:pt x="6902" y="9981"/>
                    <a:pt x="6888" y="9977"/>
                    <a:pt x="6874" y="9975"/>
                  </a:cubicBezTo>
                  <a:close/>
                  <a:moveTo>
                    <a:pt x="6791" y="9529"/>
                  </a:moveTo>
                  <a:lnTo>
                    <a:pt x="6664" y="9787"/>
                  </a:lnTo>
                  <a:lnTo>
                    <a:pt x="6703" y="9807"/>
                  </a:lnTo>
                  <a:lnTo>
                    <a:pt x="6755" y="9702"/>
                  </a:lnTo>
                  <a:lnTo>
                    <a:pt x="7106" y="9875"/>
                  </a:lnTo>
                  <a:lnTo>
                    <a:pt x="7128" y="9830"/>
                  </a:lnTo>
                  <a:lnTo>
                    <a:pt x="6777" y="9657"/>
                  </a:lnTo>
                  <a:lnTo>
                    <a:pt x="6829" y="9551"/>
                  </a:lnTo>
                  <a:lnTo>
                    <a:pt x="6791" y="9529"/>
                  </a:lnTo>
                  <a:close/>
                  <a:moveTo>
                    <a:pt x="7323" y="9434"/>
                  </a:moveTo>
                  <a:lnTo>
                    <a:pt x="7283" y="9414"/>
                  </a:lnTo>
                  <a:lnTo>
                    <a:pt x="7198" y="9587"/>
                  </a:lnTo>
                  <a:lnTo>
                    <a:pt x="7055" y="9516"/>
                  </a:lnTo>
                  <a:lnTo>
                    <a:pt x="7121" y="9382"/>
                  </a:lnTo>
                  <a:lnTo>
                    <a:pt x="7080" y="9362"/>
                  </a:lnTo>
                  <a:lnTo>
                    <a:pt x="7014" y="9496"/>
                  </a:lnTo>
                  <a:lnTo>
                    <a:pt x="6886" y="9433"/>
                  </a:lnTo>
                  <a:lnTo>
                    <a:pt x="6965" y="9273"/>
                  </a:lnTo>
                  <a:lnTo>
                    <a:pt x="6929" y="9248"/>
                  </a:lnTo>
                  <a:lnTo>
                    <a:pt x="6824" y="9461"/>
                  </a:lnTo>
                  <a:lnTo>
                    <a:pt x="7215" y="9654"/>
                  </a:lnTo>
                  <a:lnTo>
                    <a:pt x="7323" y="9434"/>
                  </a:lnTo>
                  <a:close/>
                  <a:moveTo>
                    <a:pt x="7486" y="9103"/>
                  </a:moveTo>
                  <a:lnTo>
                    <a:pt x="7450" y="9108"/>
                  </a:lnTo>
                  <a:cubicBezTo>
                    <a:pt x="7433" y="9110"/>
                    <a:pt x="7415" y="9113"/>
                    <a:pt x="7397" y="9115"/>
                  </a:cubicBezTo>
                  <a:cubicBezTo>
                    <a:pt x="7378" y="9118"/>
                    <a:pt x="7360" y="9120"/>
                    <a:pt x="7344" y="9122"/>
                  </a:cubicBezTo>
                  <a:cubicBezTo>
                    <a:pt x="7327" y="9125"/>
                    <a:pt x="7316" y="9127"/>
                    <a:pt x="7309" y="9128"/>
                  </a:cubicBezTo>
                  <a:cubicBezTo>
                    <a:pt x="7299" y="9130"/>
                    <a:pt x="7288" y="9132"/>
                    <a:pt x="7276" y="9135"/>
                  </a:cubicBezTo>
                  <a:cubicBezTo>
                    <a:pt x="7264" y="9138"/>
                    <a:pt x="7254" y="9142"/>
                    <a:pt x="7246" y="9146"/>
                  </a:cubicBezTo>
                  <a:lnTo>
                    <a:pt x="7248" y="9140"/>
                  </a:lnTo>
                  <a:cubicBezTo>
                    <a:pt x="7256" y="9124"/>
                    <a:pt x="7261" y="9109"/>
                    <a:pt x="7262" y="9094"/>
                  </a:cubicBezTo>
                  <a:cubicBezTo>
                    <a:pt x="7263" y="9079"/>
                    <a:pt x="7261" y="9064"/>
                    <a:pt x="7256" y="9050"/>
                  </a:cubicBezTo>
                  <a:cubicBezTo>
                    <a:pt x="7251" y="9037"/>
                    <a:pt x="7243" y="9024"/>
                    <a:pt x="7233" y="9013"/>
                  </a:cubicBezTo>
                  <a:cubicBezTo>
                    <a:pt x="7222" y="9001"/>
                    <a:pt x="7208" y="8991"/>
                    <a:pt x="7192" y="8984"/>
                  </a:cubicBezTo>
                  <a:cubicBezTo>
                    <a:pt x="7182" y="8979"/>
                    <a:pt x="7172" y="8975"/>
                    <a:pt x="7162" y="8973"/>
                  </a:cubicBezTo>
                  <a:cubicBezTo>
                    <a:pt x="7153" y="8972"/>
                    <a:pt x="7143" y="8971"/>
                    <a:pt x="7135" y="8971"/>
                  </a:cubicBezTo>
                  <a:cubicBezTo>
                    <a:pt x="7126" y="8971"/>
                    <a:pt x="7118" y="8973"/>
                    <a:pt x="7111" y="8975"/>
                  </a:cubicBezTo>
                  <a:cubicBezTo>
                    <a:pt x="7103" y="8977"/>
                    <a:pt x="7097" y="8979"/>
                    <a:pt x="7091" y="8982"/>
                  </a:cubicBezTo>
                  <a:cubicBezTo>
                    <a:pt x="7085" y="8985"/>
                    <a:pt x="7079" y="8988"/>
                    <a:pt x="7073" y="8993"/>
                  </a:cubicBezTo>
                  <a:cubicBezTo>
                    <a:pt x="7067" y="8997"/>
                    <a:pt x="7061" y="9003"/>
                    <a:pt x="7055" y="9009"/>
                  </a:cubicBezTo>
                  <a:cubicBezTo>
                    <a:pt x="7049" y="9016"/>
                    <a:pt x="7043" y="9024"/>
                    <a:pt x="7037" y="9034"/>
                  </a:cubicBezTo>
                  <a:cubicBezTo>
                    <a:pt x="7031" y="9043"/>
                    <a:pt x="7024" y="9055"/>
                    <a:pt x="7018" y="9068"/>
                  </a:cubicBezTo>
                  <a:lnTo>
                    <a:pt x="6973" y="9159"/>
                  </a:lnTo>
                  <a:lnTo>
                    <a:pt x="7364" y="9352"/>
                  </a:lnTo>
                  <a:lnTo>
                    <a:pt x="7386" y="9306"/>
                  </a:lnTo>
                  <a:lnTo>
                    <a:pt x="7209" y="9219"/>
                  </a:lnTo>
                  <a:cubicBezTo>
                    <a:pt x="7215" y="9209"/>
                    <a:pt x="7220" y="9202"/>
                    <a:pt x="7227" y="9198"/>
                  </a:cubicBezTo>
                  <a:cubicBezTo>
                    <a:pt x="7233" y="9193"/>
                    <a:pt x="7243" y="9190"/>
                    <a:pt x="7256" y="9187"/>
                  </a:cubicBezTo>
                  <a:cubicBezTo>
                    <a:pt x="7280" y="9182"/>
                    <a:pt x="7301" y="9178"/>
                    <a:pt x="7322" y="9175"/>
                  </a:cubicBezTo>
                  <a:cubicBezTo>
                    <a:pt x="7343" y="9171"/>
                    <a:pt x="7362" y="9169"/>
                    <a:pt x="7379" y="9167"/>
                  </a:cubicBezTo>
                  <a:cubicBezTo>
                    <a:pt x="7397" y="9164"/>
                    <a:pt x="7412" y="9163"/>
                    <a:pt x="7425" y="9163"/>
                  </a:cubicBezTo>
                  <a:cubicBezTo>
                    <a:pt x="7439" y="9162"/>
                    <a:pt x="7449" y="9162"/>
                    <a:pt x="7457" y="9162"/>
                  </a:cubicBezTo>
                  <a:lnTo>
                    <a:pt x="7486" y="9103"/>
                  </a:lnTo>
                  <a:close/>
                  <a:moveTo>
                    <a:pt x="7200" y="9054"/>
                  </a:moveTo>
                  <a:cubicBezTo>
                    <a:pt x="7208" y="9063"/>
                    <a:pt x="7214" y="9072"/>
                    <a:pt x="7217" y="9081"/>
                  </a:cubicBezTo>
                  <a:cubicBezTo>
                    <a:pt x="7220" y="9092"/>
                    <a:pt x="7220" y="9104"/>
                    <a:pt x="7218" y="9116"/>
                  </a:cubicBezTo>
                  <a:cubicBezTo>
                    <a:pt x="7216" y="9129"/>
                    <a:pt x="7210" y="9144"/>
                    <a:pt x="7202" y="9162"/>
                  </a:cubicBezTo>
                  <a:lnTo>
                    <a:pt x="7180" y="9205"/>
                  </a:lnTo>
                  <a:lnTo>
                    <a:pt x="7035" y="9133"/>
                  </a:lnTo>
                  <a:lnTo>
                    <a:pt x="7058" y="9086"/>
                  </a:lnTo>
                  <a:cubicBezTo>
                    <a:pt x="7063" y="9076"/>
                    <a:pt x="7068" y="9067"/>
                    <a:pt x="7073" y="9060"/>
                  </a:cubicBezTo>
                  <a:cubicBezTo>
                    <a:pt x="7078" y="9053"/>
                    <a:pt x="7084" y="9046"/>
                    <a:pt x="7090" y="9041"/>
                  </a:cubicBezTo>
                  <a:cubicBezTo>
                    <a:pt x="7100" y="9033"/>
                    <a:pt x="7112" y="9027"/>
                    <a:pt x="7126" y="9025"/>
                  </a:cubicBezTo>
                  <a:cubicBezTo>
                    <a:pt x="7141" y="9024"/>
                    <a:pt x="7155" y="9026"/>
                    <a:pt x="7168" y="9032"/>
                  </a:cubicBezTo>
                  <a:cubicBezTo>
                    <a:pt x="7181" y="9039"/>
                    <a:pt x="7191" y="9046"/>
                    <a:pt x="7200" y="9054"/>
                  </a:cubicBezTo>
                  <a:close/>
                  <a:moveTo>
                    <a:pt x="7698" y="8892"/>
                  </a:moveTo>
                  <a:lnTo>
                    <a:pt x="7149" y="8622"/>
                  </a:lnTo>
                  <a:lnTo>
                    <a:pt x="7130" y="8659"/>
                  </a:lnTo>
                  <a:lnTo>
                    <a:pt x="7679" y="8929"/>
                  </a:lnTo>
                  <a:lnTo>
                    <a:pt x="7698" y="8892"/>
                  </a:lnTo>
                  <a:close/>
                  <a:moveTo>
                    <a:pt x="7543" y="8000"/>
                  </a:moveTo>
                  <a:lnTo>
                    <a:pt x="7520" y="8047"/>
                  </a:lnTo>
                  <a:lnTo>
                    <a:pt x="7723" y="8207"/>
                  </a:lnTo>
                  <a:cubicBezTo>
                    <a:pt x="7736" y="8217"/>
                    <a:pt x="7749" y="8227"/>
                    <a:pt x="7761" y="8237"/>
                  </a:cubicBezTo>
                  <a:cubicBezTo>
                    <a:pt x="7774" y="8247"/>
                    <a:pt x="7786" y="8255"/>
                    <a:pt x="7796" y="8263"/>
                  </a:cubicBezTo>
                  <a:cubicBezTo>
                    <a:pt x="7806" y="8270"/>
                    <a:pt x="7814" y="8276"/>
                    <a:pt x="7821" y="8282"/>
                  </a:cubicBezTo>
                  <a:cubicBezTo>
                    <a:pt x="7826" y="8285"/>
                    <a:pt x="7830" y="8287"/>
                    <a:pt x="7831" y="8289"/>
                  </a:cubicBezTo>
                  <a:cubicBezTo>
                    <a:pt x="7829" y="8288"/>
                    <a:pt x="7826" y="8287"/>
                    <a:pt x="7822" y="8286"/>
                  </a:cubicBezTo>
                  <a:cubicBezTo>
                    <a:pt x="7815" y="8284"/>
                    <a:pt x="7807" y="8282"/>
                    <a:pt x="7797" y="8279"/>
                  </a:cubicBezTo>
                  <a:cubicBezTo>
                    <a:pt x="7787" y="8276"/>
                    <a:pt x="7775" y="8273"/>
                    <a:pt x="7762" y="8269"/>
                  </a:cubicBezTo>
                  <a:cubicBezTo>
                    <a:pt x="7749" y="8266"/>
                    <a:pt x="7734" y="8262"/>
                    <a:pt x="7718" y="8258"/>
                  </a:cubicBezTo>
                  <a:lnTo>
                    <a:pt x="7449" y="8192"/>
                  </a:lnTo>
                  <a:lnTo>
                    <a:pt x="7423" y="8245"/>
                  </a:lnTo>
                  <a:lnTo>
                    <a:pt x="7631" y="8413"/>
                  </a:lnTo>
                  <a:cubicBezTo>
                    <a:pt x="7641" y="8420"/>
                    <a:pt x="7652" y="8429"/>
                    <a:pt x="7663" y="8438"/>
                  </a:cubicBezTo>
                  <a:cubicBezTo>
                    <a:pt x="7675" y="8447"/>
                    <a:pt x="7686" y="8455"/>
                    <a:pt x="7696" y="8462"/>
                  </a:cubicBezTo>
                  <a:cubicBezTo>
                    <a:pt x="7706" y="8470"/>
                    <a:pt x="7714" y="8476"/>
                    <a:pt x="7721" y="8482"/>
                  </a:cubicBezTo>
                  <a:cubicBezTo>
                    <a:pt x="7728" y="8487"/>
                    <a:pt x="7732" y="8490"/>
                    <a:pt x="7733" y="8490"/>
                  </a:cubicBezTo>
                  <a:cubicBezTo>
                    <a:pt x="7731" y="8490"/>
                    <a:pt x="7726" y="8488"/>
                    <a:pt x="7718" y="8486"/>
                  </a:cubicBezTo>
                  <a:cubicBezTo>
                    <a:pt x="7709" y="8483"/>
                    <a:pt x="7699" y="8480"/>
                    <a:pt x="7686" y="8476"/>
                  </a:cubicBezTo>
                  <a:cubicBezTo>
                    <a:pt x="7674" y="8472"/>
                    <a:pt x="7661" y="8468"/>
                    <a:pt x="7646" y="8464"/>
                  </a:cubicBezTo>
                  <a:cubicBezTo>
                    <a:pt x="7632" y="8460"/>
                    <a:pt x="7618" y="8456"/>
                    <a:pt x="7604" y="8453"/>
                  </a:cubicBezTo>
                  <a:lnTo>
                    <a:pt x="7351" y="8390"/>
                  </a:lnTo>
                  <a:lnTo>
                    <a:pt x="7327" y="8440"/>
                  </a:lnTo>
                  <a:lnTo>
                    <a:pt x="7763" y="8540"/>
                  </a:lnTo>
                  <a:lnTo>
                    <a:pt x="7793" y="8480"/>
                  </a:lnTo>
                  <a:lnTo>
                    <a:pt x="7596" y="8324"/>
                  </a:lnTo>
                  <a:cubicBezTo>
                    <a:pt x="7584" y="8315"/>
                    <a:pt x="7573" y="8306"/>
                    <a:pt x="7562" y="8297"/>
                  </a:cubicBezTo>
                  <a:cubicBezTo>
                    <a:pt x="7550" y="8289"/>
                    <a:pt x="7540" y="8281"/>
                    <a:pt x="7531" y="8275"/>
                  </a:cubicBezTo>
                  <a:cubicBezTo>
                    <a:pt x="7522" y="8268"/>
                    <a:pt x="7515" y="8263"/>
                    <a:pt x="7509" y="8259"/>
                  </a:cubicBezTo>
                  <a:cubicBezTo>
                    <a:pt x="7503" y="8255"/>
                    <a:pt x="7500" y="8252"/>
                    <a:pt x="7499" y="8251"/>
                  </a:cubicBezTo>
                  <a:cubicBezTo>
                    <a:pt x="7500" y="8252"/>
                    <a:pt x="7505" y="8253"/>
                    <a:pt x="7511" y="8255"/>
                  </a:cubicBezTo>
                  <a:cubicBezTo>
                    <a:pt x="7518" y="8257"/>
                    <a:pt x="7527" y="8260"/>
                    <a:pt x="7537" y="8263"/>
                  </a:cubicBezTo>
                  <a:cubicBezTo>
                    <a:pt x="7548" y="8266"/>
                    <a:pt x="7560" y="8269"/>
                    <a:pt x="7574" y="8273"/>
                  </a:cubicBezTo>
                  <a:cubicBezTo>
                    <a:pt x="7588" y="8277"/>
                    <a:pt x="7603" y="8281"/>
                    <a:pt x="7619" y="8285"/>
                  </a:cubicBezTo>
                  <a:lnTo>
                    <a:pt x="7860" y="8343"/>
                  </a:lnTo>
                  <a:lnTo>
                    <a:pt x="7890" y="8282"/>
                  </a:lnTo>
                  <a:lnTo>
                    <a:pt x="7543" y="8000"/>
                  </a:lnTo>
                  <a:close/>
                  <a:moveTo>
                    <a:pt x="8080" y="7895"/>
                  </a:moveTo>
                  <a:lnTo>
                    <a:pt x="8040" y="7875"/>
                  </a:lnTo>
                  <a:lnTo>
                    <a:pt x="7955" y="8047"/>
                  </a:lnTo>
                  <a:lnTo>
                    <a:pt x="7812" y="7977"/>
                  </a:lnTo>
                  <a:lnTo>
                    <a:pt x="7878" y="7843"/>
                  </a:lnTo>
                  <a:lnTo>
                    <a:pt x="7838" y="7823"/>
                  </a:lnTo>
                  <a:lnTo>
                    <a:pt x="7772" y="7957"/>
                  </a:lnTo>
                  <a:lnTo>
                    <a:pt x="7644" y="7894"/>
                  </a:lnTo>
                  <a:lnTo>
                    <a:pt x="7722" y="7734"/>
                  </a:lnTo>
                  <a:lnTo>
                    <a:pt x="7687" y="7708"/>
                  </a:lnTo>
                  <a:lnTo>
                    <a:pt x="7582" y="7922"/>
                  </a:lnTo>
                  <a:lnTo>
                    <a:pt x="7973" y="8114"/>
                  </a:lnTo>
                  <a:lnTo>
                    <a:pt x="8080" y="7895"/>
                  </a:lnTo>
                  <a:close/>
                  <a:moveTo>
                    <a:pt x="8096" y="7491"/>
                  </a:moveTo>
                  <a:cubicBezTo>
                    <a:pt x="8082" y="7489"/>
                    <a:pt x="8068" y="7490"/>
                    <a:pt x="8055" y="7494"/>
                  </a:cubicBezTo>
                  <a:cubicBezTo>
                    <a:pt x="8042" y="7497"/>
                    <a:pt x="8030" y="7503"/>
                    <a:pt x="8019" y="7510"/>
                  </a:cubicBezTo>
                  <a:cubicBezTo>
                    <a:pt x="8008" y="7517"/>
                    <a:pt x="7996" y="7528"/>
                    <a:pt x="7982" y="7543"/>
                  </a:cubicBezTo>
                  <a:lnTo>
                    <a:pt x="7945" y="7581"/>
                  </a:lnTo>
                  <a:cubicBezTo>
                    <a:pt x="7926" y="7601"/>
                    <a:pt x="7910" y="7613"/>
                    <a:pt x="7895" y="7619"/>
                  </a:cubicBezTo>
                  <a:cubicBezTo>
                    <a:pt x="7881" y="7624"/>
                    <a:pt x="7866" y="7623"/>
                    <a:pt x="7850" y="7615"/>
                  </a:cubicBezTo>
                  <a:cubicBezTo>
                    <a:pt x="7829" y="7605"/>
                    <a:pt x="7817" y="7590"/>
                    <a:pt x="7812" y="7571"/>
                  </a:cubicBezTo>
                  <a:cubicBezTo>
                    <a:pt x="7808" y="7552"/>
                    <a:pt x="7811" y="7530"/>
                    <a:pt x="7824" y="7505"/>
                  </a:cubicBezTo>
                  <a:cubicBezTo>
                    <a:pt x="7828" y="7497"/>
                    <a:pt x="7832" y="7489"/>
                    <a:pt x="7837" y="7482"/>
                  </a:cubicBezTo>
                  <a:cubicBezTo>
                    <a:pt x="7842" y="7475"/>
                    <a:pt x="7847" y="7469"/>
                    <a:pt x="7854" y="7463"/>
                  </a:cubicBezTo>
                  <a:cubicBezTo>
                    <a:pt x="7860" y="7457"/>
                    <a:pt x="7867" y="7451"/>
                    <a:pt x="7875" y="7445"/>
                  </a:cubicBezTo>
                  <a:cubicBezTo>
                    <a:pt x="7883" y="7439"/>
                    <a:pt x="7893" y="7433"/>
                    <a:pt x="7904" y="7426"/>
                  </a:cubicBezTo>
                  <a:lnTo>
                    <a:pt x="7880" y="7389"/>
                  </a:lnTo>
                  <a:cubicBezTo>
                    <a:pt x="7837" y="7414"/>
                    <a:pt x="7805" y="7447"/>
                    <a:pt x="7784" y="7489"/>
                  </a:cubicBezTo>
                  <a:cubicBezTo>
                    <a:pt x="7775" y="7508"/>
                    <a:pt x="7769" y="7526"/>
                    <a:pt x="7767" y="7545"/>
                  </a:cubicBezTo>
                  <a:cubicBezTo>
                    <a:pt x="7765" y="7563"/>
                    <a:pt x="7766" y="7580"/>
                    <a:pt x="7771" y="7596"/>
                  </a:cubicBezTo>
                  <a:cubicBezTo>
                    <a:pt x="7775" y="7612"/>
                    <a:pt x="7783" y="7626"/>
                    <a:pt x="7793" y="7639"/>
                  </a:cubicBezTo>
                  <a:cubicBezTo>
                    <a:pt x="7804" y="7652"/>
                    <a:pt x="7818" y="7662"/>
                    <a:pt x="7834" y="7670"/>
                  </a:cubicBezTo>
                  <a:cubicBezTo>
                    <a:pt x="7859" y="7683"/>
                    <a:pt x="7885" y="7685"/>
                    <a:pt x="7910" y="7677"/>
                  </a:cubicBezTo>
                  <a:cubicBezTo>
                    <a:pt x="7922" y="7674"/>
                    <a:pt x="7933" y="7668"/>
                    <a:pt x="7943" y="7660"/>
                  </a:cubicBezTo>
                  <a:cubicBezTo>
                    <a:pt x="7953" y="7652"/>
                    <a:pt x="7965" y="7640"/>
                    <a:pt x="7979" y="7625"/>
                  </a:cubicBezTo>
                  <a:lnTo>
                    <a:pt x="8010" y="7591"/>
                  </a:lnTo>
                  <a:cubicBezTo>
                    <a:pt x="8048" y="7552"/>
                    <a:pt x="8083" y="7540"/>
                    <a:pt x="8118" y="7557"/>
                  </a:cubicBezTo>
                  <a:cubicBezTo>
                    <a:pt x="8141" y="7569"/>
                    <a:pt x="8155" y="7587"/>
                    <a:pt x="8160" y="7613"/>
                  </a:cubicBezTo>
                  <a:cubicBezTo>
                    <a:pt x="8162" y="7624"/>
                    <a:pt x="8162" y="7635"/>
                    <a:pt x="8160" y="7645"/>
                  </a:cubicBezTo>
                  <a:cubicBezTo>
                    <a:pt x="8158" y="7656"/>
                    <a:pt x="8154" y="7668"/>
                    <a:pt x="8146" y="7683"/>
                  </a:cubicBezTo>
                  <a:cubicBezTo>
                    <a:pt x="8137" y="7703"/>
                    <a:pt x="8125" y="7720"/>
                    <a:pt x="8111" y="7734"/>
                  </a:cubicBezTo>
                  <a:cubicBezTo>
                    <a:pt x="8098" y="7748"/>
                    <a:pt x="8081" y="7761"/>
                    <a:pt x="8061" y="7771"/>
                  </a:cubicBezTo>
                  <a:lnTo>
                    <a:pt x="8088" y="7810"/>
                  </a:lnTo>
                  <a:cubicBezTo>
                    <a:pt x="8109" y="7796"/>
                    <a:pt x="8128" y="7781"/>
                    <a:pt x="8144" y="7763"/>
                  </a:cubicBezTo>
                  <a:cubicBezTo>
                    <a:pt x="8159" y="7746"/>
                    <a:pt x="8173" y="7725"/>
                    <a:pt x="8185" y="7702"/>
                  </a:cubicBezTo>
                  <a:cubicBezTo>
                    <a:pt x="8194" y="7684"/>
                    <a:pt x="8200" y="7667"/>
                    <a:pt x="8203" y="7651"/>
                  </a:cubicBezTo>
                  <a:cubicBezTo>
                    <a:pt x="8205" y="7636"/>
                    <a:pt x="8206" y="7619"/>
                    <a:pt x="8204" y="7602"/>
                  </a:cubicBezTo>
                  <a:cubicBezTo>
                    <a:pt x="8202" y="7580"/>
                    <a:pt x="8194" y="7559"/>
                    <a:pt x="8182" y="7542"/>
                  </a:cubicBezTo>
                  <a:cubicBezTo>
                    <a:pt x="8170" y="7524"/>
                    <a:pt x="8155" y="7511"/>
                    <a:pt x="8137" y="7502"/>
                  </a:cubicBezTo>
                  <a:cubicBezTo>
                    <a:pt x="8124" y="7496"/>
                    <a:pt x="8111" y="7492"/>
                    <a:pt x="8096" y="7491"/>
                  </a:cubicBezTo>
                  <a:close/>
                  <a:moveTo>
                    <a:pt x="8014" y="7044"/>
                  </a:moveTo>
                  <a:lnTo>
                    <a:pt x="7886" y="7303"/>
                  </a:lnTo>
                  <a:lnTo>
                    <a:pt x="7926" y="7322"/>
                  </a:lnTo>
                  <a:lnTo>
                    <a:pt x="7977" y="7217"/>
                  </a:lnTo>
                  <a:lnTo>
                    <a:pt x="8329" y="7390"/>
                  </a:lnTo>
                  <a:lnTo>
                    <a:pt x="8351" y="7345"/>
                  </a:lnTo>
                  <a:lnTo>
                    <a:pt x="7999" y="7172"/>
                  </a:lnTo>
                  <a:lnTo>
                    <a:pt x="8052" y="7066"/>
                  </a:lnTo>
                  <a:lnTo>
                    <a:pt x="8014" y="7044"/>
                  </a:lnTo>
                  <a:close/>
                  <a:moveTo>
                    <a:pt x="8148" y="6771"/>
                  </a:moveTo>
                  <a:lnTo>
                    <a:pt x="8047" y="6977"/>
                  </a:lnTo>
                  <a:lnTo>
                    <a:pt x="8438" y="7169"/>
                  </a:lnTo>
                  <a:lnTo>
                    <a:pt x="8461" y="7122"/>
                  </a:lnTo>
                  <a:lnTo>
                    <a:pt x="8275" y="7030"/>
                  </a:lnTo>
                  <a:lnTo>
                    <a:pt x="8337" y="6905"/>
                  </a:lnTo>
                  <a:lnTo>
                    <a:pt x="8299" y="6886"/>
                  </a:lnTo>
                  <a:lnTo>
                    <a:pt x="8237" y="7012"/>
                  </a:lnTo>
                  <a:lnTo>
                    <a:pt x="8109" y="6949"/>
                  </a:lnTo>
                  <a:lnTo>
                    <a:pt x="8183" y="6798"/>
                  </a:lnTo>
                  <a:lnTo>
                    <a:pt x="8148" y="6771"/>
                  </a:lnTo>
                  <a:close/>
                  <a:moveTo>
                    <a:pt x="8695" y="6646"/>
                  </a:moveTo>
                  <a:lnTo>
                    <a:pt x="8241" y="6583"/>
                  </a:lnTo>
                  <a:lnTo>
                    <a:pt x="8211" y="6644"/>
                  </a:lnTo>
                  <a:lnTo>
                    <a:pt x="8537" y="6967"/>
                  </a:lnTo>
                  <a:lnTo>
                    <a:pt x="8561" y="6919"/>
                  </a:lnTo>
                  <a:lnTo>
                    <a:pt x="8459" y="6823"/>
                  </a:lnTo>
                  <a:lnTo>
                    <a:pt x="8531" y="6677"/>
                  </a:lnTo>
                  <a:lnTo>
                    <a:pt x="8669" y="6699"/>
                  </a:lnTo>
                  <a:lnTo>
                    <a:pt x="8695" y="6646"/>
                  </a:lnTo>
                  <a:close/>
                  <a:moveTo>
                    <a:pt x="8487" y="6670"/>
                  </a:moveTo>
                  <a:lnTo>
                    <a:pt x="8427" y="6791"/>
                  </a:lnTo>
                  <a:lnTo>
                    <a:pt x="8266" y="6635"/>
                  </a:lnTo>
                  <a:lnTo>
                    <a:pt x="8487" y="6670"/>
                  </a:lnTo>
                  <a:close/>
                  <a:moveTo>
                    <a:pt x="8133" y="6614"/>
                  </a:moveTo>
                  <a:cubicBezTo>
                    <a:pt x="8124" y="6617"/>
                    <a:pt x="8118" y="6622"/>
                    <a:pt x="8114" y="6631"/>
                  </a:cubicBezTo>
                  <a:cubicBezTo>
                    <a:pt x="8110" y="6639"/>
                    <a:pt x="8109" y="6647"/>
                    <a:pt x="8112" y="6655"/>
                  </a:cubicBezTo>
                  <a:cubicBezTo>
                    <a:pt x="8115" y="6664"/>
                    <a:pt x="8121" y="6670"/>
                    <a:pt x="8129" y="6674"/>
                  </a:cubicBezTo>
                  <a:cubicBezTo>
                    <a:pt x="8137" y="6678"/>
                    <a:pt x="8145" y="6679"/>
                    <a:pt x="8154" y="6676"/>
                  </a:cubicBezTo>
                  <a:cubicBezTo>
                    <a:pt x="8163" y="6673"/>
                    <a:pt x="8169" y="6668"/>
                    <a:pt x="8173" y="6659"/>
                  </a:cubicBezTo>
                  <a:cubicBezTo>
                    <a:pt x="8177" y="6651"/>
                    <a:pt x="8178" y="6643"/>
                    <a:pt x="8175" y="6634"/>
                  </a:cubicBezTo>
                  <a:cubicBezTo>
                    <a:pt x="8172" y="6626"/>
                    <a:pt x="8166" y="6620"/>
                    <a:pt x="8157" y="6615"/>
                  </a:cubicBezTo>
                  <a:cubicBezTo>
                    <a:pt x="8149" y="6612"/>
                    <a:pt x="8141" y="6611"/>
                    <a:pt x="8133" y="6614"/>
                  </a:cubicBezTo>
                  <a:close/>
                  <a:moveTo>
                    <a:pt x="8190" y="6497"/>
                  </a:moveTo>
                  <a:cubicBezTo>
                    <a:pt x="8182" y="6499"/>
                    <a:pt x="8176" y="6505"/>
                    <a:pt x="8171" y="6513"/>
                  </a:cubicBezTo>
                  <a:cubicBezTo>
                    <a:pt x="8168" y="6521"/>
                    <a:pt x="8167" y="6530"/>
                    <a:pt x="8170" y="6538"/>
                  </a:cubicBezTo>
                  <a:cubicBezTo>
                    <a:pt x="8173" y="6547"/>
                    <a:pt x="8178" y="6553"/>
                    <a:pt x="8186" y="6557"/>
                  </a:cubicBezTo>
                  <a:cubicBezTo>
                    <a:pt x="8195" y="6561"/>
                    <a:pt x="8203" y="6562"/>
                    <a:pt x="8212" y="6559"/>
                  </a:cubicBezTo>
                  <a:cubicBezTo>
                    <a:pt x="8221" y="6556"/>
                    <a:pt x="8227" y="6550"/>
                    <a:pt x="8231" y="6542"/>
                  </a:cubicBezTo>
                  <a:cubicBezTo>
                    <a:pt x="8235" y="6534"/>
                    <a:pt x="8236" y="6525"/>
                    <a:pt x="8232" y="6517"/>
                  </a:cubicBezTo>
                  <a:cubicBezTo>
                    <a:pt x="8229" y="6508"/>
                    <a:pt x="8223" y="6502"/>
                    <a:pt x="8215" y="6498"/>
                  </a:cubicBezTo>
                  <a:cubicBezTo>
                    <a:pt x="8207" y="6494"/>
                    <a:pt x="8199" y="6494"/>
                    <a:pt x="8190" y="6497"/>
                  </a:cubicBezTo>
                  <a:close/>
                  <a:moveTo>
                    <a:pt x="8791" y="6351"/>
                  </a:moveTo>
                  <a:lnTo>
                    <a:pt x="8715" y="6506"/>
                  </a:lnTo>
                  <a:lnTo>
                    <a:pt x="8364" y="6333"/>
                  </a:lnTo>
                  <a:lnTo>
                    <a:pt x="8341" y="6380"/>
                  </a:lnTo>
                  <a:lnTo>
                    <a:pt x="8732" y="6572"/>
                  </a:lnTo>
                  <a:lnTo>
                    <a:pt x="8827" y="6377"/>
                  </a:lnTo>
                  <a:lnTo>
                    <a:pt x="8791" y="6351"/>
                  </a:lnTo>
                  <a:close/>
                  <a:moveTo>
                    <a:pt x="8890" y="6250"/>
                  </a:moveTo>
                  <a:lnTo>
                    <a:pt x="8499" y="6058"/>
                  </a:lnTo>
                  <a:lnTo>
                    <a:pt x="8477" y="6103"/>
                  </a:lnTo>
                  <a:lnTo>
                    <a:pt x="8868" y="6295"/>
                  </a:lnTo>
                  <a:lnTo>
                    <a:pt x="8890" y="6250"/>
                  </a:lnTo>
                  <a:close/>
                  <a:moveTo>
                    <a:pt x="3914" y="18089"/>
                  </a:moveTo>
                  <a:lnTo>
                    <a:pt x="3523" y="17896"/>
                  </a:lnTo>
                  <a:lnTo>
                    <a:pt x="3500" y="17943"/>
                  </a:lnTo>
                  <a:lnTo>
                    <a:pt x="3664" y="18023"/>
                  </a:lnTo>
                  <a:lnTo>
                    <a:pt x="3583" y="18188"/>
                  </a:lnTo>
                  <a:lnTo>
                    <a:pt x="3419" y="18108"/>
                  </a:lnTo>
                  <a:lnTo>
                    <a:pt x="3397" y="18153"/>
                  </a:lnTo>
                  <a:lnTo>
                    <a:pt x="3601" y="18254"/>
                  </a:lnTo>
                  <a:lnTo>
                    <a:pt x="3717" y="18254"/>
                  </a:lnTo>
                  <a:lnTo>
                    <a:pt x="3621" y="18207"/>
                  </a:lnTo>
                  <a:lnTo>
                    <a:pt x="3702" y="18042"/>
                  </a:lnTo>
                  <a:lnTo>
                    <a:pt x="3891" y="18135"/>
                  </a:lnTo>
                  <a:lnTo>
                    <a:pt x="3914" y="18089"/>
                  </a:lnTo>
                  <a:close/>
                  <a:moveTo>
                    <a:pt x="9002" y="7621"/>
                  </a:moveTo>
                  <a:lnTo>
                    <a:pt x="9002" y="7564"/>
                  </a:lnTo>
                  <a:lnTo>
                    <a:pt x="8684" y="7408"/>
                  </a:lnTo>
                  <a:lnTo>
                    <a:pt x="8661" y="7454"/>
                  </a:lnTo>
                  <a:lnTo>
                    <a:pt x="9002" y="7621"/>
                  </a:lnTo>
                  <a:close/>
                  <a:moveTo>
                    <a:pt x="9002" y="7370"/>
                  </a:moveTo>
                  <a:lnTo>
                    <a:pt x="9002" y="7318"/>
                  </a:lnTo>
                  <a:lnTo>
                    <a:pt x="8746" y="7282"/>
                  </a:lnTo>
                  <a:lnTo>
                    <a:pt x="8721" y="7332"/>
                  </a:lnTo>
                  <a:lnTo>
                    <a:pt x="9002" y="7370"/>
                  </a:lnTo>
                  <a:close/>
                  <a:moveTo>
                    <a:pt x="9002" y="7216"/>
                  </a:moveTo>
                  <a:lnTo>
                    <a:pt x="9002" y="7149"/>
                  </a:lnTo>
                  <a:lnTo>
                    <a:pt x="8874" y="7021"/>
                  </a:lnTo>
                  <a:lnTo>
                    <a:pt x="8851" y="7069"/>
                  </a:lnTo>
                  <a:lnTo>
                    <a:pt x="9002" y="7216"/>
                  </a:lnTo>
                  <a:close/>
                  <a:moveTo>
                    <a:pt x="9002" y="6990"/>
                  </a:moveTo>
                  <a:lnTo>
                    <a:pt x="9002" y="6931"/>
                  </a:lnTo>
                  <a:lnTo>
                    <a:pt x="8974" y="6917"/>
                  </a:lnTo>
                  <a:lnTo>
                    <a:pt x="9002" y="6859"/>
                  </a:lnTo>
                  <a:lnTo>
                    <a:pt x="9002" y="6761"/>
                  </a:lnTo>
                  <a:lnTo>
                    <a:pt x="8912" y="6945"/>
                  </a:lnTo>
                  <a:lnTo>
                    <a:pt x="9002" y="6990"/>
                  </a:lnTo>
                  <a:close/>
                  <a:moveTo>
                    <a:pt x="4078" y="17755"/>
                  </a:moveTo>
                  <a:lnTo>
                    <a:pt x="4038" y="17735"/>
                  </a:lnTo>
                  <a:lnTo>
                    <a:pt x="3953" y="17907"/>
                  </a:lnTo>
                  <a:lnTo>
                    <a:pt x="3810" y="17837"/>
                  </a:lnTo>
                  <a:lnTo>
                    <a:pt x="3876" y="17703"/>
                  </a:lnTo>
                  <a:lnTo>
                    <a:pt x="3835" y="17683"/>
                  </a:lnTo>
                  <a:lnTo>
                    <a:pt x="3770" y="17817"/>
                  </a:lnTo>
                  <a:lnTo>
                    <a:pt x="3641" y="17754"/>
                  </a:lnTo>
                  <a:lnTo>
                    <a:pt x="3720" y="17593"/>
                  </a:lnTo>
                  <a:lnTo>
                    <a:pt x="3684" y="17568"/>
                  </a:lnTo>
                  <a:lnTo>
                    <a:pt x="3579" y="17782"/>
                  </a:lnTo>
                  <a:lnTo>
                    <a:pt x="3970" y="17974"/>
                  </a:lnTo>
                  <a:lnTo>
                    <a:pt x="4078" y="17755"/>
                  </a:lnTo>
                  <a:close/>
                  <a:moveTo>
                    <a:pt x="3995" y="16937"/>
                  </a:moveTo>
                  <a:lnTo>
                    <a:pt x="3972" y="16984"/>
                  </a:lnTo>
                  <a:lnTo>
                    <a:pt x="4175" y="17144"/>
                  </a:lnTo>
                  <a:cubicBezTo>
                    <a:pt x="4188" y="17154"/>
                    <a:pt x="4200" y="17164"/>
                    <a:pt x="4213" y="17174"/>
                  </a:cubicBezTo>
                  <a:cubicBezTo>
                    <a:pt x="4226" y="17184"/>
                    <a:pt x="4237" y="17192"/>
                    <a:pt x="4248" y="17200"/>
                  </a:cubicBezTo>
                  <a:cubicBezTo>
                    <a:pt x="4258" y="17207"/>
                    <a:pt x="4266" y="17213"/>
                    <a:pt x="4273" y="17218"/>
                  </a:cubicBezTo>
                  <a:cubicBezTo>
                    <a:pt x="4278" y="17222"/>
                    <a:pt x="4281" y="17224"/>
                    <a:pt x="4283" y="17226"/>
                  </a:cubicBezTo>
                  <a:cubicBezTo>
                    <a:pt x="4281" y="17225"/>
                    <a:pt x="4278" y="17224"/>
                    <a:pt x="4273" y="17223"/>
                  </a:cubicBezTo>
                  <a:cubicBezTo>
                    <a:pt x="4267" y="17221"/>
                    <a:pt x="4259" y="17218"/>
                    <a:pt x="4249" y="17216"/>
                  </a:cubicBezTo>
                  <a:cubicBezTo>
                    <a:pt x="4239" y="17213"/>
                    <a:pt x="4227" y="17210"/>
                    <a:pt x="4214" y="17206"/>
                  </a:cubicBezTo>
                  <a:cubicBezTo>
                    <a:pt x="4200" y="17203"/>
                    <a:pt x="4186" y="17199"/>
                    <a:pt x="4170" y="17195"/>
                  </a:cubicBezTo>
                  <a:lnTo>
                    <a:pt x="3900" y="17129"/>
                  </a:lnTo>
                  <a:lnTo>
                    <a:pt x="3874" y="17182"/>
                  </a:lnTo>
                  <a:lnTo>
                    <a:pt x="4083" y="17349"/>
                  </a:lnTo>
                  <a:cubicBezTo>
                    <a:pt x="4093" y="17357"/>
                    <a:pt x="4104" y="17366"/>
                    <a:pt x="4115" y="17375"/>
                  </a:cubicBezTo>
                  <a:cubicBezTo>
                    <a:pt x="4127" y="17384"/>
                    <a:pt x="4138" y="17392"/>
                    <a:pt x="4148" y="17399"/>
                  </a:cubicBezTo>
                  <a:cubicBezTo>
                    <a:pt x="4158" y="17407"/>
                    <a:pt x="4166" y="17413"/>
                    <a:pt x="4173" y="17419"/>
                  </a:cubicBezTo>
                  <a:cubicBezTo>
                    <a:pt x="4180" y="17424"/>
                    <a:pt x="4184" y="17427"/>
                    <a:pt x="4185" y="17427"/>
                  </a:cubicBezTo>
                  <a:cubicBezTo>
                    <a:pt x="4183" y="17427"/>
                    <a:pt x="4178" y="17425"/>
                    <a:pt x="4169" y="17422"/>
                  </a:cubicBezTo>
                  <a:cubicBezTo>
                    <a:pt x="4161" y="17420"/>
                    <a:pt x="4150" y="17416"/>
                    <a:pt x="4138" y="17413"/>
                  </a:cubicBezTo>
                  <a:cubicBezTo>
                    <a:pt x="4126" y="17409"/>
                    <a:pt x="4112" y="17405"/>
                    <a:pt x="4098" y="17401"/>
                  </a:cubicBezTo>
                  <a:cubicBezTo>
                    <a:pt x="4083" y="17397"/>
                    <a:pt x="4069" y="17393"/>
                    <a:pt x="4056" y="17390"/>
                  </a:cubicBezTo>
                  <a:lnTo>
                    <a:pt x="3803" y="17327"/>
                  </a:lnTo>
                  <a:lnTo>
                    <a:pt x="3778" y="17377"/>
                  </a:lnTo>
                  <a:lnTo>
                    <a:pt x="4215" y="17477"/>
                  </a:lnTo>
                  <a:lnTo>
                    <a:pt x="4244" y="17417"/>
                  </a:lnTo>
                  <a:lnTo>
                    <a:pt x="4047" y="17261"/>
                  </a:lnTo>
                  <a:cubicBezTo>
                    <a:pt x="4036" y="17252"/>
                    <a:pt x="4024" y="17243"/>
                    <a:pt x="4013" y="17234"/>
                  </a:cubicBezTo>
                  <a:cubicBezTo>
                    <a:pt x="4002" y="17226"/>
                    <a:pt x="3992" y="17218"/>
                    <a:pt x="3983" y="17212"/>
                  </a:cubicBezTo>
                  <a:cubicBezTo>
                    <a:pt x="3974" y="17205"/>
                    <a:pt x="3967" y="17200"/>
                    <a:pt x="3961" y="17196"/>
                  </a:cubicBezTo>
                  <a:cubicBezTo>
                    <a:pt x="3955" y="17192"/>
                    <a:pt x="3952" y="17189"/>
                    <a:pt x="3951" y="17188"/>
                  </a:cubicBezTo>
                  <a:cubicBezTo>
                    <a:pt x="3952" y="17189"/>
                    <a:pt x="3956" y="17190"/>
                    <a:pt x="3963" y="17192"/>
                  </a:cubicBezTo>
                  <a:cubicBezTo>
                    <a:pt x="3970" y="17194"/>
                    <a:pt x="3979" y="17197"/>
                    <a:pt x="3989" y="17200"/>
                  </a:cubicBezTo>
                  <a:cubicBezTo>
                    <a:pt x="4000" y="17203"/>
                    <a:pt x="4012" y="17206"/>
                    <a:pt x="4026" y="17210"/>
                  </a:cubicBezTo>
                  <a:cubicBezTo>
                    <a:pt x="4040" y="17214"/>
                    <a:pt x="4055" y="17218"/>
                    <a:pt x="4071" y="17222"/>
                  </a:cubicBezTo>
                  <a:lnTo>
                    <a:pt x="4312" y="17280"/>
                  </a:lnTo>
                  <a:lnTo>
                    <a:pt x="4342" y="17219"/>
                  </a:lnTo>
                  <a:lnTo>
                    <a:pt x="3995" y="16937"/>
                  </a:lnTo>
                  <a:close/>
                  <a:moveTo>
                    <a:pt x="4447" y="17006"/>
                  </a:moveTo>
                  <a:lnTo>
                    <a:pt x="4056" y="16813"/>
                  </a:lnTo>
                  <a:lnTo>
                    <a:pt x="4033" y="16859"/>
                  </a:lnTo>
                  <a:lnTo>
                    <a:pt x="4424" y="17051"/>
                  </a:lnTo>
                  <a:lnTo>
                    <a:pt x="4447" y="17006"/>
                  </a:lnTo>
                  <a:close/>
                  <a:moveTo>
                    <a:pt x="4563" y="16671"/>
                  </a:moveTo>
                  <a:lnTo>
                    <a:pt x="4487" y="16825"/>
                  </a:lnTo>
                  <a:lnTo>
                    <a:pt x="4135" y="16652"/>
                  </a:lnTo>
                  <a:lnTo>
                    <a:pt x="4112" y="16699"/>
                  </a:lnTo>
                  <a:lnTo>
                    <a:pt x="4503" y="16891"/>
                  </a:lnTo>
                  <a:lnTo>
                    <a:pt x="4599" y="16696"/>
                  </a:lnTo>
                  <a:lnTo>
                    <a:pt x="4563" y="16671"/>
                  </a:lnTo>
                  <a:close/>
                  <a:moveTo>
                    <a:pt x="4766" y="16358"/>
                  </a:moveTo>
                  <a:lnTo>
                    <a:pt x="4375" y="16165"/>
                  </a:lnTo>
                  <a:lnTo>
                    <a:pt x="4352" y="16212"/>
                  </a:lnTo>
                  <a:lnTo>
                    <a:pt x="4515" y="16292"/>
                  </a:lnTo>
                  <a:lnTo>
                    <a:pt x="4434" y="16457"/>
                  </a:lnTo>
                  <a:lnTo>
                    <a:pt x="4271" y="16377"/>
                  </a:lnTo>
                  <a:lnTo>
                    <a:pt x="4248" y="16422"/>
                  </a:lnTo>
                  <a:lnTo>
                    <a:pt x="4639" y="16615"/>
                  </a:lnTo>
                  <a:lnTo>
                    <a:pt x="4662" y="16569"/>
                  </a:lnTo>
                  <a:lnTo>
                    <a:pt x="4472" y="16476"/>
                  </a:lnTo>
                  <a:lnTo>
                    <a:pt x="4553" y="16311"/>
                  </a:lnTo>
                  <a:lnTo>
                    <a:pt x="4743" y="16404"/>
                  </a:lnTo>
                  <a:lnTo>
                    <a:pt x="4766" y="16358"/>
                  </a:lnTo>
                  <a:close/>
                  <a:moveTo>
                    <a:pt x="4930" y="16024"/>
                  </a:moveTo>
                  <a:lnTo>
                    <a:pt x="4889" y="16004"/>
                  </a:lnTo>
                  <a:lnTo>
                    <a:pt x="4805" y="16176"/>
                  </a:lnTo>
                  <a:lnTo>
                    <a:pt x="4662" y="16106"/>
                  </a:lnTo>
                  <a:lnTo>
                    <a:pt x="4728" y="15972"/>
                  </a:lnTo>
                  <a:lnTo>
                    <a:pt x="4687" y="15952"/>
                  </a:lnTo>
                  <a:lnTo>
                    <a:pt x="4621" y="16086"/>
                  </a:lnTo>
                  <a:lnTo>
                    <a:pt x="4493" y="16023"/>
                  </a:lnTo>
                  <a:lnTo>
                    <a:pt x="4572" y="15862"/>
                  </a:lnTo>
                  <a:lnTo>
                    <a:pt x="4536" y="15837"/>
                  </a:lnTo>
                  <a:lnTo>
                    <a:pt x="4431" y="16051"/>
                  </a:lnTo>
                  <a:lnTo>
                    <a:pt x="4822" y="16243"/>
                  </a:lnTo>
                  <a:lnTo>
                    <a:pt x="4930" y="16024"/>
                  </a:lnTo>
                  <a:close/>
                  <a:moveTo>
                    <a:pt x="5030" y="15721"/>
                  </a:moveTo>
                  <a:lnTo>
                    <a:pt x="4954" y="15875"/>
                  </a:lnTo>
                  <a:lnTo>
                    <a:pt x="4603" y="15702"/>
                  </a:lnTo>
                  <a:lnTo>
                    <a:pt x="4580" y="15749"/>
                  </a:lnTo>
                  <a:lnTo>
                    <a:pt x="4971" y="15941"/>
                  </a:lnTo>
                  <a:lnTo>
                    <a:pt x="5066" y="15746"/>
                  </a:lnTo>
                  <a:lnTo>
                    <a:pt x="5030" y="15721"/>
                  </a:lnTo>
                  <a:close/>
                  <a:moveTo>
                    <a:pt x="5289" y="15293"/>
                  </a:moveTo>
                  <a:lnTo>
                    <a:pt x="4882" y="15135"/>
                  </a:lnTo>
                  <a:lnTo>
                    <a:pt x="4848" y="15204"/>
                  </a:lnTo>
                  <a:lnTo>
                    <a:pt x="5072" y="15405"/>
                  </a:lnTo>
                  <a:cubicBezTo>
                    <a:pt x="5085" y="15417"/>
                    <a:pt x="5098" y="15427"/>
                    <a:pt x="5109" y="15436"/>
                  </a:cubicBezTo>
                  <a:cubicBezTo>
                    <a:pt x="5120" y="15444"/>
                    <a:pt x="5127" y="15449"/>
                    <a:pt x="5128" y="15450"/>
                  </a:cubicBezTo>
                  <a:cubicBezTo>
                    <a:pt x="5126" y="15450"/>
                    <a:pt x="5118" y="15448"/>
                    <a:pt x="5104" y="15444"/>
                  </a:cubicBezTo>
                  <a:cubicBezTo>
                    <a:pt x="5090" y="15440"/>
                    <a:pt x="5073" y="15436"/>
                    <a:pt x="5052" y="15432"/>
                  </a:cubicBezTo>
                  <a:lnTo>
                    <a:pt x="4762" y="15378"/>
                  </a:lnTo>
                  <a:lnTo>
                    <a:pt x="4729" y="15446"/>
                  </a:lnTo>
                  <a:lnTo>
                    <a:pt x="5103" y="15673"/>
                  </a:lnTo>
                  <a:lnTo>
                    <a:pt x="5125" y="15628"/>
                  </a:lnTo>
                  <a:lnTo>
                    <a:pt x="4857" y="15469"/>
                  </a:lnTo>
                  <a:cubicBezTo>
                    <a:pt x="4852" y="15466"/>
                    <a:pt x="4845" y="15462"/>
                    <a:pt x="4838" y="15458"/>
                  </a:cubicBezTo>
                  <a:cubicBezTo>
                    <a:pt x="4830" y="15454"/>
                    <a:pt x="4823" y="15449"/>
                    <a:pt x="4815" y="15445"/>
                  </a:cubicBezTo>
                  <a:cubicBezTo>
                    <a:pt x="4808" y="15441"/>
                    <a:pt x="4802" y="15437"/>
                    <a:pt x="4796" y="15434"/>
                  </a:cubicBezTo>
                  <a:cubicBezTo>
                    <a:pt x="4791" y="15431"/>
                    <a:pt x="4788" y="15430"/>
                    <a:pt x="4787" y="15429"/>
                  </a:cubicBezTo>
                  <a:cubicBezTo>
                    <a:pt x="4791" y="15430"/>
                    <a:pt x="4800" y="15432"/>
                    <a:pt x="4814" y="15435"/>
                  </a:cubicBezTo>
                  <a:cubicBezTo>
                    <a:pt x="4829" y="15438"/>
                    <a:pt x="4848" y="15442"/>
                    <a:pt x="4870" y="15446"/>
                  </a:cubicBezTo>
                  <a:lnTo>
                    <a:pt x="5185" y="15505"/>
                  </a:lnTo>
                  <a:lnTo>
                    <a:pt x="5205" y="15465"/>
                  </a:lnTo>
                  <a:lnTo>
                    <a:pt x="4954" y="15238"/>
                  </a:lnTo>
                  <a:cubicBezTo>
                    <a:pt x="4949" y="15233"/>
                    <a:pt x="4943" y="15228"/>
                    <a:pt x="4938" y="15223"/>
                  </a:cubicBezTo>
                  <a:cubicBezTo>
                    <a:pt x="4932" y="15218"/>
                    <a:pt x="4926" y="15214"/>
                    <a:pt x="4921" y="15209"/>
                  </a:cubicBezTo>
                  <a:cubicBezTo>
                    <a:pt x="4916" y="15205"/>
                    <a:pt x="4911" y="15201"/>
                    <a:pt x="4907" y="15198"/>
                  </a:cubicBezTo>
                  <a:cubicBezTo>
                    <a:pt x="4904" y="15195"/>
                    <a:pt x="4902" y="15193"/>
                    <a:pt x="4901" y="15192"/>
                  </a:cubicBezTo>
                  <a:cubicBezTo>
                    <a:pt x="4902" y="15193"/>
                    <a:pt x="4904" y="15194"/>
                    <a:pt x="4909" y="15196"/>
                  </a:cubicBezTo>
                  <a:cubicBezTo>
                    <a:pt x="4914" y="15198"/>
                    <a:pt x="4919" y="15201"/>
                    <a:pt x="4926" y="15204"/>
                  </a:cubicBezTo>
                  <a:cubicBezTo>
                    <a:pt x="4933" y="15207"/>
                    <a:pt x="4940" y="15210"/>
                    <a:pt x="4948" y="15213"/>
                  </a:cubicBezTo>
                  <a:cubicBezTo>
                    <a:pt x="4955" y="15216"/>
                    <a:pt x="4962" y="15219"/>
                    <a:pt x="4968" y="15222"/>
                  </a:cubicBezTo>
                  <a:lnTo>
                    <a:pt x="5266" y="15340"/>
                  </a:lnTo>
                  <a:lnTo>
                    <a:pt x="5289" y="15293"/>
                  </a:lnTo>
                  <a:close/>
                  <a:moveTo>
                    <a:pt x="5309" y="14882"/>
                  </a:moveTo>
                  <a:cubicBezTo>
                    <a:pt x="5294" y="14880"/>
                    <a:pt x="5281" y="14881"/>
                    <a:pt x="5268" y="14885"/>
                  </a:cubicBezTo>
                  <a:cubicBezTo>
                    <a:pt x="5254" y="14888"/>
                    <a:pt x="5242" y="14893"/>
                    <a:pt x="5232" y="14901"/>
                  </a:cubicBezTo>
                  <a:cubicBezTo>
                    <a:pt x="5221" y="14908"/>
                    <a:pt x="5208" y="14919"/>
                    <a:pt x="5194" y="14934"/>
                  </a:cubicBezTo>
                  <a:lnTo>
                    <a:pt x="5158" y="14972"/>
                  </a:lnTo>
                  <a:cubicBezTo>
                    <a:pt x="5139" y="14992"/>
                    <a:pt x="5122" y="15004"/>
                    <a:pt x="5108" y="15009"/>
                  </a:cubicBezTo>
                  <a:cubicBezTo>
                    <a:pt x="5093" y="15015"/>
                    <a:pt x="5078" y="15014"/>
                    <a:pt x="5062" y="15006"/>
                  </a:cubicBezTo>
                  <a:cubicBezTo>
                    <a:pt x="5042" y="14996"/>
                    <a:pt x="5030" y="14981"/>
                    <a:pt x="5025" y="14962"/>
                  </a:cubicBezTo>
                  <a:cubicBezTo>
                    <a:pt x="5020" y="14943"/>
                    <a:pt x="5024" y="14921"/>
                    <a:pt x="5036" y="14896"/>
                  </a:cubicBezTo>
                  <a:cubicBezTo>
                    <a:pt x="5040" y="14888"/>
                    <a:pt x="5045" y="14880"/>
                    <a:pt x="5049" y="14873"/>
                  </a:cubicBezTo>
                  <a:cubicBezTo>
                    <a:pt x="5054" y="14866"/>
                    <a:pt x="5060" y="14860"/>
                    <a:pt x="5066" y="14854"/>
                  </a:cubicBezTo>
                  <a:cubicBezTo>
                    <a:pt x="5072" y="14848"/>
                    <a:pt x="5080" y="14842"/>
                    <a:pt x="5088" y="14836"/>
                  </a:cubicBezTo>
                  <a:cubicBezTo>
                    <a:pt x="5096" y="14830"/>
                    <a:pt x="5105" y="14824"/>
                    <a:pt x="5116" y="14817"/>
                  </a:cubicBezTo>
                  <a:lnTo>
                    <a:pt x="5092" y="14780"/>
                  </a:lnTo>
                  <a:cubicBezTo>
                    <a:pt x="5049" y="14805"/>
                    <a:pt x="5017" y="14838"/>
                    <a:pt x="4997" y="14879"/>
                  </a:cubicBezTo>
                  <a:cubicBezTo>
                    <a:pt x="4987" y="14898"/>
                    <a:pt x="4982" y="14917"/>
                    <a:pt x="4980" y="14935"/>
                  </a:cubicBezTo>
                  <a:cubicBezTo>
                    <a:pt x="4977" y="14954"/>
                    <a:pt x="4979" y="14971"/>
                    <a:pt x="4983" y="14987"/>
                  </a:cubicBezTo>
                  <a:cubicBezTo>
                    <a:pt x="4988" y="15002"/>
                    <a:pt x="4995" y="15017"/>
                    <a:pt x="5006" y="15030"/>
                  </a:cubicBezTo>
                  <a:cubicBezTo>
                    <a:pt x="5016" y="15042"/>
                    <a:pt x="5030" y="15053"/>
                    <a:pt x="5047" y="15061"/>
                  </a:cubicBezTo>
                  <a:cubicBezTo>
                    <a:pt x="5072" y="15074"/>
                    <a:pt x="5097" y="15076"/>
                    <a:pt x="5123" y="15068"/>
                  </a:cubicBezTo>
                  <a:cubicBezTo>
                    <a:pt x="5134" y="15064"/>
                    <a:pt x="5145" y="15059"/>
                    <a:pt x="5155" y="15051"/>
                  </a:cubicBezTo>
                  <a:cubicBezTo>
                    <a:pt x="5165" y="15043"/>
                    <a:pt x="5178" y="15031"/>
                    <a:pt x="5192" y="15016"/>
                  </a:cubicBezTo>
                  <a:lnTo>
                    <a:pt x="5223" y="14982"/>
                  </a:lnTo>
                  <a:cubicBezTo>
                    <a:pt x="5260" y="14942"/>
                    <a:pt x="5296" y="14931"/>
                    <a:pt x="5330" y="14948"/>
                  </a:cubicBezTo>
                  <a:cubicBezTo>
                    <a:pt x="5354" y="14959"/>
                    <a:pt x="5368" y="14978"/>
                    <a:pt x="5372" y="15003"/>
                  </a:cubicBezTo>
                  <a:cubicBezTo>
                    <a:pt x="5375" y="15015"/>
                    <a:pt x="5375" y="15026"/>
                    <a:pt x="5373" y="15036"/>
                  </a:cubicBezTo>
                  <a:cubicBezTo>
                    <a:pt x="5371" y="15047"/>
                    <a:pt x="5366" y="15059"/>
                    <a:pt x="5359" y="15074"/>
                  </a:cubicBezTo>
                  <a:cubicBezTo>
                    <a:pt x="5349" y="15094"/>
                    <a:pt x="5338" y="15111"/>
                    <a:pt x="5324" y="15125"/>
                  </a:cubicBezTo>
                  <a:cubicBezTo>
                    <a:pt x="5310" y="15139"/>
                    <a:pt x="5294" y="15152"/>
                    <a:pt x="5274" y="15162"/>
                  </a:cubicBezTo>
                  <a:lnTo>
                    <a:pt x="5300" y="15201"/>
                  </a:lnTo>
                  <a:cubicBezTo>
                    <a:pt x="5322" y="15187"/>
                    <a:pt x="5341" y="15172"/>
                    <a:pt x="5356" y="15154"/>
                  </a:cubicBezTo>
                  <a:cubicBezTo>
                    <a:pt x="5372" y="15137"/>
                    <a:pt x="5386" y="15116"/>
                    <a:pt x="5397" y="15093"/>
                  </a:cubicBezTo>
                  <a:cubicBezTo>
                    <a:pt x="5406" y="15074"/>
                    <a:pt x="5412" y="15058"/>
                    <a:pt x="5415" y="15042"/>
                  </a:cubicBezTo>
                  <a:cubicBezTo>
                    <a:pt x="5418" y="15027"/>
                    <a:pt x="5418" y="15010"/>
                    <a:pt x="5416" y="14993"/>
                  </a:cubicBezTo>
                  <a:cubicBezTo>
                    <a:pt x="5414" y="14970"/>
                    <a:pt x="5407" y="14950"/>
                    <a:pt x="5395" y="14933"/>
                  </a:cubicBezTo>
                  <a:cubicBezTo>
                    <a:pt x="5382" y="14915"/>
                    <a:pt x="5367" y="14902"/>
                    <a:pt x="5349" y="14893"/>
                  </a:cubicBezTo>
                  <a:cubicBezTo>
                    <a:pt x="5337" y="14887"/>
                    <a:pt x="5324" y="14883"/>
                    <a:pt x="5309" y="14882"/>
                  </a:cubicBezTo>
                  <a:close/>
                  <a:moveTo>
                    <a:pt x="5423" y="14692"/>
                  </a:moveTo>
                  <a:lnTo>
                    <a:pt x="5380" y="14670"/>
                  </a:lnTo>
                  <a:lnTo>
                    <a:pt x="5326" y="14779"/>
                  </a:lnTo>
                  <a:lnTo>
                    <a:pt x="5370" y="14800"/>
                  </a:lnTo>
                  <a:lnTo>
                    <a:pt x="5423" y="14692"/>
                  </a:lnTo>
                  <a:close/>
                  <a:moveTo>
                    <a:pt x="5340" y="14204"/>
                  </a:moveTo>
                  <a:lnTo>
                    <a:pt x="5317" y="14250"/>
                  </a:lnTo>
                  <a:lnTo>
                    <a:pt x="5589" y="14384"/>
                  </a:lnTo>
                  <a:cubicBezTo>
                    <a:pt x="5603" y="14391"/>
                    <a:pt x="5614" y="14397"/>
                    <a:pt x="5622" y="14404"/>
                  </a:cubicBezTo>
                  <a:cubicBezTo>
                    <a:pt x="5630" y="14410"/>
                    <a:pt x="5637" y="14418"/>
                    <a:pt x="5643" y="14429"/>
                  </a:cubicBezTo>
                  <a:cubicBezTo>
                    <a:pt x="5648" y="14439"/>
                    <a:pt x="5650" y="14451"/>
                    <a:pt x="5648" y="14465"/>
                  </a:cubicBezTo>
                  <a:cubicBezTo>
                    <a:pt x="5646" y="14479"/>
                    <a:pt x="5642" y="14494"/>
                    <a:pt x="5634" y="14510"/>
                  </a:cubicBezTo>
                  <a:cubicBezTo>
                    <a:pt x="5628" y="14522"/>
                    <a:pt x="5621" y="14532"/>
                    <a:pt x="5615" y="14540"/>
                  </a:cubicBezTo>
                  <a:cubicBezTo>
                    <a:pt x="5608" y="14547"/>
                    <a:pt x="5601" y="14553"/>
                    <a:pt x="5595" y="14558"/>
                  </a:cubicBezTo>
                  <a:cubicBezTo>
                    <a:pt x="5588" y="14562"/>
                    <a:pt x="5581" y="14565"/>
                    <a:pt x="5575" y="14566"/>
                  </a:cubicBezTo>
                  <a:cubicBezTo>
                    <a:pt x="5569" y="14567"/>
                    <a:pt x="5563" y="14568"/>
                    <a:pt x="5558" y="14568"/>
                  </a:cubicBezTo>
                  <a:cubicBezTo>
                    <a:pt x="5550" y="14567"/>
                    <a:pt x="5541" y="14565"/>
                    <a:pt x="5530" y="14561"/>
                  </a:cubicBezTo>
                  <a:cubicBezTo>
                    <a:pt x="5519" y="14556"/>
                    <a:pt x="5508" y="14552"/>
                    <a:pt x="5498" y="14547"/>
                  </a:cubicBezTo>
                  <a:lnTo>
                    <a:pt x="5235" y="14417"/>
                  </a:lnTo>
                  <a:lnTo>
                    <a:pt x="5212" y="14463"/>
                  </a:lnTo>
                  <a:lnTo>
                    <a:pt x="5492" y="14601"/>
                  </a:lnTo>
                  <a:cubicBezTo>
                    <a:pt x="5501" y="14606"/>
                    <a:pt x="5511" y="14610"/>
                    <a:pt x="5523" y="14614"/>
                  </a:cubicBezTo>
                  <a:cubicBezTo>
                    <a:pt x="5535" y="14619"/>
                    <a:pt x="5547" y="14621"/>
                    <a:pt x="5559" y="14620"/>
                  </a:cubicBezTo>
                  <a:cubicBezTo>
                    <a:pt x="5584" y="14619"/>
                    <a:pt x="5605" y="14612"/>
                    <a:pt x="5623" y="14598"/>
                  </a:cubicBezTo>
                  <a:cubicBezTo>
                    <a:pt x="5641" y="14584"/>
                    <a:pt x="5657" y="14563"/>
                    <a:pt x="5672" y="14532"/>
                  </a:cubicBezTo>
                  <a:cubicBezTo>
                    <a:pt x="5684" y="14508"/>
                    <a:pt x="5692" y="14487"/>
                    <a:pt x="5695" y="14468"/>
                  </a:cubicBezTo>
                  <a:cubicBezTo>
                    <a:pt x="5698" y="14450"/>
                    <a:pt x="5697" y="14432"/>
                    <a:pt x="5693" y="14415"/>
                  </a:cubicBezTo>
                  <a:cubicBezTo>
                    <a:pt x="5689" y="14398"/>
                    <a:pt x="5681" y="14385"/>
                    <a:pt x="5670" y="14374"/>
                  </a:cubicBezTo>
                  <a:cubicBezTo>
                    <a:pt x="5659" y="14364"/>
                    <a:pt x="5641" y="14353"/>
                    <a:pt x="5618" y="14341"/>
                  </a:cubicBezTo>
                  <a:lnTo>
                    <a:pt x="5340" y="14204"/>
                  </a:lnTo>
                  <a:close/>
                  <a:moveTo>
                    <a:pt x="5914" y="14024"/>
                  </a:moveTo>
                  <a:lnTo>
                    <a:pt x="5523" y="13832"/>
                  </a:lnTo>
                  <a:lnTo>
                    <a:pt x="5500" y="13878"/>
                  </a:lnTo>
                  <a:lnTo>
                    <a:pt x="5714" y="13981"/>
                  </a:lnTo>
                  <a:cubicBezTo>
                    <a:pt x="5728" y="13988"/>
                    <a:pt x="5742" y="13994"/>
                    <a:pt x="5756" y="14001"/>
                  </a:cubicBezTo>
                  <a:cubicBezTo>
                    <a:pt x="5771" y="14007"/>
                    <a:pt x="5784" y="14013"/>
                    <a:pt x="5795" y="14017"/>
                  </a:cubicBezTo>
                  <a:cubicBezTo>
                    <a:pt x="5806" y="14022"/>
                    <a:pt x="5816" y="14026"/>
                    <a:pt x="5823" y="14029"/>
                  </a:cubicBezTo>
                  <a:cubicBezTo>
                    <a:pt x="5831" y="14032"/>
                    <a:pt x="5835" y="14034"/>
                    <a:pt x="5835" y="14034"/>
                  </a:cubicBezTo>
                  <a:cubicBezTo>
                    <a:pt x="5834" y="14034"/>
                    <a:pt x="5830" y="14034"/>
                    <a:pt x="5824" y="14033"/>
                  </a:cubicBezTo>
                  <a:cubicBezTo>
                    <a:pt x="5818" y="14033"/>
                    <a:pt x="5810" y="14032"/>
                    <a:pt x="5801" y="14032"/>
                  </a:cubicBezTo>
                  <a:cubicBezTo>
                    <a:pt x="5792" y="14031"/>
                    <a:pt x="5782" y="14031"/>
                    <a:pt x="5770" y="14030"/>
                  </a:cubicBezTo>
                  <a:cubicBezTo>
                    <a:pt x="5758" y="14030"/>
                    <a:pt x="5747" y="14030"/>
                    <a:pt x="5735" y="14030"/>
                  </a:cubicBezTo>
                  <a:lnTo>
                    <a:pt x="5422" y="14037"/>
                  </a:lnTo>
                  <a:lnTo>
                    <a:pt x="5395" y="14091"/>
                  </a:lnTo>
                  <a:lnTo>
                    <a:pt x="5786" y="14284"/>
                  </a:lnTo>
                  <a:lnTo>
                    <a:pt x="5810" y="14235"/>
                  </a:lnTo>
                  <a:lnTo>
                    <a:pt x="5582" y="14126"/>
                  </a:lnTo>
                  <a:cubicBezTo>
                    <a:pt x="5571" y="14120"/>
                    <a:pt x="5559" y="14115"/>
                    <a:pt x="5547" y="14110"/>
                  </a:cubicBezTo>
                  <a:cubicBezTo>
                    <a:pt x="5536" y="14105"/>
                    <a:pt x="5525" y="14100"/>
                    <a:pt x="5515" y="14096"/>
                  </a:cubicBezTo>
                  <a:cubicBezTo>
                    <a:pt x="5505" y="14092"/>
                    <a:pt x="5496" y="14088"/>
                    <a:pt x="5489" y="14085"/>
                  </a:cubicBezTo>
                  <a:cubicBezTo>
                    <a:pt x="5482" y="14082"/>
                    <a:pt x="5477" y="14080"/>
                    <a:pt x="5473" y="14079"/>
                  </a:cubicBezTo>
                  <a:cubicBezTo>
                    <a:pt x="5477" y="14080"/>
                    <a:pt x="5483" y="14080"/>
                    <a:pt x="5491" y="14080"/>
                  </a:cubicBezTo>
                  <a:cubicBezTo>
                    <a:pt x="5498" y="14081"/>
                    <a:pt x="5507" y="14081"/>
                    <a:pt x="5517" y="14081"/>
                  </a:cubicBezTo>
                  <a:cubicBezTo>
                    <a:pt x="5527" y="14081"/>
                    <a:pt x="5538" y="14081"/>
                    <a:pt x="5550" y="14081"/>
                  </a:cubicBezTo>
                  <a:cubicBezTo>
                    <a:pt x="5563" y="14081"/>
                    <a:pt x="5575" y="14081"/>
                    <a:pt x="5589" y="14081"/>
                  </a:cubicBezTo>
                  <a:lnTo>
                    <a:pt x="5890" y="14073"/>
                  </a:lnTo>
                  <a:lnTo>
                    <a:pt x="5914" y="14024"/>
                  </a:lnTo>
                  <a:close/>
                  <a:moveTo>
                    <a:pt x="5993" y="13864"/>
                  </a:moveTo>
                  <a:lnTo>
                    <a:pt x="5602" y="13672"/>
                  </a:lnTo>
                  <a:lnTo>
                    <a:pt x="5579" y="13717"/>
                  </a:lnTo>
                  <a:lnTo>
                    <a:pt x="5970" y="13910"/>
                  </a:lnTo>
                  <a:lnTo>
                    <a:pt x="5993" y="13864"/>
                  </a:lnTo>
                  <a:close/>
                  <a:moveTo>
                    <a:pt x="5792" y="13284"/>
                  </a:moveTo>
                  <a:lnTo>
                    <a:pt x="5769" y="13332"/>
                  </a:lnTo>
                  <a:lnTo>
                    <a:pt x="5985" y="13543"/>
                  </a:lnTo>
                  <a:cubicBezTo>
                    <a:pt x="6003" y="13560"/>
                    <a:pt x="6018" y="13574"/>
                    <a:pt x="6030" y="13585"/>
                  </a:cubicBezTo>
                  <a:cubicBezTo>
                    <a:pt x="6042" y="13596"/>
                    <a:pt x="6050" y="13603"/>
                    <a:pt x="6055" y="13607"/>
                  </a:cubicBezTo>
                  <a:cubicBezTo>
                    <a:pt x="6052" y="13606"/>
                    <a:pt x="6047" y="13605"/>
                    <a:pt x="6040" y="13603"/>
                  </a:cubicBezTo>
                  <a:cubicBezTo>
                    <a:pt x="6033" y="13601"/>
                    <a:pt x="6025" y="13599"/>
                    <a:pt x="6016" y="13597"/>
                  </a:cubicBezTo>
                  <a:cubicBezTo>
                    <a:pt x="6007" y="13595"/>
                    <a:pt x="5997" y="13593"/>
                    <a:pt x="5987" y="13592"/>
                  </a:cubicBezTo>
                  <a:cubicBezTo>
                    <a:pt x="5977" y="13590"/>
                    <a:pt x="5966" y="13588"/>
                    <a:pt x="5956" y="13587"/>
                  </a:cubicBezTo>
                  <a:lnTo>
                    <a:pt x="5664" y="13545"/>
                  </a:lnTo>
                  <a:lnTo>
                    <a:pt x="5639" y="13596"/>
                  </a:lnTo>
                  <a:lnTo>
                    <a:pt x="6095" y="13657"/>
                  </a:lnTo>
                  <a:lnTo>
                    <a:pt x="6117" y="13611"/>
                  </a:lnTo>
                  <a:lnTo>
                    <a:pt x="5792" y="13284"/>
                  </a:lnTo>
                  <a:close/>
                  <a:moveTo>
                    <a:pt x="6328" y="13182"/>
                  </a:moveTo>
                  <a:lnTo>
                    <a:pt x="6288" y="13162"/>
                  </a:lnTo>
                  <a:lnTo>
                    <a:pt x="6203" y="13334"/>
                  </a:lnTo>
                  <a:lnTo>
                    <a:pt x="6060" y="13264"/>
                  </a:lnTo>
                  <a:lnTo>
                    <a:pt x="6126" y="13130"/>
                  </a:lnTo>
                  <a:lnTo>
                    <a:pt x="6086" y="13110"/>
                  </a:lnTo>
                  <a:lnTo>
                    <a:pt x="6020" y="13244"/>
                  </a:lnTo>
                  <a:lnTo>
                    <a:pt x="5892" y="13181"/>
                  </a:lnTo>
                  <a:lnTo>
                    <a:pt x="5970" y="13020"/>
                  </a:lnTo>
                  <a:lnTo>
                    <a:pt x="5935" y="12995"/>
                  </a:lnTo>
                  <a:lnTo>
                    <a:pt x="5830" y="13209"/>
                  </a:lnTo>
                  <a:lnTo>
                    <a:pt x="6220" y="13401"/>
                  </a:lnTo>
                  <a:lnTo>
                    <a:pt x="6328" y="13182"/>
                  </a:lnTo>
                  <a:close/>
                  <a:moveTo>
                    <a:pt x="6491" y="12851"/>
                  </a:moveTo>
                  <a:lnTo>
                    <a:pt x="6455" y="12855"/>
                  </a:lnTo>
                  <a:cubicBezTo>
                    <a:pt x="6438" y="12858"/>
                    <a:pt x="6421" y="12860"/>
                    <a:pt x="6402" y="12863"/>
                  </a:cubicBezTo>
                  <a:cubicBezTo>
                    <a:pt x="6383" y="12865"/>
                    <a:pt x="6366" y="12868"/>
                    <a:pt x="6349" y="12870"/>
                  </a:cubicBezTo>
                  <a:cubicBezTo>
                    <a:pt x="6333" y="12872"/>
                    <a:pt x="6321" y="12874"/>
                    <a:pt x="6314" y="12875"/>
                  </a:cubicBezTo>
                  <a:cubicBezTo>
                    <a:pt x="6304" y="12877"/>
                    <a:pt x="6293" y="12880"/>
                    <a:pt x="6282" y="12883"/>
                  </a:cubicBezTo>
                  <a:cubicBezTo>
                    <a:pt x="6270" y="12886"/>
                    <a:pt x="6259" y="12889"/>
                    <a:pt x="6251" y="12893"/>
                  </a:cubicBezTo>
                  <a:lnTo>
                    <a:pt x="6254" y="12887"/>
                  </a:lnTo>
                  <a:cubicBezTo>
                    <a:pt x="6261" y="12872"/>
                    <a:pt x="6266" y="12856"/>
                    <a:pt x="6267" y="12841"/>
                  </a:cubicBezTo>
                  <a:cubicBezTo>
                    <a:pt x="6268" y="12826"/>
                    <a:pt x="6266" y="12811"/>
                    <a:pt x="6261" y="12798"/>
                  </a:cubicBezTo>
                  <a:cubicBezTo>
                    <a:pt x="6257" y="12784"/>
                    <a:pt x="6249" y="12772"/>
                    <a:pt x="6238" y="12760"/>
                  </a:cubicBezTo>
                  <a:cubicBezTo>
                    <a:pt x="6227" y="12749"/>
                    <a:pt x="6214" y="12739"/>
                    <a:pt x="6198" y="12731"/>
                  </a:cubicBezTo>
                  <a:cubicBezTo>
                    <a:pt x="6187" y="12726"/>
                    <a:pt x="6177" y="12723"/>
                    <a:pt x="6168" y="12721"/>
                  </a:cubicBezTo>
                  <a:cubicBezTo>
                    <a:pt x="6158" y="12719"/>
                    <a:pt x="6149" y="12718"/>
                    <a:pt x="6140" y="12719"/>
                  </a:cubicBezTo>
                  <a:cubicBezTo>
                    <a:pt x="6131" y="12719"/>
                    <a:pt x="6123" y="12720"/>
                    <a:pt x="6116" y="12722"/>
                  </a:cubicBezTo>
                  <a:cubicBezTo>
                    <a:pt x="6109" y="12724"/>
                    <a:pt x="6102" y="12727"/>
                    <a:pt x="6097" y="12729"/>
                  </a:cubicBezTo>
                  <a:cubicBezTo>
                    <a:pt x="6091" y="12732"/>
                    <a:pt x="6085" y="12736"/>
                    <a:pt x="6079" y="12740"/>
                  </a:cubicBezTo>
                  <a:cubicBezTo>
                    <a:pt x="6073" y="12744"/>
                    <a:pt x="6067" y="12750"/>
                    <a:pt x="6061" y="12757"/>
                  </a:cubicBezTo>
                  <a:cubicBezTo>
                    <a:pt x="6054" y="12763"/>
                    <a:pt x="6048" y="12771"/>
                    <a:pt x="6042" y="12781"/>
                  </a:cubicBezTo>
                  <a:cubicBezTo>
                    <a:pt x="6036" y="12791"/>
                    <a:pt x="6030" y="12802"/>
                    <a:pt x="6023" y="12816"/>
                  </a:cubicBezTo>
                  <a:lnTo>
                    <a:pt x="5978" y="12907"/>
                  </a:lnTo>
                  <a:lnTo>
                    <a:pt x="6369" y="13099"/>
                  </a:lnTo>
                  <a:lnTo>
                    <a:pt x="6391" y="13054"/>
                  </a:lnTo>
                  <a:lnTo>
                    <a:pt x="6215" y="12967"/>
                  </a:lnTo>
                  <a:cubicBezTo>
                    <a:pt x="6220" y="12957"/>
                    <a:pt x="6226" y="12950"/>
                    <a:pt x="6232" y="12945"/>
                  </a:cubicBezTo>
                  <a:cubicBezTo>
                    <a:pt x="6238" y="12941"/>
                    <a:pt x="6248" y="12937"/>
                    <a:pt x="6262" y="12935"/>
                  </a:cubicBezTo>
                  <a:cubicBezTo>
                    <a:pt x="6285" y="12930"/>
                    <a:pt x="6307" y="12926"/>
                    <a:pt x="6328" y="12922"/>
                  </a:cubicBezTo>
                  <a:cubicBezTo>
                    <a:pt x="6348" y="12919"/>
                    <a:pt x="6367" y="12916"/>
                    <a:pt x="6385" y="12914"/>
                  </a:cubicBezTo>
                  <a:cubicBezTo>
                    <a:pt x="6402" y="12912"/>
                    <a:pt x="6417" y="12911"/>
                    <a:pt x="6431" y="12910"/>
                  </a:cubicBezTo>
                  <a:cubicBezTo>
                    <a:pt x="6444" y="12909"/>
                    <a:pt x="6454" y="12909"/>
                    <a:pt x="6462" y="12909"/>
                  </a:cubicBezTo>
                  <a:lnTo>
                    <a:pt x="6491" y="12851"/>
                  </a:lnTo>
                  <a:close/>
                  <a:moveTo>
                    <a:pt x="6205" y="12802"/>
                  </a:moveTo>
                  <a:cubicBezTo>
                    <a:pt x="6213" y="12810"/>
                    <a:pt x="6219" y="12819"/>
                    <a:pt x="6222" y="12829"/>
                  </a:cubicBezTo>
                  <a:cubicBezTo>
                    <a:pt x="6225" y="12840"/>
                    <a:pt x="6225" y="12851"/>
                    <a:pt x="6223" y="12864"/>
                  </a:cubicBezTo>
                  <a:cubicBezTo>
                    <a:pt x="6221" y="12877"/>
                    <a:pt x="6216" y="12892"/>
                    <a:pt x="6207" y="12909"/>
                  </a:cubicBezTo>
                  <a:lnTo>
                    <a:pt x="6186" y="12952"/>
                  </a:lnTo>
                  <a:lnTo>
                    <a:pt x="6040" y="12881"/>
                  </a:lnTo>
                  <a:lnTo>
                    <a:pt x="6063" y="12834"/>
                  </a:lnTo>
                  <a:cubicBezTo>
                    <a:pt x="6068" y="12823"/>
                    <a:pt x="6073" y="12814"/>
                    <a:pt x="6078" y="12807"/>
                  </a:cubicBezTo>
                  <a:cubicBezTo>
                    <a:pt x="6084" y="12800"/>
                    <a:pt x="6089" y="12794"/>
                    <a:pt x="6095" y="12789"/>
                  </a:cubicBezTo>
                  <a:cubicBezTo>
                    <a:pt x="6105" y="12780"/>
                    <a:pt x="6117" y="12775"/>
                    <a:pt x="6132" y="12773"/>
                  </a:cubicBezTo>
                  <a:cubicBezTo>
                    <a:pt x="6146" y="12771"/>
                    <a:pt x="6160" y="12773"/>
                    <a:pt x="6173" y="12780"/>
                  </a:cubicBezTo>
                  <a:cubicBezTo>
                    <a:pt x="6186" y="12786"/>
                    <a:pt x="6197" y="12793"/>
                    <a:pt x="6205" y="12802"/>
                  </a:cubicBezTo>
                  <a:close/>
                  <a:moveTo>
                    <a:pt x="6502" y="12457"/>
                  </a:moveTo>
                  <a:cubicBezTo>
                    <a:pt x="6488" y="12455"/>
                    <a:pt x="6474" y="12456"/>
                    <a:pt x="6461" y="12460"/>
                  </a:cubicBezTo>
                  <a:cubicBezTo>
                    <a:pt x="6448" y="12463"/>
                    <a:pt x="6436" y="12469"/>
                    <a:pt x="6425" y="12476"/>
                  </a:cubicBezTo>
                  <a:cubicBezTo>
                    <a:pt x="6414" y="12483"/>
                    <a:pt x="6401" y="12494"/>
                    <a:pt x="6387" y="12509"/>
                  </a:cubicBezTo>
                  <a:lnTo>
                    <a:pt x="6351" y="12547"/>
                  </a:lnTo>
                  <a:cubicBezTo>
                    <a:pt x="6332" y="12567"/>
                    <a:pt x="6315" y="12579"/>
                    <a:pt x="6301" y="12585"/>
                  </a:cubicBezTo>
                  <a:cubicBezTo>
                    <a:pt x="6286" y="12590"/>
                    <a:pt x="6271" y="12589"/>
                    <a:pt x="6255" y="12581"/>
                  </a:cubicBezTo>
                  <a:cubicBezTo>
                    <a:pt x="6235" y="12571"/>
                    <a:pt x="6223" y="12556"/>
                    <a:pt x="6218" y="12537"/>
                  </a:cubicBezTo>
                  <a:cubicBezTo>
                    <a:pt x="6213" y="12518"/>
                    <a:pt x="6217" y="12496"/>
                    <a:pt x="6229" y="12471"/>
                  </a:cubicBezTo>
                  <a:cubicBezTo>
                    <a:pt x="6233" y="12463"/>
                    <a:pt x="6238" y="12455"/>
                    <a:pt x="6243" y="12448"/>
                  </a:cubicBezTo>
                  <a:cubicBezTo>
                    <a:pt x="6247" y="12441"/>
                    <a:pt x="6253" y="12435"/>
                    <a:pt x="6259" y="12429"/>
                  </a:cubicBezTo>
                  <a:cubicBezTo>
                    <a:pt x="6266" y="12423"/>
                    <a:pt x="6273" y="12417"/>
                    <a:pt x="6281" y="12411"/>
                  </a:cubicBezTo>
                  <a:cubicBezTo>
                    <a:pt x="6289" y="12405"/>
                    <a:pt x="6298" y="12399"/>
                    <a:pt x="6309" y="12392"/>
                  </a:cubicBezTo>
                  <a:lnTo>
                    <a:pt x="6286" y="12355"/>
                  </a:lnTo>
                  <a:cubicBezTo>
                    <a:pt x="6242" y="12380"/>
                    <a:pt x="6210" y="12413"/>
                    <a:pt x="6190" y="12455"/>
                  </a:cubicBezTo>
                  <a:cubicBezTo>
                    <a:pt x="6181" y="12474"/>
                    <a:pt x="6175" y="12492"/>
                    <a:pt x="6173" y="12511"/>
                  </a:cubicBezTo>
                  <a:cubicBezTo>
                    <a:pt x="6171" y="12529"/>
                    <a:pt x="6172" y="12546"/>
                    <a:pt x="6176" y="12562"/>
                  </a:cubicBezTo>
                  <a:cubicBezTo>
                    <a:pt x="6181" y="12578"/>
                    <a:pt x="6188" y="12592"/>
                    <a:pt x="6199" y="12605"/>
                  </a:cubicBezTo>
                  <a:cubicBezTo>
                    <a:pt x="6210" y="12618"/>
                    <a:pt x="6223" y="12628"/>
                    <a:pt x="6240" y="12636"/>
                  </a:cubicBezTo>
                  <a:cubicBezTo>
                    <a:pt x="6265" y="12649"/>
                    <a:pt x="6290" y="12651"/>
                    <a:pt x="6316" y="12643"/>
                  </a:cubicBezTo>
                  <a:cubicBezTo>
                    <a:pt x="6328" y="12640"/>
                    <a:pt x="6339" y="12634"/>
                    <a:pt x="6349" y="12626"/>
                  </a:cubicBezTo>
                  <a:cubicBezTo>
                    <a:pt x="6359" y="12618"/>
                    <a:pt x="6371" y="12606"/>
                    <a:pt x="6385" y="12591"/>
                  </a:cubicBezTo>
                  <a:lnTo>
                    <a:pt x="6416" y="12557"/>
                  </a:lnTo>
                  <a:cubicBezTo>
                    <a:pt x="6453" y="12518"/>
                    <a:pt x="6489" y="12506"/>
                    <a:pt x="6524" y="12523"/>
                  </a:cubicBezTo>
                  <a:cubicBezTo>
                    <a:pt x="6547" y="12535"/>
                    <a:pt x="6561" y="12553"/>
                    <a:pt x="6566" y="12579"/>
                  </a:cubicBezTo>
                  <a:cubicBezTo>
                    <a:pt x="6568" y="12590"/>
                    <a:pt x="6568" y="12601"/>
                    <a:pt x="6566" y="12611"/>
                  </a:cubicBezTo>
                  <a:cubicBezTo>
                    <a:pt x="6564" y="12622"/>
                    <a:pt x="6559" y="12634"/>
                    <a:pt x="6552" y="12649"/>
                  </a:cubicBezTo>
                  <a:cubicBezTo>
                    <a:pt x="6542" y="12669"/>
                    <a:pt x="6531" y="12686"/>
                    <a:pt x="6517" y="12700"/>
                  </a:cubicBezTo>
                  <a:cubicBezTo>
                    <a:pt x="6504" y="12714"/>
                    <a:pt x="6487" y="12727"/>
                    <a:pt x="6467" y="12737"/>
                  </a:cubicBezTo>
                  <a:lnTo>
                    <a:pt x="6493" y="12776"/>
                  </a:lnTo>
                  <a:cubicBezTo>
                    <a:pt x="6515" y="12762"/>
                    <a:pt x="6534" y="12747"/>
                    <a:pt x="6549" y="12729"/>
                  </a:cubicBezTo>
                  <a:cubicBezTo>
                    <a:pt x="6565" y="12712"/>
                    <a:pt x="6579" y="12691"/>
                    <a:pt x="6590" y="12668"/>
                  </a:cubicBezTo>
                  <a:cubicBezTo>
                    <a:pt x="6599" y="12650"/>
                    <a:pt x="6605" y="12633"/>
                    <a:pt x="6608" y="12617"/>
                  </a:cubicBezTo>
                  <a:cubicBezTo>
                    <a:pt x="6611" y="12602"/>
                    <a:pt x="6612" y="12585"/>
                    <a:pt x="6610" y="12568"/>
                  </a:cubicBezTo>
                  <a:cubicBezTo>
                    <a:pt x="6607" y="12545"/>
                    <a:pt x="6600" y="12525"/>
                    <a:pt x="6588" y="12508"/>
                  </a:cubicBezTo>
                  <a:cubicBezTo>
                    <a:pt x="6576" y="12490"/>
                    <a:pt x="6560" y="12477"/>
                    <a:pt x="6542" y="12468"/>
                  </a:cubicBezTo>
                  <a:cubicBezTo>
                    <a:pt x="6530" y="12462"/>
                    <a:pt x="6517" y="12458"/>
                    <a:pt x="6502" y="12457"/>
                  </a:cubicBezTo>
                  <a:close/>
                  <a:moveTo>
                    <a:pt x="6720" y="12386"/>
                  </a:moveTo>
                  <a:lnTo>
                    <a:pt x="6329" y="12194"/>
                  </a:lnTo>
                  <a:lnTo>
                    <a:pt x="6306" y="12240"/>
                  </a:lnTo>
                  <a:lnTo>
                    <a:pt x="6697" y="12432"/>
                  </a:lnTo>
                  <a:lnTo>
                    <a:pt x="6720" y="12386"/>
                  </a:lnTo>
                  <a:close/>
                  <a:moveTo>
                    <a:pt x="6495" y="11857"/>
                  </a:moveTo>
                  <a:lnTo>
                    <a:pt x="6367" y="12116"/>
                  </a:lnTo>
                  <a:lnTo>
                    <a:pt x="6407" y="12135"/>
                  </a:lnTo>
                  <a:lnTo>
                    <a:pt x="6458" y="12030"/>
                  </a:lnTo>
                  <a:lnTo>
                    <a:pt x="6810" y="12203"/>
                  </a:lnTo>
                  <a:lnTo>
                    <a:pt x="6832" y="12158"/>
                  </a:lnTo>
                  <a:lnTo>
                    <a:pt x="6481" y="11985"/>
                  </a:lnTo>
                  <a:lnTo>
                    <a:pt x="6533" y="11879"/>
                  </a:lnTo>
                  <a:lnTo>
                    <a:pt x="6495" y="11857"/>
                  </a:lnTo>
                  <a:close/>
                  <a:moveTo>
                    <a:pt x="7038" y="11740"/>
                  </a:moveTo>
                  <a:lnTo>
                    <a:pt x="6583" y="11677"/>
                  </a:lnTo>
                  <a:lnTo>
                    <a:pt x="6553" y="11738"/>
                  </a:lnTo>
                  <a:lnTo>
                    <a:pt x="6880" y="12061"/>
                  </a:lnTo>
                  <a:lnTo>
                    <a:pt x="6903" y="12014"/>
                  </a:lnTo>
                  <a:lnTo>
                    <a:pt x="6801" y="11917"/>
                  </a:lnTo>
                  <a:lnTo>
                    <a:pt x="6873" y="11771"/>
                  </a:lnTo>
                  <a:lnTo>
                    <a:pt x="7012" y="11793"/>
                  </a:lnTo>
                  <a:lnTo>
                    <a:pt x="7038" y="11740"/>
                  </a:lnTo>
                  <a:close/>
                  <a:moveTo>
                    <a:pt x="6829" y="11764"/>
                  </a:moveTo>
                  <a:lnTo>
                    <a:pt x="6769" y="11886"/>
                  </a:lnTo>
                  <a:lnTo>
                    <a:pt x="6608" y="11730"/>
                  </a:lnTo>
                  <a:lnTo>
                    <a:pt x="6829" y="11764"/>
                  </a:lnTo>
                  <a:close/>
                  <a:moveTo>
                    <a:pt x="6475" y="11708"/>
                  </a:moveTo>
                  <a:cubicBezTo>
                    <a:pt x="6467" y="11711"/>
                    <a:pt x="6460" y="11717"/>
                    <a:pt x="6456" y="11725"/>
                  </a:cubicBezTo>
                  <a:cubicBezTo>
                    <a:pt x="6452" y="11733"/>
                    <a:pt x="6452" y="11741"/>
                    <a:pt x="6455" y="11750"/>
                  </a:cubicBezTo>
                  <a:cubicBezTo>
                    <a:pt x="6458" y="11758"/>
                    <a:pt x="6463" y="11765"/>
                    <a:pt x="6471" y="11769"/>
                  </a:cubicBezTo>
                  <a:cubicBezTo>
                    <a:pt x="6479" y="11773"/>
                    <a:pt x="6488" y="11773"/>
                    <a:pt x="6497" y="11770"/>
                  </a:cubicBezTo>
                  <a:cubicBezTo>
                    <a:pt x="6505" y="11768"/>
                    <a:pt x="6512" y="11762"/>
                    <a:pt x="6516" y="11754"/>
                  </a:cubicBezTo>
                  <a:cubicBezTo>
                    <a:pt x="6520" y="11745"/>
                    <a:pt x="6520" y="11737"/>
                    <a:pt x="6517" y="11729"/>
                  </a:cubicBezTo>
                  <a:cubicBezTo>
                    <a:pt x="6514" y="11720"/>
                    <a:pt x="6508" y="11714"/>
                    <a:pt x="6500" y="11710"/>
                  </a:cubicBezTo>
                  <a:cubicBezTo>
                    <a:pt x="6492" y="11706"/>
                    <a:pt x="6484" y="11705"/>
                    <a:pt x="6475" y="11708"/>
                  </a:cubicBezTo>
                  <a:close/>
                  <a:moveTo>
                    <a:pt x="6533" y="11591"/>
                  </a:moveTo>
                  <a:cubicBezTo>
                    <a:pt x="6524" y="11594"/>
                    <a:pt x="6518" y="11599"/>
                    <a:pt x="6514" y="11608"/>
                  </a:cubicBezTo>
                  <a:cubicBezTo>
                    <a:pt x="6510" y="11616"/>
                    <a:pt x="6510" y="11624"/>
                    <a:pt x="6512" y="11633"/>
                  </a:cubicBezTo>
                  <a:cubicBezTo>
                    <a:pt x="6515" y="11641"/>
                    <a:pt x="6521" y="11647"/>
                    <a:pt x="6529" y="11651"/>
                  </a:cubicBezTo>
                  <a:cubicBezTo>
                    <a:pt x="6537" y="11655"/>
                    <a:pt x="6546" y="11656"/>
                    <a:pt x="6554" y="11653"/>
                  </a:cubicBezTo>
                  <a:cubicBezTo>
                    <a:pt x="6563" y="11650"/>
                    <a:pt x="6569" y="11645"/>
                    <a:pt x="6574" y="11636"/>
                  </a:cubicBezTo>
                  <a:cubicBezTo>
                    <a:pt x="6578" y="11628"/>
                    <a:pt x="6578" y="11620"/>
                    <a:pt x="6575" y="11611"/>
                  </a:cubicBezTo>
                  <a:cubicBezTo>
                    <a:pt x="6572" y="11603"/>
                    <a:pt x="6566" y="11597"/>
                    <a:pt x="6558" y="11592"/>
                  </a:cubicBezTo>
                  <a:cubicBezTo>
                    <a:pt x="6550" y="11589"/>
                    <a:pt x="6541" y="11588"/>
                    <a:pt x="6533" y="11591"/>
                  </a:cubicBezTo>
                  <a:close/>
                  <a:moveTo>
                    <a:pt x="6775" y="11288"/>
                  </a:moveTo>
                  <a:lnTo>
                    <a:pt x="6647" y="11547"/>
                  </a:lnTo>
                  <a:lnTo>
                    <a:pt x="6687" y="11566"/>
                  </a:lnTo>
                  <a:lnTo>
                    <a:pt x="6738" y="11461"/>
                  </a:lnTo>
                  <a:lnTo>
                    <a:pt x="7090" y="11634"/>
                  </a:lnTo>
                  <a:lnTo>
                    <a:pt x="7112" y="11589"/>
                  </a:lnTo>
                  <a:lnTo>
                    <a:pt x="6760" y="11416"/>
                  </a:lnTo>
                  <a:lnTo>
                    <a:pt x="6813" y="11310"/>
                  </a:lnTo>
                  <a:lnTo>
                    <a:pt x="6775" y="11288"/>
                  </a:lnTo>
                  <a:close/>
                  <a:moveTo>
                    <a:pt x="7441" y="10921"/>
                  </a:moveTo>
                  <a:lnTo>
                    <a:pt x="7033" y="10763"/>
                  </a:lnTo>
                  <a:lnTo>
                    <a:pt x="6999" y="10832"/>
                  </a:lnTo>
                  <a:lnTo>
                    <a:pt x="7223" y="11033"/>
                  </a:lnTo>
                  <a:cubicBezTo>
                    <a:pt x="7236" y="11045"/>
                    <a:pt x="7249" y="11055"/>
                    <a:pt x="7260" y="11064"/>
                  </a:cubicBezTo>
                  <a:cubicBezTo>
                    <a:pt x="7271" y="11072"/>
                    <a:pt x="7278" y="11077"/>
                    <a:pt x="7279" y="11078"/>
                  </a:cubicBezTo>
                  <a:cubicBezTo>
                    <a:pt x="7277" y="11078"/>
                    <a:pt x="7269" y="11076"/>
                    <a:pt x="7255" y="11072"/>
                  </a:cubicBezTo>
                  <a:cubicBezTo>
                    <a:pt x="7242" y="11068"/>
                    <a:pt x="7224" y="11064"/>
                    <a:pt x="7204" y="11060"/>
                  </a:cubicBezTo>
                  <a:lnTo>
                    <a:pt x="6913" y="11006"/>
                  </a:lnTo>
                  <a:lnTo>
                    <a:pt x="6880" y="11074"/>
                  </a:lnTo>
                  <a:lnTo>
                    <a:pt x="7254" y="11301"/>
                  </a:lnTo>
                  <a:lnTo>
                    <a:pt x="7276" y="11256"/>
                  </a:lnTo>
                  <a:lnTo>
                    <a:pt x="7009" y="11097"/>
                  </a:lnTo>
                  <a:cubicBezTo>
                    <a:pt x="7003" y="11094"/>
                    <a:pt x="6997" y="11090"/>
                    <a:pt x="6989" y="11086"/>
                  </a:cubicBezTo>
                  <a:cubicBezTo>
                    <a:pt x="6982" y="11082"/>
                    <a:pt x="6974" y="11077"/>
                    <a:pt x="6967" y="11073"/>
                  </a:cubicBezTo>
                  <a:cubicBezTo>
                    <a:pt x="6959" y="11069"/>
                    <a:pt x="6953" y="11065"/>
                    <a:pt x="6947" y="11062"/>
                  </a:cubicBezTo>
                  <a:cubicBezTo>
                    <a:pt x="6943" y="11059"/>
                    <a:pt x="6939" y="11058"/>
                    <a:pt x="6938" y="11057"/>
                  </a:cubicBezTo>
                  <a:cubicBezTo>
                    <a:pt x="6942" y="11058"/>
                    <a:pt x="6952" y="11060"/>
                    <a:pt x="6966" y="11063"/>
                  </a:cubicBezTo>
                  <a:cubicBezTo>
                    <a:pt x="6980" y="11066"/>
                    <a:pt x="6999" y="11069"/>
                    <a:pt x="7021" y="11074"/>
                  </a:cubicBezTo>
                  <a:lnTo>
                    <a:pt x="7337" y="11133"/>
                  </a:lnTo>
                  <a:lnTo>
                    <a:pt x="7356" y="11093"/>
                  </a:lnTo>
                  <a:lnTo>
                    <a:pt x="7106" y="10866"/>
                  </a:lnTo>
                  <a:cubicBezTo>
                    <a:pt x="7100" y="10861"/>
                    <a:pt x="7095" y="10856"/>
                    <a:pt x="7089" y="10851"/>
                  </a:cubicBezTo>
                  <a:cubicBezTo>
                    <a:pt x="7083" y="10846"/>
                    <a:pt x="7078" y="10842"/>
                    <a:pt x="7072" y="10837"/>
                  </a:cubicBezTo>
                  <a:cubicBezTo>
                    <a:pt x="7067" y="10833"/>
                    <a:pt x="7062" y="10829"/>
                    <a:pt x="7059" y="10826"/>
                  </a:cubicBezTo>
                  <a:cubicBezTo>
                    <a:pt x="7055" y="10823"/>
                    <a:pt x="7053" y="10821"/>
                    <a:pt x="7052" y="10820"/>
                  </a:cubicBezTo>
                  <a:cubicBezTo>
                    <a:pt x="7053" y="10821"/>
                    <a:pt x="7056" y="10822"/>
                    <a:pt x="7060" y="10824"/>
                  </a:cubicBezTo>
                  <a:cubicBezTo>
                    <a:pt x="7065" y="10826"/>
                    <a:pt x="7071" y="10828"/>
                    <a:pt x="7078" y="10832"/>
                  </a:cubicBezTo>
                  <a:cubicBezTo>
                    <a:pt x="7084" y="10835"/>
                    <a:pt x="7091" y="10838"/>
                    <a:pt x="7099" y="10841"/>
                  </a:cubicBezTo>
                  <a:cubicBezTo>
                    <a:pt x="7107" y="10844"/>
                    <a:pt x="7114" y="10847"/>
                    <a:pt x="7120" y="10850"/>
                  </a:cubicBezTo>
                  <a:lnTo>
                    <a:pt x="7418" y="10968"/>
                  </a:lnTo>
                  <a:lnTo>
                    <a:pt x="7441" y="10921"/>
                  </a:lnTo>
                  <a:close/>
                  <a:moveTo>
                    <a:pt x="7225" y="10373"/>
                  </a:moveTo>
                  <a:lnTo>
                    <a:pt x="7202" y="10419"/>
                  </a:lnTo>
                  <a:lnTo>
                    <a:pt x="7475" y="10553"/>
                  </a:lnTo>
                  <a:cubicBezTo>
                    <a:pt x="7488" y="10560"/>
                    <a:pt x="7499" y="10566"/>
                    <a:pt x="7507" y="10572"/>
                  </a:cubicBezTo>
                  <a:cubicBezTo>
                    <a:pt x="7516" y="10579"/>
                    <a:pt x="7523" y="10587"/>
                    <a:pt x="7528" y="10598"/>
                  </a:cubicBezTo>
                  <a:cubicBezTo>
                    <a:pt x="7533" y="10608"/>
                    <a:pt x="7535" y="10620"/>
                    <a:pt x="7533" y="10634"/>
                  </a:cubicBezTo>
                  <a:cubicBezTo>
                    <a:pt x="7532" y="10647"/>
                    <a:pt x="7527" y="10662"/>
                    <a:pt x="7519" y="10679"/>
                  </a:cubicBezTo>
                  <a:cubicBezTo>
                    <a:pt x="7513" y="10691"/>
                    <a:pt x="7507" y="10701"/>
                    <a:pt x="7500" y="10708"/>
                  </a:cubicBezTo>
                  <a:cubicBezTo>
                    <a:pt x="7493" y="10716"/>
                    <a:pt x="7487" y="10722"/>
                    <a:pt x="7480" y="10726"/>
                  </a:cubicBezTo>
                  <a:cubicBezTo>
                    <a:pt x="7473" y="10730"/>
                    <a:pt x="7467" y="10733"/>
                    <a:pt x="7460" y="10735"/>
                  </a:cubicBezTo>
                  <a:cubicBezTo>
                    <a:pt x="7454" y="10736"/>
                    <a:pt x="7448" y="10737"/>
                    <a:pt x="7443" y="10736"/>
                  </a:cubicBezTo>
                  <a:cubicBezTo>
                    <a:pt x="7436" y="10736"/>
                    <a:pt x="7426" y="10734"/>
                    <a:pt x="7415" y="10729"/>
                  </a:cubicBezTo>
                  <a:cubicBezTo>
                    <a:pt x="7404" y="10725"/>
                    <a:pt x="7393" y="10720"/>
                    <a:pt x="7383" y="10715"/>
                  </a:cubicBezTo>
                  <a:lnTo>
                    <a:pt x="7120" y="10586"/>
                  </a:lnTo>
                  <a:lnTo>
                    <a:pt x="7097" y="10632"/>
                  </a:lnTo>
                  <a:lnTo>
                    <a:pt x="7378" y="10770"/>
                  </a:lnTo>
                  <a:cubicBezTo>
                    <a:pt x="7387" y="10774"/>
                    <a:pt x="7397" y="10779"/>
                    <a:pt x="7409" y="10783"/>
                  </a:cubicBezTo>
                  <a:cubicBezTo>
                    <a:pt x="7420" y="10787"/>
                    <a:pt x="7432" y="10789"/>
                    <a:pt x="7444" y="10789"/>
                  </a:cubicBezTo>
                  <a:cubicBezTo>
                    <a:pt x="7469" y="10788"/>
                    <a:pt x="7490" y="10780"/>
                    <a:pt x="7508" y="10767"/>
                  </a:cubicBezTo>
                  <a:cubicBezTo>
                    <a:pt x="7526" y="10753"/>
                    <a:pt x="7543" y="10731"/>
                    <a:pt x="7558" y="10701"/>
                  </a:cubicBezTo>
                  <a:cubicBezTo>
                    <a:pt x="7569" y="10677"/>
                    <a:pt x="7577" y="10656"/>
                    <a:pt x="7580" y="10637"/>
                  </a:cubicBezTo>
                  <a:cubicBezTo>
                    <a:pt x="7583" y="10618"/>
                    <a:pt x="7582" y="10600"/>
                    <a:pt x="7578" y="10583"/>
                  </a:cubicBezTo>
                  <a:cubicBezTo>
                    <a:pt x="7574" y="10567"/>
                    <a:pt x="7566" y="10553"/>
                    <a:pt x="7555" y="10543"/>
                  </a:cubicBezTo>
                  <a:cubicBezTo>
                    <a:pt x="7544" y="10532"/>
                    <a:pt x="7527" y="10521"/>
                    <a:pt x="7503" y="10510"/>
                  </a:cubicBezTo>
                  <a:lnTo>
                    <a:pt x="7225" y="10373"/>
                  </a:lnTo>
                  <a:close/>
                  <a:moveTo>
                    <a:pt x="7068" y="10504"/>
                  </a:moveTo>
                  <a:cubicBezTo>
                    <a:pt x="7059" y="10507"/>
                    <a:pt x="7053" y="10512"/>
                    <a:pt x="7049" y="10520"/>
                  </a:cubicBezTo>
                  <a:cubicBezTo>
                    <a:pt x="7045" y="10528"/>
                    <a:pt x="7045" y="10537"/>
                    <a:pt x="7047" y="10545"/>
                  </a:cubicBezTo>
                  <a:cubicBezTo>
                    <a:pt x="7050" y="10554"/>
                    <a:pt x="7056" y="10560"/>
                    <a:pt x="7064" y="10564"/>
                  </a:cubicBezTo>
                  <a:cubicBezTo>
                    <a:pt x="7072" y="10568"/>
                    <a:pt x="7081" y="10569"/>
                    <a:pt x="7089" y="10566"/>
                  </a:cubicBezTo>
                  <a:cubicBezTo>
                    <a:pt x="7098" y="10563"/>
                    <a:pt x="7104" y="10557"/>
                    <a:pt x="7109" y="10549"/>
                  </a:cubicBezTo>
                  <a:cubicBezTo>
                    <a:pt x="7113" y="10541"/>
                    <a:pt x="7113" y="10532"/>
                    <a:pt x="7110" y="10524"/>
                  </a:cubicBezTo>
                  <a:cubicBezTo>
                    <a:pt x="7107" y="10516"/>
                    <a:pt x="7101" y="10509"/>
                    <a:pt x="7093" y="10505"/>
                  </a:cubicBezTo>
                  <a:cubicBezTo>
                    <a:pt x="7085" y="10501"/>
                    <a:pt x="7076" y="10501"/>
                    <a:pt x="7068" y="10504"/>
                  </a:cubicBezTo>
                  <a:close/>
                  <a:moveTo>
                    <a:pt x="7125" y="10387"/>
                  </a:moveTo>
                  <a:cubicBezTo>
                    <a:pt x="7117" y="10390"/>
                    <a:pt x="7111" y="10395"/>
                    <a:pt x="7106" y="10404"/>
                  </a:cubicBezTo>
                  <a:cubicBezTo>
                    <a:pt x="7103" y="10412"/>
                    <a:pt x="7102" y="10420"/>
                    <a:pt x="7105" y="10428"/>
                  </a:cubicBezTo>
                  <a:cubicBezTo>
                    <a:pt x="7108" y="10437"/>
                    <a:pt x="7113" y="10443"/>
                    <a:pt x="7121" y="10447"/>
                  </a:cubicBezTo>
                  <a:cubicBezTo>
                    <a:pt x="7130" y="10451"/>
                    <a:pt x="7138" y="10452"/>
                    <a:pt x="7147" y="10449"/>
                  </a:cubicBezTo>
                  <a:cubicBezTo>
                    <a:pt x="7156" y="10446"/>
                    <a:pt x="7162" y="10441"/>
                    <a:pt x="7166" y="10432"/>
                  </a:cubicBezTo>
                  <a:cubicBezTo>
                    <a:pt x="7170" y="10424"/>
                    <a:pt x="7171" y="10416"/>
                    <a:pt x="7167" y="10407"/>
                  </a:cubicBezTo>
                  <a:cubicBezTo>
                    <a:pt x="7164" y="10399"/>
                    <a:pt x="7158" y="10392"/>
                    <a:pt x="7150" y="10388"/>
                  </a:cubicBezTo>
                  <a:cubicBezTo>
                    <a:pt x="7142" y="10384"/>
                    <a:pt x="7134" y="10384"/>
                    <a:pt x="7125" y="10387"/>
                  </a:cubicBezTo>
                  <a:close/>
                  <a:moveTo>
                    <a:pt x="7799" y="10193"/>
                  </a:moveTo>
                  <a:lnTo>
                    <a:pt x="7408" y="10000"/>
                  </a:lnTo>
                  <a:lnTo>
                    <a:pt x="7386" y="10046"/>
                  </a:lnTo>
                  <a:lnTo>
                    <a:pt x="7599" y="10149"/>
                  </a:lnTo>
                  <a:cubicBezTo>
                    <a:pt x="7613" y="10156"/>
                    <a:pt x="7627" y="10163"/>
                    <a:pt x="7642" y="10169"/>
                  </a:cubicBezTo>
                  <a:cubicBezTo>
                    <a:pt x="7656" y="10176"/>
                    <a:pt x="7669" y="10181"/>
                    <a:pt x="7680" y="10186"/>
                  </a:cubicBezTo>
                  <a:cubicBezTo>
                    <a:pt x="7692" y="10191"/>
                    <a:pt x="7701" y="10195"/>
                    <a:pt x="7709" y="10198"/>
                  </a:cubicBezTo>
                  <a:cubicBezTo>
                    <a:pt x="7716" y="10201"/>
                    <a:pt x="7720" y="10203"/>
                    <a:pt x="7721" y="10203"/>
                  </a:cubicBezTo>
                  <a:cubicBezTo>
                    <a:pt x="7719" y="10203"/>
                    <a:pt x="7716" y="10202"/>
                    <a:pt x="7709" y="10202"/>
                  </a:cubicBezTo>
                  <a:cubicBezTo>
                    <a:pt x="7703" y="10201"/>
                    <a:pt x="7696" y="10201"/>
                    <a:pt x="7686" y="10200"/>
                  </a:cubicBezTo>
                  <a:cubicBezTo>
                    <a:pt x="7677" y="10200"/>
                    <a:pt x="7667" y="10199"/>
                    <a:pt x="7655" y="10199"/>
                  </a:cubicBezTo>
                  <a:cubicBezTo>
                    <a:pt x="7644" y="10198"/>
                    <a:pt x="7632" y="10198"/>
                    <a:pt x="7621" y="10199"/>
                  </a:cubicBezTo>
                  <a:lnTo>
                    <a:pt x="7307" y="10206"/>
                  </a:lnTo>
                  <a:lnTo>
                    <a:pt x="7280" y="10260"/>
                  </a:lnTo>
                  <a:lnTo>
                    <a:pt x="7671" y="10452"/>
                  </a:lnTo>
                  <a:lnTo>
                    <a:pt x="7695" y="10404"/>
                  </a:lnTo>
                  <a:lnTo>
                    <a:pt x="7467" y="10295"/>
                  </a:lnTo>
                  <a:cubicBezTo>
                    <a:pt x="7456" y="10289"/>
                    <a:pt x="7444" y="10284"/>
                    <a:pt x="7433" y="10279"/>
                  </a:cubicBezTo>
                  <a:cubicBezTo>
                    <a:pt x="7421" y="10274"/>
                    <a:pt x="7410" y="10269"/>
                    <a:pt x="7400" y="10265"/>
                  </a:cubicBezTo>
                  <a:cubicBezTo>
                    <a:pt x="7390" y="10261"/>
                    <a:pt x="7382" y="10257"/>
                    <a:pt x="7374" y="10254"/>
                  </a:cubicBezTo>
                  <a:cubicBezTo>
                    <a:pt x="7367" y="10251"/>
                    <a:pt x="7362" y="10249"/>
                    <a:pt x="7359" y="10248"/>
                  </a:cubicBezTo>
                  <a:cubicBezTo>
                    <a:pt x="7363" y="10248"/>
                    <a:pt x="7368" y="10249"/>
                    <a:pt x="7376" y="10249"/>
                  </a:cubicBezTo>
                  <a:cubicBezTo>
                    <a:pt x="7383" y="10249"/>
                    <a:pt x="7392" y="10249"/>
                    <a:pt x="7402" y="10249"/>
                  </a:cubicBezTo>
                  <a:cubicBezTo>
                    <a:pt x="7412" y="10250"/>
                    <a:pt x="7423" y="10250"/>
                    <a:pt x="7436" y="10250"/>
                  </a:cubicBezTo>
                  <a:cubicBezTo>
                    <a:pt x="7448" y="10250"/>
                    <a:pt x="7461" y="10250"/>
                    <a:pt x="7474" y="10249"/>
                  </a:cubicBezTo>
                  <a:lnTo>
                    <a:pt x="7775" y="10242"/>
                  </a:lnTo>
                  <a:lnTo>
                    <a:pt x="7799" y="10193"/>
                  </a:lnTo>
                  <a:close/>
                  <a:moveTo>
                    <a:pt x="7823" y="9772"/>
                  </a:moveTo>
                  <a:cubicBezTo>
                    <a:pt x="7809" y="9770"/>
                    <a:pt x="7795" y="9771"/>
                    <a:pt x="7782" y="9775"/>
                  </a:cubicBezTo>
                  <a:cubicBezTo>
                    <a:pt x="7769" y="9778"/>
                    <a:pt x="7757" y="9784"/>
                    <a:pt x="7746" y="9791"/>
                  </a:cubicBezTo>
                  <a:cubicBezTo>
                    <a:pt x="7735" y="9798"/>
                    <a:pt x="7723" y="9809"/>
                    <a:pt x="7709" y="9824"/>
                  </a:cubicBezTo>
                  <a:lnTo>
                    <a:pt x="7672" y="9862"/>
                  </a:lnTo>
                  <a:cubicBezTo>
                    <a:pt x="7653" y="9882"/>
                    <a:pt x="7637" y="9894"/>
                    <a:pt x="7622" y="9900"/>
                  </a:cubicBezTo>
                  <a:cubicBezTo>
                    <a:pt x="7608" y="9905"/>
                    <a:pt x="7592" y="9904"/>
                    <a:pt x="7576" y="9896"/>
                  </a:cubicBezTo>
                  <a:cubicBezTo>
                    <a:pt x="7556" y="9886"/>
                    <a:pt x="7544" y="9871"/>
                    <a:pt x="7539" y="9852"/>
                  </a:cubicBezTo>
                  <a:cubicBezTo>
                    <a:pt x="7535" y="9833"/>
                    <a:pt x="7538" y="9811"/>
                    <a:pt x="7550" y="9786"/>
                  </a:cubicBezTo>
                  <a:cubicBezTo>
                    <a:pt x="7555" y="9778"/>
                    <a:pt x="7559" y="9770"/>
                    <a:pt x="7564" y="9763"/>
                  </a:cubicBezTo>
                  <a:cubicBezTo>
                    <a:pt x="7569" y="9756"/>
                    <a:pt x="7574" y="9750"/>
                    <a:pt x="7580" y="9744"/>
                  </a:cubicBezTo>
                  <a:cubicBezTo>
                    <a:pt x="7587" y="9738"/>
                    <a:pt x="7594" y="9732"/>
                    <a:pt x="7602" y="9726"/>
                  </a:cubicBezTo>
                  <a:cubicBezTo>
                    <a:pt x="7610" y="9720"/>
                    <a:pt x="7620" y="9714"/>
                    <a:pt x="7630" y="9707"/>
                  </a:cubicBezTo>
                  <a:lnTo>
                    <a:pt x="7607" y="9670"/>
                  </a:lnTo>
                  <a:cubicBezTo>
                    <a:pt x="7563" y="9695"/>
                    <a:pt x="7532" y="9728"/>
                    <a:pt x="7511" y="9770"/>
                  </a:cubicBezTo>
                  <a:cubicBezTo>
                    <a:pt x="7502" y="9789"/>
                    <a:pt x="7496" y="9807"/>
                    <a:pt x="7494" y="9826"/>
                  </a:cubicBezTo>
                  <a:cubicBezTo>
                    <a:pt x="7492" y="9844"/>
                    <a:pt x="7493" y="9861"/>
                    <a:pt x="7497" y="9877"/>
                  </a:cubicBezTo>
                  <a:cubicBezTo>
                    <a:pt x="7502" y="9893"/>
                    <a:pt x="7509" y="9907"/>
                    <a:pt x="7520" y="9920"/>
                  </a:cubicBezTo>
                  <a:cubicBezTo>
                    <a:pt x="7531" y="9933"/>
                    <a:pt x="7544" y="9943"/>
                    <a:pt x="7561" y="9951"/>
                  </a:cubicBezTo>
                  <a:cubicBezTo>
                    <a:pt x="7586" y="9964"/>
                    <a:pt x="7612" y="9966"/>
                    <a:pt x="7637" y="9958"/>
                  </a:cubicBezTo>
                  <a:cubicBezTo>
                    <a:pt x="7649" y="9955"/>
                    <a:pt x="7660" y="9949"/>
                    <a:pt x="7670" y="9941"/>
                  </a:cubicBezTo>
                  <a:cubicBezTo>
                    <a:pt x="7680" y="9933"/>
                    <a:pt x="7692" y="9921"/>
                    <a:pt x="7706" y="9906"/>
                  </a:cubicBezTo>
                  <a:lnTo>
                    <a:pt x="7737" y="9872"/>
                  </a:lnTo>
                  <a:cubicBezTo>
                    <a:pt x="7774" y="9833"/>
                    <a:pt x="7810" y="9821"/>
                    <a:pt x="7845" y="9838"/>
                  </a:cubicBezTo>
                  <a:cubicBezTo>
                    <a:pt x="7868" y="9850"/>
                    <a:pt x="7882" y="9868"/>
                    <a:pt x="7887" y="9894"/>
                  </a:cubicBezTo>
                  <a:cubicBezTo>
                    <a:pt x="7889" y="9905"/>
                    <a:pt x="7889" y="9916"/>
                    <a:pt x="7887" y="9926"/>
                  </a:cubicBezTo>
                  <a:cubicBezTo>
                    <a:pt x="7885" y="9937"/>
                    <a:pt x="7881" y="9949"/>
                    <a:pt x="7873" y="9964"/>
                  </a:cubicBezTo>
                  <a:cubicBezTo>
                    <a:pt x="7864" y="9984"/>
                    <a:pt x="7852" y="10001"/>
                    <a:pt x="7838" y="10015"/>
                  </a:cubicBezTo>
                  <a:cubicBezTo>
                    <a:pt x="7825" y="10029"/>
                    <a:pt x="7808" y="10042"/>
                    <a:pt x="7788" y="10052"/>
                  </a:cubicBezTo>
                  <a:lnTo>
                    <a:pt x="7815" y="10091"/>
                  </a:lnTo>
                  <a:cubicBezTo>
                    <a:pt x="7836" y="10077"/>
                    <a:pt x="7855" y="10062"/>
                    <a:pt x="7871" y="10045"/>
                  </a:cubicBezTo>
                  <a:cubicBezTo>
                    <a:pt x="7886" y="10027"/>
                    <a:pt x="7900" y="10006"/>
                    <a:pt x="7912" y="9983"/>
                  </a:cubicBezTo>
                  <a:cubicBezTo>
                    <a:pt x="7921" y="9965"/>
                    <a:pt x="7926" y="9948"/>
                    <a:pt x="7929" y="9932"/>
                  </a:cubicBezTo>
                  <a:cubicBezTo>
                    <a:pt x="7932" y="9917"/>
                    <a:pt x="7933" y="9900"/>
                    <a:pt x="7931" y="9883"/>
                  </a:cubicBezTo>
                  <a:cubicBezTo>
                    <a:pt x="7928" y="9861"/>
                    <a:pt x="7921" y="9840"/>
                    <a:pt x="7909" y="9823"/>
                  </a:cubicBezTo>
                  <a:cubicBezTo>
                    <a:pt x="7897" y="9805"/>
                    <a:pt x="7882" y="9792"/>
                    <a:pt x="7863" y="9783"/>
                  </a:cubicBezTo>
                  <a:cubicBezTo>
                    <a:pt x="7851" y="9777"/>
                    <a:pt x="7838" y="9773"/>
                    <a:pt x="7823" y="9772"/>
                  </a:cubicBezTo>
                  <a:close/>
                  <a:moveTo>
                    <a:pt x="7741" y="9325"/>
                  </a:moveTo>
                  <a:lnTo>
                    <a:pt x="7613" y="9584"/>
                  </a:lnTo>
                  <a:lnTo>
                    <a:pt x="7653" y="9603"/>
                  </a:lnTo>
                  <a:lnTo>
                    <a:pt x="7704" y="9498"/>
                  </a:lnTo>
                  <a:lnTo>
                    <a:pt x="8056" y="9671"/>
                  </a:lnTo>
                  <a:lnTo>
                    <a:pt x="8078" y="9626"/>
                  </a:lnTo>
                  <a:lnTo>
                    <a:pt x="7726" y="9453"/>
                  </a:lnTo>
                  <a:lnTo>
                    <a:pt x="7779" y="9347"/>
                  </a:lnTo>
                  <a:lnTo>
                    <a:pt x="7741" y="9325"/>
                  </a:lnTo>
                  <a:close/>
                  <a:moveTo>
                    <a:pt x="8272" y="9231"/>
                  </a:moveTo>
                  <a:lnTo>
                    <a:pt x="8232" y="9211"/>
                  </a:lnTo>
                  <a:lnTo>
                    <a:pt x="8147" y="9383"/>
                  </a:lnTo>
                  <a:lnTo>
                    <a:pt x="8004" y="9313"/>
                  </a:lnTo>
                  <a:lnTo>
                    <a:pt x="8070" y="9179"/>
                  </a:lnTo>
                  <a:lnTo>
                    <a:pt x="8030" y="9159"/>
                  </a:lnTo>
                  <a:lnTo>
                    <a:pt x="7964" y="9293"/>
                  </a:lnTo>
                  <a:lnTo>
                    <a:pt x="7836" y="9230"/>
                  </a:lnTo>
                  <a:lnTo>
                    <a:pt x="7914" y="9069"/>
                  </a:lnTo>
                  <a:lnTo>
                    <a:pt x="7879" y="9044"/>
                  </a:lnTo>
                  <a:lnTo>
                    <a:pt x="7774" y="9258"/>
                  </a:lnTo>
                  <a:lnTo>
                    <a:pt x="8164" y="9450"/>
                  </a:lnTo>
                  <a:lnTo>
                    <a:pt x="8272" y="9231"/>
                  </a:lnTo>
                  <a:close/>
                  <a:moveTo>
                    <a:pt x="8435" y="8900"/>
                  </a:moveTo>
                  <a:lnTo>
                    <a:pt x="8399" y="8904"/>
                  </a:lnTo>
                  <a:cubicBezTo>
                    <a:pt x="8382" y="8907"/>
                    <a:pt x="8365" y="8909"/>
                    <a:pt x="8346" y="8912"/>
                  </a:cubicBezTo>
                  <a:cubicBezTo>
                    <a:pt x="8327" y="8914"/>
                    <a:pt x="8310" y="8917"/>
                    <a:pt x="8293" y="8919"/>
                  </a:cubicBezTo>
                  <a:cubicBezTo>
                    <a:pt x="8277" y="8921"/>
                    <a:pt x="8265" y="8923"/>
                    <a:pt x="8258" y="8924"/>
                  </a:cubicBezTo>
                  <a:cubicBezTo>
                    <a:pt x="8248" y="8926"/>
                    <a:pt x="8238" y="8929"/>
                    <a:pt x="8226" y="8932"/>
                  </a:cubicBezTo>
                  <a:cubicBezTo>
                    <a:pt x="8214" y="8935"/>
                    <a:pt x="8204" y="8938"/>
                    <a:pt x="8195" y="8942"/>
                  </a:cubicBezTo>
                  <a:lnTo>
                    <a:pt x="8198" y="8936"/>
                  </a:lnTo>
                  <a:cubicBezTo>
                    <a:pt x="8206" y="8921"/>
                    <a:pt x="8210" y="8905"/>
                    <a:pt x="8211" y="8890"/>
                  </a:cubicBezTo>
                  <a:cubicBezTo>
                    <a:pt x="8212" y="8875"/>
                    <a:pt x="8210" y="8860"/>
                    <a:pt x="8206" y="8847"/>
                  </a:cubicBezTo>
                  <a:cubicBezTo>
                    <a:pt x="8201" y="8833"/>
                    <a:pt x="8193" y="8821"/>
                    <a:pt x="8182" y="8809"/>
                  </a:cubicBezTo>
                  <a:cubicBezTo>
                    <a:pt x="8171" y="8798"/>
                    <a:pt x="8158" y="8788"/>
                    <a:pt x="8142" y="8780"/>
                  </a:cubicBezTo>
                  <a:cubicBezTo>
                    <a:pt x="8132" y="8775"/>
                    <a:pt x="8122" y="8772"/>
                    <a:pt x="8112" y="8770"/>
                  </a:cubicBezTo>
                  <a:cubicBezTo>
                    <a:pt x="8102" y="8768"/>
                    <a:pt x="8093" y="8767"/>
                    <a:pt x="8084" y="8768"/>
                  </a:cubicBezTo>
                  <a:cubicBezTo>
                    <a:pt x="8076" y="8768"/>
                    <a:pt x="8068" y="8769"/>
                    <a:pt x="8060" y="8771"/>
                  </a:cubicBezTo>
                  <a:cubicBezTo>
                    <a:pt x="8053" y="8773"/>
                    <a:pt x="8046" y="8776"/>
                    <a:pt x="8041" y="8778"/>
                  </a:cubicBezTo>
                  <a:cubicBezTo>
                    <a:pt x="8035" y="8781"/>
                    <a:pt x="8029" y="8785"/>
                    <a:pt x="8023" y="8789"/>
                  </a:cubicBezTo>
                  <a:cubicBezTo>
                    <a:pt x="8017" y="8793"/>
                    <a:pt x="8011" y="8799"/>
                    <a:pt x="8005" y="8806"/>
                  </a:cubicBezTo>
                  <a:cubicBezTo>
                    <a:pt x="7999" y="8812"/>
                    <a:pt x="7992" y="8820"/>
                    <a:pt x="7986" y="8830"/>
                  </a:cubicBezTo>
                  <a:cubicBezTo>
                    <a:pt x="7980" y="8840"/>
                    <a:pt x="7974" y="8851"/>
                    <a:pt x="7967" y="8865"/>
                  </a:cubicBezTo>
                  <a:lnTo>
                    <a:pt x="7922" y="8956"/>
                  </a:lnTo>
                  <a:lnTo>
                    <a:pt x="8313" y="9148"/>
                  </a:lnTo>
                  <a:lnTo>
                    <a:pt x="8336" y="9103"/>
                  </a:lnTo>
                  <a:lnTo>
                    <a:pt x="8159" y="9016"/>
                  </a:lnTo>
                  <a:cubicBezTo>
                    <a:pt x="8164" y="9006"/>
                    <a:pt x="8170" y="8999"/>
                    <a:pt x="8176" y="8994"/>
                  </a:cubicBezTo>
                  <a:cubicBezTo>
                    <a:pt x="8182" y="8990"/>
                    <a:pt x="8192" y="8986"/>
                    <a:pt x="8206" y="8984"/>
                  </a:cubicBezTo>
                  <a:cubicBezTo>
                    <a:pt x="8229" y="8979"/>
                    <a:pt x="8251" y="8975"/>
                    <a:pt x="8272" y="8971"/>
                  </a:cubicBezTo>
                  <a:cubicBezTo>
                    <a:pt x="8292" y="8968"/>
                    <a:pt x="8312" y="8965"/>
                    <a:pt x="8329" y="8963"/>
                  </a:cubicBezTo>
                  <a:cubicBezTo>
                    <a:pt x="8346" y="8961"/>
                    <a:pt x="8361" y="8960"/>
                    <a:pt x="8375" y="8959"/>
                  </a:cubicBezTo>
                  <a:cubicBezTo>
                    <a:pt x="8388" y="8958"/>
                    <a:pt x="8399" y="8958"/>
                    <a:pt x="8406" y="8958"/>
                  </a:cubicBezTo>
                  <a:lnTo>
                    <a:pt x="8435" y="8900"/>
                  </a:lnTo>
                  <a:close/>
                  <a:moveTo>
                    <a:pt x="8149" y="8851"/>
                  </a:moveTo>
                  <a:cubicBezTo>
                    <a:pt x="8157" y="8859"/>
                    <a:pt x="8163" y="8868"/>
                    <a:pt x="8166" y="8878"/>
                  </a:cubicBezTo>
                  <a:cubicBezTo>
                    <a:pt x="8169" y="8889"/>
                    <a:pt x="8170" y="8900"/>
                    <a:pt x="8167" y="8913"/>
                  </a:cubicBezTo>
                  <a:cubicBezTo>
                    <a:pt x="8165" y="8926"/>
                    <a:pt x="8160" y="8941"/>
                    <a:pt x="8151" y="8958"/>
                  </a:cubicBezTo>
                  <a:lnTo>
                    <a:pt x="8130" y="9001"/>
                  </a:lnTo>
                  <a:lnTo>
                    <a:pt x="7984" y="8930"/>
                  </a:lnTo>
                  <a:lnTo>
                    <a:pt x="8007" y="8883"/>
                  </a:lnTo>
                  <a:cubicBezTo>
                    <a:pt x="8012" y="8872"/>
                    <a:pt x="8017" y="8863"/>
                    <a:pt x="8023" y="8856"/>
                  </a:cubicBezTo>
                  <a:cubicBezTo>
                    <a:pt x="8028" y="8849"/>
                    <a:pt x="8033" y="8843"/>
                    <a:pt x="8039" y="8838"/>
                  </a:cubicBezTo>
                  <a:cubicBezTo>
                    <a:pt x="8049" y="8829"/>
                    <a:pt x="8061" y="8824"/>
                    <a:pt x="8076" y="8822"/>
                  </a:cubicBezTo>
                  <a:cubicBezTo>
                    <a:pt x="8090" y="8820"/>
                    <a:pt x="8104" y="8822"/>
                    <a:pt x="8117" y="8829"/>
                  </a:cubicBezTo>
                  <a:cubicBezTo>
                    <a:pt x="8130" y="8835"/>
                    <a:pt x="8141" y="8842"/>
                    <a:pt x="8149" y="8851"/>
                  </a:cubicBezTo>
                  <a:close/>
                  <a:moveTo>
                    <a:pt x="8647" y="8688"/>
                  </a:moveTo>
                  <a:lnTo>
                    <a:pt x="8098" y="8418"/>
                  </a:lnTo>
                  <a:lnTo>
                    <a:pt x="8080" y="8456"/>
                  </a:lnTo>
                  <a:lnTo>
                    <a:pt x="8629" y="8726"/>
                  </a:lnTo>
                  <a:lnTo>
                    <a:pt x="8647" y="8688"/>
                  </a:lnTo>
                  <a:close/>
                  <a:moveTo>
                    <a:pt x="8422" y="7940"/>
                  </a:moveTo>
                  <a:lnTo>
                    <a:pt x="8399" y="7987"/>
                  </a:lnTo>
                  <a:lnTo>
                    <a:pt x="8671" y="8121"/>
                  </a:lnTo>
                  <a:cubicBezTo>
                    <a:pt x="8685" y="8127"/>
                    <a:pt x="8696" y="8134"/>
                    <a:pt x="8704" y="8140"/>
                  </a:cubicBezTo>
                  <a:cubicBezTo>
                    <a:pt x="8713" y="8146"/>
                    <a:pt x="8720" y="8155"/>
                    <a:pt x="8725" y="8165"/>
                  </a:cubicBezTo>
                  <a:cubicBezTo>
                    <a:pt x="8730" y="8175"/>
                    <a:pt x="8732" y="8187"/>
                    <a:pt x="8730" y="8201"/>
                  </a:cubicBezTo>
                  <a:cubicBezTo>
                    <a:pt x="8729" y="8215"/>
                    <a:pt x="8724" y="8230"/>
                    <a:pt x="8716" y="8246"/>
                  </a:cubicBezTo>
                  <a:cubicBezTo>
                    <a:pt x="8710" y="8259"/>
                    <a:pt x="8703" y="8268"/>
                    <a:pt x="8697" y="8276"/>
                  </a:cubicBezTo>
                  <a:cubicBezTo>
                    <a:pt x="8690" y="8284"/>
                    <a:pt x="8684" y="8290"/>
                    <a:pt x="8677" y="8294"/>
                  </a:cubicBezTo>
                  <a:cubicBezTo>
                    <a:pt x="8670" y="8298"/>
                    <a:pt x="8663" y="8301"/>
                    <a:pt x="8657" y="8302"/>
                  </a:cubicBezTo>
                  <a:cubicBezTo>
                    <a:pt x="8651" y="8304"/>
                    <a:pt x="8645" y="8304"/>
                    <a:pt x="8640" y="8304"/>
                  </a:cubicBezTo>
                  <a:cubicBezTo>
                    <a:pt x="8633" y="8304"/>
                    <a:pt x="8623" y="8301"/>
                    <a:pt x="8612" y="8297"/>
                  </a:cubicBezTo>
                  <a:cubicBezTo>
                    <a:pt x="8601" y="8293"/>
                    <a:pt x="8590" y="8288"/>
                    <a:pt x="8580" y="8283"/>
                  </a:cubicBezTo>
                  <a:lnTo>
                    <a:pt x="8317" y="8154"/>
                  </a:lnTo>
                  <a:lnTo>
                    <a:pt x="8294" y="8200"/>
                  </a:lnTo>
                  <a:lnTo>
                    <a:pt x="8575" y="8338"/>
                  </a:lnTo>
                  <a:cubicBezTo>
                    <a:pt x="8583" y="8342"/>
                    <a:pt x="8594" y="8346"/>
                    <a:pt x="8605" y="8351"/>
                  </a:cubicBezTo>
                  <a:cubicBezTo>
                    <a:pt x="8617" y="8355"/>
                    <a:pt x="8629" y="8357"/>
                    <a:pt x="8641" y="8356"/>
                  </a:cubicBezTo>
                  <a:cubicBezTo>
                    <a:pt x="8666" y="8355"/>
                    <a:pt x="8687" y="8348"/>
                    <a:pt x="8705" y="8334"/>
                  </a:cubicBezTo>
                  <a:cubicBezTo>
                    <a:pt x="8723" y="8321"/>
                    <a:pt x="8740" y="8299"/>
                    <a:pt x="8755" y="8268"/>
                  </a:cubicBezTo>
                  <a:cubicBezTo>
                    <a:pt x="8766" y="8244"/>
                    <a:pt x="8774" y="8223"/>
                    <a:pt x="8777" y="8205"/>
                  </a:cubicBezTo>
                  <a:cubicBezTo>
                    <a:pt x="8780" y="8186"/>
                    <a:pt x="8779" y="8168"/>
                    <a:pt x="8775" y="8151"/>
                  </a:cubicBezTo>
                  <a:cubicBezTo>
                    <a:pt x="8771" y="8134"/>
                    <a:pt x="8763" y="8121"/>
                    <a:pt x="8752" y="8110"/>
                  </a:cubicBezTo>
                  <a:cubicBezTo>
                    <a:pt x="8741" y="8100"/>
                    <a:pt x="8723" y="8089"/>
                    <a:pt x="8700" y="8077"/>
                  </a:cubicBezTo>
                  <a:lnTo>
                    <a:pt x="8422" y="7940"/>
                  </a:lnTo>
                  <a:close/>
                  <a:moveTo>
                    <a:pt x="8996" y="7760"/>
                  </a:moveTo>
                  <a:lnTo>
                    <a:pt x="8605" y="7568"/>
                  </a:lnTo>
                  <a:lnTo>
                    <a:pt x="8582" y="7614"/>
                  </a:lnTo>
                  <a:lnTo>
                    <a:pt x="8796" y="7717"/>
                  </a:lnTo>
                  <a:cubicBezTo>
                    <a:pt x="8810" y="7724"/>
                    <a:pt x="8824" y="7731"/>
                    <a:pt x="8838" y="7737"/>
                  </a:cubicBezTo>
                  <a:cubicBezTo>
                    <a:pt x="8853" y="7743"/>
                    <a:pt x="8866" y="7749"/>
                    <a:pt x="8877" y="7754"/>
                  </a:cubicBezTo>
                  <a:cubicBezTo>
                    <a:pt x="8889" y="7759"/>
                    <a:pt x="8898" y="7763"/>
                    <a:pt x="8906" y="7766"/>
                  </a:cubicBezTo>
                  <a:cubicBezTo>
                    <a:pt x="8913" y="7769"/>
                    <a:pt x="8917" y="7770"/>
                    <a:pt x="8917" y="7770"/>
                  </a:cubicBezTo>
                  <a:cubicBezTo>
                    <a:pt x="8916" y="7770"/>
                    <a:pt x="8912" y="7770"/>
                    <a:pt x="8906" y="7769"/>
                  </a:cubicBezTo>
                  <a:cubicBezTo>
                    <a:pt x="8900" y="7769"/>
                    <a:pt x="8892" y="7769"/>
                    <a:pt x="8883" y="7768"/>
                  </a:cubicBezTo>
                  <a:cubicBezTo>
                    <a:pt x="8874" y="7768"/>
                    <a:pt x="8864" y="7767"/>
                    <a:pt x="8852" y="7767"/>
                  </a:cubicBezTo>
                  <a:cubicBezTo>
                    <a:pt x="8841" y="7766"/>
                    <a:pt x="8829" y="7766"/>
                    <a:pt x="8817" y="7766"/>
                  </a:cubicBezTo>
                  <a:lnTo>
                    <a:pt x="8504" y="7774"/>
                  </a:lnTo>
                  <a:lnTo>
                    <a:pt x="8477" y="7828"/>
                  </a:lnTo>
                  <a:lnTo>
                    <a:pt x="8868" y="8020"/>
                  </a:lnTo>
                  <a:lnTo>
                    <a:pt x="8892" y="7972"/>
                  </a:lnTo>
                  <a:lnTo>
                    <a:pt x="8664" y="7862"/>
                  </a:lnTo>
                  <a:cubicBezTo>
                    <a:pt x="8653" y="7857"/>
                    <a:pt x="8641" y="7851"/>
                    <a:pt x="8630" y="7846"/>
                  </a:cubicBezTo>
                  <a:cubicBezTo>
                    <a:pt x="8618" y="7841"/>
                    <a:pt x="8607" y="7837"/>
                    <a:pt x="8597" y="7833"/>
                  </a:cubicBezTo>
                  <a:cubicBezTo>
                    <a:pt x="8587" y="7828"/>
                    <a:pt x="8578" y="7825"/>
                    <a:pt x="8571" y="7821"/>
                  </a:cubicBezTo>
                  <a:cubicBezTo>
                    <a:pt x="8564" y="7818"/>
                    <a:pt x="8559" y="7816"/>
                    <a:pt x="8556" y="7815"/>
                  </a:cubicBezTo>
                  <a:cubicBezTo>
                    <a:pt x="8560" y="7816"/>
                    <a:pt x="8565" y="7816"/>
                    <a:pt x="8573" y="7817"/>
                  </a:cubicBezTo>
                  <a:cubicBezTo>
                    <a:pt x="8580" y="7817"/>
                    <a:pt x="8589" y="7817"/>
                    <a:pt x="8599" y="7817"/>
                  </a:cubicBezTo>
                  <a:cubicBezTo>
                    <a:pt x="8609" y="7817"/>
                    <a:pt x="8620" y="7817"/>
                    <a:pt x="8632" y="7817"/>
                  </a:cubicBezTo>
                  <a:cubicBezTo>
                    <a:pt x="8645" y="7817"/>
                    <a:pt x="8657" y="7817"/>
                    <a:pt x="8671" y="7817"/>
                  </a:cubicBezTo>
                  <a:lnTo>
                    <a:pt x="8972" y="7809"/>
                  </a:lnTo>
                  <a:lnTo>
                    <a:pt x="8996" y="7760"/>
                  </a:lnTo>
                  <a:close/>
                  <a:moveTo>
                    <a:pt x="4776" y="18063"/>
                  </a:moveTo>
                  <a:lnTo>
                    <a:pt x="4739" y="18068"/>
                  </a:lnTo>
                  <a:cubicBezTo>
                    <a:pt x="4723" y="18070"/>
                    <a:pt x="4705" y="18073"/>
                    <a:pt x="4686" y="18075"/>
                  </a:cubicBezTo>
                  <a:cubicBezTo>
                    <a:pt x="4668" y="18078"/>
                    <a:pt x="4650" y="18080"/>
                    <a:pt x="4633" y="18082"/>
                  </a:cubicBezTo>
                  <a:cubicBezTo>
                    <a:pt x="4617" y="18085"/>
                    <a:pt x="4605" y="18087"/>
                    <a:pt x="4599" y="18088"/>
                  </a:cubicBezTo>
                  <a:cubicBezTo>
                    <a:pt x="4589" y="18090"/>
                    <a:pt x="4578" y="18092"/>
                    <a:pt x="4566" y="18095"/>
                  </a:cubicBezTo>
                  <a:cubicBezTo>
                    <a:pt x="4554" y="18098"/>
                    <a:pt x="4544" y="18102"/>
                    <a:pt x="4535" y="18106"/>
                  </a:cubicBezTo>
                  <a:lnTo>
                    <a:pt x="4538" y="18100"/>
                  </a:lnTo>
                  <a:cubicBezTo>
                    <a:pt x="4546" y="18084"/>
                    <a:pt x="4550" y="18069"/>
                    <a:pt x="4551" y="18054"/>
                  </a:cubicBezTo>
                  <a:cubicBezTo>
                    <a:pt x="4552" y="18038"/>
                    <a:pt x="4551" y="18024"/>
                    <a:pt x="4546" y="18010"/>
                  </a:cubicBezTo>
                  <a:cubicBezTo>
                    <a:pt x="4541" y="17997"/>
                    <a:pt x="4533" y="17984"/>
                    <a:pt x="4522" y="17972"/>
                  </a:cubicBezTo>
                  <a:cubicBezTo>
                    <a:pt x="4511" y="17961"/>
                    <a:pt x="4498" y="17951"/>
                    <a:pt x="4482" y="17943"/>
                  </a:cubicBezTo>
                  <a:cubicBezTo>
                    <a:pt x="4472" y="17938"/>
                    <a:pt x="4462" y="17935"/>
                    <a:pt x="4452" y="17933"/>
                  </a:cubicBezTo>
                  <a:cubicBezTo>
                    <a:pt x="4442" y="17932"/>
                    <a:pt x="4433" y="17931"/>
                    <a:pt x="4424" y="17931"/>
                  </a:cubicBezTo>
                  <a:cubicBezTo>
                    <a:pt x="4416" y="17931"/>
                    <a:pt x="4408" y="17932"/>
                    <a:pt x="4400" y="17935"/>
                  </a:cubicBezTo>
                  <a:cubicBezTo>
                    <a:pt x="4393" y="17937"/>
                    <a:pt x="4387" y="17939"/>
                    <a:pt x="4381" y="17942"/>
                  </a:cubicBezTo>
                  <a:cubicBezTo>
                    <a:pt x="4375" y="17945"/>
                    <a:pt x="4369" y="17948"/>
                    <a:pt x="4363" y="17952"/>
                  </a:cubicBezTo>
                  <a:cubicBezTo>
                    <a:pt x="4357" y="17957"/>
                    <a:pt x="4351" y="17962"/>
                    <a:pt x="4345" y="17969"/>
                  </a:cubicBezTo>
                  <a:cubicBezTo>
                    <a:pt x="4339" y="17976"/>
                    <a:pt x="4333" y="17984"/>
                    <a:pt x="4326" y="17994"/>
                  </a:cubicBezTo>
                  <a:cubicBezTo>
                    <a:pt x="4320" y="18003"/>
                    <a:pt x="4314" y="18015"/>
                    <a:pt x="4307" y="18028"/>
                  </a:cubicBezTo>
                  <a:lnTo>
                    <a:pt x="4263" y="18119"/>
                  </a:lnTo>
                  <a:lnTo>
                    <a:pt x="4536" y="18254"/>
                  </a:lnTo>
                  <a:lnTo>
                    <a:pt x="4651" y="18254"/>
                  </a:lnTo>
                  <a:lnTo>
                    <a:pt x="4499" y="18179"/>
                  </a:lnTo>
                  <a:cubicBezTo>
                    <a:pt x="4504" y="18169"/>
                    <a:pt x="4510" y="18162"/>
                    <a:pt x="4516" y="18158"/>
                  </a:cubicBezTo>
                  <a:cubicBezTo>
                    <a:pt x="4523" y="18153"/>
                    <a:pt x="4532" y="18150"/>
                    <a:pt x="4546" y="18147"/>
                  </a:cubicBezTo>
                  <a:cubicBezTo>
                    <a:pt x="4569" y="18142"/>
                    <a:pt x="4591" y="18138"/>
                    <a:pt x="4612" y="18135"/>
                  </a:cubicBezTo>
                  <a:cubicBezTo>
                    <a:pt x="4633" y="18131"/>
                    <a:pt x="4652" y="18129"/>
                    <a:pt x="4669" y="18126"/>
                  </a:cubicBezTo>
                  <a:cubicBezTo>
                    <a:pt x="4686" y="18124"/>
                    <a:pt x="4702" y="18123"/>
                    <a:pt x="4715" y="18122"/>
                  </a:cubicBezTo>
                  <a:cubicBezTo>
                    <a:pt x="4728" y="18122"/>
                    <a:pt x="4739" y="18122"/>
                    <a:pt x="4747" y="18122"/>
                  </a:cubicBezTo>
                  <a:lnTo>
                    <a:pt x="4776" y="18063"/>
                  </a:lnTo>
                  <a:close/>
                  <a:moveTo>
                    <a:pt x="9002" y="9474"/>
                  </a:moveTo>
                  <a:lnTo>
                    <a:pt x="9002" y="9372"/>
                  </a:lnTo>
                  <a:lnTo>
                    <a:pt x="8955" y="9467"/>
                  </a:lnTo>
                  <a:lnTo>
                    <a:pt x="8812" y="9397"/>
                  </a:lnTo>
                  <a:lnTo>
                    <a:pt x="8878" y="9263"/>
                  </a:lnTo>
                  <a:lnTo>
                    <a:pt x="8837" y="9243"/>
                  </a:lnTo>
                  <a:lnTo>
                    <a:pt x="8772" y="9377"/>
                  </a:lnTo>
                  <a:lnTo>
                    <a:pt x="8643" y="9314"/>
                  </a:lnTo>
                  <a:lnTo>
                    <a:pt x="8722" y="9154"/>
                  </a:lnTo>
                  <a:lnTo>
                    <a:pt x="8687" y="9129"/>
                  </a:lnTo>
                  <a:lnTo>
                    <a:pt x="8581" y="9342"/>
                  </a:lnTo>
                  <a:lnTo>
                    <a:pt x="8972" y="9535"/>
                  </a:lnTo>
                  <a:lnTo>
                    <a:pt x="9002" y="9474"/>
                  </a:lnTo>
                  <a:close/>
                  <a:moveTo>
                    <a:pt x="9002" y="8988"/>
                  </a:moveTo>
                  <a:lnTo>
                    <a:pt x="9002" y="8936"/>
                  </a:lnTo>
                  <a:lnTo>
                    <a:pt x="8805" y="8888"/>
                  </a:lnTo>
                  <a:lnTo>
                    <a:pt x="8780" y="8938"/>
                  </a:lnTo>
                  <a:lnTo>
                    <a:pt x="9002" y="8988"/>
                  </a:lnTo>
                  <a:close/>
                  <a:moveTo>
                    <a:pt x="9002" y="8843"/>
                  </a:moveTo>
                  <a:lnTo>
                    <a:pt x="9002" y="8784"/>
                  </a:lnTo>
                  <a:cubicBezTo>
                    <a:pt x="8996" y="8780"/>
                    <a:pt x="8990" y="8776"/>
                    <a:pt x="8985" y="8772"/>
                  </a:cubicBezTo>
                  <a:cubicBezTo>
                    <a:pt x="8976" y="8765"/>
                    <a:pt x="8969" y="8760"/>
                    <a:pt x="8963" y="8756"/>
                  </a:cubicBezTo>
                  <a:cubicBezTo>
                    <a:pt x="8957" y="8752"/>
                    <a:pt x="8954" y="8750"/>
                    <a:pt x="8953" y="8749"/>
                  </a:cubicBezTo>
                  <a:cubicBezTo>
                    <a:pt x="8954" y="8749"/>
                    <a:pt x="8958" y="8751"/>
                    <a:pt x="8965" y="8753"/>
                  </a:cubicBezTo>
                  <a:cubicBezTo>
                    <a:pt x="8972" y="8755"/>
                    <a:pt x="8981" y="8757"/>
                    <a:pt x="8991" y="8760"/>
                  </a:cubicBezTo>
                  <a:lnTo>
                    <a:pt x="9002" y="8763"/>
                  </a:lnTo>
                  <a:lnTo>
                    <a:pt x="9002" y="8714"/>
                  </a:lnTo>
                  <a:lnTo>
                    <a:pt x="8902" y="8690"/>
                  </a:lnTo>
                  <a:lnTo>
                    <a:pt x="8876" y="8743"/>
                  </a:lnTo>
                  <a:lnTo>
                    <a:pt x="9002" y="8843"/>
                  </a:lnTo>
                  <a:close/>
                  <a:moveTo>
                    <a:pt x="9002" y="8567"/>
                  </a:moveTo>
                  <a:lnTo>
                    <a:pt x="9002" y="8502"/>
                  </a:lnTo>
                  <a:lnTo>
                    <a:pt x="8997" y="8498"/>
                  </a:lnTo>
                  <a:lnTo>
                    <a:pt x="8974" y="8545"/>
                  </a:lnTo>
                  <a:lnTo>
                    <a:pt x="9002" y="8567"/>
                  </a:lnTo>
                  <a:close/>
                  <a:moveTo>
                    <a:pt x="4489" y="18014"/>
                  </a:moveTo>
                  <a:cubicBezTo>
                    <a:pt x="4498" y="18023"/>
                    <a:pt x="4503" y="18032"/>
                    <a:pt x="4506" y="18041"/>
                  </a:cubicBezTo>
                  <a:cubicBezTo>
                    <a:pt x="4509" y="18052"/>
                    <a:pt x="4510" y="18064"/>
                    <a:pt x="4508" y="18076"/>
                  </a:cubicBezTo>
                  <a:cubicBezTo>
                    <a:pt x="4505" y="18089"/>
                    <a:pt x="4500" y="18104"/>
                    <a:pt x="4491" y="18122"/>
                  </a:cubicBezTo>
                  <a:lnTo>
                    <a:pt x="4470" y="18165"/>
                  </a:lnTo>
                  <a:lnTo>
                    <a:pt x="4324" y="18093"/>
                  </a:lnTo>
                  <a:lnTo>
                    <a:pt x="4347" y="18046"/>
                  </a:lnTo>
                  <a:cubicBezTo>
                    <a:pt x="4352" y="18036"/>
                    <a:pt x="4358" y="18027"/>
                    <a:pt x="4363" y="18020"/>
                  </a:cubicBezTo>
                  <a:cubicBezTo>
                    <a:pt x="4368" y="18013"/>
                    <a:pt x="4374" y="18006"/>
                    <a:pt x="4379" y="18001"/>
                  </a:cubicBezTo>
                  <a:cubicBezTo>
                    <a:pt x="4389" y="17992"/>
                    <a:pt x="4402" y="17987"/>
                    <a:pt x="4416" y="17985"/>
                  </a:cubicBezTo>
                  <a:cubicBezTo>
                    <a:pt x="4431" y="17984"/>
                    <a:pt x="4444" y="17986"/>
                    <a:pt x="4457" y="17992"/>
                  </a:cubicBezTo>
                  <a:cubicBezTo>
                    <a:pt x="4470" y="17999"/>
                    <a:pt x="4481" y="18006"/>
                    <a:pt x="4489" y="18014"/>
                  </a:cubicBezTo>
                  <a:close/>
                  <a:moveTo>
                    <a:pt x="4787" y="17669"/>
                  </a:moveTo>
                  <a:cubicBezTo>
                    <a:pt x="4772" y="17668"/>
                    <a:pt x="4758" y="17669"/>
                    <a:pt x="4745" y="17672"/>
                  </a:cubicBezTo>
                  <a:cubicBezTo>
                    <a:pt x="4732" y="17676"/>
                    <a:pt x="4720" y="17681"/>
                    <a:pt x="4709" y="17688"/>
                  </a:cubicBezTo>
                  <a:cubicBezTo>
                    <a:pt x="4698" y="17696"/>
                    <a:pt x="4686" y="17707"/>
                    <a:pt x="4672" y="17722"/>
                  </a:cubicBezTo>
                  <a:lnTo>
                    <a:pt x="4635" y="17760"/>
                  </a:lnTo>
                  <a:cubicBezTo>
                    <a:pt x="4616" y="17779"/>
                    <a:pt x="4600" y="17792"/>
                    <a:pt x="4585" y="17797"/>
                  </a:cubicBezTo>
                  <a:cubicBezTo>
                    <a:pt x="4571" y="17802"/>
                    <a:pt x="4556" y="17801"/>
                    <a:pt x="4540" y="17793"/>
                  </a:cubicBezTo>
                  <a:cubicBezTo>
                    <a:pt x="4520" y="17783"/>
                    <a:pt x="4507" y="17769"/>
                    <a:pt x="4502" y="17750"/>
                  </a:cubicBezTo>
                  <a:cubicBezTo>
                    <a:pt x="4498" y="17730"/>
                    <a:pt x="4502" y="17708"/>
                    <a:pt x="4514" y="17684"/>
                  </a:cubicBezTo>
                  <a:cubicBezTo>
                    <a:pt x="4518" y="17675"/>
                    <a:pt x="4522" y="17668"/>
                    <a:pt x="4527" y="17661"/>
                  </a:cubicBezTo>
                  <a:cubicBezTo>
                    <a:pt x="4532" y="17654"/>
                    <a:pt x="4537" y="17647"/>
                    <a:pt x="4544" y="17641"/>
                  </a:cubicBezTo>
                  <a:cubicBezTo>
                    <a:pt x="4550" y="17635"/>
                    <a:pt x="4557" y="17629"/>
                    <a:pt x="4565" y="17623"/>
                  </a:cubicBezTo>
                  <a:cubicBezTo>
                    <a:pt x="4573" y="17617"/>
                    <a:pt x="4583" y="17611"/>
                    <a:pt x="4594" y="17605"/>
                  </a:cubicBezTo>
                  <a:lnTo>
                    <a:pt x="4570" y="17568"/>
                  </a:lnTo>
                  <a:cubicBezTo>
                    <a:pt x="4527" y="17593"/>
                    <a:pt x="4495" y="17626"/>
                    <a:pt x="4474" y="17667"/>
                  </a:cubicBezTo>
                  <a:cubicBezTo>
                    <a:pt x="4465" y="17686"/>
                    <a:pt x="4459" y="17705"/>
                    <a:pt x="4457" y="17723"/>
                  </a:cubicBezTo>
                  <a:cubicBezTo>
                    <a:pt x="4455" y="17741"/>
                    <a:pt x="4456" y="17758"/>
                    <a:pt x="4461" y="17774"/>
                  </a:cubicBezTo>
                  <a:cubicBezTo>
                    <a:pt x="4465" y="17790"/>
                    <a:pt x="4473" y="17804"/>
                    <a:pt x="4483" y="17817"/>
                  </a:cubicBezTo>
                  <a:cubicBezTo>
                    <a:pt x="4494" y="17830"/>
                    <a:pt x="4508" y="17841"/>
                    <a:pt x="4524" y="17849"/>
                  </a:cubicBezTo>
                  <a:cubicBezTo>
                    <a:pt x="4550" y="17861"/>
                    <a:pt x="4575" y="17863"/>
                    <a:pt x="4600" y="17856"/>
                  </a:cubicBezTo>
                  <a:cubicBezTo>
                    <a:pt x="4612" y="17852"/>
                    <a:pt x="4623" y="17846"/>
                    <a:pt x="4633" y="17838"/>
                  </a:cubicBezTo>
                  <a:cubicBezTo>
                    <a:pt x="4643" y="17830"/>
                    <a:pt x="4655" y="17819"/>
                    <a:pt x="4669" y="17803"/>
                  </a:cubicBezTo>
                  <a:lnTo>
                    <a:pt x="4701" y="17770"/>
                  </a:lnTo>
                  <a:cubicBezTo>
                    <a:pt x="4738" y="17730"/>
                    <a:pt x="4773" y="17719"/>
                    <a:pt x="4808" y="17736"/>
                  </a:cubicBezTo>
                  <a:cubicBezTo>
                    <a:pt x="4831" y="17747"/>
                    <a:pt x="4845" y="17766"/>
                    <a:pt x="4850" y="17791"/>
                  </a:cubicBezTo>
                  <a:cubicBezTo>
                    <a:pt x="4852" y="17803"/>
                    <a:pt x="4853" y="17814"/>
                    <a:pt x="4851" y="17824"/>
                  </a:cubicBezTo>
                  <a:cubicBezTo>
                    <a:pt x="4849" y="17834"/>
                    <a:pt x="4844" y="17847"/>
                    <a:pt x="4837" y="17862"/>
                  </a:cubicBezTo>
                  <a:cubicBezTo>
                    <a:pt x="4827" y="17881"/>
                    <a:pt x="4815" y="17898"/>
                    <a:pt x="4802" y="17913"/>
                  </a:cubicBezTo>
                  <a:cubicBezTo>
                    <a:pt x="4788" y="17927"/>
                    <a:pt x="4771" y="17939"/>
                    <a:pt x="4751" y="17950"/>
                  </a:cubicBezTo>
                  <a:lnTo>
                    <a:pt x="4778" y="17988"/>
                  </a:lnTo>
                  <a:cubicBezTo>
                    <a:pt x="4799" y="17975"/>
                    <a:pt x="4818" y="17959"/>
                    <a:pt x="4834" y="17942"/>
                  </a:cubicBezTo>
                  <a:cubicBezTo>
                    <a:pt x="4850" y="17924"/>
                    <a:pt x="4863" y="17904"/>
                    <a:pt x="4875" y="17880"/>
                  </a:cubicBezTo>
                  <a:cubicBezTo>
                    <a:pt x="4884" y="17862"/>
                    <a:pt x="4890" y="17845"/>
                    <a:pt x="4893" y="17830"/>
                  </a:cubicBezTo>
                  <a:cubicBezTo>
                    <a:pt x="4896" y="17814"/>
                    <a:pt x="4896" y="17798"/>
                    <a:pt x="4894" y="17781"/>
                  </a:cubicBezTo>
                  <a:cubicBezTo>
                    <a:pt x="4892" y="17758"/>
                    <a:pt x="4884" y="17738"/>
                    <a:pt x="4872" y="17720"/>
                  </a:cubicBezTo>
                  <a:cubicBezTo>
                    <a:pt x="4860" y="17703"/>
                    <a:pt x="4845" y="17689"/>
                    <a:pt x="4827" y="17680"/>
                  </a:cubicBezTo>
                  <a:cubicBezTo>
                    <a:pt x="4815" y="17674"/>
                    <a:pt x="4801" y="17671"/>
                    <a:pt x="4787" y="17669"/>
                  </a:cubicBezTo>
                  <a:close/>
                  <a:moveTo>
                    <a:pt x="5004" y="17599"/>
                  </a:moveTo>
                  <a:lnTo>
                    <a:pt x="4613" y="17406"/>
                  </a:lnTo>
                  <a:lnTo>
                    <a:pt x="4591" y="17452"/>
                  </a:lnTo>
                  <a:lnTo>
                    <a:pt x="4982" y="17644"/>
                  </a:lnTo>
                  <a:lnTo>
                    <a:pt x="5004" y="17599"/>
                  </a:lnTo>
                  <a:close/>
                  <a:moveTo>
                    <a:pt x="4779" y="17069"/>
                  </a:moveTo>
                  <a:lnTo>
                    <a:pt x="4652" y="17328"/>
                  </a:lnTo>
                  <a:lnTo>
                    <a:pt x="4691" y="17347"/>
                  </a:lnTo>
                  <a:lnTo>
                    <a:pt x="4743" y="17243"/>
                  </a:lnTo>
                  <a:lnTo>
                    <a:pt x="5094" y="17415"/>
                  </a:lnTo>
                  <a:lnTo>
                    <a:pt x="5116" y="17370"/>
                  </a:lnTo>
                  <a:lnTo>
                    <a:pt x="4765" y="17198"/>
                  </a:lnTo>
                  <a:lnTo>
                    <a:pt x="4817" y="17092"/>
                  </a:lnTo>
                  <a:lnTo>
                    <a:pt x="4779" y="17069"/>
                  </a:lnTo>
                  <a:close/>
                  <a:moveTo>
                    <a:pt x="4947" y="16729"/>
                  </a:moveTo>
                  <a:lnTo>
                    <a:pt x="4920" y="16783"/>
                  </a:lnTo>
                  <a:lnTo>
                    <a:pt x="5033" y="16931"/>
                  </a:lnTo>
                  <a:cubicBezTo>
                    <a:pt x="5040" y="16941"/>
                    <a:pt x="5047" y="16951"/>
                    <a:pt x="5053" y="16959"/>
                  </a:cubicBezTo>
                  <a:cubicBezTo>
                    <a:pt x="5060" y="16967"/>
                    <a:pt x="5064" y="16972"/>
                    <a:pt x="5066" y="16974"/>
                  </a:cubicBezTo>
                  <a:cubicBezTo>
                    <a:pt x="5057" y="16974"/>
                    <a:pt x="5048" y="16973"/>
                    <a:pt x="5039" y="16973"/>
                  </a:cubicBezTo>
                  <a:cubicBezTo>
                    <a:pt x="5031" y="16972"/>
                    <a:pt x="5022" y="16972"/>
                    <a:pt x="5012" y="16972"/>
                  </a:cubicBezTo>
                  <a:lnTo>
                    <a:pt x="4827" y="16973"/>
                  </a:lnTo>
                  <a:lnTo>
                    <a:pt x="4798" y="17030"/>
                  </a:lnTo>
                  <a:lnTo>
                    <a:pt x="5096" y="17021"/>
                  </a:lnTo>
                  <a:lnTo>
                    <a:pt x="5251" y="17097"/>
                  </a:lnTo>
                  <a:lnTo>
                    <a:pt x="5275" y="17048"/>
                  </a:lnTo>
                  <a:lnTo>
                    <a:pt x="5123" y="16973"/>
                  </a:lnTo>
                  <a:lnTo>
                    <a:pt x="4947" y="16729"/>
                  </a:lnTo>
                  <a:close/>
                  <a:moveTo>
                    <a:pt x="5306" y="16300"/>
                  </a:moveTo>
                  <a:cubicBezTo>
                    <a:pt x="5280" y="16294"/>
                    <a:pt x="5255" y="16293"/>
                    <a:pt x="5230" y="16296"/>
                  </a:cubicBezTo>
                  <a:cubicBezTo>
                    <a:pt x="5221" y="16297"/>
                    <a:pt x="5211" y="16300"/>
                    <a:pt x="5200" y="16303"/>
                  </a:cubicBezTo>
                  <a:cubicBezTo>
                    <a:pt x="5189" y="16307"/>
                    <a:pt x="5178" y="16312"/>
                    <a:pt x="5167" y="16318"/>
                  </a:cubicBezTo>
                  <a:cubicBezTo>
                    <a:pt x="5156" y="16325"/>
                    <a:pt x="5145" y="16334"/>
                    <a:pt x="5134" y="16345"/>
                  </a:cubicBezTo>
                  <a:cubicBezTo>
                    <a:pt x="5124" y="16357"/>
                    <a:pt x="5114" y="16371"/>
                    <a:pt x="5106" y="16388"/>
                  </a:cubicBezTo>
                  <a:cubicBezTo>
                    <a:pt x="5094" y="16412"/>
                    <a:pt x="5088" y="16436"/>
                    <a:pt x="5088" y="16460"/>
                  </a:cubicBezTo>
                  <a:cubicBezTo>
                    <a:pt x="5088" y="16484"/>
                    <a:pt x="5093" y="16506"/>
                    <a:pt x="5104" y="16528"/>
                  </a:cubicBezTo>
                  <a:cubicBezTo>
                    <a:pt x="5115" y="16550"/>
                    <a:pt x="5130" y="16571"/>
                    <a:pt x="5152" y="16590"/>
                  </a:cubicBezTo>
                  <a:cubicBezTo>
                    <a:pt x="5173" y="16609"/>
                    <a:pt x="5199" y="16627"/>
                    <a:pt x="5230" y="16642"/>
                  </a:cubicBezTo>
                  <a:cubicBezTo>
                    <a:pt x="5298" y="16675"/>
                    <a:pt x="5357" y="16685"/>
                    <a:pt x="5408" y="16672"/>
                  </a:cubicBezTo>
                  <a:cubicBezTo>
                    <a:pt x="5430" y="16666"/>
                    <a:pt x="5450" y="16656"/>
                    <a:pt x="5468" y="16642"/>
                  </a:cubicBezTo>
                  <a:cubicBezTo>
                    <a:pt x="5486" y="16628"/>
                    <a:pt x="5500" y="16609"/>
                    <a:pt x="5512" y="16585"/>
                  </a:cubicBezTo>
                  <a:cubicBezTo>
                    <a:pt x="5522" y="16564"/>
                    <a:pt x="5528" y="16545"/>
                    <a:pt x="5530" y="16526"/>
                  </a:cubicBezTo>
                  <a:cubicBezTo>
                    <a:pt x="5532" y="16508"/>
                    <a:pt x="5530" y="16488"/>
                    <a:pt x="5523" y="16467"/>
                  </a:cubicBezTo>
                  <a:cubicBezTo>
                    <a:pt x="5515" y="16438"/>
                    <a:pt x="5500" y="16413"/>
                    <a:pt x="5480" y="16392"/>
                  </a:cubicBezTo>
                  <a:cubicBezTo>
                    <a:pt x="5459" y="16370"/>
                    <a:pt x="5430" y="16350"/>
                    <a:pt x="5393" y="16332"/>
                  </a:cubicBezTo>
                  <a:cubicBezTo>
                    <a:pt x="5361" y="16316"/>
                    <a:pt x="5332" y="16306"/>
                    <a:pt x="5306" y="16300"/>
                  </a:cubicBezTo>
                  <a:close/>
                  <a:moveTo>
                    <a:pt x="5415" y="16410"/>
                  </a:moveTo>
                  <a:cubicBezTo>
                    <a:pt x="5427" y="16418"/>
                    <a:pt x="5437" y="16425"/>
                    <a:pt x="5445" y="16432"/>
                  </a:cubicBezTo>
                  <a:cubicBezTo>
                    <a:pt x="5454" y="16439"/>
                    <a:pt x="5461" y="16446"/>
                    <a:pt x="5466" y="16453"/>
                  </a:cubicBezTo>
                  <a:cubicBezTo>
                    <a:pt x="5472" y="16460"/>
                    <a:pt x="5476" y="16467"/>
                    <a:pt x="5480" y="16475"/>
                  </a:cubicBezTo>
                  <a:cubicBezTo>
                    <a:pt x="5486" y="16490"/>
                    <a:pt x="5490" y="16504"/>
                    <a:pt x="5490" y="16519"/>
                  </a:cubicBezTo>
                  <a:cubicBezTo>
                    <a:pt x="5489" y="16534"/>
                    <a:pt x="5485" y="16549"/>
                    <a:pt x="5477" y="16565"/>
                  </a:cubicBezTo>
                  <a:cubicBezTo>
                    <a:pt x="5474" y="16573"/>
                    <a:pt x="5469" y="16580"/>
                    <a:pt x="5462" y="16588"/>
                  </a:cubicBezTo>
                  <a:cubicBezTo>
                    <a:pt x="5456" y="16595"/>
                    <a:pt x="5449" y="16602"/>
                    <a:pt x="5442" y="16607"/>
                  </a:cubicBezTo>
                  <a:cubicBezTo>
                    <a:pt x="5435" y="16613"/>
                    <a:pt x="5427" y="16617"/>
                    <a:pt x="5419" y="16621"/>
                  </a:cubicBezTo>
                  <a:cubicBezTo>
                    <a:pt x="5411" y="16625"/>
                    <a:pt x="5403" y="16627"/>
                    <a:pt x="5394" y="16627"/>
                  </a:cubicBezTo>
                  <a:cubicBezTo>
                    <a:pt x="5377" y="16628"/>
                    <a:pt x="5356" y="16625"/>
                    <a:pt x="5330" y="16618"/>
                  </a:cubicBezTo>
                  <a:cubicBezTo>
                    <a:pt x="5303" y="16611"/>
                    <a:pt x="5276" y="16600"/>
                    <a:pt x="5246" y="16585"/>
                  </a:cubicBezTo>
                  <a:cubicBezTo>
                    <a:pt x="5222" y="16573"/>
                    <a:pt x="5202" y="16562"/>
                    <a:pt x="5186" y="16550"/>
                  </a:cubicBezTo>
                  <a:cubicBezTo>
                    <a:pt x="5170" y="16538"/>
                    <a:pt x="5158" y="16526"/>
                    <a:pt x="5148" y="16512"/>
                  </a:cubicBezTo>
                  <a:cubicBezTo>
                    <a:pt x="5138" y="16498"/>
                    <a:pt x="5132" y="16481"/>
                    <a:pt x="5131" y="16462"/>
                  </a:cubicBezTo>
                  <a:cubicBezTo>
                    <a:pt x="5131" y="16443"/>
                    <a:pt x="5135" y="16424"/>
                    <a:pt x="5144" y="16406"/>
                  </a:cubicBezTo>
                  <a:cubicBezTo>
                    <a:pt x="5155" y="16383"/>
                    <a:pt x="5169" y="16368"/>
                    <a:pt x="5187" y="16359"/>
                  </a:cubicBezTo>
                  <a:cubicBezTo>
                    <a:pt x="5205" y="16350"/>
                    <a:pt x="5222" y="16345"/>
                    <a:pt x="5240" y="16345"/>
                  </a:cubicBezTo>
                  <a:cubicBezTo>
                    <a:pt x="5257" y="16346"/>
                    <a:pt x="5276" y="16349"/>
                    <a:pt x="5298" y="16356"/>
                  </a:cubicBezTo>
                  <a:cubicBezTo>
                    <a:pt x="5319" y="16363"/>
                    <a:pt x="5345" y="16374"/>
                    <a:pt x="5374" y="16388"/>
                  </a:cubicBezTo>
                  <a:cubicBezTo>
                    <a:pt x="5390" y="16396"/>
                    <a:pt x="5403" y="16403"/>
                    <a:pt x="5415" y="16410"/>
                  </a:cubicBezTo>
                  <a:close/>
                  <a:moveTo>
                    <a:pt x="5340" y="15929"/>
                  </a:moveTo>
                  <a:lnTo>
                    <a:pt x="5239" y="16135"/>
                  </a:lnTo>
                  <a:lnTo>
                    <a:pt x="5630" y="16327"/>
                  </a:lnTo>
                  <a:lnTo>
                    <a:pt x="5653" y="16280"/>
                  </a:lnTo>
                  <a:lnTo>
                    <a:pt x="5467" y="16188"/>
                  </a:lnTo>
                  <a:lnTo>
                    <a:pt x="5529" y="16063"/>
                  </a:lnTo>
                  <a:lnTo>
                    <a:pt x="5491" y="16044"/>
                  </a:lnTo>
                  <a:lnTo>
                    <a:pt x="5429" y="16170"/>
                  </a:lnTo>
                  <a:lnTo>
                    <a:pt x="5301" y="16106"/>
                  </a:lnTo>
                  <a:lnTo>
                    <a:pt x="5375" y="15955"/>
                  </a:lnTo>
                  <a:lnTo>
                    <a:pt x="5340" y="15929"/>
                  </a:lnTo>
                  <a:close/>
                  <a:moveTo>
                    <a:pt x="6006" y="15562"/>
                  </a:moveTo>
                  <a:lnTo>
                    <a:pt x="5599" y="15404"/>
                  </a:lnTo>
                  <a:lnTo>
                    <a:pt x="5565" y="15473"/>
                  </a:lnTo>
                  <a:lnTo>
                    <a:pt x="5788" y="15674"/>
                  </a:lnTo>
                  <a:cubicBezTo>
                    <a:pt x="5802" y="15686"/>
                    <a:pt x="5814" y="15696"/>
                    <a:pt x="5826" y="15705"/>
                  </a:cubicBezTo>
                  <a:cubicBezTo>
                    <a:pt x="5837" y="15713"/>
                    <a:pt x="5843" y="15718"/>
                    <a:pt x="5845" y="15719"/>
                  </a:cubicBezTo>
                  <a:cubicBezTo>
                    <a:pt x="5843" y="15719"/>
                    <a:pt x="5835" y="15717"/>
                    <a:pt x="5821" y="15713"/>
                  </a:cubicBezTo>
                  <a:cubicBezTo>
                    <a:pt x="5807" y="15709"/>
                    <a:pt x="5790" y="15705"/>
                    <a:pt x="5769" y="15701"/>
                  </a:cubicBezTo>
                  <a:lnTo>
                    <a:pt x="5479" y="15647"/>
                  </a:lnTo>
                  <a:lnTo>
                    <a:pt x="5445" y="15715"/>
                  </a:lnTo>
                  <a:lnTo>
                    <a:pt x="5819" y="15942"/>
                  </a:lnTo>
                  <a:lnTo>
                    <a:pt x="5842" y="15897"/>
                  </a:lnTo>
                  <a:lnTo>
                    <a:pt x="5574" y="15738"/>
                  </a:lnTo>
                  <a:cubicBezTo>
                    <a:pt x="5569" y="15735"/>
                    <a:pt x="5562" y="15731"/>
                    <a:pt x="5555" y="15727"/>
                  </a:cubicBezTo>
                  <a:cubicBezTo>
                    <a:pt x="5547" y="15723"/>
                    <a:pt x="5540" y="15718"/>
                    <a:pt x="5532" y="15714"/>
                  </a:cubicBezTo>
                  <a:cubicBezTo>
                    <a:pt x="5525" y="15710"/>
                    <a:pt x="5518" y="15706"/>
                    <a:pt x="5513" y="15703"/>
                  </a:cubicBezTo>
                  <a:cubicBezTo>
                    <a:pt x="5508" y="15700"/>
                    <a:pt x="5505" y="15699"/>
                    <a:pt x="5503" y="15698"/>
                  </a:cubicBezTo>
                  <a:cubicBezTo>
                    <a:pt x="5508" y="15699"/>
                    <a:pt x="5517" y="15701"/>
                    <a:pt x="5531" y="15704"/>
                  </a:cubicBezTo>
                  <a:cubicBezTo>
                    <a:pt x="5546" y="15707"/>
                    <a:pt x="5565" y="15711"/>
                    <a:pt x="5587" y="15715"/>
                  </a:cubicBezTo>
                  <a:lnTo>
                    <a:pt x="5902" y="15774"/>
                  </a:lnTo>
                  <a:lnTo>
                    <a:pt x="5922" y="15734"/>
                  </a:lnTo>
                  <a:lnTo>
                    <a:pt x="5671" y="15507"/>
                  </a:lnTo>
                  <a:cubicBezTo>
                    <a:pt x="5666" y="15502"/>
                    <a:pt x="5660" y="15497"/>
                    <a:pt x="5655" y="15492"/>
                  </a:cubicBezTo>
                  <a:cubicBezTo>
                    <a:pt x="5649" y="15487"/>
                    <a:pt x="5643" y="15483"/>
                    <a:pt x="5638" y="15478"/>
                  </a:cubicBezTo>
                  <a:cubicBezTo>
                    <a:pt x="5632" y="15474"/>
                    <a:pt x="5628" y="15470"/>
                    <a:pt x="5624" y="15467"/>
                  </a:cubicBezTo>
                  <a:cubicBezTo>
                    <a:pt x="5621" y="15464"/>
                    <a:pt x="5618" y="15462"/>
                    <a:pt x="5618" y="15461"/>
                  </a:cubicBezTo>
                  <a:cubicBezTo>
                    <a:pt x="5619" y="15462"/>
                    <a:pt x="5621" y="15463"/>
                    <a:pt x="5626" y="15465"/>
                  </a:cubicBezTo>
                  <a:cubicBezTo>
                    <a:pt x="5631" y="15467"/>
                    <a:pt x="5636" y="15469"/>
                    <a:pt x="5643" y="15473"/>
                  </a:cubicBezTo>
                  <a:cubicBezTo>
                    <a:pt x="5650" y="15476"/>
                    <a:pt x="5657" y="15479"/>
                    <a:pt x="5665" y="15482"/>
                  </a:cubicBezTo>
                  <a:cubicBezTo>
                    <a:pt x="5672" y="15485"/>
                    <a:pt x="5679" y="15488"/>
                    <a:pt x="5685" y="15491"/>
                  </a:cubicBezTo>
                  <a:lnTo>
                    <a:pt x="5983" y="15609"/>
                  </a:lnTo>
                  <a:lnTo>
                    <a:pt x="6006" y="15562"/>
                  </a:lnTo>
                  <a:close/>
                  <a:moveTo>
                    <a:pt x="5791" y="15014"/>
                  </a:moveTo>
                  <a:lnTo>
                    <a:pt x="5768" y="15060"/>
                  </a:lnTo>
                  <a:lnTo>
                    <a:pt x="6040" y="15194"/>
                  </a:lnTo>
                  <a:cubicBezTo>
                    <a:pt x="6053" y="15201"/>
                    <a:pt x="6064" y="15207"/>
                    <a:pt x="6073" y="15213"/>
                  </a:cubicBezTo>
                  <a:cubicBezTo>
                    <a:pt x="6081" y="15220"/>
                    <a:pt x="6088" y="15228"/>
                    <a:pt x="6094" y="15239"/>
                  </a:cubicBezTo>
                  <a:cubicBezTo>
                    <a:pt x="6099" y="15249"/>
                    <a:pt x="6101" y="15261"/>
                    <a:pt x="6099" y="15275"/>
                  </a:cubicBezTo>
                  <a:cubicBezTo>
                    <a:pt x="6097" y="15288"/>
                    <a:pt x="6092" y="15304"/>
                    <a:pt x="6084" y="15320"/>
                  </a:cubicBezTo>
                  <a:cubicBezTo>
                    <a:pt x="6078" y="15332"/>
                    <a:pt x="6072" y="15342"/>
                    <a:pt x="6066" y="15350"/>
                  </a:cubicBezTo>
                  <a:cubicBezTo>
                    <a:pt x="6059" y="15357"/>
                    <a:pt x="6052" y="15363"/>
                    <a:pt x="6046" y="15367"/>
                  </a:cubicBezTo>
                  <a:cubicBezTo>
                    <a:pt x="6039" y="15371"/>
                    <a:pt x="6032" y="15374"/>
                    <a:pt x="6026" y="15376"/>
                  </a:cubicBezTo>
                  <a:cubicBezTo>
                    <a:pt x="6020" y="15377"/>
                    <a:pt x="6014" y="15378"/>
                    <a:pt x="6009" y="15377"/>
                  </a:cubicBezTo>
                  <a:cubicBezTo>
                    <a:pt x="6001" y="15377"/>
                    <a:pt x="5992" y="15375"/>
                    <a:pt x="5981" y="15370"/>
                  </a:cubicBezTo>
                  <a:cubicBezTo>
                    <a:pt x="5969" y="15366"/>
                    <a:pt x="5959" y="15361"/>
                    <a:pt x="5949" y="15357"/>
                  </a:cubicBezTo>
                  <a:lnTo>
                    <a:pt x="5686" y="15227"/>
                  </a:lnTo>
                  <a:lnTo>
                    <a:pt x="5663" y="15273"/>
                  </a:lnTo>
                  <a:lnTo>
                    <a:pt x="5943" y="15411"/>
                  </a:lnTo>
                  <a:cubicBezTo>
                    <a:pt x="5952" y="15415"/>
                    <a:pt x="5962" y="15420"/>
                    <a:pt x="5974" y="15424"/>
                  </a:cubicBezTo>
                  <a:cubicBezTo>
                    <a:pt x="5986" y="15428"/>
                    <a:pt x="5998" y="15430"/>
                    <a:pt x="6010" y="15430"/>
                  </a:cubicBezTo>
                  <a:cubicBezTo>
                    <a:pt x="6034" y="15429"/>
                    <a:pt x="6056" y="15421"/>
                    <a:pt x="6074" y="15408"/>
                  </a:cubicBezTo>
                  <a:cubicBezTo>
                    <a:pt x="6092" y="15394"/>
                    <a:pt x="6108" y="15372"/>
                    <a:pt x="6123" y="15342"/>
                  </a:cubicBezTo>
                  <a:cubicBezTo>
                    <a:pt x="6135" y="15318"/>
                    <a:pt x="6142" y="15297"/>
                    <a:pt x="6145" y="15278"/>
                  </a:cubicBezTo>
                  <a:cubicBezTo>
                    <a:pt x="6148" y="15259"/>
                    <a:pt x="6148" y="15242"/>
                    <a:pt x="6143" y="15224"/>
                  </a:cubicBezTo>
                  <a:cubicBezTo>
                    <a:pt x="6139" y="15208"/>
                    <a:pt x="6132" y="15194"/>
                    <a:pt x="6121" y="15184"/>
                  </a:cubicBezTo>
                  <a:cubicBezTo>
                    <a:pt x="6109" y="15173"/>
                    <a:pt x="6092" y="15162"/>
                    <a:pt x="6069" y="15151"/>
                  </a:cubicBezTo>
                  <a:lnTo>
                    <a:pt x="5791" y="15014"/>
                  </a:lnTo>
                  <a:close/>
                  <a:moveTo>
                    <a:pt x="5633" y="15145"/>
                  </a:moveTo>
                  <a:cubicBezTo>
                    <a:pt x="5625" y="15148"/>
                    <a:pt x="5619" y="15153"/>
                    <a:pt x="5615" y="15162"/>
                  </a:cubicBezTo>
                  <a:cubicBezTo>
                    <a:pt x="5611" y="15170"/>
                    <a:pt x="5610" y="15178"/>
                    <a:pt x="5613" y="15186"/>
                  </a:cubicBezTo>
                  <a:cubicBezTo>
                    <a:pt x="5616" y="15195"/>
                    <a:pt x="5621" y="15201"/>
                    <a:pt x="5629" y="15205"/>
                  </a:cubicBezTo>
                  <a:cubicBezTo>
                    <a:pt x="5638" y="15209"/>
                    <a:pt x="5646" y="15210"/>
                    <a:pt x="5655" y="15207"/>
                  </a:cubicBezTo>
                  <a:cubicBezTo>
                    <a:pt x="5664" y="15204"/>
                    <a:pt x="5670" y="15198"/>
                    <a:pt x="5674" y="15190"/>
                  </a:cubicBezTo>
                  <a:cubicBezTo>
                    <a:pt x="5678" y="15182"/>
                    <a:pt x="5679" y="15173"/>
                    <a:pt x="5675" y="15165"/>
                  </a:cubicBezTo>
                  <a:cubicBezTo>
                    <a:pt x="5672" y="15157"/>
                    <a:pt x="5667" y="15150"/>
                    <a:pt x="5658" y="15146"/>
                  </a:cubicBezTo>
                  <a:cubicBezTo>
                    <a:pt x="5650" y="15142"/>
                    <a:pt x="5642" y="15142"/>
                    <a:pt x="5633" y="15145"/>
                  </a:cubicBezTo>
                  <a:close/>
                  <a:moveTo>
                    <a:pt x="5691" y="15028"/>
                  </a:moveTo>
                  <a:cubicBezTo>
                    <a:pt x="5682" y="15031"/>
                    <a:pt x="5676" y="15036"/>
                    <a:pt x="5672" y="15045"/>
                  </a:cubicBezTo>
                  <a:cubicBezTo>
                    <a:pt x="5668" y="15053"/>
                    <a:pt x="5668" y="15061"/>
                    <a:pt x="5670" y="15069"/>
                  </a:cubicBezTo>
                  <a:cubicBezTo>
                    <a:pt x="5673" y="15078"/>
                    <a:pt x="5679" y="15084"/>
                    <a:pt x="5687" y="15088"/>
                  </a:cubicBezTo>
                  <a:cubicBezTo>
                    <a:pt x="5695" y="15092"/>
                    <a:pt x="5704" y="15093"/>
                    <a:pt x="5712" y="15090"/>
                  </a:cubicBezTo>
                  <a:cubicBezTo>
                    <a:pt x="5721" y="15087"/>
                    <a:pt x="5727" y="15082"/>
                    <a:pt x="5732" y="15073"/>
                  </a:cubicBezTo>
                  <a:cubicBezTo>
                    <a:pt x="5736" y="15065"/>
                    <a:pt x="5736" y="15057"/>
                    <a:pt x="5733" y="15048"/>
                  </a:cubicBezTo>
                  <a:cubicBezTo>
                    <a:pt x="5730" y="15040"/>
                    <a:pt x="5724" y="15034"/>
                    <a:pt x="5716" y="15029"/>
                  </a:cubicBezTo>
                  <a:cubicBezTo>
                    <a:pt x="5708" y="15025"/>
                    <a:pt x="5699" y="15025"/>
                    <a:pt x="5691" y="15028"/>
                  </a:cubicBezTo>
                  <a:close/>
                  <a:moveTo>
                    <a:pt x="6365" y="14834"/>
                  </a:moveTo>
                  <a:lnTo>
                    <a:pt x="5974" y="14641"/>
                  </a:lnTo>
                  <a:lnTo>
                    <a:pt x="5951" y="14687"/>
                  </a:lnTo>
                  <a:lnTo>
                    <a:pt x="6165" y="14790"/>
                  </a:lnTo>
                  <a:cubicBezTo>
                    <a:pt x="6179" y="14797"/>
                    <a:pt x="6193" y="14804"/>
                    <a:pt x="6207" y="14810"/>
                  </a:cubicBezTo>
                  <a:cubicBezTo>
                    <a:pt x="6221" y="14817"/>
                    <a:pt x="6234" y="14822"/>
                    <a:pt x="6246" y="14827"/>
                  </a:cubicBezTo>
                  <a:cubicBezTo>
                    <a:pt x="6257" y="14832"/>
                    <a:pt x="6267" y="14836"/>
                    <a:pt x="6274" y="14839"/>
                  </a:cubicBezTo>
                  <a:cubicBezTo>
                    <a:pt x="6282" y="14842"/>
                    <a:pt x="6286" y="14844"/>
                    <a:pt x="6286" y="14844"/>
                  </a:cubicBezTo>
                  <a:cubicBezTo>
                    <a:pt x="6285" y="14844"/>
                    <a:pt x="6281" y="14843"/>
                    <a:pt x="6275" y="14843"/>
                  </a:cubicBezTo>
                  <a:cubicBezTo>
                    <a:pt x="6269" y="14842"/>
                    <a:pt x="6261" y="14842"/>
                    <a:pt x="6252" y="14841"/>
                  </a:cubicBezTo>
                  <a:cubicBezTo>
                    <a:pt x="6243" y="14841"/>
                    <a:pt x="6232" y="14840"/>
                    <a:pt x="6221" y="14840"/>
                  </a:cubicBezTo>
                  <a:cubicBezTo>
                    <a:pt x="6209" y="14839"/>
                    <a:pt x="6198" y="14839"/>
                    <a:pt x="6186" y="14840"/>
                  </a:cubicBezTo>
                  <a:lnTo>
                    <a:pt x="5873" y="14847"/>
                  </a:lnTo>
                  <a:lnTo>
                    <a:pt x="5846" y="14901"/>
                  </a:lnTo>
                  <a:lnTo>
                    <a:pt x="6237" y="15093"/>
                  </a:lnTo>
                  <a:lnTo>
                    <a:pt x="6261" y="15045"/>
                  </a:lnTo>
                  <a:lnTo>
                    <a:pt x="6033" y="14936"/>
                  </a:lnTo>
                  <a:cubicBezTo>
                    <a:pt x="6021" y="14930"/>
                    <a:pt x="6010" y="14925"/>
                    <a:pt x="5998" y="14920"/>
                  </a:cubicBezTo>
                  <a:cubicBezTo>
                    <a:pt x="5987" y="14915"/>
                    <a:pt x="5976" y="14910"/>
                    <a:pt x="5966" y="14906"/>
                  </a:cubicBezTo>
                  <a:cubicBezTo>
                    <a:pt x="5956" y="14902"/>
                    <a:pt x="5947" y="14898"/>
                    <a:pt x="5940" y="14895"/>
                  </a:cubicBezTo>
                  <a:cubicBezTo>
                    <a:pt x="5933" y="14892"/>
                    <a:pt x="5928" y="14890"/>
                    <a:pt x="5924" y="14889"/>
                  </a:cubicBezTo>
                  <a:cubicBezTo>
                    <a:pt x="5928" y="14889"/>
                    <a:pt x="5934" y="14890"/>
                    <a:pt x="5941" y="14890"/>
                  </a:cubicBezTo>
                  <a:cubicBezTo>
                    <a:pt x="5949" y="14890"/>
                    <a:pt x="5958" y="14891"/>
                    <a:pt x="5968" y="14891"/>
                  </a:cubicBezTo>
                  <a:cubicBezTo>
                    <a:pt x="5978" y="14891"/>
                    <a:pt x="5989" y="14891"/>
                    <a:pt x="6001" y="14891"/>
                  </a:cubicBezTo>
                  <a:cubicBezTo>
                    <a:pt x="6013" y="14891"/>
                    <a:pt x="6026" y="14891"/>
                    <a:pt x="6040" y="14890"/>
                  </a:cubicBezTo>
                  <a:lnTo>
                    <a:pt x="6341" y="14883"/>
                  </a:lnTo>
                  <a:lnTo>
                    <a:pt x="6365" y="14834"/>
                  </a:lnTo>
                  <a:close/>
                  <a:moveTo>
                    <a:pt x="6389" y="14413"/>
                  </a:moveTo>
                  <a:cubicBezTo>
                    <a:pt x="6374" y="14411"/>
                    <a:pt x="6360" y="14412"/>
                    <a:pt x="6347" y="14416"/>
                  </a:cubicBezTo>
                  <a:cubicBezTo>
                    <a:pt x="6334" y="14419"/>
                    <a:pt x="6322" y="14425"/>
                    <a:pt x="6311" y="14432"/>
                  </a:cubicBezTo>
                  <a:cubicBezTo>
                    <a:pt x="6301" y="14439"/>
                    <a:pt x="6288" y="14451"/>
                    <a:pt x="6274" y="14465"/>
                  </a:cubicBezTo>
                  <a:lnTo>
                    <a:pt x="6238" y="14503"/>
                  </a:lnTo>
                  <a:cubicBezTo>
                    <a:pt x="6219" y="14523"/>
                    <a:pt x="6202" y="14535"/>
                    <a:pt x="6188" y="14541"/>
                  </a:cubicBezTo>
                  <a:cubicBezTo>
                    <a:pt x="6173" y="14546"/>
                    <a:pt x="6158" y="14545"/>
                    <a:pt x="6142" y="14537"/>
                  </a:cubicBezTo>
                  <a:cubicBezTo>
                    <a:pt x="6122" y="14527"/>
                    <a:pt x="6109" y="14512"/>
                    <a:pt x="6105" y="14493"/>
                  </a:cubicBezTo>
                  <a:cubicBezTo>
                    <a:pt x="6100" y="14474"/>
                    <a:pt x="6104" y="14452"/>
                    <a:pt x="6116" y="14427"/>
                  </a:cubicBezTo>
                  <a:cubicBezTo>
                    <a:pt x="6120" y="14419"/>
                    <a:pt x="6125" y="14411"/>
                    <a:pt x="6129" y="14404"/>
                  </a:cubicBezTo>
                  <a:cubicBezTo>
                    <a:pt x="6134" y="14398"/>
                    <a:pt x="6140" y="14391"/>
                    <a:pt x="6146" y="14385"/>
                  </a:cubicBezTo>
                  <a:cubicBezTo>
                    <a:pt x="6152" y="14379"/>
                    <a:pt x="6160" y="14373"/>
                    <a:pt x="6168" y="14367"/>
                  </a:cubicBezTo>
                  <a:cubicBezTo>
                    <a:pt x="6176" y="14361"/>
                    <a:pt x="6185" y="14355"/>
                    <a:pt x="6196" y="14348"/>
                  </a:cubicBezTo>
                  <a:lnTo>
                    <a:pt x="6172" y="14311"/>
                  </a:lnTo>
                  <a:cubicBezTo>
                    <a:pt x="6129" y="14336"/>
                    <a:pt x="6097" y="14369"/>
                    <a:pt x="6077" y="14411"/>
                  </a:cubicBezTo>
                  <a:cubicBezTo>
                    <a:pt x="6067" y="14430"/>
                    <a:pt x="6062" y="14448"/>
                    <a:pt x="6059" y="14467"/>
                  </a:cubicBezTo>
                  <a:cubicBezTo>
                    <a:pt x="6057" y="14485"/>
                    <a:pt x="6059" y="14502"/>
                    <a:pt x="6063" y="14518"/>
                  </a:cubicBezTo>
                  <a:cubicBezTo>
                    <a:pt x="6067" y="14534"/>
                    <a:pt x="6075" y="14548"/>
                    <a:pt x="6086" y="14561"/>
                  </a:cubicBezTo>
                  <a:cubicBezTo>
                    <a:pt x="6096" y="14574"/>
                    <a:pt x="6110" y="14584"/>
                    <a:pt x="6127" y="14592"/>
                  </a:cubicBezTo>
                  <a:cubicBezTo>
                    <a:pt x="6152" y="14605"/>
                    <a:pt x="6177" y="14607"/>
                    <a:pt x="6203" y="14599"/>
                  </a:cubicBezTo>
                  <a:cubicBezTo>
                    <a:pt x="6214" y="14596"/>
                    <a:pt x="6225" y="14590"/>
                    <a:pt x="6235" y="14582"/>
                  </a:cubicBezTo>
                  <a:cubicBezTo>
                    <a:pt x="6245" y="14574"/>
                    <a:pt x="6257" y="14562"/>
                    <a:pt x="6272" y="14547"/>
                  </a:cubicBezTo>
                  <a:lnTo>
                    <a:pt x="6303" y="14513"/>
                  </a:lnTo>
                  <a:cubicBezTo>
                    <a:pt x="6340" y="14474"/>
                    <a:pt x="6376" y="14462"/>
                    <a:pt x="6410" y="14479"/>
                  </a:cubicBezTo>
                  <a:cubicBezTo>
                    <a:pt x="6433" y="14491"/>
                    <a:pt x="6448" y="14509"/>
                    <a:pt x="6452" y="14535"/>
                  </a:cubicBezTo>
                  <a:cubicBezTo>
                    <a:pt x="6455" y="14546"/>
                    <a:pt x="6455" y="14557"/>
                    <a:pt x="6453" y="14567"/>
                  </a:cubicBezTo>
                  <a:cubicBezTo>
                    <a:pt x="6451" y="14578"/>
                    <a:pt x="6446" y="14590"/>
                    <a:pt x="6439" y="14605"/>
                  </a:cubicBezTo>
                  <a:cubicBezTo>
                    <a:pt x="6429" y="14625"/>
                    <a:pt x="6418" y="14642"/>
                    <a:pt x="6404" y="14656"/>
                  </a:cubicBezTo>
                  <a:cubicBezTo>
                    <a:pt x="6390" y="14671"/>
                    <a:pt x="6374" y="14683"/>
                    <a:pt x="6354" y="14693"/>
                  </a:cubicBezTo>
                  <a:lnTo>
                    <a:pt x="6380" y="14732"/>
                  </a:lnTo>
                  <a:cubicBezTo>
                    <a:pt x="6402" y="14719"/>
                    <a:pt x="6420" y="14703"/>
                    <a:pt x="6436" y="14686"/>
                  </a:cubicBezTo>
                  <a:cubicBezTo>
                    <a:pt x="6452" y="14668"/>
                    <a:pt x="6466" y="14648"/>
                    <a:pt x="6477" y="14624"/>
                  </a:cubicBezTo>
                  <a:cubicBezTo>
                    <a:pt x="6486" y="14606"/>
                    <a:pt x="6492" y="14589"/>
                    <a:pt x="6495" y="14573"/>
                  </a:cubicBezTo>
                  <a:cubicBezTo>
                    <a:pt x="6498" y="14558"/>
                    <a:pt x="6498" y="14541"/>
                    <a:pt x="6496" y="14524"/>
                  </a:cubicBezTo>
                  <a:cubicBezTo>
                    <a:pt x="6494" y="14502"/>
                    <a:pt x="6487" y="14481"/>
                    <a:pt x="6475" y="14464"/>
                  </a:cubicBezTo>
                  <a:cubicBezTo>
                    <a:pt x="6462" y="14446"/>
                    <a:pt x="6447" y="14433"/>
                    <a:pt x="6429" y="14424"/>
                  </a:cubicBezTo>
                  <a:cubicBezTo>
                    <a:pt x="6417" y="14418"/>
                    <a:pt x="6403" y="14414"/>
                    <a:pt x="6389" y="14413"/>
                  </a:cubicBezTo>
                  <a:close/>
                  <a:moveTo>
                    <a:pt x="6306" y="13966"/>
                  </a:moveTo>
                  <a:lnTo>
                    <a:pt x="6179" y="14225"/>
                  </a:lnTo>
                  <a:lnTo>
                    <a:pt x="6218" y="14244"/>
                  </a:lnTo>
                  <a:lnTo>
                    <a:pt x="6270" y="14139"/>
                  </a:lnTo>
                  <a:lnTo>
                    <a:pt x="6621" y="14312"/>
                  </a:lnTo>
                  <a:lnTo>
                    <a:pt x="6643" y="14267"/>
                  </a:lnTo>
                  <a:lnTo>
                    <a:pt x="6292" y="14094"/>
                  </a:lnTo>
                  <a:lnTo>
                    <a:pt x="6344" y="13988"/>
                  </a:lnTo>
                  <a:lnTo>
                    <a:pt x="6306" y="13966"/>
                  </a:lnTo>
                  <a:close/>
                  <a:moveTo>
                    <a:pt x="6838" y="13872"/>
                  </a:moveTo>
                  <a:lnTo>
                    <a:pt x="6798" y="13852"/>
                  </a:lnTo>
                  <a:lnTo>
                    <a:pt x="6713" y="14024"/>
                  </a:lnTo>
                  <a:lnTo>
                    <a:pt x="6570" y="13954"/>
                  </a:lnTo>
                  <a:lnTo>
                    <a:pt x="6636" y="13820"/>
                  </a:lnTo>
                  <a:lnTo>
                    <a:pt x="6595" y="13800"/>
                  </a:lnTo>
                  <a:lnTo>
                    <a:pt x="6529" y="13934"/>
                  </a:lnTo>
                  <a:lnTo>
                    <a:pt x="6401" y="13871"/>
                  </a:lnTo>
                  <a:lnTo>
                    <a:pt x="6480" y="13711"/>
                  </a:lnTo>
                  <a:lnTo>
                    <a:pt x="6444" y="13685"/>
                  </a:lnTo>
                  <a:lnTo>
                    <a:pt x="6339" y="13899"/>
                  </a:lnTo>
                  <a:lnTo>
                    <a:pt x="6730" y="14091"/>
                  </a:lnTo>
                  <a:lnTo>
                    <a:pt x="6838" y="13872"/>
                  </a:lnTo>
                  <a:close/>
                  <a:moveTo>
                    <a:pt x="7001" y="13541"/>
                  </a:moveTo>
                  <a:lnTo>
                    <a:pt x="6965" y="13546"/>
                  </a:lnTo>
                  <a:cubicBezTo>
                    <a:pt x="6948" y="13548"/>
                    <a:pt x="6930" y="13550"/>
                    <a:pt x="6912" y="13553"/>
                  </a:cubicBezTo>
                  <a:cubicBezTo>
                    <a:pt x="6893" y="13555"/>
                    <a:pt x="6875" y="13558"/>
                    <a:pt x="6859" y="13560"/>
                  </a:cubicBezTo>
                  <a:cubicBezTo>
                    <a:pt x="6842" y="13562"/>
                    <a:pt x="6831" y="13564"/>
                    <a:pt x="6824" y="13565"/>
                  </a:cubicBezTo>
                  <a:cubicBezTo>
                    <a:pt x="6814" y="13567"/>
                    <a:pt x="6803" y="13570"/>
                    <a:pt x="6791" y="13573"/>
                  </a:cubicBezTo>
                  <a:cubicBezTo>
                    <a:pt x="6779" y="13576"/>
                    <a:pt x="6769" y="13579"/>
                    <a:pt x="6761" y="13583"/>
                  </a:cubicBezTo>
                  <a:lnTo>
                    <a:pt x="6763" y="13578"/>
                  </a:lnTo>
                  <a:cubicBezTo>
                    <a:pt x="6771" y="13562"/>
                    <a:pt x="6775" y="13547"/>
                    <a:pt x="6777" y="13531"/>
                  </a:cubicBezTo>
                  <a:cubicBezTo>
                    <a:pt x="6778" y="13516"/>
                    <a:pt x="6776" y="13502"/>
                    <a:pt x="6771" y="13488"/>
                  </a:cubicBezTo>
                  <a:cubicBezTo>
                    <a:pt x="6766" y="13474"/>
                    <a:pt x="6758" y="13462"/>
                    <a:pt x="6748" y="13450"/>
                  </a:cubicBezTo>
                  <a:cubicBezTo>
                    <a:pt x="6737" y="13439"/>
                    <a:pt x="6723" y="13429"/>
                    <a:pt x="6707" y="13421"/>
                  </a:cubicBezTo>
                  <a:cubicBezTo>
                    <a:pt x="6697" y="13416"/>
                    <a:pt x="6687" y="13413"/>
                    <a:pt x="6677" y="13411"/>
                  </a:cubicBezTo>
                  <a:cubicBezTo>
                    <a:pt x="6668" y="13409"/>
                    <a:pt x="6658" y="13408"/>
                    <a:pt x="6650" y="13409"/>
                  </a:cubicBezTo>
                  <a:cubicBezTo>
                    <a:pt x="6641" y="13409"/>
                    <a:pt x="6633" y="13410"/>
                    <a:pt x="6626" y="13412"/>
                  </a:cubicBezTo>
                  <a:cubicBezTo>
                    <a:pt x="6618" y="13414"/>
                    <a:pt x="6612" y="13417"/>
                    <a:pt x="6606" y="13419"/>
                  </a:cubicBezTo>
                  <a:cubicBezTo>
                    <a:pt x="6600" y="13422"/>
                    <a:pt x="6594" y="13426"/>
                    <a:pt x="6588" y="13430"/>
                  </a:cubicBezTo>
                  <a:cubicBezTo>
                    <a:pt x="6582" y="13434"/>
                    <a:pt x="6576" y="13440"/>
                    <a:pt x="6570" y="13447"/>
                  </a:cubicBezTo>
                  <a:cubicBezTo>
                    <a:pt x="6564" y="13453"/>
                    <a:pt x="6558" y="13462"/>
                    <a:pt x="6552" y="13471"/>
                  </a:cubicBezTo>
                  <a:cubicBezTo>
                    <a:pt x="6546" y="13481"/>
                    <a:pt x="6539" y="13492"/>
                    <a:pt x="6533" y="13506"/>
                  </a:cubicBezTo>
                  <a:lnTo>
                    <a:pt x="6488" y="13597"/>
                  </a:lnTo>
                  <a:lnTo>
                    <a:pt x="6879" y="13789"/>
                  </a:lnTo>
                  <a:lnTo>
                    <a:pt x="6901" y="13744"/>
                  </a:lnTo>
                  <a:lnTo>
                    <a:pt x="6724" y="13657"/>
                  </a:lnTo>
                  <a:cubicBezTo>
                    <a:pt x="6730" y="13647"/>
                    <a:pt x="6735" y="13640"/>
                    <a:pt x="6742" y="13635"/>
                  </a:cubicBezTo>
                  <a:cubicBezTo>
                    <a:pt x="6748" y="13631"/>
                    <a:pt x="6758" y="13627"/>
                    <a:pt x="6771" y="13625"/>
                  </a:cubicBezTo>
                  <a:cubicBezTo>
                    <a:pt x="6794" y="13620"/>
                    <a:pt x="6816" y="13616"/>
                    <a:pt x="6837" y="13612"/>
                  </a:cubicBezTo>
                  <a:cubicBezTo>
                    <a:pt x="6858" y="13609"/>
                    <a:pt x="6877" y="13606"/>
                    <a:pt x="6894" y="13604"/>
                  </a:cubicBezTo>
                  <a:cubicBezTo>
                    <a:pt x="6912" y="13602"/>
                    <a:pt x="6927" y="13601"/>
                    <a:pt x="6940" y="13600"/>
                  </a:cubicBezTo>
                  <a:cubicBezTo>
                    <a:pt x="6954" y="13600"/>
                    <a:pt x="6964" y="13599"/>
                    <a:pt x="6972" y="13599"/>
                  </a:cubicBezTo>
                  <a:lnTo>
                    <a:pt x="7001" y="13541"/>
                  </a:lnTo>
                  <a:close/>
                  <a:moveTo>
                    <a:pt x="6715" y="13492"/>
                  </a:moveTo>
                  <a:cubicBezTo>
                    <a:pt x="6723" y="13500"/>
                    <a:pt x="6729" y="13509"/>
                    <a:pt x="6732" y="13519"/>
                  </a:cubicBezTo>
                  <a:cubicBezTo>
                    <a:pt x="6735" y="13530"/>
                    <a:pt x="6735" y="13541"/>
                    <a:pt x="6733" y="13554"/>
                  </a:cubicBezTo>
                  <a:cubicBezTo>
                    <a:pt x="6731" y="13567"/>
                    <a:pt x="6725" y="13582"/>
                    <a:pt x="6717" y="13599"/>
                  </a:cubicBezTo>
                  <a:lnTo>
                    <a:pt x="6695" y="13642"/>
                  </a:lnTo>
                  <a:lnTo>
                    <a:pt x="6550" y="13571"/>
                  </a:lnTo>
                  <a:lnTo>
                    <a:pt x="6573" y="13524"/>
                  </a:lnTo>
                  <a:cubicBezTo>
                    <a:pt x="6578" y="13513"/>
                    <a:pt x="6583" y="13504"/>
                    <a:pt x="6588" y="13497"/>
                  </a:cubicBezTo>
                  <a:cubicBezTo>
                    <a:pt x="6593" y="13490"/>
                    <a:pt x="6599" y="13484"/>
                    <a:pt x="6605" y="13479"/>
                  </a:cubicBezTo>
                  <a:cubicBezTo>
                    <a:pt x="6615" y="13470"/>
                    <a:pt x="6627" y="13465"/>
                    <a:pt x="6641" y="13463"/>
                  </a:cubicBezTo>
                  <a:cubicBezTo>
                    <a:pt x="6656" y="13461"/>
                    <a:pt x="6670" y="13463"/>
                    <a:pt x="6683" y="13470"/>
                  </a:cubicBezTo>
                  <a:cubicBezTo>
                    <a:pt x="6696" y="13476"/>
                    <a:pt x="6706" y="13484"/>
                    <a:pt x="6715" y="13492"/>
                  </a:cubicBezTo>
                  <a:close/>
                  <a:moveTo>
                    <a:pt x="7213" y="13329"/>
                  </a:moveTo>
                  <a:lnTo>
                    <a:pt x="6664" y="13059"/>
                  </a:lnTo>
                  <a:lnTo>
                    <a:pt x="6645" y="13097"/>
                  </a:lnTo>
                  <a:lnTo>
                    <a:pt x="7194" y="13367"/>
                  </a:lnTo>
                  <a:lnTo>
                    <a:pt x="7213" y="13329"/>
                  </a:lnTo>
                  <a:close/>
                  <a:moveTo>
                    <a:pt x="7058" y="12438"/>
                  </a:moveTo>
                  <a:lnTo>
                    <a:pt x="7035" y="12485"/>
                  </a:lnTo>
                  <a:lnTo>
                    <a:pt x="7238" y="12645"/>
                  </a:lnTo>
                  <a:cubicBezTo>
                    <a:pt x="7251" y="12655"/>
                    <a:pt x="7264" y="12665"/>
                    <a:pt x="7276" y="12675"/>
                  </a:cubicBezTo>
                  <a:cubicBezTo>
                    <a:pt x="7289" y="12684"/>
                    <a:pt x="7300" y="12693"/>
                    <a:pt x="7311" y="12700"/>
                  </a:cubicBezTo>
                  <a:cubicBezTo>
                    <a:pt x="7321" y="12708"/>
                    <a:pt x="7329" y="12714"/>
                    <a:pt x="7336" y="12719"/>
                  </a:cubicBezTo>
                  <a:cubicBezTo>
                    <a:pt x="7341" y="12723"/>
                    <a:pt x="7345" y="12725"/>
                    <a:pt x="7346" y="12726"/>
                  </a:cubicBezTo>
                  <a:cubicBezTo>
                    <a:pt x="7344" y="12726"/>
                    <a:pt x="7341" y="12725"/>
                    <a:pt x="7336" y="12724"/>
                  </a:cubicBezTo>
                  <a:cubicBezTo>
                    <a:pt x="7330" y="12722"/>
                    <a:pt x="7322" y="12719"/>
                    <a:pt x="7312" y="12716"/>
                  </a:cubicBezTo>
                  <a:cubicBezTo>
                    <a:pt x="7302" y="12713"/>
                    <a:pt x="7290" y="12710"/>
                    <a:pt x="7277" y="12707"/>
                  </a:cubicBezTo>
                  <a:cubicBezTo>
                    <a:pt x="7264" y="12703"/>
                    <a:pt x="7249" y="12699"/>
                    <a:pt x="7233" y="12695"/>
                  </a:cubicBezTo>
                  <a:lnTo>
                    <a:pt x="6964" y="12630"/>
                  </a:lnTo>
                  <a:lnTo>
                    <a:pt x="6938" y="12683"/>
                  </a:lnTo>
                  <a:lnTo>
                    <a:pt x="7146" y="12850"/>
                  </a:lnTo>
                  <a:cubicBezTo>
                    <a:pt x="7156" y="12858"/>
                    <a:pt x="7167" y="12866"/>
                    <a:pt x="7178" y="12875"/>
                  </a:cubicBezTo>
                  <a:cubicBezTo>
                    <a:pt x="7190" y="12884"/>
                    <a:pt x="7201" y="12892"/>
                    <a:pt x="7211" y="12900"/>
                  </a:cubicBezTo>
                  <a:cubicBezTo>
                    <a:pt x="7221" y="12907"/>
                    <a:pt x="7229" y="12914"/>
                    <a:pt x="7236" y="12919"/>
                  </a:cubicBezTo>
                  <a:cubicBezTo>
                    <a:pt x="7243" y="12925"/>
                    <a:pt x="7247" y="12927"/>
                    <a:pt x="7248" y="12928"/>
                  </a:cubicBezTo>
                  <a:cubicBezTo>
                    <a:pt x="7246" y="12927"/>
                    <a:pt x="7241" y="12926"/>
                    <a:pt x="7233" y="12923"/>
                  </a:cubicBezTo>
                  <a:cubicBezTo>
                    <a:pt x="7224" y="12920"/>
                    <a:pt x="7214" y="12917"/>
                    <a:pt x="7201" y="12913"/>
                  </a:cubicBezTo>
                  <a:cubicBezTo>
                    <a:pt x="7189" y="12910"/>
                    <a:pt x="7176" y="12906"/>
                    <a:pt x="7161" y="12902"/>
                  </a:cubicBezTo>
                  <a:cubicBezTo>
                    <a:pt x="7147" y="12898"/>
                    <a:pt x="7133" y="12894"/>
                    <a:pt x="7119" y="12891"/>
                  </a:cubicBezTo>
                  <a:lnTo>
                    <a:pt x="6866" y="12828"/>
                  </a:lnTo>
                  <a:lnTo>
                    <a:pt x="6842" y="12878"/>
                  </a:lnTo>
                  <a:lnTo>
                    <a:pt x="7278" y="12978"/>
                  </a:lnTo>
                  <a:lnTo>
                    <a:pt x="7308" y="12917"/>
                  </a:lnTo>
                  <a:lnTo>
                    <a:pt x="7111" y="12761"/>
                  </a:lnTo>
                  <a:cubicBezTo>
                    <a:pt x="7099" y="12752"/>
                    <a:pt x="7088" y="12743"/>
                    <a:pt x="7077" y="12735"/>
                  </a:cubicBezTo>
                  <a:cubicBezTo>
                    <a:pt x="7065" y="12726"/>
                    <a:pt x="7055" y="12719"/>
                    <a:pt x="7046" y="12712"/>
                  </a:cubicBezTo>
                  <a:cubicBezTo>
                    <a:pt x="7037" y="12706"/>
                    <a:pt x="7030" y="12700"/>
                    <a:pt x="7024" y="12696"/>
                  </a:cubicBezTo>
                  <a:cubicBezTo>
                    <a:pt x="7018" y="12692"/>
                    <a:pt x="7015" y="12690"/>
                    <a:pt x="7014" y="12689"/>
                  </a:cubicBezTo>
                  <a:cubicBezTo>
                    <a:pt x="7015" y="12689"/>
                    <a:pt x="7020" y="12691"/>
                    <a:pt x="7026" y="12693"/>
                  </a:cubicBezTo>
                  <a:cubicBezTo>
                    <a:pt x="7033" y="12695"/>
                    <a:pt x="7042" y="12697"/>
                    <a:pt x="7052" y="12700"/>
                  </a:cubicBezTo>
                  <a:cubicBezTo>
                    <a:pt x="7063" y="12703"/>
                    <a:pt x="7075" y="12707"/>
                    <a:pt x="7089" y="12711"/>
                  </a:cubicBezTo>
                  <a:cubicBezTo>
                    <a:pt x="7103" y="12714"/>
                    <a:pt x="7118" y="12718"/>
                    <a:pt x="7134" y="12722"/>
                  </a:cubicBezTo>
                  <a:lnTo>
                    <a:pt x="7375" y="12781"/>
                  </a:lnTo>
                  <a:lnTo>
                    <a:pt x="7405" y="12720"/>
                  </a:lnTo>
                  <a:lnTo>
                    <a:pt x="7058" y="12438"/>
                  </a:lnTo>
                  <a:close/>
                  <a:moveTo>
                    <a:pt x="7595" y="12332"/>
                  </a:moveTo>
                  <a:lnTo>
                    <a:pt x="7555" y="12313"/>
                  </a:lnTo>
                  <a:lnTo>
                    <a:pt x="7470" y="12485"/>
                  </a:lnTo>
                  <a:lnTo>
                    <a:pt x="7327" y="12414"/>
                  </a:lnTo>
                  <a:lnTo>
                    <a:pt x="7393" y="12280"/>
                  </a:lnTo>
                  <a:lnTo>
                    <a:pt x="7353" y="12260"/>
                  </a:lnTo>
                  <a:lnTo>
                    <a:pt x="7287" y="12394"/>
                  </a:lnTo>
                  <a:lnTo>
                    <a:pt x="7159" y="12331"/>
                  </a:lnTo>
                  <a:lnTo>
                    <a:pt x="7237" y="12171"/>
                  </a:lnTo>
                  <a:lnTo>
                    <a:pt x="7202" y="12146"/>
                  </a:lnTo>
                  <a:lnTo>
                    <a:pt x="7097" y="12360"/>
                  </a:lnTo>
                  <a:lnTo>
                    <a:pt x="7488" y="12552"/>
                  </a:lnTo>
                  <a:lnTo>
                    <a:pt x="7595" y="12332"/>
                  </a:lnTo>
                  <a:close/>
                  <a:moveTo>
                    <a:pt x="7611" y="11928"/>
                  </a:moveTo>
                  <a:cubicBezTo>
                    <a:pt x="7597" y="11927"/>
                    <a:pt x="7583" y="11928"/>
                    <a:pt x="7570" y="11931"/>
                  </a:cubicBezTo>
                  <a:cubicBezTo>
                    <a:pt x="7557" y="11935"/>
                    <a:pt x="7545" y="11940"/>
                    <a:pt x="7534" y="11948"/>
                  </a:cubicBezTo>
                  <a:cubicBezTo>
                    <a:pt x="7523" y="11955"/>
                    <a:pt x="7511" y="11966"/>
                    <a:pt x="7497" y="11981"/>
                  </a:cubicBezTo>
                  <a:lnTo>
                    <a:pt x="7460" y="12019"/>
                  </a:lnTo>
                  <a:cubicBezTo>
                    <a:pt x="7441" y="12038"/>
                    <a:pt x="7425" y="12051"/>
                    <a:pt x="7410" y="12056"/>
                  </a:cubicBezTo>
                  <a:cubicBezTo>
                    <a:pt x="7396" y="12061"/>
                    <a:pt x="7381" y="12060"/>
                    <a:pt x="7365" y="12052"/>
                  </a:cubicBezTo>
                  <a:cubicBezTo>
                    <a:pt x="7344" y="12042"/>
                    <a:pt x="7332" y="12028"/>
                    <a:pt x="7327" y="12009"/>
                  </a:cubicBezTo>
                  <a:cubicBezTo>
                    <a:pt x="7323" y="11989"/>
                    <a:pt x="7326" y="11967"/>
                    <a:pt x="7339" y="11943"/>
                  </a:cubicBezTo>
                  <a:cubicBezTo>
                    <a:pt x="7343" y="11934"/>
                    <a:pt x="7347" y="11927"/>
                    <a:pt x="7352" y="11920"/>
                  </a:cubicBezTo>
                  <a:cubicBezTo>
                    <a:pt x="7357" y="11913"/>
                    <a:pt x="7362" y="11907"/>
                    <a:pt x="7369" y="11900"/>
                  </a:cubicBezTo>
                  <a:cubicBezTo>
                    <a:pt x="7375" y="11894"/>
                    <a:pt x="7382" y="11888"/>
                    <a:pt x="7390" y="11882"/>
                  </a:cubicBezTo>
                  <a:cubicBezTo>
                    <a:pt x="7398" y="11876"/>
                    <a:pt x="7408" y="11870"/>
                    <a:pt x="7418" y="11864"/>
                  </a:cubicBezTo>
                  <a:lnTo>
                    <a:pt x="7395" y="11827"/>
                  </a:lnTo>
                  <a:cubicBezTo>
                    <a:pt x="7352" y="11852"/>
                    <a:pt x="7320" y="11885"/>
                    <a:pt x="7299" y="11926"/>
                  </a:cubicBezTo>
                  <a:cubicBezTo>
                    <a:pt x="7290" y="11945"/>
                    <a:pt x="7284" y="11964"/>
                    <a:pt x="7282" y="11982"/>
                  </a:cubicBezTo>
                  <a:cubicBezTo>
                    <a:pt x="7280" y="12000"/>
                    <a:pt x="7281" y="12017"/>
                    <a:pt x="7286" y="12033"/>
                  </a:cubicBezTo>
                  <a:cubicBezTo>
                    <a:pt x="7290" y="12049"/>
                    <a:pt x="7298" y="12063"/>
                    <a:pt x="7308" y="12076"/>
                  </a:cubicBezTo>
                  <a:cubicBezTo>
                    <a:pt x="7319" y="12089"/>
                    <a:pt x="7333" y="12100"/>
                    <a:pt x="7349" y="12108"/>
                  </a:cubicBezTo>
                  <a:cubicBezTo>
                    <a:pt x="7374" y="12120"/>
                    <a:pt x="7400" y="12122"/>
                    <a:pt x="7425" y="12115"/>
                  </a:cubicBezTo>
                  <a:cubicBezTo>
                    <a:pt x="7437" y="12111"/>
                    <a:pt x="7448" y="12105"/>
                    <a:pt x="7458" y="12097"/>
                  </a:cubicBezTo>
                  <a:cubicBezTo>
                    <a:pt x="7468" y="12089"/>
                    <a:pt x="7480" y="12078"/>
                    <a:pt x="7494" y="12062"/>
                  </a:cubicBezTo>
                  <a:lnTo>
                    <a:pt x="7525" y="12029"/>
                  </a:lnTo>
                  <a:cubicBezTo>
                    <a:pt x="7563" y="11989"/>
                    <a:pt x="7598" y="11978"/>
                    <a:pt x="7633" y="11995"/>
                  </a:cubicBezTo>
                  <a:cubicBezTo>
                    <a:pt x="7656" y="12006"/>
                    <a:pt x="7670" y="12025"/>
                    <a:pt x="7675" y="12050"/>
                  </a:cubicBezTo>
                  <a:cubicBezTo>
                    <a:pt x="7677" y="12062"/>
                    <a:pt x="7677" y="12073"/>
                    <a:pt x="7675" y="12083"/>
                  </a:cubicBezTo>
                  <a:cubicBezTo>
                    <a:pt x="7673" y="12093"/>
                    <a:pt x="7669" y="12106"/>
                    <a:pt x="7661" y="12121"/>
                  </a:cubicBezTo>
                  <a:cubicBezTo>
                    <a:pt x="7652" y="12140"/>
                    <a:pt x="7640" y="12157"/>
                    <a:pt x="7626" y="12172"/>
                  </a:cubicBezTo>
                  <a:cubicBezTo>
                    <a:pt x="7613" y="12186"/>
                    <a:pt x="7596" y="12198"/>
                    <a:pt x="7576" y="12209"/>
                  </a:cubicBezTo>
                  <a:lnTo>
                    <a:pt x="7603" y="12247"/>
                  </a:lnTo>
                  <a:cubicBezTo>
                    <a:pt x="7624" y="12234"/>
                    <a:pt x="7643" y="12219"/>
                    <a:pt x="7659" y="12201"/>
                  </a:cubicBezTo>
                  <a:cubicBezTo>
                    <a:pt x="7674" y="12184"/>
                    <a:pt x="7688" y="12163"/>
                    <a:pt x="7700" y="12139"/>
                  </a:cubicBezTo>
                  <a:cubicBezTo>
                    <a:pt x="7709" y="12121"/>
                    <a:pt x="7715" y="12104"/>
                    <a:pt x="7718" y="12089"/>
                  </a:cubicBezTo>
                  <a:cubicBezTo>
                    <a:pt x="7720" y="12073"/>
                    <a:pt x="7721" y="12057"/>
                    <a:pt x="7719" y="12040"/>
                  </a:cubicBezTo>
                  <a:cubicBezTo>
                    <a:pt x="7716" y="12017"/>
                    <a:pt x="7709" y="11997"/>
                    <a:pt x="7697" y="11979"/>
                  </a:cubicBezTo>
                  <a:cubicBezTo>
                    <a:pt x="7685" y="11962"/>
                    <a:pt x="7670" y="11948"/>
                    <a:pt x="7652" y="11939"/>
                  </a:cubicBezTo>
                  <a:cubicBezTo>
                    <a:pt x="7639" y="11934"/>
                    <a:pt x="7626" y="11930"/>
                    <a:pt x="7611" y="11928"/>
                  </a:cubicBezTo>
                  <a:close/>
                  <a:moveTo>
                    <a:pt x="7529" y="11481"/>
                  </a:moveTo>
                  <a:lnTo>
                    <a:pt x="7401" y="11740"/>
                  </a:lnTo>
                  <a:lnTo>
                    <a:pt x="7441" y="11760"/>
                  </a:lnTo>
                  <a:lnTo>
                    <a:pt x="7492" y="11655"/>
                  </a:lnTo>
                  <a:lnTo>
                    <a:pt x="7844" y="11828"/>
                  </a:lnTo>
                  <a:lnTo>
                    <a:pt x="7866" y="11783"/>
                  </a:lnTo>
                  <a:lnTo>
                    <a:pt x="7514" y="11610"/>
                  </a:lnTo>
                  <a:lnTo>
                    <a:pt x="7567" y="11504"/>
                  </a:lnTo>
                  <a:lnTo>
                    <a:pt x="7529" y="11481"/>
                  </a:lnTo>
                  <a:close/>
                  <a:moveTo>
                    <a:pt x="7663" y="11209"/>
                  </a:moveTo>
                  <a:lnTo>
                    <a:pt x="7562" y="11414"/>
                  </a:lnTo>
                  <a:lnTo>
                    <a:pt x="7953" y="11607"/>
                  </a:lnTo>
                  <a:lnTo>
                    <a:pt x="7976" y="11559"/>
                  </a:lnTo>
                  <a:lnTo>
                    <a:pt x="7790" y="11468"/>
                  </a:lnTo>
                  <a:lnTo>
                    <a:pt x="7852" y="11343"/>
                  </a:lnTo>
                  <a:lnTo>
                    <a:pt x="7814" y="11324"/>
                  </a:lnTo>
                  <a:lnTo>
                    <a:pt x="7752" y="11449"/>
                  </a:lnTo>
                  <a:lnTo>
                    <a:pt x="7624" y="11386"/>
                  </a:lnTo>
                  <a:lnTo>
                    <a:pt x="7698" y="11235"/>
                  </a:lnTo>
                  <a:lnTo>
                    <a:pt x="7663" y="11209"/>
                  </a:lnTo>
                  <a:close/>
                  <a:moveTo>
                    <a:pt x="8210" y="11083"/>
                  </a:moveTo>
                  <a:lnTo>
                    <a:pt x="7756" y="11020"/>
                  </a:lnTo>
                  <a:lnTo>
                    <a:pt x="7726" y="11081"/>
                  </a:lnTo>
                  <a:lnTo>
                    <a:pt x="8052" y="11404"/>
                  </a:lnTo>
                  <a:lnTo>
                    <a:pt x="8076" y="11357"/>
                  </a:lnTo>
                  <a:lnTo>
                    <a:pt x="7974" y="11260"/>
                  </a:lnTo>
                  <a:lnTo>
                    <a:pt x="8046" y="11114"/>
                  </a:lnTo>
                  <a:lnTo>
                    <a:pt x="8184" y="11136"/>
                  </a:lnTo>
                  <a:lnTo>
                    <a:pt x="8210" y="11083"/>
                  </a:lnTo>
                  <a:close/>
                  <a:moveTo>
                    <a:pt x="8002" y="11107"/>
                  </a:moveTo>
                  <a:lnTo>
                    <a:pt x="7942" y="11229"/>
                  </a:lnTo>
                  <a:lnTo>
                    <a:pt x="7781" y="11073"/>
                  </a:lnTo>
                  <a:lnTo>
                    <a:pt x="8002" y="11107"/>
                  </a:lnTo>
                  <a:close/>
                  <a:moveTo>
                    <a:pt x="7648" y="11051"/>
                  </a:moveTo>
                  <a:cubicBezTo>
                    <a:pt x="7639" y="11054"/>
                    <a:pt x="7633" y="11060"/>
                    <a:pt x="7629" y="11068"/>
                  </a:cubicBezTo>
                  <a:cubicBezTo>
                    <a:pt x="7625" y="11076"/>
                    <a:pt x="7624" y="11085"/>
                    <a:pt x="7627" y="11093"/>
                  </a:cubicBezTo>
                  <a:cubicBezTo>
                    <a:pt x="7630" y="11102"/>
                    <a:pt x="7635" y="11108"/>
                    <a:pt x="7643" y="11112"/>
                  </a:cubicBezTo>
                  <a:cubicBezTo>
                    <a:pt x="7652" y="11116"/>
                    <a:pt x="7660" y="11116"/>
                    <a:pt x="7669" y="11114"/>
                  </a:cubicBezTo>
                  <a:cubicBezTo>
                    <a:pt x="7678" y="11111"/>
                    <a:pt x="7684" y="11105"/>
                    <a:pt x="7688" y="11097"/>
                  </a:cubicBezTo>
                  <a:cubicBezTo>
                    <a:pt x="7692" y="11089"/>
                    <a:pt x="7693" y="11080"/>
                    <a:pt x="7690" y="11072"/>
                  </a:cubicBezTo>
                  <a:cubicBezTo>
                    <a:pt x="7686" y="11063"/>
                    <a:pt x="7681" y="11057"/>
                    <a:pt x="7672" y="11053"/>
                  </a:cubicBezTo>
                  <a:cubicBezTo>
                    <a:pt x="7664" y="11049"/>
                    <a:pt x="7656" y="11049"/>
                    <a:pt x="7648" y="11051"/>
                  </a:cubicBezTo>
                  <a:close/>
                  <a:moveTo>
                    <a:pt x="7705" y="10934"/>
                  </a:moveTo>
                  <a:cubicBezTo>
                    <a:pt x="7697" y="10937"/>
                    <a:pt x="7691" y="10943"/>
                    <a:pt x="7686" y="10951"/>
                  </a:cubicBezTo>
                  <a:cubicBezTo>
                    <a:pt x="7683" y="10959"/>
                    <a:pt x="7682" y="10967"/>
                    <a:pt x="7685" y="10976"/>
                  </a:cubicBezTo>
                  <a:cubicBezTo>
                    <a:pt x="7688" y="10984"/>
                    <a:pt x="7693" y="10990"/>
                    <a:pt x="7701" y="10994"/>
                  </a:cubicBezTo>
                  <a:cubicBezTo>
                    <a:pt x="7710" y="10998"/>
                    <a:pt x="7718" y="10999"/>
                    <a:pt x="7727" y="10996"/>
                  </a:cubicBezTo>
                  <a:cubicBezTo>
                    <a:pt x="7736" y="10993"/>
                    <a:pt x="7742" y="10988"/>
                    <a:pt x="7746" y="10979"/>
                  </a:cubicBezTo>
                  <a:cubicBezTo>
                    <a:pt x="7750" y="10971"/>
                    <a:pt x="7751" y="10963"/>
                    <a:pt x="7747" y="10954"/>
                  </a:cubicBezTo>
                  <a:cubicBezTo>
                    <a:pt x="7744" y="10946"/>
                    <a:pt x="7738" y="10940"/>
                    <a:pt x="7730" y="10936"/>
                  </a:cubicBezTo>
                  <a:cubicBezTo>
                    <a:pt x="7722" y="10932"/>
                    <a:pt x="7714" y="10931"/>
                    <a:pt x="7705" y="10934"/>
                  </a:cubicBezTo>
                  <a:close/>
                  <a:moveTo>
                    <a:pt x="8306" y="10789"/>
                  </a:moveTo>
                  <a:lnTo>
                    <a:pt x="8230" y="10943"/>
                  </a:lnTo>
                  <a:lnTo>
                    <a:pt x="7879" y="10770"/>
                  </a:lnTo>
                  <a:lnTo>
                    <a:pt x="7856" y="10817"/>
                  </a:lnTo>
                  <a:lnTo>
                    <a:pt x="8247" y="11009"/>
                  </a:lnTo>
                  <a:lnTo>
                    <a:pt x="8342" y="10815"/>
                  </a:lnTo>
                  <a:lnTo>
                    <a:pt x="8306" y="10789"/>
                  </a:lnTo>
                  <a:close/>
                  <a:moveTo>
                    <a:pt x="8405" y="10687"/>
                  </a:moveTo>
                  <a:lnTo>
                    <a:pt x="8014" y="10495"/>
                  </a:lnTo>
                  <a:lnTo>
                    <a:pt x="7992" y="10541"/>
                  </a:lnTo>
                  <a:lnTo>
                    <a:pt x="8383" y="10733"/>
                  </a:lnTo>
                  <a:lnTo>
                    <a:pt x="8405" y="10687"/>
                  </a:lnTo>
                  <a:close/>
                  <a:moveTo>
                    <a:pt x="8429" y="10267"/>
                  </a:moveTo>
                  <a:cubicBezTo>
                    <a:pt x="8414" y="10265"/>
                    <a:pt x="8401" y="10266"/>
                    <a:pt x="8388" y="10270"/>
                  </a:cubicBezTo>
                  <a:cubicBezTo>
                    <a:pt x="8375" y="10273"/>
                    <a:pt x="8363" y="10278"/>
                    <a:pt x="8352" y="10286"/>
                  </a:cubicBezTo>
                  <a:cubicBezTo>
                    <a:pt x="8341" y="10293"/>
                    <a:pt x="8328" y="10304"/>
                    <a:pt x="8314" y="10319"/>
                  </a:cubicBezTo>
                  <a:lnTo>
                    <a:pt x="8278" y="10357"/>
                  </a:lnTo>
                  <a:cubicBezTo>
                    <a:pt x="8259" y="10377"/>
                    <a:pt x="8242" y="10389"/>
                    <a:pt x="8228" y="10394"/>
                  </a:cubicBezTo>
                  <a:cubicBezTo>
                    <a:pt x="8213" y="10400"/>
                    <a:pt x="8198" y="10399"/>
                    <a:pt x="8182" y="10391"/>
                  </a:cubicBezTo>
                  <a:cubicBezTo>
                    <a:pt x="8162" y="10381"/>
                    <a:pt x="8150" y="10366"/>
                    <a:pt x="8145" y="10347"/>
                  </a:cubicBezTo>
                  <a:cubicBezTo>
                    <a:pt x="8140" y="10328"/>
                    <a:pt x="8144" y="10306"/>
                    <a:pt x="8156" y="10281"/>
                  </a:cubicBezTo>
                  <a:cubicBezTo>
                    <a:pt x="8160" y="10273"/>
                    <a:pt x="8165" y="10265"/>
                    <a:pt x="8170" y="10258"/>
                  </a:cubicBezTo>
                  <a:cubicBezTo>
                    <a:pt x="8174" y="10251"/>
                    <a:pt x="8180" y="10245"/>
                    <a:pt x="8186" y="10239"/>
                  </a:cubicBezTo>
                  <a:cubicBezTo>
                    <a:pt x="8193" y="10233"/>
                    <a:pt x="8200" y="10227"/>
                    <a:pt x="8208" y="10221"/>
                  </a:cubicBezTo>
                  <a:cubicBezTo>
                    <a:pt x="8216" y="10215"/>
                    <a:pt x="8225" y="10209"/>
                    <a:pt x="8236" y="10202"/>
                  </a:cubicBezTo>
                  <a:lnTo>
                    <a:pt x="8213" y="10165"/>
                  </a:lnTo>
                  <a:cubicBezTo>
                    <a:pt x="8169" y="10190"/>
                    <a:pt x="8137" y="10223"/>
                    <a:pt x="8117" y="10264"/>
                  </a:cubicBezTo>
                  <a:cubicBezTo>
                    <a:pt x="8108" y="10283"/>
                    <a:pt x="8102" y="10302"/>
                    <a:pt x="8100" y="10320"/>
                  </a:cubicBezTo>
                  <a:cubicBezTo>
                    <a:pt x="8098" y="10339"/>
                    <a:pt x="8099" y="10356"/>
                    <a:pt x="8103" y="10372"/>
                  </a:cubicBezTo>
                  <a:cubicBezTo>
                    <a:pt x="8108" y="10387"/>
                    <a:pt x="8115" y="10402"/>
                    <a:pt x="8126" y="10415"/>
                  </a:cubicBezTo>
                  <a:cubicBezTo>
                    <a:pt x="8137" y="10427"/>
                    <a:pt x="8150" y="10438"/>
                    <a:pt x="8167" y="10446"/>
                  </a:cubicBezTo>
                  <a:cubicBezTo>
                    <a:pt x="8192" y="10458"/>
                    <a:pt x="8217" y="10461"/>
                    <a:pt x="8243" y="10453"/>
                  </a:cubicBezTo>
                  <a:cubicBezTo>
                    <a:pt x="8255" y="10449"/>
                    <a:pt x="8265" y="10444"/>
                    <a:pt x="8276" y="10436"/>
                  </a:cubicBezTo>
                  <a:cubicBezTo>
                    <a:pt x="8286" y="10428"/>
                    <a:pt x="8298" y="10416"/>
                    <a:pt x="8312" y="10401"/>
                  </a:cubicBezTo>
                  <a:lnTo>
                    <a:pt x="8343" y="10367"/>
                  </a:lnTo>
                  <a:cubicBezTo>
                    <a:pt x="8380" y="10327"/>
                    <a:pt x="8416" y="10316"/>
                    <a:pt x="8451" y="10333"/>
                  </a:cubicBezTo>
                  <a:cubicBezTo>
                    <a:pt x="8474" y="10344"/>
                    <a:pt x="8488" y="10363"/>
                    <a:pt x="8493" y="10388"/>
                  </a:cubicBezTo>
                  <a:cubicBezTo>
                    <a:pt x="8495" y="10400"/>
                    <a:pt x="8495" y="10411"/>
                    <a:pt x="8493" y="10421"/>
                  </a:cubicBezTo>
                  <a:cubicBezTo>
                    <a:pt x="8491" y="10432"/>
                    <a:pt x="8486" y="10444"/>
                    <a:pt x="8479" y="10459"/>
                  </a:cubicBezTo>
                  <a:cubicBezTo>
                    <a:pt x="8469" y="10479"/>
                    <a:pt x="8458" y="10496"/>
                    <a:pt x="8444" y="10510"/>
                  </a:cubicBezTo>
                  <a:cubicBezTo>
                    <a:pt x="8430" y="10524"/>
                    <a:pt x="8414" y="10537"/>
                    <a:pt x="8394" y="10547"/>
                  </a:cubicBezTo>
                  <a:lnTo>
                    <a:pt x="8420" y="10586"/>
                  </a:lnTo>
                  <a:cubicBezTo>
                    <a:pt x="8442" y="10572"/>
                    <a:pt x="8461" y="10557"/>
                    <a:pt x="8476" y="10539"/>
                  </a:cubicBezTo>
                  <a:cubicBezTo>
                    <a:pt x="8492" y="10522"/>
                    <a:pt x="8506" y="10501"/>
                    <a:pt x="8517" y="10478"/>
                  </a:cubicBezTo>
                  <a:cubicBezTo>
                    <a:pt x="8526" y="10459"/>
                    <a:pt x="8532" y="10443"/>
                    <a:pt x="8535" y="10427"/>
                  </a:cubicBezTo>
                  <a:cubicBezTo>
                    <a:pt x="8538" y="10412"/>
                    <a:pt x="8539" y="10395"/>
                    <a:pt x="8537" y="10378"/>
                  </a:cubicBezTo>
                  <a:cubicBezTo>
                    <a:pt x="8534" y="10355"/>
                    <a:pt x="8527" y="10335"/>
                    <a:pt x="8515" y="10318"/>
                  </a:cubicBezTo>
                  <a:cubicBezTo>
                    <a:pt x="8503" y="10300"/>
                    <a:pt x="8487" y="10287"/>
                    <a:pt x="8469" y="10278"/>
                  </a:cubicBezTo>
                  <a:cubicBezTo>
                    <a:pt x="8457" y="10272"/>
                    <a:pt x="8444" y="10268"/>
                    <a:pt x="8429" y="10267"/>
                  </a:cubicBezTo>
                  <a:close/>
                  <a:moveTo>
                    <a:pt x="8680" y="9984"/>
                  </a:moveTo>
                  <a:cubicBezTo>
                    <a:pt x="8683" y="10001"/>
                    <a:pt x="8683" y="10016"/>
                    <a:pt x="8681" y="10030"/>
                  </a:cubicBezTo>
                  <a:cubicBezTo>
                    <a:pt x="8679" y="10044"/>
                    <a:pt x="8675" y="10058"/>
                    <a:pt x="8668" y="10073"/>
                  </a:cubicBezTo>
                  <a:cubicBezTo>
                    <a:pt x="8657" y="10095"/>
                    <a:pt x="8641" y="10113"/>
                    <a:pt x="8619" y="10126"/>
                  </a:cubicBezTo>
                  <a:cubicBezTo>
                    <a:pt x="8598" y="10139"/>
                    <a:pt x="8573" y="10144"/>
                    <a:pt x="8543" y="10142"/>
                  </a:cubicBezTo>
                  <a:cubicBezTo>
                    <a:pt x="8530" y="10141"/>
                    <a:pt x="8516" y="10138"/>
                    <a:pt x="8503" y="10134"/>
                  </a:cubicBezTo>
                  <a:cubicBezTo>
                    <a:pt x="8490" y="10130"/>
                    <a:pt x="8473" y="10123"/>
                    <a:pt x="8454" y="10114"/>
                  </a:cubicBezTo>
                  <a:cubicBezTo>
                    <a:pt x="8431" y="10102"/>
                    <a:pt x="8412" y="10091"/>
                    <a:pt x="8397" y="10081"/>
                  </a:cubicBezTo>
                  <a:cubicBezTo>
                    <a:pt x="8382" y="10070"/>
                    <a:pt x="8369" y="10058"/>
                    <a:pt x="8359" y="10046"/>
                  </a:cubicBezTo>
                  <a:cubicBezTo>
                    <a:pt x="8341" y="10026"/>
                    <a:pt x="8331" y="10005"/>
                    <a:pt x="8327" y="9983"/>
                  </a:cubicBezTo>
                  <a:cubicBezTo>
                    <a:pt x="8324" y="9962"/>
                    <a:pt x="8328" y="9940"/>
                    <a:pt x="8339" y="9917"/>
                  </a:cubicBezTo>
                  <a:cubicBezTo>
                    <a:pt x="8346" y="9902"/>
                    <a:pt x="8354" y="9890"/>
                    <a:pt x="8364" y="9881"/>
                  </a:cubicBezTo>
                  <a:cubicBezTo>
                    <a:pt x="8373" y="9871"/>
                    <a:pt x="8385" y="9862"/>
                    <a:pt x="8400" y="9855"/>
                  </a:cubicBezTo>
                  <a:lnTo>
                    <a:pt x="8382" y="9815"/>
                  </a:lnTo>
                  <a:cubicBezTo>
                    <a:pt x="8365" y="9823"/>
                    <a:pt x="8350" y="9834"/>
                    <a:pt x="8336" y="9848"/>
                  </a:cubicBezTo>
                  <a:cubicBezTo>
                    <a:pt x="8323" y="9862"/>
                    <a:pt x="8311" y="9879"/>
                    <a:pt x="8302" y="9898"/>
                  </a:cubicBezTo>
                  <a:cubicBezTo>
                    <a:pt x="8290" y="9921"/>
                    <a:pt x="8284" y="9946"/>
                    <a:pt x="8285" y="9971"/>
                  </a:cubicBezTo>
                  <a:cubicBezTo>
                    <a:pt x="8285" y="9996"/>
                    <a:pt x="8290" y="10020"/>
                    <a:pt x="8301" y="10044"/>
                  </a:cubicBezTo>
                  <a:cubicBezTo>
                    <a:pt x="8312" y="10067"/>
                    <a:pt x="8328" y="10089"/>
                    <a:pt x="8348" y="10109"/>
                  </a:cubicBezTo>
                  <a:cubicBezTo>
                    <a:pt x="8369" y="10130"/>
                    <a:pt x="8394" y="10147"/>
                    <a:pt x="8423" y="10161"/>
                  </a:cubicBezTo>
                  <a:cubicBezTo>
                    <a:pt x="8452" y="10175"/>
                    <a:pt x="8481" y="10185"/>
                    <a:pt x="8510" y="10191"/>
                  </a:cubicBezTo>
                  <a:cubicBezTo>
                    <a:pt x="8539" y="10196"/>
                    <a:pt x="8567" y="10195"/>
                    <a:pt x="8594" y="10188"/>
                  </a:cubicBezTo>
                  <a:cubicBezTo>
                    <a:pt x="8619" y="10181"/>
                    <a:pt x="8640" y="10170"/>
                    <a:pt x="8659" y="10154"/>
                  </a:cubicBezTo>
                  <a:cubicBezTo>
                    <a:pt x="8677" y="10139"/>
                    <a:pt x="8692" y="10120"/>
                    <a:pt x="8702" y="10099"/>
                  </a:cubicBezTo>
                  <a:cubicBezTo>
                    <a:pt x="8712" y="10080"/>
                    <a:pt x="8718" y="10059"/>
                    <a:pt x="8722" y="10038"/>
                  </a:cubicBezTo>
                  <a:cubicBezTo>
                    <a:pt x="8726" y="10017"/>
                    <a:pt x="8726" y="9996"/>
                    <a:pt x="8724" y="9975"/>
                  </a:cubicBezTo>
                  <a:lnTo>
                    <a:pt x="8680" y="9984"/>
                  </a:lnTo>
                  <a:close/>
                  <a:moveTo>
                    <a:pt x="8916" y="9649"/>
                  </a:moveTo>
                  <a:lnTo>
                    <a:pt x="8525" y="9457"/>
                  </a:lnTo>
                  <a:lnTo>
                    <a:pt x="8502" y="9503"/>
                  </a:lnTo>
                  <a:lnTo>
                    <a:pt x="8666" y="9584"/>
                  </a:lnTo>
                  <a:lnTo>
                    <a:pt x="8585" y="9748"/>
                  </a:lnTo>
                  <a:lnTo>
                    <a:pt x="8421" y="9668"/>
                  </a:lnTo>
                  <a:lnTo>
                    <a:pt x="8399" y="9714"/>
                  </a:lnTo>
                  <a:lnTo>
                    <a:pt x="8789" y="9906"/>
                  </a:lnTo>
                  <a:lnTo>
                    <a:pt x="8812" y="9860"/>
                  </a:lnTo>
                  <a:lnTo>
                    <a:pt x="8623" y="9767"/>
                  </a:lnTo>
                  <a:lnTo>
                    <a:pt x="8704" y="9603"/>
                  </a:lnTo>
                  <a:lnTo>
                    <a:pt x="8893" y="9696"/>
                  </a:lnTo>
                  <a:lnTo>
                    <a:pt x="8916" y="9649"/>
                  </a:lnTo>
                  <a:close/>
                  <a:moveTo>
                    <a:pt x="5421" y="18254"/>
                  </a:moveTo>
                  <a:lnTo>
                    <a:pt x="5119" y="18105"/>
                  </a:lnTo>
                  <a:lnTo>
                    <a:pt x="5096" y="18151"/>
                  </a:lnTo>
                  <a:lnTo>
                    <a:pt x="5306" y="18254"/>
                  </a:lnTo>
                  <a:lnTo>
                    <a:pt x="5421" y="18254"/>
                  </a:lnTo>
                  <a:close/>
                  <a:moveTo>
                    <a:pt x="9002" y="10906"/>
                  </a:moveTo>
                  <a:lnTo>
                    <a:pt x="9002" y="10850"/>
                  </a:lnTo>
                  <a:lnTo>
                    <a:pt x="8789" y="10745"/>
                  </a:lnTo>
                  <a:lnTo>
                    <a:pt x="8841" y="10639"/>
                  </a:lnTo>
                  <a:lnTo>
                    <a:pt x="8803" y="10617"/>
                  </a:lnTo>
                  <a:lnTo>
                    <a:pt x="8676" y="10876"/>
                  </a:lnTo>
                  <a:lnTo>
                    <a:pt x="8715" y="10895"/>
                  </a:lnTo>
                  <a:lnTo>
                    <a:pt x="8767" y="10790"/>
                  </a:lnTo>
                  <a:lnTo>
                    <a:pt x="9002" y="10906"/>
                  </a:lnTo>
                  <a:close/>
                  <a:moveTo>
                    <a:pt x="9002" y="10631"/>
                  </a:moveTo>
                  <a:lnTo>
                    <a:pt x="9002" y="10573"/>
                  </a:lnTo>
                  <a:lnTo>
                    <a:pt x="8898" y="10522"/>
                  </a:lnTo>
                  <a:lnTo>
                    <a:pt x="8977" y="10361"/>
                  </a:lnTo>
                  <a:lnTo>
                    <a:pt x="8942" y="10336"/>
                  </a:lnTo>
                  <a:lnTo>
                    <a:pt x="8836" y="10550"/>
                  </a:lnTo>
                  <a:lnTo>
                    <a:pt x="9002" y="10631"/>
                  </a:lnTo>
                  <a:close/>
                  <a:moveTo>
                    <a:pt x="5626" y="17962"/>
                  </a:moveTo>
                  <a:lnTo>
                    <a:pt x="5550" y="18117"/>
                  </a:lnTo>
                  <a:lnTo>
                    <a:pt x="5198" y="17944"/>
                  </a:lnTo>
                  <a:lnTo>
                    <a:pt x="5175" y="17991"/>
                  </a:lnTo>
                  <a:lnTo>
                    <a:pt x="5566" y="18183"/>
                  </a:lnTo>
                  <a:lnTo>
                    <a:pt x="5662" y="17988"/>
                  </a:lnTo>
                  <a:lnTo>
                    <a:pt x="5626" y="17962"/>
                  </a:lnTo>
                  <a:close/>
                  <a:moveTo>
                    <a:pt x="5828" y="17650"/>
                  </a:moveTo>
                  <a:lnTo>
                    <a:pt x="5438" y="17457"/>
                  </a:lnTo>
                  <a:lnTo>
                    <a:pt x="5415" y="17504"/>
                  </a:lnTo>
                  <a:lnTo>
                    <a:pt x="5578" y="17584"/>
                  </a:lnTo>
                  <a:lnTo>
                    <a:pt x="5497" y="17749"/>
                  </a:lnTo>
                  <a:lnTo>
                    <a:pt x="5334" y="17669"/>
                  </a:lnTo>
                  <a:lnTo>
                    <a:pt x="5311" y="17714"/>
                  </a:lnTo>
                  <a:lnTo>
                    <a:pt x="5702" y="17906"/>
                  </a:lnTo>
                  <a:lnTo>
                    <a:pt x="5724" y="17861"/>
                  </a:lnTo>
                  <a:lnTo>
                    <a:pt x="5535" y="17768"/>
                  </a:lnTo>
                  <a:lnTo>
                    <a:pt x="5616" y="17603"/>
                  </a:lnTo>
                  <a:lnTo>
                    <a:pt x="5805" y="17696"/>
                  </a:lnTo>
                  <a:lnTo>
                    <a:pt x="5828" y="17650"/>
                  </a:lnTo>
                  <a:close/>
                  <a:moveTo>
                    <a:pt x="5993" y="17316"/>
                  </a:moveTo>
                  <a:lnTo>
                    <a:pt x="5952" y="17296"/>
                  </a:lnTo>
                  <a:lnTo>
                    <a:pt x="5868" y="17468"/>
                  </a:lnTo>
                  <a:lnTo>
                    <a:pt x="5725" y="17398"/>
                  </a:lnTo>
                  <a:lnTo>
                    <a:pt x="5790" y="17264"/>
                  </a:lnTo>
                  <a:lnTo>
                    <a:pt x="5750" y="17244"/>
                  </a:lnTo>
                  <a:lnTo>
                    <a:pt x="5684" y="17378"/>
                  </a:lnTo>
                  <a:lnTo>
                    <a:pt x="5556" y="17315"/>
                  </a:lnTo>
                  <a:lnTo>
                    <a:pt x="5635" y="17154"/>
                  </a:lnTo>
                  <a:lnTo>
                    <a:pt x="5599" y="17129"/>
                  </a:lnTo>
                  <a:lnTo>
                    <a:pt x="5494" y="17343"/>
                  </a:lnTo>
                  <a:lnTo>
                    <a:pt x="5885" y="17535"/>
                  </a:lnTo>
                  <a:lnTo>
                    <a:pt x="5993" y="17316"/>
                  </a:lnTo>
                  <a:close/>
                  <a:moveTo>
                    <a:pt x="6093" y="17013"/>
                  </a:moveTo>
                  <a:lnTo>
                    <a:pt x="6017" y="17167"/>
                  </a:lnTo>
                  <a:lnTo>
                    <a:pt x="5665" y="16994"/>
                  </a:lnTo>
                  <a:lnTo>
                    <a:pt x="5642" y="17041"/>
                  </a:lnTo>
                  <a:lnTo>
                    <a:pt x="6033" y="17233"/>
                  </a:lnTo>
                  <a:lnTo>
                    <a:pt x="6129" y="17038"/>
                  </a:lnTo>
                  <a:lnTo>
                    <a:pt x="6093" y="17013"/>
                  </a:lnTo>
                  <a:close/>
                  <a:moveTo>
                    <a:pt x="6352" y="16585"/>
                  </a:moveTo>
                  <a:lnTo>
                    <a:pt x="5945" y="16427"/>
                  </a:lnTo>
                  <a:lnTo>
                    <a:pt x="5911" y="16496"/>
                  </a:lnTo>
                  <a:lnTo>
                    <a:pt x="6134" y="16697"/>
                  </a:lnTo>
                  <a:cubicBezTo>
                    <a:pt x="6148" y="16709"/>
                    <a:pt x="6160" y="16719"/>
                    <a:pt x="6172" y="16728"/>
                  </a:cubicBezTo>
                  <a:cubicBezTo>
                    <a:pt x="6183" y="16736"/>
                    <a:pt x="6189" y="16741"/>
                    <a:pt x="6191" y="16742"/>
                  </a:cubicBezTo>
                  <a:cubicBezTo>
                    <a:pt x="6189" y="16742"/>
                    <a:pt x="6181" y="16740"/>
                    <a:pt x="6167" y="16736"/>
                  </a:cubicBezTo>
                  <a:cubicBezTo>
                    <a:pt x="6153" y="16732"/>
                    <a:pt x="6136" y="16728"/>
                    <a:pt x="6115" y="16724"/>
                  </a:cubicBezTo>
                  <a:lnTo>
                    <a:pt x="5825" y="16670"/>
                  </a:lnTo>
                  <a:lnTo>
                    <a:pt x="5791" y="16738"/>
                  </a:lnTo>
                  <a:lnTo>
                    <a:pt x="6165" y="16965"/>
                  </a:lnTo>
                  <a:lnTo>
                    <a:pt x="6187" y="16920"/>
                  </a:lnTo>
                  <a:lnTo>
                    <a:pt x="5920" y="16761"/>
                  </a:lnTo>
                  <a:cubicBezTo>
                    <a:pt x="5915" y="16758"/>
                    <a:pt x="5908" y="16754"/>
                    <a:pt x="5901" y="16750"/>
                  </a:cubicBezTo>
                  <a:cubicBezTo>
                    <a:pt x="5893" y="16746"/>
                    <a:pt x="5886" y="16741"/>
                    <a:pt x="5878" y="16737"/>
                  </a:cubicBezTo>
                  <a:cubicBezTo>
                    <a:pt x="5871" y="16733"/>
                    <a:pt x="5864" y="16729"/>
                    <a:pt x="5859" y="16726"/>
                  </a:cubicBezTo>
                  <a:cubicBezTo>
                    <a:pt x="5854" y="16723"/>
                    <a:pt x="5851" y="16722"/>
                    <a:pt x="5849" y="16721"/>
                  </a:cubicBezTo>
                  <a:cubicBezTo>
                    <a:pt x="5854" y="16722"/>
                    <a:pt x="5863" y="16724"/>
                    <a:pt x="5877" y="16727"/>
                  </a:cubicBezTo>
                  <a:cubicBezTo>
                    <a:pt x="5892" y="16730"/>
                    <a:pt x="5910" y="16733"/>
                    <a:pt x="5932" y="16738"/>
                  </a:cubicBezTo>
                  <a:lnTo>
                    <a:pt x="6248" y="16797"/>
                  </a:lnTo>
                  <a:lnTo>
                    <a:pt x="6268" y="16757"/>
                  </a:lnTo>
                  <a:lnTo>
                    <a:pt x="6017" y="16530"/>
                  </a:lnTo>
                  <a:cubicBezTo>
                    <a:pt x="6012" y="16525"/>
                    <a:pt x="6006" y="16520"/>
                    <a:pt x="6000" y="16515"/>
                  </a:cubicBezTo>
                  <a:cubicBezTo>
                    <a:pt x="5995" y="16510"/>
                    <a:pt x="5989" y="16506"/>
                    <a:pt x="5984" y="16501"/>
                  </a:cubicBezTo>
                  <a:cubicBezTo>
                    <a:pt x="5978" y="16497"/>
                    <a:pt x="5974" y="16493"/>
                    <a:pt x="5970" y="16490"/>
                  </a:cubicBezTo>
                  <a:cubicBezTo>
                    <a:pt x="5966" y="16487"/>
                    <a:pt x="5964" y="16485"/>
                    <a:pt x="5964" y="16484"/>
                  </a:cubicBezTo>
                  <a:cubicBezTo>
                    <a:pt x="5965" y="16485"/>
                    <a:pt x="5967" y="16486"/>
                    <a:pt x="5972" y="16488"/>
                  </a:cubicBezTo>
                  <a:cubicBezTo>
                    <a:pt x="5977" y="16490"/>
                    <a:pt x="5982" y="16492"/>
                    <a:pt x="5989" y="16496"/>
                  </a:cubicBezTo>
                  <a:cubicBezTo>
                    <a:pt x="5996" y="16499"/>
                    <a:pt x="6003" y="16502"/>
                    <a:pt x="6010" y="16505"/>
                  </a:cubicBezTo>
                  <a:cubicBezTo>
                    <a:pt x="6018" y="16508"/>
                    <a:pt x="6025" y="16511"/>
                    <a:pt x="6031" y="16514"/>
                  </a:cubicBezTo>
                  <a:lnTo>
                    <a:pt x="6329" y="16632"/>
                  </a:lnTo>
                  <a:lnTo>
                    <a:pt x="6352" y="16585"/>
                  </a:lnTo>
                  <a:close/>
                  <a:moveTo>
                    <a:pt x="6372" y="16174"/>
                  </a:moveTo>
                  <a:cubicBezTo>
                    <a:pt x="6357" y="16172"/>
                    <a:pt x="6343" y="16173"/>
                    <a:pt x="6330" y="16176"/>
                  </a:cubicBezTo>
                  <a:cubicBezTo>
                    <a:pt x="6317" y="16180"/>
                    <a:pt x="6305" y="16185"/>
                    <a:pt x="6294" y="16193"/>
                  </a:cubicBezTo>
                  <a:cubicBezTo>
                    <a:pt x="6283" y="16200"/>
                    <a:pt x="6271" y="16211"/>
                    <a:pt x="6257" y="16226"/>
                  </a:cubicBezTo>
                  <a:lnTo>
                    <a:pt x="6221" y="16264"/>
                  </a:lnTo>
                  <a:cubicBezTo>
                    <a:pt x="6202" y="16284"/>
                    <a:pt x="6185" y="16296"/>
                    <a:pt x="6171" y="16301"/>
                  </a:cubicBezTo>
                  <a:cubicBezTo>
                    <a:pt x="6156" y="16307"/>
                    <a:pt x="6141" y="16306"/>
                    <a:pt x="6125" y="16298"/>
                  </a:cubicBezTo>
                  <a:cubicBezTo>
                    <a:pt x="6105" y="16288"/>
                    <a:pt x="6092" y="16273"/>
                    <a:pt x="6088" y="16254"/>
                  </a:cubicBezTo>
                  <a:cubicBezTo>
                    <a:pt x="6083" y="16235"/>
                    <a:pt x="6087" y="16213"/>
                    <a:pt x="6099" y="16188"/>
                  </a:cubicBezTo>
                  <a:cubicBezTo>
                    <a:pt x="6103" y="16180"/>
                    <a:pt x="6107" y="16172"/>
                    <a:pt x="6112" y="16165"/>
                  </a:cubicBezTo>
                  <a:cubicBezTo>
                    <a:pt x="6117" y="16158"/>
                    <a:pt x="6123" y="16152"/>
                    <a:pt x="6129" y="16146"/>
                  </a:cubicBezTo>
                  <a:cubicBezTo>
                    <a:pt x="6135" y="16140"/>
                    <a:pt x="6142" y="16134"/>
                    <a:pt x="6151" y="16128"/>
                  </a:cubicBezTo>
                  <a:cubicBezTo>
                    <a:pt x="6159" y="16122"/>
                    <a:pt x="6168" y="16116"/>
                    <a:pt x="6179" y="16109"/>
                  </a:cubicBezTo>
                  <a:lnTo>
                    <a:pt x="6155" y="16072"/>
                  </a:lnTo>
                  <a:cubicBezTo>
                    <a:pt x="6112" y="16097"/>
                    <a:pt x="6080" y="16130"/>
                    <a:pt x="6060" y="16171"/>
                  </a:cubicBezTo>
                  <a:cubicBezTo>
                    <a:pt x="6050" y="16190"/>
                    <a:pt x="6045" y="16209"/>
                    <a:pt x="6042" y="16227"/>
                  </a:cubicBezTo>
                  <a:cubicBezTo>
                    <a:pt x="6040" y="16246"/>
                    <a:pt x="6041" y="16263"/>
                    <a:pt x="6046" y="16279"/>
                  </a:cubicBezTo>
                  <a:cubicBezTo>
                    <a:pt x="6050" y="16294"/>
                    <a:pt x="6058" y="16309"/>
                    <a:pt x="6069" y="16322"/>
                  </a:cubicBezTo>
                  <a:cubicBezTo>
                    <a:pt x="6079" y="16334"/>
                    <a:pt x="6093" y="16345"/>
                    <a:pt x="6110" y="16353"/>
                  </a:cubicBezTo>
                  <a:cubicBezTo>
                    <a:pt x="6135" y="16365"/>
                    <a:pt x="6160" y="16368"/>
                    <a:pt x="6186" y="16360"/>
                  </a:cubicBezTo>
                  <a:cubicBezTo>
                    <a:pt x="6197" y="16356"/>
                    <a:pt x="6208" y="16351"/>
                    <a:pt x="6218" y="16342"/>
                  </a:cubicBezTo>
                  <a:cubicBezTo>
                    <a:pt x="6228" y="16334"/>
                    <a:pt x="6240" y="16323"/>
                    <a:pt x="6254" y="16308"/>
                  </a:cubicBezTo>
                  <a:lnTo>
                    <a:pt x="6286" y="16274"/>
                  </a:lnTo>
                  <a:cubicBezTo>
                    <a:pt x="6323" y="16234"/>
                    <a:pt x="6359" y="16223"/>
                    <a:pt x="6393" y="16240"/>
                  </a:cubicBezTo>
                  <a:cubicBezTo>
                    <a:pt x="6416" y="16251"/>
                    <a:pt x="6430" y="16270"/>
                    <a:pt x="6435" y="16295"/>
                  </a:cubicBezTo>
                  <a:cubicBezTo>
                    <a:pt x="6438" y="16307"/>
                    <a:pt x="6438" y="16318"/>
                    <a:pt x="6436" y="16328"/>
                  </a:cubicBezTo>
                  <a:cubicBezTo>
                    <a:pt x="6434" y="16339"/>
                    <a:pt x="6429" y="16351"/>
                    <a:pt x="6422" y="16366"/>
                  </a:cubicBezTo>
                  <a:cubicBezTo>
                    <a:pt x="6412" y="16386"/>
                    <a:pt x="6400" y="16403"/>
                    <a:pt x="6387" y="16417"/>
                  </a:cubicBezTo>
                  <a:cubicBezTo>
                    <a:pt x="6373" y="16431"/>
                    <a:pt x="6356" y="16444"/>
                    <a:pt x="6337" y="16454"/>
                  </a:cubicBezTo>
                  <a:lnTo>
                    <a:pt x="6363" y="16493"/>
                  </a:lnTo>
                  <a:cubicBezTo>
                    <a:pt x="6385" y="16479"/>
                    <a:pt x="6403" y="16464"/>
                    <a:pt x="6419" y="16446"/>
                  </a:cubicBezTo>
                  <a:cubicBezTo>
                    <a:pt x="6435" y="16429"/>
                    <a:pt x="6448" y="16408"/>
                    <a:pt x="6460" y="16385"/>
                  </a:cubicBezTo>
                  <a:cubicBezTo>
                    <a:pt x="6469" y="16366"/>
                    <a:pt x="6475" y="16350"/>
                    <a:pt x="6478" y="16334"/>
                  </a:cubicBezTo>
                  <a:cubicBezTo>
                    <a:pt x="6481" y="16318"/>
                    <a:pt x="6481" y="16302"/>
                    <a:pt x="6479" y="16285"/>
                  </a:cubicBezTo>
                  <a:cubicBezTo>
                    <a:pt x="6477" y="16262"/>
                    <a:pt x="6470" y="16242"/>
                    <a:pt x="6457" y="16225"/>
                  </a:cubicBezTo>
                  <a:cubicBezTo>
                    <a:pt x="6445" y="16207"/>
                    <a:pt x="6430" y="16194"/>
                    <a:pt x="6412" y="16185"/>
                  </a:cubicBezTo>
                  <a:cubicBezTo>
                    <a:pt x="6400" y="16179"/>
                    <a:pt x="6386" y="16175"/>
                    <a:pt x="6372" y="16174"/>
                  </a:cubicBezTo>
                  <a:close/>
                  <a:moveTo>
                    <a:pt x="6486" y="15984"/>
                  </a:moveTo>
                  <a:lnTo>
                    <a:pt x="6443" y="15962"/>
                  </a:lnTo>
                  <a:lnTo>
                    <a:pt x="6389" y="16071"/>
                  </a:lnTo>
                  <a:lnTo>
                    <a:pt x="6433" y="16092"/>
                  </a:lnTo>
                  <a:lnTo>
                    <a:pt x="6486" y="15984"/>
                  </a:lnTo>
                  <a:close/>
                  <a:moveTo>
                    <a:pt x="6403" y="15496"/>
                  </a:moveTo>
                  <a:lnTo>
                    <a:pt x="6380" y="15542"/>
                  </a:lnTo>
                  <a:lnTo>
                    <a:pt x="6652" y="15676"/>
                  </a:lnTo>
                  <a:cubicBezTo>
                    <a:pt x="6665" y="15683"/>
                    <a:pt x="6676" y="15689"/>
                    <a:pt x="6685" y="15696"/>
                  </a:cubicBezTo>
                  <a:cubicBezTo>
                    <a:pt x="6693" y="15702"/>
                    <a:pt x="6700" y="15710"/>
                    <a:pt x="6706" y="15721"/>
                  </a:cubicBezTo>
                  <a:cubicBezTo>
                    <a:pt x="6711" y="15731"/>
                    <a:pt x="6712" y="15743"/>
                    <a:pt x="6711" y="15757"/>
                  </a:cubicBezTo>
                  <a:cubicBezTo>
                    <a:pt x="6709" y="15771"/>
                    <a:pt x="6704" y="15786"/>
                    <a:pt x="6696" y="15802"/>
                  </a:cubicBezTo>
                  <a:cubicBezTo>
                    <a:pt x="6690" y="15814"/>
                    <a:pt x="6684" y="15824"/>
                    <a:pt x="6678" y="15832"/>
                  </a:cubicBezTo>
                  <a:cubicBezTo>
                    <a:pt x="6671" y="15839"/>
                    <a:pt x="6664" y="15845"/>
                    <a:pt x="6657" y="15850"/>
                  </a:cubicBezTo>
                  <a:cubicBezTo>
                    <a:pt x="6651" y="15854"/>
                    <a:pt x="6644" y="15857"/>
                    <a:pt x="6638" y="15858"/>
                  </a:cubicBezTo>
                  <a:cubicBezTo>
                    <a:pt x="6631" y="15859"/>
                    <a:pt x="6626" y="15860"/>
                    <a:pt x="6621" y="15860"/>
                  </a:cubicBezTo>
                  <a:cubicBezTo>
                    <a:pt x="6613" y="15859"/>
                    <a:pt x="6604" y="15857"/>
                    <a:pt x="6593" y="15853"/>
                  </a:cubicBezTo>
                  <a:cubicBezTo>
                    <a:pt x="6581" y="15848"/>
                    <a:pt x="6571" y="15844"/>
                    <a:pt x="6561" y="15839"/>
                  </a:cubicBezTo>
                  <a:lnTo>
                    <a:pt x="6298" y="15709"/>
                  </a:lnTo>
                  <a:lnTo>
                    <a:pt x="6275" y="15755"/>
                  </a:lnTo>
                  <a:lnTo>
                    <a:pt x="6555" y="15893"/>
                  </a:lnTo>
                  <a:cubicBezTo>
                    <a:pt x="6564" y="15898"/>
                    <a:pt x="6574" y="15902"/>
                    <a:pt x="6586" y="15906"/>
                  </a:cubicBezTo>
                  <a:cubicBezTo>
                    <a:pt x="6598" y="15911"/>
                    <a:pt x="6610" y="15913"/>
                    <a:pt x="6622" y="15912"/>
                  </a:cubicBezTo>
                  <a:cubicBezTo>
                    <a:pt x="6646" y="15911"/>
                    <a:pt x="6668" y="15904"/>
                    <a:pt x="6686" y="15890"/>
                  </a:cubicBezTo>
                  <a:cubicBezTo>
                    <a:pt x="6704" y="15876"/>
                    <a:pt x="6720" y="15854"/>
                    <a:pt x="6735" y="15824"/>
                  </a:cubicBezTo>
                  <a:cubicBezTo>
                    <a:pt x="6747" y="15800"/>
                    <a:pt x="6754" y="15779"/>
                    <a:pt x="6757" y="15760"/>
                  </a:cubicBezTo>
                  <a:cubicBezTo>
                    <a:pt x="6760" y="15742"/>
                    <a:pt x="6760" y="15724"/>
                    <a:pt x="6755" y="15707"/>
                  </a:cubicBezTo>
                  <a:cubicBezTo>
                    <a:pt x="6751" y="15690"/>
                    <a:pt x="6744" y="15676"/>
                    <a:pt x="6733" y="15666"/>
                  </a:cubicBezTo>
                  <a:cubicBezTo>
                    <a:pt x="6721" y="15656"/>
                    <a:pt x="6704" y="15645"/>
                    <a:pt x="6681" y="15633"/>
                  </a:cubicBezTo>
                  <a:lnTo>
                    <a:pt x="6403" y="15496"/>
                  </a:lnTo>
                  <a:close/>
                  <a:moveTo>
                    <a:pt x="6977" y="15316"/>
                  </a:moveTo>
                  <a:lnTo>
                    <a:pt x="6586" y="15124"/>
                  </a:lnTo>
                  <a:lnTo>
                    <a:pt x="6563" y="15170"/>
                  </a:lnTo>
                  <a:lnTo>
                    <a:pt x="6776" y="15273"/>
                  </a:lnTo>
                  <a:cubicBezTo>
                    <a:pt x="6791" y="15280"/>
                    <a:pt x="6805" y="15286"/>
                    <a:pt x="6819" y="15293"/>
                  </a:cubicBezTo>
                  <a:cubicBezTo>
                    <a:pt x="6833" y="15299"/>
                    <a:pt x="6846" y="15305"/>
                    <a:pt x="6858" y="15309"/>
                  </a:cubicBezTo>
                  <a:cubicBezTo>
                    <a:pt x="6869" y="15314"/>
                    <a:pt x="6879" y="15318"/>
                    <a:pt x="6886" y="15321"/>
                  </a:cubicBezTo>
                  <a:cubicBezTo>
                    <a:pt x="6894" y="15324"/>
                    <a:pt x="6898" y="15326"/>
                    <a:pt x="6898" y="15326"/>
                  </a:cubicBezTo>
                  <a:cubicBezTo>
                    <a:pt x="6897" y="15326"/>
                    <a:pt x="6893" y="15326"/>
                    <a:pt x="6887" y="15325"/>
                  </a:cubicBezTo>
                  <a:cubicBezTo>
                    <a:pt x="6881" y="15325"/>
                    <a:pt x="6873" y="15324"/>
                    <a:pt x="6864" y="15324"/>
                  </a:cubicBezTo>
                  <a:cubicBezTo>
                    <a:pt x="6855" y="15323"/>
                    <a:pt x="6844" y="15323"/>
                    <a:pt x="6833" y="15322"/>
                  </a:cubicBezTo>
                  <a:cubicBezTo>
                    <a:pt x="6821" y="15322"/>
                    <a:pt x="6810" y="15322"/>
                    <a:pt x="6798" y="15322"/>
                  </a:cubicBezTo>
                  <a:lnTo>
                    <a:pt x="6485" y="15329"/>
                  </a:lnTo>
                  <a:lnTo>
                    <a:pt x="6458" y="15383"/>
                  </a:lnTo>
                  <a:lnTo>
                    <a:pt x="6849" y="15576"/>
                  </a:lnTo>
                  <a:lnTo>
                    <a:pt x="6873" y="15527"/>
                  </a:lnTo>
                  <a:lnTo>
                    <a:pt x="6645" y="15418"/>
                  </a:lnTo>
                  <a:cubicBezTo>
                    <a:pt x="6633" y="15412"/>
                    <a:pt x="6622" y="15407"/>
                    <a:pt x="6610" y="15402"/>
                  </a:cubicBezTo>
                  <a:cubicBezTo>
                    <a:pt x="6599" y="15397"/>
                    <a:pt x="6588" y="15392"/>
                    <a:pt x="6578" y="15388"/>
                  </a:cubicBezTo>
                  <a:cubicBezTo>
                    <a:pt x="6568" y="15384"/>
                    <a:pt x="6559" y="15380"/>
                    <a:pt x="6552" y="15377"/>
                  </a:cubicBezTo>
                  <a:cubicBezTo>
                    <a:pt x="6545" y="15374"/>
                    <a:pt x="6540" y="15372"/>
                    <a:pt x="6536" y="15371"/>
                  </a:cubicBezTo>
                  <a:cubicBezTo>
                    <a:pt x="6540" y="15372"/>
                    <a:pt x="6546" y="15372"/>
                    <a:pt x="6553" y="15372"/>
                  </a:cubicBezTo>
                  <a:cubicBezTo>
                    <a:pt x="6561" y="15373"/>
                    <a:pt x="6569" y="15373"/>
                    <a:pt x="6580" y="15373"/>
                  </a:cubicBezTo>
                  <a:cubicBezTo>
                    <a:pt x="6590" y="15373"/>
                    <a:pt x="6601" y="15373"/>
                    <a:pt x="6613" y="15373"/>
                  </a:cubicBezTo>
                  <a:cubicBezTo>
                    <a:pt x="6625" y="15373"/>
                    <a:pt x="6638" y="15373"/>
                    <a:pt x="6652" y="15373"/>
                  </a:cubicBezTo>
                  <a:lnTo>
                    <a:pt x="6953" y="15365"/>
                  </a:lnTo>
                  <a:lnTo>
                    <a:pt x="6977" y="15316"/>
                  </a:lnTo>
                  <a:close/>
                  <a:moveTo>
                    <a:pt x="7055" y="15156"/>
                  </a:moveTo>
                  <a:lnTo>
                    <a:pt x="6665" y="14964"/>
                  </a:lnTo>
                  <a:lnTo>
                    <a:pt x="6642" y="15009"/>
                  </a:lnTo>
                  <a:lnTo>
                    <a:pt x="7033" y="15202"/>
                  </a:lnTo>
                  <a:lnTo>
                    <a:pt x="7055" y="15156"/>
                  </a:lnTo>
                  <a:close/>
                  <a:moveTo>
                    <a:pt x="6855" y="14576"/>
                  </a:moveTo>
                  <a:lnTo>
                    <a:pt x="6832" y="14624"/>
                  </a:lnTo>
                  <a:lnTo>
                    <a:pt x="7048" y="14835"/>
                  </a:lnTo>
                  <a:cubicBezTo>
                    <a:pt x="7066" y="14852"/>
                    <a:pt x="7081" y="14866"/>
                    <a:pt x="7093" y="14877"/>
                  </a:cubicBezTo>
                  <a:cubicBezTo>
                    <a:pt x="7105" y="14888"/>
                    <a:pt x="7113" y="14895"/>
                    <a:pt x="7118" y="14899"/>
                  </a:cubicBezTo>
                  <a:cubicBezTo>
                    <a:pt x="7115" y="14898"/>
                    <a:pt x="7110" y="14896"/>
                    <a:pt x="7103" y="14895"/>
                  </a:cubicBezTo>
                  <a:cubicBezTo>
                    <a:pt x="7096" y="14893"/>
                    <a:pt x="7088" y="14891"/>
                    <a:pt x="7079" y="14889"/>
                  </a:cubicBezTo>
                  <a:cubicBezTo>
                    <a:pt x="7070" y="14887"/>
                    <a:pt x="7060" y="14885"/>
                    <a:pt x="7050" y="14884"/>
                  </a:cubicBezTo>
                  <a:cubicBezTo>
                    <a:pt x="7039" y="14882"/>
                    <a:pt x="7029" y="14880"/>
                    <a:pt x="7019" y="14879"/>
                  </a:cubicBezTo>
                  <a:lnTo>
                    <a:pt x="6727" y="14837"/>
                  </a:lnTo>
                  <a:lnTo>
                    <a:pt x="6702" y="14888"/>
                  </a:lnTo>
                  <a:lnTo>
                    <a:pt x="7157" y="14949"/>
                  </a:lnTo>
                  <a:lnTo>
                    <a:pt x="7180" y="14903"/>
                  </a:lnTo>
                  <a:lnTo>
                    <a:pt x="6855" y="14576"/>
                  </a:lnTo>
                  <a:close/>
                  <a:moveTo>
                    <a:pt x="7391" y="14474"/>
                  </a:moveTo>
                  <a:lnTo>
                    <a:pt x="7351" y="14454"/>
                  </a:lnTo>
                  <a:lnTo>
                    <a:pt x="7266" y="14626"/>
                  </a:lnTo>
                  <a:lnTo>
                    <a:pt x="7123" y="14556"/>
                  </a:lnTo>
                  <a:lnTo>
                    <a:pt x="7189" y="14422"/>
                  </a:lnTo>
                  <a:lnTo>
                    <a:pt x="7148" y="14402"/>
                  </a:lnTo>
                  <a:lnTo>
                    <a:pt x="7083" y="14536"/>
                  </a:lnTo>
                  <a:lnTo>
                    <a:pt x="6954" y="14473"/>
                  </a:lnTo>
                  <a:lnTo>
                    <a:pt x="7033" y="14312"/>
                  </a:lnTo>
                  <a:lnTo>
                    <a:pt x="6997" y="14287"/>
                  </a:lnTo>
                  <a:lnTo>
                    <a:pt x="6892" y="14501"/>
                  </a:lnTo>
                  <a:lnTo>
                    <a:pt x="7283" y="14693"/>
                  </a:lnTo>
                  <a:lnTo>
                    <a:pt x="7391" y="14474"/>
                  </a:lnTo>
                  <a:close/>
                  <a:moveTo>
                    <a:pt x="7554" y="14143"/>
                  </a:moveTo>
                  <a:lnTo>
                    <a:pt x="7518" y="14147"/>
                  </a:lnTo>
                  <a:cubicBezTo>
                    <a:pt x="7501" y="14150"/>
                    <a:pt x="7483" y="14152"/>
                    <a:pt x="7465" y="14155"/>
                  </a:cubicBezTo>
                  <a:cubicBezTo>
                    <a:pt x="7446" y="14157"/>
                    <a:pt x="7428" y="14160"/>
                    <a:pt x="7412" y="14162"/>
                  </a:cubicBezTo>
                  <a:cubicBezTo>
                    <a:pt x="7395" y="14164"/>
                    <a:pt x="7384" y="14166"/>
                    <a:pt x="7377" y="14167"/>
                  </a:cubicBezTo>
                  <a:cubicBezTo>
                    <a:pt x="7367" y="14169"/>
                    <a:pt x="7356" y="14172"/>
                    <a:pt x="7344" y="14175"/>
                  </a:cubicBezTo>
                  <a:cubicBezTo>
                    <a:pt x="7332" y="14178"/>
                    <a:pt x="7322" y="14181"/>
                    <a:pt x="7314" y="14185"/>
                  </a:cubicBezTo>
                  <a:lnTo>
                    <a:pt x="7317" y="14179"/>
                  </a:lnTo>
                  <a:cubicBezTo>
                    <a:pt x="7324" y="14164"/>
                    <a:pt x="7329" y="14148"/>
                    <a:pt x="7330" y="14133"/>
                  </a:cubicBezTo>
                  <a:cubicBezTo>
                    <a:pt x="7331" y="14118"/>
                    <a:pt x="7329" y="14103"/>
                    <a:pt x="7324" y="14090"/>
                  </a:cubicBezTo>
                  <a:cubicBezTo>
                    <a:pt x="7319" y="14076"/>
                    <a:pt x="7312" y="14063"/>
                    <a:pt x="7301" y="14052"/>
                  </a:cubicBezTo>
                  <a:cubicBezTo>
                    <a:pt x="7290" y="14040"/>
                    <a:pt x="7276" y="14031"/>
                    <a:pt x="7260" y="14023"/>
                  </a:cubicBezTo>
                  <a:cubicBezTo>
                    <a:pt x="7250" y="14018"/>
                    <a:pt x="7240" y="14015"/>
                    <a:pt x="7230" y="14013"/>
                  </a:cubicBezTo>
                  <a:cubicBezTo>
                    <a:pt x="7221" y="14011"/>
                    <a:pt x="7211" y="14010"/>
                    <a:pt x="7203" y="14011"/>
                  </a:cubicBezTo>
                  <a:cubicBezTo>
                    <a:pt x="7194" y="14011"/>
                    <a:pt x="7186" y="14012"/>
                    <a:pt x="7179" y="14014"/>
                  </a:cubicBezTo>
                  <a:cubicBezTo>
                    <a:pt x="7172" y="14016"/>
                    <a:pt x="7165" y="14018"/>
                    <a:pt x="7159" y="14021"/>
                  </a:cubicBezTo>
                  <a:cubicBezTo>
                    <a:pt x="7153" y="14024"/>
                    <a:pt x="7147" y="14028"/>
                    <a:pt x="7141" y="14032"/>
                  </a:cubicBezTo>
                  <a:cubicBezTo>
                    <a:pt x="7135" y="14036"/>
                    <a:pt x="7129" y="14042"/>
                    <a:pt x="7123" y="14049"/>
                  </a:cubicBezTo>
                  <a:cubicBezTo>
                    <a:pt x="7117" y="14055"/>
                    <a:pt x="7111" y="14063"/>
                    <a:pt x="7105" y="14073"/>
                  </a:cubicBezTo>
                  <a:cubicBezTo>
                    <a:pt x="7099" y="14083"/>
                    <a:pt x="7092" y="14094"/>
                    <a:pt x="7086" y="14108"/>
                  </a:cubicBezTo>
                  <a:lnTo>
                    <a:pt x="7041" y="14199"/>
                  </a:lnTo>
                  <a:lnTo>
                    <a:pt x="7432" y="14391"/>
                  </a:lnTo>
                  <a:lnTo>
                    <a:pt x="7454" y="14345"/>
                  </a:lnTo>
                  <a:lnTo>
                    <a:pt x="7278" y="14259"/>
                  </a:lnTo>
                  <a:cubicBezTo>
                    <a:pt x="7283" y="14249"/>
                    <a:pt x="7289" y="14242"/>
                    <a:pt x="7295" y="14237"/>
                  </a:cubicBezTo>
                  <a:cubicBezTo>
                    <a:pt x="7301" y="14233"/>
                    <a:pt x="7311" y="14229"/>
                    <a:pt x="7325" y="14226"/>
                  </a:cubicBezTo>
                  <a:cubicBezTo>
                    <a:pt x="7348" y="14222"/>
                    <a:pt x="7370" y="14218"/>
                    <a:pt x="7390" y="14214"/>
                  </a:cubicBezTo>
                  <a:cubicBezTo>
                    <a:pt x="7411" y="14211"/>
                    <a:pt x="7430" y="14208"/>
                    <a:pt x="7448" y="14206"/>
                  </a:cubicBezTo>
                  <a:cubicBezTo>
                    <a:pt x="7465" y="14204"/>
                    <a:pt x="7480" y="14203"/>
                    <a:pt x="7493" y="14202"/>
                  </a:cubicBezTo>
                  <a:cubicBezTo>
                    <a:pt x="7507" y="14201"/>
                    <a:pt x="7517" y="14201"/>
                    <a:pt x="7525" y="14201"/>
                  </a:cubicBezTo>
                  <a:lnTo>
                    <a:pt x="7554" y="14143"/>
                  </a:lnTo>
                  <a:close/>
                  <a:moveTo>
                    <a:pt x="7268" y="14094"/>
                  </a:moveTo>
                  <a:cubicBezTo>
                    <a:pt x="7276" y="14102"/>
                    <a:pt x="7282" y="14111"/>
                    <a:pt x="7285" y="14121"/>
                  </a:cubicBezTo>
                  <a:cubicBezTo>
                    <a:pt x="7288" y="14131"/>
                    <a:pt x="7288" y="14143"/>
                    <a:pt x="7286" y="14156"/>
                  </a:cubicBezTo>
                  <a:cubicBezTo>
                    <a:pt x="7284" y="14168"/>
                    <a:pt x="7278" y="14184"/>
                    <a:pt x="7270" y="14201"/>
                  </a:cubicBezTo>
                  <a:lnTo>
                    <a:pt x="7248" y="14244"/>
                  </a:lnTo>
                  <a:lnTo>
                    <a:pt x="7103" y="14173"/>
                  </a:lnTo>
                  <a:lnTo>
                    <a:pt x="7126" y="14126"/>
                  </a:lnTo>
                  <a:cubicBezTo>
                    <a:pt x="7131" y="14115"/>
                    <a:pt x="7136" y="14106"/>
                    <a:pt x="7141" y="14099"/>
                  </a:cubicBezTo>
                  <a:cubicBezTo>
                    <a:pt x="7146" y="14092"/>
                    <a:pt x="7152" y="14086"/>
                    <a:pt x="7158" y="14081"/>
                  </a:cubicBezTo>
                  <a:cubicBezTo>
                    <a:pt x="7168" y="14072"/>
                    <a:pt x="7180" y="14067"/>
                    <a:pt x="7195" y="14065"/>
                  </a:cubicBezTo>
                  <a:cubicBezTo>
                    <a:pt x="7209" y="14063"/>
                    <a:pt x="7223" y="14065"/>
                    <a:pt x="7236" y="14072"/>
                  </a:cubicBezTo>
                  <a:cubicBezTo>
                    <a:pt x="7249" y="14078"/>
                    <a:pt x="7259" y="14085"/>
                    <a:pt x="7268" y="14094"/>
                  </a:cubicBezTo>
                  <a:close/>
                  <a:moveTo>
                    <a:pt x="7565" y="13749"/>
                  </a:moveTo>
                  <a:cubicBezTo>
                    <a:pt x="7550" y="13747"/>
                    <a:pt x="7537" y="13748"/>
                    <a:pt x="7523" y="13752"/>
                  </a:cubicBezTo>
                  <a:cubicBezTo>
                    <a:pt x="7510" y="13755"/>
                    <a:pt x="7498" y="13761"/>
                    <a:pt x="7488" y="13768"/>
                  </a:cubicBezTo>
                  <a:cubicBezTo>
                    <a:pt x="7477" y="13775"/>
                    <a:pt x="7464" y="13786"/>
                    <a:pt x="7450" y="13801"/>
                  </a:cubicBezTo>
                  <a:lnTo>
                    <a:pt x="7414" y="13839"/>
                  </a:lnTo>
                  <a:cubicBezTo>
                    <a:pt x="7395" y="13859"/>
                    <a:pt x="7378" y="13871"/>
                    <a:pt x="7364" y="13876"/>
                  </a:cubicBezTo>
                  <a:cubicBezTo>
                    <a:pt x="7349" y="13882"/>
                    <a:pt x="7334" y="13881"/>
                    <a:pt x="7318" y="13873"/>
                  </a:cubicBezTo>
                  <a:cubicBezTo>
                    <a:pt x="7298" y="13863"/>
                    <a:pt x="7286" y="13848"/>
                    <a:pt x="7281" y="13829"/>
                  </a:cubicBezTo>
                  <a:cubicBezTo>
                    <a:pt x="7276" y="13810"/>
                    <a:pt x="7280" y="13788"/>
                    <a:pt x="7292" y="13763"/>
                  </a:cubicBezTo>
                  <a:cubicBezTo>
                    <a:pt x="7296" y="13755"/>
                    <a:pt x="7301" y="13747"/>
                    <a:pt x="7305" y="13740"/>
                  </a:cubicBezTo>
                  <a:cubicBezTo>
                    <a:pt x="7310" y="13733"/>
                    <a:pt x="7316" y="13727"/>
                    <a:pt x="7322" y="13721"/>
                  </a:cubicBezTo>
                  <a:cubicBezTo>
                    <a:pt x="7328" y="13715"/>
                    <a:pt x="7336" y="13709"/>
                    <a:pt x="7344" y="13703"/>
                  </a:cubicBezTo>
                  <a:cubicBezTo>
                    <a:pt x="7352" y="13697"/>
                    <a:pt x="7361" y="13691"/>
                    <a:pt x="7372" y="13684"/>
                  </a:cubicBezTo>
                  <a:lnTo>
                    <a:pt x="7348" y="13647"/>
                  </a:lnTo>
                  <a:cubicBezTo>
                    <a:pt x="7305" y="13672"/>
                    <a:pt x="7273" y="13705"/>
                    <a:pt x="7253" y="13747"/>
                  </a:cubicBezTo>
                  <a:cubicBezTo>
                    <a:pt x="7243" y="13766"/>
                    <a:pt x="7238" y="13784"/>
                    <a:pt x="7236" y="13802"/>
                  </a:cubicBezTo>
                  <a:cubicBezTo>
                    <a:pt x="7233" y="13821"/>
                    <a:pt x="7235" y="13838"/>
                    <a:pt x="7239" y="13854"/>
                  </a:cubicBezTo>
                  <a:cubicBezTo>
                    <a:pt x="7243" y="13870"/>
                    <a:pt x="7251" y="13884"/>
                    <a:pt x="7262" y="13897"/>
                  </a:cubicBezTo>
                  <a:cubicBezTo>
                    <a:pt x="7272" y="13910"/>
                    <a:pt x="7286" y="13920"/>
                    <a:pt x="7303" y="13928"/>
                  </a:cubicBezTo>
                  <a:cubicBezTo>
                    <a:pt x="7328" y="13941"/>
                    <a:pt x="7353" y="13943"/>
                    <a:pt x="7379" y="13935"/>
                  </a:cubicBezTo>
                  <a:cubicBezTo>
                    <a:pt x="7390" y="13931"/>
                    <a:pt x="7401" y="13926"/>
                    <a:pt x="7411" y="13918"/>
                  </a:cubicBezTo>
                  <a:cubicBezTo>
                    <a:pt x="7421" y="13910"/>
                    <a:pt x="7434" y="13898"/>
                    <a:pt x="7448" y="13883"/>
                  </a:cubicBezTo>
                  <a:lnTo>
                    <a:pt x="7479" y="13849"/>
                  </a:lnTo>
                  <a:cubicBezTo>
                    <a:pt x="7516" y="13810"/>
                    <a:pt x="7552" y="13798"/>
                    <a:pt x="7586" y="13815"/>
                  </a:cubicBezTo>
                  <a:cubicBezTo>
                    <a:pt x="7610" y="13827"/>
                    <a:pt x="7624" y="13845"/>
                    <a:pt x="7628" y="13871"/>
                  </a:cubicBezTo>
                  <a:cubicBezTo>
                    <a:pt x="7631" y="13882"/>
                    <a:pt x="7631" y="13893"/>
                    <a:pt x="7629" y="13903"/>
                  </a:cubicBezTo>
                  <a:cubicBezTo>
                    <a:pt x="7627" y="13914"/>
                    <a:pt x="7622" y="13926"/>
                    <a:pt x="7615" y="13941"/>
                  </a:cubicBezTo>
                  <a:cubicBezTo>
                    <a:pt x="7605" y="13961"/>
                    <a:pt x="7594" y="13978"/>
                    <a:pt x="7580" y="13992"/>
                  </a:cubicBezTo>
                  <a:cubicBezTo>
                    <a:pt x="7566" y="14006"/>
                    <a:pt x="7550" y="14019"/>
                    <a:pt x="7530" y="14029"/>
                  </a:cubicBezTo>
                  <a:lnTo>
                    <a:pt x="7556" y="14068"/>
                  </a:lnTo>
                  <a:cubicBezTo>
                    <a:pt x="7578" y="14054"/>
                    <a:pt x="7597" y="14039"/>
                    <a:pt x="7612" y="14021"/>
                  </a:cubicBezTo>
                  <a:cubicBezTo>
                    <a:pt x="7628" y="14004"/>
                    <a:pt x="7642" y="13983"/>
                    <a:pt x="7653" y="13960"/>
                  </a:cubicBezTo>
                  <a:cubicBezTo>
                    <a:pt x="7662" y="13942"/>
                    <a:pt x="7668" y="13925"/>
                    <a:pt x="7671" y="13909"/>
                  </a:cubicBezTo>
                  <a:cubicBezTo>
                    <a:pt x="7674" y="13894"/>
                    <a:pt x="7674" y="13877"/>
                    <a:pt x="7672" y="13860"/>
                  </a:cubicBezTo>
                  <a:cubicBezTo>
                    <a:pt x="7670" y="13837"/>
                    <a:pt x="7663" y="13817"/>
                    <a:pt x="7651" y="13800"/>
                  </a:cubicBezTo>
                  <a:cubicBezTo>
                    <a:pt x="7638" y="13782"/>
                    <a:pt x="7623" y="13769"/>
                    <a:pt x="7605" y="13760"/>
                  </a:cubicBezTo>
                  <a:cubicBezTo>
                    <a:pt x="7593" y="13754"/>
                    <a:pt x="7580" y="13750"/>
                    <a:pt x="7565" y="13749"/>
                  </a:cubicBezTo>
                  <a:close/>
                  <a:moveTo>
                    <a:pt x="7783" y="13678"/>
                  </a:moveTo>
                  <a:lnTo>
                    <a:pt x="7392" y="13486"/>
                  </a:lnTo>
                  <a:lnTo>
                    <a:pt x="7369" y="13532"/>
                  </a:lnTo>
                  <a:lnTo>
                    <a:pt x="7760" y="13724"/>
                  </a:lnTo>
                  <a:lnTo>
                    <a:pt x="7783" y="13678"/>
                  </a:lnTo>
                  <a:close/>
                  <a:moveTo>
                    <a:pt x="7558" y="13149"/>
                  </a:moveTo>
                  <a:lnTo>
                    <a:pt x="7430" y="13407"/>
                  </a:lnTo>
                  <a:lnTo>
                    <a:pt x="7470" y="13427"/>
                  </a:lnTo>
                  <a:lnTo>
                    <a:pt x="7521" y="13322"/>
                  </a:lnTo>
                  <a:lnTo>
                    <a:pt x="7873" y="13495"/>
                  </a:lnTo>
                  <a:lnTo>
                    <a:pt x="7895" y="13450"/>
                  </a:lnTo>
                  <a:lnTo>
                    <a:pt x="7543" y="13277"/>
                  </a:lnTo>
                  <a:lnTo>
                    <a:pt x="7595" y="13171"/>
                  </a:lnTo>
                  <a:lnTo>
                    <a:pt x="7558" y="13149"/>
                  </a:lnTo>
                  <a:close/>
                  <a:moveTo>
                    <a:pt x="8100" y="13032"/>
                  </a:moveTo>
                  <a:lnTo>
                    <a:pt x="7646" y="12969"/>
                  </a:lnTo>
                  <a:lnTo>
                    <a:pt x="7616" y="13030"/>
                  </a:lnTo>
                  <a:lnTo>
                    <a:pt x="7943" y="13353"/>
                  </a:lnTo>
                  <a:lnTo>
                    <a:pt x="7966" y="13306"/>
                  </a:lnTo>
                  <a:lnTo>
                    <a:pt x="7864" y="13209"/>
                  </a:lnTo>
                  <a:lnTo>
                    <a:pt x="7936" y="13063"/>
                  </a:lnTo>
                  <a:lnTo>
                    <a:pt x="8074" y="13085"/>
                  </a:lnTo>
                  <a:lnTo>
                    <a:pt x="8100" y="13032"/>
                  </a:lnTo>
                  <a:close/>
                  <a:moveTo>
                    <a:pt x="7892" y="13056"/>
                  </a:moveTo>
                  <a:lnTo>
                    <a:pt x="7832" y="13178"/>
                  </a:lnTo>
                  <a:lnTo>
                    <a:pt x="7671" y="13022"/>
                  </a:lnTo>
                  <a:lnTo>
                    <a:pt x="7892" y="13056"/>
                  </a:lnTo>
                  <a:close/>
                  <a:moveTo>
                    <a:pt x="7538" y="13000"/>
                  </a:moveTo>
                  <a:cubicBezTo>
                    <a:pt x="7529" y="13003"/>
                    <a:pt x="7523" y="13009"/>
                    <a:pt x="7519" y="13017"/>
                  </a:cubicBezTo>
                  <a:cubicBezTo>
                    <a:pt x="7515" y="13025"/>
                    <a:pt x="7515" y="13033"/>
                    <a:pt x="7517" y="13042"/>
                  </a:cubicBezTo>
                  <a:cubicBezTo>
                    <a:pt x="7520" y="13050"/>
                    <a:pt x="7526" y="13057"/>
                    <a:pt x="7534" y="13060"/>
                  </a:cubicBezTo>
                  <a:cubicBezTo>
                    <a:pt x="7542" y="13065"/>
                    <a:pt x="7551" y="13065"/>
                    <a:pt x="7559" y="13062"/>
                  </a:cubicBezTo>
                  <a:cubicBezTo>
                    <a:pt x="7568" y="13060"/>
                    <a:pt x="7574" y="13054"/>
                    <a:pt x="7579" y="13046"/>
                  </a:cubicBezTo>
                  <a:cubicBezTo>
                    <a:pt x="7583" y="13037"/>
                    <a:pt x="7583" y="13029"/>
                    <a:pt x="7580" y="13021"/>
                  </a:cubicBezTo>
                  <a:cubicBezTo>
                    <a:pt x="7577" y="13012"/>
                    <a:pt x="7571" y="13006"/>
                    <a:pt x="7563" y="13002"/>
                  </a:cubicBezTo>
                  <a:cubicBezTo>
                    <a:pt x="7555" y="12998"/>
                    <a:pt x="7546" y="12997"/>
                    <a:pt x="7538" y="13000"/>
                  </a:cubicBezTo>
                  <a:close/>
                  <a:moveTo>
                    <a:pt x="7596" y="12883"/>
                  </a:moveTo>
                  <a:cubicBezTo>
                    <a:pt x="7587" y="12886"/>
                    <a:pt x="7581" y="12891"/>
                    <a:pt x="7577" y="12900"/>
                  </a:cubicBezTo>
                  <a:cubicBezTo>
                    <a:pt x="7573" y="12908"/>
                    <a:pt x="7572" y="12916"/>
                    <a:pt x="7575" y="12924"/>
                  </a:cubicBezTo>
                  <a:cubicBezTo>
                    <a:pt x="7578" y="12933"/>
                    <a:pt x="7584" y="12939"/>
                    <a:pt x="7592" y="12943"/>
                  </a:cubicBezTo>
                  <a:cubicBezTo>
                    <a:pt x="7600" y="12947"/>
                    <a:pt x="7608" y="12948"/>
                    <a:pt x="7617" y="12945"/>
                  </a:cubicBezTo>
                  <a:cubicBezTo>
                    <a:pt x="7626" y="12942"/>
                    <a:pt x="7632" y="12937"/>
                    <a:pt x="7636" y="12928"/>
                  </a:cubicBezTo>
                  <a:cubicBezTo>
                    <a:pt x="7640" y="12920"/>
                    <a:pt x="7641" y="12912"/>
                    <a:pt x="7638" y="12903"/>
                  </a:cubicBezTo>
                  <a:cubicBezTo>
                    <a:pt x="7635" y="12895"/>
                    <a:pt x="7629" y="12889"/>
                    <a:pt x="7620" y="12884"/>
                  </a:cubicBezTo>
                  <a:cubicBezTo>
                    <a:pt x="7612" y="12880"/>
                    <a:pt x="7604" y="12880"/>
                    <a:pt x="7596" y="12883"/>
                  </a:cubicBezTo>
                  <a:close/>
                  <a:moveTo>
                    <a:pt x="7837" y="12580"/>
                  </a:moveTo>
                  <a:lnTo>
                    <a:pt x="7710" y="12839"/>
                  </a:lnTo>
                  <a:lnTo>
                    <a:pt x="7750" y="12858"/>
                  </a:lnTo>
                  <a:lnTo>
                    <a:pt x="7801" y="12753"/>
                  </a:lnTo>
                  <a:lnTo>
                    <a:pt x="8153" y="12926"/>
                  </a:lnTo>
                  <a:lnTo>
                    <a:pt x="8175" y="12881"/>
                  </a:lnTo>
                  <a:lnTo>
                    <a:pt x="7823" y="12708"/>
                  </a:lnTo>
                  <a:lnTo>
                    <a:pt x="7875" y="12602"/>
                  </a:lnTo>
                  <a:lnTo>
                    <a:pt x="7837" y="12580"/>
                  </a:lnTo>
                  <a:close/>
                  <a:moveTo>
                    <a:pt x="8503" y="12213"/>
                  </a:moveTo>
                  <a:lnTo>
                    <a:pt x="8096" y="12055"/>
                  </a:lnTo>
                  <a:lnTo>
                    <a:pt x="8062" y="12124"/>
                  </a:lnTo>
                  <a:lnTo>
                    <a:pt x="8286" y="12325"/>
                  </a:lnTo>
                  <a:cubicBezTo>
                    <a:pt x="8299" y="12337"/>
                    <a:pt x="8312" y="12347"/>
                    <a:pt x="8323" y="12356"/>
                  </a:cubicBezTo>
                  <a:cubicBezTo>
                    <a:pt x="8334" y="12364"/>
                    <a:pt x="8341" y="12369"/>
                    <a:pt x="8342" y="12370"/>
                  </a:cubicBezTo>
                  <a:cubicBezTo>
                    <a:pt x="8340" y="12370"/>
                    <a:pt x="8332" y="12368"/>
                    <a:pt x="8318" y="12364"/>
                  </a:cubicBezTo>
                  <a:cubicBezTo>
                    <a:pt x="8304" y="12360"/>
                    <a:pt x="8287" y="12356"/>
                    <a:pt x="8267" y="12352"/>
                  </a:cubicBezTo>
                  <a:lnTo>
                    <a:pt x="7976" y="12298"/>
                  </a:lnTo>
                  <a:lnTo>
                    <a:pt x="7943" y="12366"/>
                  </a:lnTo>
                  <a:lnTo>
                    <a:pt x="8317" y="12593"/>
                  </a:lnTo>
                  <a:lnTo>
                    <a:pt x="8339" y="12548"/>
                  </a:lnTo>
                  <a:lnTo>
                    <a:pt x="8071" y="12389"/>
                  </a:lnTo>
                  <a:cubicBezTo>
                    <a:pt x="8066" y="12386"/>
                    <a:pt x="8059" y="12382"/>
                    <a:pt x="8052" y="12378"/>
                  </a:cubicBezTo>
                  <a:cubicBezTo>
                    <a:pt x="8044" y="12374"/>
                    <a:pt x="8037" y="12369"/>
                    <a:pt x="8030" y="12365"/>
                  </a:cubicBezTo>
                  <a:cubicBezTo>
                    <a:pt x="8022" y="12361"/>
                    <a:pt x="8016" y="12357"/>
                    <a:pt x="8010" y="12354"/>
                  </a:cubicBezTo>
                  <a:cubicBezTo>
                    <a:pt x="8005" y="12351"/>
                    <a:pt x="8002" y="12350"/>
                    <a:pt x="8001" y="12349"/>
                  </a:cubicBezTo>
                  <a:cubicBezTo>
                    <a:pt x="8005" y="12350"/>
                    <a:pt x="8014" y="12352"/>
                    <a:pt x="8028" y="12355"/>
                  </a:cubicBezTo>
                  <a:cubicBezTo>
                    <a:pt x="8043" y="12358"/>
                    <a:pt x="8062" y="12361"/>
                    <a:pt x="8084" y="12366"/>
                  </a:cubicBezTo>
                  <a:lnTo>
                    <a:pt x="8399" y="12425"/>
                  </a:lnTo>
                  <a:lnTo>
                    <a:pt x="8419" y="12385"/>
                  </a:lnTo>
                  <a:lnTo>
                    <a:pt x="8168" y="12158"/>
                  </a:lnTo>
                  <a:cubicBezTo>
                    <a:pt x="8163" y="12153"/>
                    <a:pt x="8158" y="12148"/>
                    <a:pt x="8152" y="12143"/>
                  </a:cubicBezTo>
                  <a:cubicBezTo>
                    <a:pt x="8146" y="12138"/>
                    <a:pt x="8140" y="12134"/>
                    <a:pt x="8135" y="12129"/>
                  </a:cubicBezTo>
                  <a:cubicBezTo>
                    <a:pt x="8130" y="12125"/>
                    <a:pt x="8125" y="12121"/>
                    <a:pt x="8122" y="12118"/>
                  </a:cubicBezTo>
                  <a:cubicBezTo>
                    <a:pt x="8118" y="12115"/>
                    <a:pt x="8116" y="12113"/>
                    <a:pt x="8115" y="12112"/>
                  </a:cubicBezTo>
                  <a:cubicBezTo>
                    <a:pt x="8116" y="12112"/>
                    <a:pt x="8119" y="12114"/>
                    <a:pt x="8123" y="12116"/>
                  </a:cubicBezTo>
                  <a:cubicBezTo>
                    <a:pt x="8128" y="12118"/>
                    <a:pt x="8134" y="12120"/>
                    <a:pt x="8140" y="12123"/>
                  </a:cubicBezTo>
                  <a:cubicBezTo>
                    <a:pt x="8147" y="12127"/>
                    <a:pt x="8154" y="12130"/>
                    <a:pt x="8162" y="12133"/>
                  </a:cubicBezTo>
                  <a:cubicBezTo>
                    <a:pt x="8169" y="12136"/>
                    <a:pt x="8176" y="12139"/>
                    <a:pt x="8183" y="12142"/>
                  </a:cubicBezTo>
                  <a:lnTo>
                    <a:pt x="8480" y="12260"/>
                  </a:lnTo>
                  <a:lnTo>
                    <a:pt x="8503" y="12213"/>
                  </a:lnTo>
                  <a:close/>
                  <a:moveTo>
                    <a:pt x="8288" y="11665"/>
                  </a:moveTo>
                  <a:lnTo>
                    <a:pt x="8265" y="11711"/>
                  </a:lnTo>
                  <a:lnTo>
                    <a:pt x="8537" y="11845"/>
                  </a:lnTo>
                  <a:cubicBezTo>
                    <a:pt x="8551" y="11851"/>
                    <a:pt x="8562" y="11858"/>
                    <a:pt x="8570" y="11864"/>
                  </a:cubicBezTo>
                  <a:cubicBezTo>
                    <a:pt x="8579" y="11870"/>
                    <a:pt x="8586" y="11879"/>
                    <a:pt x="8591" y="11890"/>
                  </a:cubicBezTo>
                  <a:cubicBezTo>
                    <a:pt x="8596" y="11900"/>
                    <a:pt x="8598" y="11912"/>
                    <a:pt x="8596" y="11925"/>
                  </a:cubicBezTo>
                  <a:cubicBezTo>
                    <a:pt x="8595" y="11939"/>
                    <a:pt x="8590" y="11954"/>
                    <a:pt x="8582" y="11971"/>
                  </a:cubicBezTo>
                  <a:cubicBezTo>
                    <a:pt x="8576" y="11983"/>
                    <a:pt x="8569" y="11993"/>
                    <a:pt x="8563" y="12000"/>
                  </a:cubicBezTo>
                  <a:cubicBezTo>
                    <a:pt x="8556" y="12008"/>
                    <a:pt x="8550" y="12014"/>
                    <a:pt x="8543" y="12018"/>
                  </a:cubicBezTo>
                  <a:cubicBezTo>
                    <a:pt x="8536" y="12022"/>
                    <a:pt x="8529" y="12025"/>
                    <a:pt x="8523" y="12026"/>
                  </a:cubicBezTo>
                  <a:cubicBezTo>
                    <a:pt x="8517" y="12028"/>
                    <a:pt x="8511" y="12028"/>
                    <a:pt x="8506" y="12028"/>
                  </a:cubicBezTo>
                  <a:cubicBezTo>
                    <a:pt x="8499" y="12028"/>
                    <a:pt x="8489" y="12026"/>
                    <a:pt x="8478" y="12021"/>
                  </a:cubicBezTo>
                  <a:cubicBezTo>
                    <a:pt x="8467" y="12017"/>
                    <a:pt x="8456" y="12012"/>
                    <a:pt x="8446" y="12007"/>
                  </a:cubicBezTo>
                  <a:lnTo>
                    <a:pt x="8183" y="11878"/>
                  </a:lnTo>
                  <a:lnTo>
                    <a:pt x="8160" y="11924"/>
                  </a:lnTo>
                  <a:lnTo>
                    <a:pt x="8441" y="12062"/>
                  </a:lnTo>
                  <a:cubicBezTo>
                    <a:pt x="8449" y="12066"/>
                    <a:pt x="8460" y="12071"/>
                    <a:pt x="8471" y="12075"/>
                  </a:cubicBezTo>
                  <a:cubicBezTo>
                    <a:pt x="8483" y="12079"/>
                    <a:pt x="8495" y="12081"/>
                    <a:pt x="8507" y="12081"/>
                  </a:cubicBezTo>
                  <a:cubicBezTo>
                    <a:pt x="8532" y="12079"/>
                    <a:pt x="8553" y="12072"/>
                    <a:pt x="8571" y="12059"/>
                  </a:cubicBezTo>
                  <a:cubicBezTo>
                    <a:pt x="8589" y="12045"/>
                    <a:pt x="8605" y="12023"/>
                    <a:pt x="8620" y="11993"/>
                  </a:cubicBezTo>
                  <a:cubicBezTo>
                    <a:pt x="8632" y="11969"/>
                    <a:pt x="8640" y="11947"/>
                    <a:pt x="8643" y="11929"/>
                  </a:cubicBezTo>
                  <a:cubicBezTo>
                    <a:pt x="8646" y="11910"/>
                    <a:pt x="8645" y="11892"/>
                    <a:pt x="8641" y="11875"/>
                  </a:cubicBezTo>
                  <a:cubicBezTo>
                    <a:pt x="8637" y="11859"/>
                    <a:pt x="8629" y="11845"/>
                    <a:pt x="8618" y="11835"/>
                  </a:cubicBezTo>
                  <a:cubicBezTo>
                    <a:pt x="8607" y="11824"/>
                    <a:pt x="8589" y="11813"/>
                    <a:pt x="8566" y="11802"/>
                  </a:cubicBezTo>
                  <a:lnTo>
                    <a:pt x="8288" y="11665"/>
                  </a:lnTo>
                  <a:close/>
                  <a:moveTo>
                    <a:pt x="8131" y="11796"/>
                  </a:moveTo>
                  <a:cubicBezTo>
                    <a:pt x="8122" y="11798"/>
                    <a:pt x="8116" y="11804"/>
                    <a:pt x="8112" y="11812"/>
                  </a:cubicBezTo>
                  <a:cubicBezTo>
                    <a:pt x="8108" y="11820"/>
                    <a:pt x="8107" y="11829"/>
                    <a:pt x="8110" y="11837"/>
                  </a:cubicBezTo>
                  <a:cubicBezTo>
                    <a:pt x="8113" y="11846"/>
                    <a:pt x="8119" y="11852"/>
                    <a:pt x="8127" y="11856"/>
                  </a:cubicBezTo>
                  <a:cubicBezTo>
                    <a:pt x="8135" y="11860"/>
                    <a:pt x="8143" y="11861"/>
                    <a:pt x="8152" y="11858"/>
                  </a:cubicBezTo>
                  <a:cubicBezTo>
                    <a:pt x="8161" y="11855"/>
                    <a:pt x="8167" y="11849"/>
                    <a:pt x="8171" y="11841"/>
                  </a:cubicBezTo>
                  <a:cubicBezTo>
                    <a:pt x="8175" y="11833"/>
                    <a:pt x="8176" y="11824"/>
                    <a:pt x="8173" y="11816"/>
                  </a:cubicBezTo>
                  <a:cubicBezTo>
                    <a:pt x="8170" y="11807"/>
                    <a:pt x="8164" y="11801"/>
                    <a:pt x="8155" y="11797"/>
                  </a:cubicBezTo>
                  <a:cubicBezTo>
                    <a:pt x="8147" y="11793"/>
                    <a:pt x="8139" y="11793"/>
                    <a:pt x="8131" y="11796"/>
                  </a:cubicBezTo>
                  <a:close/>
                  <a:moveTo>
                    <a:pt x="8188" y="11679"/>
                  </a:moveTo>
                  <a:cubicBezTo>
                    <a:pt x="8180" y="11682"/>
                    <a:pt x="8173" y="11687"/>
                    <a:pt x="8169" y="11696"/>
                  </a:cubicBezTo>
                  <a:cubicBezTo>
                    <a:pt x="8165" y="11704"/>
                    <a:pt x="8165" y="11712"/>
                    <a:pt x="8168" y="11720"/>
                  </a:cubicBezTo>
                  <a:cubicBezTo>
                    <a:pt x="8171" y="11729"/>
                    <a:pt x="8176" y="11735"/>
                    <a:pt x="8184" y="11739"/>
                  </a:cubicBezTo>
                  <a:cubicBezTo>
                    <a:pt x="8192" y="11743"/>
                    <a:pt x="8201" y="11744"/>
                    <a:pt x="8210" y="11741"/>
                  </a:cubicBezTo>
                  <a:cubicBezTo>
                    <a:pt x="8218" y="11738"/>
                    <a:pt x="8225" y="11733"/>
                    <a:pt x="8229" y="11724"/>
                  </a:cubicBezTo>
                  <a:cubicBezTo>
                    <a:pt x="8233" y="11716"/>
                    <a:pt x="8233" y="11707"/>
                    <a:pt x="8230" y="11699"/>
                  </a:cubicBezTo>
                  <a:cubicBezTo>
                    <a:pt x="8227" y="11691"/>
                    <a:pt x="8221" y="11684"/>
                    <a:pt x="8213" y="11680"/>
                  </a:cubicBezTo>
                  <a:cubicBezTo>
                    <a:pt x="8205" y="11676"/>
                    <a:pt x="8197" y="11676"/>
                    <a:pt x="8188" y="11679"/>
                  </a:cubicBezTo>
                  <a:close/>
                  <a:moveTo>
                    <a:pt x="8862" y="11485"/>
                  </a:moveTo>
                  <a:lnTo>
                    <a:pt x="8471" y="11292"/>
                  </a:lnTo>
                  <a:lnTo>
                    <a:pt x="8448" y="11338"/>
                  </a:lnTo>
                  <a:lnTo>
                    <a:pt x="8662" y="11441"/>
                  </a:lnTo>
                  <a:cubicBezTo>
                    <a:pt x="8676" y="11448"/>
                    <a:pt x="8690" y="11455"/>
                    <a:pt x="8704" y="11461"/>
                  </a:cubicBezTo>
                  <a:cubicBezTo>
                    <a:pt x="8719" y="11467"/>
                    <a:pt x="8732" y="11473"/>
                    <a:pt x="8743" y="11478"/>
                  </a:cubicBezTo>
                  <a:cubicBezTo>
                    <a:pt x="8755" y="11483"/>
                    <a:pt x="8764" y="11487"/>
                    <a:pt x="8772" y="11490"/>
                  </a:cubicBezTo>
                  <a:cubicBezTo>
                    <a:pt x="8779" y="11493"/>
                    <a:pt x="8783" y="11495"/>
                    <a:pt x="8783" y="11495"/>
                  </a:cubicBezTo>
                  <a:cubicBezTo>
                    <a:pt x="8782" y="11495"/>
                    <a:pt x="8778" y="11494"/>
                    <a:pt x="8772" y="11494"/>
                  </a:cubicBezTo>
                  <a:cubicBezTo>
                    <a:pt x="8766" y="11493"/>
                    <a:pt x="8758" y="11493"/>
                    <a:pt x="8749" y="11492"/>
                  </a:cubicBezTo>
                  <a:cubicBezTo>
                    <a:pt x="8740" y="11492"/>
                    <a:pt x="8730" y="11491"/>
                    <a:pt x="8718" y="11491"/>
                  </a:cubicBezTo>
                  <a:cubicBezTo>
                    <a:pt x="8706" y="11490"/>
                    <a:pt x="8695" y="11490"/>
                    <a:pt x="8683" y="11491"/>
                  </a:cubicBezTo>
                  <a:lnTo>
                    <a:pt x="8370" y="11498"/>
                  </a:lnTo>
                  <a:lnTo>
                    <a:pt x="8343" y="11552"/>
                  </a:lnTo>
                  <a:lnTo>
                    <a:pt x="8734" y="11744"/>
                  </a:lnTo>
                  <a:lnTo>
                    <a:pt x="8758" y="11696"/>
                  </a:lnTo>
                  <a:lnTo>
                    <a:pt x="8530" y="11587"/>
                  </a:lnTo>
                  <a:cubicBezTo>
                    <a:pt x="8519" y="11581"/>
                    <a:pt x="8507" y="11576"/>
                    <a:pt x="8495" y="11571"/>
                  </a:cubicBezTo>
                  <a:cubicBezTo>
                    <a:pt x="8484" y="11566"/>
                    <a:pt x="8473" y="11561"/>
                    <a:pt x="8463" y="11557"/>
                  </a:cubicBezTo>
                  <a:cubicBezTo>
                    <a:pt x="8453" y="11553"/>
                    <a:pt x="8444" y="11549"/>
                    <a:pt x="8437" y="11546"/>
                  </a:cubicBezTo>
                  <a:cubicBezTo>
                    <a:pt x="8430" y="11543"/>
                    <a:pt x="8425" y="11541"/>
                    <a:pt x="8422" y="11540"/>
                  </a:cubicBezTo>
                  <a:cubicBezTo>
                    <a:pt x="8426" y="11540"/>
                    <a:pt x="8431" y="11541"/>
                    <a:pt x="8439" y="11541"/>
                  </a:cubicBezTo>
                  <a:cubicBezTo>
                    <a:pt x="8446" y="11541"/>
                    <a:pt x="8455" y="11541"/>
                    <a:pt x="8465" y="11541"/>
                  </a:cubicBezTo>
                  <a:cubicBezTo>
                    <a:pt x="8475" y="11541"/>
                    <a:pt x="8486" y="11542"/>
                    <a:pt x="8498" y="11542"/>
                  </a:cubicBezTo>
                  <a:cubicBezTo>
                    <a:pt x="8511" y="11542"/>
                    <a:pt x="8523" y="11542"/>
                    <a:pt x="8537" y="11541"/>
                  </a:cubicBezTo>
                  <a:lnTo>
                    <a:pt x="8838" y="11534"/>
                  </a:lnTo>
                  <a:lnTo>
                    <a:pt x="8862" y="11485"/>
                  </a:lnTo>
                  <a:close/>
                  <a:moveTo>
                    <a:pt x="8886" y="11064"/>
                  </a:moveTo>
                  <a:cubicBezTo>
                    <a:pt x="8872" y="11062"/>
                    <a:pt x="8858" y="11063"/>
                    <a:pt x="8845" y="11067"/>
                  </a:cubicBezTo>
                  <a:cubicBezTo>
                    <a:pt x="8832" y="11070"/>
                    <a:pt x="8820" y="11076"/>
                    <a:pt x="8809" y="11083"/>
                  </a:cubicBezTo>
                  <a:cubicBezTo>
                    <a:pt x="8798" y="11090"/>
                    <a:pt x="8785" y="11101"/>
                    <a:pt x="8771" y="11116"/>
                  </a:cubicBezTo>
                  <a:lnTo>
                    <a:pt x="8735" y="11154"/>
                  </a:lnTo>
                  <a:cubicBezTo>
                    <a:pt x="8716" y="11174"/>
                    <a:pt x="8699" y="11186"/>
                    <a:pt x="8685" y="11192"/>
                  </a:cubicBezTo>
                  <a:cubicBezTo>
                    <a:pt x="8670" y="11197"/>
                    <a:pt x="8655" y="11196"/>
                    <a:pt x="8639" y="11188"/>
                  </a:cubicBezTo>
                  <a:cubicBezTo>
                    <a:pt x="8619" y="11178"/>
                    <a:pt x="8607" y="11163"/>
                    <a:pt x="8602" y="11144"/>
                  </a:cubicBezTo>
                  <a:cubicBezTo>
                    <a:pt x="8597" y="11125"/>
                    <a:pt x="8601" y="11103"/>
                    <a:pt x="8613" y="11078"/>
                  </a:cubicBezTo>
                  <a:cubicBezTo>
                    <a:pt x="8617" y="11070"/>
                    <a:pt x="8622" y="11062"/>
                    <a:pt x="8627" y="11055"/>
                  </a:cubicBezTo>
                  <a:cubicBezTo>
                    <a:pt x="8631" y="11048"/>
                    <a:pt x="8637" y="11042"/>
                    <a:pt x="8643" y="11036"/>
                  </a:cubicBezTo>
                  <a:cubicBezTo>
                    <a:pt x="8650" y="11030"/>
                    <a:pt x="8657" y="11024"/>
                    <a:pt x="8665" y="11018"/>
                  </a:cubicBezTo>
                  <a:cubicBezTo>
                    <a:pt x="8673" y="11012"/>
                    <a:pt x="8682" y="11006"/>
                    <a:pt x="8693" y="10999"/>
                  </a:cubicBezTo>
                  <a:lnTo>
                    <a:pt x="8670" y="10962"/>
                  </a:lnTo>
                  <a:cubicBezTo>
                    <a:pt x="8626" y="10987"/>
                    <a:pt x="8594" y="11020"/>
                    <a:pt x="8574" y="11062"/>
                  </a:cubicBezTo>
                  <a:cubicBezTo>
                    <a:pt x="8565" y="11081"/>
                    <a:pt x="8559" y="11099"/>
                    <a:pt x="8557" y="11117"/>
                  </a:cubicBezTo>
                  <a:cubicBezTo>
                    <a:pt x="8555" y="11136"/>
                    <a:pt x="8556" y="11153"/>
                    <a:pt x="8560" y="11169"/>
                  </a:cubicBezTo>
                  <a:cubicBezTo>
                    <a:pt x="8565" y="11185"/>
                    <a:pt x="8572" y="11199"/>
                    <a:pt x="8583" y="11212"/>
                  </a:cubicBezTo>
                  <a:cubicBezTo>
                    <a:pt x="8594" y="11225"/>
                    <a:pt x="8607" y="11235"/>
                    <a:pt x="8624" y="11243"/>
                  </a:cubicBezTo>
                  <a:cubicBezTo>
                    <a:pt x="8649" y="11256"/>
                    <a:pt x="8674" y="11258"/>
                    <a:pt x="8700" y="11250"/>
                  </a:cubicBezTo>
                  <a:cubicBezTo>
                    <a:pt x="8712" y="11247"/>
                    <a:pt x="8722" y="11241"/>
                    <a:pt x="8733" y="11233"/>
                  </a:cubicBezTo>
                  <a:cubicBezTo>
                    <a:pt x="8743" y="11225"/>
                    <a:pt x="8755" y="11213"/>
                    <a:pt x="8769" y="11198"/>
                  </a:cubicBezTo>
                  <a:lnTo>
                    <a:pt x="8800" y="11164"/>
                  </a:lnTo>
                  <a:cubicBezTo>
                    <a:pt x="8837" y="11125"/>
                    <a:pt x="8873" y="11113"/>
                    <a:pt x="8908" y="11130"/>
                  </a:cubicBezTo>
                  <a:cubicBezTo>
                    <a:pt x="8931" y="11142"/>
                    <a:pt x="8945" y="11160"/>
                    <a:pt x="8950" y="11186"/>
                  </a:cubicBezTo>
                  <a:cubicBezTo>
                    <a:pt x="8952" y="11197"/>
                    <a:pt x="8952" y="11208"/>
                    <a:pt x="8950" y="11218"/>
                  </a:cubicBezTo>
                  <a:cubicBezTo>
                    <a:pt x="8948" y="11229"/>
                    <a:pt x="8943" y="11241"/>
                    <a:pt x="8936" y="11256"/>
                  </a:cubicBezTo>
                  <a:cubicBezTo>
                    <a:pt x="8926" y="11276"/>
                    <a:pt x="8915" y="11293"/>
                    <a:pt x="8901" y="11307"/>
                  </a:cubicBezTo>
                  <a:cubicBezTo>
                    <a:pt x="8888" y="11321"/>
                    <a:pt x="8871" y="11334"/>
                    <a:pt x="8851" y="11344"/>
                  </a:cubicBezTo>
                  <a:lnTo>
                    <a:pt x="8877" y="11383"/>
                  </a:lnTo>
                  <a:cubicBezTo>
                    <a:pt x="8899" y="11369"/>
                    <a:pt x="8918" y="11354"/>
                    <a:pt x="8933" y="11336"/>
                  </a:cubicBezTo>
                  <a:cubicBezTo>
                    <a:pt x="8949" y="11319"/>
                    <a:pt x="8963" y="11298"/>
                    <a:pt x="8974" y="11275"/>
                  </a:cubicBezTo>
                  <a:cubicBezTo>
                    <a:pt x="8983" y="11257"/>
                    <a:pt x="8989" y="11240"/>
                    <a:pt x="8992" y="11224"/>
                  </a:cubicBezTo>
                  <a:cubicBezTo>
                    <a:pt x="8995" y="11209"/>
                    <a:pt x="8996" y="11192"/>
                    <a:pt x="8994" y="11175"/>
                  </a:cubicBezTo>
                  <a:cubicBezTo>
                    <a:pt x="8991" y="11152"/>
                    <a:pt x="8984" y="11132"/>
                    <a:pt x="8972" y="11115"/>
                  </a:cubicBezTo>
                  <a:cubicBezTo>
                    <a:pt x="8960" y="11097"/>
                    <a:pt x="8944" y="11084"/>
                    <a:pt x="8926" y="11075"/>
                  </a:cubicBezTo>
                  <a:cubicBezTo>
                    <a:pt x="8914" y="11069"/>
                    <a:pt x="8901" y="11065"/>
                    <a:pt x="8886" y="11064"/>
                  </a:cubicBezTo>
                  <a:close/>
                  <a:moveTo>
                    <a:pt x="6440" y="18132"/>
                  </a:moveTo>
                  <a:lnTo>
                    <a:pt x="6404" y="18137"/>
                  </a:lnTo>
                  <a:cubicBezTo>
                    <a:pt x="6387" y="18139"/>
                    <a:pt x="6370" y="18141"/>
                    <a:pt x="6351" y="18144"/>
                  </a:cubicBezTo>
                  <a:cubicBezTo>
                    <a:pt x="6332" y="18147"/>
                    <a:pt x="6315" y="18149"/>
                    <a:pt x="6298" y="18151"/>
                  </a:cubicBezTo>
                  <a:cubicBezTo>
                    <a:pt x="6282" y="18154"/>
                    <a:pt x="6270" y="18155"/>
                    <a:pt x="6263" y="18157"/>
                  </a:cubicBezTo>
                  <a:cubicBezTo>
                    <a:pt x="6253" y="18159"/>
                    <a:pt x="6242" y="18161"/>
                    <a:pt x="6231" y="18164"/>
                  </a:cubicBezTo>
                  <a:cubicBezTo>
                    <a:pt x="6219" y="18167"/>
                    <a:pt x="6208" y="18171"/>
                    <a:pt x="6200" y="18175"/>
                  </a:cubicBezTo>
                  <a:lnTo>
                    <a:pt x="6203" y="18169"/>
                  </a:lnTo>
                  <a:cubicBezTo>
                    <a:pt x="6210" y="18153"/>
                    <a:pt x="6215" y="18138"/>
                    <a:pt x="6216" y="18123"/>
                  </a:cubicBezTo>
                  <a:cubicBezTo>
                    <a:pt x="6217" y="18107"/>
                    <a:pt x="6215" y="18093"/>
                    <a:pt x="6210" y="18079"/>
                  </a:cubicBezTo>
                  <a:cubicBezTo>
                    <a:pt x="6206" y="18065"/>
                    <a:pt x="6198" y="18053"/>
                    <a:pt x="6187" y="18041"/>
                  </a:cubicBezTo>
                  <a:cubicBezTo>
                    <a:pt x="6176" y="18030"/>
                    <a:pt x="6163" y="18020"/>
                    <a:pt x="6147" y="18012"/>
                  </a:cubicBezTo>
                  <a:cubicBezTo>
                    <a:pt x="6136" y="18007"/>
                    <a:pt x="6126" y="18004"/>
                    <a:pt x="6117" y="18002"/>
                  </a:cubicBezTo>
                  <a:cubicBezTo>
                    <a:pt x="6107" y="18001"/>
                    <a:pt x="6098" y="18000"/>
                    <a:pt x="6089" y="18000"/>
                  </a:cubicBezTo>
                  <a:cubicBezTo>
                    <a:pt x="6080" y="18000"/>
                    <a:pt x="6072" y="18001"/>
                    <a:pt x="6065" y="18003"/>
                  </a:cubicBezTo>
                  <a:cubicBezTo>
                    <a:pt x="6058" y="18005"/>
                    <a:pt x="6051" y="18008"/>
                    <a:pt x="6046" y="18011"/>
                  </a:cubicBezTo>
                  <a:cubicBezTo>
                    <a:pt x="6039" y="18013"/>
                    <a:pt x="6034" y="18017"/>
                    <a:pt x="6028" y="18021"/>
                  </a:cubicBezTo>
                  <a:cubicBezTo>
                    <a:pt x="6022" y="18026"/>
                    <a:pt x="6016" y="18031"/>
                    <a:pt x="6010" y="18038"/>
                  </a:cubicBezTo>
                  <a:cubicBezTo>
                    <a:pt x="6003" y="18045"/>
                    <a:pt x="5997" y="18053"/>
                    <a:pt x="5991" y="18063"/>
                  </a:cubicBezTo>
                  <a:cubicBezTo>
                    <a:pt x="5985" y="18072"/>
                    <a:pt x="5978" y="18084"/>
                    <a:pt x="5972" y="18097"/>
                  </a:cubicBezTo>
                  <a:lnTo>
                    <a:pt x="5927" y="18188"/>
                  </a:lnTo>
                  <a:lnTo>
                    <a:pt x="6061" y="18254"/>
                  </a:lnTo>
                  <a:lnTo>
                    <a:pt x="6176" y="18254"/>
                  </a:lnTo>
                  <a:lnTo>
                    <a:pt x="6164" y="18248"/>
                  </a:lnTo>
                  <a:cubicBezTo>
                    <a:pt x="6169" y="18238"/>
                    <a:pt x="6175" y="18231"/>
                    <a:pt x="6181" y="18227"/>
                  </a:cubicBezTo>
                  <a:cubicBezTo>
                    <a:pt x="6187" y="18222"/>
                    <a:pt x="6197" y="18219"/>
                    <a:pt x="6211" y="18216"/>
                  </a:cubicBezTo>
                  <a:cubicBezTo>
                    <a:pt x="6234" y="18211"/>
                    <a:pt x="6256" y="18207"/>
                    <a:pt x="6277" y="18204"/>
                  </a:cubicBezTo>
                  <a:cubicBezTo>
                    <a:pt x="6297" y="18200"/>
                    <a:pt x="6316" y="18197"/>
                    <a:pt x="6334" y="18195"/>
                  </a:cubicBezTo>
                  <a:cubicBezTo>
                    <a:pt x="6351" y="18193"/>
                    <a:pt x="6366" y="18192"/>
                    <a:pt x="6380" y="18191"/>
                  </a:cubicBezTo>
                  <a:cubicBezTo>
                    <a:pt x="6393" y="18191"/>
                    <a:pt x="6403" y="18191"/>
                    <a:pt x="6411" y="18191"/>
                  </a:cubicBezTo>
                  <a:lnTo>
                    <a:pt x="6440" y="18132"/>
                  </a:lnTo>
                  <a:close/>
                  <a:moveTo>
                    <a:pt x="9002" y="12831"/>
                  </a:moveTo>
                  <a:lnTo>
                    <a:pt x="9002" y="12772"/>
                  </a:lnTo>
                  <a:lnTo>
                    <a:pt x="8835" y="12692"/>
                  </a:lnTo>
                  <a:cubicBezTo>
                    <a:pt x="8824" y="12686"/>
                    <a:pt x="8813" y="12681"/>
                    <a:pt x="8801" y="12676"/>
                  </a:cubicBezTo>
                  <a:cubicBezTo>
                    <a:pt x="8789" y="12671"/>
                    <a:pt x="8778" y="12666"/>
                    <a:pt x="8768" y="12662"/>
                  </a:cubicBezTo>
                  <a:cubicBezTo>
                    <a:pt x="8758" y="12658"/>
                    <a:pt x="8750" y="12654"/>
                    <a:pt x="8742" y="12651"/>
                  </a:cubicBezTo>
                  <a:cubicBezTo>
                    <a:pt x="8735" y="12648"/>
                    <a:pt x="8730" y="12646"/>
                    <a:pt x="8727" y="12645"/>
                  </a:cubicBezTo>
                  <a:cubicBezTo>
                    <a:pt x="8731" y="12645"/>
                    <a:pt x="8737" y="12646"/>
                    <a:pt x="8744" y="12646"/>
                  </a:cubicBezTo>
                  <a:cubicBezTo>
                    <a:pt x="8751" y="12647"/>
                    <a:pt x="8760" y="12647"/>
                    <a:pt x="8770" y="12647"/>
                  </a:cubicBezTo>
                  <a:cubicBezTo>
                    <a:pt x="8780" y="12647"/>
                    <a:pt x="8792" y="12647"/>
                    <a:pt x="8804" y="12647"/>
                  </a:cubicBezTo>
                  <a:cubicBezTo>
                    <a:pt x="8816" y="12647"/>
                    <a:pt x="8829" y="12647"/>
                    <a:pt x="8842" y="12646"/>
                  </a:cubicBezTo>
                  <a:lnTo>
                    <a:pt x="9002" y="12642"/>
                  </a:lnTo>
                  <a:lnTo>
                    <a:pt x="9002" y="12596"/>
                  </a:lnTo>
                  <a:cubicBezTo>
                    <a:pt x="8998" y="12596"/>
                    <a:pt x="8993" y="12596"/>
                    <a:pt x="8989" y="12596"/>
                  </a:cubicBezTo>
                  <a:lnTo>
                    <a:pt x="8675" y="12603"/>
                  </a:lnTo>
                  <a:lnTo>
                    <a:pt x="8649" y="12657"/>
                  </a:lnTo>
                  <a:lnTo>
                    <a:pt x="9002" y="12831"/>
                  </a:lnTo>
                  <a:close/>
                  <a:moveTo>
                    <a:pt x="9002" y="12563"/>
                  </a:moveTo>
                  <a:lnTo>
                    <a:pt x="9002" y="12508"/>
                  </a:lnTo>
                  <a:lnTo>
                    <a:pt x="8776" y="12398"/>
                  </a:lnTo>
                  <a:lnTo>
                    <a:pt x="8754" y="12444"/>
                  </a:lnTo>
                  <a:lnTo>
                    <a:pt x="8967" y="12547"/>
                  </a:lnTo>
                  <a:cubicBezTo>
                    <a:pt x="8979" y="12552"/>
                    <a:pt x="8990" y="12558"/>
                    <a:pt x="9002" y="12563"/>
                  </a:cubicBezTo>
                  <a:close/>
                  <a:moveTo>
                    <a:pt x="9002" y="12356"/>
                  </a:moveTo>
                  <a:lnTo>
                    <a:pt x="9002" y="12291"/>
                  </a:lnTo>
                  <a:cubicBezTo>
                    <a:pt x="8998" y="12294"/>
                    <a:pt x="8994" y="12295"/>
                    <a:pt x="8990" y="12297"/>
                  </a:cubicBezTo>
                  <a:cubicBezTo>
                    <a:pt x="8976" y="12302"/>
                    <a:pt x="8961" y="12301"/>
                    <a:pt x="8945" y="12293"/>
                  </a:cubicBezTo>
                  <a:cubicBezTo>
                    <a:pt x="8925" y="12283"/>
                    <a:pt x="8912" y="12269"/>
                    <a:pt x="8907" y="12249"/>
                  </a:cubicBezTo>
                  <a:cubicBezTo>
                    <a:pt x="8903" y="12230"/>
                    <a:pt x="8906" y="12208"/>
                    <a:pt x="8919" y="12183"/>
                  </a:cubicBezTo>
                  <a:cubicBezTo>
                    <a:pt x="8923" y="12175"/>
                    <a:pt x="8927" y="12167"/>
                    <a:pt x="8932" y="12161"/>
                  </a:cubicBezTo>
                  <a:cubicBezTo>
                    <a:pt x="8937" y="12154"/>
                    <a:pt x="8942" y="12147"/>
                    <a:pt x="8949" y="12141"/>
                  </a:cubicBezTo>
                  <a:cubicBezTo>
                    <a:pt x="8955" y="12135"/>
                    <a:pt x="8962" y="12129"/>
                    <a:pt x="8970" y="12123"/>
                  </a:cubicBezTo>
                  <a:cubicBezTo>
                    <a:pt x="8978" y="12117"/>
                    <a:pt x="8988" y="12111"/>
                    <a:pt x="8999" y="12104"/>
                  </a:cubicBezTo>
                  <a:lnTo>
                    <a:pt x="8975" y="12067"/>
                  </a:lnTo>
                  <a:cubicBezTo>
                    <a:pt x="8932" y="12092"/>
                    <a:pt x="8900" y="12125"/>
                    <a:pt x="8879" y="12167"/>
                  </a:cubicBezTo>
                  <a:cubicBezTo>
                    <a:pt x="8870" y="12186"/>
                    <a:pt x="8864" y="12205"/>
                    <a:pt x="8862" y="12223"/>
                  </a:cubicBezTo>
                  <a:cubicBezTo>
                    <a:pt x="8860" y="12241"/>
                    <a:pt x="8861" y="12258"/>
                    <a:pt x="8866" y="12274"/>
                  </a:cubicBezTo>
                  <a:cubicBezTo>
                    <a:pt x="8870" y="12290"/>
                    <a:pt x="8878" y="12304"/>
                    <a:pt x="8888" y="12317"/>
                  </a:cubicBezTo>
                  <a:cubicBezTo>
                    <a:pt x="8899" y="12330"/>
                    <a:pt x="8913" y="12340"/>
                    <a:pt x="8929" y="12349"/>
                  </a:cubicBezTo>
                  <a:cubicBezTo>
                    <a:pt x="8953" y="12360"/>
                    <a:pt x="8978" y="12363"/>
                    <a:pt x="9002" y="12356"/>
                  </a:cubicBezTo>
                  <a:close/>
                  <a:moveTo>
                    <a:pt x="6154" y="18083"/>
                  </a:moveTo>
                  <a:cubicBezTo>
                    <a:pt x="6162" y="18092"/>
                    <a:pt x="6168" y="18101"/>
                    <a:pt x="6171" y="18110"/>
                  </a:cubicBezTo>
                  <a:cubicBezTo>
                    <a:pt x="6174" y="18121"/>
                    <a:pt x="6174" y="18133"/>
                    <a:pt x="6172" y="18145"/>
                  </a:cubicBezTo>
                  <a:cubicBezTo>
                    <a:pt x="6170" y="18158"/>
                    <a:pt x="6165" y="18173"/>
                    <a:pt x="6156" y="18190"/>
                  </a:cubicBezTo>
                  <a:lnTo>
                    <a:pt x="6135" y="18234"/>
                  </a:lnTo>
                  <a:lnTo>
                    <a:pt x="5989" y="18162"/>
                  </a:lnTo>
                  <a:lnTo>
                    <a:pt x="6012" y="18115"/>
                  </a:lnTo>
                  <a:cubicBezTo>
                    <a:pt x="6017" y="18105"/>
                    <a:pt x="6022" y="18096"/>
                    <a:pt x="6027" y="18089"/>
                  </a:cubicBezTo>
                  <a:cubicBezTo>
                    <a:pt x="6033" y="18081"/>
                    <a:pt x="6038" y="18075"/>
                    <a:pt x="6044" y="18070"/>
                  </a:cubicBezTo>
                  <a:cubicBezTo>
                    <a:pt x="6054" y="18061"/>
                    <a:pt x="6066" y="18056"/>
                    <a:pt x="6081" y="18054"/>
                  </a:cubicBezTo>
                  <a:cubicBezTo>
                    <a:pt x="6095" y="18053"/>
                    <a:pt x="6109" y="18055"/>
                    <a:pt x="6122" y="18061"/>
                  </a:cubicBezTo>
                  <a:cubicBezTo>
                    <a:pt x="6135" y="18067"/>
                    <a:pt x="6146" y="18075"/>
                    <a:pt x="6154" y="18083"/>
                  </a:cubicBezTo>
                  <a:close/>
                  <a:moveTo>
                    <a:pt x="6652" y="17921"/>
                  </a:moveTo>
                  <a:lnTo>
                    <a:pt x="6103" y="17650"/>
                  </a:lnTo>
                  <a:lnTo>
                    <a:pt x="6084" y="17688"/>
                  </a:lnTo>
                  <a:lnTo>
                    <a:pt x="6634" y="17958"/>
                  </a:lnTo>
                  <a:lnTo>
                    <a:pt x="6652" y="17921"/>
                  </a:lnTo>
                  <a:close/>
                  <a:moveTo>
                    <a:pt x="6427" y="17173"/>
                  </a:moveTo>
                  <a:lnTo>
                    <a:pt x="6404" y="17219"/>
                  </a:lnTo>
                  <a:lnTo>
                    <a:pt x="6676" y="17353"/>
                  </a:lnTo>
                  <a:cubicBezTo>
                    <a:pt x="6690" y="17360"/>
                    <a:pt x="6701" y="17366"/>
                    <a:pt x="6709" y="17372"/>
                  </a:cubicBezTo>
                  <a:cubicBezTo>
                    <a:pt x="6717" y="17379"/>
                    <a:pt x="6724" y="17387"/>
                    <a:pt x="6730" y="17398"/>
                  </a:cubicBezTo>
                  <a:cubicBezTo>
                    <a:pt x="6735" y="17408"/>
                    <a:pt x="6737" y="17420"/>
                    <a:pt x="6735" y="17434"/>
                  </a:cubicBezTo>
                  <a:cubicBezTo>
                    <a:pt x="6733" y="17447"/>
                    <a:pt x="6729" y="17463"/>
                    <a:pt x="6721" y="17479"/>
                  </a:cubicBezTo>
                  <a:cubicBezTo>
                    <a:pt x="6715" y="17491"/>
                    <a:pt x="6708" y="17501"/>
                    <a:pt x="6702" y="17509"/>
                  </a:cubicBezTo>
                  <a:cubicBezTo>
                    <a:pt x="6695" y="17516"/>
                    <a:pt x="6688" y="17522"/>
                    <a:pt x="6682" y="17526"/>
                  </a:cubicBezTo>
                  <a:cubicBezTo>
                    <a:pt x="6675" y="17530"/>
                    <a:pt x="6668" y="17533"/>
                    <a:pt x="6662" y="17535"/>
                  </a:cubicBezTo>
                  <a:cubicBezTo>
                    <a:pt x="6656" y="17536"/>
                    <a:pt x="6650" y="17537"/>
                    <a:pt x="6645" y="17536"/>
                  </a:cubicBezTo>
                  <a:cubicBezTo>
                    <a:pt x="6637" y="17536"/>
                    <a:pt x="6628" y="17534"/>
                    <a:pt x="6617" y="17529"/>
                  </a:cubicBezTo>
                  <a:cubicBezTo>
                    <a:pt x="6606" y="17525"/>
                    <a:pt x="6595" y="17520"/>
                    <a:pt x="6585" y="17516"/>
                  </a:cubicBezTo>
                  <a:lnTo>
                    <a:pt x="6322" y="17386"/>
                  </a:lnTo>
                  <a:lnTo>
                    <a:pt x="6299" y="17432"/>
                  </a:lnTo>
                  <a:lnTo>
                    <a:pt x="6579" y="17570"/>
                  </a:lnTo>
                  <a:cubicBezTo>
                    <a:pt x="6588" y="17574"/>
                    <a:pt x="6598" y="17579"/>
                    <a:pt x="6610" y="17583"/>
                  </a:cubicBezTo>
                  <a:cubicBezTo>
                    <a:pt x="6622" y="17587"/>
                    <a:pt x="6634" y="17589"/>
                    <a:pt x="6646" y="17589"/>
                  </a:cubicBezTo>
                  <a:cubicBezTo>
                    <a:pt x="6671" y="17588"/>
                    <a:pt x="6692" y="17580"/>
                    <a:pt x="6710" y="17567"/>
                  </a:cubicBezTo>
                  <a:cubicBezTo>
                    <a:pt x="6728" y="17553"/>
                    <a:pt x="6744" y="17531"/>
                    <a:pt x="6759" y="17501"/>
                  </a:cubicBezTo>
                  <a:cubicBezTo>
                    <a:pt x="6771" y="17477"/>
                    <a:pt x="6779" y="17456"/>
                    <a:pt x="6782" y="17437"/>
                  </a:cubicBezTo>
                  <a:cubicBezTo>
                    <a:pt x="6785" y="17418"/>
                    <a:pt x="6784" y="17401"/>
                    <a:pt x="6780" y="17383"/>
                  </a:cubicBezTo>
                  <a:cubicBezTo>
                    <a:pt x="6776" y="17367"/>
                    <a:pt x="6768" y="17353"/>
                    <a:pt x="6757" y="17343"/>
                  </a:cubicBezTo>
                  <a:cubicBezTo>
                    <a:pt x="6746" y="17332"/>
                    <a:pt x="6728" y="17321"/>
                    <a:pt x="6705" y="17310"/>
                  </a:cubicBezTo>
                  <a:lnTo>
                    <a:pt x="6427" y="17173"/>
                  </a:lnTo>
                  <a:close/>
                  <a:moveTo>
                    <a:pt x="7001" y="16993"/>
                  </a:moveTo>
                  <a:lnTo>
                    <a:pt x="6610" y="16800"/>
                  </a:lnTo>
                  <a:lnTo>
                    <a:pt x="6587" y="16846"/>
                  </a:lnTo>
                  <a:lnTo>
                    <a:pt x="6801" y="16949"/>
                  </a:lnTo>
                  <a:cubicBezTo>
                    <a:pt x="6815" y="16956"/>
                    <a:pt x="6829" y="16963"/>
                    <a:pt x="6843" y="16969"/>
                  </a:cubicBezTo>
                  <a:cubicBezTo>
                    <a:pt x="6858" y="16976"/>
                    <a:pt x="6871" y="16981"/>
                    <a:pt x="6882" y="16986"/>
                  </a:cubicBezTo>
                  <a:cubicBezTo>
                    <a:pt x="6893" y="16991"/>
                    <a:pt x="6903" y="16995"/>
                    <a:pt x="6910" y="16998"/>
                  </a:cubicBezTo>
                  <a:cubicBezTo>
                    <a:pt x="6918" y="17001"/>
                    <a:pt x="6922" y="17003"/>
                    <a:pt x="6922" y="17003"/>
                  </a:cubicBezTo>
                  <a:cubicBezTo>
                    <a:pt x="6921" y="17003"/>
                    <a:pt x="6917" y="17002"/>
                    <a:pt x="6911" y="17002"/>
                  </a:cubicBezTo>
                  <a:cubicBezTo>
                    <a:pt x="6905" y="17001"/>
                    <a:pt x="6897" y="17001"/>
                    <a:pt x="6888" y="17000"/>
                  </a:cubicBezTo>
                  <a:cubicBezTo>
                    <a:pt x="6879" y="17000"/>
                    <a:pt x="6868" y="16999"/>
                    <a:pt x="6857" y="16999"/>
                  </a:cubicBezTo>
                  <a:cubicBezTo>
                    <a:pt x="6845" y="16998"/>
                    <a:pt x="6834" y="16998"/>
                    <a:pt x="6822" y="16999"/>
                  </a:cubicBezTo>
                  <a:lnTo>
                    <a:pt x="6509" y="17006"/>
                  </a:lnTo>
                  <a:lnTo>
                    <a:pt x="6482" y="17060"/>
                  </a:lnTo>
                  <a:lnTo>
                    <a:pt x="6873" y="17252"/>
                  </a:lnTo>
                  <a:lnTo>
                    <a:pt x="6897" y="17204"/>
                  </a:lnTo>
                  <a:lnTo>
                    <a:pt x="6669" y="17095"/>
                  </a:lnTo>
                  <a:cubicBezTo>
                    <a:pt x="6658" y="17089"/>
                    <a:pt x="6646" y="17084"/>
                    <a:pt x="6634" y="17079"/>
                  </a:cubicBezTo>
                  <a:cubicBezTo>
                    <a:pt x="6623" y="17074"/>
                    <a:pt x="6612" y="17069"/>
                    <a:pt x="6602" y="17065"/>
                  </a:cubicBezTo>
                  <a:cubicBezTo>
                    <a:pt x="6592" y="17061"/>
                    <a:pt x="6583" y="17057"/>
                    <a:pt x="6576" y="17054"/>
                  </a:cubicBezTo>
                  <a:cubicBezTo>
                    <a:pt x="6569" y="17051"/>
                    <a:pt x="6564" y="17049"/>
                    <a:pt x="6560" y="17048"/>
                  </a:cubicBezTo>
                  <a:cubicBezTo>
                    <a:pt x="6564" y="17048"/>
                    <a:pt x="6570" y="17049"/>
                    <a:pt x="6578" y="17049"/>
                  </a:cubicBezTo>
                  <a:cubicBezTo>
                    <a:pt x="6585" y="17049"/>
                    <a:pt x="6594" y="17050"/>
                    <a:pt x="6604" y="17050"/>
                  </a:cubicBezTo>
                  <a:cubicBezTo>
                    <a:pt x="6614" y="17050"/>
                    <a:pt x="6625" y="17050"/>
                    <a:pt x="6637" y="17050"/>
                  </a:cubicBezTo>
                  <a:cubicBezTo>
                    <a:pt x="6650" y="17050"/>
                    <a:pt x="6662" y="17050"/>
                    <a:pt x="6676" y="17049"/>
                  </a:cubicBezTo>
                  <a:lnTo>
                    <a:pt x="6977" y="17042"/>
                  </a:lnTo>
                  <a:lnTo>
                    <a:pt x="7001" y="16993"/>
                  </a:lnTo>
                  <a:close/>
                  <a:moveTo>
                    <a:pt x="7080" y="16833"/>
                  </a:moveTo>
                  <a:lnTo>
                    <a:pt x="6689" y="16640"/>
                  </a:lnTo>
                  <a:lnTo>
                    <a:pt x="6666" y="16686"/>
                  </a:lnTo>
                  <a:lnTo>
                    <a:pt x="7057" y="16878"/>
                  </a:lnTo>
                  <a:lnTo>
                    <a:pt x="7080" y="16833"/>
                  </a:lnTo>
                  <a:close/>
                  <a:moveTo>
                    <a:pt x="6879" y="16253"/>
                  </a:moveTo>
                  <a:lnTo>
                    <a:pt x="6856" y="16301"/>
                  </a:lnTo>
                  <a:lnTo>
                    <a:pt x="7072" y="16511"/>
                  </a:lnTo>
                  <a:cubicBezTo>
                    <a:pt x="7090" y="16529"/>
                    <a:pt x="7105" y="16543"/>
                    <a:pt x="7117" y="16554"/>
                  </a:cubicBezTo>
                  <a:cubicBezTo>
                    <a:pt x="7129" y="16565"/>
                    <a:pt x="7137" y="16572"/>
                    <a:pt x="7142" y="16575"/>
                  </a:cubicBezTo>
                  <a:cubicBezTo>
                    <a:pt x="7139" y="16575"/>
                    <a:pt x="7134" y="16573"/>
                    <a:pt x="7127" y="16571"/>
                  </a:cubicBezTo>
                  <a:cubicBezTo>
                    <a:pt x="7120" y="16570"/>
                    <a:pt x="7112" y="16568"/>
                    <a:pt x="7103" y="16566"/>
                  </a:cubicBezTo>
                  <a:cubicBezTo>
                    <a:pt x="7094" y="16564"/>
                    <a:pt x="7084" y="16562"/>
                    <a:pt x="7074" y="16560"/>
                  </a:cubicBezTo>
                  <a:cubicBezTo>
                    <a:pt x="7064" y="16559"/>
                    <a:pt x="7053" y="16557"/>
                    <a:pt x="7043" y="16555"/>
                  </a:cubicBezTo>
                  <a:lnTo>
                    <a:pt x="6751" y="16514"/>
                  </a:lnTo>
                  <a:lnTo>
                    <a:pt x="6726" y="16565"/>
                  </a:lnTo>
                  <a:lnTo>
                    <a:pt x="7182" y="16625"/>
                  </a:lnTo>
                  <a:lnTo>
                    <a:pt x="7204" y="16579"/>
                  </a:lnTo>
                  <a:lnTo>
                    <a:pt x="6879" y="16253"/>
                  </a:lnTo>
                  <a:close/>
                  <a:moveTo>
                    <a:pt x="7415" y="16150"/>
                  </a:moveTo>
                  <a:lnTo>
                    <a:pt x="7375" y="16131"/>
                  </a:lnTo>
                  <a:lnTo>
                    <a:pt x="7290" y="16303"/>
                  </a:lnTo>
                  <a:lnTo>
                    <a:pt x="7147" y="16232"/>
                  </a:lnTo>
                  <a:lnTo>
                    <a:pt x="7213" y="16098"/>
                  </a:lnTo>
                  <a:lnTo>
                    <a:pt x="7173" y="16078"/>
                  </a:lnTo>
                  <a:lnTo>
                    <a:pt x="7107" y="16212"/>
                  </a:lnTo>
                  <a:lnTo>
                    <a:pt x="6979" y="16149"/>
                  </a:lnTo>
                  <a:lnTo>
                    <a:pt x="7057" y="15989"/>
                  </a:lnTo>
                  <a:lnTo>
                    <a:pt x="7022" y="15964"/>
                  </a:lnTo>
                  <a:lnTo>
                    <a:pt x="6916" y="16177"/>
                  </a:lnTo>
                  <a:lnTo>
                    <a:pt x="7307" y="16370"/>
                  </a:lnTo>
                  <a:lnTo>
                    <a:pt x="7415" y="16150"/>
                  </a:lnTo>
                  <a:close/>
                  <a:moveTo>
                    <a:pt x="7578" y="15819"/>
                  </a:moveTo>
                  <a:lnTo>
                    <a:pt x="7542" y="15824"/>
                  </a:lnTo>
                  <a:cubicBezTo>
                    <a:pt x="7525" y="15826"/>
                    <a:pt x="7508" y="15829"/>
                    <a:pt x="7489" y="15831"/>
                  </a:cubicBezTo>
                  <a:cubicBezTo>
                    <a:pt x="7470" y="15834"/>
                    <a:pt x="7453" y="15836"/>
                    <a:pt x="7436" y="15839"/>
                  </a:cubicBezTo>
                  <a:cubicBezTo>
                    <a:pt x="7420" y="15841"/>
                    <a:pt x="7408" y="15843"/>
                    <a:pt x="7401" y="15844"/>
                  </a:cubicBezTo>
                  <a:cubicBezTo>
                    <a:pt x="7391" y="15846"/>
                    <a:pt x="7380" y="15848"/>
                    <a:pt x="7369" y="15851"/>
                  </a:cubicBezTo>
                  <a:cubicBezTo>
                    <a:pt x="7357" y="15854"/>
                    <a:pt x="7346" y="15858"/>
                    <a:pt x="7338" y="15862"/>
                  </a:cubicBezTo>
                  <a:lnTo>
                    <a:pt x="7341" y="15856"/>
                  </a:lnTo>
                  <a:cubicBezTo>
                    <a:pt x="7348" y="15841"/>
                    <a:pt x="7353" y="15825"/>
                    <a:pt x="7354" y="15810"/>
                  </a:cubicBezTo>
                  <a:cubicBezTo>
                    <a:pt x="7355" y="15795"/>
                    <a:pt x="7353" y="15780"/>
                    <a:pt x="7348" y="15766"/>
                  </a:cubicBezTo>
                  <a:cubicBezTo>
                    <a:pt x="7344" y="15753"/>
                    <a:pt x="7336" y="15740"/>
                    <a:pt x="7325" y="15729"/>
                  </a:cubicBezTo>
                  <a:cubicBezTo>
                    <a:pt x="7314" y="15717"/>
                    <a:pt x="7301" y="15708"/>
                    <a:pt x="7285" y="15700"/>
                  </a:cubicBezTo>
                  <a:cubicBezTo>
                    <a:pt x="7274" y="15695"/>
                    <a:pt x="7264" y="15691"/>
                    <a:pt x="7255" y="15690"/>
                  </a:cubicBezTo>
                  <a:cubicBezTo>
                    <a:pt x="7245" y="15688"/>
                    <a:pt x="7236" y="15687"/>
                    <a:pt x="7227" y="15687"/>
                  </a:cubicBezTo>
                  <a:cubicBezTo>
                    <a:pt x="7218" y="15688"/>
                    <a:pt x="7210" y="15689"/>
                    <a:pt x="7203" y="15691"/>
                  </a:cubicBezTo>
                  <a:cubicBezTo>
                    <a:pt x="7196" y="15693"/>
                    <a:pt x="7189" y="15695"/>
                    <a:pt x="7184" y="15698"/>
                  </a:cubicBezTo>
                  <a:cubicBezTo>
                    <a:pt x="7178" y="15701"/>
                    <a:pt x="7172" y="15704"/>
                    <a:pt x="7166" y="15709"/>
                  </a:cubicBezTo>
                  <a:cubicBezTo>
                    <a:pt x="7160" y="15713"/>
                    <a:pt x="7154" y="15719"/>
                    <a:pt x="7148" y="15725"/>
                  </a:cubicBezTo>
                  <a:cubicBezTo>
                    <a:pt x="7141" y="15732"/>
                    <a:pt x="7135" y="15740"/>
                    <a:pt x="7129" y="15750"/>
                  </a:cubicBezTo>
                  <a:cubicBezTo>
                    <a:pt x="7123" y="15760"/>
                    <a:pt x="7117" y="15771"/>
                    <a:pt x="7110" y="15784"/>
                  </a:cubicBezTo>
                  <a:lnTo>
                    <a:pt x="7065" y="15875"/>
                  </a:lnTo>
                  <a:lnTo>
                    <a:pt x="7456" y="16068"/>
                  </a:lnTo>
                  <a:lnTo>
                    <a:pt x="7478" y="16022"/>
                  </a:lnTo>
                  <a:lnTo>
                    <a:pt x="7302" y="15935"/>
                  </a:lnTo>
                  <a:cubicBezTo>
                    <a:pt x="7307" y="15926"/>
                    <a:pt x="7313" y="15919"/>
                    <a:pt x="7319" y="15914"/>
                  </a:cubicBezTo>
                  <a:cubicBezTo>
                    <a:pt x="7325" y="15910"/>
                    <a:pt x="7335" y="15906"/>
                    <a:pt x="7349" y="15903"/>
                  </a:cubicBezTo>
                  <a:cubicBezTo>
                    <a:pt x="7372" y="15899"/>
                    <a:pt x="7394" y="15894"/>
                    <a:pt x="7415" y="15891"/>
                  </a:cubicBezTo>
                  <a:cubicBezTo>
                    <a:pt x="7435" y="15888"/>
                    <a:pt x="7454" y="15885"/>
                    <a:pt x="7472" y="15883"/>
                  </a:cubicBezTo>
                  <a:cubicBezTo>
                    <a:pt x="7489" y="15881"/>
                    <a:pt x="7504" y="15879"/>
                    <a:pt x="7518" y="15879"/>
                  </a:cubicBezTo>
                  <a:cubicBezTo>
                    <a:pt x="7531" y="15878"/>
                    <a:pt x="7541" y="15878"/>
                    <a:pt x="7549" y="15878"/>
                  </a:cubicBezTo>
                  <a:lnTo>
                    <a:pt x="7578" y="15819"/>
                  </a:lnTo>
                  <a:close/>
                  <a:moveTo>
                    <a:pt x="7292" y="15770"/>
                  </a:moveTo>
                  <a:cubicBezTo>
                    <a:pt x="7300" y="15779"/>
                    <a:pt x="7306" y="15788"/>
                    <a:pt x="7309" y="15797"/>
                  </a:cubicBezTo>
                  <a:cubicBezTo>
                    <a:pt x="7312" y="15808"/>
                    <a:pt x="7312" y="15820"/>
                    <a:pt x="7310" y="15833"/>
                  </a:cubicBezTo>
                  <a:cubicBezTo>
                    <a:pt x="7308" y="15845"/>
                    <a:pt x="7303" y="15860"/>
                    <a:pt x="7294" y="15878"/>
                  </a:cubicBezTo>
                  <a:lnTo>
                    <a:pt x="7273" y="15921"/>
                  </a:lnTo>
                  <a:lnTo>
                    <a:pt x="7127" y="15849"/>
                  </a:lnTo>
                  <a:lnTo>
                    <a:pt x="7150" y="15802"/>
                  </a:lnTo>
                  <a:cubicBezTo>
                    <a:pt x="7155" y="15792"/>
                    <a:pt x="7160" y="15783"/>
                    <a:pt x="7165" y="15776"/>
                  </a:cubicBezTo>
                  <a:cubicBezTo>
                    <a:pt x="7171" y="15769"/>
                    <a:pt x="7176" y="15763"/>
                    <a:pt x="7182" y="15757"/>
                  </a:cubicBezTo>
                  <a:cubicBezTo>
                    <a:pt x="7192" y="15749"/>
                    <a:pt x="7204" y="15743"/>
                    <a:pt x="7219" y="15742"/>
                  </a:cubicBezTo>
                  <a:cubicBezTo>
                    <a:pt x="7233" y="15740"/>
                    <a:pt x="7247" y="15742"/>
                    <a:pt x="7260" y="15748"/>
                  </a:cubicBezTo>
                  <a:cubicBezTo>
                    <a:pt x="7273" y="15755"/>
                    <a:pt x="7284" y="15762"/>
                    <a:pt x="7292" y="15770"/>
                  </a:cubicBezTo>
                  <a:close/>
                  <a:moveTo>
                    <a:pt x="7589" y="15425"/>
                  </a:moveTo>
                  <a:cubicBezTo>
                    <a:pt x="7575" y="15424"/>
                    <a:pt x="7561" y="15425"/>
                    <a:pt x="7548" y="15428"/>
                  </a:cubicBezTo>
                  <a:cubicBezTo>
                    <a:pt x="7535" y="15432"/>
                    <a:pt x="7523" y="15437"/>
                    <a:pt x="7512" y="15445"/>
                  </a:cubicBezTo>
                  <a:cubicBezTo>
                    <a:pt x="7501" y="15452"/>
                    <a:pt x="7488" y="15463"/>
                    <a:pt x="7474" y="15478"/>
                  </a:cubicBezTo>
                  <a:lnTo>
                    <a:pt x="7438" y="15516"/>
                  </a:lnTo>
                  <a:cubicBezTo>
                    <a:pt x="7419" y="15535"/>
                    <a:pt x="7402" y="15548"/>
                    <a:pt x="7388" y="15553"/>
                  </a:cubicBezTo>
                  <a:cubicBezTo>
                    <a:pt x="7373" y="15559"/>
                    <a:pt x="7358" y="15557"/>
                    <a:pt x="7342" y="15550"/>
                  </a:cubicBezTo>
                  <a:cubicBezTo>
                    <a:pt x="7322" y="15540"/>
                    <a:pt x="7310" y="15525"/>
                    <a:pt x="7305" y="15506"/>
                  </a:cubicBezTo>
                  <a:cubicBezTo>
                    <a:pt x="7300" y="15486"/>
                    <a:pt x="7304" y="15464"/>
                    <a:pt x="7316" y="15440"/>
                  </a:cubicBezTo>
                  <a:cubicBezTo>
                    <a:pt x="7320" y="15431"/>
                    <a:pt x="7325" y="15424"/>
                    <a:pt x="7330" y="15417"/>
                  </a:cubicBezTo>
                  <a:cubicBezTo>
                    <a:pt x="7334" y="15410"/>
                    <a:pt x="7340" y="15404"/>
                    <a:pt x="7346" y="15398"/>
                  </a:cubicBezTo>
                  <a:cubicBezTo>
                    <a:pt x="7353" y="15391"/>
                    <a:pt x="7360" y="15385"/>
                    <a:pt x="7368" y="15380"/>
                  </a:cubicBezTo>
                  <a:cubicBezTo>
                    <a:pt x="7376" y="15374"/>
                    <a:pt x="7385" y="15367"/>
                    <a:pt x="7396" y="15361"/>
                  </a:cubicBezTo>
                  <a:lnTo>
                    <a:pt x="7373" y="15324"/>
                  </a:lnTo>
                  <a:cubicBezTo>
                    <a:pt x="7329" y="15349"/>
                    <a:pt x="7297" y="15382"/>
                    <a:pt x="7277" y="15423"/>
                  </a:cubicBezTo>
                  <a:cubicBezTo>
                    <a:pt x="7268" y="15442"/>
                    <a:pt x="7262" y="15461"/>
                    <a:pt x="7260" y="15479"/>
                  </a:cubicBezTo>
                  <a:cubicBezTo>
                    <a:pt x="7258" y="15497"/>
                    <a:pt x="7259" y="15515"/>
                    <a:pt x="7263" y="15530"/>
                  </a:cubicBezTo>
                  <a:cubicBezTo>
                    <a:pt x="7268" y="15546"/>
                    <a:pt x="7275" y="15561"/>
                    <a:pt x="7286" y="15573"/>
                  </a:cubicBezTo>
                  <a:cubicBezTo>
                    <a:pt x="7297" y="15586"/>
                    <a:pt x="7310" y="15597"/>
                    <a:pt x="7327" y="15605"/>
                  </a:cubicBezTo>
                  <a:cubicBezTo>
                    <a:pt x="7352" y="15617"/>
                    <a:pt x="7377" y="15620"/>
                    <a:pt x="7403" y="15612"/>
                  </a:cubicBezTo>
                  <a:cubicBezTo>
                    <a:pt x="7415" y="15608"/>
                    <a:pt x="7426" y="15602"/>
                    <a:pt x="7436" y="15594"/>
                  </a:cubicBezTo>
                  <a:cubicBezTo>
                    <a:pt x="7446" y="15586"/>
                    <a:pt x="7458" y="15575"/>
                    <a:pt x="7472" y="15559"/>
                  </a:cubicBezTo>
                  <a:lnTo>
                    <a:pt x="7503" y="15526"/>
                  </a:lnTo>
                  <a:cubicBezTo>
                    <a:pt x="7540" y="15486"/>
                    <a:pt x="7576" y="15475"/>
                    <a:pt x="7611" y="15492"/>
                  </a:cubicBezTo>
                  <a:cubicBezTo>
                    <a:pt x="7634" y="15503"/>
                    <a:pt x="7648" y="15522"/>
                    <a:pt x="7653" y="15547"/>
                  </a:cubicBezTo>
                  <a:cubicBezTo>
                    <a:pt x="7655" y="15559"/>
                    <a:pt x="7655" y="15570"/>
                    <a:pt x="7653" y="15580"/>
                  </a:cubicBezTo>
                  <a:cubicBezTo>
                    <a:pt x="7651" y="15590"/>
                    <a:pt x="7647" y="15603"/>
                    <a:pt x="7639" y="15618"/>
                  </a:cubicBezTo>
                  <a:cubicBezTo>
                    <a:pt x="7629" y="15637"/>
                    <a:pt x="7618" y="15655"/>
                    <a:pt x="7604" y="15669"/>
                  </a:cubicBezTo>
                  <a:cubicBezTo>
                    <a:pt x="7591" y="15683"/>
                    <a:pt x="7574" y="15696"/>
                    <a:pt x="7554" y="15706"/>
                  </a:cubicBezTo>
                  <a:lnTo>
                    <a:pt x="7580" y="15744"/>
                  </a:lnTo>
                  <a:cubicBezTo>
                    <a:pt x="7602" y="15731"/>
                    <a:pt x="7621" y="15716"/>
                    <a:pt x="7636" y="15698"/>
                  </a:cubicBezTo>
                  <a:cubicBezTo>
                    <a:pt x="7652" y="15681"/>
                    <a:pt x="7666" y="15660"/>
                    <a:pt x="7677" y="15637"/>
                  </a:cubicBezTo>
                  <a:cubicBezTo>
                    <a:pt x="7686" y="15618"/>
                    <a:pt x="7692" y="15601"/>
                    <a:pt x="7695" y="15586"/>
                  </a:cubicBezTo>
                  <a:cubicBezTo>
                    <a:pt x="7698" y="15570"/>
                    <a:pt x="7699" y="15554"/>
                    <a:pt x="7697" y="15537"/>
                  </a:cubicBezTo>
                  <a:cubicBezTo>
                    <a:pt x="7694" y="15514"/>
                    <a:pt x="7687" y="15494"/>
                    <a:pt x="7675" y="15476"/>
                  </a:cubicBezTo>
                  <a:cubicBezTo>
                    <a:pt x="7663" y="15459"/>
                    <a:pt x="7647" y="15446"/>
                    <a:pt x="7629" y="15437"/>
                  </a:cubicBezTo>
                  <a:cubicBezTo>
                    <a:pt x="7617" y="15431"/>
                    <a:pt x="7604" y="15427"/>
                    <a:pt x="7589" y="15425"/>
                  </a:cubicBezTo>
                  <a:close/>
                  <a:moveTo>
                    <a:pt x="7807" y="15355"/>
                  </a:moveTo>
                  <a:lnTo>
                    <a:pt x="7416" y="15163"/>
                  </a:lnTo>
                  <a:lnTo>
                    <a:pt x="7393" y="15208"/>
                  </a:lnTo>
                  <a:lnTo>
                    <a:pt x="7784" y="15401"/>
                  </a:lnTo>
                  <a:lnTo>
                    <a:pt x="7807" y="15355"/>
                  </a:lnTo>
                  <a:close/>
                  <a:moveTo>
                    <a:pt x="7582" y="14826"/>
                  </a:moveTo>
                  <a:lnTo>
                    <a:pt x="7454" y="15084"/>
                  </a:lnTo>
                  <a:lnTo>
                    <a:pt x="7494" y="15104"/>
                  </a:lnTo>
                  <a:lnTo>
                    <a:pt x="7545" y="14999"/>
                  </a:lnTo>
                  <a:lnTo>
                    <a:pt x="7897" y="15172"/>
                  </a:lnTo>
                  <a:lnTo>
                    <a:pt x="7919" y="15127"/>
                  </a:lnTo>
                  <a:lnTo>
                    <a:pt x="7568" y="14954"/>
                  </a:lnTo>
                  <a:lnTo>
                    <a:pt x="7620" y="14848"/>
                  </a:lnTo>
                  <a:lnTo>
                    <a:pt x="7582" y="14826"/>
                  </a:lnTo>
                  <a:close/>
                  <a:moveTo>
                    <a:pt x="7749" y="14485"/>
                  </a:moveTo>
                  <a:lnTo>
                    <a:pt x="7723" y="14539"/>
                  </a:lnTo>
                  <a:lnTo>
                    <a:pt x="7835" y="14687"/>
                  </a:lnTo>
                  <a:cubicBezTo>
                    <a:pt x="7842" y="14698"/>
                    <a:pt x="7849" y="14707"/>
                    <a:pt x="7856" y="14715"/>
                  </a:cubicBezTo>
                  <a:cubicBezTo>
                    <a:pt x="7863" y="14723"/>
                    <a:pt x="7867" y="14728"/>
                    <a:pt x="7869" y="14730"/>
                  </a:cubicBezTo>
                  <a:cubicBezTo>
                    <a:pt x="7859" y="14730"/>
                    <a:pt x="7850" y="14729"/>
                    <a:pt x="7842" y="14729"/>
                  </a:cubicBezTo>
                  <a:cubicBezTo>
                    <a:pt x="7833" y="14729"/>
                    <a:pt x="7824" y="14728"/>
                    <a:pt x="7815" y="14728"/>
                  </a:cubicBezTo>
                  <a:lnTo>
                    <a:pt x="7629" y="14729"/>
                  </a:lnTo>
                  <a:lnTo>
                    <a:pt x="7601" y="14787"/>
                  </a:lnTo>
                  <a:lnTo>
                    <a:pt x="7899" y="14777"/>
                  </a:lnTo>
                  <a:lnTo>
                    <a:pt x="8054" y="14853"/>
                  </a:lnTo>
                  <a:lnTo>
                    <a:pt x="8078" y="14805"/>
                  </a:lnTo>
                  <a:lnTo>
                    <a:pt x="7925" y="14730"/>
                  </a:lnTo>
                  <a:lnTo>
                    <a:pt x="7749" y="14485"/>
                  </a:lnTo>
                  <a:close/>
                  <a:moveTo>
                    <a:pt x="8109" y="14056"/>
                  </a:moveTo>
                  <a:cubicBezTo>
                    <a:pt x="8082" y="14050"/>
                    <a:pt x="8057" y="14049"/>
                    <a:pt x="8033" y="14052"/>
                  </a:cubicBezTo>
                  <a:cubicBezTo>
                    <a:pt x="8024" y="14053"/>
                    <a:pt x="8014" y="14056"/>
                    <a:pt x="8003" y="14059"/>
                  </a:cubicBezTo>
                  <a:cubicBezTo>
                    <a:pt x="7992" y="14063"/>
                    <a:pt x="7980" y="14068"/>
                    <a:pt x="7969" y="14075"/>
                  </a:cubicBezTo>
                  <a:cubicBezTo>
                    <a:pt x="7958" y="14081"/>
                    <a:pt x="7947" y="14090"/>
                    <a:pt x="7937" y="14102"/>
                  </a:cubicBezTo>
                  <a:cubicBezTo>
                    <a:pt x="7927" y="14113"/>
                    <a:pt x="7917" y="14127"/>
                    <a:pt x="7909" y="14144"/>
                  </a:cubicBezTo>
                  <a:cubicBezTo>
                    <a:pt x="7897" y="14168"/>
                    <a:pt x="7891" y="14192"/>
                    <a:pt x="7891" y="14216"/>
                  </a:cubicBezTo>
                  <a:cubicBezTo>
                    <a:pt x="7890" y="14240"/>
                    <a:pt x="7896" y="14263"/>
                    <a:pt x="7906" y="14284"/>
                  </a:cubicBezTo>
                  <a:cubicBezTo>
                    <a:pt x="7917" y="14306"/>
                    <a:pt x="7933" y="14327"/>
                    <a:pt x="7954" y="14346"/>
                  </a:cubicBezTo>
                  <a:cubicBezTo>
                    <a:pt x="7975" y="14365"/>
                    <a:pt x="8002" y="14383"/>
                    <a:pt x="8033" y="14398"/>
                  </a:cubicBezTo>
                  <a:cubicBezTo>
                    <a:pt x="8100" y="14431"/>
                    <a:pt x="8160" y="14441"/>
                    <a:pt x="8211" y="14428"/>
                  </a:cubicBezTo>
                  <a:cubicBezTo>
                    <a:pt x="8232" y="14422"/>
                    <a:pt x="8252" y="14412"/>
                    <a:pt x="8270" y="14398"/>
                  </a:cubicBezTo>
                  <a:cubicBezTo>
                    <a:pt x="8288" y="14384"/>
                    <a:pt x="8303" y="14365"/>
                    <a:pt x="8315" y="14341"/>
                  </a:cubicBezTo>
                  <a:cubicBezTo>
                    <a:pt x="8325" y="14320"/>
                    <a:pt x="8331" y="14301"/>
                    <a:pt x="8333" y="14283"/>
                  </a:cubicBezTo>
                  <a:cubicBezTo>
                    <a:pt x="8334" y="14264"/>
                    <a:pt x="8332" y="14244"/>
                    <a:pt x="8326" y="14223"/>
                  </a:cubicBezTo>
                  <a:cubicBezTo>
                    <a:pt x="8318" y="14195"/>
                    <a:pt x="8303" y="14170"/>
                    <a:pt x="8282" y="14148"/>
                  </a:cubicBezTo>
                  <a:cubicBezTo>
                    <a:pt x="8262" y="14127"/>
                    <a:pt x="8233" y="14107"/>
                    <a:pt x="8195" y="14088"/>
                  </a:cubicBezTo>
                  <a:cubicBezTo>
                    <a:pt x="8164" y="14073"/>
                    <a:pt x="8135" y="14062"/>
                    <a:pt x="8109" y="14056"/>
                  </a:cubicBezTo>
                  <a:close/>
                  <a:moveTo>
                    <a:pt x="8218" y="14167"/>
                  </a:moveTo>
                  <a:cubicBezTo>
                    <a:pt x="8230" y="14174"/>
                    <a:pt x="8240" y="14181"/>
                    <a:pt x="8248" y="14188"/>
                  </a:cubicBezTo>
                  <a:cubicBezTo>
                    <a:pt x="8256" y="14195"/>
                    <a:pt x="8263" y="14202"/>
                    <a:pt x="8269" y="14209"/>
                  </a:cubicBezTo>
                  <a:cubicBezTo>
                    <a:pt x="8274" y="14216"/>
                    <a:pt x="8279" y="14224"/>
                    <a:pt x="8282" y="14232"/>
                  </a:cubicBezTo>
                  <a:cubicBezTo>
                    <a:pt x="8289" y="14246"/>
                    <a:pt x="8292" y="14260"/>
                    <a:pt x="8292" y="14275"/>
                  </a:cubicBezTo>
                  <a:cubicBezTo>
                    <a:pt x="8292" y="14290"/>
                    <a:pt x="8288" y="14305"/>
                    <a:pt x="8280" y="14321"/>
                  </a:cubicBezTo>
                  <a:cubicBezTo>
                    <a:pt x="8276" y="14329"/>
                    <a:pt x="8271" y="14337"/>
                    <a:pt x="8265" y="14344"/>
                  </a:cubicBezTo>
                  <a:cubicBezTo>
                    <a:pt x="8259" y="14351"/>
                    <a:pt x="8252" y="14358"/>
                    <a:pt x="8245" y="14363"/>
                  </a:cubicBezTo>
                  <a:cubicBezTo>
                    <a:pt x="8237" y="14369"/>
                    <a:pt x="8230" y="14374"/>
                    <a:pt x="8222" y="14377"/>
                  </a:cubicBezTo>
                  <a:cubicBezTo>
                    <a:pt x="8214" y="14381"/>
                    <a:pt x="8205" y="14383"/>
                    <a:pt x="8197" y="14383"/>
                  </a:cubicBezTo>
                  <a:cubicBezTo>
                    <a:pt x="8180" y="14385"/>
                    <a:pt x="8158" y="14381"/>
                    <a:pt x="8132" y="14374"/>
                  </a:cubicBezTo>
                  <a:cubicBezTo>
                    <a:pt x="8106" y="14367"/>
                    <a:pt x="8078" y="14356"/>
                    <a:pt x="8048" y="14342"/>
                  </a:cubicBezTo>
                  <a:cubicBezTo>
                    <a:pt x="8024" y="14330"/>
                    <a:pt x="8004" y="14318"/>
                    <a:pt x="7988" y="14306"/>
                  </a:cubicBezTo>
                  <a:cubicBezTo>
                    <a:pt x="7973" y="14294"/>
                    <a:pt x="7960" y="14282"/>
                    <a:pt x="7951" y="14269"/>
                  </a:cubicBezTo>
                  <a:cubicBezTo>
                    <a:pt x="7940" y="14254"/>
                    <a:pt x="7935" y="14237"/>
                    <a:pt x="7934" y="14218"/>
                  </a:cubicBezTo>
                  <a:cubicBezTo>
                    <a:pt x="7933" y="14199"/>
                    <a:pt x="7937" y="14181"/>
                    <a:pt x="7946" y="14162"/>
                  </a:cubicBezTo>
                  <a:cubicBezTo>
                    <a:pt x="7957" y="14140"/>
                    <a:pt x="7972" y="14124"/>
                    <a:pt x="7990" y="14115"/>
                  </a:cubicBezTo>
                  <a:cubicBezTo>
                    <a:pt x="8007" y="14106"/>
                    <a:pt x="8025" y="14101"/>
                    <a:pt x="8043" y="14102"/>
                  </a:cubicBezTo>
                  <a:cubicBezTo>
                    <a:pt x="8060" y="14102"/>
                    <a:pt x="8079" y="14105"/>
                    <a:pt x="8100" y="14112"/>
                  </a:cubicBezTo>
                  <a:cubicBezTo>
                    <a:pt x="8122" y="14119"/>
                    <a:pt x="8147" y="14130"/>
                    <a:pt x="8176" y="14144"/>
                  </a:cubicBezTo>
                  <a:cubicBezTo>
                    <a:pt x="8192" y="14152"/>
                    <a:pt x="8206" y="14159"/>
                    <a:pt x="8218" y="14167"/>
                  </a:cubicBezTo>
                  <a:close/>
                  <a:moveTo>
                    <a:pt x="8143" y="13685"/>
                  </a:moveTo>
                  <a:lnTo>
                    <a:pt x="8042" y="13891"/>
                  </a:lnTo>
                  <a:lnTo>
                    <a:pt x="8432" y="14083"/>
                  </a:lnTo>
                  <a:lnTo>
                    <a:pt x="8456" y="14036"/>
                  </a:lnTo>
                  <a:lnTo>
                    <a:pt x="8270" y="13945"/>
                  </a:lnTo>
                  <a:lnTo>
                    <a:pt x="8332" y="13819"/>
                  </a:lnTo>
                  <a:lnTo>
                    <a:pt x="8294" y="13800"/>
                  </a:lnTo>
                  <a:lnTo>
                    <a:pt x="8232" y="13926"/>
                  </a:lnTo>
                  <a:lnTo>
                    <a:pt x="8104" y="13863"/>
                  </a:lnTo>
                  <a:lnTo>
                    <a:pt x="8178" y="13712"/>
                  </a:lnTo>
                  <a:lnTo>
                    <a:pt x="8143" y="13685"/>
                  </a:lnTo>
                  <a:close/>
                  <a:moveTo>
                    <a:pt x="8809" y="13319"/>
                  </a:moveTo>
                  <a:lnTo>
                    <a:pt x="8401" y="13160"/>
                  </a:lnTo>
                  <a:lnTo>
                    <a:pt x="8367" y="13229"/>
                  </a:lnTo>
                  <a:lnTo>
                    <a:pt x="8591" y="13430"/>
                  </a:lnTo>
                  <a:cubicBezTo>
                    <a:pt x="8605" y="13442"/>
                    <a:pt x="8617" y="13452"/>
                    <a:pt x="8628" y="13461"/>
                  </a:cubicBezTo>
                  <a:cubicBezTo>
                    <a:pt x="8640" y="13470"/>
                    <a:pt x="8646" y="13474"/>
                    <a:pt x="8647" y="13476"/>
                  </a:cubicBezTo>
                  <a:cubicBezTo>
                    <a:pt x="8645" y="13475"/>
                    <a:pt x="8637" y="13473"/>
                    <a:pt x="8624" y="13469"/>
                  </a:cubicBezTo>
                  <a:cubicBezTo>
                    <a:pt x="8610" y="13465"/>
                    <a:pt x="8593" y="13462"/>
                    <a:pt x="8572" y="13458"/>
                  </a:cubicBezTo>
                  <a:lnTo>
                    <a:pt x="8282" y="13403"/>
                  </a:lnTo>
                  <a:lnTo>
                    <a:pt x="8248" y="13472"/>
                  </a:lnTo>
                  <a:lnTo>
                    <a:pt x="8622" y="13698"/>
                  </a:lnTo>
                  <a:lnTo>
                    <a:pt x="8644" y="13653"/>
                  </a:lnTo>
                  <a:lnTo>
                    <a:pt x="8377" y="13495"/>
                  </a:lnTo>
                  <a:cubicBezTo>
                    <a:pt x="8371" y="13491"/>
                    <a:pt x="8365" y="13488"/>
                    <a:pt x="8357" y="13483"/>
                  </a:cubicBezTo>
                  <a:cubicBezTo>
                    <a:pt x="8350" y="13479"/>
                    <a:pt x="8342" y="13475"/>
                    <a:pt x="8335" y="13470"/>
                  </a:cubicBezTo>
                  <a:cubicBezTo>
                    <a:pt x="8327" y="13466"/>
                    <a:pt x="8321" y="13463"/>
                    <a:pt x="8316" y="13459"/>
                  </a:cubicBezTo>
                  <a:cubicBezTo>
                    <a:pt x="8311" y="13457"/>
                    <a:pt x="8308" y="13455"/>
                    <a:pt x="8306" y="13454"/>
                  </a:cubicBezTo>
                  <a:cubicBezTo>
                    <a:pt x="8311" y="13455"/>
                    <a:pt x="8320" y="13457"/>
                    <a:pt x="8334" y="13460"/>
                  </a:cubicBezTo>
                  <a:cubicBezTo>
                    <a:pt x="8349" y="13463"/>
                    <a:pt x="8367" y="13467"/>
                    <a:pt x="8389" y="13471"/>
                  </a:cubicBezTo>
                  <a:lnTo>
                    <a:pt x="8705" y="13530"/>
                  </a:lnTo>
                  <a:lnTo>
                    <a:pt x="8724" y="13490"/>
                  </a:lnTo>
                  <a:lnTo>
                    <a:pt x="8474" y="13263"/>
                  </a:lnTo>
                  <a:cubicBezTo>
                    <a:pt x="8469" y="13258"/>
                    <a:pt x="8463" y="13254"/>
                    <a:pt x="8457" y="13249"/>
                  </a:cubicBezTo>
                  <a:cubicBezTo>
                    <a:pt x="8451" y="13244"/>
                    <a:pt x="8446" y="13239"/>
                    <a:pt x="8440" y="13234"/>
                  </a:cubicBezTo>
                  <a:cubicBezTo>
                    <a:pt x="8435" y="13230"/>
                    <a:pt x="8431" y="13226"/>
                    <a:pt x="8427" y="13223"/>
                  </a:cubicBezTo>
                  <a:cubicBezTo>
                    <a:pt x="8423" y="13220"/>
                    <a:pt x="8421" y="13218"/>
                    <a:pt x="8420" y="13217"/>
                  </a:cubicBezTo>
                  <a:cubicBezTo>
                    <a:pt x="8421" y="13218"/>
                    <a:pt x="8424" y="13219"/>
                    <a:pt x="8429" y="13221"/>
                  </a:cubicBezTo>
                  <a:cubicBezTo>
                    <a:pt x="8433" y="13223"/>
                    <a:pt x="8439" y="13226"/>
                    <a:pt x="8446" y="13229"/>
                  </a:cubicBezTo>
                  <a:cubicBezTo>
                    <a:pt x="8452" y="13232"/>
                    <a:pt x="8460" y="13235"/>
                    <a:pt x="8467" y="13238"/>
                  </a:cubicBezTo>
                  <a:cubicBezTo>
                    <a:pt x="8475" y="13242"/>
                    <a:pt x="8482" y="13244"/>
                    <a:pt x="8488" y="13247"/>
                  </a:cubicBezTo>
                  <a:lnTo>
                    <a:pt x="8786" y="13365"/>
                  </a:lnTo>
                  <a:lnTo>
                    <a:pt x="8809" y="13319"/>
                  </a:lnTo>
                  <a:close/>
                  <a:moveTo>
                    <a:pt x="8593" y="12770"/>
                  </a:moveTo>
                  <a:lnTo>
                    <a:pt x="8570" y="12816"/>
                  </a:lnTo>
                  <a:lnTo>
                    <a:pt x="8843" y="12950"/>
                  </a:lnTo>
                  <a:cubicBezTo>
                    <a:pt x="8856" y="12957"/>
                    <a:pt x="8867" y="12963"/>
                    <a:pt x="8875" y="12969"/>
                  </a:cubicBezTo>
                  <a:cubicBezTo>
                    <a:pt x="8884" y="12976"/>
                    <a:pt x="8891" y="12984"/>
                    <a:pt x="8896" y="12995"/>
                  </a:cubicBezTo>
                  <a:cubicBezTo>
                    <a:pt x="8901" y="13005"/>
                    <a:pt x="8903" y="13017"/>
                    <a:pt x="8902" y="13031"/>
                  </a:cubicBezTo>
                  <a:cubicBezTo>
                    <a:pt x="8900" y="13045"/>
                    <a:pt x="8895" y="13060"/>
                    <a:pt x="8887" y="13076"/>
                  </a:cubicBezTo>
                  <a:cubicBezTo>
                    <a:pt x="8881" y="13088"/>
                    <a:pt x="8875" y="13098"/>
                    <a:pt x="8868" y="13106"/>
                  </a:cubicBezTo>
                  <a:cubicBezTo>
                    <a:pt x="8862" y="13113"/>
                    <a:pt x="8855" y="13119"/>
                    <a:pt x="8848" y="13123"/>
                  </a:cubicBezTo>
                  <a:cubicBezTo>
                    <a:pt x="8841" y="13128"/>
                    <a:pt x="8835" y="13130"/>
                    <a:pt x="8828" y="13132"/>
                  </a:cubicBezTo>
                  <a:cubicBezTo>
                    <a:pt x="8822" y="13133"/>
                    <a:pt x="8816" y="13134"/>
                    <a:pt x="8811" y="13134"/>
                  </a:cubicBezTo>
                  <a:cubicBezTo>
                    <a:pt x="8804" y="13133"/>
                    <a:pt x="8795" y="13131"/>
                    <a:pt x="8783" y="13127"/>
                  </a:cubicBezTo>
                  <a:cubicBezTo>
                    <a:pt x="8772" y="13122"/>
                    <a:pt x="8761" y="13118"/>
                    <a:pt x="8752" y="13113"/>
                  </a:cubicBezTo>
                  <a:lnTo>
                    <a:pt x="8488" y="12983"/>
                  </a:lnTo>
                  <a:lnTo>
                    <a:pt x="8466" y="13029"/>
                  </a:lnTo>
                  <a:lnTo>
                    <a:pt x="8746" y="13167"/>
                  </a:lnTo>
                  <a:cubicBezTo>
                    <a:pt x="8755" y="13172"/>
                    <a:pt x="8765" y="13176"/>
                    <a:pt x="8777" y="13180"/>
                  </a:cubicBezTo>
                  <a:cubicBezTo>
                    <a:pt x="8788" y="13185"/>
                    <a:pt x="8800" y="13186"/>
                    <a:pt x="8813" y="13186"/>
                  </a:cubicBezTo>
                  <a:cubicBezTo>
                    <a:pt x="8837" y="13185"/>
                    <a:pt x="8858" y="13177"/>
                    <a:pt x="8876" y="13164"/>
                  </a:cubicBezTo>
                  <a:cubicBezTo>
                    <a:pt x="8894" y="13150"/>
                    <a:pt x="8911" y="13128"/>
                    <a:pt x="8926" y="13098"/>
                  </a:cubicBezTo>
                  <a:cubicBezTo>
                    <a:pt x="8938" y="13074"/>
                    <a:pt x="8945" y="13053"/>
                    <a:pt x="8948" y="13034"/>
                  </a:cubicBezTo>
                  <a:cubicBezTo>
                    <a:pt x="8951" y="13016"/>
                    <a:pt x="8950" y="12998"/>
                    <a:pt x="8946" y="12981"/>
                  </a:cubicBezTo>
                  <a:cubicBezTo>
                    <a:pt x="8942" y="12964"/>
                    <a:pt x="8934" y="12950"/>
                    <a:pt x="8923" y="12940"/>
                  </a:cubicBezTo>
                  <a:cubicBezTo>
                    <a:pt x="8912" y="12929"/>
                    <a:pt x="8895" y="12918"/>
                    <a:pt x="8871" y="12907"/>
                  </a:cubicBezTo>
                  <a:lnTo>
                    <a:pt x="8593" y="12770"/>
                  </a:lnTo>
                  <a:close/>
                  <a:moveTo>
                    <a:pt x="8436" y="12901"/>
                  </a:moveTo>
                  <a:cubicBezTo>
                    <a:pt x="8428" y="12904"/>
                    <a:pt x="8421" y="12909"/>
                    <a:pt x="8417" y="12918"/>
                  </a:cubicBezTo>
                  <a:cubicBezTo>
                    <a:pt x="8413" y="12926"/>
                    <a:pt x="8413" y="12934"/>
                    <a:pt x="8416" y="12942"/>
                  </a:cubicBezTo>
                  <a:cubicBezTo>
                    <a:pt x="8419" y="12951"/>
                    <a:pt x="8424" y="12957"/>
                    <a:pt x="8432" y="12961"/>
                  </a:cubicBezTo>
                  <a:cubicBezTo>
                    <a:pt x="8440" y="12965"/>
                    <a:pt x="8449" y="12966"/>
                    <a:pt x="8458" y="12963"/>
                  </a:cubicBezTo>
                  <a:cubicBezTo>
                    <a:pt x="8466" y="12960"/>
                    <a:pt x="8473" y="12955"/>
                    <a:pt x="8477" y="12946"/>
                  </a:cubicBezTo>
                  <a:cubicBezTo>
                    <a:pt x="8481" y="12938"/>
                    <a:pt x="8481" y="12930"/>
                    <a:pt x="8478" y="12921"/>
                  </a:cubicBezTo>
                  <a:cubicBezTo>
                    <a:pt x="8475" y="12913"/>
                    <a:pt x="8469" y="12906"/>
                    <a:pt x="8461" y="12902"/>
                  </a:cubicBezTo>
                  <a:cubicBezTo>
                    <a:pt x="8453" y="12898"/>
                    <a:pt x="8445" y="12898"/>
                    <a:pt x="8436" y="12901"/>
                  </a:cubicBezTo>
                  <a:close/>
                  <a:moveTo>
                    <a:pt x="8494" y="12784"/>
                  </a:moveTo>
                  <a:cubicBezTo>
                    <a:pt x="8485" y="12787"/>
                    <a:pt x="8479" y="12793"/>
                    <a:pt x="8475" y="12801"/>
                  </a:cubicBezTo>
                  <a:cubicBezTo>
                    <a:pt x="8471" y="12809"/>
                    <a:pt x="8470" y="12817"/>
                    <a:pt x="8473" y="12826"/>
                  </a:cubicBezTo>
                  <a:cubicBezTo>
                    <a:pt x="8476" y="12834"/>
                    <a:pt x="8481" y="12840"/>
                    <a:pt x="8489" y="12844"/>
                  </a:cubicBezTo>
                  <a:cubicBezTo>
                    <a:pt x="8498" y="12848"/>
                    <a:pt x="8506" y="12849"/>
                    <a:pt x="8515" y="12846"/>
                  </a:cubicBezTo>
                  <a:cubicBezTo>
                    <a:pt x="8524" y="12843"/>
                    <a:pt x="8530" y="12838"/>
                    <a:pt x="8534" y="12830"/>
                  </a:cubicBezTo>
                  <a:cubicBezTo>
                    <a:pt x="8538" y="12821"/>
                    <a:pt x="8539" y="12813"/>
                    <a:pt x="8536" y="12804"/>
                  </a:cubicBezTo>
                  <a:cubicBezTo>
                    <a:pt x="8532" y="12796"/>
                    <a:pt x="8527" y="12790"/>
                    <a:pt x="8518" y="12786"/>
                  </a:cubicBezTo>
                  <a:cubicBezTo>
                    <a:pt x="8510" y="12782"/>
                    <a:pt x="8502" y="12781"/>
                    <a:pt x="8494" y="12784"/>
                  </a:cubicBezTo>
                  <a:close/>
                  <a:moveTo>
                    <a:pt x="6885" y="17967"/>
                  </a:moveTo>
                  <a:lnTo>
                    <a:pt x="6758" y="18226"/>
                  </a:lnTo>
                  <a:lnTo>
                    <a:pt x="6797" y="18245"/>
                  </a:lnTo>
                  <a:lnTo>
                    <a:pt x="6849" y="18140"/>
                  </a:lnTo>
                  <a:lnTo>
                    <a:pt x="7081" y="18254"/>
                  </a:lnTo>
                  <a:lnTo>
                    <a:pt x="7194" y="18254"/>
                  </a:lnTo>
                  <a:lnTo>
                    <a:pt x="6871" y="18095"/>
                  </a:lnTo>
                  <a:lnTo>
                    <a:pt x="6923" y="17989"/>
                  </a:lnTo>
                  <a:lnTo>
                    <a:pt x="6885" y="17967"/>
                  </a:lnTo>
                  <a:close/>
                  <a:moveTo>
                    <a:pt x="9002" y="14585"/>
                  </a:moveTo>
                  <a:lnTo>
                    <a:pt x="9002" y="14530"/>
                  </a:lnTo>
                  <a:cubicBezTo>
                    <a:pt x="8993" y="14536"/>
                    <a:pt x="8984" y="14542"/>
                    <a:pt x="8973" y="14548"/>
                  </a:cubicBezTo>
                  <a:lnTo>
                    <a:pt x="8999" y="14586"/>
                  </a:lnTo>
                  <a:lnTo>
                    <a:pt x="9002" y="14585"/>
                  </a:lnTo>
                  <a:close/>
                  <a:moveTo>
                    <a:pt x="9002" y="14326"/>
                  </a:moveTo>
                  <a:lnTo>
                    <a:pt x="9002" y="14267"/>
                  </a:lnTo>
                  <a:cubicBezTo>
                    <a:pt x="8990" y="14266"/>
                    <a:pt x="8978" y="14267"/>
                    <a:pt x="8967" y="14270"/>
                  </a:cubicBezTo>
                  <a:cubicBezTo>
                    <a:pt x="8954" y="14274"/>
                    <a:pt x="8942" y="14279"/>
                    <a:pt x="8931" y="14287"/>
                  </a:cubicBezTo>
                  <a:cubicBezTo>
                    <a:pt x="8920" y="14294"/>
                    <a:pt x="8907" y="14305"/>
                    <a:pt x="8894" y="14320"/>
                  </a:cubicBezTo>
                  <a:lnTo>
                    <a:pt x="8857" y="14358"/>
                  </a:lnTo>
                  <a:cubicBezTo>
                    <a:pt x="8838" y="14377"/>
                    <a:pt x="8821" y="14390"/>
                    <a:pt x="8807" y="14395"/>
                  </a:cubicBezTo>
                  <a:cubicBezTo>
                    <a:pt x="8793" y="14401"/>
                    <a:pt x="8777" y="14399"/>
                    <a:pt x="8761" y="14391"/>
                  </a:cubicBezTo>
                  <a:cubicBezTo>
                    <a:pt x="8741" y="14382"/>
                    <a:pt x="8729" y="14367"/>
                    <a:pt x="8724" y="14348"/>
                  </a:cubicBezTo>
                  <a:cubicBezTo>
                    <a:pt x="8720" y="14328"/>
                    <a:pt x="8723" y="14306"/>
                    <a:pt x="8735" y="14282"/>
                  </a:cubicBezTo>
                  <a:cubicBezTo>
                    <a:pt x="8739" y="14273"/>
                    <a:pt x="8744" y="14266"/>
                    <a:pt x="8749" y="14259"/>
                  </a:cubicBezTo>
                  <a:cubicBezTo>
                    <a:pt x="8754" y="14252"/>
                    <a:pt x="8759" y="14246"/>
                    <a:pt x="8765" y="14240"/>
                  </a:cubicBezTo>
                  <a:cubicBezTo>
                    <a:pt x="8772" y="14233"/>
                    <a:pt x="8779" y="14227"/>
                    <a:pt x="8787" y="14221"/>
                  </a:cubicBezTo>
                  <a:cubicBezTo>
                    <a:pt x="8795" y="14216"/>
                    <a:pt x="8804" y="14209"/>
                    <a:pt x="8815" y="14203"/>
                  </a:cubicBezTo>
                  <a:lnTo>
                    <a:pt x="8792" y="14166"/>
                  </a:lnTo>
                  <a:cubicBezTo>
                    <a:pt x="8748" y="14191"/>
                    <a:pt x="8716" y="14224"/>
                    <a:pt x="8696" y="14265"/>
                  </a:cubicBezTo>
                  <a:cubicBezTo>
                    <a:pt x="8687" y="14284"/>
                    <a:pt x="8681" y="14303"/>
                    <a:pt x="8679" y="14321"/>
                  </a:cubicBezTo>
                  <a:cubicBezTo>
                    <a:pt x="8677" y="14339"/>
                    <a:pt x="8678" y="14357"/>
                    <a:pt x="8682" y="14372"/>
                  </a:cubicBezTo>
                  <a:cubicBezTo>
                    <a:pt x="8687" y="14388"/>
                    <a:pt x="8694" y="14403"/>
                    <a:pt x="8705" y="14415"/>
                  </a:cubicBezTo>
                  <a:cubicBezTo>
                    <a:pt x="8716" y="14428"/>
                    <a:pt x="8729" y="14439"/>
                    <a:pt x="8746" y="14447"/>
                  </a:cubicBezTo>
                  <a:cubicBezTo>
                    <a:pt x="8771" y="14459"/>
                    <a:pt x="8796" y="14462"/>
                    <a:pt x="8822" y="14454"/>
                  </a:cubicBezTo>
                  <a:cubicBezTo>
                    <a:pt x="8834" y="14450"/>
                    <a:pt x="8845" y="14444"/>
                    <a:pt x="8855" y="14436"/>
                  </a:cubicBezTo>
                  <a:cubicBezTo>
                    <a:pt x="8865" y="14428"/>
                    <a:pt x="8877" y="14417"/>
                    <a:pt x="8891" y="14401"/>
                  </a:cubicBezTo>
                  <a:lnTo>
                    <a:pt x="8922" y="14368"/>
                  </a:lnTo>
                  <a:cubicBezTo>
                    <a:pt x="8949" y="14339"/>
                    <a:pt x="8976" y="14325"/>
                    <a:pt x="9002" y="14326"/>
                  </a:cubicBezTo>
                  <a:close/>
                  <a:moveTo>
                    <a:pt x="9002" y="14162"/>
                  </a:moveTo>
                  <a:lnTo>
                    <a:pt x="9002" y="14098"/>
                  </a:lnTo>
                  <a:cubicBezTo>
                    <a:pt x="8992" y="14092"/>
                    <a:pt x="8984" y="14087"/>
                    <a:pt x="8976" y="14081"/>
                  </a:cubicBezTo>
                  <a:cubicBezTo>
                    <a:pt x="8961" y="14071"/>
                    <a:pt x="8948" y="14059"/>
                    <a:pt x="8938" y="14047"/>
                  </a:cubicBezTo>
                  <a:cubicBezTo>
                    <a:pt x="8921" y="14027"/>
                    <a:pt x="8910" y="14006"/>
                    <a:pt x="8907" y="13984"/>
                  </a:cubicBezTo>
                  <a:cubicBezTo>
                    <a:pt x="8903" y="13963"/>
                    <a:pt x="8907" y="13940"/>
                    <a:pt x="8918" y="13918"/>
                  </a:cubicBezTo>
                  <a:cubicBezTo>
                    <a:pt x="8925" y="13903"/>
                    <a:pt x="8934" y="13891"/>
                    <a:pt x="8943" y="13881"/>
                  </a:cubicBezTo>
                  <a:cubicBezTo>
                    <a:pt x="8953" y="13872"/>
                    <a:pt x="8965" y="13863"/>
                    <a:pt x="8979" y="13856"/>
                  </a:cubicBezTo>
                  <a:lnTo>
                    <a:pt x="8961" y="13816"/>
                  </a:lnTo>
                  <a:cubicBezTo>
                    <a:pt x="8944" y="13824"/>
                    <a:pt x="8929" y="13835"/>
                    <a:pt x="8915" y="13849"/>
                  </a:cubicBezTo>
                  <a:cubicBezTo>
                    <a:pt x="8902" y="13863"/>
                    <a:pt x="8890" y="13880"/>
                    <a:pt x="8881" y="13899"/>
                  </a:cubicBezTo>
                  <a:cubicBezTo>
                    <a:pt x="8869" y="13922"/>
                    <a:pt x="8863" y="13946"/>
                    <a:pt x="8864" y="13971"/>
                  </a:cubicBezTo>
                  <a:cubicBezTo>
                    <a:pt x="8864" y="13997"/>
                    <a:pt x="8869" y="14021"/>
                    <a:pt x="8880" y="14044"/>
                  </a:cubicBezTo>
                  <a:cubicBezTo>
                    <a:pt x="8891" y="14068"/>
                    <a:pt x="8907" y="14090"/>
                    <a:pt x="8927" y="14110"/>
                  </a:cubicBezTo>
                  <a:cubicBezTo>
                    <a:pt x="8948" y="14130"/>
                    <a:pt x="8973" y="14148"/>
                    <a:pt x="9002" y="14162"/>
                  </a:cubicBezTo>
                  <a:close/>
                  <a:moveTo>
                    <a:pt x="7417" y="17873"/>
                  </a:moveTo>
                  <a:lnTo>
                    <a:pt x="7377" y="17853"/>
                  </a:lnTo>
                  <a:lnTo>
                    <a:pt x="7292" y="18025"/>
                  </a:lnTo>
                  <a:lnTo>
                    <a:pt x="7149" y="17954"/>
                  </a:lnTo>
                  <a:lnTo>
                    <a:pt x="7215" y="17821"/>
                  </a:lnTo>
                  <a:lnTo>
                    <a:pt x="7174" y="17801"/>
                  </a:lnTo>
                  <a:lnTo>
                    <a:pt x="7109" y="17935"/>
                  </a:lnTo>
                  <a:lnTo>
                    <a:pt x="6980" y="17871"/>
                  </a:lnTo>
                  <a:lnTo>
                    <a:pt x="7059" y="17711"/>
                  </a:lnTo>
                  <a:lnTo>
                    <a:pt x="7023" y="17686"/>
                  </a:lnTo>
                  <a:lnTo>
                    <a:pt x="6918" y="17900"/>
                  </a:lnTo>
                  <a:lnTo>
                    <a:pt x="7309" y="18092"/>
                  </a:lnTo>
                  <a:lnTo>
                    <a:pt x="7417" y="17873"/>
                  </a:lnTo>
                  <a:close/>
                  <a:moveTo>
                    <a:pt x="7580" y="17542"/>
                  </a:moveTo>
                  <a:lnTo>
                    <a:pt x="7544" y="17546"/>
                  </a:lnTo>
                  <a:cubicBezTo>
                    <a:pt x="7527" y="17549"/>
                    <a:pt x="7509" y="17551"/>
                    <a:pt x="7491" y="17553"/>
                  </a:cubicBezTo>
                  <a:cubicBezTo>
                    <a:pt x="7472" y="17556"/>
                    <a:pt x="7454" y="17559"/>
                    <a:pt x="7438" y="17561"/>
                  </a:cubicBezTo>
                  <a:cubicBezTo>
                    <a:pt x="7421" y="17563"/>
                    <a:pt x="7410" y="17565"/>
                    <a:pt x="7403" y="17566"/>
                  </a:cubicBezTo>
                  <a:cubicBezTo>
                    <a:pt x="7393" y="17568"/>
                    <a:pt x="7382" y="17570"/>
                    <a:pt x="7370" y="17574"/>
                  </a:cubicBezTo>
                  <a:cubicBezTo>
                    <a:pt x="7358" y="17577"/>
                    <a:pt x="7348" y="17580"/>
                    <a:pt x="7340" y="17584"/>
                  </a:cubicBezTo>
                  <a:lnTo>
                    <a:pt x="7343" y="17578"/>
                  </a:lnTo>
                  <a:cubicBezTo>
                    <a:pt x="7350" y="17563"/>
                    <a:pt x="7355" y="17547"/>
                    <a:pt x="7356" y="17532"/>
                  </a:cubicBezTo>
                  <a:cubicBezTo>
                    <a:pt x="7357" y="17517"/>
                    <a:pt x="7355" y="17502"/>
                    <a:pt x="7350" y="17489"/>
                  </a:cubicBezTo>
                  <a:cubicBezTo>
                    <a:pt x="7345" y="17475"/>
                    <a:pt x="7338" y="17462"/>
                    <a:pt x="7327" y="17451"/>
                  </a:cubicBezTo>
                  <a:cubicBezTo>
                    <a:pt x="7316" y="17439"/>
                    <a:pt x="7302" y="17430"/>
                    <a:pt x="7286" y="17422"/>
                  </a:cubicBezTo>
                  <a:cubicBezTo>
                    <a:pt x="7276" y="17417"/>
                    <a:pt x="7266" y="17413"/>
                    <a:pt x="7256" y="17412"/>
                  </a:cubicBezTo>
                  <a:cubicBezTo>
                    <a:pt x="7247" y="17410"/>
                    <a:pt x="7238" y="17409"/>
                    <a:pt x="7229" y="17409"/>
                  </a:cubicBezTo>
                  <a:cubicBezTo>
                    <a:pt x="7220" y="17410"/>
                    <a:pt x="7212" y="17411"/>
                    <a:pt x="7205" y="17413"/>
                  </a:cubicBezTo>
                  <a:cubicBezTo>
                    <a:pt x="7198" y="17415"/>
                    <a:pt x="7191" y="17417"/>
                    <a:pt x="7185" y="17420"/>
                  </a:cubicBezTo>
                  <a:cubicBezTo>
                    <a:pt x="7179" y="17423"/>
                    <a:pt x="7173" y="17426"/>
                    <a:pt x="7167" y="17431"/>
                  </a:cubicBezTo>
                  <a:cubicBezTo>
                    <a:pt x="7161" y="17435"/>
                    <a:pt x="7155" y="17441"/>
                    <a:pt x="7149" y="17447"/>
                  </a:cubicBezTo>
                  <a:cubicBezTo>
                    <a:pt x="7143" y="17454"/>
                    <a:pt x="7137" y="17462"/>
                    <a:pt x="7131" y="17472"/>
                  </a:cubicBezTo>
                  <a:cubicBezTo>
                    <a:pt x="7125" y="17482"/>
                    <a:pt x="7118" y="17493"/>
                    <a:pt x="7112" y="17506"/>
                  </a:cubicBezTo>
                  <a:lnTo>
                    <a:pt x="7067" y="17598"/>
                  </a:lnTo>
                  <a:lnTo>
                    <a:pt x="7458" y="17790"/>
                  </a:lnTo>
                  <a:lnTo>
                    <a:pt x="7480" y="17744"/>
                  </a:lnTo>
                  <a:lnTo>
                    <a:pt x="7304" y="17657"/>
                  </a:lnTo>
                  <a:cubicBezTo>
                    <a:pt x="7309" y="17648"/>
                    <a:pt x="7315" y="17641"/>
                    <a:pt x="7321" y="17636"/>
                  </a:cubicBezTo>
                  <a:cubicBezTo>
                    <a:pt x="7327" y="17632"/>
                    <a:pt x="7337" y="17628"/>
                    <a:pt x="7351" y="17625"/>
                  </a:cubicBezTo>
                  <a:cubicBezTo>
                    <a:pt x="7374" y="17621"/>
                    <a:pt x="7396" y="17617"/>
                    <a:pt x="7416" y="17613"/>
                  </a:cubicBezTo>
                  <a:cubicBezTo>
                    <a:pt x="7437" y="17610"/>
                    <a:pt x="7456" y="17607"/>
                    <a:pt x="7474" y="17605"/>
                  </a:cubicBezTo>
                  <a:cubicBezTo>
                    <a:pt x="7491" y="17603"/>
                    <a:pt x="7506" y="17601"/>
                    <a:pt x="7519" y="17601"/>
                  </a:cubicBezTo>
                  <a:cubicBezTo>
                    <a:pt x="7533" y="17600"/>
                    <a:pt x="7543" y="17600"/>
                    <a:pt x="7551" y="17600"/>
                  </a:cubicBezTo>
                  <a:lnTo>
                    <a:pt x="7580" y="17542"/>
                  </a:lnTo>
                  <a:close/>
                  <a:moveTo>
                    <a:pt x="7294" y="17493"/>
                  </a:moveTo>
                  <a:cubicBezTo>
                    <a:pt x="7302" y="17501"/>
                    <a:pt x="7308" y="17510"/>
                    <a:pt x="7311" y="17519"/>
                  </a:cubicBezTo>
                  <a:cubicBezTo>
                    <a:pt x="7314" y="17530"/>
                    <a:pt x="7314" y="17542"/>
                    <a:pt x="7312" y="17555"/>
                  </a:cubicBezTo>
                  <a:cubicBezTo>
                    <a:pt x="7310" y="17567"/>
                    <a:pt x="7304" y="17582"/>
                    <a:pt x="7296" y="17600"/>
                  </a:cubicBezTo>
                  <a:lnTo>
                    <a:pt x="7275" y="17643"/>
                  </a:lnTo>
                  <a:lnTo>
                    <a:pt x="7129" y="17571"/>
                  </a:lnTo>
                  <a:lnTo>
                    <a:pt x="7152" y="17525"/>
                  </a:lnTo>
                  <a:cubicBezTo>
                    <a:pt x="7157" y="17514"/>
                    <a:pt x="7162" y="17505"/>
                    <a:pt x="7167" y="17498"/>
                  </a:cubicBezTo>
                  <a:cubicBezTo>
                    <a:pt x="7172" y="17491"/>
                    <a:pt x="7178" y="17485"/>
                    <a:pt x="7184" y="17480"/>
                  </a:cubicBezTo>
                  <a:cubicBezTo>
                    <a:pt x="7194" y="17471"/>
                    <a:pt x="7206" y="17466"/>
                    <a:pt x="7221" y="17464"/>
                  </a:cubicBezTo>
                  <a:cubicBezTo>
                    <a:pt x="7235" y="17462"/>
                    <a:pt x="7249" y="17464"/>
                    <a:pt x="7262" y="17471"/>
                  </a:cubicBezTo>
                  <a:cubicBezTo>
                    <a:pt x="7275" y="17477"/>
                    <a:pt x="7285" y="17484"/>
                    <a:pt x="7294" y="17493"/>
                  </a:cubicBezTo>
                  <a:close/>
                  <a:moveTo>
                    <a:pt x="7792" y="17330"/>
                  </a:moveTo>
                  <a:lnTo>
                    <a:pt x="7243" y="17060"/>
                  </a:lnTo>
                  <a:lnTo>
                    <a:pt x="7224" y="17098"/>
                  </a:lnTo>
                  <a:lnTo>
                    <a:pt x="7773" y="17368"/>
                  </a:lnTo>
                  <a:lnTo>
                    <a:pt x="7792" y="17330"/>
                  </a:lnTo>
                  <a:close/>
                  <a:moveTo>
                    <a:pt x="7637" y="16439"/>
                  </a:moveTo>
                  <a:lnTo>
                    <a:pt x="7614" y="16485"/>
                  </a:lnTo>
                  <a:lnTo>
                    <a:pt x="7817" y="16645"/>
                  </a:lnTo>
                  <a:cubicBezTo>
                    <a:pt x="7830" y="16656"/>
                    <a:pt x="7843" y="16666"/>
                    <a:pt x="7856" y="16675"/>
                  </a:cubicBezTo>
                  <a:cubicBezTo>
                    <a:pt x="7868" y="16685"/>
                    <a:pt x="7880" y="16694"/>
                    <a:pt x="7890" y="16701"/>
                  </a:cubicBezTo>
                  <a:cubicBezTo>
                    <a:pt x="7900" y="16709"/>
                    <a:pt x="7909" y="16715"/>
                    <a:pt x="7915" y="16720"/>
                  </a:cubicBezTo>
                  <a:cubicBezTo>
                    <a:pt x="7920" y="16723"/>
                    <a:pt x="7924" y="16726"/>
                    <a:pt x="7925" y="16727"/>
                  </a:cubicBezTo>
                  <a:cubicBezTo>
                    <a:pt x="7923" y="16727"/>
                    <a:pt x="7920" y="16726"/>
                    <a:pt x="7916" y="16724"/>
                  </a:cubicBezTo>
                  <a:cubicBezTo>
                    <a:pt x="7910" y="16722"/>
                    <a:pt x="7901" y="16720"/>
                    <a:pt x="7891" y="16717"/>
                  </a:cubicBezTo>
                  <a:cubicBezTo>
                    <a:pt x="7881" y="16714"/>
                    <a:pt x="7869" y="16711"/>
                    <a:pt x="7856" y="16707"/>
                  </a:cubicBezTo>
                  <a:cubicBezTo>
                    <a:pt x="7843" y="16704"/>
                    <a:pt x="7828" y="16700"/>
                    <a:pt x="7812" y="16696"/>
                  </a:cubicBezTo>
                  <a:lnTo>
                    <a:pt x="7543" y="16631"/>
                  </a:lnTo>
                  <a:lnTo>
                    <a:pt x="7517" y="16684"/>
                  </a:lnTo>
                  <a:lnTo>
                    <a:pt x="7725" y="16851"/>
                  </a:lnTo>
                  <a:cubicBezTo>
                    <a:pt x="7735" y="16859"/>
                    <a:pt x="7746" y="16867"/>
                    <a:pt x="7758" y="16876"/>
                  </a:cubicBezTo>
                  <a:cubicBezTo>
                    <a:pt x="7769" y="16885"/>
                    <a:pt x="7780" y="16893"/>
                    <a:pt x="7790" y="16901"/>
                  </a:cubicBezTo>
                  <a:cubicBezTo>
                    <a:pt x="7800" y="16908"/>
                    <a:pt x="7808" y="16915"/>
                    <a:pt x="7815" y="16920"/>
                  </a:cubicBezTo>
                  <a:cubicBezTo>
                    <a:pt x="7823" y="16925"/>
                    <a:pt x="7826" y="16928"/>
                    <a:pt x="7827" y="16929"/>
                  </a:cubicBezTo>
                  <a:cubicBezTo>
                    <a:pt x="7825" y="16928"/>
                    <a:pt x="7820" y="16927"/>
                    <a:pt x="7812" y="16924"/>
                  </a:cubicBezTo>
                  <a:cubicBezTo>
                    <a:pt x="7803" y="16921"/>
                    <a:pt x="7793" y="16918"/>
                    <a:pt x="7781" y="16914"/>
                  </a:cubicBezTo>
                  <a:cubicBezTo>
                    <a:pt x="7768" y="16910"/>
                    <a:pt x="7755" y="16907"/>
                    <a:pt x="7740" y="16902"/>
                  </a:cubicBezTo>
                  <a:cubicBezTo>
                    <a:pt x="7726" y="16898"/>
                    <a:pt x="7712" y="16895"/>
                    <a:pt x="7698" y="16891"/>
                  </a:cubicBezTo>
                  <a:lnTo>
                    <a:pt x="7445" y="16828"/>
                  </a:lnTo>
                  <a:lnTo>
                    <a:pt x="7421" y="16879"/>
                  </a:lnTo>
                  <a:lnTo>
                    <a:pt x="7857" y="16979"/>
                  </a:lnTo>
                  <a:lnTo>
                    <a:pt x="7887" y="16918"/>
                  </a:lnTo>
                  <a:lnTo>
                    <a:pt x="7690" y="16762"/>
                  </a:lnTo>
                  <a:cubicBezTo>
                    <a:pt x="7678" y="16753"/>
                    <a:pt x="7667" y="16744"/>
                    <a:pt x="7656" y="16736"/>
                  </a:cubicBezTo>
                  <a:cubicBezTo>
                    <a:pt x="7645" y="16727"/>
                    <a:pt x="7635" y="16719"/>
                    <a:pt x="7625" y="16713"/>
                  </a:cubicBezTo>
                  <a:cubicBezTo>
                    <a:pt x="7616" y="16706"/>
                    <a:pt x="7609" y="16701"/>
                    <a:pt x="7603" y="16697"/>
                  </a:cubicBezTo>
                  <a:cubicBezTo>
                    <a:pt x="7597" y="16693"/>
                    <a:pt x="7594" y="16690"/>
                    <a:pt x="7593" y="16690"/>
                  </a:cubicBezTo>
                  <a:cubicBezTo>
                    <a:pt x="7595" y="16690"/>
                    <a:pt x="7599" y="16692"/>
                    <a:pt x="7606" y="16694"/>
                  </a:cubicBezTo>
                  <a:cubicBezTo>
                    <a:pt x="7612" y="16696"/>
                    <a:pt x="7621" y="16698"/>
                    <a:pt x="7632" y="16701"/>
                  </a:cubicBezTo>
                  <a:cubicBezTo>
                    <a:pt x="7642" y="16704"/>
                    <a:pt x="7654" y="16708"/>
                    <a:pt x="7668" y="16711"/>
                  </a:cubicBezTo>
                  <a:cubicBezTo>
                    <a:pt x="7682" y="16715"/>
                    <a:pt x="7697" y="16719"/>
                    <a:pt x="7713" y="16723"/>
                  </a:cubicBezTo>
                  <a:lnTo>
                    <a:pt x="7954" y="16782"/>
                  </a:lnTo>
                  <a:lnTo>
                    <a:pt x="7984" y="16721"/>
                  </a:lnTo>
                  <a:lnTo>
                    <a:pt x="7637" y="16439"/>
                  </a:lnTo>
                  <a:close/>
                  <a:moveTo>
                    <a:pt x="8175" y="16333"/>
                  </a:moveTo>
                  <a:lnTo>
                    <a:pt x="8134" y="16313"/>
                  </a:lnTo>
                  <a:lnTo>
                    <a:pt x="8049" y="16485"/>
                  </a:lnTo>
                  <a:lnTo>
                    <a:pt x="7906" y="16415"/>
                  </a:lnTo>
                  <a:lnTo>
                    <a:pt x="7972" y="16281"/>
                  </a:lnTo>
                  <a:lnTo>
                    <a:pt x="7932" y="16261"/>
                  </a:lnTo>
                  <a:lnTo>
                    <a:pt x="7866" y="16395"/>
                  </a:lnTo>
                  <a:lnTo>
                    <a:pt x="7738" y="16332"/>
                  </a:lnTo>
                  <a:lnTo>
                    <a:pt x="7817" y="16172"/>
                  </a:lnTo>
                  <a:lnTo>
                    <a:pt x="7781" y="16147"/>
                  </a:lnTo>
                  <a:lnTo>
                    <a:pt x="7676" y="16360"/>
                  </a:lnTo>
                  <a:lnTo>
                    <a:pt x="8067" y="16553"/>
                  </a:lnTo>
                  <a:lnTo>
                    <a:pt x="8175" y="16333"/>
                  </a:lnTo>
                  <a:close/>
                  <a:moveTo>
                    <a:pt x="8191" y="15929"/>
                  </a:moveTo>
                  <a:cubicBezTo>
                    <a:pt x="8176" y="15928"/>
                    <a:pt x="8162" y="15929"/>
                    <a:pt x="8149" y="15932"/>
                  </a:cubicBezTo>
                  <a:cubicBezTo>
                    <a:pt x="8136" y="15935"/>
                    <a:pt x="8124" y="15941"/>
                    <a:pt x="8113" y="15948"/>
                  </a:cubicBezTo>
                  <a:cubicBezTo>
                    <a:pt x="8102" y="15956"/>
                    <a:pt x="8090" y="15967"/>
                    <a:pt x="8076" y="15982"/>
                  </a:cubicBezTo>
                  <a:lnTo>
                    <a:pt x="8039" y="16020"/>
                  </a:lnTo>
                  <a:cubicBezTo>
                    <a:pt x="8020" y="16039"/>
                    <a:pt x="8004" y="16051"/>
                    <a:pt x="7989" y="16057"/>
                  </a:cubicBezTo>
                  <a:cubicBezTo>
                    <a:pt x="7975" y="16062"/>
                    <a:pt x="7960" y="16061"/>
                    <a:pt x="7944" y="16053"/>
                  </a:cubicBezTo>
                  <a:cubicBezTo>
                    <a:pt x="7924" y="16043"/>
                    <a:pt x="7911" y="16029"/>
                    <a:pt x="7906" y="16009"/>
                  </a:cubicBezTo>
                  <a:cubicBezTo>
                    <a:pt x="7902" y="15990"/>
                    <a:pt x="7906" y="15968"/>
                    <a:pt x="7918" y="15943"/>
                  </a:cubicBezTo>
                  <a:cubicBezTo>
                    <a:pt x="7922" y="15935"/>
                    <a:pt x="7926" y="15927"/>
                    <a:pt x="7931" y="15921"/>
                  </a:cubicBezTo>
                  <a:cubicBezTo>
                    <a:pt x="7936" y="15914"/>
                    <a:pt x="7941" y="15907"/>
                    <a:pt x="7948" y="15901"/>
                  </a:cubicBezTo>
                  <a:cubicBezTo>
                    <a:pt x="7954" y="15895"/>
                    <a:pt x="7961" y="15889"/>
                    <a:pt x="7969" y="15883"/>
                  </a:cubicBezTo>
                  <a:cubicBezTo>
                    <a:pt x="7977" y="15877"/>
                    <a:pt x="7987" y="15871"/>
                    <a:pt x="7998" y="15865"/>
                  </a:cubicBezTo>
                  <a:lnTo>
                    <a:pt x="7974" y="15827"/>
                  </a:lnTo>
                  <a:cubicBezTo>
                    <a:pt x="7931" y="15852"/>
                    <a:pt x="7899" y="15886"/>
                    <a:pt x="7878" y="15927"/>
                  </a:cubicBezTo>
                  <a:cubicBezTo>
                    <a:pt x="7869" y="15946"/>
                    <a:pt x="7863" y="15965"/>
                    <a:pt x="7861" y="15983"/>
                  </a:cubicBezTo>
                  <a:cubicBezTo>
                    <a:pt x="7859" y="16001"/>
                    <a:pt x="7860" y="16018"/>
                    <a:pt x="7865" y="16034"/>
                  </a:cubicBezTo>
                  <a:cubicBezTo>
                    <a:pt x="7869" y="16050"/>
                    <a:pt x="7877" y="16064"/>
                    <a:pt x="7887" y="16077"/>
                  </a:cubicBezTo>
                  <a:cubicBezTo>
                    <a:pt x="7898" y="16090"/>
                    <a:pt x="7912" y="16100"/>
                    <a:pt x="7928" y="16109"/>
                  </a:cubicBezTo>
                  <a:cubicBezTo>
                    <a:pt x="7954" y="16121"/>
                    <a:pt x="7979" y="16123"/>
                    <a:pt x="8004" y="16116"/>
                  </a:cubicBezTo>
                  <a:cubicBezTo>
                    <a:pt x="8016" y="16112"/>
                    <a:pt x="8027" y="16106"/>
                    <a:pt x="8037" y="16098"/>
                  </a:cubicBezTo>
                  <a:cubicBezTo>
                    <a:pt x="8047" y="16090"/>
                    <a:pt x="8059" y="16078"/>
                    <a:pt x="8073" y="16063"/>
                  </a:cubicBezTo>
                  <a:lnTo>
                    <a:pt x="8105" y="16030"/>
                  </a:lnTo>
                  <a:cubicBezTo>
                    <a:pt x="8142" y="15990"/>
                    <a:pt x="8177" y="15978"/>
                    <a:pt x="8212" y="15995"/>
                  </a:cubicBezTo>
                  <a:cubicBezTo>
                    <a:pt x="8235" y="16007"/>
                    <a:pt x="8249" y="16025"/>
                    <a:pt x="8254" y="16051"/>
                  </a:cubicBezTo>
                  <a:cubicBezTo>
                    <a:pt x="8256" y="16062"/>
                    <a:pt x="8257" y="16073"/>
                    <a:pt x="8255" y="16084"/>
                  </a:cubicBezTo>
                  <a:cubicBezTo>
                    <a:pt x="8253" y="16094"/>
                    <a:pt x="8248" y="16107"/>
                    <a:pt x="8241" y="16121"/>
                  </a:cubicBezTo>
                  <a:cubicBezTo>
                    <a:pt x="8231" y="16141"/>
                    <a:pt x="8219" y="16158"/>
                    <a:pt x="8206" y="16172"/>
                  </a:cubicBezTo>
                  <a:cubicBezTo>
                    <a:pt x="8192" y="16187"/>
                    <a:pt x="8175" y="16199"/>
                    <a:pt x="8155" y="16210"/>
                  </a:cubicBezTo>
                  <a:lnTo>
                    <a:pt x="8182" y="16248"/>
                  </a:lnTo>
                  <a:cubicBezTo>
                    <a:pt x="8204" y="16235"/>
                    <a:pt x="8222" y="16219"/>
                    <a:pt x="8238" y="16202"/>
                  </a:cubicBezTo>
                  <a:cubicBezTo>
                    <a:pt x="8254" y="16184"/>
                    <a:pt x="8267" y="16164"/>
                    <a:pt x="8279" y="16140"/>
                  </a:cubicBezTo>
                  <a:cubicBezTo>
                    <a:pt x="8288" y="16122"/>
                    <a:pt x="8294" y="16105"/>
                    <a:pt x="8297" y="16090"/>
                  </a:cubicBezTo>
                  <a:cubicBezTo>
                    <a:pt x="8300" y="16074"/>
                    <a:pt x="8300" y="16058"/>
                    <a:pt x="8298" y="16041"/>
                  </a:cubicBezTo>
                  <a:cubicBezTo>
                    <a:pt x="8296" y="16018"/>
                    <a:pt x="8288" y="15998"/>
                    <a:pt x="8276" y="15980"/>
                  </a:cubicBezTo>
                  <a:cubicBezTo>
                    <a:pt x="8264" y="15963"/>
                    <a:pt x="8249" y="15949"/>
                    <a:pt x="8231" y="15940"/>
                  </a:cubicBezTo>
                  <a:cubicBezTo>
                    <a:pt x="8219" y="15934"/>
                    <a:pt x="8205" y="15931"/>
                    <a:pt x="8191" y="15929"/>
                  </a:cubicBezTo>
                  <a:close/>
                  <a:moveTo>
                    <a:pt x="8108" y="15482"/>
                  </a:moveTo>
                  <a:lnTo>
                    <a:pt x="7981" y="15741"/>
                  </a:lnTo>
                  <a:lnTo>
                    <a:pt x="8020" y="15760"/>
                  </a:lnTo>
                  <a:lnTo>
                    <a:pt x="8071" y="15655"/>
                  </a:lnTo>
                  <a:lnTo>
                    <a:pt x="8423" y="15828"/>
                  </a:lnTo>
                  <a:lnTo>
                    <a:pt x="8445" y="15783"/>
                  </a:lnTo>
                  <a:lnTo>
                    <a:pt x="8094" y="15610"/>
                  </a:lnTo>
                  <a:lnTo>
                    <a:pt x="8146" y="15504"/>
                  </a:lnTo>
                  <a:lnTo>
                    <a:pt x="8108" y="15482"/>
                  </a:lnTo>
                  <a:close/>
                  <a:moveTo>
                    <a:pt x="8242" y="15209"/>
                  </a:moveTo>
                  <a:lnTo>
                    <a:pt x="8141" y="15415"/>
                  </a:lnTo>
                  <a:lnTo>
                    <a:pt x="8532" y="15607"/>
                  </a:lnTo>
                  <a:lnTo>
                    <a:pt x="8555" y="15560"/>
                  </a:lnTo>
                  <a:lnTo>
                    <a:pt x="8369" y="15469"/>
                  </a:lnTo>
                  <a:lnTo>
                    <a:pt x="8431" y="15343"/>
                  </a:lnTo>
                  <a:lnTo>
                    <a:pt x="8393" y="15325"/>
                  </a:lnTo>
                  <a:lnTo>
                    <a:pt x="8331" y="15450"/>
                  </a:lnTo>
                  <a:lnTo>
                    <a:pt x="8203" y="15387"/>
                  </a:lnTo>
                  <a:lnTo>
                    <a:pt x="8277" y="15236"/>
                  </a:lnTo>
                  <a:lnTo>
                    <a:pt x="8242" y="15209"/>
                  </a:lnTo>
                  <a:close/>
                  <a:moveTo>
                    <a:pt x="8789" y="15084"/>
                  </a:moveTo>
                  <a:lnTo>
                    <a:pt x="8335" y="15021"/>
                  </a:lnTo>
                  <a:lnTo>
                    <a:pt x="8305" y="15082"/>
                  </a:lnTo>
                  <a:lnTo>
                    <a:pt x="8631" y="15405"/>
                  </a:lnTo>
                  <a:lnTo>
                    <a:pt x="8655" y="15358"/>
                  </a:lnTo>
                  <a:lnTo>
                    <a:pt x="8553" y="15261"/>
                  </a:lnTo>
                  <a:lnTo>
                    <a:pt x="8625" y="15115"/>
                  </a:lnTo>
                  <a:lnTo>
                    <a:pt x="8763" y="15137"/>
                  </a:lnTo>
                  <a:lnTo>
                    <a:pt x="8789" y="15084"/>
                  </a:lnTo>
                  <a:close/>
                  <a:moveTo>
                    <a:pt x="8581" y="15108"/>
                  </a:moveTo>
                  <a:lnTo>
                    <a:pt x="8521" y="15230"/>
                  </a:lnTo>
                  <a:lnTo>
                    <a:pt x="8360" y="15074"/>
                  </a:lnTo>
                  <a:lnTo>
                    <a:pt x="8581" y="15108"/>
                  </a:lnTo>
                  <a:close/>
                  <a:moveTo>
                    <a:pt x="8227" y="15052"/>
                  </a:moveTo>
                  <a:cubicBezTo>
                    <a:pt x="8218" y="15055"/>
                    <a:pt x="8212" y="15061"/>
                    <a:pt x="8208" y="15069"/>
                  </a:cubicBezTo>
                  <a:cubicBezTo>
                    <a:pt x="8204" y="15077"/>
                    <a:pt x="8203" y="15085"/>
                    <a:pt x="8206" y="15094"/>
                  </a:cubicBezTo>
                  <a:cubicBezTo>
                    <a:pt x="8209" y="15102"/>
                    <a:pt x="8215" y="15108"/>
                    <a:pt x="8223" y="15112"/>
                  </a:cubicBezTo>
                  <a:cubicBezTo>
                    <a:pt x="8231" y="15117"/>
                    <a:pt x="8239" y="15117"/>
                    <a:pt x="8248" y="15114"/>
                  </a:cubicBezTo>
                  <a:cubicBezTo>
                    <a:pt x="8257" y="15112"/>
                    <a:pt x="8263" y="15106"/>
                    <a:pt x="8267" y="15098"/>
                  </a:cubicBezTo>
                  <a:cubicBezTo>
                    <a:pt x="8271" y="15089"/>
                    <a:pt x="8272" y="15081"/>
                    <a:pt x="8269" y="15073"/>
                  </a:cubicBezTo>
                  <a:cubicBezTo>
                    <a:pt x="8266" y="15064"/>
                    <a:pt x="8260" y="15058"/>
                    <a:pt x="8251" y="15054"/>
                  </a:cubicBezTo>
                  <a:cubicBezTo>
                    <a:pt x="8244" y="15050"/>
                    <a:pt x="8235" y="15049"/>
                    <a:pt x="8227" y="15052"/>
                  </a:cubicBezTo>
                  <a:close/>
                  <a:moveTo>
                    <a:pt x="8285" y="14935"/>
                  </a:moveTo>
                  <a:cubicBezTo>
                    <a:pt x="8276" y="14938"/>
                    <a:pt x="8270" y="14943"/>
                    <a:pt x="8266" y="14952"/>
                  </a:cubicBezTo>
                  <a:cubicBezTo>
                    <a:pt x="8262" y="14960"/>
                    <a:pt x="8261" y="14968"/>
                    <a:pt x="8264" y="14976"/>
                  </a:cubicBezTo>
                  <a:cubicBezTo>
                    <a:pt x="8267" y="14985"/>
                    <a:pt x="8272" y="14991"/>
                    <a:pt x="8280" y="14995"/>
                  </a:cubicBezTo>
                  <a:cubicBezTo>
                    <a:pt x="8289" y="14999"/>
                    <a:pt x="8297" y="15000"/>
                    <a:pt x="8306" y="14997"/>
                  </a:cubicBezTo>
                  <a:cubicBezTo>
                    <a:pt x="8315" y="14994"/>
                    <a:pt x="8321" y="14989"/>
                    <a:pt x="8325" y="14980"/>
                  </a:cubicBezTo>
                  <a:cubicBezTo>
                    <a:pt x="8329" y="14972"/>
                    <a:pt x="8330" y="14964"/>
                    <a:pt x="8327" y="14955"/>
                  </a:cubicBezTo>
                  <a:cubicBezTo>
                    <a:pt x="8323" y="14947"/>
                    <a:pt x="8318" y="14940"/>
                    <a:pt x="8309" y="14936"/>
                  </a:cubicBezTo>
                  <a:cubicBezTo>
                    <a:pt x="8301" y="14932"/>
                    <a:pt x="8293" y="14932"/>
                    <a:pt x="8285" y="14935"/>
                  </a:cubicBezTo>
                  <a:close/>
                  <a:moveTo>
                    <a:pt x="8885" y="14790"/>
                  </a:moveTo>
                  <a:lnTo>
                    <a:pt x="8809" y="14944"/>
                  </a:lnTo>
                  <a:lnTo>
                    <a:pt x="8458" y="14771"/>
                  </a:lnTo>
                  <a:lnTo>
                    <a:pt x="8435" y="14818"/>
                  </a:lnTo>
                  <a:lnTo>
                    <a:pt x="8826" y="15010"/>
                  </a:lnTo>
                  <a:lnTo>
                    <a:pt x="8922" y="14815"/>
                  </a:lnTo>
                  <a:lnTo>
                    <a:pt x="8885" y="14790"/>
                  </a:lnTo>
                  <a:close/>
                  <a:moveTo>
                    <a:pt x="8984" y="14688"/>
                  </a:moveTo>
                  <a:lnTo>
                    <a:pt x="8593" y="14496"/>
                  </a:lnTo>
                  <a:lnTo>
                    <a:pt x="8571" y="14541"/>
                  </a:lnTo>
                  <a:lnTo>
                    <a:pt x="8962" y="14734"/>
                  </a:lnTo>
                  <a:lnTo>
                    <a:pt x="8984" y="14688"/>
                  </a:lnTo>
                  <a:close/>
                  <a:moveTo>
                    <a:pt x="8151" y="18107"/>
                  </a:moveTo>
                  <a:lnTo>
                    <a:pt x="7760" y="17915"/>
                  </a:lnTo>
                  <a:lnTo>
                    <a:pt x="7737" y="17961"/>
                  </a:lnTo>
                  <a:lnTo>
                    <a:pt x="7901" y="18042"/>
                  </a:lnTo>
                  <a:lnTo>
                    <a:pt x="7820" y="18207"/>
                  </a:lnTo>
                  <a:lnTo>
                    <a:pt x="7656" y="18126"/>
                  </a:lnTo>
                  <a:lnTo>
                    <a:pt x="7634" y="18172"/>
                  </a:lnTo>
                  <a:lnTo>
                    <a:pt x="7801" y="18254"/>
                  </a:lnTo>
                  <a:lnTo>
                    <a:pt x="7916" y="18254"/>
                  </a:lnTo>
                  <a:lnTo>
                    <a:pt x="7858" y="18225"/>
                  </a:lnTo>
                  <a:lnTo>
                    <a:pt x="7939" y="18061"/>
                  </a:lnTo>
                  <a:lnTo>
                    <a:pt x="8128" y="18154"/>
                  </a:lnTo>
                  <a:lnTo>
                    <a:pt x="8151" y="18107"/>
                  </a:lnTo>
                  <a:close/>
                  <a:moveTo>
                    <a:pt x="9002" y="16378"/>
                  </a:moveTo>
                  <a:lnTo>
                    <a:pt x="9002" y="16376"/>
                  </a:lnTo>
                  <a:lnTo>
                    <a:pt x="8612" y="16184"/>
                  </a:lnTo>
                  <a:lnTo>
                    <a:pt x="8589" y="16230"/>
                  </a:lnTo>
                  <a:lnTo>
                    <a:pt x="8752" y="16311"/>
                  </a:lnTo>
                  <a:lnTo>
                    <a:pt x="8671" y="16476"/>
                  </a:lnTo>
                  <a:lnTo>
                    <a:pt x="8508" y="16395"/>
                  </a:lnTo>
                  <a:lnTo>
                    <a:pt x="8486" y="16441"/>
                  </a:lnTo>
                  <a:lnTo>
                    <a:pt x="8876" y="16633"/>
                  </a:lnTo>
                  <a:lnTo>
                    <a:pt x="8899" y="16587"/>
                  </a:lnTo>
                  <a:lnTo>
                    <a:pt x="8710" y="16494"/>
                  </a:lnTo>
                  <a:lnTo>
                    <a:pt x="8791" y="16330"/>
                  </a:lnTo>
                  <a:lnTo>
                    <a:pt x="8980" y="16423"/>
                  </a:lnTo>
                  <a:lnTo>
                    <a:pt x="9002" y="16378"/>
                  </a:lnTo>
                  <a:close/>
                  <a:moveTo>
                    <a:pt x="9002" y="16233"/>
                  </a:moveTo>
                  <a:lnTo>
                    <a:pt x="9002" y="16175"/>
                  </a:lnTo>
                  <a:lnTo>
                    <a:pt x="8899" y="16124"/>
                  </a:lnTo>
                  <a:lnTo>
                    <a:pt x="8965" y="15990"/>
                  </a:lnTo>
                  <a:lnTo>
                    <a:pt x="8924" y="15970"/>
                  </a:lnTo>
                  <a:lnTo>
                    <a:pt x="8858" y="16104"/>
                  </a:lnTo>
                  <a:lnTo>
                    <a:pt x="8730" y="16041"/>
                  </a:lnTo>
                  <a:lnTo>
                    <a:pt x="8809" y="15881"/>
                  </a:lnTo>
                  <a:lnTo>
                    <a:pt x="8773" y="15856"/>
                  </a:lnTo>
                  <a:lnTo>
                    <a:pt x="8668" y="16069"/>
                  </a:lnTo>
                  <a:lnTo>
                    <a:pt x="9002" y="16233"/>
                  </a:lnTo>
                  <a:close/>
                  <a:moveTo>
                    <a:pt x="9002" y="15858"/>
                  </a:moveTo>
                  <a:lnTo>
                    <a:pt x="9002" y="15800"/>
                  </a:lnTo>
                  <a:lnTo>
                    <a:pt x="8840" y="15721"/>
                  </a:lnTo>
                  <a:lnTo>
                    <a:pt x="8817" y="15767"/>
                  </a:lnTo>
                  <a:lnTo>
                    <a:pt x="9002" y="15858"/>
                  </a:lnTo>
                  <a:close/>
                  <a:moveTo>
                    <a:pt x="8315" y="17773"/>
                  </a:moveTo>
                  <a:lnTo>
                    <a:pt x="8275" y="17753"/>
                  </a:lnTo>
                  <a:lnTo>
                    <a:pt x="8190" y="17925"/>
                  </a:lnTo>
                  <a:lnTo>
                    <a:pt x="8047" y="17855"/>
                  </a:lnTo>
                  <a:lnTo>
                    <a:pt x="8113" y="17721"/>
                  </a:lnTo>
                  <a:lnTo>
                    <a:pt x="8073" y="17701"/>
                  </a:lnTo>
                  <a:lnTo>
                    <a:pt x="8007" y="17835"/>
                  </a:lnTo>
                  <a:lnTo>
                    <a:pt x="7879" y="17772"/>
                  </a:lnTo>
                  <a:lnTo>
                    <a:pt x="7957" y="17612"/>
                  </a:lnTo>
                  <a:lnTo>
                    <a:pt x="7922" y="17587"/>
                  </a:lnTo>
                  <a:lnTo>
                    <a:pt x="7817" y="17800"/>
                  </a:lnTo>
                  <a:lnTo>
                    <a:pt x="8207" y="17993"/>
                  </a:lnTo>
                  <a:lnTo>
                    <a:pt x="8315" y="17773"/>
                  </a:lnTo>
                  <a:close/>
                  <a:moveTo>
                    <a:pt x="8232" y="16956"/>
                  </a:moveTo>
                  <a:lnTo>
                    <a:pt x="8209" y="17003"/>
                  </a:lnTo>
                  <a:lnTo>
                    <a:pt x="8412" y="17163"/>
                  </a:lnTo>
                  <a:cubicBezTo>
                    <a:pt x="8425" y="17173"/>
                    <a:pt x="8438" y="17183"/>
                    <a:pt x="8450" y="17192"/>
                  </a:cubicBezTo>
                  <a:cubicBezTo>
                    <a:pt x="8463" y="17202"/>
                    <a:pt x="8474" y="17211"/>
                    <a:pt x="8485" y="17218"/>
                  </a:cubicBezTo>
                  <a:cubicBezTo>
                    <a:pt x="8495" y="17226"/>
                    <a:pt x="8503" y="17232"/>
                    <a:pt x="8510" y="17237"/>
                  </a:cubicBezTo>
                  <a:cubicBezTo>
                    <a:pt x="8515" y="17241"/>
                    <a:pt x="8518" y="17243"/>
                    <a:pt x="8520" y="17244"/>
                  </a:cubicBezTo>
                  <a:cubicBezTo>
                    <a:pt x="8518" y="17244"/>
                    <a:pt x="8515" y="17243"/>
                    <a:pt x="8510" y="17241"/>
                  </a:cubicBezTo>
                  <a:cubicBezTo>
                    <a:pt x="8504" y="17239"/>
                    <a:pt x="8496" y="17237"/>
                    <a:pt x="8486" y="17234"/>
                  </a:cubicBezTo>
                  <a:cubicBezTo>
                    <a:pt x="8476" y="17231"/>
                    <a:pt x="8464" y="17228"/>
                    <a:pt x="8451" y="17225"/>
                  </a:cubicBezTo>
                  <a:cubicBezTo>
                    <a:pt x="8437" y="17221"/>
                    <a:pt x="8423" y="17217"/>
                    <a:pt x="8407" y="17213"/>
                  </a:cubicBezTo>
                  <a:lnTo>
                    <a:pt x="8138" y="17148"/>
                  </a:lnTo>
                  <a:lnTo>
                    <a:pt x="8111" y="17201"/>
                  </a:lnTo>
                  <a:lnTo>
                    <a:pt x="8320" y="17368"/>
                  </a:lnTo>
                  <a:cubicBezTo>
                    <a:pt x="8330" y="17376"/>
                    <a:pt x="8341" y="17384"/>
                    <a:pt x="8352" y="17393"/>
                  </a:cubicBezTo>
                  <a:cubicBezTo>
                    <a:pt x="8364" y="17402"/>
                    <a:pt x="8375" y="17410"/>
                    <a:pt x="8385" y="17418"/>
                  </a:cubicBezTo>
                  <a:cubicBezTo>
                    <a:pt x="8395" y="17425"/>
                    <a:pt x="8403" y="17432"/>
                    <a:pt x="8410" y="17437"/>
                  </a:cubicBezTo>
                  <a:cubicBezTo>
                    <a:pt x="8417" y="17442"/>
                    <a:pt x="8421" y="17445"/>
                    <a:pt x="8422" y="17446"/>
                  </a:cubicBezTo>
                  <a:cubicBezTo>
                    <a:pt x="8420" y="17445"/>
                    <a:pt x="8415" y="17444"/>
                    <a:pt x="8407" y="17441"/>
                  </a:cubicBezTo>
                  <a:cubicBezTo>
                    <a:pt x="8398" y="17438"/>
                    <a:pt x="8388" y="17435"/>
                    <a:pt x="8375" y="17431"/>
                  </a:cubicBezTo>
                  <a:cubicBezTo>
                    <a:pt x="8363" y="17427"/>
                    <a:pt x="8350" y="17424"/>
                    <a:pt x="8335" y="17420"/>
                  </a:cubicBezTo>
                  <a:cubicBezTo>
                    <a:pt x="8321" y="17415"/>
                    <a:pt x="8307" y="17412"/>
                    <a:pt x="8293" y="17408"/>
                  </a:cubicBezTo>
                  <a:lnTo>
                    <a:pt x="8040" y="17346"/>
                  </a:lnTo>
                  <a:lnTo>
                    <a:pt x="8016" y="17396"/>
                  </a:lnTo>
                  <a:lnTo>
                    <a:pt x="8452" y="17496"/>
                  </a:lnTo>
                  <a:lnTo>
                    <a:pt x="8482" y="17435"/>
                  </a:lnTo>
                  <a:lnTo>
                    <a:pt x="8285" y="17279"/>
                  </a:lnTo>
                  <a:cubicBezTo>
                    <a:pt x="8273" y="17270"/>
                    <a:pt x="8262" y="17261"/>
                    <a:pt x="8250" y="17253"/>
                  </a:cubicBezTo>
                  <a:cubicBezTo>
                    <a:pt x="8239" y="17244"/>
                    <a:pt x="8229" y="17237"/>
                    <a:pt x="8220" y="17230"/>
                  </a:cubicBezTo>
                  <a:cubicBezTo>
                    <a:pt x="8211" y="17223"/>
                    <a:pt x="8204" y="17218"/>
                    <a:pt x="8198" y="17214"/>
                  </a:cubicBezTo>
                  <a:cubicBezTo>
                    <a:pt x="8192" y="17210"/>
                    <a:pt x="8189" y="17208"/>
                    <a:pt x="8188" y="17207"/>
                  </a:cubicBezTo>
                  <a:cubicBezTo>
                    <a:pt x="8189" y="17207"/>
                    <a:pt x="8194" y="17209"/>
                    <a:pt x="8200" y="17211"/>
                  </a:cubicBezTo>
                  <a:cubicBezTo>
                    <a:pt x="8207" y="17213"/>
                    <a:pt x="8216" y="17215"/>
                    <a:pt x="8226" y="17218"/>
                  </a:cubicBezTo>
                  <a:cubicBezTo>
                    <a:pt x="8237" y="17221"/>
                    <a:pt x="8249" y="17225"/>
                    <a:pt x="8263" y="17228"/>
                  </a:cubicBezTo>
                  <a:cubicBezTo>
                    <a:pt x="8277" y="17232"/>
                    <a:pt x="8292" y="17236"/>
                    <a:pt x="8308" y="17240"/>
                  </a:cubicBezTo>
                  <a:lnTo>
                    <a:pt x="8549" y="17299"/>
                  </a:lnTo>
                  <a:lnTo>
                    <a:pt x="8579" y="17238"/>
                  </a:lnTo>
                  <a:lnTo>
                    <a:pt x="8232" y="16956"/>
                  </a:lnTo>
                  <a:close/>
                  <a:moveTo>
                    <a:pt x="8684" y="17024"/>
                  </a:moveTo>
                  <a:lnTo>
                    <a:pt x="8293" y="16832"/>
                  </a:lnTo>
                  <a:lnTo>
                    <a:pt x="8271" y="16877"/>
                  </a:lnTo>
                  <a:lnTo>
                    <a:pt x="8661" y="17070"/>
                  </a:lnTo>
                  <a:lnTo>
                    <a:pt x="8684" y="17024"/>
                  </a:lnTo>
                  <a:close/>
                  <a:moveTo>
                    <a:pt x="8800" y="16689"/>
                  </a:moveTo>
                  <a:lnTo>
                    <a:pt x="8724" y="16843"/>
                  </a:lnTo>
                  <a:lnTo>
                    <a:pt x="8372" y="16670"/>
                  </a:lnTo>
                  <a:lnTo>
                    <a:pt x="8349" y="16717"/>
                  </a:lnTo>
                  <a:lnTo>
                    <a:pt x="8740" y="16909"/>
                  </a:lnTo>
                  <a:lnTo>
                    <a:pt x="8836" y="16715"/>
                  </a:lnTo>
                  <a:lnTo>
                    <a:pt x="8800" y="16689"/>
                  </a:lnTo>
                  <a:close/>
                  <a:moveTo>
                    <a:pt x="9002" y="17661"/>
                  </a:moveTo>
                  <a:lnTo>
                    <a:pt x="9002" y="17587"/>
                  </a:lnTo>
                  <a:cubicBezTo>
                    <a:pt x="8992" y="17594"/>
                    <a:pt x="8982" y="17604"/>
                    <a:pt x="8970" y="17617"/>
                  </a:cubicBezTo>
                  <a:lnTo>
                    <a:pt x="8933" y="17655"/>
                  </a:lnTo>
                  <a:cubicBezTo>
                    <a:pt x="8914" y="17674"/>
                    <a:pt x="8898" y="17687"/>
                    <a:pt x="8883" y="17692"/>
                  </a:cubicBezTo>
                  <a:cubicBezTo>
                    <a:pt x="8869" y="17698"/>
                    <a:pt x="8853" y="17696"/>
                    <a:pt x="8838" y="17689"/>
                  </a:cubicBezTo>
                  <a:cubicBezTo>
                    <a:pt x="8817" y="17679"/>
                    <a:pt x="8805" y="17664"/>
                    <a:pt x="8800" y="17645"/>
                  </a:cubicBezTo>
                  <a:cubicBezTo>
                    <a:pt x="8796" y="17625"/>
                    <a:pt x="8799" y="17603"/>
                    <a:pt x="8812" y="17579"/>
                  </a:cubicBezTo>
                  <a:cubicBezTo>
                    <a:pt x="8816" y="17570"/>
                    <a:pt x="8820" y="17563"/>
                    <a:pt x="8825" y="17556"/>
                  </a:cubicBezTo>
                  <a:cubicBezTo>
                    <a:pt x="8830" y="17549"/>
                    <a:pt x="8835" y="17543"/>
                    <a:pt x="8842" y="17537"/>
                  </a:cubicBezTo>
                  <a:cubicBezTo>
                    <a:pt x="8848" y="17530"/>
                    <a:pt x="8855" y="17524"/>
                    <a:pt x="8863" y="17519"/>
                  </a:cubicBezTo>
                  <a:cubicBezTo>
                    <a:pt x="8871" y="17513"/>
                    <a:pt x="8881" y="17506"/>
                    <a:pt x="8891" y="17500"/>
                  </a:cubicBezTo>
                  <a:lnTo>
                    <a:pt x="8868" y="17463"/>
                  </a:lnTo>
                  <a:cubicBezTo>
                    <a:pt x="8824" y="17488"/>
                    <a:pt x="8793" y="17521"/>
                    <a:pt x="8772" y="17562"/>
                  </a:cubicBezTo>
                  <a:cubicBezTo>
                    <a:pt x="8763" y="17581"/>
                    <a:pt x="8757" y="17600"/>
                    <a:pt x="8755" y="17618"/>
                  </a:cubicBezTo>
                  <a:cubicBezTo>
                    <a:pt x="8753" y="17637"/>
                    <a:pt x="8754" y="17654"/>
                    <a:pt x="8758" y="17669"/>
                  </a:cubicBezTo>
                  <a:cubicBezTo>
                    <a:pt x="8763" y="17685"/>
                    <a:pt x="8770" y="17700"/>
                    <a:pt x="8781" y="17712"/>
                  </a:cubicBezTo>
                  <a:cubicBezTo>
                    <a:pt x="8792" y="17725"/>
                    <a:pt x="8806" y="17736"/>
                    <a:pt x="8822" y="17744"/>
                  </a:cubicBezTo>
                  <a:cubicBezTo>
                    <a:pt x="8847" y="17756"/>
                    <a:pt x="8873" y="17759"/>
                    <a:pt x="8898" y="17751"/>
                  </a:cubicBezTo>
                  <a:cubicBezTo>
                    <a:pt x="8910" y="17747"/>
                    <a:pt x="8921" y="17741"/>
                    <a:pt x="8931" y="17733"/>
                  </a:cubicBezTo>
                  <a:cubicBezTo>
                    <a:pt x="8941" y="17725"/>
                    <a:pt x="8953" y="17714"/>
                    <a:pt x="8967" y="17699"/>
                  </a:cubicBezTo>
                  <a:lnTo>
                    <a:pt x="8998" y="17665"/>
                  </a:lnTo>
                  <a:lnTo>
                    <a:pt x="9002" y="1766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de-DE" sz="1798"/>
            </a:p>
          </p:txBody>
        </p:sp>
      </p:grpSp>
      <p:pic>
        <p:nvPicPr>
          <p:cNvPr id="4" name="Grafik 1">
            <a:extLst>
              <a:ext uri="{FF2B5EF4-FFF2-40B4-BE49-F238E27FC236}">
                <a16:creationId xmlns:a16="http://schemas.microsoft.com/office/drawing/2014/main" id="{7D418A4D-8B88-414E-7D29-F889528CFD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1312" y="276642"/>
            <a:ext cx="2909931" cy="813335"/>
          </a:xfrm>
          <a:prstGeom prst="rect">
            <a:avLst/>
          </a:prstGeom>
        </p:spPr>
      </p:pic>
    </p:spTree>
    <p:extLst>
      <p:ext uri="{BB962C8B-B14F-4D97-AF65-F5344CB8AC3E}">
        <p14:creationId xmlns:p14="http://schemas.microsoft.com/office/powerpoint/2010/main" val="20722215"/>
      </p:ext>
    </p:extLst>
  </p:cSld>
  <p:clrMapOvr>
    <a:masterClrMapping/>
  </p:clrMapOvr>
  <p:extLst>
    <p:ext uri="{DCECCB84-F9BA-43D5-87BE-67443E8EF086}">
      <p15:sldGuideLst xmlns:p15="http://schemas.microsoft.com/office/powerpoint/2012/main">
        <p15:guide id="3" pos="226">
          <p15:clr>
            <a:srgbClr val="FBAE40"/>
          </p15:clr>
        </p15:guide>
        <p15:guide id="4" pos="5534">
          <p15:clr>
            <a:srgbClr val="FBAE40"/>
          </p15:clr>
        </p15:guide>
        <p15:guide id="5" orient="horz" pos="1236">
          <p15:clr>
            <a:srgbClr val="FBAE40"/>
          </p15:clr>
        </p15:guide>
        <p15:guide id="6" orient="horz" pos="2040">
          <p15:clr>
            <a:srgbClr val="FBAE40"/>
          </p15:clr>
        </p15:guide>
        <p15:guide id="7" pos="227">
          <p15:clr>
            <a:srgbClr val="FBAE40"/>
          </p15:clr>
        </p15:guide>
        <p15:guide id="8" pos="746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el blau mit Typoecke">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359625" y="1962150"/>
            <a:ext cx="8544000" cy="1276350"/>
          </a:xfrm>
        </p:spPr>
        <p:txBody>
          <a:bodyPr anchor="b" anchorCtr="0"/>
          <a:lstStyle>
            <a:lvl1pPr marL="0" indent="0" algn="l">
              <a:lnSpc>
                <a:spcPct val="90000"/>
              </a:lnSpc>
              <a:buFont typeface="Arial" panose="020B0604020202020204" pitchFamily="34" charset="0"/>
              <a:buNone/>
              <a:defRPr sz="3596" b="1">
                <a:solidFill>
                  <a:schemeClr val="bg1"/>
                </a:solidFill>
              </a:defRPr>
            </a:lvl1pPr>
          </a:lstStyle>
          <a:p>
            <a:r>
              <a:rPr lang="de-DE" dirty="0"/>
              <a:t>Titel der Präsentation auf zwei Zeilen einfügen</a:t>
            </a:r>
          </a:p>
        </p:txBody>
      </p:sp>
      <p:sp>
        <p:nvSpPr>
          <p:cNvPr id="3" name="Untertitel 2"/>
          <p:cNvSpPr>
            <a:spLocks noGrp="1"/>
          </p:cNvSpPr>
          <p:nvPr>
            <p:ph type="subTitle" idx="1" hasCustomPrompt="1"/>
          </p:nvPr>
        </p:nvSpPr>
        <p:spPr>
          <a:xfrm>
            <a:off x="359625" y="3238501"/>
            <a:ext cx="8544000" cy="900000"/>
          </a:xfrm>
        </p:spPr>
        <p:txBody>
          <a:bodyPr/>
          <a:lstStyle>
            <a:lvl1pPr marL="0" indent="0" algn="l">
              <a:lnSpc>
                <a:spcPct val="100000"/>
              </a:lnSpc>
              <a:spcBef>
                <a:spcPts val="0"/>
              </a:spcBef>
              <a:buFont typeface="Arial" panose="020B0604020202020204" pitchFamily="34" charset="0"/>
              <a:buNone/>
              <a:defRPr sz="1798" b="0">
                <a:solidFill>
                  <a:schemeClr val="bg1"/>
                </a:solidFill>
              </a:defRPr>
            </a:lvl1pPr>
            <a:lvl2pPr marL="0" indent="0" algn="l">
              <a:lnSpc>
                <a:spcPct val="100000"/>
              </a:lnSpc>
              <a:spcBef>
                <a:spcPts val="0"/>
              </a:spcBef>
              <a:buFont typeface="Arial" panose="020B0604020202020204" pitchFamily="34" charset="0"/>
              <a:buNone/>
              <a:defRPr sz="1798" b="0">
                <a:solidFill>
                  <a:schemeClr val="bg1"/>
                </a:solidFill>
              </a:defRPr>
            </a:lvl2pPr>
            <a:lvl3pPr marL="0" indent="0" algn="l">
              <a:lnSpc>
                <a:spcPct val="100000"/>
              </a:lnSpc>
              <a:spcBef>
                <a:spcPts val="0"/>
              </a:spcBef>
              <a:buFont typeface="Arial" panose="020B0604020202020204" pitchFamily="34" charset="0"/>
              <a:buNone/>
              <a:defRPr sz="1798" b="0">
                <a:solidFill>
                  <a:schemeClr val="bg1"/>
                </a:solidFill>
              </a:defRPr>
            </a:lvl3pPr>
            <a:lvl4pPr marL="0" indent="0" algn="l">
              <a:lnSpc>
                <a:spcPct val="100000"/>
              </a:lnSpc>
              <a:spcBef>
                <a:spcPts val="0"/>
              </a:spcBef>
              <a:buFont typeface="Arial" panose="020B0604020202020204" pitchFamily="34" charset="0"/>
              <a:buNone/>
              <a:defRPr sz="1798" b="0">
                <a:solidFill>
                  <a:schemeClr val="bg1"/>
                </a:solidFill>
              </a:defRPr>
            </a:lvl4pPr>
            <a:lvl5pPr marL="0" indent="0" algn="l">
              <a:lnSpc>
                <a:spcPct val="100000"/>
              </a:lnSpc>
              <a:spcBef>
                <a:spcPts val="0"/>
              </a:spcBef>
              <a:buFont typeface="Arial" panose="020B0604020202020204" pitchFamily="34" charset="0"/>
              <a:buNone/>
              <a:defRPr sz="1798" b="0">
                <a:solidFill>
                  <a:schemeClr val="bg1"/>
                </a:solidFill>
              </a:defRPr>
            </a:lvl5pPr>
            <a:lvl6pPr marL="0" indent="0" algn="l">
              <a:lnSpc>
                <a:spcPct val="100000"/>
              </a:lnSpc>
              <a:spcBef>
                <a:spcPts val="0"/>
              </a:spcBef>
              <a:buFont typeface="Arial" panose="020B0604020202020204" pitchFamily="34" charset="0"/>
              <a:buNone/>
              <a:defRPr sz="1798" b="0">
                <a:solidFill>
                  <a:schemeClr val="bg1"/>
                </a:solidFill>
              </a:defRPr>
            </a:lvl6pPr>
            <a:lvl7pPr marL="0" indent="0" algn="l">
              <a:lnSpc>
                <a:spcPct val="100000"/>
              </a:lnSpc>
              <a:spcBef>
                <a:spcPts val="0"/>
              </a:spcBef>
              <a:buFont typeface="Arial" panose="020B0604020202020204" pitchFamily="34" charset="0"/>
              <a:buNone/>
              <a:defRPr sz="1798" b="0">
                <a:solidFill>
                  <a:schemeClr val="bg1"/>
                </a:solidFill>
              </a:defRPr>
            </a:lvl7pPr>
            <a:lvl8pPr marL="0" indent="0" algn="l">
              <a:lnSpc>
                <a:spcPct val="100000"/>
              </a:lnSpc>
              <a:spcBef>
                <a:spcPts val="0"/>
              </a:spcBef>
              <a:buFont typeface="Arial" panose="020B0604020202020204" pitchFamily="34" charset="0"/>
              <a:buNone/>
              <a:defRPr sz="1798" b="0">
                <a:solidFill>
                  <a:schemeClr val="bg1"/>
                </a:solidFill>
              </a:defRPr>
            </a:lvl8pPr>
            <a:lvl9pPr marL="0" indent="0" algn="l">
              <a:lnSpc>
                <a:spcPct val="100000"/>
              </a:lnSpc>
              <a:spcBef>
                <a:spcPts val="0"/>
              </a:spcBef>
              <a:buFont typeface="Arial" panose="020B0604020202020204" pitchFamily="34" charset="0"/>
              <a:buNone/>
              <a:defRPr sz="1798" b="0">
                <a:solidFill>
                  <a:schemeClr val="bg1"/>
                </a:solidFill>
              </a:defRPr>
            </a:lvl9pPr>
          </a:lstStyle>
          <a:p>
            <a:pPr lvl="0"/>
            <a:r>
              <a:rPr lang="de-DE" dirty="0"/>
              <a:t>Untertitel bzw. Kurzbeschreibung der Präsentation</a:t>
            </a:r>
            <a:br>
              <a:rPr lang="de-DE" dirty="0"/>
            </a:br>
            <a:r>
              <a:rPr lang="de-DE" dirty="0"/>
              <a:t>Name: der Referentin / des Referenten</a:t>
            </a:r>
          </a:p>
        </p:txBody>
      </p:sp>
      <p:sp>
        <p:nvSpPr>
          <p:cNvPr id="55" name="Vertikaler Textplatzhalter 2"/>
          <p:cNvSpPr>
            <a:spLocks noGrp="1"/>
          </p:cNvSpPr>
          <p:nvPr>
            <p:ph type="body" orient="vert" idx="17" hasCustomPrompt="1"/>
          </p:nvPr>
        </p:nvSpPr>
        <p:spPr>
          <a:xfrm>
            <a:off x="2831638" y="6069200"/>
            <a:ext cx="4560364" cy="468000"/>
          </a:xfrm>
        </p:spPr>
        <p:txBody>
          <a:bodyPr vert="horz" anchor="b" anchorCtr="0"/>
          <a:lstStyle>
            <a:lvl1pPr marL="0" indent="0" algn="r">
              <a:lnSpc>
                <a:spcPct val="100000"/>
              </a:lnSpc>
              <a:spcBef>
                <a:spcPts val="0"/>
              </a:spcBef>
              <a:buFont typeface="Arial" panose="020B0604020202020204" pitchFamily="34" charset="0"/>
              <a:buNone/>
              <a:defRPr sz="1399" b="0">
                <a:solidFill>
                  <a:schemeClr val="bg1"/>
                </a:solidFill>
              </a:defRPr>
            </a:lvl1pPr>
            <a:lvl2pPr marL="0" indent="0" algn="r">
              <a:lnSpc>
                <a:spcPct val="100000"/>
              </a:lnSpc>
              <a:spcBef>
                <a:spcPts val="0"/>
              </a:spcBef>
              <a:buNone/>
              <a:defRPr sz="1399" b="0">
                <a:solidFill>
                  <a:schemeClr val="bg1"/>
                </a:solidFill>
              </a:defRPr>
            </a:lvl2pPr>
            <a:lvl3pPr marL="0" indent="0" algn="r">
              <a:lnSpc>
                <a:spcPct val="100000"/>
              </a:lnSpc>
              <a:spcBef>
                <a:spcPts val="0"/>
              </a:spcBef>
              <a:buNone/>
              <a:defRPr sz="1399" b="0">
                <a:solidFill>
                  <a:schemeClr val="bg1"/>
                </a:solidFill>
              </a:defRPr>
            </a:lvl3pPr>
            <a:lvl4pPr marL="0" indent="0" algn="r">
              <a:lnSpc>
                <a:spcPct val="100000"/>
              </a:lnSpc>
              <a:spcBef>
                <a:spcPts val="0"/>
              </a:spcBef>
              <a:buNone/>
              <a:defRPr sz="1399" b="0">
                <a:solidFill>
                  <a:schemeClr val="bg1"/>
                </a:solidFill>
              </a:defRPr>
            </a:lvl4pPr>
            <a:lvl5pPr marL="0" indent="0" algn="r">
              <a:lnSpc>
                <a:spcPct val="100000"/>
              </a:lnSpc>
              <a:spcBef>
                <a:spcPts val="0"/>
              </a:spcBef>
              <a:buNone/>
              <a:defRPr sz="1399" b="0">
                <a:solidFill>
                  <a:schemeClr val="bg1"/>
                </a:solidFill>
              </a:defRPr>
            </a:lvl5pPr>
            <a:lvl6pPr marL="0" indent="0" algn="r">
              <a:lnSpc>
                <a:spcPct val="100000"/>
              </a:lnSpc>
              <a:spcBef>
                <a:spcPts val="0"/>
              </a:spcBef>
              <a:buNone/>
              <a:defRPr sz="1399" b="0">
                <a:solidFill>
                  <a:schemeClr val="bg1"/>
                </a:solidFill>
              </a:defRPr>
            </a:lvl6pPr>
            <a:lvl7pPr marL="0" indent="0" algn="r">
              <a:lnSpc>
                <a:spcPct val="100000"/>
              </a:lnSpc>
              <a:spcBef>
                <a:spcPts val="0"/>
              </a:spcBef>
              <a:buNone/>
              <a:defRPr sz="1399" b="0">
                <a:solidFill>
                  <a:schemeClr val="bg1"/>
                </a:solidFill>
              </a:defRPr>
            </a:lvl7pPr>
            <a:lvl8pPr marL="0" indent="0" algn="r">
              <a:lnSpc>
                <a:spcPct val="100000"/>
              </a:lnSpc>
              <a:spcBef>
                <a:spcPts val="0"/>
              </a:spcBef>
              <a:buNone/>
              <a:defRPr sz="1399" b="0">
                <a:solidFill>
                  <a:schemeClr val="bg1"/>
                </a:solidFill>
              </a:defRPr>
            </a:lvl8pPr>
            <a:lvl9pPr marL="0" indent="0" algn="r">
              <a:lnSpc>
                <a:spcPct val="100000"/>
              </a:lnSpc>
              <a:spcBef>
                <a:spcPts val="0"/>
              </a:spcBef>
              <a:buNone/>
              <a:defRPr sz="1399" b="0">
                <a:solidFill>
                  <a:schemeClr val="bg1"/>
                </a:solidFill>
              </a:defRPr>
            </a:lvl9pPr>
          </a:lstStyle>
          <a:p>
            <a:pPr lvl="0"/>
            <a:r>
              <a:rPr lang="de-DE" dirty="0"/>
              <a:t>Freiraum für Sekundärlogo(s) / Name </a:t>
            </a:r>
            <a:br>
              <a:rPr lang="de-DE" dirty="0"/>
            </a:br>
            <a:r>
              <a:rPr lang="de-DE" dirty="0"/>
              <a:t>des Fachbereichs, Instituts oder SFBs</a:t>
            </a:r>
          </a:p>
        </p:txBody>
      </p:sp>
      <p:grpSp>
        <p:nvGrpSpPr>
          <p:cNvPr id="24" name="Regieanweisungen">
            <a:extLst>
              <a:ext uri="{FF2B5EF4-FFF2-40B4-BE49-F238E27FC236}">
                <a16:creationId xmlns:a16="http://schemas.microsoft.com/office/drawing/2014/main" id="{512A8336-2CA1-3948-948D-0926FA18E3D9}"/>
              </a:ext>
            </a:extLst>
          </p:cNvPr>
          <p:cNvGrpSpPr/>
          <p:nvPr/>
        </p:nvGrpSpPr>
        <p:grpSpPr>
          <a:xfrm>
            <a:off x="-467513" y="-468000"/>
            <a:ext cx="13126327" cy="7776000"/>
            <a:chOff x="-468000" y="-468000"/>
            <a:chExt cx="13140000" cy="7776000"/>
          </a:xfrm>
        </p:grpSpPr>
        <p:cxnSp>
          <p:nvCxnSpPr>
            <p:cNvPr id="38" name="Linie">
              <a:extLst>
                <a:ext uri="{FF2B5EF4-FFF2-40B4-BE49-F238E27FC236}">
                  <a16:creationId xmlns:a16="http://schemas.microsoft.com/office/drawing/2014/main" id="{3A712D2C-532E-1B4C-8C51-6C3CFBE6792D}"/>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Linie">
              <a:extLst>
                <a:ext uri="{FF2B5EF4-FFF2-40B4-BE49-F238E27FC236}">
                  <a16:creationId xmlns:a16="http://schemas.microsoft.com/office/drawing/2014/main" id="{1301602D-0718-2A48-A04A-0D49AA4F6E8B}"/>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Linie">
              <a:extLst>
                <a:ext uri="{FF2B5EF4-FFF2-40B4-BE49-F238E27FC236}">
                  <a16:creationId xmlns:a16="http://schemas.microsoft.com/office/drawing/2014/main" id="{4F3F5AA7-BCBB-B546-A572-DC989FEA5A61}"/>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Linie">
              <a:extLst>
                <a:ext uri="{FF2B5EF4-FFF2-40B4-BE49-F238E27FC236}">
                  <a16:creationId xmlns:a16="http://schemas.microsoft.com/office/drawing/2014/main" id="{EBE982D6-758A-9946-B322-41730F8218C7}"/>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Linie">
              <a:extLst>
                <a:ext uri="{FF2B5EF4-FFF2-40B4-BE49-F238E27FC236}">
                  <a16:creationId xmlns:a16="http://schemas.microsoft.com/office/drawing/2014/main" id="{C35184BC-F0EA-764D-BBA8-05D5C133415D}"/>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a:extLst>
                <a:ext uri="{FF2B5EF4-FFF2-40B4-BE49-F238E27FC236}">
                  <a16:creationId xmlns:a16="http://schemas.microsoft.com/office/drawing/2014/main" id="{A9435E8A-1FCE-8444-8A1E-6C4BBFC7B0AF}"/>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Linie">
              <a:extLst>
                <a:ext uri="{FF2B5EF4-FFF2-40B4-BE49-F238E27FC236}">
                  <a16:creationId xmlns:a16="http://schemas.microsoft.com/office/drawing/2014/main" id="{5D8584CC-6766-3A46-90C2-1826275DF049}"/>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Linie">
              <a:extLst>
                <a:ext uri="{FF2B5EF4-FFF2-40B4-BE49-F238E27FC236}">
                  <a16:creationId xmlns:a16="http://schemas.microsoft.com/office/drawing/2014/main" id="{6C040198-35FF-884B-9182-4442C6D814DD}"/>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Linie">
              <a:extLst>
                <a:ext uri="{FF2B5EF4-FFF2-40B4-BE49-F238E27FC236}">
                  <a16:creationId xmlns:a16="http://schemas.microsoft.com/office/drawing/2014/main" id="{D4326288-7ACE-EE4A-8A01-F81A28678F26}"/>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Linie">
              <a:extLst>
                <a:ext uri="{FF2B5EF4-FFF2-40B4-BE49-F238E27FC236}">
                  <a16:creationId xmlns:a16="http://schemas.microsoft.com/office/drawing/2014/main" id="{806E543B-443F-A54A-A513-B77782818008}"/>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wissen.leben">
            <a:extLst>
              <a:ext uri="{FF2B5EF4-FFF2-40B4-BE49-F238E27FC236}">
                <a16:creationId xmlns:a16="http://schemas.microsoft.com/office/drawing/2014/main" id="{2A2B1711-C442-774C-8167-61B404ACABB2}"/>
              </a:ext>
            </a:extLst>
          </p:cNvPr>
          <p:cNvSpPr>
            <a:spLocks noEditPoints="1"/>
          </p:cNvSpPr>
          <p:nvPr/>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bg1"/>
          </a:solidFill>
          <a:ln w="9525">
            <a:noFill/>
            <a:round/>
            <a:headEnd/>
            <a:tailEnd/>
          </a:ln>
        </p:spPr>
        <p:txBody>
          <a:bodyPr vert="horz" wrap="square" lIns="91345" tIns="45672" rIns="91345" bIns="45672" numCol="1" anchor="t" anchorCtr="0" compatLnSpc="1">
            <a:prstTxWarp prst="textNoShape">
              <a:avLst/>
            </a:prstTxWarp>
          </a:bodyPr>
          <a:lstStyle/>
          <a:p>
            <a:endParaRPr lang="de-DE" sz="1798"/>
          </a:p>
        </p:txBody>
      </p:sp>
      <p:grpSp>
        <p:nvGrpSpPr>
          <p:cNvPr id="51" name="Ecke">
            <a:extLst>
              <a:ext uri="{FF2B5EF4-FFF2-40B4-BE49-F238E27FC236}">
                <a16:creationId xmlns:a16="http://schemas.microsoft.com/office/drawing/2014/main" id="{19C02532-AA4A-C045-8A7C-C8E7BBDB0760}"/>
              </a:ext>
            </a:extLst>
          </p:cNvPr>
          <p:cNvGrpSpPr>
            <a:grpSpLocks noChangeAspect="1"/>
          </p:cNvGrpSpPr>
          <p:nvPr/>
        </p:nvGrpSpPr>
        <p:grpSpPr bwMode="auto">
          <a:xfrm>
            <a:off x="8812558" y="0"/>
            <a:ext cx="3379443" cy="6858000"/>
            <a:chOff x="1316" y="-660"/>
            <a:chExt cx="2131" cy="4320"/>
          </a:xfrm>
        </p:grpSpPr>
        <p:sp>
          <p:nvSpPr>
            <p:cNvPr id="52" name="Fläche">
              <a:extLst>
                <a:ext uri="{FF2B5EF4-FFF2-40B4-BE49-F238E27FC236}">
                  <a16:creationId xmlns:a16="http://schemas.microsoft.com/office/drawing/2014/main" id="{0FC6C01B-DA14-A04F-877A-FF808590DB70}"/>
                </a:ext>
              </a:extLst>
            </p:cNvPr>
            <p:cNvSpPr>
              <a:spLocks/>
            </p:cNvSpPr>
            <p:nvPr/>
          </p:nvSpPr>
          <p:spPr bwMode="auto">
            <a:xfrm>
              <a:off x="1316" y="-660"/>
              <a:ext cx="2131" cy="4320"/>
            </a:xfrm>
            <a:custGeom>
              <a:avLst/>
              <a:gdLst>
                <a:gd name="T0" fmla="*/ 9400 w 9400"/>
                <a:gd name="T1" fmla="*/ 0 h 19050"/>
                <a:gd name="T2" fmla="*/ 0 w 9400"/>
                <a:gd name="T3" fmla="*/ 19050 h 19050"/>
                <a:gd name="T4" fmla="*/ 9400 w 9400"/>
                <a:gd name="T5" fmla="*/ 19050 h 19050"/>
                <a:gd name="T6" fmla="*/ 9400 w 9400"/>
                <a:gd name="T7" fmla="*/ 0 h 19050"/>
              </a:gdLst>
              <a:ahLst/>
              <a:cxnLst>
                <a:cxn ang="0">
                  <a:pos x="T0" y="T1"/>
                </a:cxn>
                <a:cxn ang="0">
                  <a:pos x="T2" y="T3"/>
                </a:cxn>
                <a:cxn ang="0">
                  <a:pos x="T4" y="T5"/>
                </a:cxn>
                <a:cxn ang="0">
                  <a:pos x="T6" y="T7"/>
                </a:cxn>
              </a:cxnLst>
              <a:rect l="0" t="0" r="r" b="b"/>
              <a:pathLst>
                <a:path w="9400" h="19050">
                  <a:moveTo>
                    <a:pt x="9400" y="0"/>
                  </a:moveTo>
                  <a:lnTo>
                    <a:pt x="0" y="19050"/>
                  </a:lnTo>
                  <a:lnTo>
                    <a:pt x="9400" y="19050"/>
                  </a:lnTo>
                  <a:lnTo>
                    <a:pt x="9400"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de-DE" sz="1798"/>
            </a:p>
          </p:txBody>
        </p:sp>
        <p:sp>
          <p:nvSpPr>
            <p:cNvPr id="56" name="FONT">
              <a:extLst>
                <a:ext uri="{FF2B5EF4-FFF2-40B4-BE49-F238E27FC236}">
                  <a16:creationId xmlns:a16="http://schemas.microsoft.com/office/drawing/2014/main" id="{9CCCD4BC-B124-AF4B-8AC8-DC208DA27FCC}"/>
                </a:ext>
              </a:extLst>
            </p:cNvPr>
            <p:cNvSpPr>
              <a:spLocks noEditPoints="1"/>
            </p:cNvSpPr>
            <p:nvPr/>
          </p:nvSpPr>
          <p:spPr bwMode="auto">
            <a:xfrm>
              <a:off x="1406" y="-479"/>
              <a:ext cx="2041" cy="4139"/>
            </a:xfrm>
            <a:custGeom>
              <a:avLst/>
              <a:gdLst>
                <a:gd name="T0" fmla="*/ 9002 w 9002"/>
                <a:gd name="T1" fmla="*/ 357 h 18254"/>
                <a:gd name="T2" fmla="*/ 906 w 9002"/>
                <a:gd name="T3" fmla="*/ 16229 h 18254"/>
                <a:gd name="T4" fmla="*/ 2239 w 9002"/>
                <a:gd name="T5" fmla="*/ 14589 h 18254"/>
                <a:gd name="T6" fmla="*/ 3365 w 9002"/>
                <a:gd name="T7" fmla="*/ 12300 h 18254"/>
                <a:gd name="T8" fmla="*/ 4050 w 9002"/>
                <a:gd name="T9" fmla="*/ 10908 h 18254"/>
                <a:gd name="T10" fmla="*/ 4678 w 9002"/>
                <a:gd name="T11" fmla="*/ 9535 h 18254"/>
                <a:gd name="T12" fmla="*/ 5641 w 9002"/>
                <a:gd name="T13" fmla="*/ 7561 h 18254"/>
                <a:gd name="T14" fmla="*/ 6238 w 9002"/>
                <a:gd name="T15" fmla="*/ 6461 h 18254"/>
                <a:gd name="T16" fmla="*/ 7029 w 9002"/>
                <a:gd name="T17" fmla="*/ 4855 h 18254"/>
                <a:gd name="T18" fmla="*/ 7419 w 9002"/>
                <a:gd name="T19" fmla="*/ 3133 h 18254"/>
                <a:gd name="T20" fmla="*/ 8803 w 9002"/>
                <a:gd name="T21" fmla="*/ 1078 h 18254"/>
                <a:gd name="T22" fmla="*/ 8728 w 9002"/>
                <a:gd name="T23" fmla="*/ 2142 h 18254"/>
                <a:gd name="T24" fmla="*/ 2062 w 9002"/>
                <a:gd name="T25" fmla="*/ 16564 h 18254"/>
                <a:gd name="T26" fmla="*/ 2461 w 9002"/>
                <a:gd name="T27" fmla="*/ 14687 h 18254"/>
                <a:gd name="T28" fmla="*/ 3518 w 9002"/>
                <a:gd name="T29" fmla="*/ 13239 h 18254"/>
                <a:gd name="T30" fmla="*/ 4944 w 9002"/>
                <a:gd name="T31" fmla="*/ 10647 h 18254"/>
                <a:gd name="T32" fmla="*/ 5586 w 9002"/>
                <a:gd name="T33" fmla="*/ 9227 h 18254"/>
                <a:gd name="T34" fmla="*/ 6125 w 9002"/>
                <a:gd name="T35" fmla="*/ 7589 h 18254"/>
                <a:gd name="T36" fmla="*/ 6868 w 9002"/>
                <a:gd name="T37" fmla="*/ 6017 h 18254"/>
                <a:gd name="T38" fmla="*/ 7654 w 9002"/>
                <a:gd name="T39" fmla="*/ 5212 h 18254"/>
                <a:gd name="T40" fmla="*/ 8238 w 9002"/>
                <a:gd name="T41" fmla="*/ 3137 h 18254"/>
                <a:gd name="T42" fmla="*/ 2173 w 9002"/>
                <a:gd name="T43" fmla="*/ 17188 h 18254"/>
                <a:gd name="T44" fmla="*/ 3279 w 9002"/>
                <a:gd name="T45" fmla="*/ 15781 h 18254"/>
                <a:gd name="T46" fmla="*/ 3545 w 9002"/>
                <a:gd name="T47" fmla="*/ 14500 h 18254"/>
                <a:gd name="T48" fmla="*/ 4723 w 9002"/>
                <a:gd name="T49" fmla="*/ 12890 h 18254"/>
                <a:gd name="T50" fmla="*/ 5595 w 9002"/>
                <a:gd name="T51" fmla="*/ 11220 h 18254"/>
                <a:gd name="T52" fmla="*/ 6528 w 9002"/>
                <a:gd name="T53" fmla="*/ 9189 h 18254"/>
                <a:gd name="T54" fmla="*/ 7202 w 9002"/>
                <a:gd name="T55" fmla="*/ 7179 h 18254"/>
                <a:gd name="T56" fmla="*/ 8023 w 9002"/>
                <a:gd name="T57" fmla="*/ 5298 h 18254"/>
                <a:gd name="T58" fmla="*/ 8797 w 9002"/>
                <a:gd name="T59" fmla="*/ 4434 h 18254"/>
                <a:gd name="T60" fmla="*/ 8821 w 9002"/>
                <a:gd name="T61" fmla="*/ 5411 h 18254"/>
                <a:gd name="T62" fmla="*/ 3561 w 9002"/>
                <a:gd name="T63" fmla="*/ 17003 h 18254"/>
                <a:gd name="T64" fmla="*/ 4387 w 9002"/>
                <a:gd name="T65" fmla="*/ 15116 h 18254"/>
                <a:gd name="T66" fmla="*/ 5272 w 9002"/>
                <a:gd name="T67" fmla="*/ 13232 h 18254"/>
                <a:gd name="T68" fmla="*/ 5825 w 9002"/>
                <a:gd name="T69" fmla="*/ 11492 h 18254"/>
                <a:gd name="T70" fmla="*/ 6451 w 9002"/>
                <a:gd name="T71" fmla="*/ 10468 h 18254"/>
                <a:gd name="T72" fmla="*/ 7035 w 9002"/>
                <a:gd name="T73" fmla="*/ 9133 h 18254"/>
                <a:gd name="T74" fmla="*/ 8329 w 9002"/>
                <a:gd name="T75" fmla="*/ 7390 h 18254"/>
                <a:gd name="T76" fmla="*/ 3579 w 9002"/>
                <a:gd name="T77" fmla="*/ 17782 h 18254"/>
                <a:gd name="T78" fmla="*/ 4870 w 9002"/>
                <a:gd name="T79" fmla="*/ 15446 h 18254"/>
                <a:gd name="T80" fmla="*/ 5550 w 9002"/>
                <a:gd name="T81" fmla="*/ 14081 h 18254"/>
                <a:gd name="T82" fmla="*/ 6566 w 9002"/>
                <a:gd name="T83" fmla="*/ 12611 h 18254"/>
                <a:gd name="T84" fmla="*/ 7519 w 9002"/>
                <a:gd name="T85" fmla="*/ 10679 h 18254"/>
                <a:gd name="T86" fmla="*/ 7704 w 9002"/>
                <a:gd name="T87" fmla="*/ 9498 h 18254"/>
                <a:gd name="T88" fmla="*/ 8504 w 9002"/>
                <a:gd name="T89" fmla="*/ 7774 h 18254"/>
                <a:gd name="T90" fmla="*/ 4565 w 9002"/>
                <a:gd name="T91" fmla="*/ 17623 h 18254"/>
                <a:gd name="T92" fmla="*/ 6006 w 9002"/>
                <a:gd name="T93" fmla="*/ 15562 h 18254"/>
                <a:gd name="T94" fmla="*/ 6311 w 9002"/>
                <a:gd name="T95" fmla="*/ 14432 h 18254"/>
                <a:gd name="T96" fmla="*/ 7213 w 9002"/>
                <a:gd name="T97" fmla="*/ 13329 h 18254"/>
                <a:gd name="T98" fmla="*/ 7814 w 9002"/>
                <a:gd name="T99" fmla="*/ 11324 h 18254"/>
                <a:gd name="T100" fmla="*/ 8423 w 9002"/>
                <a:gd name="T101" fmla="*/ 10161 h 18254"/>
                <a:gd name="T102" fmla="*/ 6000 w 9002"/>
                <a:gd name="T103" fmla="*/ 16515 h 18254"/>
                <a:gd name="T104" fmla="*/ 7055 w 9002"/>
                <a:gd name="T105" fmla="*/ 15156 h 18254"/>
                <a:gd name="T106" fmla="*/ 7556 w 9002"/>
                <a:gd name="T107" fmla="*/ 14068 h 18254"/>
                <a:gd name="T108" fmla="*/ 8506 w 9002"/>
                <a:gd name="T109" fmla="*/ 12028 h 18254"/>
                <a:gd name="T110" fmla="*/ 6203 w 9002"/>
                <a:gd name="T111" fmla="*/ 18169 h 18254"/>
                <a:gd name="T112" fmla="*/ 6705 w 9002"/>
                <a:gd name="T113" fmla="*/ 17310 h 18254"/>
                <a:gd name="T114" fmla="*/ 7589 w 9002"/>
                <a:gd name="T115" fmla="*/ 15425 h 18254"/>
                <a:gd name="T116" fmla="*/ 8143 w 9002"/>
                <a:gd name="T117" fmla="*/ 13685 h 18254"/>
                <a:gd name="T118" fmla="*/ 8894 w 9002"/>
                <a:gd name="T119" fmla="*/ 14320 h 18254"/>
                <a:gd name="T120" fmla="*/ 7916 w 9002"/>
                <a:gd name="T121" fmla="*/ 16724 h 18254"/>
                <a:gd name="T122" fmla="*/ 8631 w 9002"/>
                <a:gd name="T123" fmla="*/ 15405 h 18254"/>
                <a:gd name="T124" fmla="*/ 8486 w 9002"/>
                <a:gd name="T125" fmla="*/ 17234 h 18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02" h="18254">
                  <a:moveTo>
                    <a:pt x="9002" y="17952"/>
                  </a:moveTo>
                  <a:lnTo>
                    <a:pt x="8657" y="17818"/>
                  </a:lnTo>
                  <a:lnTo>
                    <a:pt x="8623" y="17886"/>
                  </a:lnTo>
                  <a:lnTo>
                    <a:pt x="8847" y="18088"/>
                  </a:lnTo>
                  <a:cubicBezTo>
                    <a:pt x="8861" y="18100"/>
                    <a:pt x="8873" y="18110"/>
                    <a:pt x="8884" y="18119"/>
                  </a:cubicBezTo>
                  <a:cubicBezTo>
                    <a:pt x="8896" y="18127"/>
                    <a:pt x="8902" y="18132"/>
                    <a:pt x="8903" y="18133"/>
                  </a:cubicBezTo>
                  <a:cubicBezTo>
                    <a:pt x="8901" y="18133"/>
                    <a:pt x="8893" y="18130"/>
                    <a:pt x="8879" y="18127"/>
                  </a:cubicBezTo>
                  <a:cubicBezTo>
                    <a:pt x="8866" y="18123"/>
                    <a:pt x="8848" y="18119"/>
                    <a:pt x="8828" y="18115"/>
                  </a:cubicBezTo>
                  <a:lnTo>
                    <a:pt x="8538" y="18061"/>
                  </a:lnTo>
                  <a:lnTo>
                    <a:pt x="8504" y="18129"/>
                  </a:lnTo>
                  <a:lnTo>
                    <a:pt x="8710" y="18254"/>
                  </a:lnTo>
                  <a:lnTo>
                    <a:pt x="8804" y="18254"/>
                  </a:lnTo>
                  <a:lnTo>
                    <a:pt x="8633" y="18152"/>
                  </a:lnTo>
                  <a:cubicBezTo>
                    <a:pt x="8627" y="18149"/>
                    <a:pt x="8621" y="18145"/>
                    <a:pt x="8613" y="18141"/>
                  </a:cubicBezTo>
                  <a:cubicBezTo>
                    <a:pt x="8606" y="18136"/>
                    <a:pt x="8598" y="18132"/>
                    <a:pt x="8591" y="18128"/>
                  </a:cubicBezTo>
                  <a:cubicBezTo>
                    <a:pt x="8583" y="18124"/>
                    <a:pt x="8577" y="18120"/>
                    <a:pt x="8571" y="18117"/>
                  </a:cubicBezTo>
                  <a:cubicBezTo>
                    <a:pt x="8567" y="18114"/>
                    <a:pt x="8564" y="18113"/>
                    <a:pt x="8562" y="18112"/>
                  </a:cubicBezTo>
                  <a:cubicBezTo>
                    <a:pt x="8567" y="18113"/>
                    <a:pt x="8576" y="18115"/>
                    <a:pt x="8590" y="18118"/>
                  </a:cubicBezTo>
                  <a:cubicBezTo>
                    <a:pt x="8605" y="18121"/>
                    <a:pt x="8623" y="18124"/>
                    <a:pt x="8645" y="18129"/>
                  </a:cubicBezTo>
                  <a:lnTo>
                    <a:pt x="8961" y="18188"/>
                  </a:lnTo>
                  <a:lnTo>
                    <a:pt x="8980" y="18148"/>
                  </a:lnTo>
                  <a:lnTo>
                    <a:pt x="8730" y="17920"/>
                  </a:lnTo>
                  <a:cubicBezTo>
                    <a:pt x="8724" y="17916"/>
                    <a:pt x="8719" y="17911"/>
                    <a:pt x="8713" y="17906"/>
                  </a:cubicBezTo>
                  <a:cubicBezTo>
                    <a:pt x="8707" y="17901"/>
                    <a:pt x="8702" y="17897"/>
                    <a:pt x="8696" y="17892"/>
                  </a:cubicBezTo>
                  <a:cubicBezTo>
                    <a:pt x="8691" y="17887"/>
                    <a:pt x="8687" y="17884"/>
                    <a:pt x="8683" y="17881"/>
                  </a:cubicBezTo>
                  <a:cubicBezTo>
                    <a:pt x="8679" y="17878"/>
                    <a:pt x="8677" y="17876"/>
                    <a:pt x="8676" y="17875"/>
                  </a:cubicBezTo>
                  <a:cubicBezTo>
                    <a:pt x="8677" y="17875"/>
                    <a:pt x="8680" y="17877"/>
                    <a:pt x="8684" y="17879"/>
                  </a:cubicBezTo>
                  <a:cubicBezTo>
                    <a:pt x="8689" y="17881"/>
                    <a:pt x="8695" y="17883"/>
                    <a:pt x="8702" y="17886"/>
                  </a:cubicBezTo>
                  <a:cubicBezTo>
                    <a:pt x="8708" y="17889"/>
                    <a:pt x="8715" y="17893"/>
                    <a:pt x="8723" y="17896"/>
                  </a:cubicBezTo>
                  <a:cubicBezTo>
                    <a:pt x="8731" y="17899"/>
                    <a:pt x="8738" y="17902"/>
                    <a:pt x="8744" y="17905"/>
                  </a:cubicBezTo>
                  <a:lnTo>
                    <a:pt x="9002" y="18007"/>
                  </a:lnTo>
                  <a:lnTo>
                    <a:pt x="9002" y="17952"/>
                  </a:lnTo>
                  <a:close/>
                  <a:moveTo>
                    <a:pt x="217" y="17712"/>
                  </a:moveTo>
                  <a:lnTo>
                    <a:pt x="194" y="17759"/>
                  </a:lnTo>
                  <a:lnTo>
                    <a:pt x="396" y="17919"/>
                  </a:lnTo>
                  <a:cubicBezTo>
                    <a:pt x="409" y="17929"/>
                    <a:pt x="422" y="17939"/>
                    <a:pt x="435" y="17949"/>
                  </a:cubicBezTo>
                  <a:cubicBezTo>
                    <a:pt x="448" y="17959"/>
                    <a:pt x="459" y="17967"/>
                    <a:pt x="469" y="17975"/>
                  </a:cubicBezTo>
                  <a:cubicBezTo>
                    <a:pt x="480" y="17982"/>
                    <a:pt x="488" y="17988"/>
                    <a:pt x="494" y="17993"/>
                  </a:cubicBezTo>
                  <a:cubicBezTo>
                    <a:pt x="500" y="17997"/>
                    <a:pt x="503" y="17999"/>
                    <a:pt x="504" y="18000"/>
                  </a:cubicBezTo>
                  <a:cubicBezTo>
                    <a:pt x="503" y="18000"/>
                    <a:pt x="500" y="17999"/>
                    <a:pt x="495" y="17998"/>
                  </a:cubicBezTo>
                  <a:cubicBezTo>
                    <a:pt x="489" y="17996"/>
                    <a:pt x="481" y="17993"/>
                    <a:pt x="471" y="17990"/>
                  </a:cubicBezTo>
                  <a:cubicBezTo>
                    <a:pt x="460" y="17988"/>
                    <a:pt x="449" y="17984"/>
                    <a:pt x="435" y="17981"/>
                  </a:cubicBezTo>
                  <a:cubicBezTo>
                    <a:pt x="422" y="17977"/>
                    <a:pt x="407" y="17974"/>
                    <a:pt x="391" y="17970"/>
                  </a:cubicBezTo>
                  <a:lnTo>
                    <a:pt x="122" y="17904"/>
                  </a:lnTo>
                  <a:lnTo>
                    <a:pt x="96" y="17957"/>
                  </a:lnTo>
                  <a:lnTo>
                    <a:pt x="305" y="18124"/>
                  </a:lnTo>
                  <a:cubicBezTo>
                    <a:pt x="315" y="18132"/>
                    <a:pt x="325" y="18140"/>
                    <a:pt x="337" y="18149"/>
                  </a:cubicBezTo>
                  <a:cubicBezTo>
                    <a:pt x="349" y="18158"/>
                    <a:pt x="359" y="18167"/>
                    <a:pt x="369" y="18174"/>
                  </a:cubicBezTo>
                  <a:cubicBezTo>
                    <a:pt x="379" y="18182"/>
                    <a:pt x="388" y="18188"/>
                    <a:pt x="395" y="18193"/>
                  </a:cubicBezTo>
                  <a:cubicBezTo>
                    <a:pt x="402" y="18199"/>
                    <a:pt x="406" y="18202"/>
                    <a:pt x="407" y="18202"/>
                  </a:cubicBezTo>
                  <a:cubicBezTo>
                    <a:pt x="405" y="18202"/>
                    <a:pt x="400" y="18200"/>
                    <a:pt x="391" y="18197"/>
                  </a:cubicBezTo>
                  <a:cubicBezTo>
                    <a:pt x="383" y="18195"/>
                    <a:pt x="372" y="18191"/>
                    <a:pt x="360" y="18188"/>
                  </a:cubicBezTo>
                  <a:cubicBezTo>
                    <a:pt x="348" y="18184"/>
                    <a:pt x="334" y="18180"/>
                    <a:pt x="320" y="18176"/>
                  </a:cubicBezTo>
                  <a:cubicBezTo>
                    <a:pt x="305" y="18172"/>
                    <a:pt x="291" y="18168"/>
                    <a:pt x="278" y="18165"/>
                  </a:cubicBezTo>
                  <a:lnTo>
                    <a:pt x="25" y="18102"/>
                  </a:lnTo>
                  <a:lnTo>
                    <a:pt x="0" y="18152"/>
                  </a:lnTo>
                  <a:lnTo>
                    <a:pt x="436" y="18252"/>
                  </a:lnTo>
                  <a:lnTo>
                    <a:pt x="466" y="18192"/>
                  </a:lnTo>
                  <a:lnTo>
                    <a:pt x="269" y="18035"/>
                  </a:lnTo>
                  <a:cubicBezTo>
                    <a:pt x="258" y="18026"/>
                    <a:pt x="246" y="18018"/>
                    <a:pt x="235" y="18009"/>
                  </a:cubicBezTo>
                  <a:cubicBezTo>
                    <a:pt x="224" y="18000"/>
                    <a:pt x="214" y="17993"/>
                    <a:pt x="205" y="17986"/>
                  </a:cubicBezTo>
                  <a:cubicBezTo>
                    <a:pt x="196" y="17980"/>
                    <a:pt x="188" y="17975"/>
                    <a:pt x="183" y="17970"/>
                  </a:cubicBezTo>
                  <a:cubicBezTo>
                    <a:pt x="177" y="17966"/>
                    <a:pt x="173" y="17964"/>
                    <a:pt x="172" y="17963"/>
                  </a:cubicBezTo>
                  <a:cubicBezTo>
                    <a:pt x="174" y="17964"/>
                    <a:pt x="178" y="17965"/>
                    <a:pt x="185" y="17967"/>
                  </a:cubicBezTo>
                  <a:cubicBezTo>
                    <a:pt x="192" y="17969"/>
                    <a:pt x="200" y="17971"/>
                    <a:pt x="211" y="17975"/>
                  </a:cubicBezTo>
                  <a:cubicBezTo>
                    <a:pt x="222" y="17978"/>
                    <a:pt x="234" y="17981"/>
                    <a:pt x="248" y="17985"/>
                  </a:cubicBezTo>
                  <a:cubicBezTo>
                    <a:pt x="262" y="17989"/>
                    <a:pt x="277" y="17993"/>
                    <a:pt x="292" y="17997"/>
                  </a:cubicBezTo>
                  <a:lnTo>
                    <a:pt x="533" y="18055"/>
                  </a:lnTo>
                  <a:lnTo>
                    <a:pt x="563" y="17994"/>
                  </a:lnTo>
                  <a:lnTo>
                    <a:pt x="217" y="17712"/>
                  </a:lnTo>
                  <a:close/>
                  <a:moveTo>
                    <a:pt x="9002" y="782"/>
                  </a:moveTo>
                  <a:lnTo>
                    <a:pt x="9002" y="727"/>
                  </a:lnTo>
                  <a:cubicBezTo>
                    <a:pt x="8996" y="730"/>
                    <a:pt x="8990" y="733"/>
                    <a:pt x="8984" y="734"/>
                  </a:cubicBezTo>
                  <a:cubicBezTo>
                    <a:pt x="8978" y="735"/>
                    <a:pt x="8972" y="736"/>
                    <a:pt x="8967" y="736"/>
                  </a:cubicBezTo>
                  <a:cubicBezTo>
                    <a:pt x="8960" y="736"/>
                    <a:pt x="8950" y="733"/>
                    <a:pt x="8939" y="729"/>
                  </a:cubicBezTo>
                  <a:cubicBezTo>
                    <a:pt x="8928" y="724"/>
                    <a:pt x="8917" y="720"/>
                    <a:pt x="8907" y="715"/>
                  </a:cubicBezTo>
                  <a:lnTo>
                    <a:pt x="8644" y="585"/>
                  </a:lnTo>
                  <a:lnTo>
                    <a:pt x="8621" y="632"/>
                  </a:lnTo>
                  <a:lnTo>
                    <a:pt x="8902" y="769"/>
                  </a:lnTo>
                  <a:cubicBezTo>
                    <a:pt x="8910" y="774"/>
                    <a:pt x="8921" y="778"/>
                    <a:pt x="8932" y="783"/>
                  </a:cubicBezTo>
                  <a:cubicBezTo>
                    <a:pt x="8944" y="787"/>
                    <a:pt x="8956" y="789"/>
                    <a:pt x="8968" y="788"/>
                  </a:cubicBezTo>
                  <a:cubicBezTo>
                    <a:pt x="8980" y="788"/>
                    <a:pt x="8992" y="786"/>
                    <a:pt x="9002" y="782"/>
                  </a:cubicBezTo>
                  <a:close/>
                  <a:moveTo>
                    <a:pt x="9002" y="554"/>
                  </a:moveTo>
                  <a:lnTo>
                    <a:pt x="9002" y="497"/>
                  </a:lnTo>
                  <a:lnTo>
                    <a:pt x="8749" y="372"/>
                  </a:lnTo>
                  <a:lnTo>
                    <a:pt x="8726" y="418"/>
                  </a:lnTo>
                  <a:lnTo>
                    <a:pt x="8998" y="552"/>
                  </a:lnTo>
                  <a:lnTo>
                    <a:pt x="9002" y="554"/>
                  </a:lnTo>
                  <a:close/>
                  <a:moveTo>
                    <a:pt x="9002" y="357"/>
                  </a:moveTo>
                  <a:lnTo>
                    <a:pt x="9002" y="299"/>
                  </a:lnTo>
                  <a:lnTo>
                    <a:pt x="8991" y="294"/>
                  </a:lnTo>
                  <a:cubicBezTo>
                    <a:pt x="8980" y="289"/>
                    <a:pt x="8968" y="283"/>
                    <a:pt x="8957" y="278"/>
                  </a:cubicBezTo>
                  <a:cubicBezTo>
                    <a:pt x="8945" y="273"/>
                    <a:pt x="8934" y="269"/>
                    <a:pt x="8924" y="264"/>
                  </a:cubicBezTo>
                  <a:cubicBezTo>
                    <a:pt x="8914" y="260"/>
                    <a:pt x="8905" y="256"/>
                    <a:pt x="8898" y="253"/>
                  </a:cubicBezTo>
                  <a:cubicBezTo>
                    <a:pt x="8891" y="250"/>
                    <a:pt x="8886" y="248"/>
                    <a:pt x="8883" y="247"/>
                  </a:cubicBezTo>
                  <a:cubicBezTo>
                    <a:pt x="8887" y="248"/>
                    <a:pt x="8892" y="248"/>
                    <a:pt x="8900" y="248"/>
                  </a:cubicBezTo>
                  <a:cubicBezTo>
                    <a:pt x="8907" y="249"/>
                    <a:pt x="8916" y="249"/>
                    <a:pt x="8926" y="249"/>
                  </a:cubicBezTo>
                  <a:cubicBezTo>
                    <a:pt x="8936" y="249"/>
                    <a:pt x="8947" y="249"/>
                    <a:pt x="8959" y="249"/>
                  </a:cubicBezTo>
                  <a:cubicBezTo>
                    <a:pt x="8972" y="249"/>
                    <a:pt x="8984" y="249"/>
                    <a:pt x="8998" y="249"/>
                  </a:cubicBezTo>
                  <a:lnTo>
                    <a:pt x="9002" y="249"/>
                  </a:lnTo>
                  <a:lnTo>
                    <a:pt x="9002" y="202"/>
                  </a:lnTo>
                  <a:lnTo>
                    <a:pt x="8831" y="205"/>
                  </a:lnTo>
                  <a:lnTo>
                    <a:pt x="8804" y="260"/>
                  </a:lnTo>
                  <a:lnTo>
                    <a:pt x="9002" y="357"/>
                  </a:lnTo>
                  <a:close/>
                  <a:moveTo>
                    <a:pt x="9002" y="91"/>
                  </a:moveTo>
                  <a:lnTo>
                    <a:pt x="9002" y="34"/>
                  </a:lnTo>
                  <a:lnTo>
                    <a:pt x="8932" y="0"/>
                  </a:lnTo>
                  <a:lnTo>
                    <a:pt x="8909" y="46"/>
                  </a:lnTo>
                  <a:lnTo>
                    <a:pt x="9002" y="91"/>
                  </a:lnTo>
                  <a:close/>
                  <a:moveTo>
                    <a:pt x="754" y="17607"/>
                  </a:moveTo>
                  <a:lnTo>
                    <a:pt x="714" y="17587"/>
                  </a:lnTo>
                  <a:lnTo>
                    <a:pt x="629" y="17759"/>
                  </a:lnTo>
                  <a:lnTo>
                    <a:pt x="486" y="17689"/>
                  </a:lnTo>
                  <a:lnTo>
                    <a:pt x="552" y="17555"/>
                  </a:lnTo>
                  <a:lnTo>
                    <a:pt x="511" y="17535"/>
                  </a:lnTo>
                  <a:lnTo>
                    <a:pt x="445" y="17669"/>
                  </a:lnTo>
                  <a:lnTo>
                    <a:pt x="317" y="17606"/>
                  </a:lnTo>
                  <a:lnTo>
                    <a:pt x="396" y="17445"/>
                  </a:lnTo>
                  <a:lnTo>
                    <a:pt x="360" y="17420"/>
                  </a:lnTo>
                  <a:lnTo>
                    <a:pt x="255" y="17634"/>
                  </a:lnTo>
                  <a:lnTo>
                    <a:pt x="646" y="17826"/>
                  </a:lnTo>
                  <a:lnTo>
                    <a:pt x="754" y="17607"/>
                  </a:lnTo>
                  <a:close/>
                  <a:moveTo>
                    <a:pt x="770" y="17203"/>
                  </a:moveTo>
                  <a:cubicBezTo>
                    <a:pt x="755" y="17201"/>
                    <a:pt x="742" y="17202"/>
                    <a:pt x="728" y="17205"/>
                  </a:cubicBezTo>
                  <a:cubicBezTo>
                    <a:pt x="715" y="17209"/>
                    <a:pt x="703" y="17214"/>
                    <a:pt x="693" y="17222"/>
                  </a:cubicBezTo>
                  <a:cubicBezTo>
                    <a:pt x="682" y="17229"/>
                    <a:pt x="669" y="17240"/>
                    <a:pt x="655" y="17255"/>
                  </a:cubicBezTo>
                  <a:lnTo>
                    <a:pt x="619" y="17293"/>
                  </a:lnTo>
                  <a:cubicBezTo>
                    <a:pt x="600" y="17313"/>
                    <a:pt x="583" y="17325"/>
                    <a:pt x="569" y="17330"/>
                  </a:cubicBezTo>
                  <a:cubicBezTo>
                    <a:pt x="554" y="17336"/>
                    <a:pt x="539" y="17334"/>
                    <a:pt x="523" y="17327"/>
                  </a:cubicBezTo>
                  <a:cubicBezTo>
                    <a:pt x="503" y="17317"/>
                    <a:pt x="491" y="17302"/>
                    <a:pt x="486" y="17283"/>
                  </a:cubicBezTo>
                  <a:cubicBezTo>
                    <a:pt x="481" y="17264"/>
                    <a:pt x="485" y="17242"/>
                    <a:pt x="497" y="17217"/>
                  </a:cubicBezTo>
                  <a:cubicBezTo>
                    <a:pt x="501" y="17209"/>
                    <a:pt x="506" y="17201"/>
                    <a:pt x="510" y="17194"/>
                  </a:cubicBezTo>
                  <a:cubicBezTo>
                    <a:pt x="515" y="17187"/>
                    <a:pt x="521" y="17181"/>
                    <a:pt x="527" y="17175"/>
                  </a:cubicBezTo>
                  <a:cubicBezTo>
                    <a:pt x="533" y="17169"/>
                    <a:pt x="541" y="17163"/>
                    <a:pt x="549" y="17157"/>
                  </a:cubicBezTo>
                  <a:cubicBezTo>
                    <a:pt x="557" y="17151"/>
                    <a:pt x="566" y="17145"/>
                    <a:pt x="577" y="17138"/>
                  </a:cubicBezTo>
                  <a:lnTo>
                    <a:pt x="553" y="17101"/>
                  </a:lnTo>
                  <a:cubicBezTo>
                    <a:pt x="510" y="17126"/>
                    <a:pt x="478" y="17159"/>
                    <a:pt x="458" y="17200"/>
                  </a:cubicBezTo>
                  <a:cubicBezTo>
                    <a:pt x="448" y="17219"/>
                    <a:pt x="443" y="17238"/>
                    <a:pt x="441" y="17256"/>
                  </a:cubicBezTo>
                  <a:cubicBezTo>
                    <a:pt x="438" y="17275"/>
                    <a:pt x="440" y="17292"/>
                    <a:pt x="444" y="17308"/>
                  </a:cubicBezTo>
                  <a:cubicBezTo>
                    <a:pt x="448" y="17323"/>
                    <a:pt x="456" y="17338"/>
                    <a:pt x="467" y="17351"/>
                  </a:cubicBezTo>
                  <a:cubicBezTo>
                    <a:pt x="477" y="17363"/>
                    <a:pt x="491" y="17374"/>
                    <a:pt x="508" y="17382"/>
                  </a:cubicBezTo>
                  <a:cubicBezTo>
                    <a:pt x="533" y="17394"/>
                    <a:pt x="558" y="17397"/>
                    <a:pt x="584" y="17389"/>
                  </a:cubicBezTo>
                  <a:cubicBezTo>
                    <a:pt x="595" y="17385"/>
                    <a:pt x="606" y="17380"/>
                    <a:pt x="616" y="17371"/>
                  </a:cubicBezTo>
                  <a:cubicBezTo>
                    <a:pt x="626" y="17363"/>
                    <a:pt x="639" y="17352"/>
                    <a:pt x="653" y="17337"/>
                  </a:cubicBezTo>
                  <a:lnTo>
                    <a:pt x="684" y="17303"/>
                  </a:lnTo>
                  <a:cubicBezTo>
                    <a:pt x="721" y="17263"/>
                    <a:pt x="757" y="17252"/>
                    <a:pt x="791" y="17269"/>
                  </a:cubicBezTo>
                  <a:cubicBezTo>
                    <a:pt x="815" y="17280"/>
                    <a:pt x="829" y="17299"/>
                    <a:pt x="833" y="17324"/>
                  </a:cubicBezTo>
                  <a:cubicBezTo>
                    <a:pt x="836" y="17336"/>
                    <a:pt x="836" y="17347"/>
                    <a:pt x="834" y="17357"/>
                  </a:cubicBezTo>
                  <a:cubicBezTo>
                    <a:pt x="832" y="17367"/>
                    <a:pt x="827" y="17380"/>
                    <a:pt x="820" y="17395"/>
                  </a:cubicBezTo>
                  <a:cubicBezTo>
                    <a:pt x="810" y="17415"/>
                    <a:pt x="799" y="17432"/>
                    <a:pt x="785" y="17446"/>
                  </a:cubicBezTo>
                  <a:cubicBezTo>
                    <a:pt x="771" y="17460"/>
                    <a:pt x="755" y="17473"/>
                    <a:pt x="735" y="17483"/>
                  </a:cubicBezTo>
                  <a:lnTo>
                    <a:pt x="761" y="17522"/>
                  </a:lnTo>
                  <a:cubicBezTo>
                    <a:pt x="783" y="17508"/>
                    <a:pt x="802" y="17493"/>
                    <a:pt x="817" y="17475"/>
                  </a:cubicBezTo>
                  <a:cubicBezTo>
                    <a:pt x="833" y="17458"/>
                    <a:pt x="847" y="17437"/>
                    <a:pt x="858" y="17414"/>
                  </a:cubicBezTo>
                  <a:cubicBezTo>
                    <a:pt x="867" y="17395"/>
                    <a:pt x="873" y="17379"/>
                    <a:pt x="876" y="17363"/>
                  </a:cubicBezTo>
                  <a:cubicBezTo>
                    <a:pt x="879" y="17347"/>
                    <a:pt x="879" y="17331"/>
                    <a:pt x="877" y="17314"/>
                  </a:cubicBezTo>
                  <a:cubicBezTo>
                    <a:pt x="875" y="17291"/>
                    <a:pt x="868" y="17271"/>
                    <a:pt x="856" y="17253"/>
                  </a:cubicBezTo>
                  <a:cubicBezTo>
                    <a:pt x="843" y="17236"/>
                    <a:pt x="828" y="17223"/>
                    <a:pt x="810" y="17214"/>
                  </a:cubicBezTo>
                  <a:cubicBezTo>
                    <a:pt x="798" y="17208"/>
                    <a:pt x="784" y="17204"/>
                    <a:pt x="770" y="17203"/>
                  </a:cubicBezTo>
                  <a:close/>
                  <a:moveTo>
                    <a:pt x="687" y="16756"/>
                  </a:moveTo>
                  <a:lnTo>
                    <a:pt x="560" y="17014"/>
                  </a:lnTo>
                  <a:lnTo>
                    <a:pt x="599" y="17034"/>
                  </a:lnTo>
                  <a:lnTo>
                    <a:pt x="651" y="16929"/>
                  </a:lnTo>
                  <a:lnTo>
                    <a:pt x="1002" y="17102"/>
                  </a:lnTo>
                  <a:lnTo>
                    <a:pt x="1025" y="17057"/>
                  </a:lnTo>
                  <a:lnTo>
                    <a:pt x="673" y="16884"/>
                  </a:lnTo>
                  <a:lnTo>
                    <a:pt x="725" y="16778"/>
                  </a:lnTo>
                  <a:lnTo>
                    <a:pt x="687" y="16756"/>
                  </a:lnTo>
                  <a:close/>
                  <a:moveTo>
                    <a:pt x="821" y="16483"/>
                  </a:moveTo>
                  <a:lnTo>
                    <a:pt x="720" y="16689"/>
                  </a:lnTo>
                  <a:lnTo>
                    <a:pt x="1111" y="16881"/>
                  </a:lnTo>
                  <a:lnTo>
                    <a:pt x="1134" y="16834"/>
                  </a:lnTo>
                  <a:lnTo>
                    <a:pt x="949" y="16742"/>
                  </a:lnTo>
                  <a:lnTo>
                    <a:pt x="1010" y="16617"/>
                  </a:lnTo>
                  <a:lnTo>
                    <a:pt x="972" y="16598"/>
                  </a:lnTo>
                  <a:lnTo>
                    <a:pt x="910" y="16723"/>
                  </a:lnTo>
                  <a:lnTo>
                    <a:pt x="782" y="16660"/>
                  </a:lnTo>
                  <a:lnTo>
                    <a:pt x="857" y="16509"/>
                  </a:lnTo>
                  <a:lnTo>
                    <a:pt x="821" y="16483"/>
                  </a:lnTo>
                  <a:close/>
                  <a:moveTo>
                    <a:pt x="1369" y="16358"/>
                  </a:moveTo>
                  <a:lnTo>
                    <a:pt x="914" y="16295"/>
                  </a:lnTo>
                  <a:lnTo>
                    <a:pt x="884" y="16356"/>
                  </a:lnTo>
                  <a:lnTo>
                    <a:pt x="1211" y="16678"/>
                  </a:lnTo>
                  <a:lnTo>
                    <a:pt x="1234" y="16631"/>
                  </a:lnTo>
                  <a:lnTo>
                    <a:pt x="1132" y="16534"/>
                  </a:lnTo>
                  <a:lnTo>
                    <a:pt x="1204" y="16388"/>
                  </a:lnTo>
                  <a:lnTo>
                    <a:pt x="1343" y="16411"/>
                  </a:lnTo>
                  <a:lnTo>
                    <a:pt x="1369" y="16358"/>
                  </a:lnTo>
                  <a:close/>
                  <a:moveTo>
                    <a:pt x="1160" y="16382"/>
                  </a:moveTo>
                  <a:lnTo>
                    <a:pt x="1100" y="16503"/>
                  </a:lnTo>
                  <a:lnTo>
                    <a:pt x="939" y="16347"/>
                  </a:lnTo>
                  <a:lnTo>
                    <a:pt x="1160" y="16382"/>
                  </a:lnTo>
                  <a:close/>
                  <a:moveTo>
                    <a:pt x="806" y="16326"/>
                  </a:moveTo>
                  <a:cubicBezTo>
                    <a:pt x="798" y="16329"/>
                    <a:pt x="791" y="16334"/>
                    <a:pt x="787" y="16343"/>
                  </a:cubicBezTo>
                  <a:cubicBezTo>
                    <a:pt x="783" y="16350"/>
                    <a:pt x="783" y="16359"/>
                    <a:pt x="786" y="16367"/>
                  </a:cubicBezTo>
                  <a:cubicBezTo>
                    <a:pt x="789" y="16376"/>
                    <a:pt x="794" y="16382"/>
                    <a:pt x="802" y="16386"/>
                  </a:cubicBezTo>
                  <a:cubicBezTo>
                    <a:pt x="810" y="16390"/>
                    <a:pt x="819" y="16391"/>
                    <a:pt x="828" y="16388"/>
                  </a:cubicBezTo>
                  <a:cubicBezTo>
                    <a:pt x="836" y="16385"/>
                    <a:pt x="843" y="16379"/>
                    <a:pt x="847" y="16371"/>
                  </a:cubicBezTo>
                  <a:cubicBezTo>
                    <a:pt x="851" y="16363"/>
                    <a:pt x="851" y="16354"/>
                    <a:pt x="848" y="16346"/>
                  </a:cubicBezTo>
                  <a:cubicBezTo>
                    <a:pt x="845" y="16338"/>
                    <a:pt x="839" y="16331"/>
                    <a:pt x="831" y="16327"/>
                  </a:cubicBezTo>
                  <a:cubicBezTo>
                    <a:pt x="823" y="16323"/>
                    <a:pt x="815" y="16323"/>
                    <a:pt x="806" y="16326"/>
                  </a:cubicBezTo>
                  <a:close/>
                  <a:moveTo>
                    <a:pt x="864" y="16208"/>
                  </a:moveTo>
                  <a:cubicBezTo>
                    <a:pt x="855" y="16211"/>
                    <a:pt x="849" y="16217"/>
                    <a:pt x="845" y="16225"/>
                  </a:cubicBezTo>
                  <a:cubicBezTo>
                    <a:pt x="841" y="16233"/>
                    <a:pt x="841" y="16241"/>
                    <a:pt x="843" y="16250"/>
                  </a:cubicBezTo>
                  <a:cubicBezTo>
                    <a:pt x="846" y="16258"/>
                    <a:pt x="852" y="16265"/>
                    <a:pt x="860" y="16269"/>
                  </a:cubicBezTo>
                  <a:cubicBezTo>
                    <a:pt x="868" y="16273"/>
                    <a:pt x="877" y="16273"/>
                    <a:pt x="885" y="16270"/>
                  </a:cubicBezTo>
                  <a:cubicBezTo>
                    <a:pt x="894" y="16268"/>
                    <a:pt x="900" y="16262"/>
                    <a:pt x="904" y="16254"/>
                  </a:cubicBezTo>
                  <a:cubicBezTo>
                    <a:pt x="909" y="16245"/>
                    <a:pt x="909" y="16237"/>
                    <a:pt x="906" y="16229"/>
                  </a:cubicBezTo>
                  <a:cubicBezTo>
                    <a:pt x="903" y="16220"/>
                    <a:pt x="897" y="16214"/>
                    <a:pt x="889" y="16210"/>
                  </a:cubicBezTo>
                  <a:cubicBezTo>
                    <a:pt x="881" y="16206"/>
                    <a:pt x="872" y="16205"/>
                    <a:pt x="864" y="16208"/>
                  </a:cubicBezTo>
                  <a:close/>
                  <a:moveTo>
                    <a:pt x="1465" y="16063"/>
                  </a:moveTo>
                  <a:lnTo>
                    <a:pt x="1389" y="16218"/>
                  </a:lnTo>
                  <a:lnTo>
                    <a:pt x="1037" y="16045"/>
                  </a:lnTo>
                  <a:lnTo>
                    <a:pt x="1014" y="16091"/>
                  </a:lnTo>
                  <a:lnTo>
                    <a:pt x="1405" y="16284"/>
                  </a:lnTo>
                  <a:lnTo>
                    <a:pt x="1501" y="16089"/>
                  </a:lnTo>
                  <a:lnTo>
                    <a:pt x="1465" y="16063"/>
                  </a:lnTo>
                  <a:close/>
                  <a:moveTo>
                    <a:pt x="1563" y="15962"/>
                  </a:moveTo>
                  <a:lnTo>
                    <a:pt x="1173" y="15769"/>
                  </a:lnTo>
                  <a:lnTo>
                    <a:pt x="1150" y="15815"/>
                  </a:lnTo>
                  <a:lnTo>
                    <a:pt x="1541" y="16007"/>
                  </a:lnTo>
                  <a:lnTo>
                    <a:pt x="1563" y="15962"/>
                  </a:lnTo>
                  <a:close/>
                  <a:moveTo>
                    <a:pt x="1588" y="15541"/>
                  </a:moveTo>
                  <a:cubicBezTo>
                    <a:pt x="1573" y="15539"/>
                    <a:pt x="1559" y="15540"/>
                    <a:pt x="1546" y="15544"/>
                  </a:cubicBezTo>
                  <a:cubicBezTo>
                    <a:pt x="1533" y="15547"/>
                    <a:pt x="1521" y="15553"/>
                    <a:pt x="1510" y="15560"/>
                  </a:cubicBezTo>
                  <a:cubicBezTo>
                    <a:pt x="1499" y="15567"/>
                    <a:pt x="1487" y="15579"/>
                    <a:pt x="1473" y="15593"/>
                  </a:cubicBezTo>
                  <a:lnTo>
                    <a:pt x="1436" y="15631"/>
                  </a:lnTo>
                  <a:cubicBezTo>
                    <a:pt x="1417" y="15651"/>
                    <a:pt x="1401" y="15663"/>
                    <a:pt x="1386" y="15669"/>
                  </a:cubicBezTo>
                  <a:cubicBezTo>
                    <a:pt x="1372" y="15674"/>
                    <a:pt x="1357" y="15673"/>
                    <a:pt x="1341" y="15665"/>
                  </a:cubicBezTo>
                  <a:cubicBezTo>
                    <a:pt x="1321" y="15655"/>
                    <a:pt x="1308" y="15640"/>
                    <a:pt x="1304" y="15621"/>
                  </a:cubicBezTo>
                  <a:cubicBezTo>
                    <a:pt x="1299" y="15602"/>
                    <a:pt x="1303" y="15580"/>
                    <a:pt x="1315" y="15555"/>
                  </a:cubicBezTo>
                  <a:cubicBezTo>
                    <a:pt x="1319" y="15547"/>
                    <a:pt x="1323" y="15539"/>
                    <a:pt x="1328" y="15532"/>
                  </a:cubicBezTo>
                  <a:cubicBezTo>
                    <a:pt x="1333" y="15526"/>
                    <a:pt x="1338" y="15519"/>
                    <a:pt x="1345" y="15513"/>
                  </a:cubicBezTo>
                  <a:cubicBezTo>
                    <a:pt x="1351" y="15507"/>
                    <a:pt x="1358" y="15501"/>
                    <a:pt x="1366" y="15495"/>
                  </a:cubicBezTo>
                  <a:cubicBezTo>
                    <a:pt x="1374" y="15489"/>
                    <a:pt x="1384" y="15483"/>
                    <a:pt x="1395" y="15476"/>
                  </a:cubicBezTo>
                  <a:lnTo>
                    <a:pt x="1371" y="15439"/>
                  </a:lnTo>
                  <a:cubicBezTo>
                    <a:pt x="1328" y="15464"/>
                    <a:pt x="1296" y="15497"/>
                    <a:pt x="1275" y="15539"/>
                  </a:cubicBezTo>
                  <a:cubicBezTo>
                    <a:pt x="1266" y="15558"/>
                    <a:pt x="1260" y="15576"/>
                    <a:pt x="1258" y="15595"/>
                  </a:cubicBezTo>
                  <a:cubicBezTo>
                    <a:pt x="1256" y="15613"/>
                    <a:pt x="1257" y="15630"/>
                    <a:pt x="1262" y="15646"/>
                  </a:cubicBezTo>
                  <a:cubicBezTo>
                    <a:pt x="1266" y="15662"/>
                    <a:pt x="1274" y="15676"/>
                    <a:pt x="1284" y="15689"/>
                  </a:cubicBezTo>
                  <a:cubicBezTo>
                    <a:pt x="1295" y="15702"/>
                    <a:pt x="1309" y="15712"/>
                    <a:pt x="1325" y="15720"/>
                  </a:cubicBezTo>
                  <a:cubicBezTo>
                    <a:pt x="1351" y="15733"/>
                    <a:pt x="1376" y="15735"/>
                    <a:pt x="1401" y="15727"/>
                  </a:cubicBezTo>
                  <a:cubicBezTo>
                    <a:pt x="1413" y="15724"/>
                    <a:pt x="1424" y="15718"/>
                    <a:pt x="1434" y="15710"/>
                  </a:cubicBezTo>
                  <a:cubicBezTo>
                    <a:pt x="1444" y="15702"/>
                    <a:pt x="1456" y="15690"/>
                    <a:pt x="1470" y="15675"/>
                  </a:cubicBezTo>
                  <a:lnTo>
                    <a:pt x="1502" y="15641"/>
                  </a:lnTo>
                  <a:cubicBezTo>
                    <a:pt x="1539" y="15602"/>
                    <a:pt x="1574" y="15590"/>
                    <a:pt x="1609" y="15607"/>
                  </a:cubicBezTo>
                  <a:cubicBezTo>
                    <a:pt x="1632" y="15619"/>
                    <a:pt x="1646" y="15637"/>
                    <a:pt x="1651" y="15663"/>
                  </a:cubicBezTo>
                  <a:cubicBezTo>
                    <a:pt x="1653" y="15674"/>
                    <a:pt x="1654" y="15685"/>
                    <a:pt x="1652" y="15695"/>
                  </a:cubicBezTo>
                  <a:cubicBezTo>
                    <a:pt x="1650" y="15706"/>
                    <a:pt x="1645" y="15718"/>
                    <a:pt x="1638" y="15733"/>
                  </a:cubicBezTo>
                  <a:cubicBezTo>
                    <a:pt x="1628" y="15753"/>
                    <a:pt x="1616" y="15770"/>
                    <a:pt x="1603" y="15784"/>
                  </a:cubicBezTo>
                  <a:cubicBezTo>
                    <a:pt x="1589" y="15799"/>
                    <a:pt x="1572" y="15811"/>
                    <a:pt x="1552" y="15821"/>
                  </a:cubicBezTo>
                  <a:lnTo>
                    <a:pt x="1579" y="15860"/>
                  </a:lnTo>
                  <a:cubicBezTo>
                    <a:pt x="1600" y="15847"/>
                    <a:pt x="1619" y="15831"/>
                    <a:pt x="1635" y="15814"/>
                  </a:cubicBezTo>
                  <a:cubicBezTo>
                    <a:pt x="1651" y="15796"/>
                    <a:pt x="1664" y="15776"/>
                    <a:pt x="1676" y="15752"/>
                  </a:cubicBezTo>
                  <a:cubicBezTo>
                    <a:pt x="1685" y="15734"/>
                    <a:pt x="1691" y="15717"/>
                    <a:pt x="1694" y="15701"/>
                  </a:cubicBezTo>
                  <a:cubicBezTo>
                    <a:pt x="1697" y="15686"/>
                    <a:pt x="1697" y="15669"/>
                    <a:pt x="1695" y="15652"/>
                  </a:cubicBezTo>
                  <a:cubicBezTo>
                    <a:pt x="1693" y="15630"/>
                    <a:pt x="1685" y="15609"/>
                    <a:pt x="1673" y="15592"/>
                  </a:cubicBezTo>
                  <a:cubicBezTo>
                    <a:pt x="1661" y="15574"/>
                    <a:pt x="1646" y="15561"/>
                    <a:pt x="1628" y="15552"/>
                  </a:cubicBezTo>
                  <a:cubicBezTo>
                    <a:pt x="1616" y="15546"/>
                    <a:pt x="1602" y="15542"/>
                    <a:pt x="1588" y="15541"/>
                  </a:cubicBezTo>
                  <a:close/>
                  <a:moveTo>
                    <a:pt x="1839" y="15258"/>
                  </a:moveTo>
                  <a:cubicBezTo>
                    <a:pt x="1841" y="15275"/>
                    <a:pt x="1842" y="15291"/>
                    <a:pt x="1840" y="15305"/>
                  </a:cubicBezTo>
                  <a:cubicBezTo>
                    <a:pt x="1838" y="15319"/>
                    <a:pt x="1833" y="15333"/>
                    <a:pt x="1826" y="15347"/>
                  </a:cubicBezTo>
                  <a:cubicBezTo>
                    <a:pt x="1815" y="15370"/>
                    <a:pt x="1799" y="15387"/>
                    <a:pt x="1778" y="15400"/>
                  </a:cubicBezTo>
                  <a:cubicBezTo>
                    <a:pt x="1757" y="15413"/>
                    <a:pt x="1731" y="15418"/>
                    <a:pt x="1702" y="15416"/>
                  </a:cubicBezTo>
                  <a:cubicBezTo>
                    <a:pt x="1688" y="15415"/>
                    <a:pt x="1675" y="15412"/>
                    <a:pt x="1661" y="15408"/>
                  </a:cubicBezTo>
                  <a:cubicBezTo>
                    <a:pt x="1648" y="15404"/>
                    <a:pt x="1632" y="15397"/>
                    <a:pt x="1613" y="15388"/>
                  </a:cubicBezTo>
                  <a:cubicBezTo>
                    <a:pt x="1590" y="15377"/>
                    <a:pt x="1571" y="15366"/>
                    <a:pt x="1556" y="15355"/>
                  </a:cubicBezTo>
                  <a:cubicBezTo>
                    <a:pt x="1541" y="15344"/>
                    <a:pt x="1528" y="15333"/>
                    <a:pt x="1517" y="15320"/>
                  </a:cubicBezTo>
                  <a:cubicBezTo>
                    <a:pt x="1500" y="15300"/>
                    <a:pt x="1490" y="15279"/>
                    <a:pt x="1486" y="15258"/>
                  </a:cubicBezTo>
                  <a:cubicBezTo>
                    <a:pt x="1482" y="15236"/>
                    <a:pt x="1486" y="15214"/>
                    <a:pt x="1497" y="15191"/>
                  </a:cubicBezTo>
                  <a:cubicBezTo>
                    <a:pt x="1505" y="15177"/>
                    <a:pt x="1513" y="15165"/>
                    <a:pt x="1522" y="15155"/>
                  </a:cubicBezTo>
                  <a:cubicBezTo>
                    <a:pt x="1532" y="15145"/>
                    <a:pt x="1544" y="15137"/>
                    <a:pt x="1558" y="15129"/>
                  </a:cubicBezTo>
                  <a:lnTo>
                    <a:pt x="1541" y="15089"/>
                  </a:lnTo>
                  <a:cubicBezTo>
                    <a:pt x="1524" y="15097"/>
                    <a:pt x="1508" y="15108"/>
                    <a:pt x="1495" y="15123"/>
                  </a:cubicBezTo>
                  <a:cubicBezTo>
                    <a:pt x="1481" y="15137"/>
                    <a:pt x="1469" y="15153"/>
                    <a:pt x="1460" y="15172"/>
                  </a:cubicBezTo>
                  <a:cubicBezTo>
                    <a:pt x="1449" y="15196"/>
                    <a:pt x="1443" y="15220"/>
                    <a:pt x="1443" y="15245"/>
                  </a:cubicBezTo>
                  <a:cubicBezTo>
                    <a:pt x="1443" y="15270"/>
                    <a:pt x="1449" y="15294"/>
                    <a:pt x="1459" y="15318"/>
                  </a:cubicBezTo>
                  <a:cubicBezTo>
                    <a:pt x="1470" y="15341"/>
                    <a:pt x="1486" y="15363"/>
                    <a:pt x="1507" y="15384"/>
                  </a:cubicBezTo>
                  <a:cubicBezTo>
                    <a:pt x="1527" y="15404"/>
                    <a:pt x="1552" y="15421"/>
                    <a:pt x="1581" y="15435"/>
                  </a:cubicBezTo>
                  <a:cubicBezTo>
                    <a:pt x="1610" y="15450"/>
                    <a:pt x="1639" y="15460"/>
                    <a:pt x="1668" y="15465"/>
                  </a:cubicBezTo>
                  <a:cubicBezTo>
                    <a:pt x="1697" y="15470"/>
                    <a:pt x="1726" y="15469"/>
                    <a:pt x="1753" y="15462"/>
                  </a:cubicBezTo>
                  <a:cubicBezTo>
                    <a:pt x="1777" y="15455"/>
                    <a:pt x="1799" y="15444"/>
                    <a:pt x="1817" y="15428"/>
                  </a:cubicBezTo>
                  <a:cubicBezTo>
                    <a:pt x="1836" y="15413"/>
                    <a:pt x="1850" y="15395"/>
                    <a:pt x="1861" y="15373"/>
                  </a:cubicBezTo>
                  <a:cubicBezTo>
                    <a:pt x="1870" y="15354"/>
                    <a:pt x="1877" y="15334"/>
                    <a:pt x="1880" y="15312"/>
                  </a:cubicBezTo>
                  <a:cubicBezTo>
                    <a:pt x="1884" y="15291"/>
                    <a:pt x="1885" y="15270"/>
                    <a:pt x="1882" y="15249"/>
                  </a:cubicBezTo>
                  <a:lnTo>
                    <a:pt x="1839" y="15258"/>
                  </a:lnTo>
                  <a:close/>
                  <a:moveTo>
                    <a:pt x="2074" y="14923"/>
                  </a:moveTo>
                  <a:lnTo>
                    <a:pt x="1684" y="14731"/>
                  </a:lnTo>
                  <a:lnTo>
                    <a:pt x="1661" y="14778"/>
                  </a:lnTo>
                  <a:lnTo>
                    <a:pt x="1824" y="14858"/>
                  </a:lnTo>
                  <a:lnTo>
                    <a:pt x="1743" y="15023"/>
                  </a:lnTo>
                  <a:lnTo>
                    <a:pt x="1580" y="14942"/>
                  </a:lnTo>
                  <a:lnTo>
                    <a:pt x="1557" y="14988"/>
                  </a:lnTo>
                  <a:lnTo>
                    <a:pt x="1948" y="15180"/>
                  </a:lnTo>
                  <a:lnTo>
                    <a:pt x="1970" y="15135"/>
                  </a:lnTo>
                  <a:lnTo>
                    <a:pt x="1781" y="15042"/>
                  </a:lnTo>
                  <a:lnTo>
                    <a:pt x="1862" y="14877"/>
                  </a:lnTo>
                  <a:lnTo>
                    <a:pt x="2051" y="14970"/>
                  </a:lnTo>
                  <a:lnTo>
                    <a:pt x="2074" y="14923"/>
                  </a:lnTo>
                  <a:close/>
                  <a:moveTo>
                    <a:pt x="2239" y="14589"/>
                  </a:moveTo>
                  <a:lnTo>
                    <a:pt x="2198" y="14569"/>
                  </a:lnTo>
                  <a:lnTo>
                    <a:pt x="2114" y="14742"/>
                  </a:lnTo>
                  <a:lnTo>
                    <a:pt x="1971" y="14671"/>
                  </a:lnTo>
                  <a:lnTo>
                    <a:pt x="2036" y="14537"/>
                  </a:lnTo>
                  <a:lnTo>
                    <a:pt x="1996" y="14517"/>
                  </a:lnTo>
                  <a:lnTo>
                    <a:pt x="1930" y="14651"/>
                  </a:lnTo>
                  <a:lnTo>
                    <a:pt x="1802" y="14588"/>
                  </a:lnTo>
                  <a:lnTo>
                    <a:pt x="1881" y="14428"/>
                  </a:lnTo>
                  <a:lnTo>
                    <a:pt x="1845" y="14403"/>
                  </a:lnTo>
                  <a:lnTo>
                    <a:pt x="1740" y="14616"/>
                  </a:lnTo>
                  <a:lnTo>
                    <a:pt x="2131" y="14809"/>
                  </a:lnTo>
                  <a:lnTo>
                    <a:pt x="2239" y="14589"/>
                  </a:lnTo>
                  <a:close/>
                  <a:moveTo>
                    <a:pt x="2155" y="13772"/>
                  </a:moveTo>
                  <a:lnTo>
                    <a:pt x="2132" y="13819"/>
                  </a:lnTo>
                  <a:lnTo>
                    <a:pt x="2335" y="13979"/>
                  </a:lnTo>
                  <a:cubicBezTo>
                    <a:pt x="2348" y="13989"/>
                    <a:pt x="2361" y="13999"/>
                    <a:pt x="2374" y="14009"/>
                  </a:cubicBezTo>
                  <a:cubicBezTo>
                    <a:pt x="2386" y="14018"/>
                    <a:pt x="2398" y="14027"/>
                    <a:pt x="2408" y="14034"/>
                  </a:cubicBezTo>
                  <a:cubicBezTo>
                    <a:pt x="2418" y="14042"/>
                    <a:pt x="2427" y="14048"/>
                    <a:pt x="2433" y="14053"/>
                  </a:cubicBezTo>
                  <a:cubicBezTo>
                    <a:pt x="2438" y="14057"/>
                    <a:pt x="2442" y="14059"/>
                    <a:pt x="2443" y="14060"/>
                  </a:cubicBezTo>
                  <a:cubicBezTo>
                    <a:pt x="2441" y="14060"/>
                    <a:pt x="2438" y="14059"/>
                    <a:pt x="2434" y="14058"/>
                  </a:cubicBezTo>
                  <a:cubicBezTo>
                    <a:pt x="2428" y="14056"/>
                    <a:pt x="2420" y="14053"/>
                    <a:pt x="2409" y="14050"/>
                  </a:cubicBezTo>
                  <a:cubicBezTo>
                    <a:pt x="2399" y="14047"/>
                    <a:pt x="2388" y="14044"/>
                    <a:pt x="2374" y="14041"/>
                  </a:cubicBezTo>
                  <a:cubicBezTo>
                    <a:pt x="2361" y="14037"/>
                    <a:pt x="2346" y="14033"/>
                    <a:pt x="2330" y="14029"/>
                  </a:cubicBezTo>
                  <a:lnTo>
                    <a:pt x="2061" y="13964"/>
                  </a:lnTo>
                  <a:lnTo>
                    <a:pt x="2035" y="14017"/>
                  </a:lnTo>
                  <a:lnTo>
                    <a:pt x="2243" y="14184"/>
                  </a:lnTo>
                  <a:cubicBezTo>
                    <a:pt x="2253" y="14192"/>
                    <a:pt x="2264" y="14200"/>
                    <a:pt x="2276" y="14209"/>
                  </a:cubicBezTo>
                  <a:cubicBezTo>
                    <a:pt x="2287" y="14218"/>
                    <a:pt x="2298" y="14226"/>
                    <a:pt x="2308" y="14234"/>
                  </a:cubicBezTo>
                  <a:cubicBezTo>
                    <a:pt x="2318" y="14242"/>
                    <a:pt x="2327" y="14248"/>
                    <a:pt x="2334" y="14253"/>
                  </a:cubicBezTo>
                  <a:cubicBezTo>
                    <a:pt x="2341" y="14259"/>
                    <a:pt x="2345" y="14261"/>
                    <a:pt x="2345" y="14262"/>
                  </a:cubicBezTo>
                  <a:cubicBezTo>
                    <a:pt x="2344" y="14262"/>
                    <a:pt x="2339" y="14260"/>
                    <a:pt x="2330" y="14257"/>
                  </a:cubicBezTo>
                  <a:cubicBezTo>
                    <a:pt x="2321" y="14254"/>
                    <a:pt x="2311" y="14251"/>
                    <a:pt x="2299" y="14247"/>
                  </a:cubicBezTo>
                  <a:cubicBezTo>
                    <a:pt x="2286" y="14244"/>
                    <a:pt x="2273" y="14240"/>
                    <a:pt x="2258" y="14236"/>
                  </a:cubicBezTo>
                  <a:cubicBezTo>
                    <a:pt x="2244" y="14232"/>
                    <a:pt x="2230" y="14228"/>
                    <a:pt x="2216" y="14225"/>
                  </a:cubicBezTo>
                  <a:lnTo>
                    <a:pt x="1964" y="14162"/>
                  </a:lnTo>
                  <a:lnTo>
                    <a:pt x="1939" y="14212"/>
                  </a:lnTo>
                  <a:lnTo>
                    <a:pt x="2375" y="14312"/>
                  </a:lnTo>
                  <a:lnTo>
                    <a:pt x="2405" y="14252"/>
                  </a:lnTo>
                  <a:lnTo>
                    <a:pt x="2208" y="14095"/>
                  </a:lnTo>
                  <a:cubicBezTo>
                    <a:pt x="2196" y="14086"/>
                    <a:pt x="2185" y="14077"/>
                    <a:pt x="2174" y="14069"/>
                  </a:cubicBezTo>
                  <a:cubicBezTo>
                    <a:pt x="2163" y="14060"/>
                    <a:pt x="2153" y="14053"/>
                    <a:pt x="2144" y="14046"/>
                  </a:cubicBezTo>
                  <a:cubicBezTo>
                    <a:pt x="2135" y="14040"/>
                    <a:pt x="2127" y="14034"/>
                    <a:pt x="2121" y="14030"/>
                  </a:cubicBezTo>
                  <a:cubicBezTo>
                    <a:pt x="2116" y="14026"/>
                    <a:pt x="2112" y="14024"/>
                    <a:pt x="2111" y="14023"/>
                  </a:cubicBezTo>
                  <a:cubicBezTo>
                    <a:pt x="2113" y="14024"/>
                    <a:pt x="2117" y="14025"/>
                    <a:pt x="2124" y="14027"/>
                  </a:cubicBezTo>
                  <a:cubicBezTo>
                    <a:pt x="2131" y="14029"/>
                    <a:pt x="2139" y="14031"/>
                    <a:pt x="2150" y="14034"/>
                  </a:cubicBezTo>
                  <a:cubicBezTo>
                    <a:pt x="2160" y="14037"/>
                    <a:pt x="2173" y="14041"/>
                    <a:pt x="2186" y="14045"/>
                  </a:cubicBezTo>
                  <a:cubicBezTo>
                    <a:pt x="2200" y="14048"/>
                    <a:pt x="2215" y="14052"/>
                    <a:pt x="2231" y="14056"/>
                  </a:cubicBezTo>
                  <a:lnTo>
                    <a:pt x="2472" y="14115"/>
                  </a:lnTo>
                  <a:lnTo>
                    <a:pt x="2502" y="14054"/>
                  </a:lnTo>
                  <a:lnTo>
                    <a:pt x="2155" y="13772"/>
                  </a:lnTo>
                  <a:close/>
                  <a:moveTo>
                    <a:pt x="2607" y="13840"/>
                  </a:moveTo>
                  <a:lnTo>
                    <a:pt x="2216" y="13648"/>
                  </a:lnTo>
                  <a:lnTo>
                    <a:pt x="2194" y="13694"/>
                  </a:lnTo>
                  <a:lnTo>
                    <a:pt x="2585" y="13886"/>
                  </a:lnTo>
                  <a:lnTo>
                    <a:pt x="2607" y="13840"/>
                  </a:lnTo>
                  <a:close/>
                  <a:moveTo>
                    <a:pt x="2723" y="13505"/>
                  </a:moveTo>
                  <a:lnTo>
                    <a:pt x="2647" y="13660"/>
                  </a:lnTo>
                  <a:lnTo>
                    <a:pt x="2296" y="13487"/>
                  </a:lnTo>
                  <a:lnTo>
                    <a:pt x="2273" y="13533"/>
                  </a:lnTo>
                  <a:lnTo>
                    <a:pt x="2664" y="13726"/>
                  </a:lnTo>
                  <a:lnTo>
                    <a:pt x="2760" y="13531"/>
                  </a:lnTo>
                  <a:lnTo>
                    <a:pt x="2723" y="13505"/>
                  </a:lnTo>
                  <a:close/>
                  <a:moveTo>
                    <a:pt x="2926" y="13192"/>
                  </a:moveTo>
                  <a:lnTo>
                    <a:pt x="2535" y="13000"/>
                  </a:lnTo>
                  <a:lnTo>
                    <a:pt x="2512" y="13047"/>
                  </a:lnTo>
                  <a:lnTo>
                    <a:pt x="2676" y="13127"/>
                  </a:lnTo>
                  <a:lnTo>
                    <a:pt x="2595" y="13292"/>
                  </a:lnTo>
                  <a:lnTo>
                    <a:pt x="2431" y="13211"/>
                  </a:lnTo>
                  <a:lnTo>
                    <a:pt x="2409" y="13257"/>
                  </a:lnTo>
                  <a:lnTo>
                    <a:pt x="2800" y="13449"/>
                  </a:lnTo>
                  <a:lnTo>
                    <a:pt x="2822" y="13404"/>
                  </a:lnTo>
                  <a:lnTo>
                    <a:pt x="2633" y="13311"/>
                  </a:lnTo>
                  <a:lnTo>
                    <a:pt x="2714" y="13146"/>
                  </a:lnTo>
                  <a:lnTo>
                    <a:pt x="2903" y="13239"/>
                  </a:lnTo>
                  <a:lnTo>
                    <a:pt x="2926" y="13192"/>
                  </a:lnTo>
                  <a:close/>
                  <a:moveTo>
                    <a:pt x="3090" y="12858"/>
                  </a:moveTo>
                  <a:lnTo>
                    <a:pt x="3050" y="12839"/>
                  </a:lnTo>
                  <a:lnTo>
                    <a:pt x="2965" y="13011"/>
                  </a:lnTo>
                  <a:lnTo>
                    <a:pt x="2822" y="12940"/>
                  </a:lnTo>
                  <a:lnTo>
                    <a:pt x="2888" y="12806"/>
                  </a:lnTo>
                  <a:lnTo>
                    <a:pt x="2848" y="12786"/>
                  </a:lnTo>
                  <a:lnTo>
                    <a:pt x="2782" y="12920"/>
                  </a:lnTo>
                  <a:lnTo>
                    <a:pt x="2654" y="12857"/>
                  </a:lnTo>
                  <a:lnTo>
                    <a:pt x="2732" y="12697"/>
                  </a:lnTo>
                  <a:lnTo>
                    <a:pt x="2697" y="12672"/>
                  </a:lnTo>
                  <a:lnTo>
                    <a:pt x="2592" y="12885"/>
                  </a:lnTo>
                  <a:lnTo>
                    <a:pt x="2982" y="13078"/>
                  </a:lnTo>
                  <a:lnTo>
                    <a:pt x="3090" y="12858"/>
                  </a:lnTo>
                  <a:close/>
                  <a:moveTo>
                    <a:pt x="3191" y="12555"/>
                  </a:moveTo>
                  <a:lnTo>
                    <a:pt x="3115" y="12710"/>
                  </a:lnTo>
                  <a:lnTo>
                    <a:pt x="2763" y="12537"/>
                  </a:lnTo>
                  <a:lnTo>
                    <a:pt x="2740" y="12583"/>
                  </a:lnTo>
                  <a:lnTo>
                    <a:pt x="3131" y="12776"/>
                  </a:lnTo>
                  <a:lnTo>
                    <a:pt x="3227" y="12581"/>
                  </a:lnTo>
                  <a:lnTo>
                    <a:pt x="3191" y="12555"/>
                  </a:lnTo>
                  <a:close/>
                  <a:moveTo>
                    <a:pt x="3450" y="12128"/>
                  </a:moveTo>
                  <a:lnTo>
                    <a:pt x="3042" y="11969"/>
                  </a:lnTo>
                  <a:lnTo>
                    <a:pt x="3008" y="12038"/>
                  </a:lnTo>
                  <a:lnTo>
                    <a:pt x="3232" y="12240"/>
                  </a:lnTo>
                  <a:cubicBezTo>
                    <a:pt x="3246" y="12251"/>
                    <a:pt x="3258" y="12262"/>
                    <a:pt x="3269" y="12270"/>
                  </a:cubicBezTo>
                  <a:cubicBezTo>
                    <a:pt x="3281" y="12279"/>
                    <a:pt x="3287" y="12284"/>
                    <a:pt x="3288" y="12285"/>
                  </a:cubicBezTo>
                  <a:cubicBezTo>
                    <a:pt x="3286" y="12284"/>
                    <a:pt x="3278" y="12282"/>
                    <a:pt x="3265" y="12279"/>
                  </a:cubicBezTo>
                  <a:cubicBezTo>
                    <a:pt x="3251" y="12275"/>
                    <a:pt x="3234" y="12271"/>
                    <a:pt x="3213" y="12267"/>
                  </a:cubicBezTo>
                  <a:lnTo>
                    <a:pt x="2923" y="12213"/>
                  </a:lnTo>
                  <a:lnTo>
                    <a:pt x="2889" y="12281"/>
                  </a:lnTo>
                  <a:lnTo>
                    <a:pt x="3263" y="12508"/>
                  </a:lnTo>
                  <a:lnTo>
                    <a:pt x="3285" y="12463"/>
                  </a:lnTo>
                  <a:lnTo>
                    <a:pt x="3018" y="12304"/>
                  </a:lnTo>
                  <a:cubicBezTo>
                    <a:pt x="3012" y="12301"/>
                    <a:pt x="3006" y="12297"/>
                    <a:pt x="2998" y="12293"/>
                  </a:cubicBezTo>
                  <a:cubicBezTo>
                    <a:pt x="2991" y="12288"/>
                    <a:pt x="2983" y="12284"/>
                    <a:pt x="2976" y="12280"/>
                  </a:cubicBezTo>
                  <a:cubicBezTo>
                    <a:pt x="2969" y="12276"/>
                    <a:pt x="2962" y="12272"/>
                    <a:pt x="2957" y="12269"/>
                  </a:cubicBezTo>
                  <a:cubicBezTo>
                    <a:pt x="2952" y="12266"/>
                    <a:pt x="2949" y="12264"/>
                    <a:pt x="2947" y="12264"/>
                  </a:cubicBezTo>
                  <a:cubicBezTo>
                    <a:pt x="2952" y="12265"/>
                    <a:pt x="2961" y="12267"/>
                    <a:pt x="2975" y="12269"/>
                  </a:cubicBezTo>
                  <a:cubicBezTo>
                    <a:pt x="2990" y="12273"/>
                    <a:pt x="3008" y="12276"/>
                    <a:pt x="3030" y="12280"/>
                  </a:cubicBezTo>
                  <a:lnTo>
                    <a:pt x="3346" y="12339"/>
                  </a:lnTo>
                  <a:lnTo>
                    <a:pt x="3365" y="12300"/>
                  </a:lnTo>
                  <a:lnTo>
                    <a:pt x="3115" y="12072"/>
                  </a:lnTo>
                  <a:cubicBezTo>
                    <a:pt x="3110" y="12068"/>
                    <a:pt x="3104" y="12063"/>
                    <a:pt x="3098" y="12058"/>
                  </a:cubicBezTo>
                  <a:cubicBezTo>
                    <a:pt x="3092" y="12053"/>
                    <a:pt x="3087" y="12048"/>
                    <a:pt x="3081" y="12044"/>
                  </a:cubicBezTo>
                  <a:cubicBezTo>
                    <a:pt x="3076" y="12039"/>
                    <a:pt x="3072" y="12036"/>
                    <a:pt x="3068" y="12033"/>
                  </a:cubicBezTo>
                  <a:cubicBezTo>
                    <a:pt x="3064" y="12030"/>
                    <a:pt x="3062" y="12028"/>
                    <a:pt x="3061" y="12027"/>
                  </a:cubicBezTo>
                  <a:cubicBezTo>
                    <a:pt x="3062" y="12027"/>
                    <a:pt x="3065" y="12029"/>
                    <a:pt x="3070" y="12031"/>
                  </a:cubicBezTo>
                  <a:cubicBezTo>
                    <a:pt x="3074" y="12033"/>
                    <a:pt x="3080" y="12035"/>
                    <a:pt x="3087" y="12038"/>
                  </a:cubicBezTo>
                  <a:cubicBezTo>
                    <a:pt x="3093" y="12041"/>
                    <a:pt x="3101" y="12044"/>
                    <a:pt x="3108" y="12048"/>
                  </a:cubicBezTo>
                  <a:cubicBezTo>
                    <a:pt x="3116" y="12051"/>
                    <a:pt x="3123" y="12054"/>
                    <a:pt x="3129" y="12057"/>
                  </a:cubicBezTo>
                  <a:lnTo>
                    <a:pt x="3427" y="12175"/>
                  </a:lnTo>
                  <a:lnTo>
                    <a:pt x="3450" y="12128"/>
                  </a:lnTo>
                  <a:close/>
                  <a:moveTo>
                    <a:pt x="3469" y="11716"/>
                  </a:moveTo>
                  <a:cubicBezTo>
                    <a:pt x="3455" y="11715"/>
                    <a:pt x="3441" y="11716"/>
                    <a:pt x="3428" y="11719"/>
                  </a:cubicBezTo>
                  <a:cubicBezTo>
                    <a:pt x="3415" y="11723"/>
                    <a:pt x="3403" y="11728"/>
                    <a:pt x="3392" y="11735"/>
                  </a:cubicBezTo>
                  <a:cubicBezTo>
                    <a:pt x="3381" y="11743"/>
                    <a:pt x="3369" y="11754"/>
                    <a:pt x="3355" y="11769"/>
                  </a:cubicBezTo>
                  <a:lnTo>
                    <a:pt x="3318" y="11807"/>
                  </a:lnTo>
                  <a:cubicBezTo>
                    <a:pt x="3299" y="11826"/>
                    <a:pt x="3283" y="11839"/>
                    <a:pt x="3268" y="11844"/>
                  </a:cubicBezTo>
                  <a:cubicBezTo>
                    <a:pt x="3254" y="11849"/>
                    <a:pt x="3239" y="11848"/>
                    <a:pt x="3223" y="11840"/>
                  </a:cubicBezTo>
                  <a:cubicBezTo>
                    <a:pt x="3202" y="11830"/>
                    <a:pt x="3190" y="11816"/>
                    <a:pt x="3185" y="11797"/>
                  </a:cubicBezTo>
                  <a:cubicBezTo>
                    <a:pt x="3181" y="11777"/>
                    <a:pt x="3184" y="11755"/>
                    <a:pt x="3197" y="11731"/>
                  </a:cubicBezTo>
                  <a:cubicBezTo>
                    <a:pt x="3201" y="11722"/>
                    <a:pt x="3205" y="11715"/>
                    <a:pt x="3210" y="11708"/>
                  </a:cubicBezTo>
                  <a:cubicBezTo>
                    <a:pt x="3215" y="11701"/>
                    <a:pt x="3220" y="11695"/>
                    <a:pt x="3227" y="11688"/>
                  </a:cubicBezTo>
                  <a:cubicBezTo>
                    <a:pt x="3233" y="11682"/>
                    <a:pt x="3240" y="11676"/>
                    <a:pt x="3248" y="11670"/>
                  </a:cubicBezTo>
                  <a:cubicBezTo>
                    <a:pt x="3256" y="11664"/>
                    <a:pt x="3266" y="11658"/>
                    <a:pt x="3277" y="11652"/>
                  </a:cubicBezTo>
                  <a:lnTo>
                    <a:pt x="3253" y="11615"/>
                  </a:lnTo>
                  <a:cubicBezTo>
                    <a:pt x="3210" y="11640"/>
                    <a:pt x="3178" y="11673"/>
                    <a:pt x="3157" y="11714"/>
                  </a:cubicBezTo>
                  <a:cubicBezTo>
                    <a:pt x="3148" y="11733"/>
                    <a:pt x="3142" y="11752"/>
                    <a:pt x="3140" y="11770"/>
                  </a:cubicBezTo>
                  <a:cubicBezTo>
                    <a:pt x="3138" y="11788"/>
                    <a:pt x="3139" y="11805"/>
                    <a:pt x="3144" y="11821"/>
                  </a:cubicBezTo>
                  <a:cubicBezTo>
                    <a:pt x="3148" y="11837"/>
                    <a:pt x="3156" y="11852"/>
                    <a:pt x="3166" y="11864"/>
                  </a:cubicBezTo>
                  <a:cubicBezTo>
                    <a:pt x="3177" y="11877"/>
                    <a:pt x="3191" y="11888"/>
                    <a:pt x="3207" y="11896"/>
                  </a:cubicBezTo>
                  <a:cubicBezTo>
                    <a:pt x="3232" y="11908"/>
                    <a:pt x="3258" y="11910"/>
                    <a:pt x="3283" y="11903"/>
                  </a:cubicBezTo>
                  <a:cubicBezTo>
                    <a:pt x="3295" y="11899"/>
                    <a:pt x="3306" y="11893"/>
                    <a:pt x="3316" y="11885"/>
                  </a:cubicBezTo>
                  <a:cubicBezTo>
                    <a:pt x="3326" y="11877"/>
                    <a:pt x="3338" y="11866"/>
                    <a:pt x="3352" y="11850"/>
                  </a:cubicBezTo>
                  <a:lnTo>
                    <a:pt x="3384" y="11817"/>
                  </a:lnTo>
                  <a:cubicBezTo>
                    <a:pt x="3421" y="11777"/>
                    <a:pt x="3456" y="11766"/>
                    <a:pt x="3491" y="11783"/>
                  </a:cubicBezTo>
                  <a:cubicBezTo>
                    <a:pt x="3514" y="11794"/>
                    <a:pt x="3528" y="11813"/>
                    <a:pt x="3533" y="11838"/>
                  </a:cubicBezTo>
                  <a:cubicBezTo>
                    <a:pt x="3535" y="11850"/>
                    <a:pt x="3536" y="11861"/>
                    <a:pt x="3534" y="11871"/>
                  </a:cubicBezTo>
                  <a:cubicBezTo>
                    <a:pt x="3531" y="11881"/>
                    <a:pt x="3527" y="11894"/>
                    <a:pt x="3520" y="11909"/>
                  </a:cubicBezTo>
                  <a:cubicBezTo>
                    <a:pt x="3510" y="11928"/>
                    <a:pt x="3498" y="11945"/>
                    <a:pt x="3485" y="11960"/>
                  </a:cubicBezTo>
                  <a:cubicBezTo>
                    <a:pt x="3471" y="11974"/>
                    <a:pt x="3454" y="11986"/>
                    <a:pt x="3434" y="11997"/>
                  </a:cubicBezTo>
                  <a:lnTo>
                    <a:pt x="3461" y="12035"/>
                  </a:lnTo>
                  <a:cubicBezTo>
                    <a:pt x="3482" y="12022"/>
                    <a:pt x="3501" y="12007"/>
                    <a:pt x="3517" y="11989"/>
                  </a:cubicBezTo>
                  <a:cubicBezTo>
                    <a:pt x="3532" y="11971"/>
                    <a:pt x="3546" y="11951"/>
                    <a:pt x="3558" y="11927"/>
                  </a:cubicBezTo>
                  <a:cubicBezTo>
                    <a:pt x="3567" y="11909"/>
                    <a:pt x="3573" y="11892"/>
                    <a:pt x="3576" y="11877"/>
                  </a:cubicBezTo>
                  <a:cubicBezTo>
                    <a:pt x="3579" y="11861"/>
                    <a:pt x="3579" y="11845"/>
                    <a:pt x="3577" y="11828"/>
                  </a:cubicBezTo>
                  <a:cubicBezTo>
                    <a:pt x="3575" y="11805"/>
                    <a:pt x="3567" y="11785"/>
                    <a:pt x="3555" y="11767"/>
                  </a:cubicBezTo>
                  <a:cubicBezTo>
                    <a:pt x="3543" y="11750"/>
                    <a:pt x="3528" y="11736"/>
                    <a:pt x="3510" y="11728"/>
                  </a:cubicBezTo>
                  <a:cubicBezTo>
                    <a:pt x="3497" y="11722"/>
                    <a:pt x="3484" y="11718"/>
                    <a:pt x="3469" y="11716"/>
                  </a:cubicBezTo>
                  <a:close/>
                  <a:moveTo>
                    <a:pt x="3584" y="11526"/>
                  </a:moveTo>
                  <a:lnTo>
                    <a:pt x="3541" y="11505"/>
                  </a:lnTo>
                  <a:lnTo>
                    <a:pt x="3487" y="11614"/>
                  </a:lnTo>
                  <a:lnTo>
                    <a:pt x="3530" y="11635"/>
                  </a:lnTo>
                  <a:lnTo>
                    <a:pt x="3584" y="11526"/>
                  </a:lnTo>
                  <a:close/>
                  <a:moveTo>
                    <a:pt x="3500" y="11039"/>
                  </a:moveTo>
                  <a:lnTo>
                    <a:pt x="3478" y="11085"/>
                  </a:lnTo>
                  <a:lnTo>
                    <a:pt x="3750" y="11219"/>
                  </a:lnTo>
                  <a:cubicBezTo>
                    <a:pt x="3763" y="11226"/>
                    <a:pt x="3774" y="11232"/>
                    <a:pt x="3782" y="11238"/>
                  </a:cubicBezTo>
                  <a:cubicBezTo>
                    <a:pt x="3791" y="11245"/>
                    <a:pt x="3798" y="11253"/>
                    <a:pt x="3804" y="11264"/>
                  </a:cubicBezTo>
                  <a:cubicBezTo>
                    <a:pt x="3809" y="11274"/>
                    <a:pt x="3810" y="11286"/>
                    <a:pt x="3809" y="11300"/>
                  </a:cubicBezTo>
                  <a:cubicBezTo>
                    <a:pt x="3807" y="11313"/>
                    <a:pt x="3802" y="11329"/>
                    <a:pt x="3794" y="11345"/>
                  </a:cubicBezTo>
                  <a:cubicBezTo>
                    <a:pt x="3788" y="11357"/>
                    <a:pt x="3782" y="11367"/>
                    <a:pt x="3775" y="11375"/>
                  </a:cubicBezTo>
                  <a:cubicBezTo>
                    <a:pt x="3769" y="11382"/>
                    <a:pt x="3762" y="11388"/>
                    <a:pt x="3755" y="11392"/>
                  </a:cubicBezTo>
                  <a:cubicBezTo>
                    <a:pt x="3748" y="11396"/>
                    <a:pt x="3742" y="11399"/>
                    <a:pt x="3736" y="11401"/>
                  </a:cubicBezTo>
                  <a:cubicBezTo>
                    <a:pt x="3729" y="11402"/>
                    <a:pt x="3724" y="11403"/>
                    <a:pt x="3718" y="11402"/>
                  </a:cubicBezTo>
                  <a:cubicBezTo>
                    <a:pt x="3711" y="11402"/>
                    <a:pt x="3702" y="11400"/>
                    <a:pt x="3690" y="11395"/>
                  </a:cubicBezTo>
                  <a:cubicBezTo>
                    <a:pt x="3679" y="11391"/>
                    <a:pt x="3668" y="11386"/>
                    <a:pt x="3659" y="11382"/>
                  </a:cubicBezTo>
                  <a:lnTo>
                    <a:pt x="3395" y="11252"/>
                  </a:lnTo>
                  <a:lnTo>
                    <a:pt x="3373" y="11298"/>
                  </a:lnTo>
                  <a:lnTo>
                    <a:pt x="3653" y="11436"/>
                  </a:lnTo>
                  <a:cubicBezTo>
                    <a:pt x="3662" y="11440"/>
                    <a:pt x="3672" y="11445"/>
                    <a:pt x="3684" y="11449"/>
                  </a:cubicBezTo>
                  <a:cubicBezTo>
                    <a:pt x="3695" y="11453"/>
                    <a:pt x="3707" y="11455"/>
                    <a:pt x="3720" y="11455"/>
                  </a:cubicBezTo>
                  <a:cubicBezTo>
                    <a:pt x="3744" y="11454"/>
                    <a:pt x="3765" y="11446"/>
                    <a:pt x="3783" y="11433"/>
                  </a:cubicBezTo>
                  <a:cubicBezTo>
                    <a:pt x="3801" y="11419"/>
                    <a:pt x="3818" y="11397"/>
                    <a:pt x="3833" y="11367"/>
                  </a:cubicBezTo>
                  <a:cubicBezTo>
                    <a:pt x="3845" y="11343"/>
                    <a:pt x="3852" y="11322"/>
                    <a:pt x="3855" y="11303"/>
                  </a:cubicBezTo>
                  <a:cubicBezTo>
                    <a:pt x="3858" y="11284"/>
                    <a:pt x="3857" y="11267"/>
                    <a:pt x="3853" y="11249"/>
                  </a:cubicBezTo>
                  <a:cubicBezTo>
                    <a:pt x="3849" y="11233"/>
                    <a:pt x="3841" y="11219"/>
                    <a:pt x="3830" y="11209"/>
                  </a:cubicBezTo>
                  <a:cubicBezTo>
                    <a:pt x="3819" y="11198"/>
                    <a:pt x="3802" y="11187"/>
                    <a:pt x="3778" y="11176"/>
                  </a:cubicBezTo>
                  <a:lnTo>
                    <a:pt x="3500" y="11039"/>
                  </a:lnTo>
                  <a:close/>
                  <a:moveTo>
                    <a:pt x="4074" y="10859"/>
                  </a:moveTo>
                  <a:lnTo>
                    <a:pt x="3684" y="10666"/>
                  </a:lnTo>
                  <a:lnTo>
                    <a:pt x="3661" y="10712"/>
                  </a:lnTo>
                  <a:lnTo>
                    <a:pt x="3874" y="10815"/>
                  </a:lnTo>
                  <a:cubicBezTo>
                    <a:pt x="3888" y="10822"/>
                    <a:pt x="3902" y="10829"/>
                    <a:pt x="3917" y="10835"/>
                  </a:cubicBezTo>
                  <a:cubicBezTo>
                    <a:pt x="3931" y="10842"/>
                    <a:pt x="3944" y="10847"/>
                    <a:pt x="3956" y="10852"/>
                  </a:cubicBezTo>
                  <a:cubicBezTo>
                    <a:pt x="3967" y="10857"/>
                    <a:pt x="3976" y="10861"/>
                    <a:pt x="3984" y="10864"/>
                  </a:cubicBezTo>
                  <a:cubicBezTo>
                    <a:pt x="3991" y="10867"/>
                    <a:pt x="3995" y="10869"/>
                    <a:pt x="3996" y="10869"/>
                  </a:cubicBezTo>
                  <a:cubicBezTo>
                    <a:pt x="3994" y="10869"/>
                    <a:pt x="3991" y="10868"/>
                    <a:pt x="3985" y="10868"/>
                  </a:cubicBezTo>
                  <a:cubicBezTo>
                    <a:pt x="3978" y="10867"/>
                    <a:pt x="3971" y="10867"/>
                    <a:pt x="3962" y="10866"/>
                  </a:cubicBezTo>
                  <a:cubicBezTo>
                    <a:pt x="3952" y="10866"/>
                    <a:pt x="3942" y="10865"/>
                    <a:pt x="3930" y="10865"/>
                  </a:cubicBezTo>
                  <a:cubicBezTo>
                    <a:pt x="3919" y="10864"/>
                    <a:pt x="3907" y="10864"/>
                    <a:pt x="3896" y="10865"/>
                  </a:cubicBezTo>
                  <a:lnTo>
                    <a:pt x="3582" y="10872"/>
                  </a:lnTo>
                  <a:lnTo>
                    <a:pt x="3556" y="10926"/>
                  </a:lnTo>
                  <a:lnTo>
                    <a:pt x="3947" y="11118"/>
                  </a:lnTo>
                  <a:lnTo>
                    <a:pt x="3970" y="11070"/>
                  </a:lnTo>
                  <a:lnTo>
                    <a:pt x="3743" y="10961"/>
                  </a:lnTo>
                  <a:cubicBezTo>
                    <a:pt x="3731" y="10955"/>
                    <a:pt x="3720" y="10950"/>
                    <a:pt x="3708" y="10945"/>
                  </a:cubicBezTo>
                  <a:cubicBezTo>
                    <a:pt x="3696" y="10940"/>
                    <a:pt x="3685" y="10935"/>
                    <a:pt x="3675" y="10931"/>
                  </a:cubicBezTo>
                  <a:cubicBezTo>
                    <a:pt x="3665" y="10927"/>
                    <a:pt x="3657" y="10923"/>
                    <a:pt x="3649" y="10920"/>
                  </a:cubicBezTo>
                  <a:cubicBezTo>
                    <a:pt x="3642" y="10917"/>
                    <a:pt x="3637" y="10915"/>
                    <a:pt x="3634" y="10914"/>
                  </a:cubicBezTo>
                  <a:cubicBezTo>
                    <a:pt x="3638" y="10914"/>
                    <a:pt x="3644" y="10915"/>
                    <a:pt x="3651" y="10915"/>
                  </a:cubicBezTo>
                  <a:cubicBezTo>
                    <a:pt x="3658" y="10915"/>
                    <a:pt x="3667" y="10916"/>
                    <a:pt x="3677" y="10916"/>
                  </a:cubicBezTo>
                  <a:cubicBezTo>
                    <a:pt x="3687" y="10916"/>
                    <a:pt x="3699" y="10916"/>
                    <a:pt x="3711" y="10916"/>
                  </a:cubicBezTo>
                  <a:cubicBezTo>
                    <a:pt x="3723" y="10916"/>
                    <a:pt x="3736" y="10916"/>
                    <a:pt x="3749" y="10915"/>
                  </a:cubicBezTo>
                  <a:lnTo>
                    <a:pt x="4050" y="10908"/>
                  </a:lnTo>
                  <a:lnTo>
                    <a:pt x="4074" y="10859"/>
                  </a:lnTo>
                  <a:close/>
                  <a:moveTo>
                    <a:pt x="4153" y="10699"/>
                  </a:moveTo>
                  <a:lnTo>
                    <a:pt x="3762" y="10506"/>
                  </a:lnTo>
                  <a:lnTo>
                    <a:pt x="3740" y="10552"/>
                  </a:lnTo>
                  <a:lnTo>
                    <a:pt x="4131" y="10744"/>
                  </a:lnTo>
                  <a:lnTo>
                    <a:pt x="4153" y="10699"/>
                  </a:lnTo>
                  <a:close/>
                  <a:moveTo>
                    <a:pt x="3953" y="10119"/>
                  </a:moveTo>
                  <a:lnTo>
                    <a:pt x="3929" y="10167"/>
                  </a:lnTo>
                  <a:lnTo>
                    <a:pt x="4146" y="10377"/>
                  </a:lnTo>
                  <a:cubicBezTo>
                    <a:pt x="4164" y="10395"/>
                    <a:pt x="4179" y="10409"/>
                    <a:pt x="4191" y="10420"/>
                  </a:cubicBezTo>
                  <a:cubicBezTo>
                    <a:pt x="4203" y="10431"/>
                    <a:pt x="4211" y="10438"/>
                    <a:pt x="4215" y="10441"/>
                  </a:cubicBezTo>
                  <a:cubicBezTo>
                    <a:pt x="4212" y="10441"/>
                    <a:pt x="4208" y="10439"/>
                    <a:pt x="4201" y="10437"/>
                  </a:cubicBezTo>
                  <a:cubicBezTo>
                    <a:pt x="4194" y="10436"/>
                    <a:pt x="4186" y="10434"/>
                    <a:pt x="4176" y="10432"/>
                  </a:cubicBezTo>
                  <a:cubicBezTo>
                    <a:pt x="4167" y="10430"/>
                    <a:pt x="4158" y="10428"/>
                    <a:pt x="4147" y="10426"/>
                  </a:cubicBezTo>
                  <a:cubicBezTo>
                    <a:pt x="4137" y="10425"/>
                    <a:pt x="4127" y="10423"/>
                    <a:pt x="4117" y="10421"/>
                  </a:cubicBezTo>
                  <a:lnTo>
                    <a:pt x="3824" y="10380"/>
                  </a:lnTo>
                  <a:lnTo>
                    <a:pt x="3799" y="10431"/>
                  </a:lnTo>
                  <a:lnTo>
                    <a:pt x="4255" y="10491"/>
                  </a:lnTo>
                  <a:lnTo>
                    <a:pt x="4278" y="10445"/>
                  </a:lnTo>
                  <a:lnTo>
                    <a:pt x="3953" y="10119"/>
                  </a:lnTo>
                  <a:close/>
                  <a:moveTo>
                    <a:pt x="4489" y="10016"/>
                  </a:moveTo>
                  <a:lnTo>
                    <a:pt x="4448" y="9997"/>
                  </a:lnTo>
                  <a:lnTo>
                    <a:pt x="4364" y="10169"/>
                  </a:lnTo>
                  <a:lnTo>
                    <a:pt x="4221" y="10098"/>
                  </a:lnTo>
                  <a:lnTo>
                    <a:pt x="4287" y="9964"/>
                  </a:lnTo>
                  <a:lnTo>
                    <a:pt x="4246" y="9944"/>
                  </a:lnTo>
                  <a:lnTo>
                    <a:pt x="4180" y="10078"/>
                  </a:lnTo>
                  <a:lnTo>
                    <a:pt x="4052" y="10015"/>
                  </a:lnTo>
                  <a:lnTo>
                    <a:pt x="4131" y="9855"/>
                  </a:lnTo>
                  <a:lnTo>
                    <a:pt x="4095" y="9830"/>
                  </a:lnTo>
                  <a:lnTo>
                    <a:pt x="3990" y="10043"/>
                  </a:lnTo>
                  <a:lnTo>
                    <a:pt x="4381" y="10236"/>
                  </a:lnTo>
                  <a:lnTo>
                    <a:pt x="4489" y="10016"/>
                  </a:lnTo>
                  <a:close/>
                  <a:moveTo>
                    <a:pt x="4652" y="9685"/>
                  </a:moveTo>
                  <a:lnTo>
                    <a:pt x="4615" y="9690"/>
                  </a:lnTo>
                  <a:cubicBezTo>
                    <a:pt x="4599" y="9692"/>
                    <a:pt x="4581" y="9695"/>
                    <a:pt x="4562" y="9697"/>
                  </a:cubicBezTo>
                  <a:cubicBezTo>
                    <a:pt x="4544" y="9700"/>
                    <a:pt x="4526" y="9702"/>
                    <a:pt x="4510" y="9705"/>
                  </a:cubicBezTo>
                  <a:cubicBezTo>
                    <a:pt x="4493" y="9707"/>
                    <a:pt x="4481" y="9709"/>
                    <a:pt x="4475" y="9710"/>
                  </a:cubicBezTo>
                  <a:cubicBezTo>
                    <a:pt x="4465" y="9712"/>
                    <a:pt x="4454" y="9714"/>
                    <a:pt x="4442" y="9717"/>
                  </a:cubicBezTo>
                  <a:cubicBezTo>
                    <a:pt x="4430" y="9720"/>
                    <a:pt x="4420" y="9724"/>
                    <a:pt x="4411" y="9728"/>
                  </a:cubicBezTo>
                  <a:lnTo>
                    <a:pt x="4414" y="9722"/>
                  </a:lnTo>
                  <a:cubicBezTo>
                    <a:pt x="4422" y="9707"/>
                    <a:pt x="4426" y="9691"/>
                    <a:pt x="4427" y="9676"/>
                  </a:cubicBezTo>
                  <a:cubicBezTo>
                    <a:pt x="4429" y="9661"/>
                    <a:pt x="4427" y="9646"/>
                    <a:pt x="4422" y="9632"/>
                  </a:cubicBezTo>
                  <a:cubicBezTo>
                    <a:pt x="4417" y="9619"/>
                    <a:pt x="4409" y="9606"/>
                    <a:pt x="4398" y="9595"/>
                  </a:cubicBezTo>
                  <a:cubicBezTo>
                    <a:pt x="4388" y="9583"/>
                    <a:pt x="4374" y="9574"/>
                    <a:pt x="4358" y="9566"/>
                  </a:cubicBezTo>
                  <a:cubicBezTo>
                    <a:pt x="4348" y="9561"/>
                    <a:pt x="4338" y="9557"/>
                    <a:pt x="4328" y="9556"/>
                  </a:cubicBezTo>
                  <a:cubicBezTo>
                    <a:pt x="4318" y="9554"/>
                    <a:pt x="4309" y="9553"/>
                    <a:pt x="4301" y="9553"/>
                  </a:cubicBezTo>
                  <a:cubicBezTo>
                    <a:pt x="4292" y="9554"/>
                    <a:pt x="4284" y="9555"/>
                    <a:pt x="4277" y="9557"/>
                  </a:cubicBezTo>
                  <a:cubicBezTo>
                    <a:pt x="4269" y="9559"/>
                    <a:pt x="4263" y="9561"/>
                    <a:pt x="4257" y="9564"/>
                  </a:cubicBezTo>
                  <a:cubicBezTo>
                    <a:pt x="4251" y="9567"/>
                    <a:pt x="4245" y="9570"/>
                    <a:pt x="4239" y="9575"/>
                  </a:cubicBezTo>
                  <a:cubicBezTo>
                    <a:pt x="4233" y="9579"/>
                    <a:pt x="4227" y="9585"/>
                    <a:pt x="4221" y="9591"/>
                  </a:cubicBezTo>
                  <a:cubicBezTo>
                    <a:pt x="4215" y="9598"/>
                    <a:pt x="4209" y="9606"/>
                    <a:pt x="4203" y="9616"/>
                  </a:cubicBezTo>
                  <a:cubicBezTo>
                    <a:pt x="4196" y="9626"/>
                    <a:pt x="4190" y="9637"/>
                    <a:pt x="4183" y="9650"/>
                  </a:cubicBezTo>
                  <a:lnTo>
                    <a:pt x="4139" y="9741"/>
                  </a:lnTo>
                  <a:lnTo>
                    <a:pt x="4529" y="9934"/>
                  </a:lnTo>
                  <a:lnTo>
                    <a:pt x="4552" y="9888"/>
                  </a:lnTo>
                  <a:lnTo>
                    <a:pt x="4375" y="9801"/>
                  </a:lnTo>
                  <a:cubicBezTo>
                    <a:pt x="4381" y="9792"/>
                    <a:pt x="4386" y="9785"/>
                    <a:pt x="4392" y="9780"/>
                  </a:cubicBezTo>
                  <a:cubicBezTo>
                    <a:pt x="4399" y="9776"/>
                    <a:pt x="4409" y="9772"/>
                    <a:pt x="4422" y="9769"/>
                  </a:cubicBezTo>
                  <a:cubicBezTo>
                    <a:pt x="4445" y="9765"/>
                    <a:pt x="4467" y="9760"/>
                    <a:pt x="4488" y="9757"/>
                  </a:cubicBezTo>
                  <a:cubicBezTo>
                    <a:pt x="4509" y="9754"/>
                    <a:pt x="4528" y="9751"/>
                    <a:pt x="4545" y="9749"/>
                  </a:cubicBezTo>
                  <a:cubicBezTo>
                    <a:pt x="4563" y="9747"/>
                    <a:pt x="4578" y="9745"/>
                    <a:pt x="4591" y="9745"/>
                  </a:cubicBezTo>
                  <a:cubicBezTo>
                    <a:pt x="4604" y="9744"/>
                    <a:pt x="4615" y="9744"/>
                    <a:pt x="4623" y="9744"/>
                  </a:cubicBezTo>
                  <a:lnTo>
                    <a:pt x="4652" y="9685"/>
                  </a:lnTo>
                  <a:close/>
                  <a:moveTo>
                    <a:pt x="4365" y="9636"/>
                  </a:moveTo>
                  <a:cubicBezTo>
                    <a:pt x="4374" y="9645"/>
                    <a:pt x="4379" y="9654"/>
                    <a:pt x="4382" y="9663"/>
                  </a:cubicBezTo>
                  <a:cubicBezTo>
                    <a:pt x="4385" y="9674"/>
                    <a:pt x="4386" y="9686"/>
                    <a:pt x="4384" y="9699"/>
                  </a:cubicBezTo>
                  <a:cubicBezTo>
                    <a:pt x="4382" y="9711"/>
                    <a:pt x="4376" y="9726"/>
                    <a:pt x="4368" y="9744"/>
                  </a:cubicBezTo>
                  <a:lnTo>
                    <a:pt x="4346" y="9787"/>
                  </a:lnTo>
                  <a:lnTo>
                    <a:pt x="4200" y="9715"/>
                  </a:lnTo>
                  <a:lnTo>
                    <a:pt x="4223" y="9668"/>
                  </a:lnTo>
                  <a:cubicBezTo>
                    <a:pt x="4229" y="9658"/>
                    <a:pt x="4234" y="9649"/>
                    <a:pt x="4239" y="9642"/>
                  </a:cubicBezTo>
                  <a:cubicBezTo>
                    <a:pt x="4244" y="9635"/>
                    <a:pt x="4250" y="9629"/>
                    <a:pt x="4255" y="9623"/>
                  </a:cubicBezTo>
                  <a:cubicBezTo>
                    <a:pt x="4265" y="9615"/>
                    <a:pt x="4278" y="9609"/>
                    <a:pt x="4292" y="9608"/>
                  </a:cubicBezTo>
                  <a:cubicBezTo>
                    <a:pt x="4307" y="9606"/>
                    <a:pt x="4321" y="9608"/>
                    <a:pt x="4333" y="9614"/>
                  </a:cubicBezTo>
                  <a:cubicBezTo>
                    <a:pt x="4346" y="9621"/>
                    <a:pt x="4357" y="9628"/>
                    <a:pt x="4365" y="9636"/>
                  </a:cubicBezTo>
                  <a:close/>
                  <a:moveTo>
                    <a:pt x="4663" y="9291"/>
                  </a:moveTo>
                  <a:cubicBezTo>
                    <a:pt x="4648" y="9290"/>
                    <a:pt x="4634" y="9291"/>
                    <a:pt x="4621" y="9294"/>
                  </a:cubicBezTo>
                  <a:cubicBezTo>
                    <a:pt x="4608" y="9298"/>
                    <a:pt x="4596" y="9303"/>
                    <a:pt x="4585" y="9311"/>
                  </a:cubicBezTo>
                  <a:cubicBezTo>
                    <a:pt x="4574" y="9318"/>
                    <a:pt x="4562" y="9329"/>
                    <a:pt x="4548" y="9344"/>
                  </a:cubicBezTo>
                  <a:lnTo>
                    <a:pt x="4512" y="9382"/>
                  </a:lnTo>
                  <a:cubicBezTo>
                    <a:pt x="4493" y="9401"/>
                    <a:pt x="4476" y="9414"/>
                    <a:pt x="4461" y="9419"/>
                  </a:cubicBezTo>
                  <a:cubicBezTo>
                    <a:pt x="4447" y="9425"/>
                    <a:pt x="4432" y="9423"/>
                    <a:pt x="4416" y="9416"/>
                  </a:cubicBezTo>
                  <a:cubicBezTo>
                    <a:pt x="4396" y="9406"/>
                    <a:pt x="4383" y="9391"/>
                    <a:pt x="4379" y="9372"/>
                  </a:cubicBezTo>
                  <a:cubicBezTo>
                    <a:pt x="4374" y="9352"/>
                    <a:pt x="4378" y="9330"/>
                    <a:pt x="4390" y="9306"/>
                  </a:cubicBezTo>
                  <a:cubicBezTo>
                    <a:pt x="4394" y="9297"/>
                    <a:pt x="4398" y="9290"/>
                    <a:pt x="4403" y="9283"/>
                  </a:cubicBezTo>
                  <a:cubicBezTo>
                    <a:pt x="4408" y="9276"/>
                    <a:pt x="4414" y="9270"/>
                    <a:pt x="4420" y="9264"/>
                  </a:cubicBezTo>
                  <a:cubicBezTo>
                    <a:pt x="4426" y="9257"/>
                    <a:pt x="4433" y="9251"/>
                    <a:pt x="4441" y="9246"/>
                  </a:cubicBezTo>
                  <a:cubicBezTo>
                    <a:pt x="4450" y="9240"/>
                    <a:pt x="4459" y="9233"/>
                    <a:pt x="4470" y="9227"/>
                  </a:cubicBezTo>
                  <a:lnTo>
                    <a:pt x="4446" y="9190"/>
                  </a:lnTo>
                  <a:cubicBezTo>
                    <a:pt x="4403" y="9215"/>
                    <a:pt x="4371" y="9248"/>
                    <a:pt x="4351" y="9289"/>
                  </a:cubicBezTo>
                  <a:cubicBezTo>
                    <a:pt x="4341" y="9308"/>
                    <a:pt x="4335" y="9327"/>
                    <a:pt x="4333" y="9345"/>
                  </a:cubicBezTo>
                  <a:cubicBezTo>
                    <a:pt x="4331" y="9363"/>
                    <a:pt x="4332" y="9381"/>
                    <a:pt x="4337" y="9396"/>
                  </a:cubicBezTo>
                  <a:cubicBezTo>
                    <a:pt x="4341" y="9412"/>
                    <a:pt x="4349" y="9427"/>
                    <a:pt x="4359" y="9439"/>
                  </a:cubicBezTo>
                  <a:cubicBezTo>
                    <a:pt x="4370" y="9452"/>
                    <a:pt x="4384" y="9463"/>
                    <a:pt x="4401" y="9471"/>
                  </a:cubicBezTo>
                  <a:cubicBezTo>
                    <a:pt x="4426" y="9483"/>
                    <a:pt x="4451" y="9486"/>
                    <a:pt x="4476" y="9478"/>
                  </a:cubicBezTo>
                  <a:cubicBezTo>
                    <a:pt x="4488" y="9474"/>
                    <a:pt x="4499" y="9468"/>
                    <a:pt x="4509" y="9460"/>
                  </a:cubicBezTo>
                  <a:cubicBezTo>
                    <a:pt x="4519" y="9452"/>
                    <a:pt x="4531" y="9441"/>
                    <a:pt x="4545" y="9425"/>
                  </a:cubicBezTo>
                  <a:lnTo>
                    <a:pt x="4577" y="9392"/>
                  </a:lnTo>
                  <a:cubicBezTo>
                    <a:pt x="4614" y="9352"/>
                    <a:pt x="4650" y="9341"/>
                    <a:pt x="4684" y="9358"/>
                  </a:cubicBezTo>
                  <a:cubicBezTo>
                    <a:pt x="4707" y="9369"/>
                    <a:pt x="4721" y="9388"/>
                    <a:pt x="4726" y="9413"/>
                  </a:cubicBezTo>
                  <a:cubicBezTo>
                    <a:pt x="4729" y="9425"/>
                    <a:pt x="4729" y="9436"/>
                    <a:pt x="4727" y="9446"/>
                  </a:cubicBezTo>
                  <a:cubicBezTo>
                    <a:pt x="4725" y="9456"/>
                    <a:pt x="4720" y="9469"/>
                    <a:pt x="4713" y="9484"/>
                  </a:cubicBezTo>
                  <a:cubicBezTo>
                    <a:pt x="4703" y="9503"/>
                    <a:pt x="4691" y="9521"/>
                    <a:pt x="4678" y="9535"/>
                  </a:cubicBezTo>
                  <a:cubicBezTo>
                    <a:pt x="4664" y="9549"/>
                    <a:pt x="4647" y="9562"/>
                    <a:pt x="4628" y="9572"/>
                  </a:cubicBezTo>
                  <a:lnTo>
                    <a:pt x="4654" y="9610"/>
                  </a:lnTo>
                  <a:cubicBezTo>
                    <a:pt x="4676" y="9597"/>
                    <a:pt x="4694" y="9582"/>
                    <a:pt x="4710" y="9564"/>
                  </a:cubicBezTo>
                  <a:cubicBezTo>
                    <a:pt x="4726" y="9547"/>
                    <a:pt x="4739" y="9526"/>
                    <a:pt x="4751" y="9503"/>
                  </a:cubicBezTo>
                  <a:cubicBezTo>
                    <a:pt x="4760" y="9484"/>
                    <a:pt x="4766" y="9467"/>
                    <a:pt x="4769" y="9452"/>
                  </a:cubicBezTo>
                  <a:cubicBezTo>
                    <a:pt x="4772" y="9436"/>
                    <a:pt x="4772" y="9420"/>
                    <a:pt x="4770" y="9403"/>
                  </a:cubicBezTo>
                  <a:cubicBezTo>
                    <a:pt x="4768" y="9380"/>
                    <a:pt x="4760" y="9360"/>
                    <a:pt x="4748" y="9342"/>
                  </a:cubicBezTo>
                  <a:cubicBezTo>
                    <a:pt x="4736" y="9325"/>
                    <a:pt x="4721" y="9312"/>
                    <a:pt x="4703" y="9303"/>
                  </a:cubicBezTo>
                  <a:cubicBezTo>
                    <a:pt x="4691" y="9297"/>
                    <a:pt x="4677" y="9293"/>
                    <a:pt x="4663" y="9291"/>
                  </a:cubicBezTo>
                  <a:close/>
                  <a:moveTo>
                    <a:pt x="4880" y="9221"/>
                  </a:moveTo>
                  <a:lnTo>
                    <a:pt x="4489" y="9029"/>
                  </a:lnTo>
                  <a:lnTo>
                    <a:pt x="4467" y="9074"/>
                  </a:lnTo>
                  <a:lnTo>
                    <a:pt x="4858" y="9267"/>
                  </a:lnTo>
                  <a:lnTo>
                    <a:pt x="4880" y="9221"/>
                  </a:lnTo>
                  <a:close/>
                  <a:moveTo>
                    <a:pt x="4655" y="8692"/>
                  </a:moveTo>
                  <a:lnTo>
                    <a:pt x="4528" y="8950"/>
                  </a:lnTo>
                  <a:lnTo>
                    <a:pt x="4567" y="8970"/>
                  </a:lnTo>
                  <a:lnTo>
                    <a:pt x="4619" y="8865"/>
                  </a:lnTo>
                  <a:lnTo>
                    <a:pt x="4970" y="9038"/>
                  </a:lnTo>
                  <a:lnTo>
                    <a:pt x="4993" y="8993"/>
                  </a:lnTo>
                  <a:lnTo>
                    <a:pt x="4641" y="8820"/>
                  </a:lnTo>
                  <a:lnTo>
                    <a:pt x="4693" y="8714"/>
                  </a:lnTo>
                  <a:lnTo>
                    <a:pt x="4655" y="8692"/>
                  </a:lnTo>
                  <a:close/>
                  <a:moveTo>
                    <a:pt x="5198" y="8575"/>
                  </a:moveTo>
                  <a:lnTo>
                    <a:pt x="4744" y="8512"/>
                  </a:lnTo>
                  <a:lnTo>
                    <a:pt x="4714" y="8573"/>
                  </a:lnTo>
                  <a:lnTo>
                    <a:pt x="5040" y="8896"/>
                  </a:lnTo>
                  <a:lnTo>
                    <a:pt x="5064" y="8848"/>
                  </a:lnTo>
                  <a:lnTo>
                    <a:pt x="4962" y="8752"/>
                  </a:lnTo>
                  <a:lnTo>
                    <a:pt x="5034" y="8606"/>
                  </a:lnTo>
                  <a:lnTo>
                    <a:pt x="5172" y="8628"/>
                  </a:lnTo>
                  <a:lnTo>
                    <a:pt x="5198" y="8575"/>
                  </a:lnTo>
                  <a:close/>
                  <a:moveTo>
                    <a:pt x="4990" y="8599"/>
                  </a:moveTo>
                  <a:lnTo>
                    <a:pt x="4930" y="8720"/>
                  </a:lnTo>
                  <a:lnTo>
                    <a:pt x="4769" y="8565"/>
                  </a:lnTo>
                  <a:lnTo>
                    <a:pt x="4990" y="8599"/>
                  </a:lnTo>
                  <a:close/>
                  <a:moveTo>
                    <a:pt x="4636" y="8543"/>
                  </a:moveTo>
                  <a:cubicBezTo>
                    <a:pt x="4627" y="8546"/>
                    <a:pt x="4621" y="8551"/>
                    <a:pt x="4617" y="8560"/>
                  </a:cubicBezTo>
                  <a:cubicBezTo>
                    <a:pt x="4613" y="8568"/>
                    <a:pt x="4612" y="8576"/>
                    <a:pt x="4615" y="8585"/>
                  </a:cubicBezTo>
                  <a:cubicBezTo>
                    <a:pt x="4618" y="8593"/>
                    <a:pt x="4624" y="8599"/>
                    <a:pt x="4632" y="8603"/>
                  </a:cubicBezTo>
                  <a:cubicBezTo>
                    <a:pt x="4640" y="8607"/>
                    <a:pt x="4648" y="8608"/>
                    <a:pt x="4657" y="8605"/>
                  </a:cubicBezTo>
                  <a:cubicBezTo>
                    <a:pt x="4666" y="8602"/>
                    <a:pt x="4672" y="8597"/>
                    <a:pt x="4676" y="8588"/>
                  </a:cubicBezTo>
                  <a:cubicBezTo>
                    <a:pt x="4680" y="8580"/>
                    <a:pt x="4681" y="8572"/>
                    <a:pt x="4678" y="8563"/>
                  </a:cubicBezTo>
                  <a:cubicBezTo>
                    <a:pt x="4675" y="8555"/>
                    <a:pt x="4669" y="8549"/>
                    <a:pt x="4660" y="8545"/>
                  </a:cubicBezTo>
                  <a:cubicBezTo>
                    <a:pt x="4652" y="8541"/>
                    <a:pt x="4644" y="8540"/>
                    <a:pt x="4636" y="8543"/>
                  </a:cubicBezTo>
                  <a:close/>
                  <a:moveTo>
                    <a:pt x="4693" y="8426"/>
                  </a:moveTo>
                  <a:cubicBezTo>
                    <a:pt x="4685" y="8428"/>
                    <a:pt x="4679" y="8434"/>
                    <a:pt x="4674" y="8442"/>
                  </a:cubicBezTo>
                  <a:cubicBezTo>
                    <a:pt x="4671" y="8450"/>
                    <a:pt x="4670" y="8459"/>
                    <a:pt x="4673" y="8467"/>
                  </a:cubicBezTo>
                  <a:cubicBezTo>
                    <a:pt x="4676" y="8476"/>
                    <a:pt x="4681" y="8482"/>
                    <a:pt x="4689" y="8486"/>
                  </a:cubicBezTo>
                  <a:cubicBezTo>
                    <a:pt x="4698" y="8490"/>
                    <a:pt x="4706" y="8491"/>
                    <a:pt x="4715" y="8488"/>
                  </a:cubicBezTo>
                  <a:cubicBezTo>
                    <a:pt x="4724" y="8485"/>
                    <a:pt x="4730" y="8479"/>
                    <a:pt x="4734" y="8471"/>
                  </a:cubicBezTo>
                  <a:cubicBezTo>
                    <a:pt x="4738" y="8463"/>
                    <a:pt x="4739" y="8454"/>
                    <a:pt x="4735" y="8446"/>
                  </a:cubicBezTo>
                  <a:cubicBezTo>
                    <a:pt x="4732" y="8438"/>
                    <a:pt x="4726" y="8431"/>
                    <a:pt x="4718" y="8427"/>
                  </a:cubicBezTo>
                  <a:cubicBezTo>
                    <a:pt x="4710" y="8423"/>
                    <a:pt x="4702" y="8423"/>
                    <a:pt x="4693" y="8426"/>
                  </a:cubicBezTo>
                  <a:close/>
                  <a:moveTo>
                    <a:pt x="4935" y="8123"/>
                  </a:moveTo>
                  <a:lnTo>
                    <a:pt x="4808" y="8381"/>
                  </a:lnTo>
                  <a:lnTo>
                    <a:pt x="4847" y="8401"/>
                  </a:lnTo>
                  <a:lnTo>
                    <a:pt x="4899" y="8296"/>
                  </a:lnTo>
                  <a:lnTo>
                    <a:pt x="5250" y="8469"/>
                  </a:lnTo>
                  <a:lnTo>
                    <a:pt x="5273" y="8424"/>
                  </a:lnTo>
                  <a:lnTo>
                    <a:pt x="4921" y="8251"/>
                  </a:lnTo>
                  <a:lnTo>
                    <a:pt x="4973" y="8145"/>
                  </a:lnTo>
                  <a:lnTo>
                    <a:pt x="4935" y="8123"/>
                  </a:lnTo>
                  <a:close/>
                  <a:moveTo>
                    <a:pt x="5601" y="7756"/>
                  </a:moveTo>
                  <a:lnTo>
                    <a:pt x="5194" y="7597"/>
                  </a:lnTo>
                  <a:lnTo>
                    <a:pt x="5160" y="7666"/>
                  </a:lnTo>
                  <a:lnTo>
                    <a:pt x="5383" y="7868"/>
                  </a:lnTo>
                  <a:cubicBezTo>
                    <a:pt x="5397" y="7879"/>
                    <a:pt x="5409" y="7890"/>
                    <a:pt x="5421" y="7898"/>
                  </a:cubicBezTo>
                  <a:cubicBezTo>
                    <a:pt x="5432" y="7907"/>
                    <a:pt x="5438" y="7912"/>
                    <a:pt x="5440" y="7913"/>
                  </a:cubicBezTo>
                  <a:cubicBezTo>
                    <a:pt x="5438" y="7912"/>
                    <a:pt x="5430" y="7910"/>
                    <a:pt x="5416" y="7907"/>
                  </a:cubicBezTo>
                  <a:cubicBezTo>
                    <a:pt x="5402" y="7903"/>
                    <a:pt x="5385" y="7899"/>
                    <a:pt x="5364" y="7895"/>
                  </a:cubicBezTo>
                  <a:lnTo>
                    <a:pt x="5074" y="7841"/>
                  </a:lnTo>
                  <a:lnTo>
                    <a:pt x="5040" y="7909"/>
                  </a:lnTo>
                  <a:lnTo>
                    <a:pt x="5414" y="8135"/>
                  </a:lnTo>
                  <a:lnTo>
                    <a:pt x="5437" y="8090"/>
                  </a:lnTo>
                  <a:lnTo>
                    <a:pt x="5169" y="7932"/>
                  </a:lnTo>
                  <a:cubicBezTo>
                    <a:pt x="5164" y="7929"/>
                    <a:pt x="5157" y="7925"/>
                    <a:pt x="5150" y="7921"/>
                  </a:cubicBezTo>
                  <a:cubicBezTo>
                    <a:pt x="5142" y="7916"/>
                    <a:pt x="5135" y="7912"/>
                    <a:pt x="5127" y="7908"/>
                  </a:cubicBezTo>
                  <a:cubicBezTo>
                    <a:pt x="5120" y="7904"/>
                    <a:pt x="5113" y="7900"/>
                    <a:pt x="5108" y="7897"/>
                  </a:cubicBezTo>
                  <a:cubicBezTo>
                    <a:pt x="5103" y="7894"/>
                    <a:pt x="5100" y="7892"/>
                    <a:pt x="5098" y="7892"/>
                  </a:cubicBezTo>
                  <a:cubicBezTo>
                    <a:pt x="5103" y="7893"/>
                    <a:pt x="5112" y="7895"/>
                    <a:pt x="5126" y="7897"/>
                  </a:cubicBezTo>
                  <a:cubicBezTo>
                    <a:pt x="5141" y="7900"/>
                    <a:pt x="5159" y="7904"/>
                    <a:pt x="5181" y="7908"/>
                  </a:cubicBezTo>
                  <a:lnTo>
                    <a:pt x="5497" y="7967"/>
                  </a:lnTo>
                  <a:lnTo>
                    <a:pt x="5517" y="7928"/>
                  </a:lnTo>
                  <a:lnTo>
                    <a:pt x="5266" y="7700"/>
                  </a:lnTo>
                  <a:cubicBezTo>
                    <a:pt x="5261" y="7696"/>
                    <a:pt x="5255" y="7691"/>
                    <a:pt x="5249" y="7686"/>
                  </a:cubicBezTo>
                  <a:cubicBezTo>
                    <a:pt x="5244" y="7681"/>
                    <a:pt x="5238" y="7676"/>
                    <a:pt x="5233" y="7672"/>
                  </a:cubicBezTo>
                  <a:cubicBezTo>
                    <a:pt x="5227" y="7667"/>
                    <a:pt x="5223" y="7664"/>
                    <a:pt x="5219" y="7660"/>
                  </a:cubicBezTo>
                  <a:cubicBezTo>
                    <a:pt x="5216" y="7657"/>
                    <a:pt x="5213" y="7656"/>
                    <a:pt x="5213" y="7655"/>
                  </a:cubicBezTo>
                  <a:cubicBezTo>
                    <a:pt x="5214" y="7655"/>
                    <a:pt x="5216" y="7656"/>
                    <a:pt x="5221" y="7658"/>
                  </a:cubicBezTo>
                  <a:cubicBezTo>
                    <a:pt x="5226" y="7661"/>
                    <a:pt x="5231" y="7663"/>
                    <a:pt x="5238" y="7666"/>
                  </a:cubicBezTo>
                  <a:cubicBezTo>
                    <a:pt x="5245" y="7669"/>
                    <a:pt x="5252" y="7672"/>
                    <a:pt x="5260" y="7676"/>
                  </a:cubicBezTo>
                  <a:cubicBezTo>
                    <a:pt x="5267" y="7679"/>
                    <a:pt x="5274" y="7682"/>
                    <a:pt x="5280" y="7685"/>
                  </a:cubicBezTo>
                  <a:lnTo>
                    <a:pt x="5578" y="7803"/>
                  </a:lnTo>
                  <a:lnTo>
                    <a:pt x="5601" y="7756"/>
                  </a:lnTo>
                  <a:close/>
                  <a:moveTo>
                    <a:pt x="5386" y="7207"/>
                  </a:moveTo>
                  <a:lnTo>
                    <a:pt x="5363" y="7254"/>
                  </a:lnTo>
                  <a:lnTo>
                    <a:pt x="5635" y="7388"/>
                  </a:lnTo>
                  <a:cubicBezTo>
                    <a:pt x="5648" y="7394"/>
                    <a:pt x="5659" y="7401"/>
                    <a:pt x="5668" y="7407"/>
                  </a:cubicBezTo>
                  <a:cubicBezTo>
                    <a:pt x="5676" y="7413"/>
                    <a:pt x="5683" y="7422"/>
                    <a:pt x="5689" y="7432"/>
                  </a:cubicBezTo>
                  <a:cubicBezTo>
                    <a:pt x="5694" y="7442"/>
                    <a:pt x="5696" y="7454"/>
                    <a:pt x="5694" y="7468"/>
                  </a:cubicBezTo>
                  <a:cubicBezTo>
                    <a:pt x="5692" y="7482"/>
                    <a:pt x="5687" y="7497"/>
                    <a:pt x="5679" y="7513"/>
                  </a:cubicBezTo>
                  <a:cubicBezTo>
                    <a:pt x="5673" y="7526"/>
                    <a:pt x="5667" y="7535"/>
                    <a:pt x="5661" y="7543"/>
                  </a:cubicBezTo>
                  <a:cubicBezTo>
                    <a:pt x="5654" y="7551"/>
                    <a:pt x="5647" y="7557"/>
                    <a:pt x="5641" y="7561"/>
                  </a:cubicBezTo>
                  <a:cubicBezTo>
                    <a:pt x="5634" y="7565"/>
                    <a:pt x="5627" y="7568"/>
                    <a:pt x="5621" y="7569"/>
                  </a:cubicBezTo>
                  <a:cubicBezTo>
                    <a:pt x="5615" y="7571"/>
                    <a:pt x="5609" y="7571"/>
                    <a:pt x="5604" y="7571"/>
                  </a:cubicBezTo>
                  <a:cubicBezTo>
                    <a:pt x="5596" y="7571"/>
                    <a:pt x="5587" y="7568"/>
                    <a:pt x="5576" y="7564"/>
                  </a:cubicBezTo>
                  <a:cubicBezTo>
                    <a:pt x="5564" y="7560"/>
                    <a:pt x="5554" y="7555"/>
                    <a:pt x="5544" y="7550"/>
                  </a:cubicBezTo>
                  <a:lnTo>
                    <a:pt x="5281" y="7421"/>
                  </a:lnTo>
                  <a:lnTo>
                    <a:pt x="5258" y="7467"/>
                  </a:lnTo>
                  <a:lnTo>
                    <a:pt x="5538" y="7605"/>
                  </a:lnTo>
                  <a:cubicBezTo>
                    <a:pt x="5547" y="7609"/>
                    <a:pt x="5557" y="7613"/>
                    <a:pt x="5569" y="7618"/>
                  </a:cubicBezTo>
                  <a:cubicBezTo>
                    <a:pt x="5581" y="7622"/>
                    <a:pt x="5593" y="7624"/>
                    <a:pt x="5605" y="7623"/>
                  </a:cubicBezTo>
                  <a:cubicBezTo>
                    <a:pt x="5629" y="7622"/>
                    <a:pt x="5651" y="7615"/>
                    <a:pt x="5669" y="7601"/>
                  </a:cubicBezTo>
                  <a:cubicBezTo>
                    <a:pt x="5687" y="7588"/>
                    <a:pt x="5703" y="7566"/>
                    <a:pt x="5718" y="7535"/>
                  </a:cubicBezTo>
                  <a:cubicBezTo>
                    <a:pt x="5730" y="7511"/>
                    <a:pt x="5737" y="7490"/>
                    <a:pt x="5740" y="7472"/>
                  </a:cubicBezTo>
                  <a:cubicBezTo>
                    <a:pt x="5743" y="7453"/>
                    <a:pt x="5743" y="7435"/>
                    <a:pt x="5738" y="7418"/>
                  </a:cubicBezTo>
                  <a:cubicBezTo>
                    <a:pt x="5734" y="7401"/>
                    <a:pt x="5727" y="7388"/>
                    <a:pt x="5716" y="7377"/>
                  </a:cubicBezTo>
                  <a:cubicBezTo>
                    <a:pt x="5704" y="7367"/>
                    <a:pt x="5687" y="7356"/>
                    <a:pt x="5664" y="7344"/>
                  </a:cubicBezTo>
                  <a:lnTo>
                    <a:pt x="5386" y="7207"/>
                  </a:lnTo>
                  <a:close/>
                  <a:moveTo>
                    <a:pt x="5228" y="7338"/>
                  </a:moveTo>
                  <a:cubicBezTo>
                    <a:pt x="5220" y="7341"/>
                    <a:pt x="5214" y="7347"/>
                    <a:pt x="5210" y="7355"/>
                  </a:cubicBezTo>
                  <a:cubicBezTo>
                    <a:pt x="5206" y="7363"/>
                    <a:pt x="5205" y="7371"/>
                    <a:pt x="5208" y="7380"/>
                  </a:cubicBezTo>
                  <a:cubicBezTo>
                    <a:pt x="5211" y="7388"/>
                    <a:pt x="5216" y="7395"/>
                    <a:pt x="5224" y="7399"/>
                  </a:cubicBezTo>
                  <a:cubicBezTo>
                    <a:pt x="5233" y="7403"/>
                    <a:pt x="5241" y="7403"/>
                    <a:pt x="5250" y="7400"/>
                  </a:cubicBezTo>
                  <a:cubicBezTo>
                    <a:pt x="5259" y="7398"/>
                    <a:pt x="5265" y="7392"/>
                    <a:pt x="5269" y="7384"/>
                  </a:cubicBezTo>
                  <a:cubicBezTo>
                    <a:pt x="5273" y="7375"/>
                    <a:pt x="5274" y="7367"/>
                    <a:pt x="5270" y="7359"/>
                  </a:cubicBezTo>
                  <a:cubicBezTo>
                    <a:pt x="5267" y="7350"/>
                    <a:pt x="5262" y="7344"/>
                    <a:pt x="5253" y="7340"/>
                  </a:cubicBezTo>
                  <a:cubicBezTo>
                    <a:pt x="5245" y="7336"/>
                    <a:pt x="5237" y="7335"/>
                    <a:pt x="5228" y="7338"/>
                  </a:cubicBezTo>
                  <a:close/>
                  <a:moveTo>
                    <a:pt x="5286" y="7221"/>
                  </a:moveTo>
                  <a:cubicBezTo>
                    <a:pt x="5277" y="7224"/>
                    <a:pt x="5271" y="7230"/>
                    <a:pt x="5267" y="7238"/>
                  </a:cubicBezTo>
                  <a:cubicBezTo>
                    <a:pt x="5263" y="7246"/>
                    <a:pt x="5263" y="7255"/>
                    <a:pt x="5265" y="7263"/>
                  </a:cubicBezTo>
                  <a:cubicBezTo>
                    <a:pt x="5268" y="7272"/>
                    <a:pt x="5274" y="7278"/>
                    <a:pt x="5282" y="7282"/>
                  </a:cubicBezTo>
                  <a:cubicBezTo>
                    <a:pt x="5290" y="7286"/>
                    <a:pt x="5299" y="7286"/>
                    <a:pt x="5307" y="7284"/>
                  </a:cubicBezTo>
                  <a:cubicBezTo>
                    <a:pt x="5316" y="7281"/>
                    <a:pt x="5322" y="7275"/>
                    <a:pt x="5327" y="7267"/>
                  </a:cubicBezTo>
                  <a:cubicBezTo>
                    <a:pt x="5331" y="7259"/>
                    <a:pt x="5331" y="7250"/>
                    <a:pt x="5328" y="7242"/>
                  </a:cubicBezTo>
                  <a:cubicBezTo>
                    <a:pt x="5325" y="7233"/>
                    <a:pt x="5319" y="7227"/>
                    <a:pt x="5311" y="7223"/>
                  </a:cubicBezTo>
                  <a:cubicBezTo>
                    <a:pt x="5303" y="7219"/>
                    <a:pt x="5294" y="7219"/>
                    <a:pt x="5286" y="7221"/>
                  </a:cubicBezTo>
                  <a:close/>
                  <a:moveTo>
                    <a:pt x="5960" y="7027"/>
                  </a:moveTo>
                  <a:lnTo>
                    <a:pt x="5569" y="6835"/>
                  </a:lnTo>
                  <a:lnTo>
                    <a:pt x="5546" y="6881"/>
                  </a:lnTo>
                  <a:lnTo>
                    <a:pt x="5759" y="6984"/>
                  </a:lnTo>
                  <a:cubicBezTo>
                    <a:pt x="5774" y="6991"/>
                    <a:pt x="5788" y="6998"/>
                    <a:pt x="5802" y="7004"/>
                  </a:cubicBezTo>
                  <a:cubicBezTo>
                    <a:pt x="5816" y="7010"/>
                    <a:pt x="5829" y="7016"/>
                    <a:pt x="5841" y="7021"/>
                  </a:cubicBezTo>
                  <a:cubicBezTo>
                    <a:pt x="5852" y="7026"/>
                    <a:pt x="5862" y="7030"/>
                    <a:pt x="5869" y="7033"/>
                  </a:cubicBezTo>
                  <a:cubicBezTo>
                    <a:pt x="5877" y="7036"/>
                    <a:pt x="5881" y="7037"/>
                    <a:pt x="5881" y="7037"/>
                  </a:cubicBezTo>
                  <a:cubicBezTo>
                    <a:pt x="5880" y="7037"/>
                    <a:pt x="5876" y="7037"/>
                    <a:pt x="5870" y="7036"/>
                  </a:cubicBezTo>
                  <a:cubicBezTo>
                    <a:pt x="5864" y="7036"/>
                    <a:pt x="5856" y="7036"/>
                    <a:pt x="5847" y="7035"/>
                  </a:cubicBezTo>
                  <a:cubicBezTo>
                    <a:pt x="5838" y="7035"/>
                    <a:pt x="5827" y="7034"/>
                    <a:pt x="5816" y="7034"/>
                  </a:cubicBezTo>
                  <a:cubicBezTo>
                    <a:pt x="5804" y="7033"/>
                    <a:pt x="5793" y="7033"/>
                    <a:pt x="5781" y="7033"/>
                  </a:cubicBezTo>
                  <a:lnTo>
                    <a:pt x="5468" y="7041"/>
                  </a:lnTo>
                  <a:lnTo>
                    <a:pt x="5441" y="7095"/>
                  </a:lnTo>
                  <a:lnTo>
                    <a:pt x="5832" y="7287"/>
                  </a:lnTo>
                  <a:lnTo>
                    <a:pt x="5856" y="7239"/>
                  </a:lnTo>
                  <a:lnTo>
                    <a:pt x="5628" y="7129"/>
                  </a:lnTo>
                  <a:cubicBezTo>
                    <a:pt x="5616" y="7124"/>
                    <a:pt x="5605" y="7118"/>
                    <a:pt x="5593" y="7113"/>
                  </a:cubicBezTo>
                  <a:cubicBezTo>
                    <a:pt x="5582" y="7108"/>
                    <a:pt x="5571" y="7104"/>
                    <a:pt x="5561" y="7100"/>
                  </a:cubicBezTo>
                  <a:cubicBezTo>
                    <a:pt x="5551" y="7095"/>
                    <a:pt x="5542" y="7092"/>
                    <a:pt x="5535" y="7088"/>
                  </a:cubicBezTo>
                  <a:cubicBezTo>
                    <a:pt x="5528" y="7085"/>
                    <a:pt x="5523" y="7083"/>
                    <a:pt x="5519" y="7082"/>
                  </a:cubicBezTo>
                  <a:cubicBezTo>
                    <a:pt x="5523" y="7083"/>
                    <a:pt x="5529" y="7083"/>
                    <a:pt x="5536" y="7084"/>
                  </a:cubicBezTo>
                  <a:cubicBezTo>
                    <a:pt x="5544" y="7084"/>
                    <a:pt x="5552" y="7084"/>
                    <a:pt x="5563" y="7084"/>
                  </a:cubicBezTo>
                  <a:cubicBezTo>
                    <a:pt x="5573" y="7084"/>
                    <a:pt x="5584" y="7084"/>
                    <a:pt x="5596" y="7084"/>
                  </a:cubicBezTo>
                  <a:cubicBezTo>
                    <a:pt x="5608" y="7084"/>
                    <a:pt x="5621" y="7084"/>
                    <a:pt x="5635" y="7084"/>
                  </a:cubicBezTo>
                  <a:lnTo>
                    <a:pt x="5936" y="7076"/>
                  </a:lnTo>
                  <a:lnTo>
                    <a:pt x="5960" y="7027"/>
                  </a:lnTo>
                  <a:close/>
                  <a:moveTo>
                    <a:pt x="5984" y="6606"/>
                  </a:moveTo>
                  <a:cubicBezTo>
                    <a:pt x="5969" y="6605"/>
                    <a:pt x="5955" y="6606"/>
                    <a:pt x="5942" y="6609"/>
                  </a:cubicBezTo>
                  <a:cubicBezTo>
                    <a:pt x="5929" y="6613"/>
                    <a:pt x="5917" y="6618"/>
                    <a:pt x="5906" y="6626"/>
                  </a:cubicBezTo>
                  <a:cubicBezTo>
                    <a:pt x="5895" y="6633"/>
                    <a:pt x="5883" y="6644"/>
                    <a:pt x="5869" y="6659"/>
                  </a:cubicBezTo>
                  <a:lnTo>
                    <a:pt x="5833" y="6697"/>
                  </a:lnTo>
                  <a:cubicBezTo>
                    <a:pt x="5814" y="6716"/>
                    <a:pt x="5797" y="6729"/>
                    <a:pt x="5783" y="6734"/>
                  </a:cubicBezTo>
                  <a:cubicBezTo>
                    <a:pt x="5768" y="6740"/>
                    <a:pt x="5753" y="6738"/>
                    <a:pt x="5737" y="6731"/>
                  </a:cubicBezTo>
                  <a:cubicBezTo>
                    <a:pt x="5717" y="6721"/>
                    <a:pt x="5704" y="6706"/>
                    <a:pt x="5700" y="6687"/>
                  </a:cubicBezTo>
                  <a:cubicBezTo>
                    <a:pt x="5695" y="6667"/>
                    <a:pt x="5699" y="6646"/>
                    <a:pt x="5711" y="6621"/>
                  </a:cubicBezTo>
                  <a:cubicBezTo>
                    <a:pt x="5715" y="6612"/>
                    <a:pt x="5720" y="6605"/>
                    <a:pt x="5724" y="6598"/>
                  </a:cubicBezTo>
                  <a:cubicBezTo>
                    <a:pt x="5729" y="6591"/>
                    <a:pt x="5735" y="6585"/>
                    <a:pt x="5741" y="6579"/>
                  </a:cubicBezTo>
                  <a:cubicBezTo>
                    <a:pt x="5747" y="6572"/>
                    <a:pt x="5754" y="6566"/>
                    <a:pt x="5763" y="6561"/>
                  </a:cubicBezTo>
                  <a:cubicBezTo>
                    <a:pt x="5771" y="6555"/>
                    <a:pt x="5780" y="6548"/>
                    <a:pt x="5791" y="6542"/>
                  </a:cubicBezTo>
                  <a:lnTo>
                    <a:pt x="5767" y="6505"/>
                  </a:lnTo>
                  <a:cubicBezTo>
                    <a:pt x="5724" y="6530"/>
                    <a:pt x="5692" y="6563"/>
                    <a:pt x="5672" y="6604"/>
                  </a:cubicBezTo>
                  <a:cubicBezTo>
                    <a:pt x="5662" y="6623"/>
                    <a:pt x="5657" y="6642"/>
                    <a:pt x="5654" y="6660"/>
                  </a:cubicBezTo>
                  <a:cubicBezTo>
                    <a:pt x="5652" y="6679"/>
                    <a:pt x="5653" y="6696"/>
                    <a:pt x="5658" y="6711"/>
                  </a:cubicBezTo>
                  <a:cubicBezTo>
                    <a:pt x="5662" y="6727"/>
                    <a:pt x="5670" y="6742"/>
                    <a:pt x="5681" y="6754"/>
                  </a:cubicBezTo>
                  <a:cubicBezTo>
                    <a:pt x="5691" y="6767"/>
                    <a:pt x="5705" y="6778"/>
                    <a:pt x="5722" y="6786"/>
                  </a:cubicBezTo>
                  <a:cubicBezTo>
                    <a:pt x="5747" y="6798"/>
                    <a:pt x="5772" y="6801"/>
                    <a:pt x="5798" y="6793"/>
                  </a:cubicBezTo>
                  <a:cubicBezTo>
                    <a:pt x="5809" y="6789"/>
                    <a:pt x="5820" y="6783"/>
                    <a:pt x="5830" y="6775"/>
                  </a:cubicBezTo>
                  <a:cubicBezTo>
                    <a:pt x="5840" y="6767"/>
                    <a:pt x="5852" y="6756"/>
                    <a:pt x="5867" y="6741"/>
                  </a:cubicBezTo>
                  <a:lnTo>
                    <a:pt x="5898" y="6707"/>
                  </a:lnTo>
                  <a:cubicBezTo>
                    <a:pt x="5935" y="6667"/>
                    <a:pt x="5971" y="6656"/>
                    <a:pt x="6005" y="6673"/>
                  </a:cubicBezTo>
                  <a:cubicBezTo>
                    <a:pt x="6028" y="6684"/>
                    <a:pt x="6042" y="6703"/>
                    <a:pt x="6047" y="6728"/>
                  </a:cubicBezTo>
                  <a:cubicBezTo>
                    <a:pt x="6050" y="6740"/>
                    <a:pt x="6050" y="6751"/>
                    <a:pt x="6048" y="6761"/>
                  </a:cubicBezTo>
                  <a:cubicBezTo>
                    <a:pt x="6046" y="6771"/>
                    <a:pt x="6041" y="6784"/>
                    <a:pt x="6034" y="6799"/>
                  </a:cubicBezTo>
                  <a:cubicBezTo>
                    <a:pt x="6024" y="6819"/>
                    <a:pt x="6013" y="6836"/>
                    <a:pt x="5999" y="6850"/>
                  </a:cubicBezTo>
                  <a:cubicBezTo>
                    <a:pt x="5985" y="6864"/>
                    <a:pt x="5969" y="6877"/>
                    <a:pt x="5949" y="6887"/>
                  </a:cubicBezTo>
                  <a:lnTo>
                    <a:pt x="5975" y="6926"/>
                  </a:lnTo>
                  <a:cubicBezTo>
                    <a:pt x="5997" y="6912"/>
                    <a:pt x="6015" y="6897"/>
                    <a:pt x="6031" y="6879"/>
                  </a:cubicBezTo>
                  <a:cubicBezTo>
                    <a:pt x="6047" y="6862"/>
                    <a:pt x="6060" y="6841"/>
                    <a:pt x="6072" y="6818"/>
                  </a:cubicBezTo>
                  <a:cubicBezTo>
                    <a:pt x="6081" y="6799"/>
                    <a:pt x="6087" y="6782"/>
                    <a:pt x="6090" y="6767"/>
                  </a:cubicBezTo>
                  <a:cubicBezTo>
                    <a:pt x="6093" y="6751"/>
                    <a:pt x="6093" y="6735"/>
                    <a:pt x="6091" y="6718"/>
                  </a:cubicBezTo>
                  <a:cubicBezTo>
                    <a:pt x="6089" y="6695"/>
                    <a:pt x="6082" y="6675"/>
                    <a:pt x="6069" y="6657"/>
                  </a:cubicBezTo>
                  <a:cubicBezTo>
                    <a:pt x="6057" y="6640"/>
                    <a:pt x="6042" y="6627"/>
                    <a:pt x="6024" y="6618"/>
                  </a:cubicBezTo>
                  <a:cubicBezTo>
                    <a:pt x="6012" y="6612"/>
                    <a:pt x="5998" y="6608"/>
                    <a:pt x="5984" y="6606"/>
                  </a:cubicBezTo>
                  <a:close/>
                  <a:moveTo>
                    <a:pt x="5901" y="6160"/>
                  </a:moveTo>
                  <a:lnTo>
                    <a:pt x="5774" y="6418"/>
                  </a:lnTo>
                  <a:lnTo>
                    <a:pt x="5813" y="6438"/>
                  </a:lnTo>
                  <a:lnTo>
                    <a:pt x="5865" y="6333"/>
                  </a:lnTo>
                  <a:lnTo>
                    <a:pt x="6216" y="6506"/>
                  </a:lnTo>
                  <a:lnTo>
                    <a:pt x="6238" y="6461"/>
                  </a:lnTo>
                  <a:lnTo>
                    <a:pt x="5887" y="6288"/>
                  </a:lnTo>
                  <a:lnTo>
                    <a:pt x="5939" y="6182"/>
                  </a:lnTo>
                  <a:lnTo>
                    <a:pt x="5901" y="6160"/>
                  </a:lnTo>
                  <a:close/>
                  <a:moveTo>
                    <a:pt x="6433" y="6065"/>
                  </a:moveTo>
                  <a:lnTo>
                    <a:pt x="6393" y="6046"/>
                  </a:lnTo>
                  <a:lnTo>
                    <a:pt x="6308" y="6218"/>
                  </a:lnTo>
                  <a:lnTo>
                    <a:pt x="6165" y="6147"/>
                  </a:lnTo>
                  <a:lnTo>
                    <a:pt x="6231" y="6013"/>
                  </a:lnTo>
                  <a:lnTo>
                    <a:pt x="6190" y="5993"/>
                  </a:lnTo>
                  <a:lnTo>
                    <a:pt x="6124" y="6127"/>
                  </a:lnTo>
                  <a:lnTo>
                    <a:pt x="5996" y="6064"/>
                  </a:lnTo>
                  <a:lnTo>
                    <a:pt x="6075" y="5904"/>
                  </a:lnTo>
                  <a:lnTo>
                    <a:pt x="6039" y="5879"/>
                  </a:lnTo>
                  <a:lnTo>
                    <a:pt x="5934" y="6092"/>
                  </a:lnTo>
                  <a:lnTo>
                    <a:pt x="6325" y="6285"/>
                  </a:lnTo>
                  <a:lnTo>
                    <a:pt x="6433" y="6065"/>
                  </a:lnTo>
                  <a:close/>
                  <a:moveTo>
                    <a:pt x="6596" y="5734"/>
                  </a:moveTo>
                  <a:lnTo>
                    <a:pt x="6560" y="5739"/>
                  </a:lnTo>
                  <a:cubicBezTo>
                    <a:pt x="6543" y="5741"/>
                    <a:pt x="6525" y="5744"/>
                    <a:pt x="6507" y="5746"/>
                  </a:cubicBezTo>
                  <a:cubicBezTo>
                    <a:pt x="6488" y="5749"/>
                    <a:pt x="6470" y="5751"/>
                    <a:pt x="6454" y="5754"/>
                  </a:cubicBezTo>
                  <a:cubicBezTo>
                    <a:pt x="6437" y="5756"/>
                    <a:pt x="6426" y="5758"/>
                    <a:pt x="6419" y="5759"/>
                  </a:cubicBezTo>
                  <a:cubicBezTo>
                    <a:pt x="6409" y="5761"/>
                    <a:pt x="6398" y="5763"/>
                    <a:pt x="6386" y="5766"/>
                  </a:cubicBezTo>
                  <a:cubicBezTo>
                    <a:pt x="6374" y="5769"/>
                    <a:pt x="6364" y="5773"/>
                    <a:pt x="6356" y="5777"/>
                  </a:cubicBezTo>
                  <a:lnTo>
                    <a:pt x="6358" y="5771"/>
                  </a:lnTo>
                  <a:cubicBezTo>
                    <a:pt x="6366" y="5756"/>
                    <a:pt x="6370" y="5740"/>
                    <a:pt x="6372" y="5725"/>
                  </a:cubicBezTo>
                  <a:cubicBezTo>
                    <a:pt x="6373" y="5710"/>
                    <a:pt x="6371" y="5695"/>
                    <a:pt x="6366" y="5681"/>
                  </a:cubicBezTo>
                  <a:cubicBezTo>
                    <a:pt x="6361" y="5668"/>
                    <a:pt x="6353" y="5655"/>
                    <a:pt x="6343" y="5644"/>
                  </a:cubicBezTo>
                  <a:cubicBezTo>
                    <a:pt x="6332" y="5632"/>
                    <a:pt x="6318" y="5623"/>
                    <a:pt x="6302" y="5615"/>
                  </a:cubicBezTo>
                  <a:cubicBezTo>
                    <a:pt x="6292" y="5610"/>
                    <a:pt x="6282" y="5606"/>
                    <a:pt x="6272" y="5605"/>
                  </a:cubicBezTo>
                  <a:cubicBezTo>
                    <a:pt x="6263" y="5603"/>
                    <a:pt x="6253" y="5602"/>
                    <a:pt x="6245" y="5602"/>
                  </a:cubicBezTo>
                  <a:cubicBezTo>
                    <a:pt x="6236" y="5603"/>
                    <a:pt x="6228" y="5604"/>
                    <a:pt x="6221" y="5606"/>
                  </a:cubicBezTo>
                  <a:cubicBezTo>
                    <a:pt x="6213" y="5608"/>
                    <a:pt x="6207" y="5610"/>
                    <a:pt x="6201" y="5613"/>
                  </a:cubicBezTo>
                  <a:cubicBezTo>
                    <a:pt x="6195" y="5616"/>
                    <a:pt x="6189" y="5619"/>
                    <a:pt x="6183" y="5624"/>
                  </a:cubicBezTo>
                  <a:cubicBezTo>
                    <a:pt x="6177" y="5628"/>
                    <a:pt x="6171" y="5634"/>
                    <a:pt x="6165" y="5640"/>
                  </a:cubicBezTo>
                  <a:cubicBezTo>
                    <a:pt x="6159" y="5647"/>
                    <a:pt x="6153" y="5655"/>
                    <a:pt x="6147" y="5665"/>
                  </a:cubicBezTo>
                  <a:cubicBezTo>
                    <a:pt x="6141" y="5675"/>
                    <a:pt x="6134" y="5686"/>
                    <a:pt x="6128" y="5699"/>
                  </a:cubicBezTo>
                  <a:lnTo>
                    <a:pt x="6083" y="5790"/>
                  </a:lnTo>
                  <a:lnTo>
                    <a:pt x="6474" y="5983"/>
                  </a:lnTo>
                  <a:lnTo>
                    <a:pt x="6496" y="5937"/>
                  </a:lnTo>
                  <a:lnTo>
                    <a:pt x="6319" y="5850"/>
                  </a:lnTo>
                  <a:cubicBezTo>
                    <a:pt x="6325" y="5841"/>
                    <a:pt x="6330" y="5834"/>
                    <a:pt x="6337" y="5829"/>
                  </a:cubicBezTo>
                  <a:cubicBezTo>
                    <a:pt x="6343" y="5825"/>
                    <a:pt x="6353" y="5821"/>
                    <a:pt x="6366" y="5818"/>
                  </a:cubicBezTo>
                  <a:cubicBezTo>
                    <a:pt x="6389" y="5814"/>
                    <a:pt x="6411" y="5809"/>
                    <a:pt x="6432" y="5806"/>
                  </a:cubicBezTo>
                  <a:cubicBezTo>
                    <a:pt x="6453" y="5803"/>
                    <a:pt x="6472" y="5800"/>
                    <a:pt x="6489" y="5798"/>
                  </a:cubicBezTo>
                  <a:cubicBezTo>
                    <a:pt x="6507" y="5796"/>
                    <a:pt x="6522" y="5794"/>
                    <a:pt x="6535" y="5794"/>
                  </a:cubicBezTo>
                  <a:cubicBezTo>
                    <a:pt x="6548" y="5793"/>
                    <a:pt x="6559" y="5793"/>
                    <a:pt x="6567" y="5793"/>
                  </a:cubicBezTo>
                  <a:lnTo>
                    <a:pt x="6596" y="5734"/>
                  </a:lnTo>
                  <a:close/>
                  <a:moveTo>
                    <a:pt x="6310" y="5685"/>
                  </a:moveTo>
                  <a:cubicBezTo>
                    <a:pt x="6318" y="5694"/>
                    <a:pt x="6324" y="5703"/>
                    <a:pt x="6327" y="5712"/>
                  </a:cubicBezTo>
                  <a:cubicBezTo>
                    <a:pt x="6330" y="5723"/>
                    <a:pt x="6330" y="5735"/>
                    <a:pt x="6328" y="5748"/>
                  </a:cubicBezTo>
                  <a:cubicBezTo>
                    <a:pt x="6326" y="5760"/>
                    <a:pt x="6320" y="5775"/>
                    <a:pt x="6312" y="5793"/>
                  </a:cubicBezTo>
                  <a:lnTo>
                    <a:pt x="6290" y="5836"/>
                  </a:lnTo>
                  <a:lnTo>
                    <a:pt x="6145" y="5764"/>
                  </a:lnTo>
                  <a:lnTo>
                    <a:pt x="6168" y="5718"/>
                  </a:lnTo>
                  <a:cubicBezTo>
                    <a:pt x="6173" y="5707"/>
                    <a:pt x="6178" y="5698"/>
                    <a:pt x="6183" y="5691"/>
                  </a:cubicBezTo>
                  <a:cubicBezTo>
                    <a:pt x="6188" y="5684"/>
                    <a:pt x="6194" y="5678"/>
                    <a:pt x="6200" y="5672"/>
                  </a:cubicBezTo>
                  <a:cubicBezTo>
                    <a:pt x="6210" y="5664"/>
                    <a:pt x="6222" y="5658"/>
                    <a:pt x="6236" y="5657"/>
                  </a:cubicBezTo>
                  <a:cubicBezTo>
                    <a:pt x="6251" y="5655"/>
                    <a:pt x="6265" y="5657"/>
                    <a:pt x="6278" y="5663"/>
                  </a:cubicBezTo>
                  <a:cubicBezTo>
                    <a:pt x="6291" y="5670"/>
                    <a:pt x="6301" y="5677"/>
                    <a:pt x="6310" y="5685"/>
                  </a:cubicBezTo>
                  <a:close/>
                  <a:moveTo>
                    <a:pt x="6808" y="5523"/>
                  </a:moveTo>
                  <a:lnTo>
                    <a:pt x="6259" y="5253"/>
                  </a:lnTo>
                  <a:lnTo>
                    <a:pt x="6240" y="5290"/>
                  </a:lnTo>
                  <a:lnTo>
                    <a:pt x="6789" y="5561"/>
                  </a:lnTo>
                  <a:lnTo>
                    <a:pt x="6808" y="5523"/>
                  </a:lnTo>
                  <a:close/>
                  <a:moveTo>
                    <a:pt x="6582" y="4775"/>
                  </a:moveTo>
                  <a:lnTo>
                    <a:pt x="6560" y="4821"/>
                  </a:lnTo>
                  <a:lnTo>
                    <a:pt x="6832" y="4955"/>
                  </a:lnTo>
                  <a:cubicBezTo>
                    <a:pt x="6845" y="4962"/>
                    <a:pt x="6856" y="4968"/>
                    <a:pt x="6865" y="4975"/>
                  </a:cubicBezTo>
                  <a:cubicBezTo>
                    <a:pt x="6873" y="4981"/>
                    <a:pt x="6880" y="4989"/>
                    <a:pt x="6886" y="5000"/>
                  </a:cubicBezTo>
                  <a:cubicBezTo>
                    <a:pt x="6891" y="5010"/>
                    <a:pt x="6892" y="5022"/>
                    <a:pt x="6891" y="5036"/>
                  </a:cubicBezTo>
                  <a:cubicBezTo>
                    <a:pt x="6889" y="5050"/>
                    <a:pt x="6884" y="5065"/>
                    <a:pt x="6876" y="5081"/>
                  </a:cubicBezTo>
                  <a:cubicBezTo>
                    <a:pt x="6870" y="5093"/>
                    <a:pt x="6864" y="5103"/>
                    <a:pt x="6857" y="5111"/>
                  </a:cubicBezTo>
                  <a:cubicBezTo>
                    <a:pt x="6851" y="5118"/>
                    <a:pt x="6844" y="5124"/>
                    <a:pt x="6837" y="5129"/>
                  </a:cubicBezTo>
                  <a:cubicBezTo>
                    <a:pt x="6831" y="5133"/>
                    <a:pt x="6824" y="5136"/>
                    <a:pt x="6818" y="5137"/>
                  </a:cubicBezTo>
                  <a:cubicBezTo>
                    <a:pt x="6811" y="5138"/>
                    <a:pt x="6806" y="5139"/>
                    <a:pt x="6801" y="5139"/>
                  </a:cubicBezTo>
                  <a:cubicBezTo>
                    <a:pt x="6793" y="5138"/>
                    <a:pt x="6784" y="5136"/>
                    <a:pt x="6772" y="5132"/>
                  </a:cubicBezTo>
                  <a:cubicBezTo>
                    <a:pt x="6761" y="5127"/>
                    <a:pt x="6751" y="5123"/>
                    <a:pt x="6741" y="5118"/>
                  </a:cubicBezTo>
                  <a:lnTo>
                    <a:pt x="6478" y="4988"/>
                  </a:lnTo>
                  <a:lnTo>
                    <a:pt x="6455" y="5034"/>
                  </a:lnTo>
                  <a:lnTo>
                    <a:pt x="6735" y="5172"/>
                  </a:lnTo>
                  <a:cubicBezTo>
                    <a:pt x="6744" y="5177"/>
                    <a:pt x="6754" y="5181"/>
                    <a:pt x="6766" y="5185"/>
                  </a:cubicBezTo>
                  <a:cubicBezTo>
                    <a:pt x="6778" y="5190"/>
                    <a:pt x="6790" y="5192"/>
                    <a:pt x="6802" y="5191"/>
                  </a:cubicBezTo>
                  <a:cubicBezTo>
                    <a:pt x="6826" y="5190"/>
                    <a:pt x="6848" y="5182"/>
                    <a:pt x="6866" y="5169"/>
                  </a:cubicBezTo>
                  <a:cubicBezTo>
                    <a:pt x="6884" y="5155"/>
                    <a:pt x="6900" y="5133"/>
                    <a:pt x="6915" y="5103"/>
                  </a:cubicBezTo>
                  <a:cubicBezTo>
                    <a:pt x="6927" y="5079"/>
                    <a:pt x="6934" y="5058"/>
                    <a:pt x="6937" y="5039"/>
                  </a:cubicBezTo>
                  <a:cubicBezTo>
                    <a:pt x="6940" y="5021"/>
                    <a:pt x="6940" y="5003"/>
                    <a:pt x="6935" y="4986"/>
                  </a:cubicBezTo>
                  <a:cubicBezTo>
                    <a:pt x="6931" y="4969"/>
                    <a:pt x="6924" y="4955"/>
                    <a:pt x="6912" y="4945"/>
                  </a:cubicBezTo>
                  <a:cubicBezTo>
                    <a:pt x="6901" y="4935"/>
                    <a:pt x="6884" y="4924"/>
                    <a:pt x="6860" y="4912"/>
                  </a:cubicBezTo>
                  <a:lnTo>
                    <a:pt x="6582" y="4775"/>
                  </a:lnTo>
                  <a:close/>
                  <a:moveTo>
                    <a:pt x="7157" y="4595"/>
                  </a:moveTo>
                  <a:lnTo>
                    <a:pt x="6766" y="4403"/>
                  </a:lnTo>
                  <a:lnTo>
                    <a:pt x="6743" y="4449"/>
                  </a:lnTo>
                  <a:lnTo>
                    <a:pt x="6956" y="4552"/>
                  </a:lnTo>
                  <a:cubicBezTo>
                    <a:pt x="6970" y="4559"/>
                    <a:pt x="6985" y="4565"/>
                    <a:pt x="6999" y="4571"/>
                  </a:cubicBezTo>
                  <a:cubicBezTo>
                    <a:pt x="7013" y="4578"/>
                    <a:pt x="7026" y="4583"/>
                    <a:pt x="7038" y="4588"/>
                  </a:cubicBezTo>
                  <a:cubicBezTo>
                    <a:pt x="7049" y="4593"/>
                    <a:pt x="7059" y="4597"/>
                    <a:pt x="7066" y="4600"/>
                  </a:cubicBezTo>
                  <a:cubicBezTo>
                    <a:pt x="7074" y="4603"/>
                    <a:pt x="7078" y="4605"/>
                    <a:pt x="7078" y="4605"/>
                  </a:cubicBezTo>
                  <a:cubicBezTo>
                    <a:pt x="7077" y="4605"/>
                    <a:pt x="7073" y="4605"/>
                    <a:pt x="7067" y="4604"/>
                  </a:cubicBezTo>
                  <a:cubicBezTo>
                    <a:pt x="7061" y="4604"/>
                    <a:pt x="7053" y="4603"/>
                    <a:pt x="7044" y="4603"/>
                  </a:cubicBezTo>
                  <a:cubicBezTo>
                    <a:pt x="7035" y="4602"/>
                    <a:pt x="7024" y="4602"/>
                    <a:pt x="7013" y="4601"/>
                  </a:cubicBezTo>
                  <a:cubicBezTo>
                    <a:pt x="7001" y="4601"/>
                    <a:pt x="6989" y="4601"/>
                    <a:pt x="6978" y="4601"/>
                  </a:cubicBezTo>
                  <a:lnTo>
                    <a:pt x="6664" y="4608"/>
                  </a:lnTo>
                  <a:lnTo>
                    <a:pt x="6638" y="4662"/>
                  </a:lnTo>
                  <a:lnTo>
                    <a:pt x="7029" y="4855"/>
                  </a:lnTo>
                  <a:lnTo>
                    <a:pt x="7053" y="4806"/>
                  </a:lnTo>
                  <a:lnTo>
                    <a:pt x="6825" y="4697"/>
                  </a:lnTo>
                  <a:cubicBezTo>
                    <a:pt x="6813" y="4691"/>
                    <a:pt x="6802" y="4686"/>
                    <a:pt x="6790" y="4681"/>
                  </a:cubicBezTo>
                  <a:cubicBezTo>
                    <a:pt x="6778" y="4676"/>
                    <a:pt x="6768" y="4671"/>
                    <a:pt x="6758" y="4667"/>
                  </a:cubicBezTo>
                  <a:cubicBezTo>
                    <a:pt x="6748" y="4663"/>
                    <a:pt x="6739" y="4659"/>
                    <a:pt x="6732" y="4656"/>
                  </a:cubicBezTo>
                  <a:cubicBezTo>
                    <a:pt x="6725" y="4653"/>
                    <a:pt x="6719" y="4651"/>
                    <a:pt x="6716" y="4650"/>
                  </a:cubicBezTo>
                  <a:cubicBezTo>
                    <a:pt x="6720" y="4651"/>
                    <a:pt x="6726" y="4651"/>
                    <a:pt x="6733" y="4651"/>
                  </a:cubicBezTo>
                  <a:cubicBezTo>
                    <a:pt x="6741" y="4652"/>
                    <a:pt x="6749" y="4652"/>
                    <a:pt x="6759" y="4652"/>
                  </a:cubicBezTo>
                  <a:cubicBezTo>
                    <a:pt x="6770" y="4652"/>
                    <a:pt x="6781" y="4652"/>
                    <a:pt x="6793" y="4652"/>
                  </a:cubicBezTo>
                  <a:cubicBezTo>
                    <a:pt x="6805" y="4652"/>
                    <a:pt x="6818" y="4652"/>
                    <a:pt x="6831" y="4652"/>
                  </a:cubicBezTo>
                  <a:lnTo>
                    <a:pt x="7132" y="4644"/>
                  </a:lnTo>
                  <a:lnTo>
                    <a:pt x="7157" y="4595"/>
                  </a:lnTo>
                  <a:close/>
                  <a:moveTo>
                    <a:pt x="7235" y="4435"/>
                  </a:moveTo>
                  <a:lnTo>
                    <a:pt x="6844" y="4243"/>
                  </a:lnTo>
                  <a:lnTo>
                    <a:pt x="6822" y="4288"/>
                  </a:lnTo>
                  <a:lnTo>
                    <a:pt x="7213" y="4481"/>
                  </a:lnTo>
                  <a:lnTo>
                    <a:pt x="7235" y="4435"/>
                  </a:lnTo>
                  <a:close/>
                  <a:moveTo>
                    <a:pt x="7035" y="3855"/>
                  </a:moveTo>
                  <a:lnTo>
                    <a:pt x="7011" y="3903"/>
                  </a:lnTo>
                  <a:lnTo>
                    <a:pt x="7228" y="4114"/>
                  </a:lnTo>
                  <a:cubicBezTo>
                    <a:pt x="7246" y="4131"/>
                    <a:pt x="7261" y="4145"/>
                    <a:pt x="7273" y="4156"/>
                  </a:cubicBezTo>
                  <a:cubicBezTo>
                    <a:pt x="7285" y="4167"/>
                    <a:pt x="7293" y="4174"/>
                    <a:pt x="7297" y="4178"/>
                  </a:cubicBezTo>
                  <a:cubicBezTo>
                    <a:pt x="7295" y="4177"/>
                    <a:pt x="7290" y="4175"/>
                    <a:pt x="7283" y="4174"/>
                  </a:cubicBezTo>
                  <a:cubicBezTo>
                    <a:pt x="7276" y="4172"/>
                    <a:pt x="7268" y="4170"/>
                    <a:pt x="7259" y="4168"/>
                  </a:cubicBezTo>
                  <a:cubicBezTo>
                    <a:pt x="7249" y="4166"/>
                    <a:pt x="7240" y="4164"/>
                    <a:pt x="7229" y="4163"/>
                  </a:cubicBezTo>
                  <a:cubicBezTo>
                    <a:pt x="7219" y="4161"/>
                    <a:pt x="7209" y="4159"/>
                    <a:pt x="7199" y="4158"/>
                  </a:cubicBezTo>
                  <a:lnTo>
                    <a:pt x="6907" y="4116"/>
                  </a:lnTo>
                  <a:lnTo>
                    <a:pt x="6882" y="4167"/>
                  </a:lnTo>
                  <a:lnTo>
                    <a:pt x="7337" y="4228"/>
                  </a:lnTo>
                  <a:lnTo>
                    <a:pt x="7360" y="4182"/>
                  </a:lnTo>
                  <a:lnTo>
                    <a:pt x="7035" y="3855"/>
                  </a:lnTo>
                  <a:close/>
                  <a:moveTo>
                    <a:pt x="7571" y="3753"/>
                  </a:moveTo>
                  <a:lnTo>
                    <a:pt x="7531" y="3733"/>
                  </a:lnTo>
                  <a:lnTo>
                    <a:pt x="7446" y="3905"/>
                  </a:lnTo>
                  <a:lnTo>
                    <a:pt x="7303" y="3834"/>
                  </a:lnTo>
                  <a:lnTo>
                    <a:pt x="7369" y="3701"/>
                  </a:lnTo>
                  <a:lnTo>
                    <a:pt x="7328" y="3681"/>
                  </a:lnTo>
                  <a:lnTo>
                    <a:pt x="7262" y="3815"/>
                  </a:lnTo>
                  <a:lnTo>
                    <a:pt x="7134" y="3752"/>
                  </a:lnTo>
                  <a:lnTo>
                    <a:pt x="7213" y="3591"/>
                  </a:lnTo>
                  <a:lnTo>
                    <a:pt x="7177" y="3566"/>
                  </a:lnTo>
                  <a:lnTo>
                    <a:pt x="7072" y="3780"/>
                  </a:lnTo>
                  <a:lnTo>
                    <a:pt x="7463" y="3972"/>
                  </a:lnTo>
                  <a:lnTo>
                    <a:pt x="7571" y="3753"/>
                  </a:lnTo>
                  <a:close/>
                  <a:moveTo>
                    <a:pt x="7734" y="3422"/>
                  </a:moveTo>
                  <a:lnTo>
                    <a:pt x="7698" y="3426"/>
                  </a:lnTo>
                  <a:cubicBezTo>
                    <a:pt x="7681" y="3429"/>
                    <a:pt x="7663" y="3431"/>
                    <a:pt x="7644" y="3434"/>
                  </a:cubicBezTo>
                  <a:cubicBezTo>
                    <a:pt x="7626" y="3436"/>
                    <a:pt x="7608" y="3439"/>
                    <a:pt x="7592" y="3441"/>
                  </a:cubicBezTo>
                  <a:cubicBezTo>
                    <a:pt x="7575" y="3443"/>
                    <a:pt x="7564" y="3445"/>
                    <a:pt x="7557" y="3446"/>
                  </a:cubicBezTo>
                  <a:cubicBezTo>
                    <a:pt x="7547" y="3448"/>
                    <a:pt x="7536" y="3451"/>
                    <a:pt x="7524" y="3454"/>
                  </a:cubicBezTo>
                  <a:cubicBezTo>
                    <a:pt x="7512" y="3457"/>
                    <a:pt x="7502" y="3460"/>
                    <a:pt x="7494" y="3464"/>
                  </a:cubicBezTo>
                  <a:lnTo>
                    <a:pt x="7496" y="3458"/>
                  </a:lnTo>
                  <a:cubicBezTo>
                    <a:pt x="7504" y="3443"/>
                    <a:pt x="7508" y="3427"/>
                    <a:pt x="7510" y="3412"/>
                  </a:cubicBezTo>
                  <a:cubicBezTo>
                    <a:pt x="7511" y="3397"/>
                    <a:pt x="7509" y="3382"/>
                    <a:pt x="7504" y="3369"/>
                  </a:cubicBezTo>
                  <a:cubicBezTo>
                    <a:pt x="7499" y="3355"/>
                    <a:pt x="7491" y="3342"/>
                    <a:pt x="7481" y="3331"/>
                  </a:cubicBezTo>
                  <a:cubicBezTo>
                    <a:pt x="7470" y="3319"/>
                    <a:pt x="7456" y="3310"/>
                    <a:pt x="7440" y="3302"/>
                  </a:cubicBezTo>
                  <a:cubicBezTo>
                    <a:pt x="7430" y="3297"/>
                    <a:pt x="7420" y="3294"/>
                    <a:pt x="7410" y="3292"/>
                  </a:cubicBezTo>
                  <a:cubicBezTo>
                    <a:pt x="7401" y="3290"/>
                    <a:pt x="7391" y="3289"/>
                    <a:pt x="7383" y="3290"/>
                  </a:cubicBezTo>
                  <a:cubicBezTo>
                    <a:pt x="7374" y="3290"/>
                    <a:pt x="7366" y="3291"/>
                    <a:pt x="7359" y="3293"/>
                  </a:cubicBezTo>
                  <a:cubicBezTo>
                    <a:pt x="7351" y="3295"/>
                    <a:pt x="7345" y="3297"/>
                    <a:pt x="7339" y="3300"/>
                  </a:cubicBezTo>
                  <a:cubicBezTo>
                    <a:pt x="7333" y="3303"/>
                    <a:pt x="7327" y="3307"/>
                    <a:pt x="7321" y="3311"/>
                  </a:cubicBezTo>
                  <a:cubicBezTo>
                    <a:pt x="7315" y="3315"/>
                    <a:pt x="7309" y="3321"/>
                    <a:pt x="7303" y="3328"/>
                  </a:cubicBezTo>
                  <a:cubicBezTo>
                    <a:pt x="7297" y="3334"/>
                    <a:pt x="7291" y="3342"/>
                    <a:pt x="7285" y="3352"/>
                  </a:cubicBezTo>
                  <a:cubicBezTo>
                    <a:pt x="7279" y="3362"/>
                    <a:pt x="7272" y="3373"/>
                    <a:pt x="7266" y="3387"/>
                  </a:cubicBezTo>
                  <a:lnTo>
                    <a:pt x="7221" y="3478"/>
                  </a:lnTo>
                  <a:lnTo>
                    <a:pt x="7612" y="3670"/>
                  </a:lnTo>
                  <a:lnTo>
                    <a:pt x="7634" y="3624"/>
                  </a:lnTo>
                  <a:lnTo>
                    <a:pt x="7457" y="3538"/>
                  </a:lnTo>
                  <a:cubicBezTo>
                    <a:pt x="7463" y="3528"/>
                    <a:pt x="7468" y="3521"/>
                    <a:pt x="7475" y="3516"/>
                  </a:cubicBezTo>
                  <a:cubicBezTo>
                    <a:pt x="7481" y="3512"/>
                    <a:pt x="7491" y="3508"/>
                    <a:pt x="7504" y="3505"/>
                  </a:cubicBezTo>
                  <a:cubicBezTo>
                    <a:pt x="7527" y="3501"/>
                    <a:pt x="7549" y="3497"/>
                    <a:pt x="7570" y="3493"/>
                  </a:cubicBezTo>
                  <a:cubicBezTo>
                    <a:pt x="7591" y="3490"/>
                    <a:pt x="7610" y="3487"/>
                    <a:pt x="7627" y="3485"/>
                  </a:cubicBezTo>
                  <a:cubicBezTo>
                    <a:pt x="7645" y="3483"/>
                    <a:pt x="7660" y="3482"/>
                    <a:pt x="7673" y="3481"/>
                  </a:cubicBezTo>
                  <a:cubicBezTo>
                    <a:pt x="7686" y="3480"/>
                    <a:pt x="7697" y="3480"/>
                    <a:pt x="7705" y="3480"/>
                  </a:cubicBezTo>
                  <a:lnTo>
                    <a:pt x="7734" y="3422"/>
                  </a:lnTo>
                  <a:close/>
                  <a:moveTo>
                    <a:pt x="7448" y="3373"/>
                  </a:moveTo>
                  <a:cubicBezTo>
                    <a:pt x="7456" y="3381"/>
                    <a:pt x="7462" y="3390"/>
                    <a:pt x="7465" y="3399"/>
                  </a:cubicBezTo>
                  <a:cubicBezTo>
                    <a:pt x="7468" y="3410"/>
                    <a:pt x="7468" y="3422"/>
                    <a:pt x="7466" y="3435"/>
                  </a:cubicBezTo>
                  <a:cubicBezTo>
                    <a:pt x="7464" y="3447"/>
                    <a:pt x="7458" y="3462"/>
                    <a:pt x="7450" y="3480"/>
                  </a:cubicBezTo>
                  <a:lnTo>
                    <a:pt x="7428" y="3523"/>
                  </a:lnTo>
                  <a:lnTo>
                    <a:pt x="7283" y="3451"/>
                  </a:lnTo>
                  <a:lnTo>
                    <a:pt x="7306" y="3405"/>
                  </a:lnTo>
                  <a:cubicBezTo>
                    <a:pt x="7311" y="3394"/>
                    <a:pt x="7316" y="3385"/>
                    <a:pt x="7321" y="3378"/>
                  </a:cubicBezTo>
                  <a:cubicBezTo>
                    <a:pt x="7326" y="3371"/>
                    <a:pt x="7332" y="3365"/>
                    <a:pt x="7338" y="3360"/>
                  </a:cubicBezTo>
                  <a:cubicBezTo>
                    <a:pt x="7348" y="3351"/>
                    <a:pt x="7360" y="3346"/>
                    <a:pt x="7374" y="3344"/>
                  </a:cubicBezTo>
                  <a:cubicBezTo>
                    <a:pt x="7389" y="3342"/>
                    <a:pt x="7403" y="3344"/>
                    <a:pt x="7416" y="3351"/>
                  </a:cubicBezTo>
                  <a:cubicBezTo>
                    <a:pt x="7429" y="3357"/>
                    <a:pt x="7439" y="3364"/>
                    <a:pt x="7448" y="3373"/>
                  </a:cubicBezTo>
                  <a:close/>
                  <a:moveTo>
                    <a:pt x="7745" y="3028"/>
                  </a:moveTo>
                  <a:cubicBezTo>
                    <a:pt x="7730" y="3026"/>
                    <a:pt x="7716" y="3027"/>
                    <a:pt x="7703" y="3031"/>
                  </a:cubicBezTo>
                  <a:cubicBezTo>
                    <a:pt x="7690" y="3034"/>
                    <a:pt x="7678" y="3040"/>
                    <a:pt x="7667" y="3047"/>
                  </a:cubicBezTo>
                  <a:cubicBezTo>
                    <a:pt x="7656" y="3054"/>
                    <a:pt x="7644" y="3065"/>
                    <a:pt x="7630" y="3080"/>
                  </a:cubicBezTo>
                  <a:lnTo>
                    <a:pt x="7594" y="3118"/>
                  </a:lnTo>
                  <a:cubicBezTo>
                    <a:pt x="7575" y="3138"/>
                    <a:pt x="7558" y="3150"/>
                    <a:pt x="7544" y="3155"/>
                  </a:cubicBezTo>
                  <a:cubicBezTo>
                    <a:pt x="7529" y="3161"/>
                    <a:pt x="7514" y="3160"/>
                    <a:pt x="7498" y="3152"/>
                  </a:cubicBezTo>
                  <a:cubicBezTo>
                    <a:pt x="7478" y="3142"/>
                    <a:pt x="7465" y="3127"/>
                    <a:pt x="7461" y="3108"/>
                  </a:cubicBezTo>
                  <a:cubicBezTo>
                    <a:pt x="7456" y="3089"/>
                    <a:pt x="7460" y="3067"/>
                    <a:pt x="7472" y="3042"/>
                  </a:cubicBezTo>
                  <a:cubicBezTo>
                    <a:pt x="7476" y="3034"/>
                    <a:pt x="7481" y="3026"/>
                    <a:pt x="7485" y="3019"/>
                  </a:cubicBezTo>
                  <a:cubicBezTo>
                    <a:pt x="7490" y="3012"/>
                    <a:pt x="7496" y="3006"/>
                    <a:pt x="7502" y="3000"/>
                  </a:cubicBezTo>
                  <a:cubicBezTo>
                    <a:pt x="7508" y="2994"/>
                    <a:pt x="7515" y="2988"/>
                    <a:pt x="7524" y="2982"/>
                  </a:cubicBezTo>
                  <a:cubicBezTo>
                    <a:pt x="7532" y="2976"/>
                    <a:pt x="7541" y="2970"/>
                    <a:pt x="7552" y="2963"/>
                  </a:cubicBezTo>
                  <a:lnTo>
                    <a:pt x="7528" y="2926"/>
                  </a:lnTo>
                  <a:cubicBezTo>
                    <a:pt x="7485" y="2951"/>
                    <a:pt x="7453" y="2984"/>
                    <a:pt x="7433" y="3026"/>
                  </a:cubicBezTo>
                  <a:cubicBezTo>
                    <a:pt x="7423" y="3045"/>
                    <a:pt x="7418" y="3063"/>
                    <a:pt x="7415" y="3081"/>
                  </a:cubicBezTo>
                  <a:cubicBezTo>
                    <a:pt x="7413" y="3100"/>
                    <a:pt x="7414" y="3117"/>
                    <a:pt x="7419" y="3133"/>
                  </a:cubicBezTo>
                  <a:cubicBezTo>
                    <a:pt x="7423" y="3149"/>
                    <a:pt x="7431" y="3163"/>
                    <a:pt x="7442" y="3176"/>
                  </a:cubicBezTo>
                  <a:cubicBezTo>
                    <a:pt x="7452" y="3188"/>
                    <a:pt x="7466" y="3199"/>
                    <a:pt x="7483" y="3207"/>
                  </a:cubicBezTo>
                  <a:cubicBezTo>
                    <a:pt x="7508" y="3220"/>
                    <a:pt x="7533" y="3222"/>
                    <a:pt x="7559" y="3214"/>
                  </a:cubicBezTo>
                  <a:cubicBezTo>
                    <a:pt x="7570" y="3210"/>
                    <a:pt x="7581" y="3205"/>
                    <a:pt x="7591" y="3197"/>
                  </a:cubicBezTo>
                  <a:cubicBezTo>
                    <a:pt x="7601" y="3189"/>
                    <a:pt x="7613" y="3177"/>
                    <a:pt x="7628" y="3162"/>
                  </a:cubicBezTo>
                  <a:lnTo>
                    <a:pt x="7659" y="3128"/>
                  </a:lnTo>
                  <a:cubicBezTo>
                    <a:pt x="7696" y="3088"/>
                    <a:pt x="7732" y="3077"/>
                    <a:pt x="7766" y="3094"/>
                  </a:cubicBezTo>
                  <a:cubicBezTo>
                    <a:pt x="7789" y="3106"/>
                    <a:pt x="7803" y="3124"/>
                    <a:pt x="7808" y="3150"/>
                  </a:cubicBezTo>
                  <a:cubicBezTo>
                    <a:pt x="7811" y="3161"/>
                    <a:pt x="7811" y="3172"/>
                    <a:pt x="7809" y="3182"/>
                  </a:cubicBezTo>
                  <a:cubicBezTo>
                    <a:pt x="7807" y="3193"/>
                    <a:pt x="7802" y="3205"/>
                    <a:pt x="7795" y="3220"/>
                  </a:cubicBezTo>
                  <a:cubicBezTo>
                    <a:pt x="7785" y="3240"/>
                    <a:pt x="7773" y="3257"/>
                    <a:pt x="7760" y="3271"/>
                  </a:cubicBezTo>
                  <a:cubicBezTo>
                    <a:pt x="7746" y="3285"/>
                    <a:pt x="7729" y="3298"/>
                    <a:pt x="7710" y="3308"/>
                  </a:cubicBezTo>
                  <a:lnTo>
                    <a:pt x="7736" y="3347"/>
                  </a:lnTo>
                  <a:cubicBezTo>
                    <a:pt x="7758" y="3333"/>
                    <a:pt x="7776" y="3318"/>
                    <a:pt x="7792" y="3300"/>
                  </a:cubicBezTo>
                  <a:cubicBezTo>
                    <a:pt x="7808" y="3283"/>
                    <a:pt x="7821" y="3262"/>
                    <a:pt x="7833" y="3239"/>
                  </a:cubicBezTo>
                  <a:cubicBezTo>
                    <a:pt x="7842" y="3221"/>
                    <a:pt x="7848" y="3204"/>
                    <a:pt x="7851" y="3188"/>
                  </a:cubicBezTo>
                  <a:cubicBezTo>
                    <a:pt x="7854" y="3173"/>
                    <a:pt x="7854" y="3156"/>
                    <a:pt x="7852" y="3139"/>
                  </a:cubicBezTo>
                  <a:cubicBezTo>
                    <a:pt x="7850" y="3116"/>
                    <a:pt x="7843" y="3096"/>
                    <a:pt x="7830" y="3079"/>
                  </a:cubicBezTo>
                  <a:cubicBezTo>
                    <a:pt x="7818" y="3061"/>
                    <a:pt x="7803" y="3048"/>
                    <a:pt x="7785" y="3039"/>
                  </a:cubicBezTo>
                  <a:cubicBezTo>
                    <a:pt x="7773" y="3033"/>
                    <a:pt x="7759" y="3029"/>
                    <a:pt x="7745" y="3028"/>
                  </a:cubicBezTo>
                  <a:close/>
                  <a:moveTo>
                    <a:pt x="7962" y="2957"/>
                  </a:moveTo>
                  <a:lnTo>
                    <a:pt x="7572" y="2765"/>
                  </a:lnTo>
                  <a:lnTo>
                    <a:pt x="7549" y="2810"/>
                  </a:lnTo>
                  <a:lnTo>
                    <a:pt x="7940" y="3003"/>
                  </a:lnTo>
                  <a:lnTo>
                    <a:pt x="7962" y="2957"/>
                  </a:lnTo>
                  <a:close/>
                  <a:moveTo>
                    <a:pt x="7737" y="2428"/>
                  </a:moveTo>
                  <a:lnTo>
                    <a:pt x="7610" y="2686"/>
                  </a:lnTo>
                  <a:lnTo>
                    <a:pt x="7649" y="2706"/>
                  </a:lnTo>
                  <a:lnTo>
                    <a:pt x="7701" y="2601"/>
                  </a:lnTo>
                  <a:lnTo>
                    <a:pt x="8053" y="2774"/>
                  </a:lnTo>
                  <a:lnTo>
                    <a:pt x="8075" y="2729"/>
                  </a:lnTo>
                  <a:lnTo>
                    <a:pt x="7723" y="2556"/>
                  </a:lnTo>
                  <a:lnTo>
                    <a:pt x="7775" y="2450"/>
                  </a:lnTo>
                  <a:lnTo>
                    <a:pt x="7737" y="2428"/>
                  </a:lnTo>
                  <a:close/>
                  <a:moveTo>
                    <a:pt x="7905" y="2087"/>
                  </a:moveTo>
                  <a:lnTo>
                    <a:pt x="7879" y="2141"/>
                  </a:lnTo>
                  <a:lnTo>
                    <a:pt x="7991" y="2290"/>
                  </a:lnTo>
                  <a:cubicBezTo>
                    <a:pt x="7998" y="2300"/>
                    <a:pt x="8005" y="2309"/>
                    <a:pt x="8012" y="2317"/>
                  </a:cubicBezTo>
                  <a:cubicBezTo>
                    <a:pt x="8018" y="2325"/>
                    <a:pt x="8022" y="2330"/>
                    <a:pt x="8024" y="2332"/>
                  </a:cubicBezTo>
                  <a:cubicBezTo>
                    <a:pt x="8015" y="2332"/>
                    <a:pt x="8006" y="2332"/>
                    <a:pt x="7998" y="2331"/>
                  </a:cubicBezTo>
                  <a:cubicBezTo>
                    <a:pt x="7989" y="2331"/>
                    <a:pt x="7980" y="2331"/>
                    <a:pt x="7971" y="2331"/>
                  </a:cubicBezTo>
                  <a:lnTo>
                    <a:pt x="7785" y="2331"/>
                  </a:lnTo>
                  <a:lnTo>
                    <a:pt x="7757" y="2389"/>
                  </a:lnTo>
                  <a:lnTo>
                    <a:pt x="8054" y="2379"/>
                  </a:lnTo>
                  <a:lnTo>
                    <a:pt x="8209" y="2455"/>
                  </a:lnTo>
                  <a:lnTo>
                    <a:pt x="8233" y="2407"/>
                  </a:lnTo>
                  <a:lnTo>
                    <a:pt x="8081" y="2332"/>
                  </a:lnTo>
                  <a:lnTo>
                    <a:pt x="7905" y="2087"/>
                  </a:lnTo>
                  <a:close/>
                  <a:moveTo>
                    <a:pt x="8264" y="1658"/>
                  </a:moveTo>
                  <a:cubicBezTo>
                    <a:pt x="8238" y="1653"/>
                    <a:pt x="8213" y="1651"/>
                    <a:pt x="8189" y="1655"/>
                  </a:cubicBezTo>
                  <a:cubicBezTo>
                    <a:pt x="8180" y="1656"/>
                    <a:pt x="8169" y="1658"/>
                    <a:pt x="8158" y="1662"/>
                  </a:cubicBezTo>
                  <a:cubicBezTo>
                    <a:pt x="8147" y="1665"/>
                    <a:pt x="8136" y="1670"/>
                    <a:pt x="8125" y="1677"/>
                  </a:cubicBezTo>
                  <a:cubicBezTo>
                    <a:pt x="8114" y="1684"/>
                    <a:pt x="8103" y="1693"/>
                    <a:pt x="8093" y="1704"/>
                  </a:cubicBezTo>
                  <a:cubicBezTo>
                    <a:pt x="8082" y="1715"/>
                    <a:pt x="8073" y="1729"/>
                    <a:pt x="8064" y="1746"/>
                  </a:cubicBezTo>
                  <a:cubicBezTo>
                    <a:pt x="8053" y="1770"/>
                    <a:pt x="8047" y="1794"/>
                    <a:pt x="8046" y="1818"/>
                  </a:cubicBezTo>
                  <a:cubicBezTo>
                    <a:pt x="8046" y="1842"/>
                    <a:pt x="8051" y="1865"/>
                    <a:pt x="8062" y="1887"/>
                  </a:cubicBezTo>
                  <a:cubicBezTo>
                    <a:pt x="8073" y="1908"/>
                    <a:pt x="8089" y="1929"/>
                    <a:pt x="8110" y="1948"/>
                  </a:cubicBezTo>
                  <a:cubicBezTo>
                    <a:pt x="8131" y="1968"/>
                    <a:pt x="8157" y="1985"/>
                    <a:pt x="8188" y="2000"/>
                  </a:cubicBezTo>
                  <a:cubicBezTo>
                    <a:pt x="8256" y="2034"/>
                    <a:pt x="8315" y="2044"/>
                    <a:pt x="8366" y="2030"/>
                  </a:cubicBezTo>
                  <a:cubicBezTo>
                    <a:pt x="8388" y="2024"/>
                    <a:pt x="8408" y="2014"/>
                    <a:pt x="8426" y="2000"/>
                  </a:cubicBezTo>
                  <a:cubicBezTo>
                    <a:pt x="8444" y="1986"/>
                    <a:pt x="8459" y="1967"/>
                    <a:pt x="8471" y="1943"/>
                  </a:cubicBezTo>
                  <a:cubicBezTo>
                    <a:pt x="8481" y="1923"/>
                    <a:pt x="8487" y="1903"/>
                    <a:pt x="8488" y="1885"/>
                  </a:cubicBezTo>
                  <a:cubicBezTo>
                    <a:pt x="8490" y="1866"/>
                    <a:pt x="8488" y="1847"/>
                    <a:pt x="8482" y="1826"/>
                  </a:cubicBezTo>
                  <a:cubicBezTo>
                    <a:pt x="8473" y="1797"/>
                    <a:pt x="8459" y="1772"/>
                    <a:pt x="8438" y="1750"/>
                  </a:cubicBezTo>
                  <a:cubicBezTo>
                    <a:pt x="8417" y="1729"/>
                    <a:pt x="8388" y="1709"/>
                    <a:pt x="8351" y="1690"/>
                  </a:cubicBezTo>
                  <a:cubicBezTo>
                    <a:pt x="8319" y="1675"/>
                    <a:pt x="8290" y="1664"/>
                    <a:pt x="8264" y="1658"/>
                  </a:cubicBezTo>
                  <a:close/>
                  <a:moveTo>
                    <a:pt x="8373" y="1769"/>
                  </a:moveTo>
                  <a:cubicBezTo>
                    <a:pt x="8385" y="1776"/>
                    <a:pt x="8395" y="1783"/>
                    <a:pt x="8404" y="1790"/>
                  </a:cubicBezTo>
                  <a:cubicBezTo>
                    <a:pt x="8412" y="1797"/>
                    <a:pt x="8419" y="1804"/>
                    <a:pt x="8424" y="1811"/>
                  </a:cubicBezTo>
                  <a:cubicBezTo>
                    <a:pt x="8430" y="1818"/>
                    <a:pt x="8434" y="1826"/>
                    <a:pt x="8438" y="1834"/>
                  </a:cubicBezTo>
                  <a:cubicBezTo>
                    <a:pt x="8445" y="1848"/>
                    <a:pt x="8448" y="1862"/>
                    <a:pt x="8448" y="1877"/>
                  </a:cubicBezTo>
                  <a:cubicBezTo>
                    <a:pt x="8448" y="1892"/>
                    <a:pt x="8444" y="1907"/>
                    <a:pt x="8436" y="1923"/>
                  </a:cubicBezTo>
                  <a:cubicBezTo>
                    <a:pt x="8432" y="1931"/>
                    <a:pt x="8427" y="1939"/>
                    <a:pt x="8421" y="1946"/>
                  </a:cubicBezTo>
                  <a:cubicBezTo>
                    <a:pt x="8414" y="1954"/>
                    <a:pt x="8408" y="1960"/>
                    <a:pt x="8400" y="1966"/>
                  </a:cubicBezTo>
                  <a:cubicBezTo>
                    <a:pt x="8393" y="1971"/>
                    <a:pt x="8385" y="1976"/>
                    <a:pt x="8377" y="1979"/>
                  </a:cubicBezTo>
                  <a:cubicBezTo>
                    <a:pt x="8369" y="1983"/>
                    <a:pt x="8361" y="1985"/>
                    <a:pt x="8353" y="1986"/>
                  </a:cubicBezTo>
                  <a:cubicBezTo>
                    <a:pt x="8336" y="1987"/>
                    <a:pt x="8314" y="1984"/>
                    <a:pt x="8288" y="1976"/>
                  </a:cubicBezTo>
                  <a:cubicBezTo>
                    <a:pt x="8262" y="1969"/>
                    <a:pt x="8234" y="1958"/>
                    <a:pt x="8204" y="1944"/>
                  </a:cubicBezTo>
                  <a:cubicBezTo>
                    <a:pt x="8180" y="1932"/>
                    <a:pt x="8160" y="1920"/>
                    <a:pt x="8144" y="1908"/>
                  </a:cubicBezTo>
                  <a:cubicBezTo>
                    <a:pt x="8128" y="1897"/>
                    <a:pt x="8116" y="1884"/>
                    <a:pt x="8106" y="1871"/>
                  </a:cubicBezTo>
                  <a:cubicBezTo>
                    <a:pt x="8096" y="1856"/>
                    <a:pt x="8090" y="1840"/>
                    <a:pt x="8090" y="1821"/>
                  </a:cubicBezTo>
                  <a:cubicBezTo>
                    <a:pt x="8089" y="1802"/>
                    <a:pt x="8093" y="1783"/>
                    <a:pt x="8102" y="1765"/>
                  </a:cubicBezTo>
                  <a:cubicBezTo>
                    <a:pt x="8113" y="1742"/>
                    <a:pt x="8128" y="1726"/>
                    <a:pt x="8145" y="1717"/>
                  </a:cubicBezTo>
                  <a:cubicBezTo>
                    <a:pt x="8163" y="1708"/>
                    <a:pt x="8181" y="1704"/>
                    <a:pt x="8198" y="1704"/>
                  </a:cubicBezTo>
                  <a:cubicBezTo>
                    <a:pt x="8215" y="1704"/>
                    <a:pt x="8234" y="1708"/>
                    <a:pt x="8256" y="1715"/>
                  </a:cubicBezTo>
                  <a:cubicBezTo>
                    <a:pt x="8278" y="1721"/>
                    <a:pt x="8303" y="1732"/>
                    <a:pt x="8332" y="1746"/>
                  </a:cubicBezTo>
                  <a:cubicBezTo>
                    <a:pt x="8348" y="1754"/>
                    <a:pt x="8362" y="1762"/>
                    <a:pt x="8373" y="1769"/>
                  </a:cubicBezTo>
                  <a:close/>
                  <a:moveTo>
                    <a:pt x="8299" y="1287"/>
                  </a:moveTo>
                  <a:lnTo>
                    <a:pt x="8197" y="1493"/>
                  </a:lnTo>
                  <a:lnTo>
                    <a:pt x="8588" y="1685"/>
                  </a:lnTo>
                  <a:lnTo>
                    <a:pt x="8611" y="1638"/>
                  </a:lnTo>
                  <a:lnTo>
                    <a:pt x="8426" y="1547"/>
                  </a:lnTo>
                  <a:lnTo>
                    <a:pt x="8487" y="1421"/>
                  </a:lnTo>
                  <a:lnTo>
                    <a:pt x="8449" y="1403"/>
                  </a:lnTo>
                  <a:lnTo>
                    <a:pt x="8388" y="1528"/>
                  </a:lnTo>
                  <a:lnTo>
                    <a:pt x="8259" y="1465"/>
                  </a:lnTo>
                  <a:lnTo>
                    <a:pt x="8334" y="1314"/>
                  </a:lnTo>
                  <a:lnTo>
                    <a:pt x="8299" y="1287"/>
                  </a:lnTo>
                  <a:close/>
                  <a:moveTo>
                    <a:pt x="8964" y="921"/>
                  </a:moveTo>
                  <a:lnTo>
                    <a:pt x="8557" y="762"/>
                  </a:lnTo>
                  <a:lnTo>
                    <a:pt x="8523" y="831"/>
                  </a:lnTo>
                  <a:lnTo>
                    <a:pt x="8747" y="1032"/>
                  </a:lnTo>
                  <a:cubicBezTo>
                    <a:pt x="8760" y="1044"/>
                    <a:pt x="8773" y="1055"/>
                    <a:pt x="8784" y="1063"/>
                  </a:cubicBezTo>
                  <a:cubicBezTo>
                    <a:pt x="8795" y="1072"/>
                    <a:pt x="8802" y="1077"/>
                    <a:pt x="8803" y="1078"/>
                  </a:cubicBezTo>
                  <a:cubicBezTo>
                    <a:pt x="8801" y="1077"/>
                    <a:pt x="8793" y="1075"/>
                    <a:pt x="8779" y="1071"/>
                  </a:cubicBezTo>
                  <a:cubicBezTo>
                    <a:pt x="8765" y="1068"/>
                    <a:pt x="8748" y="1064"/>
                    <a:pt x="8728" y="1060"/>
                  </a:cubicBezTo>
                  <a:lnTo>
                    <a:pt x="8437" y="1005"/>
                  </a:lnTo>
                  <a:lnTo>
                    <a:pt x="8404" y="1074"/>
                  </a:lnTo>
                  <a:lnTo>
                    <a:pt x="8778" y="1300"/>
                  </a:lnTo>
                  <a:lnTo>
                    <a:pt x="8800" y="1255"/>
                  </a:lnTo>
                  <a:lnTo>
                    <a:pt x="8532" y="1097"/>
                  </a:lnTo>
                  <a:cubicBezTo>
                    <a:pt x="8527" y="1094"/>
                    <a:pt x="8520" y="1090"/>
                    <a:pt x="8513" y="1085"/>
                  </a:cubicBezTo>
                  <a:cubicBezTo>
                    <a:pt x="8505" y="1081"/>
                    <a:pt x="8498" y="1077"/>
                    <a:pt x="8491" y="1073"/>
                  </a:cubicBezTo>
                  <a:cubicBezTo>
                    <a:pt x="8483" y="1069"/>
                    <a:pt x="8477" y="1065"/>
                    <a:pt x="8471" y="1062"/>
                  </a:cubicBezTo>
                  <a:cubicBezTo>
                    <a:pt x="8466" y="1059"/>
                    <a:pt x="8463" y="1057"/>
                    <a:pt x="8462" y="1056"/>
                  </a:cubicBezTo>
                  <a:cubicBezTo>
                    <a:pt x="8466" y="1058"/>
                    <a:pt x="8475" y="1060"/>
                    <a:pt x="8489" y="1062"/>
                  </a:cubicBezTo>
                  <a:cubicBezTo>
                    <a:pt x="8504" y="1065"/>
                    <a:pt x="8523" y="1069"/>
                    <a:pt x="8545" y="1073"/>
                  </a:cubicBezTo>
                  <a:lnTo>
                    <a:pt x="8860" y="1132"/>
                  </a:lnTo>
                  <a:lnTo>
                    <a:pt x="8880" y="1092"/>
                  </a:lnTo>
                  <a:lnTo>
                    <a:pt x="8630" y="865"/>
                  </a:lnTo>
                  <a:cubicBezTo>
                    <a:pt x="8624" y="861"/>
                    <a:pt x="8619" y="856"/>
                    <a:pt x="8613" y="851"/>
                  </a:cubicBezTo>
                  <a:cubicBezTo>
                    <a:pt x="8607" y="846"/>
                    <a:pt x="8601" y="841"/>
                    <a:pt x="8596" y="837"/>
                  </a:cubicBezTo>
                  <a:cubicBezTo>
                    <a:pt x="8591" y="832"/>
                    <a:pt x="8586" y="828"/>
                    <a:pt x="8583" y="825"/>
                  </a:cubicBezTo>
                  <a:cubicBezTo>
                    <a:pt x="8579" y="822"/>
                    <a:pt x="8577" y="820"/>
                    <a:pt x="8576" y="820"/>
                  </a:cubicBezTo>
                  <a:cubicBezTo>
                    <a:pt x="8577" y="820"/>
                    <a:pt x="8580" y="821"/>
                    <a:pt x="8584" y="823"/>
                  </a:cubicBezTo>
                  <a:cubicBezTo>
                    <a:pt x="8589" y="825"/>
                    <a:pt x="8595" y="828"/>
                    <a:pt x="8601" y="831"/>
                  </a:cubicBezTo>
                  <a:cubicBezTo>
                    <a:pt x="8608" y="834"/>
                    <a:pt x="8615" y="837"/>
                    <a:pt x="8623" y="841"/>
                  </a:cubicBezTo>
                  <a:cubicBezTo>
                    <a:pt x="8630" y="844"/>
                    <a:pt x="8637" y="847"/>
                    <a:pt x="8644" y="849"/>
                  </a:cubicBezTo>
                  <a:lnTo>
                    <a:pt x="8941" y="968"/>
                  </a:lnTo>
                  <a:lnTo>
                    <a:pt x="8964" y="921"/>
                  </a:lnTo>
                  <a:close/>
                  <a:moveTo>
                    <a:pt x="8592" y="503"/>
                  </a:moveTo>
                  <a:cubicBezTo>
                    <a:pt x="8583" y="506"/>
                    <a:pt x="8577" y="512"/>
                    <a:pt x="8573" y="520"/>
                  </a:cubicBezTo>
                  <a:cubicBezTo>
                    <a:pt x="8569" y="528"/>
                    <a:pt x="8568" y="536"/>
                    <a:pt x="8571" y="545"/>
                  </a:cubicBezTo>
                  <a:cubicBezTo>
                    <a:pt x="8574" y="553"/>
                    <a:pt x="8580" y="559"/>
                    <a:pt x="8588" y="563"/>
                  </a:cubicBezTo>
                  <a:cubicBezTo>
                    <a:pt x="8596" y="567"/>
                    <a:pt x="8605" y="568"/>
                    <a:pt x="8613" y="565"/>
                  </a:cubicBezTo>
                  <a:cubicBezTo>
                    <a:pt x="8622" y="563"/>
                    <a:pt x="8628" y="557"/>
                    <a:pt x="8632" y="549"/>
                  </a:cubicBezTo>
                  <a:cubicBezTo>
                    <a:pt x="8637" y="540"/>
                    <a:pt x="8637" y="532"/>
                    <a:pt x="8634" y="523"/>
                  </a:cubicBezTo>
                  <a:cubicBezTo>
                    <a:pt x="8631" y="515"/>
                    <a:pt x="8625" y="509"/>
                    <a:pt x="8617" y="505"/>
                  </a:cubicBezTo>
                  <a:cubicBezTo>
                    <a:pt x="8608" y="501"/>
                    <a:pt x="8600" y="500"/>
                    <a:pt x="8592" y="503"/>
                  </a:cubicBezTo>
                  <a:close/>
                  <a:moveTo>
                    <a:pt x="8649" y="386"/>
                  </a:moveTo>
                  <a:cubicBezTo>
                    <a:pt x="8641" y="389"/>
                    <a:pt x="8634" y="395"/>
                    <a:pt x="8630" y="403"/>
                  </a:cubicBezTo>
                  <a:cubicBezTo>
                    <a:pt x="8626" y="411"/>
                    <a:pt x="8626" y="419"/>
                    <a:pt x="8629" y="428"/>
                  </a:cubicBezTo>
                  <a:cubicBezTo>
                    <a:pt x="8632" y="436"/>
                    <a:pt x="8637" y="443"/>
                    <a:pt x="8645" y="447"/>
                  </a:cubicBezTo>
                  <a:cubicBezTo>
                    <a:pt x="8653" y="451"/>
                    <a:pt x="8662" y="451"/>
                    <a:pt x="8671" y="449"/>
                  </a:cubicBezTo>
                  <a:cubicBezTo>
                    <a:pt x="8679" y="446"/>
                    <a:pt x="8686" y="440"/>
                    <a:pt x="8690" y="432"/>
                  </a:cubicBezTo>
                  <a:cubicBezTo>
                    <a:pt x="8694" y="423"/>
                    <a:pt x="8694" y="415"/>
                    <a:pt x="8691" y="407"/>
                  </a:cubicBezTo>
                  <a:cubicBezTo>
                    <a:pt x="8688" y="398"/>
                    <a:pt x="8682" y="392"/>
                    <a:pt x="8674" y="388"/>
                  </a:cubicBezTo>
                  <a:cubicBezTo>
                    <a:pt x="8666" y="384"/>
                    <a:pt x="8658" y="383"/>
                    <a:pt x="8649" y="386"/>
                  </a:cubicBezTo>
                  <a:close/>
                  <a:moveTo>
                    <a:pt x="1203" y="18049"/>
                  </a:moveTo>
                  <a:cubicBezTo>
                    <a:pt x="1188" y="18047"/>
                    <a:pt x="1174" y="18048"/>
                    <a:pt x="1161" y="18052"/>
                  </a:cubicBezTo>
                  <a:cubicBezTo>
                    <a:pt x="1148" y="18055"/>
                    <a:pt x="1136" y="18061"/>
                    <a:pt x="1125" y="18068"/>
                  </a:cubicBezTo>
                  <a:cubicBezTo>
                    <a:pt x="1114" y="18075"/>
                    <a:pt x="1102" y="18087"/>
                    <a:pt x="1088" y="18101"/>
                  </a:cubicBezTo>
                  <a:lnTo>
                    <a:pt x="1052" y="18139"/>
                  </a:lnTo>
                  <a:cubicBezTo>
                    <a:pt x="1033" y="18159"/>
                    <a:pt x="1016" y="18171"/>
                    <a:pt x="1001" y="18177"/>
                  </a:cubicBezTo>
                  <a:cubicBezTo>
                    <a:pt x="987" y="18182"/>
                    <a:pt x="972" y="18181"/>
                    <a:pt x="956" y="18173"/>
                  </a:cubicBezTo>
                  <a:cubicBezTo>
                    <a:pt x="936" y="18163"/>
                    <a:pt x="923" y="18148"/>
                    <a:pt x="919" y="18129"/>
                  </a:cubicBezTo>
                  <a:cubicBezTo>
                    <a:pt x="914" y="18110"/>
                    <a:pt x="918" y="18088"/>
                    <a:pt x="930" y="18063"/>
                  </a:cubicBezTo>
                  <a:cubicBezTo>
                    <a:pt x="934" y="18055"/>
                    <a:pt x="938" y="18047"/>
                    <a:pt x="943" y="18040"/>
                  </a:cubicBezTo>
                  <a:cubicBezTo>
                    <a:pt x="948" y="18034"/>
                    <a:pt x="954" y="18027"/>
                    <a:pt x="960" y="18021"/>
                  </a:cubicBezTo>
                  <a:cubicBezTo>
                    <a:pt x="966" y="18015"/>
                    <a:pt x="973" y="18009"/>
                    <a:pt x="981" y="18003"/>
                  </a:cubicBezTo>
                  <a:cubicBezTo>
                    <a:pt x="990" y="17997"/>
                    <a:pt x="999" y="17991"/>
                    <a:pt x="1010" y="17984"/>
                  </a:cubicBezTo>
                  <a:lnTo>
                    <a:pt x="986" y="17947"/>
                  </a:lnTo>
                  <a:cubicBezTo>
                    <a:pt x="943" y="17972"/>
                    <a:pt x="911" y="18005"/>
                    <a:pt x="891" y="18047"/>
                  </a:cubicBezTo>
                  <a:cubicBezTo>
                    <a:pt x="881" y="18066"/>
                    <a:pt x="875" y="18084"/>
                    <a:pt x="873" y="18103"/>
                  </a:cubicBezTo>
                  <a:cubicBezTo>
                    <a:pt x="871" y="18121"/>
                    <a:pt x="872" y="18138"/>
                    <a:pt x="877" y="18154"/>
                  </a:cubicBezTo>
                  <a:cubicBezTo>
                    <a:pt x="881" y="18170"/>
                    <a:pt x="889" y="18184"/>
                    <a:pt x="899" y="18197"/>
                  </a:cubicBezTo>
                  <a:cubicBezTo>
                    <a:pt x="910" y="18210"/>
                    <a:pt x="924" y="18220"/>
                    <a:pt x="941" y="18228"/>
                  </a:cubicBezTo>
                  <a:cubicBezTo>
                    <a:pt x="966" y="18241"/>
                    <a:pt x="991" y="18243"/>
                    <a:pt x="1016" y="18235"/>
                  </a:cubicBezTo>
                  <a:cubicBezTo>
                    <a:pt x="1028" y="18232"/>
                    <a:pt x="1039" y="18226"/>
                    <a:pt x="1049" y="18218"/>
                  </a:cubicBezTo>
                  <a:cubicBezTo>
                    <a:pt x="1059" y="18210"/>
                    <a:pt x="1071" y="18198"/>
                    <a:pt x="1085" y="18183"/>
                  </a:cubicBezTo>
                  <a:lnTo>
                    <a:pt x="1117" y="18150"/>
                  </a:lnTo>
                  <a:cubicBezTo>
                    <a:pt x="1154" y="18110"/>
                    <a:pt x="1190" y="18098"/>
                    <a:pt x="1224" y="18115"/>
                  </a:cubicBezTo>
                  <a:cubicBezTo>
                    <a:pt x="1247" y="18127"/>
                    <a:pt x="1261" y="18145"/>
                    <a:pt x="1266" y="18171"/>
                  </a:cubicBezTo>
                  <a:cubicBezTo>
                    <a:pt x="1269" y="18182"/>
                    <a:pt x="1269" y="18193"/>
                    <a:pt x="1267" y="18204"/>
                  </a:cubicBezTo>
                  <a:cubicBezTo>
                    <a:pt x="1265" y="18214"/>
                    <a:pt x="1260" y="18226"/>
                    <a:pt x="1253" y="18241"/>
                  </a:cubicBezTo>
                  <a:cubicBezTo>
                    <a:pt x="1251" y="18246"/>
                    <a:pt x="1248" y="18250"/>
                    <a:pt x="1246" y="18254"/>
                  </a:cubicBezTo>
                  <a:lnTo>
                    <a:pt x="1294" y="18254"/>
                  </a:lnTo>
                  <a:cubicBezTo>
                    <a:pt x="1301" y="18238"/>
                    <a:pt x="1306" y="18223"/>
                    <a:pt x="1309" y="18209"/>
                  </a:cubicBezTo>
                  <a:cubicBezTo>
                    <a:pt x="1312" y="18194"/>
                    <a:pt x="1312" y="18178"/>
                    <a:pt x="1310" y="18160"/>
                  </a:cubicBezTo>
                  <a:cubicBezTo>
                    <a:pt x="1308" y="18138"/>
                    <a:pt x="1300" y="18117"/>
                    <a:pt x="1288" y="18100"/>
                  </a:cubicBezTo>
                  <a:cubicBezTo>
                    <a:pt x="1276" y="18082"/>
                    <a:pt x="1261" y="18069"/>
                    <a:pt x="1243" y="18060"/>
                  </a:cubicBezTo>
                  <a:cubicBezTo>
                    <a:pt x="1231" y="18054"/>
                    <a:pt x="1217" y="18050"/>
                    <a:pt x="1203" y="18049"/>
                  </a:cubicBezTo>
                  <a:close/>
                  <a:moveTo>
                    <a:pt x="9002" y="2570"/>
                  </a:moveTo>
                  <a:lnTo>
                    <a:pt x="9002" y="2530"/>
                  </a:lnTo>
                  <a:lnTo>
                    <a:pt x="8690" y="2217"/>
                  </a:lnTo>
                  <a:lnTo>
                    <a:pt x="8667" y="2265"/>
                  </a:lnTo>
                  <a:lnTo>
                    <a:pt x="8883" y="2475"/>
                  </a:lnTo>
                  <a:cubicBezTo>
                    <a:pt x="8901" y="2493"/>
                    <a:pt x="8916" y="2507"/>
                    <a:pt x="8928" y="2518"/>
                  </a:cubicBezTo>
                  <a:cubicBezTo>
                    <a:pt x="8940" y="2529"/>
                    <a:pt x="8948" y="2536"/>
                    <a:pt x="8953" y="2539"/>
                  </a:cubicBezTo>
                  <a:cubicBezTo>
                    <a:pt x="8950" y="2539"/>
                    <a:pt x="8945" y="2537"/>
                    <a:pt x="8938" y="2535"/>
                  </a:cubicBezTo>
                  <a:cubicBezTo>
                    <a:pt x="8931" y="2534"/>
                    <a:pt x="8923" y="2532"/>
                    <a:pt x="8914" y="2530"/>
                  </a:cubicBezTo>
                  <a:cubicBezTo>
                    <a:pt x="8905" y="2528"/>
                    <a:pt x="8895" y="2526"/>
                    <a:pt x="8885" y="2524"/>
                  </a:cubicBezTo>
                  <a:cubicBezTo>
                    <a:pt x="8875" y="2523"/>
                    <a:pt x="8864" y="2521"/>
                    <a:pt x="8854" y="2519"/>
                  </a:cubicBezTo>
                  <a:lnTo>
                    <a:pt x="8562" y="2478"/>
                  </a:lnTo>
                  <a:lnTo>
                    <a:pt x="8537" y="2529"/>
                  </a:lnTo>
                  <a:lnTo>
                    <a:pt x="8993" y="2590"/>
                  </a:lnTo>
                  <a:lnTo>
                    <a:pt x="9002" y="2570"/>
                  </a:lnTo>
                  <a:close/>
                  <a:moveTo>
                    <a:pt x="9002" y="2277"/>
                  </a:moveTo>
                  <a:lnTo>
                    <a:pt x="9002" y="2218"/>
                  </a:lnTo>
                  <a:lnTo>
                    <a:pt x="8958" y="2196"/>
                  </a:lnTo>
                  <a:lnTo>
                    <a:pt x="9002" y="2107"/>
                  </a:lnTo>
                  <a:lnTo>
                    <a:pt x="9002" y="2052"/>
                  </a:lnTo>
                  <a:lnTo>
                    <a:pt x="8984" y="2042"/>
                  </a:lnTo>
                  <a:lnTo>
                    <a:pt x="8918" y="2176"/>
                  </a:lnTo>
                  <a:lnTo>
                    <a:pt x="8790" y="2113"/>
                  </a:lnTo>
                  <a:lnTo>
                    <a:pt x="8868" y="1953"/>
                  </a:lnTo>
                  <a:lnTo>
                    <a:pt x="8833" y="1928"/>
                  </a:lnTo>
                  <a:lnTo>
                    <a:pt x="8728" y="2142"/>
                  </a:lnTo>
                  <a:lnTo>
                    <a:pt x="9002" y="2277"/>
                  </a:lnTo>
                  <a:close/>
                  <a:moveTo>
                    <a:pt x="9002" y="1901"/>
                  </a:moveTo>
                  <a:lnTo>
                    <a:pt x="9002" y="1845"/>
                  </a:lnTo>
                  <a:lnTo>
                    <a:pt x="8938" y="1813"/>
                  </a:lnTo>
                  <a:lnTo>
                    <a:pt x="8961" y="1767"/>
                  </a:lnTo>
                  <a:cubicBezTo>
                    <a:pt x="8966" y="1756"/>
                    <a:pt x="8971" y="1747"/>
                    <a:pt x="8976" y="1740"/>
                  </a:cubicBezTo>
                  <a:cubicBezTo>
                    <a:pt x="8982" y="1733"/>
                    <a:pt x="8987" y="1727"/>
                    <a:pt x="8993" y="1721"/>
                  </a:cubicBezTo>
                  <a:cubicBezTo>
                    <a:pt x="8996" y="1719"/>
                    <a:pt x="8999" y="1717"/>
                    <a:pt x="9002" y="1715"/>
                  </a:cubicBezTo>
                  <a:lnTo>
                    <a:pt x="9002" y="1659"/>
                  </a:lnTo>
                  <a:cubicBezTo>
                    <a:pt x="8999" y="1660"/>
                    <a:pt x="8997" y="1661"/>
                    <a:pt x="8995" y="1662"/>
                  </a:cubicBezTo>
                  <a:cubicBezTo>
                    <a:pt x="8989" y="1665"/>
                    <a:pt x="8983" y="1668"/>
                    <a:pt x="8977" y="1673"/>
                  </a:cubicBezTo>
                  <a:cubicBezTo>
                    <a:pt x="8971" y="1677"/>
                    <a:pt x="8965" y="1683"/>
                    <a:pt x="8959" y="1689"/>
                  </a:cubicBezTo>
                  <a:cubicBezTo>
                    <a:pt x="8952" y="1696"/>
                    <a:pt x="8946" y="1704"/>
                    <a:pt x="8940" y="1714"/>
                  </a:cubicBezTo>
                  <a:cubicBezTo>
                    <a:pt x="8934" y="1724"/>
                    <a:pt x="8928" y="1735"/>
                    <a:pt x="8921" y="1748"/>
                  </a:cubicBezTo>
                  <a:lnTo>
                    <a:pt x="8876" y="1840"/>
                  </a:lnTo>
                  <a:lnTo>
                    <a:pt x="9002" y="1901"/>
                  </a:lnTo>
                  <a:close/>
                  <a:moveTo>
                    <a:pt x="1120" y="17602"/>
                  </a:moveTo>
                  <a:lnTo>
                    <a:pt x="993" y="17861"/>
                  </a:lnTo>
                  <a:lnTo>
                    <a:pt x="1032" y="17880"/>
                  </a:lnTo>
                  <a:lnTo>
                    <a:pt x="1084" y="17775"/>
                  </a:lnTo>
                  <a:lnTo>
                    <a:pt x="1435" y="17948"/>
                  </a:lnTo>
                  <a:lnTo>
                    <a:pt x="1457" y="17903"/>
                  </a:lnTo>
                  <a:lnTo>
                    <a:pt x="1106" y="17730"/>
                  </a:lnTo>
                  <a:lnTo>
                    <a:pt x="1158" y="17624"/>
                  </a:lnTo>
                  <a:lnTo>
                    <a:pt x="1120" y="17602"/>
                  </a:lnTo>
                  <a:close/>
                  <a:moveTo>
                    <a:pt x="1652" y="17508"/>
                  </a:moveTo>
                  <a:lnTo>
                    <a:pt x="1611" y="17488"/>
                  </a:lnTo>
                  <a:lnTo>
                    <a:pt x="1527" y="17660"/>
                  </a:lnTo>
                  <a:lnTo>
                    <a:pt x="1384" y="17590"/>
                  </a:lnTo>
                  <a:lnTo>
                    <a:pt x="1450" y="17456"/>
                  </a:lnTo>
                  <a:lnTo>
                    <a:pt x="1409" y="17436"/>
                  </a:lnTo>
                  <a:lnTo>
                    <a:pt x="1343" y="17570"/>
                  </a:lnTo>
                  <a:lnTo>
                    <a:pt x="1215" y="17507"/>
                  </a:lnTo>
                  <a:lnTo>
                    <a:pt x="1294" y="17347"/>
                  </a:lnTo>
                  <a:lnTo>
                    <a:pt x="1258" y="17321"/>
                  </a:lnTo>
                  <a:lnTo>
                    <a:pt x="1153" y="17535"/>
                  </a:lnTo>
                  <a:lnTo>
                    <a:pt x="1544" y="17727"/>
                  </a:lnTo>
                  <a:lnTo>
                    <a:pt x="1652" y="17508"/>
                  </a:lnTo>
                  <a:close/>
                  <a:moveTo>
                    <a:pt x="1815" y="17177"/>
                  </a:moveTo>
                  <a:lnTo>
                    <a:pt x="1778" y="17182"/>
                  </a:lnTo>
                  <a:cubicBezTo>
                    <a:pt x="1762" y="17184"/>
                    <a:pt x="1744" y="17186"/>
                    <a:pt x="1725" y="17189"/>
                  </a:cubicBezTo>
                  <a:cubicBezTo>
                    <a:pt x="1707" y="17191"/>
                    <a:pt x="1689" y="17194"/>
                    <a:pt x="1673" y="17196"/>
                  </a:cubicBezTo>
                  <a:cubicBezTo>
                    <a:pt x="1656" y="17198"/>
                    <a:pt x="1645" y="17200"/>
                    <a:pt x="1638" y="17201"/>
                  </a:cubicBezTo>
                  <a:cubicBezTo>
                    <a:pt x="1628" y="17203"/>
                    <a:pt x="1617" y="17206"/>
                    <a:pt x="1605" y="17209"/>
                  </a:cubicBezTo>
                  <a:cubicBezTo>
                    <a:pt x="1593" y="17212"/>
                    <a:pt x="1583" y="17215"/>
                    <a:pt x="1574" y="17219"/>
                  </a:cubicBezTo>
                  <a:lnTo>
                    <a:pt x="1577" y="17214"/>
                  </a:lnTo>
                  <a:cubicBezTo>
                    <a:pt x="1585" y="17198"/>
                    <a:pt x="1589" y="17183"/>
                    <a:pt x="1590" y="17167"/>
                  </a:cubicBezTo>
                  <a:cubicBezTo>
                    <a:pt x="1592" y="17152"/>
                    <a:pt x="1590" y="17138"/>
                    <a:pt x="1585" y="17124"/>
                  </a:cubicBezTo>
                  <a:cubicBezTo>
                    <a:pt x="1580" y="17110"/>
                    <a:pt x="1572" y="17098"/>
                    <a:pt x="1561" y="17086"/>
                  </a:cubicBezTo>
                  <a:cubicBezTo>
                    <a:pt x="1551" y="17075"/>
                    <a:pt x="1537" y="17065"/>
                    <a:pt x="1521" y="17057"/>
                  </a:cubicBezTo>
                  <a:cubicBezTo>
                    <a:pt x="1511" y="17052"/>
                    <a:pt x="1501" y="17049"/>
                    <a:pt x="1491" y="17047"/>
                  </a:cubicBezTo>
                  <a:cubicBezTo>
                    <a:pt x="1481" y="17045"/>
                    <a:pt x="1472" y="17044"/>
                    <a:pt x="1464" y="17045"/>
                  </a:cubicBezTo>
                  <a:cubicBezTo>
                    <a:pt x="1455" y="17045"/>
                    <a:pt x="1447" y="17046"/>
                    <a:pt x="1440" y="17048"/>
                  </a:cubicBezTo>
                  <a:cubicBezTo>
                    <a:pt x="1432" y="17050"/>
                    <a:pt x="1426" y="17053"/>
                    <a:pt x="1420" y="17056"/>
                  </a:cubicBezTo>
                  <a:cubicBezTo>
                    <a:pt x="1414" y="17058"/>
                    <a:pt x="1408" y="17062"/>
                    <a:pt x="1402" y="17066"/>
                  </a:cubicBezTo>
                  <a:cubicBezTo>
                    <a:pt x="1396" y="17071"/>
                    <a:pt x="1390" y="17076"/>
                    <a:pt x="1384" y="17083"/>
                  </a:cubicBezTo>
                  <a:cubicBezTo>
                    <a:pt x="1378" y="17089"/>
                    <a:pt x="1372" y="17098"/>
                    <a:pt x="1366" y="17107"/>
                  </a:cubicBezTo>
                  <a:cubicBezTo>
                    <a:pt x="1359" y="17117"/>
                    <a:pt x="1353" y="17128"/>
                    <a:pt x="1347" y="17142"/>
                  </a:cubicBezTo>
                  <a:lnTo>
                    <a:pt x="1302" y="17233"/>
                  </a:lnTo>
                  <a:lnTo>
                    <a:pt x="1692" y="17425"/>
                  </a:lnTo>
                  <a:lnTo>
                    <a:pt x="1715" y="17380"/>
                  </a:lnTo>
                  <a:lnTo>
                    <a:pt x="1538" y="17293"/>
                  </a:lnTo>
                  <a:cubicBezTo>
                    <a:pt x="1544" y="17283"/>
                    <a:pt x="1549" y="17276"/>
                    <a:pt x="1556" y="17271"/>
                  </a:cubicBezTo>
                  <a:cubicBezTo>
                    <a:pt x="1562" y="17267"/>
                    <a:pt x="1572" y="17263"/>
                    <a:pt x="1585" y="17261"/>
                  </a:cubicBezTo>
                  <a:cubicBezTo>
                    <a:pt x="1608" y="17256"/>
                    <a:pt x="1630" y="17252"/>
                    <a:pt x="1651" y="17248"/>
                  </a:cubicBezTo>
                  <a:cubicBezTo>
                    <a:pt x="1672" y="17245"/>
                    <a:pt x="1691" y="17242"/>
                    <a:pt x="1708" y="17240"/>
                  </a:cubicBezTo>
                  <a:cubicBezTo>
                    <a:pt x="1726" y="17238"/>
                    <a:pt x="1741" y="17237"/>
                    <a:pt x="1754" y="17236"/>
                  </a:cubicBezTo>
                  <a:cubicBezTo>
                    <a:pt x="1767" y="17236"/>
                    <a:pt x="1778" y="17235"/>
                    <a:pt x="1786" y="17236"/>
                  </a:cubicBezTo>
                  <a:lnTo>
                    <a:pt x="1815" y="17177"/>
                  </a:lnTo>
                  <a:close/>
                  <a:moveTo>
                    <a:pt x="1528" y="17128"/>
                  </a:moveTo>
                  <a:cubicBezTo>
                    <a:pt x="1537" y="17136"/>
                    <a:pt x="1542" y="17145"/>
                    <a:pt x="1545" y="17155"/>
                  </a:cubicBezTo>
                  <a:cubicBezTo>
                    <a:pt x="1548" y="17166"/>
                    <a:pt x="1549" y="17177"/>
                    <a:pt x="1547" y="17190"/>
                  </a:cubicBezTo>
                  <a:cubicBezTo>
                    <a:pt x="1545" y="17203"/>
                    <a:pt x="1539" y="17218"/>
                    <a:pt x="1531" y="17235"/>
                  </a:cubicBezTo>
                  <a:lnTo>
                    <a:pt x="1509" y="17278"/>
                  </a:lnTo>
                  <a:lnTo>
                    <a:pt x="1363" y="17207"/>
                  </a:lnTo>
                  <a:lnTo>
                    <a:pt x="1386" y="17160"/>
                  </a:lnTo>
                  <a:cubicBezTo>
                    <a:pt x="1392" y="17149"/>
                    <a:pt x="1397" y="17140"/>
                    <a:pt x="1402" y="17133"/>
                  </a:cubicBezTo>
                  <a:cubicBezTo>
                    <a:pt x="1407" y="17126"/>
                    <a:pt x="1413" y="17120"/>
                    <a:pt x="1418" y="17115"/>
                  </a:cubicBezTo>
                  <a:cubicBezTo>
                    <a:pt x="1428" y="17106"/>
                    <a:pt x="1441" y="17101"/>
                    <a:pt x="1455" y="17099"/>
                  </a:cubicBezTo>
                  <a:cubicBezTo>
                    <a:pt x="1470" y="17097"/>
                    <a:pt x="1484" y="17100"/>
                    <a:pt x="1497" y="17106"/>
                  </a:cubicBezTo>
                  <a:cubicBezTo>
                    <a:pt x="1509" y="17112"/>
                    <a:pt x="1520" y="17120"/>
                    <a:pt x="1528" y="17128"/>
                  </a:cubicBezTo>
                  <a:close/>
                  <a:moveTo>
                    <a:pt x="2027" y="16965"/>
                  </a:moveTo>
                  <a:lnTo>
                    <a:pt x="1477" y="16695"/>
                  </a:lnTo>
                  <a:lnTo>
                    <a:pt x="1459" y="16733"/>
                  </a:lnTo>
                  <a:lnTo>
                    <a:pt x="2008" y="17003"/>
                  </a:lnTo>
                  <a:lnTo>
                    <a:pt x="2027" y="16965"/>
                  </a:lnTo>
                  <a:close/>
                  <a:moveTo>
                    <a:pt x="1872" y="16074"/>
                  </a:moveTo>
                  <a:lnTo>
                    <a:pt x="1849" y="16121"/>
                  </a:lnTo>
                  <a:lnTo>
                    <a:pt x="2052" y="16281"/>
                  </a:lnTo>
                  <a:cubicBezTo>
                    <a:pt x="2065" y="16291"/>
                    <a:pt x="2078" y="16301"/>
                    <a:pt x="2090" y="16311"/>
                  </a:cubicBezTo>
                  <a:cubicBezTo>
                    <a:pt x="2103" y="16320"/>
                    <a:pt x="2114" y="16329"/>
                    <a:pt x="2125" y="16336"/>
                  </a:cubicBezTo>
                  <a:cubicBezTo>
                    <a:pt x="2135" y="16344"/>
                    <a:pt x="2143" y="16350"/>
                    <a:pt x="2150" y="16355"/>
                  </a:cubicBezTo>
                  <a:cubicBezTo>
                    <a:pt x="2155" y="16359"/>
                    <a:pt x="2158" y="16361"/>
                    <a:pt x="2160" y="16362"/>
                  </a:cubicBezTo>
                  <a:cubicBezTo>
                    <a:pt x="2158" y="16362"/>
                    <a:pt x="2155" y="16361"/>
                    <a:pt x="2150" y="16360"/>
                  </a:cubicBezTo>
                  <a:cubicBezTo>
                    <a:pt x="2144" y="16358"/>
                    <a:pt x="2136" y="16355"/>
                    <a:pt x="2126" y="16352"/>
                  </a:cubicBezTo>
                  <a:cubicBezTo>
                    <a:pt x="2116" y="16349"/>
                    <a:pt x="2104" y="16346"/>
                    <a:pt x="2091" y="16343"/>
                  </a:cubicBezTo>
                  <a:cubicBezTo>
                    <a:pt x="2077" y="16339"/>
                    <a:pt x="2063" y="16335"/>
                    <a:pt x="2047" y="16331"/>
                  </a:cubicBezTo>
                  <a:lnTo>
                    <a:pt x="1777" y="16266"/>
                  </a:lnTo>
                  <a:lnTo>
                    <a:pt x="1751" y="16319"/>
                  </a:lnTo>
                  <a:lnTo>
                    <a:pt x="1960" y="16486"/>
                  </a:lnTo>
                  <a:cubicBezTo>
                    <a:pt x="1970" y="16494"/>
                    <a:pt x="1981" y="16502"/>
                    <a:pt x="1992" y="16511"/>
                  </a:cubicBezTo>
                  <a:cubicBezTo>
                    <a:pt x="2004" y="16520"/>
                    <a:pt x="2015" y="16528"/>
                    <a:pt x="2025" y="16536"/>
                  </a:cubicBezTo>
                  <a:cubicBezTo>
                    <a:pt x="2035" y="16543"/>
                    <a:pt x="2043" y="16550"/>
                    <a:pt x="2050" y="16555"/>
                  </a:cubicBezTo>
                  <a:cubicBezTo>
                    <a:pt x="2057" y="16561"/>
                    <a:pt x="2061" y="16563"/>
                    <a:pt x="2062" y="16564"/>
                  </a:cubicBezTo>
                  <a:cubicBezTo>
                    <a:pt x="2060" y="16563"/>
                    <a:pt x="2055" y="16562"/>
                    <a:pt x="2047" y="16559"/>
                  </a:cubicBezTo>
                  <a:cubicBezTo>
                    <a:pt x="2038" y="16556"/>
                    <a:pt x="2028" y="16553"/>
                    <a:pt x="2015" y="16549"/>
                  </a:cubicBezTo>
                  <a:cubicBezTo>
                    <a:pt x="2003" y="16546"/>
                    <a:pt x="1989" y="16542"/>
                    <a:pt x="1975" y="16538"/>
                  </a:cubicBezTo>
                  <a:cubicBezTo>
                    <a:pt x="1960" y="16534"/>
                    <a:pt x="1946" y="16530"/>
                    <a:pt x="1933" y="16527"/>
                  </a:cubicBezTo>
                  <a:lnTo>
                    <a:pt x="1680" y="16464"/>
                  </a:lnTo>
                  <a:lnTo>
                    <a:pt x="1655" y="16514"/>
                  </a:lnTo>
                  <a:lnTo>
                    <a:pt x="2092" y="16614"/>
                  </a:lnTo>
                  <a:lnTo>
                    <a:pt x="2121" y="16554"/>
                  </a:lnTo>
                  <a:lnTo>
                    <a:pt x="1925" y="16397"/>
                  </a:lnTo>
                  <a:cubicBezTo>
                    <a:pt x="1913" y="16388"/>
                    <a:pt x="1902" y="16379"/>
                    <a:pt x="1890" y="16371"/>
                  </a:cubicBezTo>
                  <a:cubicBezTo>
                    <a:pt x="1879" y="16362"/>
                    <a:pt x="1869" y="16355"/>
                    <a:pt x="1860" y="16348"/>
                  </a:cubicBezTo>
                  <a:cubicBezTo>
                    <a:pt x="1851" y="16342"/>
                    <a:pt x="1844" y="16336"/>
                    <a:pt x="1838" y="16332"/>
                  </a:cubicBezTo>
                  <a:cubicBezTo>
                    <a:pt x="1832" y="16328"/>
                    <a:pt x="1829" y="16326"/>
                    <a:pt x="1828" y="16325"/>
                  </a:cubicBezTo>
                  <a:cubicBezTo>
                    <a:pt x="1829" y="16326"/>
                    <a:pt x="1833" y="16327"/>
                    <a:pt x="1840" y="16329"/>
                  </a:cubicBezTo>
                  <a:cubicBezTo>
                    <a:pt x="1847" y="16331"/>
                    <a:pt x="1856" y="16333"/>
                    <a:pt x="1866" y="16336"/>
                  </a:cubicBezTo>
                  <a:cubicBezTo>
                    <a:pt x="1877" y="16339"/>
                    <a:pt x="1889" y="16343"/>
                    <a:pt x="1903" y="16347"/>
                  </a:cubicBezTo>
                  <a:cubicBezTo>
                    <a:pt x="1917" y="16350"/>
                    <a:pt x="1932" y="16354"/>
                    <a:pt x="1948" y="16358"/>
                  </a:cubicBezTo>
                  <a:lnTo>
                    <a:pt x="2189" y="16417"/>
                  </a:lnTo>
                  <a:lnTo>
                    <a:pt x="2219" y="16356"/>
                  </a:lnTo>
                  <a:lnTo>
                    <a:pt x="1872" y="16074"/>
                  </a:lnTo>
                  <a:close/>
                  <a:moveTo>
                    <a:pt x="2409" y="15969"/>
                  </a:moveTo>
                  <a:lnTo>
                    <a:pt x="2369" y="15949"/>
                  </a:lnTo>
                  <a:lnTo>
                    <a:pt x="2284" y="16121"/>
                  </a:lnTo>
                  <a:lnTo>
                    <a:pt x="2141" y="16050"/>
                  </a:lnTo>
                  <a:lnTo>
                    <a:pt x="2207" y="15916"/>
                  </a:lnTo>
                  <a:lnTo>
                    <a:pt x="2167" y="15897"/>
                  </a:lnTo>
                  <a:lnTo>
                    <a:pt x="2101" y="16030"/>
                  </a:lnTo>
                  <a:lnTo>
                    <a:pt x="1973" y="15967"/>
                  </a:lnTo>
                  <a:lnTo>
                    <a:pt x="2051" y="15807"/>
                  </a:lnTo>
                  <a:lnTo>
                    <a:pt x="2016" y="15782"/>
                  </a:lnTo>
                  <a:lnTo>
                    <a:pt x="1911" y="15996"/>
                  </a:lnTo>
                  <a:lnTo>
                    <a:pt x="2301" y="16188"/>
                  </a:lnTo>
                  <a:lnTo>
                    <a:pt x="2409" y="15969"/>
                  </a:lnTo>
                  <a:close/>
                  <a:moveTo>
                    <a:pt x="2425" y="15564"/>
                  </a:moveTo>
                  <a:cubicBezTo>
                    <a:pt x="2411" y="15563"/>
                    <a:pt x="2397" y="15564"/>
                    <a:pt x="2384" y="15567"/>
                  </a:cubicBezTo>
                  <a:cubicBezTo>
                    <a:pt x="2371" y="15571"/>
                    <a:pt x="2359" y="15576"/>
                    <a:pt x="2348" y="15584"/>
                  </a:cubicBezTo>
                  <a:cubicBezTo>
                    <a:pt x="2337" y="15591"/>
                    <a:pt x="2324" y="15602"/>
                    <a:pt x="2311" y="15617"/>
                  </a:cubicBezTo>
                  <a:lnTo>
                    <a:pt x="2274" y="15655"/>
                  </a:lnTo>
                  <a:cubicBezTo>
                    <a:pt x="2255" y="15674"/>
                    <a:pt x="2238" y="15687"/>
                    <a:pt x="2224" y="15692"/>
                  </a:cubicBezTo>
                  <a:cubicBezTo>
                    <a:pt x="2210" y="15697"/>
                    <a:pt x="2194" y="15696"/>
                    <a:pt x="2178" y="15688"/>
                  </a:cubicBezTo>
                  <a:cubicBezTo>
                    <a:pt x="2158" y="15679"/>
                    <a:pt x="2146" y="15664"/>
                    <a:pt x="2141" y="15645"/>
                  </a:cubicBezTo>
                  <a:cubicBezTo>
                    <a:pt x="2137" y="15625"/>
                    <a:pt x="2140" y="15603"/>
                    <a:pt x="2152" y="15579"/>
                  </a:cubicBezTo>
                  <a:cubicBezTo>
                    <a:pt x="2157" y="15570"/>
                    <a:pt x="2161" y="15563"/>
                    <a:pt x="2166" y="15556"/>
                  </a:cubicBezTo>
                  <a:cubicBezTo>
                    <a:pt x="2171" y="15549"/>
                    <a:pt x="2176" y="15543"/>
                    <a:pt x="2182" y="15536"/>
                  </a:cubicBezTo>
                  <a:cubicBezTo>
                    <a:pt x="2189" y="15530"/>
                    <a:pt x="2196" y="15524"/>
                    <a:pt x="2204" y="15518"/>
                  </a:cubicBezTo>
                  <a:cubicBezTo>
                    <a:pt x="2212" y="15513"/>
                    <a:pt x="2222" y="15506"/>
                    <a:pt x="2232" y="15500"/>
                  </a:cubicBezTo>
                  <a:lnTo>
                    <a:pt x="2209" y="15463"/>
                  </a:lnTo>
                  <a:cubicBezTo>
                    <a:pt x="2165" y="15488"/>
                    <a:pt x="2134" y="15521"/>
                    <a:pt x="2113" y="15562"/>
                  </a:cubicBezTo>
                  <a:cubicBezTo>
                    <a:pt x="2104" y="15581"/>
                    <a:pt x="2098" y="15600"/>
                    <a:pt x="2096" y="15618"/>
                  </a:cubicBezTo>
                  <a:cubicBezTo>
                    <a:pt x="2094" y="15636"/>
                    <a:pt x="2095" y="15653"/>
                    <a:pt x="2099" y="15669"/>
                  </a:cubicBezTo>
                  <a:cubicBezTo>
                    <a:pt x="2104" y="15685"/>
                    <a:pt x="2111" y="15700"/>
                    <a:pt x="2122" y="15712"/>
                  </a:cubicBezTo>
                  <a:cubicBezTo>
                    <a:pt x="2133" y="15725"/>
                    <a:pt x="2146" y="15736"/>
                    <a:pt x="2163" y="15744"/>
                  </a:cubicBezTo>
                  <a:cubicBezTo>
                    <a:pt x="2188" y="15756"/>
                    <a:pt x="2214" y="15759"/>
                    <a:pt x="2239" y="15751"/>
                  </a:cubicBezTo>
                  <a:cubicBezTo>
                    <a:pt x="2251" y="15747"/>
                    <a:pt x="2262" y="15741"/>
                    <a:pt x="2272" y="15733"/>
                  </a:cubicBezTo>
                  <a:cubicBezTo>
                    <a:pt x="2282" y="15725"/>
                    <a:pt x="2294" y="15714"/>
                    <a:pt x="2308" y="15698"/>
                  </a:cubicBezTo>
                  <a:lnTo>
                    <a:pt x="2339" y="15665"/>
                  </a:lnTo>
                  <a:cubicBezTo>
                    <a:pt x="2376" y="15625"/>
                    <a:pt x="2412" y="15614"/>
                    <a:pt x="2447" y="15631"/>
                  </a:cubicBezTo>
                  <a:cubicBezTo>
                    <a:pt x="2470" y="15642"/>
                    <a:pt x="2484" y="15661"/>
                    <a:pt x="2489" y="15686"/>
                  </a:cubicBezTo>
                  <a:cubicBezTo>
                    <a:pt x="2491" y="15698"/>
                    <a:pt x="2491" y="15709"/>
                    <a:pt x="2489" y="15719"/>
                  </a:cubicBezTo>
                  <a:cubicBezTo>
                    <a:pt x="2487" y="15729"/>
                    <a:pt x="2483" y="15742"/>
                    <a:pt x="2475" y="15757"/>
                  </a:cubicBezTo>
                  <a:cubicBezTo>
                    <a:pt x="2466" y="15776"/>
                    <a:pt x="2454" y="15793"/>
                    <a:pt x="2440" y="15808"/>
                  </a:cubicBezTo>
                  <a:cubicBezTo>
                    <a:pt x="2427" y="15822"/>
                    <a:pt x="2410" y="15834"/>
                    <a:pt x="2390" y="15845"/>
                  </a:cubicBezTo>
                  <a:lnTo>
                    <a:pt x="2417" y="15883"/>
                  </a:lnTo>
                  <a:cubicBezTo>
                    <a:pt x="2438" y="15870"/>
                    <a:pt x="2457" y="15855"/>
                    <a:pt x="2473" y="15837"/>
                  </a:cubicBezTo>
                  <a:cubicBezTo>
                    <a:pt x="2488" y="15820"/>
                    <a:pt x="2502" y="15799"/>
                    <a:pt x="2514" y="15775"/>
                  </a:cubicBezTo>
                  <a:cubicBezTo>
                    <a:pt x="2522" y="15757"/>
                    <a:pt x="2528" y="15740"/>
                    <a:pt x="2531" y="15725"/>
                  </a:cubicBezTo>
                  <a:cubicBezTo>
                    <a:pt x="2534" y="15709"/>
                    <a:pt x="2535" y="15693"/>
                    <a:pt x="2533" y="15676"/>
                  </a:cubicBezTo>
                  <a:cubicBezTo>
                    <a:pt x="2530" y="15653"/>
                    <a:pt x="2523" y="15633"/>
                    <a:pt x="2511" y="15615"/>
                  </a:cubicBezTo>
                  <a:cubicBezTo>
                    <a:pt x="2499" y="15598"/>
                    <a:pt x="2484" y="15585"/>
                    <a:pt x="2465" y="15576"/>
                  </a:cubicBezTo>
                  <a:cubicBezTo>
                    <a:pt x="2453" y="15570"/>
                    <a:pt x="2440" y="15566"/>
                    <a:pt x="2425" y="15564"/>
                  </a:cubicBezTo>
                  <a:close/>
                  <a:moveTo>
                    <a:pt x="2343" y="15118"/>
                  </a:moveTo>
                  <a:lnTo>
                    <a:pt x="2215" y="15376"/>
                  </a:lnTo>
                  <a:lnTo>
                    <a:pt x="2255" y="15396"/>
                  </a:lnTo>
                  <a:lnTo>
                    <a:pt x="2306" y="15291"/>
                  </a:lnTo>
                  <a:lnTo>
                    <a:pt x="2658" y="15464"/>
                  </a:lnTo>
                  <a:lnTo>
                    <a:pt x="2680" y="15419"/>
                  </a:lnTo>
                  <a:lnTo>
                    <a:pt x="2328" y="15246"/>
                  </a:lnTo>
                  <a:lnTo>
                    <a:pt x="2380" y="15140"/>
                  </a:lnTo>
                  <a:lnTo>
                    <a:pt x="2343" y="15118"/>
                  </a:lnTo>
                  <a:close/>
                  <a:moveTo>
                    <a:pt x="2477" y="14845"/>
                  </a:moveTo>
                  <a:lnTo>
                    <a:pt x="2376" y="15050"/>
                  </a:lnTo>
                  <a:lnTo>
                    <a:pt x="2766" y="15243"/>
                  </a:lnTo>
                  <a:lnTo>
                    <a:pt x="2790" y="15195"/>
                  </a:lnTo>
                  <a:lnTo>
                    <a:pt x="2604" y="15104"/>
                  </a:lnTo>
                  <a:lnTo>
                    <a:pt x="2666" y="14979"/>
                  </a:lnTo>
                  <a:lnTo>
                    <a:pt x="2627" y="14960"/>
                  </a:lnTo>
                  <a:lnTo>
                    <a:pt x="2566" y="15085"/>
                  </a:lnTo>
                  <a:lnTo>
                    <a:pt x="2438" y="15022"/>
                  </a:lnTo>
                  <a:lnTo>
                    <a:pt x="2512" y="14871"/>
                  </a:lnTo>
                  <a:lnTo>
                    <a:pt x="2477" y="14845"/>
                  </a:lnTo>
                  <a:close/>
                  <a:moveTo>
                    <a:pt x="3024" y="14719"/>
                  </a:moveTo>
                  <a:lnTo>
                    <a:pt x="2569" y="14656"/>
                  </a:lnTo>
                  <a:lnTo>
                    <a:pt x="2539" y="14717"/>
                  </a:lnTo>
                  <a:lnTo>
                    <a:pt x="2866" y="15040"/>
                  </a:lnTo>
                  <a:lnTo>
                    <a:pt x="2889" y="14993"/>
                  </a:lnTo>
                  <a:lnTo>
                    <a:pt x="2788" y="14896"/>
                  </a:lnTo>
                  <a:lnTo>
                    <a:pt x="2859" y="14750"/>
                  </a:lnTo>
                  <a:lnTo>
                    <a:pt x="2998" y="14772"/>
                  </a:lnTo>
                  <a:lnTo>
                    <a:pt x="3024" y="14719"/>
                  </a:lnTo>
                  <a:close/>
                  <a:moveTo>
                    <a:pt x="2815" y="14743"/>
                  </a:moveTo>
                  <a:lnTo>
                    <a:pt x="2756" y="14865"/>
                  </a:lnTo>
                  <a:lnTo>
                    <a:pt x="2595" y="14709"/>
                  </a:lnTo>
                  <a:lnTo>
                    <a:pt x="2815" y="14743"/>
                  </a:lnTo>
                  <a:close/>
                  <a:moveTo>
                    <a:pt x="2461" y="14687"/>
                  </a:moveTo>
                  <a:cubicBezTo>
                    <a:pt x="2453" y="14690"/>
                    <a:pt x="2447" y="14696"/>
                    <a:pt x="2443" y="14704"/>
                  </a:cubicBezTo>
                  <a:cubicBezTo>
                    <a:pt x="2439" y="14712"/>
                    <a:pt x="2438" y="14721"/>
                    <a:pt x="2441" y="14729"/>
                  </a:cubicBezTo>
                  <a:cubicBezTo>
                    <a:pt x="2444" y="14738"/>
                    <a:pt x="2449" y="14744"/>
                    <a:pt x="2457" y="14748"/>
                  </a:cubicBezTo>
                  <a:cubicBezTo>
                    <a:pt x="2466" y="14752"/>
                    <a:pt x="2474" y="14752"/>
                    <a:pt x="2483" y="14750"/>
                  </a:cubicBezTo>
                  <a:cubicBezTo>
                    <a:pt x="2492" y="14747"/>
                    <a:pt x="2498" y="14741"/>
                    <a:pt x="2502" y="14733"/>
                  </a:cubicBezTo>
                  <a:cubicBezTo>
                    <a:pt x="2506" y="14725"/>
                    <a:pt x="2507" y="14716"/>
                    <a:pt x="2503" y="14708"/>
                  </a:cubicBezTo>
                  <a:cubicBezTo>
                    <a:pt x="2500" y="14699"/>
                    <a:pt x="2495" y="14693"/>
                    <a:pt x="2486" y="14689"/>
                  </a:cubicBezTo>
                  <a:cubicBezTo>
                    <a:pt x="2478" y="14685"/>
                    <a:pt x="2470" y="14685"/>
                    <a:pt x="2461" y="14687"/>
                  </a:cubicBezTo>
                  <a:close/>
                  <a:moveTo>
                    <a:pt x="2519" y="14570"/>
                  </a:moveTo>
                  <a:cubicBezTo>
                    <a:pt x="2511" y="14573"/>
                    <a:pt x="2504" y="14579"/>
                    <a:pt x="2500" y="14587"/>
                  </a:cubicBezTo>
                  <a:cubicBezTo>
                    <a:pt x="2496" y="14595"/>
                    <a:pt x="2496" y="14603"/>
                    <a:pt x="2499" y="14612"/>
                  </a:cubicBezTo>
                  <a:cubicBezTo>
                    <a:pt x="2502" y="14620"/>
                    <a:pt x="2507" y="14626"/>
                    <a:pt x="2515" y="14630"/>
                  </a:cubicBezTo>
                  <a:cubicBezTo>
                    <a:pt x="2523" y="14634"/>
                    <a:pt x="2532" y="14635"/>
                    <a:pt x="2541" y="14632"/>
                  </a:cubicBezTo>
                  <a:cubicBezTo>
                    <a:pt x="2549" y="14629"/>
                    <a:pt x="2556" y="14624"/>
                    <a:pt x="2560" y="14616"/>
                  </a:cubicBezTo>
                  <a:cubicBezTo>
                    <a:pt x="2564" y="14607"/>
                    <a:pt x="2564" y="14599"/>
                    <a:pt x="2561" y="14590"/>
                  </a:cubicBezTo>
                  <a:cubicBezTo>
                    <a:pt x="2558" y="14582"/>
                    <a:pt x="2552" y="14576"/>
                    <a:pt x="2544" y="14572"/>
                  </a:cubicBezTo>
                  <a:cubicBezTo>
                    <a:pt x="2536" y="14568"/>
                    <a:pt x="2528" y="14567"/>
                    <a:pt x="2519" y="14570"/>
                  </a:cubicBezTo>
                  <a:close/>
                  <a:moveTo>
                    <a:pt x="3120" y="14425"/>
                  </a:moveTo>
                  <a:lnTo>
                    <a:pt x="3044" y="14579"/>
                  </a:lnTo>
                  <a:lnTo>
                    <a:pt x="2692" y="14406"/>
                  </a:lnTo>
                  <a:lnTo>
                    <a:pt x="2669" y="14453"/>
                  </a:lnTo>
                  <a:lnTo>
                    <a:pt x="3060" y="14645"/>
                  </a:lnTo>
                  <a:lnTo>
                    <a:pt x="3156" y="14451"/>
                  </a:lnTo>
                  <a:lnTo>
                    <a:pt x="3120" y="14425"/>
                  </a:lnTo>
                  <a:close/>
                  <a:moveTo>
                    <a:pt x="3219" y="14323"/>
                  </a:moveTo>
                  <a:lnTo>
                    <a:pt x="2828" y="14131"/>
                  </a:lnTo>
                  <a:lnTo>
                    <a:pt x="2806" y="14177"/>
                  </a:lnTo>
                  <a:lnTo>
                    <a:pt x="3196" y="14369"/>
                  </a:lnTo>
                  <a:lnTo>
                    <a:pt x="3219" y="14323"/>
                  </a:lnTo>
                  <a:close/>
                  <a:moveTo>
                    <a:pt x="3243" y="13903"/>
                  </a:moveTo>
                  <a:cubicBezTo>
                    <a:pt x="3228" y="13901"/>
                    <a:pt x="3215" y="13902"/>
                    <a:pt x="3201" y="13906"/>
                  </a:cubicBezTo>
                  <a:cubicBezTo>
                    <a:pt x="3188" y="13909"/>
                    <a:pt x="3176" y="13914"/>
                    <a:pt x="3165" y="13922"/>
                  </a:cubicBezTo>
                  <a:cubicBezTo>
                    <a:pt x="3155" y="13929"/>
                    <a:pt x="3142" y="13940"/>
                    <a:pt x="3128" y="13955"/>
                  </a:cubicBezTo>
                  <a:lnTo>
                    <a:pt x="3092" y="13993"/>
                  </a:lnTo>
                  <a:cubicBezTo>
                    <a:pt x="3073" y="14013"/>
                    <a:pt x="3056" y="14025"/>
                    <a:pt x="3042" y="14030"/>
                  </a:cubicBezTo>
                  <a:cubicBezTo>
                    <a:pt x="3027" y="14036"/>
                    <a:pt x="3012" y="14035"/>
                    <a:pt x="2996" y="14027"/>
                  </a:cubicBezTo>
                  <a:cubicBezTo>
                    <a:pt x="2976" y="14017"/>
                    <a:pt x="2964" y="14002"/>
                    <a:pt x="2959" y="13983"/>
                  </a:cubicBezTo>
                  <a:cubicBezTo>
                    <a:pt x="2954" y="13964"/>
                    <a:pt x="2958" y="13942"/>
                    <a:pt x="2970" y="13917"/>
                  </a:cubicBezTo>
                  <a:cubicBezTo>
                    <a:pt x="2974" y="13909"/>
                    <a:pt x="2979" y="13901"/>
                    <a:pt x="2983" y="13894"/>
                  </a:cubicBezTo>
                  <a:cubicBezTo>
                    <a:pt x="2988" y="13887"/>
                    <a:pt x="2994" y="13881"/>
                    <a:pt x="3000" y="13875"/>
                  </a:cubicBezTo>
                  <a:cubicBezTo>
                    <a:pt x="3006" y="13869"/>
                    <a:pt x="3014" y="13863"/>
                    <a:pt x="3022" y="13857"/>
                  </a:cubicBezTo>
                  <a:cubicBezTo>
                    <a:pt x="3030" y="13851"/>
                    <a:pt x="3039" y="13845"/>
                    <a:pt x="3050" y="13838"/>
                  </a:cubicBezTo>
                  <a:lnTo>
                    <a:pt x="3026" y="13801"/>
                  </a:lnTo>
                  <a:cubicBezTo>
                    <a:pt x="2983" y="13826"/>
                    <a:pt x="2951" y="13859"/>
                    <a:pt x="2931" y="13900"/>
                  </a:cubicBezTo>
                  <a:cubicBezTo>
                    <a:pt x="2921" y="13919"/>
                    <a:pt x="2916" y="13938"/>
                    <a:pt x="2914" y="13956"/>
                  </a:cubicBezTo>
                  <a:cubicBezTo>
                    <a:pt x="2911" y="13975"/>
                    <a:pt x="2913" y="13992"/>
                    <a:pt x="2917" y="14008"/>
                  </a:cubicBezTo>
                  <a:cubicBezTo>
                    <a:pt x="2921" y="14024"/>
                    <a:pt x="2929" y="14038"/>
                    <a:pt x="2940" y="14051"/>
                  </a:cubicBezTo>
                  <a:cubicBezTo>
                    <a:pt x="2950" y="14063"/>
                    <a:pt x="2964" y="14074"/>
                    <a:pt x="2981" y="14082"/>
                  </a:cubicBezTo>
                  <a:cubicBezTo>
                    <a:pt x="3006" y="14095"/>
                    <a:pt x="3031" y="14097"/>
                    <a:pt x="3057" y="14089"/>
                  </a:cubicBezTo>
                  <a:cubicBezTo>
                    <a:pt x="3068" y="14085"/>
                    <a:pt x="3079" y="14080"/>
                    <a:pt x="3089" y="14072"/>
                  </a:cubicBezTo>
                  <a:cubicBezTo>
                    <a:pt x="3099" y="14064"/>
                    <a:pt x="3112" y="14052"/>
                    <a:pt x="3126" y="14037"/>
                  </a:cubicBezTo>
                  <a:lnTo>
                    <a:pt x="3157" y="14003"/>
                  </a:lnTo>
                  <a:cubicBezTo>
                    <a:pt x="3194" y="13963"/>
                    <a:pt x="3230" y="13952"/>
                    <a:pt x="3264" y="13969"/>
                  </a:cubicBezTo>
                  <a:cubicBezTo>
                    <a:pt x="3288" y="13980"/>
                    <a:pt x="3302" y="13999"/>
                    <a:pt x="3306" y="14024"/>
                  </a:cubicBezTo>
                  <a:cubicBezTo>
                    <a:pt x="3309" y="14036"/>
                    <a:pt x="3309" y="14047"/>
                    <a:pt x="3307" y="14057"/>
                  </a:cubicBezTo>
                  <a:cubicBezTo>
                    <a:pt x="3305" y="14068"/>
                    <a:pt x="3300" y="14080"/>
                    <a:pt x="3293" y="14095"/>
                  </a:cubicBezTo>
                  <a:cubicBezTo>
                    <a:pt x="3283" y="14115"/>
                    <a:pt x="3272" y="14132"/>
                    <a:pt x="3258" y="14146"/>
                  </a:cubicBezTo>
                  <a:cubicBezTo>
                    <a:pt x="3244" y="14160"/>
                    <a:pt x="3228" y="14173"/>
                    <a:pt x="3208" y="14183"/>
                  </a:cubicBezTo>
                  <a:lnTo>
                    <a:pt x="3234" y="14222"/>
                  </a:lnTo>
                  <a:cubicBezTo>
                    <a:pt x="3256" y="14208"/>
                    <a:pt x="3275" y="14193"/>
                    <a:pt x="3290" y="14175"/>
                  </a:cubicBezTo>
                  <a:cubicBezTo>
                    <a:pt x="3306" y="14158"/>
                    <a:pt x="3320" y="14137"/>
                    <a:pt x="3331" y="14114"/>
                  </a:cubicBezTo>
                  <a:cubicBezTo>
                    <a:pt x="3340" y="14096"/>
                    <a:pt x="3346" y="14079"/>
                    <a:pt x="3349" y="14063"/>
                  </a:cubicBezTo>
                  <a:cubicBezTo>
                    <a:pt x="3352" y="14048"/>
                    <a:pt x="3352" y="14031"/>
                    <a:pt x="3350" y="14014"/>
                  </a:cubicBezTo>
                  <a:cubicBezTo>
                    <a:pt x="3348" y="13991"/>
                    <a:pt x="3341" y="13971"/>
                    <a:pt x="3329" y="13954"/>
                  </a:cubicBezTo>
                  <a:cubicBezTo>
                    <a:pt x="3316" y="13936"/>
                    <a:pt x="3301" y="13923"/>
                    <a:pt x="3283" y="13914"/>
                  </a:cubicBezTo>
                  <a:cubicBezTo>
                    <a:pt x="3271" y="13908"/>
                    <a:pt x="3257" y="13904"/>
                    <a:pt x="3243" y="13903"/>
                  </a:cubicBezTo>
                  <a:close/>
                  <a:moveTo>
                    <a:pt x="3494" y="13620"/>
                  </a:moveTo>
                  <a:cubicBezTo>
                    <a:pt x="3497" y="13637"/>
                    <a:pt x="3497" y="13652"/>
                    <a:pt x="3495" y="13666"/>
                  </a:cubicBezTo>
                  <a:cubicBezTo>
                    <a:pt x="3493" y="13680"/>
                    <a:pt x="3489" y="13694"/>
                    <a:pt x="3482" y="13709"/>
                  </a:cubicBezTo>
                  <a:cubicBezTo>
                    <a:pt x="3470" y="13731"/>
                    <a:pt x="3454" y="13749"/>
                    <a:pt x="3433" y="13762"/>
                  </a:cubicBezTo>
                  <a:cubicBezTo>
                    <a:pt x="3412" y="13775"/>
                    <a:pt x="3387" y="13780"/>
                    <a:pt x="3357" y="13778"/>
                  </a:cubicBezTo>
                  <a:cubicBezTo>
                    <a:pt x="3343" y="13777"/>
                    <a:pt x="3330" y="13774"/>
                    <a:pt x="3317" y="13770"/>
                  </a:cubicBezTo>
                  <a:cubicBezTo>
                    <a:pt x="3303" y="13766"/>
                    <a:pt x="3287" y="13759"/>
                    <a:pt x="3268" y="13750"/>
                  </a:cubicBezTo>
                  <a:cubicBezTo>
                    <a:pt x="3245" y="13738"/>
                    <a:pt x="3226" y="13727"/>
                    <a:pt x="3211" y="13717"/>
                  </a:cubicBezTo>
                  <a:cubicBezTo>
                    <a:pt x="3196" y="13706"/>
                    <a:pt x="3183" y="13694"/>
                    <a:pt x="3173" y="13682"/>
                  </a:cubicBezTo>
                  <a:cubicBezTo>
                    <a:pt x="3155" y="13662"/>
                    <a:pt x="3145" y="13641"/>
                    <a:pt x="3141" y="13619"/>
                  </a:cubicBezTo>
                  <a:cubicBezTo>
                    <a:pt x="3138" y="13598"/>
                    <a:pt x="3142" y="13576"/>
                    <a:pt x="3153" y="13553"/>
                  </a:cubicBezTo>
                  <a:cubicBezTo>
                    <a:pt x="3160" y="13538"/>
                    <a:pt x="3168" y="13526"/>
                    <a:pt x="3178" y="13517"/>
                  </a:cubicBezTo>
                  <a:cubicBezTo>
                    <a:pt x="3187" y="13507"/>
                    <a:pt x="3199" y="13498"/>
                    <a:pt x="3214" y="13491"/>
                  </a:cubicBezTo>
                  <a:lnTo>
                    <a:pt x="3196" y="13451"/>
                  </a:lnTo>
                  <a:cubicBezTo>
                    <a:pt x="3179" y="13459"/>
                    <a:pt x="3164" y="13470"/>
                    <a:pt x="3150" y="13484"/>
                  </a:cubicBezTo>
                  <a:cubicBezTo>
                    <a:pt x="3136" y="13498"/>
                    <a:pt x="3125" y="13515"/>
                    <a:pt x="3115" y="13534"/>
                  </a:cubicBezTo>
                  <a:cubicBezTo>
                    <a:pt x="3104" y="13557"/>
                    <a:pt x="3098" y="13582"/>
                    <a:pt x="3098" y="13607"/>
                  </a:cubicBezTo>
                  <a:cubicBezTo>
                    <a:pt x="3098" y="13632"/>
                    <a:pt x="3104" y="13656"/>
                    <a:pt x="3115" y="13680"/>
                  </a:cubicBezTo>
                  <a:cubicBezTo>
                    <a:pt x="3126" y="13703"/>
                    <a:pt x="3141" y="13725"/>
                    <a:pt x="3162" y="13745"/>
                  </a:cubicBezTo>
                  <a:cubicBezTo>
                    <a:pt x="3183" y="13766"/>
                    <a:pt x="3208" y="13783"/>
                    <a:pt x="3236" y="13797"/>
                  </a:cubicBezTo>
                  <a:cubicBezTo>
                    <a:pt x="3266" y="13812"/>
                    <a:pt x="3295" y="13821"/>
                    <a:pt x="3324" y="13827"/>
                  </a:cubicBezTo>
                  <a:cubicBezTo>
                    <a:pt x="3353" y="13832"/>
                    <a:pt x="3381" y="13831"/>
                    <a:pt x="3408" y="13824"/>
                  </a:cubicBezTo>
                  <a:cubicBezTo>
                    <a:pt x="3433" y="13817"/>
                    <a:pt x="3454" y="13806"/>
                    <a:pt x="3473" y="13790"/>
                  </a:cubicBezTo>
                  <a:cubicBezTo>
                    <a:pt x="3491" y="13775"/>
                    <a:pt x="3506" y="13756"/>
                    <a:pt x="3516" y="13735"/>
                  </a:cubicBezTo>
                  <a:cubicBezTo>
                    <a:pt x="3526" y="13716"/>
                    <a:pt x="3532" y="13695"/>
                    <a:pt x="3536" y="13674"/>
                  </a:cubicBezTo>
                  <a:cubicBezTo>
                    <a:pt x="3539" y="13653"/>
                    <a:pt x="3540" y="13632"/>
                    <a:pt x="3538" y="13611"/>
                  </a:cubicBezTo>
                  <a:lnTo>
                    <a:pt x="3494" y="13620"/>
                  </a:lnTo>
                  <a:close/>
                  <a:moveTo>
                    <a:pt x="3730" y="13285"/>
                  </a:moveTo>
                  <a:lnTo>
                    <a:pt x="3339" y="13093"/>
                  </a:lnTo>
                  <a:lnTo>
                    <a:pt x="3316" y="13139"/>
                  </a:lnTo>
                  <a:lnTo>
                    <a:pt x="3479" y="13220"/>
                  </a:lnTo>
                  <a:lnTo>
                    <a:pt x="3398" y="13385"/>
                  </a:lnTo>
                  <a:lnTo>
                    <a:pt x="3235" y="13304"/>
                  </a:lnTo>
                  <a:lnTo>
                    <a:pt x="3212" y="13350"/>
                  </a:lnTo>
                  <a:lnTo>
                    <a:pt x="3603" y="13542"/>
                  </a:lnTo>
                  <a:lnTo>
                    <a:pt x="3626" y="13496"/>
                  </a:lnTo>
                  <a:lnTo>
                    <a:pt x="3437" y="13403"/>
                  </a:lnTo>
                  <a:lnTo>
                    <a:pt x="3518" y="13239"/>
                  </a:lnTo>
                  <a:lnTo>
                    <a:pt x="3707" y="13332"/>
                  </a:lnTo>
                  <a:lnTo>
                    <a:pt x="3730" y="13285"/>
                  </a:lnTo>
                  <a:close/>
                  <a:moveTo>
                    <a:pt x="3894" y="12951"/>
                  </a:moveTo>
                  <a:lnTo>
                    <a:pt x="3854" y="12931"/>
                  </a:lnTo>
                  <a:lnTo>
                    <a:pt x="3769" y="13103"/>
                  </a:lnTo>
                  <a:lnTo>
                    <a:pt x="3626" y="13033"/>
                  </a:lnTo>
                  <a:lnTo>
                    <a:pt x="3692" y="12899"/>
                  </a:lnTo>
                  <a:lnTo>
                    <a:pt x="3651" y="12879"/>
                  </a:lnTo>
                  <a:lnTo>
                    <a:pt x="3585" y="13013"/>
                  </a:lnTo>
                  <a:lnTo>
                    <a:pt x="3457" y="12950"/>
                  </a:lnTo>
                  <a:lnTo>
                    <a:pt x="3536" y="12790"/>
                  </a:lnTo>
                  <a:lnTo>
                    <a:pt x="3500" y="12765"/>
                  </a:lnTo>
                  <a:lnTo>
                    <a:pt x="3395" y="12978"/>
                  </a:lnTo>
                  <a:lnTo>
                    <a:pt x="3786" y="13171"/>
                  </a:lnTo>
                  <a:lnTo>
                    <a:pt x="3894" y="12951"/>
                  </a:lnTo>
                  <a:close/>
                  <a:moveTo>
                    <a:pt x="3811" y="12134"/>
                  </a:moveTo>
                  <a:lnTo>
                    <a:pt x="3788" y="12181"/>
                  </a:lnTo>
                  <a:lnTo>
                    <a:pt x="3991" y="12341"/>
                  </a:lnTo>
                  <a:cubicBezTo>
                    <a:pt x="4004" y="12351"/>
                    <a:pt x="4016" y="12361"/>
                    <a:pt x="4029" y="12370"/>
                  </a:cubicBezTo>
                  <a:cubicBezTo>
                    <a:pt x="4042" y="12380"/>
                    <a:pt x="4053" y="12389"/>
                    <a:pt x="4063" y="12396"/>
                  </a:cubicBezTo>
                  <a:cubicBezTo>
                    <a:pt x="4074" y="12404"/>
                    <a:pt x="4082" y="12410"/>
                    <a:pt x="4089" y="12415"/>
                  </a:cubicBezTo>
                  <a:cubicBezTo>
                    <a:pt x="4094" y="12418"/>
                    <a:pt x="4097" y="12421"/>
                    <a:pt x="4099" y="12422"/>
                  </a:cubicBezTo>
                  <a:cubicBezTo>
                    <a:pt x="4097" y="12422"/>
                    <a:pt x="4094" y="12421"/>
                    <a:pt x="4089" y="12419"/>
                  </a:cubicBezTo>
                  <a:cubicBezTo>
                    <a:pt x="4083" y="12417"/>
                    <a:pt x="4075" y="12415"/>
                    <a:pt x="4065" y="12412"/>
                  </a:cubicBezTo>
                  <a:cubicBezTo>
                    <a:pt x="4055" y="12409"/>
                    <a:pt x="4043" y="12406"/>
                    <a:pt x="4030" y="12403"/>
                  </a:cubicBezTo>
                  <a:cubicBezTo>
                    <a:pt x="4016" y="12399"/>
                    <a:pt x="4001" y="12395"/>
                    <a:pt x="3986" y="12391"/>
                  </a:cubicBezTo>
                  <a:lnTo>
                    <a:pt x="3716" y="12326"/>
                  </a:lnTo>
                  <a:lnTo>
                    <a:pt x="3690" y="12379"/>
                  </a:lnTo>
                  <a:lnTo>
                    <a:pt x="3899" y="12546"/>
                  </a:lnTo>
                  <a:cubicBezTo>
                    <a:pt x="3909" y="12554"/>
                    <a:pt x="3919" y="12562"/>
                    <a:pt x="3931" y="12571"/>
                  </a:cubicBezTo>
                  <a:cubicBezTo>
                    <a:pt x="3943" y="12580"/>
                    <a:pt x="3953" y="12588"/>
                    <a:pt x="3963" y="12596"/>
                  </a:cubicBezTo>
                  <a:cubicBezTo>
                    <a:pt x="3973" y="12603"/>
                    <a:pt x="3982" y="12610"/>
                    <a:pt x="3989" y="12615"/>
                  </a:cubicBezTo>
                  <a:cubicBezTo>
                    <a:pt x="3996" y="12620"/>
                    <a:pt x="4000" y="12623"/>
                    <a:pt x="4001" y="12624"/>
                  </a:cubicBezTo>
                  <a:cubicBezTo>
                    <a:pt x="3999" y="12623"/>
                    <a:pt x="3994" y="12622"/>
                    <a:pt x="3985" y="12619"/>
                  </a:cubicBezTo>
                  <a:cubicBezTo>
                    <a:pt x="3977" y="12616"/>
                    <a:pt x="3966" y="12613"/>
                    <a:pt x="3954" y="12609"/>
                  </a:cubicBezTo>
                  <a:cubicBezTo>
                    <a:pt x="3942" y="12605"/>
                    <a:pt x="3928" y="12602"/>
                    <a:pt x="3914" y="12597"/>
                  </a:cubicBezTo>
                  <a:cubicBezTo>
                    <a:pt x="3899" y="12593"/>
                    <a:pt x="3885" y="12590"/>
                    <a:pt x="3872" y="12586"/>
                  </a:cubicBezTo>
                  <a:lnTo>
                    <a:pt x="3619" y="12524"/>
                  </a:lnTo>
                  <a:lnTo>
                    <a:pt x="3594" y="12574"/>
                  </a:lnTo>
                  <a:lnTo>
                    <a:pt x="4031" y="12674"/>
                  </a:lnTo>
                  <a:lnTo>
                    <a:pt x="4060" y="12613"/>
                  </a:lnTo>
                  <a:lnTo>
                    <a:pt x="3863" y="12457"/>
                  </a:lnTo>
                  <a:cubicBezTo>
                    <a:pt x="3852" y="12448"/>
                    <a:pt x="3840" y="12439"/>
                    <a:pt x="3829" y="12431"/>
                  </a:cubicBezTo>
                  <a:cubicBezTo>
                    <a:pt x="3818" y="12422"/>
                    <a:pt x="3808" y="12415"/>
                    <a:pt x="3799" y="12408"/>
                  </a:cubicBezTo>
                  <a:cubicBezTo>
                    <a:pt x="3790" y="12401"/>
                    <a:pt x="3782" y="12396"/>
                    <a:pt x="3777" y="12392"/>
                  </a:cubicBezTo>
                  <a:cubicBezTo>
                    <a:pt x="3771" y="12388"/>
                    <a:pt x="3768" y="12386"/>
                    <a:pt x="3767" y="12385"/>
                  </a:cubicBezTo>
                  <a:cubicBezTo>
                    <a:pt x="3768" y="12385"/>
                    <a:pt x="3772" y="12387"/>
                    <a:pt x="3779" y="12389"/>
                  </a:cubicBezTo>
                  <a:cubicBezTo>
                    <a:pt x="3786" y="12391"/>
                    <a:pt x="3795" y="12393"/>
                    <a:pt x="3805" y="12396"/>
                  </a:cubicBezTo>
                  <a:cubicBezTo>
                    <a:pt x="3816" y="12399"/>
                    <a:pt x="3828" y="12403"/>
                    <a:pt x="3842" y="12406"/>
                  </a:cubicBezTo>
                  <a:cubicBezTo>
                    <a:pt x="3856" y="12410"/>
                    <a:pt x="3871" y="12414"/>
                    <a:pt x="3887" y="12418"/>
                  </a:cubicBezTo>
                  <a:lnTo>
                    <a:pt x="4128" y="12477"/>
                  </a:lnTo>
                  <a:lnTo>
                    <a:pt x="4158" y="12416"/>
                  </a:lnTo>
                  <a:lnTo>
                    <a:pt x="3811" y="12134"/>
                  </a:lnTo>
                  <a:close/>
                  <a:moveTo>
                    <a:pt x="4263" y="12202"/>
                  </a:moveTo>
                  <a:lnTo>
                    <a:pt x="3872" y="12010"/>
                  </a:lnTo>
                  <a:lnTo>
                    <a:pt x="3849" y="12055"/>
                  </a:lnTo>
                  <a:lnTo>
                    <a:pt x="4240" y="12248"/>
                  </a:lnTo>
                  <a:lnTo>
                    <a:pt x="4263" y="12202"/>
                  </a:lnTo>
                  <a:close/>
                  <a:moveTo>
                    <a:pt x="4379" y="11867"/>
                  </a:moveTo>
                  <a:lnTo>
                    <a:pt x="4303" y="12021"/>
                  </a:lnTo>
                  <a:lnTo>
                    <a:pt x="3951" y="11848"/>
                  </a:lnTo>
                  <a:lnTo>
                    <a:pt x="3928" y="11895"/>
                  </a:lnTo>
                  <a:lnTo>
                    <a:pt x="4319" y="12087"/>
                  </a:lnTo>
                  <a:lnTo>
                    <a:pt x="4415" y="11893"/>
                  </a:lnTo>
                  <a:lnTo>
                    <a:pt x="4379" y="11867"/>
                  </a:lnTo>
                  <a:close/>
                  <a:moveTo>
                    <a:pt x="4581" y="11554"/>
                  </a:moveTo>
                  <a:lnTo>
                    <a:pt x="4191" y="11362"/>
                  </a:lnTo>
                  <a:lnTo>
                    <a:pt x="4168" y="11408"/>
                  </a:lnTo>
                  <a:lnTo>
                    <a:pt x="4331" y="11489"/>
                  </a:lnTo>
                  <a:lnTo>
                    <a:pt x="4250" y="11654"/>
                  </a:lnTo>
                  <a:lnTo>
                    <a:pt x="4087" y="11573"/>
                  </a:lnTo>
                  <a:lnTo>
                    <a:pt x="4064" y="11619"/>
                  </a:lnTo>
                  <a:lnTo>
                    <a:pt x="4455" y="11811"/>
                  </a:lnTo>
                  <a:lnTo>
                    <a:pt x="4477" y="11765"/>
                  </a:lnTo>
                  <a:lnTo>
                    <a:pt x="4288" y="11672"/>
                  </a:lnTo>
                  <a:lnTo>
                    <a:pt x="4369" y="11508"/>
                  </a:lnTo>
                  <a:lnTo>
                    <a:pt x="4558" y="11601"/>
                  </a:lnTo>
                  <a:lnTo>
                    <a:pt x="4581" y="11554"/>
                  </a:lnTo>
                  <a:close/>
                  <a:moveTo>
                    <a:pt x="4746" y="11220"/>
                  </a:moveTo>
                  <a:lnTo>
                    <a:pt x="4705" y="11200"/>
                  </a:lnTo>
                  <a:lnTo>
                    <a:pt x="4621" y="11372"/>
                  </a:lnTo>
                  <a:lnTo>
                    <a:pt x="4478" y="11302"/>
                  </a:lnTo>
                  <a:lnTo>
                    <a:pt x="4544" y="11168"/>
                  </a:lnTo>
                  <a:lnTo>
                    <a:pt x="4503" y="11148"/>
                  </a:lnTo>
                  <a:lnTo>
                    <a:pt x="4437" y="11282"/>
                  </a:lnTo>
                  <a:lnTo>
                    <a:pt x="4309" y="11219"/>
                  </a:lnTo>
                  <a:lnTo>
                    <a:pt x="4388" y="11059"/>
                  </a:lnTo>
                  <a:lnTo>
                    <a:pt x="4352" y="11034"/>
                  </a:lnTo>
                  <a:lnTo>
                    <a:pt x="4247" y="11247"/>
                  </a:lnTo>
                  <a:lnTo>
                    <a:pt x="4638" y="11440"/>
                  </a:lnTo>
                  <a:lnTo>
                    <a:pt x="4746" y="11220"/>
                  </a:lnTo>
                  <a:close/>
                  <a:moveTo>
                    <a:pt x="4846" y="10917"/>
                  </a:moveTo>
                  <a:lnTo>
                    <a:pt x="4770" y="11071"/>
                  </a:lnTo>
                  <a:lnTo>
                    <a:pt x="4419" y="10899"/>
                  </a:lnTo>
                  <a:lnTo>
                    <a:pt x="4396" y="10945"/>
                  </a:lnTo>
                  <a:lnTo>
                    <a:pt x="4786" y="11138"/>
                  </a:lnTo>
                  <a:lnTo>
                    <a:pt x="4882" y="10943"/>
                  </a:lnTo>
                  <a:lnTo>
                    <a:pt x="4846" y="10917"/>
                  </a:lnTo>
                  <a:close/>
                  <a:moveTo>
                    <a:pt x="5105" y="10490"/>
                  </a:moveTo>
                  <a:lnTo>
                    <a:pt x="4698" y="10331"/>
                  </a:lnTo>
                  <a:lnTo>
                    <a:pt x="4664" y="10400"/>
                  </a:lnTo>
                  <a:lnTo>
                    <a:pt x="4887" y="10601"/>
                  </a:lnTo>
                  <a:cubicBezTo>
                    <a:pt x="4901" y="10613"/>
                    <a:pt x="4913" y="10624"/>
                    <a:pt x="4925" y="10632"/>
                  </a:cubicBezTo>
                  <a:cubicBezTo>
                    <a:pt x="4936" y="10641"/>
                    <a:pt x="4942" y="10646"/>
                    <a:pt x="4944" y="10647"/>
                  </a:cubicBezTo>
                  <a:cubicBezTo>
                    <a:pt x="4942" y="10646"/>
                    <a:pt x="4934" y="10644"/>
                    <a:pt x="4920" y="10640"/>
                  </a:cubicBezTo>
                  <a:cubicBezTo>
                    <a:pt x="4906" y="10637"/>
                    <a:pt x="4889" y="10633"/>
                    <a:pt x="4868" y="10629"/>
                  </a:cubicBezTo>
                  <a:lnTo>
                    <a:pt x="4578" y="10574"/>
                  </a:lnTo>
                  <a:lnTo>
                    <a:pt x="4544" y="10643"/>
                  </a:lnTo>
                  <a:lnTo>
                    <a:pt x="4918" y="10869"/>
                  </a:lnTo>
                  <a:lnTo>
                    <a:pt x="4941" y="10824"/>
                  </a:lnTo>
                  <a:lnTo>
                    <a:pt x="4673" y="10666"/>
                  </a:lnTo>
                  <a:cubicBezTo>
                    <a:pt x="4668" y="10663"/>
                    <a:pt x="4661" y="10659"/>
                    <a:pt x="4654" y="10654"/>
                  </a:cubicBezTo>
                  <a:cubicBezTo>
                    <a:pt x="4646" y="10650"/>
                    <a:pt x="4639" y="10646"/>
                    <a:pt x="4631" y="10642"/>
                  </a:cubicBezTo>
                  <a:cubicBezTo>
                    <a:pt x="4624" y="10638"/>
                    <a:pt x="4617" y="10634"/>
                    <a:pt x="4612" y="10631"/>
                  </a:cubicBezTo>
                  <a:cubicBezTo>
                    <a:pt x="4607" y="10628"/>
                    <a:pt x="4604" y="10626"/>
                    <a:pt x="4602" y="10625"/>
                  </a:cubicBezTo>
                  <a:cubicBezTo>
                    <a:pt x="4607" y="10627"/>
                    <a:pt x="4616" y="10629"/>
                    <a:pt x="4630" y="10631"/>
                  </a:cubicBezTo>
                  <a:cubicBezTo>
                    <a:pt x="4645" y="10634"/>
                    <a:pt x="4664" y="10638"/>
                    <a:pt x="4686" y="10642"/>
                  </a:cubicBezTo>
                  <a:lnTo>
                    <a:pt x="5001" y="10701"/>
                  </a:lnTo>
                  <a:lnTo>
                    <a:pt x="5021" y="10661"/>
                  </a:lnTo>
                  <a:lnTo>
                    <a:pt x="4770" y="10434"/>
                  </a:lnTo>
                  <a:cubicBezTo>
                    <a:pt x="4765" y="10430"/>
                    <a:pt x="4759" y="10425"/>
                    <a:pt x="4754" y="10420"/>
                  </a:cubicBezTo>
                  <a:cubicBezTo>
                    <a:pt x="4748" y="10415"/>
                    <a:pt x="4742" y="10410"/>
                    <a:pt x="4737" y="10406"/>
                  </a:cubicBezTo>
                  <a:cubicBezTo>
                    <a:pt x="4731" y="10401"/>
                    <a:pt x="4727" y="10397"/>
                    <a:pt x="4723" y="10394"/>
                  </a:cubicBezTo>
                  <a:cubicBezTo>
                    <a:pt x="4720" y="10391"/>
                    <a:pt x="4717" y="10389"/>
                    <a:pt x="4717" y="10389"/>
                  </a:cubicBezTo>
                  <a:cubicBezTo>
                    <a:pt x="4718" y="10389"/>
                    <a:pt x="4720" y="10390"/>
                    <a:pt x="4725" y="10392"/>
                  </a:cubicBezTo>
                  <a:cubicBezTo>
                    <a:pt x="4730" y="10394"/>
                    <a:pt x="4735" y="10397"/>
                    <a:pt x="4742" y="10400"/>
                  </a:cubicBezTo>
                  <a:cubicBezTo>
                    <a:pt x="4749" y="10403"/>
                    <a:pt x="4756" y="10406"/>
                    <a:pt x="4764" y="10410"/>
                  </a:cubicBezTo>
                  <a:cubicBezTo>
                    <a:pt x="4771" y="10413"/>
                    <a:pt x="4778" y="10416"/>
                    <a:pt x="4784" y="10418"/>
                  </a:cubicBezTo>
                  <a:lnTo>
                    <a:pt x="5082" y="10537"/>
                  </a:lnTo>
                  <a:lnTo>
                    <a:pt x="5105" y="10490"/>
                  </a:lnTo>
                  <a:close/>
                  <a:moveTo>
                    <a:pt x="5125" y="10078"/>
                  </a:moveTo>
                  <a:cubicBezTo>
                    <a:pt x="5110" y="10077"/>
                    <a:pt x="5096" y="10077"/>
                    <a:pt x="5083" y="10081"/>
                  </a:cubicBezTo>
                  <a:cubicBezTo>
                    <a:pt x="5070" y="10084"/>
                    <a:pt x="5058" y="10090"/>
                    <a:pt x="5047" y="10097"/>
                  </a:cubicBezTo>
                  <a:cubicBezTo>
                    <a:pt x="5037" y="10105"/>
                    <a:pt x="5024" y="10116"/>
                    <a:pt x="5010" y="10131"/>
                  </a:cubicBezTo>
                  <a:lnTo>
                    <a:pt x="4974" y="10169"/>
                  </a:lnTo>
                  <a:cubicBezTo>
                    <a:pt x="4955" y="10188"/>
                    <a:pt x="4938" y="10200"/>
                    <a:pt x="4924" y="10206"/>
                  </a:cubicBezTo>
                  <a:cubicBezTo>
                    <a:pt x="4909" y="10211"/>
                    <a:pt x="4894" y="10210"/>
                    <a:pt x="4878" y="10202"/>
                  </a:cubicBezTo>
                  <a:cubicBezTo>
                    <a:pt x="4858" y="10192"/>
                    <a:pt x="4845" y="10178"/>
                    <a:pt x="4841" y="10158"/>
                  </a:cubicBezTo>
                  <a:cubicBezTo>
                    <a:pt x="4836" y="10139"/>
                    <a:pt x="4840" y="10117"/>
                    <a:pt x="4852" y="10092"/>
                  </a:cubicBezTo>
                  <a:cubicBezTo>
                    <a:pt x="4856" y="10084"/>
                    <a:pt x="4861" y="10076"/>
                    <a:pt x="4865" y="10070"/>
                  </a:cubicBezTo>
                  <a:cubicBezTo>
                    <a:pt x="4870" y="10063"/>
                    <a:pt x="4876" y="10056"/>
                    <a:pt x="4882" y="10050"/>
                  </a:cubicBezTo>
                  <a:cubicBezTo>
                    <a:pt x="4888" y="10044"/>
                    <a:pt x="4896" y="10038"/>
                    <a:pt x="4904" y="10032"/>
                  </a:cubicBezTo>
                  <a:cubicBezTo>
                    <a:pt x="4912" y="10026"/>
                    <a:pt x="4921" y="10020"/>
                    <a:pt x="4932" y="10014"/>
                  </a:cubicBezTo>
                  <a:lnTo>
                    <a:pt x="4908" y="9976"/>
                  </a:lnTo>
                  <a:cubicBezTo>
                    <a:pt x="4865" y="10001"/>
                    <a:pt x="4833" y="10035"/>
                    <a:pt x="4813" y="10076"/>
                  </a:cubicBezTo>
                  <a:cubicBezTo>
                    <a:pt x="4803" y="10095"/>
                    <a:pt x="4798" y="10114"/>
                    <a:pt x="4795" y="10132"/>
                  </a:cubicBezTo>
                  <a:cubicBezTo>
                    <a:pt x="4793" y="10150"/>
                    <a:pt x="4794" y="10167"/>
                    <a:pt x="4799" y="10183"/>
                  </a:cubicBezTo>
                  <a:cubicBezTo>
                    <a:pt x="4803" y="10199"/>
                    <a:pt x="4811" y="10213"/>
                    <a:pt x="4822" y="10226"/>
                  </a:cubicBezTo>
                  <a:cubicBezTo>
                    <a:pt x="4832" y="10239"/>
                    <a:pt x="4846" y="10249"/>
                    <a:pt x="4863" y="10258"/>
                  </a:cubicBezTo>
                  <a:cubicBezTo>
                    <a:pt x="4888" y="10270"/>
                    <a:pt x="4913" y="10272"/>
                    <a:pt x="4939" y="10265"/>
                  </a:cubicBezTo>
                  <a:cubicBezTo>
                    <a:pt x="4950" y="10261"/>
                    <a:pt x="4961" y="10255"/>
                    <a:pt x="4971" y="10247"/>
                  </a:cubicBezTo>
                  <a:cubicBezTo>
                    <a:pt x="4981" y="10239"/>
                    <a:pt x="4993" y="10227"/>
                    <a:pt x="5008" y="10212"/>
                  </a:cubicBezTo>
                  <a:lnTo>
                    <a:pt x="5039" y="10179"/>
                  </a:lnTo>
                  <a:cubicBezTo>
                    <a:pt x="5076" y="10139"/>
                    <a:pt x="5112" y="10127"/>
                    <a:pt x="5146" y="10144"/>
                  </a:cubicBezTo>
                  <a:cubicBezTo>
                    <a:pt x="5169" y="10156"/>
                    <a:pt x="5183" y="10174"/>
                    <a:pt x="5188" y="10200"/>
                  </a:cubicBezTo>
                  <a:cubicBezTo>
                    <a:pt x="5191" y="10211"/>
                    <a:pt x="5191" y="10222"/>
                    <a:pt x="5189" y="10233"/>
                  </a:cubicBezTo>
                  <a:cubicBezTo>
                    <a:pt x="5187" y="10243"/>
                    <a:pt x="5182" y="10256"/>
                    <a:pt x="5175" y="10270"/>
                  </a:cubicBezTo>
                  <a:cubicBezTo>
                    <a:pt x="5165" y="10290"/>
                    <a:pt x="5153" y="10307"/>
                    <a:pt x="5140" y="10321"/>
                  </a:cubicBezTo>
                  <a:cubicBezTo>
                    <a:pt x="5126" y="10336"/>
                    <a:pt x="5110" y="10348"/>
                    <a:pt x="5090" y="10359"/>
                  </a:cubicBezTo>
                  <a:lnTo>
                    <a:pt x="5116" y="10397"/>
                  </a:lnTo>
                  <a:cubicBezTo>
                    <a:pt x="5138" y="10384"/>
                    <a:pt x="5156" y="10368"/>
                    <a:pt x="5172" y="10351"/>
                  </a:cubicBezTo>
                  <a:cubicBezTo>
                    <a:pt x="5188" y="10333"/>
                    <a:pt x="5201" y="10313"/>
                    <a:pt x="5213" y="10289"/>
                  </a:cubicBezTo>
                  <a:cubicBezTo>
                    <a:pt x="5222" y="10271"/>
                    <a:pt x="5228" y="10254"/>
                    <a:pt x="5231" y="10239"/>
                  </a:cubicBezTo>
                  <a:cubicBezTo>
                    <a:pt x="5234" y="10223"/>
                    <a:pt x="5234" y="10207"/>
                    <a:pt x="5232" y="10190"/>
                  </a:cubicBezTo>
                  <a:cubicBezTo>
                    <a:pt x="5230" y="10167"/>
                    <a:pt x="5223" y="10147"/>
                    <a:pt x="5211" y="10129"/>
                  </a:cubicBezTo>
                  <a:cubicBezTo>
                    <a:pt x="5198" y="10112"/>
                    <a:pt x="5183" y="10098"/>
                    <a:pt x="5165" y="10089"/>
                  </a:cubicBezTo>
                  <a:cubicBezTo>
                    <a:pt x="5153" y="10083"/>
                    <a:pt x="5139" y="10080"/>
                    <a:pt x="5125" y="10078"/>
                  </a:cubicBezTo>
                  <a:close/>
                  <a:moveTo>
                    <a:pt x="5239" y="9888"/>
                  </a:moveTo>
                  <a:lnTo>
                    <a:pt x="5196" y="9867"/>
                  </a:lnTo>
                  <a:lnTo>
                    <a:pt x="5142" y="9976"/>
                  </a:lnTo>
                  <a:lnTo>
                    <a:pt x="5186" y="9997"/>
                  </a:lnTo>
                  <a:lnTo>
                    <a:pt x="5239" y="9888"/>
                  </a:lnTo>
                  <a:close/>
                  <a:moveTo>
                    <a:pt x="5156" y="9401"/>
                  </a:moveTo>
                  <a:lnTo>
                    <a:pt x="5133" y="9447"/>
                  </a:lnTo>
                  <a:lnTo>
                    <a:pt x="5405" y="9581"/>
                  </a:lnTo>
                  <a:cubicBezTo>
                    <a:pt x="5419" y="9587"/>
                    <a:pt x="5429" y="9594"/>
                    <a:pt x="5438" y="9600"/>
                  </a:cubicBezTo>
                  <a:cubicBezTo>
                    <a:pt x="5446" y="9606"/>
                    <a:pt x="5453" y="9615"/>
                    <a:pt x="5459" y="9626"/>
                  </a:cubicBezTo>
                  <a:cubicBezTo>
                    <a:pt x="5464" y="9636"/>
                    <a:pt x="5466" y="9648"/>
                    <a:pt x="5464" y="9661"/>
                  </a:cubicBezTo>
                  <a:cubicBezTo>
                    <a:pt x="5462" y="9675"/>
                    <a:pt x="5458" y="9690"/>
                    <a:pt x="5449" y="9707"/>
                  </a:cubicBezTo>
                  <a:cubicBezTo>
                    <a:pt x="5443" y="9719"/>
                    <a:pt x="5437" y="9729"/>
                    <a:pt x="5431" y="9736"/>
                  </a:cubicBezTo>
                  <a:cubicBezTo>
                    <a:pt x="5424" y="9744"/>
                    <a:pt x="5417" y="9750"/>
                    <a:pt x="5411" y="9754"/>
                  </a:cubicBezTo>
                  <a:cubicBezTo>
                    <a:pt x="5404" y="9758"/>
                    <a:pt x="5397" y="9761"/>
                    <a:pt x="5391" y="9762"/>
                  </a:cubicBezTo>
                  <a:cubicBezTo>
                    <a:pt x="5385" y="9764"/>
                    <a:pt x="5379" y="9764"/>
                    <a:pt x="5374" y="9764"/>
                  </a:cubicBezTo>
                  <a:cubicBezTo>
                    <a:pt x="5366" y="9764"/>
                    <a:pt x="5357" y="9762"/>
                    <a:pt x="5346" y="9757"/>
                  </a:cubicBezTo>
                  <a:cubicBezTo>
                    <a:pt x="5334" y="9753"/>
                    <a:pt x="5324" y="9748"/>
                    <a:pt x="5314" y="9743"/>
                  </a:cubicBezTo>
                  <a:lnTo>
                    <a:pt x="5051" y="9614"/>
                  </a:lnTo>
                  <a:lnTo>
                    <a:pt x="5028" y="9660"/>
                  </a:lnTo>
                  <a:lnTo>
                    <a:pt x="5308" y="9798"/>
                  </a:lnTo>
                  <a:cubicBezTo>
                    <a:pt x="5317" y="9802"/>
                    <a:pt x="5327" y="9806"/>
                    <a:pt x="5339" y="9811"/>
                  </a:cubicBezTo>
                  <a:cubicBezTo>
                    <a:pt x="5351" y="9815"/>
                    <a:pt x="5363" y="9817"/>
                    <a:pt x="5375" y="9816"/>
                  </a:cubicBezTo>
                  <a:cubicBezTo>
                    <a:pt x="5400" y="9815"/>
                    <a:pt x="5421" y="9808"/>
                    <a:pt x="5439" y="9794"/>
                  </a:cubicBezTo>
                  <a:cubicBezTo>
                    <a:pt x="5457" y="9781"/>
                    <a:pt x="5473" y="9759"/>
                    <a:pt x="5488" y="9729"/>
                  </a:cubicBezTo>
                  <a:cubicBezTo>
                    <a:pt x="5500" y="9705"/>
                    <a:pt x="5507" y="9683"/>
                    <a:pt x="5510" y="9665"/>
                  </a:cubicBezTo>
                  <a:cubicBezTo>
                    <a:pt x="5513" y="9646"/>
                    <a:pt x="5513" y="9628"/>
                    <a:pt x="5508" y="9611"/>
                  </a:cubicBezTo>
                  <a:cubicBezTo>
                    <a:pt x="5504" y="9595"/>
                    <a:pt x="5497" y="9581"/>
                    <a:pt x="5486" y="9571"/>
                  </a:cubicBezTo>
                  <a:cubicBezTo>
                    <a:pt x="5475" y="9560"/>
                    <a:pt x="5457" y="9549"/>
                    <a:pt x="5434" y="9538"/>
                  </a:cubicBezTo>
                  <a:lnTo>
                    <a:pt x="5156" y="9401"/>
                  </a:lnTo>
                  <a:close/>
                  <a:moveTo>
                    <a:pt x="5730" y="9220"/>
                  </a:moveTo>
                  <a:lnTo>
                    <a:pt x="5339" y="9028"/>
                  </a:lnTo>
                  <a:lnTo>
                    <a:pt x="5316" y="9074"/>
                  </a:lnTo>
                  <a:lnTo>
                    <a:pt x="5530" y="9177"/>
                  </a:lnTo>
                  <a:cubicBezTo>
                    <a:pt x="5544" y="9184"/>
                    <a:pt x="5558" y="9191"/>
                    <a:pt x="5572" y="9197"/>
                  </a:cubicBezTo>
                  <a:cubicBezTo>
                    <a:pt x="5586" y="9203"/>
                    <a:pt x="5599" y="9209"/>
                    <a:pt x="5611" y="9214"/>
                  </a:cubicBezTo>
                  <a:cubicBezTo>
                    <a:pt x="5622" y="9219"/>
                    <a:pt x="5632" y="9223"/>
                    <a:pt x="5639" y="9226"/>
                  </a:cubicBezTo>
                  <a:cubicBezTo>
                    <a:pt x="5647" y="9229"/>
                    <a:pt x="5651" y="9230"/>
                    <a:pt x="5651" y="9231"/>
                  </a:cubicBezTo>
                  <a:cubicBezTo>
                    <a:pt x="5650" y="9230"/>
                    <a:pt x="5646" y="9230"/>
                    <a:pt x="5640" y="9230"/>
                  </a:cubicBezTo>
                  <a:cubicBezTo>
                    <a:pt x="5634" y="9229"/>
                    <a:pt x="5626" y="9229"/>
                    <a:pt x="5617" y="9228"/>
                  </a:cubicBezTo>
                  <a:cubicBezTo>
                    <a:pt x="5608" y="9228"/>
                    <a:pt x="5597" y="9227"/>
                    <a:pt x="5586" y="9227"/>
                  </a:cubicBezTo>
                  <a:cubicBezTo>
                    <a:pt x="5574" y="9226"/>
                    <a:pt x="5563" y="9226"/>
                    <a:pt x="5551" y="9227"/>
                  </a:cubicBezTo>
                  <a:lnTo>
                    <a:pt x="5238" y="9234"/>
                  </a:lnTo>
                  <a:lnTo>
                    <a:pt x="5211" y="9288"/>
                  </a:lnTo>
                  <a:lnTo>
                    <a:pt x="5602" y="9480"/>
                  </a:lnTo>
                  <a:lnTo>
                    <a:pt x="5626" y="9432"/>
                  </a:lnTo>
                  <a:lnTo>
                    <a:pt x="5398" y="9323"/>
                  </a:lnTo>
                  <a:cubicBezTo>
                    <a:pt x="5386" y="9317"/>
                    <a:pt x="5375" y="9312"/>
                    <a:pt x="5363" y="9307"/>
                  </a:cubicBezTo>
                  <a:cubicBezTo>
                    <a:pt x="5352" y="9302"/>
                    <a:pt x="5341" y="9297"/>
                    <a:pt x="5331" y="9293"/>
                  </a:cubicBezTo>
                  <a:cubicBezTo>
                    <a:pt x="5321" y="9289"/>
                    <a:pt x="5312" y="9285"/>
                    <a:pt x="5305" y="9282"/>
                  </a:cubicBezTo>
                  <a:cubicBezTo>
                    <a:pt x="5298" y="9279"/>
                    <a:pt x="5293" y="9277"/>
                    <a:pt x="5289" y="9275"/>
                  </a:cubicBezTo>
                  <a:cubicBezTo>
                    <a:pt x="5293" y="9276"/>
                    <a:pt x="5299" y="9276"/>
                    <a:pt x="5306" y="9277"/>
                  </a:cubicBezTo>
                  <a:cubicBezTo>
                    <a:pt x="5314" y="9277"/>
                    <a:pt x="5323" y="9277"/>
                    <a:pt x="5333" y="9277"/>
                  </a:cubicBezTo>
                  <a:cubicBezTo>
                    <a:pt x="5343" y="9277"/>
                    <a:pt x="5354" y="9277"/>
                    <a:pt x="5366" y="9278"/>
                  </a:cubicBezTo>
                  <a:cubicBezTo>
                    <a:pt x="5378" y="9278"/>
                    <a:pt x="5391" y="9278"/>
                    <a:pt x="5405" y="9277"/>
                  </a:cubicBezTo>
                  <a:lnTo>
                    <a:pt x="5706" y="9269"/>
                  </a:lnTo>
                  <a:lnTo>
                    <a:pt x="5730" y="9220"/>
                  </a:lnTo>
                  <a:close/>
                  <a:moveTo>
                    <a:pt x="5808" y="9060"/>
                  </a:moveTo>
                  <a:lnTo>
                    <a:pt x="5418" y="8868"/>
                  </a:lnTo>
                  <a:lnTo>
                    <a:pt x="5395" y="8914"/>
                  </a:lnTo>
                  <a:lnTo>
                    <a:pt x="5786" y="9106"/>
                  </a:lnTo>
                  <a:lnTo>
                    <a:pt x="5808" y="9060"/>
                  </a:lnTo>
                  <a:close/>
                  <a:moveTo>
                    <a:pt x="5608" y="8481"/>
                  </a:moveTo>
                  <a:lnTo>
                    <a:pt x="5585" y="8529"/>
                  </a:lnTo>
                  <a:lnTo>
                    <a:pt x="5801" y="8739"/>
                  </a:lnTo>
                  <a:cubicBezTo>
                    <a:pt x="5819" y="8757"/>
                    <a:pt x="5834" y="8771"/>
                    <a:pt x="5846" y="8782"/>
                  </a:cubicBezTo>
                  <a:cubicBezTo>
                    <a:pt x="5858" y="8792"/>
                    <a:pt x="5866" y="8800"/>
                    <a:pt x="5871" y="8803"/>
                  </a:cubicBezTo>
                  <a:cubicBezTo>
                    <a:pt x="5868" y="8802"/>
                    <a:pt x="5863" y="8801"/>
                    <a:pt x="5856" y="8799"/>
                  </a:cubicBezTo>
                  <a:cubicBezTo>
                    <a:pt x="5849" y="8797"/>
                    <a:pt x="5841" y="8796"/>
                    <a:pt x="5832" y="8794"/>
                  </a:cubicBezTo>
                  <a:cubicBezTo>
                    <a:pt x="5823" y="8792"/>
                    <a:pt x="5813" y="8790"/>
                    <a:pt x="5803" y="8788"/>
                  </a:cubicBezTo>
                  <a:cubicBezTo>
                    <a:pt x="5792" y="8786"/>
                    <a:pt x="5782" y="8785"/>
                    <a:pt x="5772" y="8783"/>
                  </a:cubicBezTo>
                  <a:lnTo>
                    <a:pt x="5480" y="8742"/>
                  </a:lnTo>
                  <a:lnTo>
                    <a:pt x="5455" y="8793"/>
                  </a:lnTo>
                  <a:lnTo>
                    <a:pt x="5910" y="8853"/>
                  </a:lnTo>
                  <a:lnTo>
                    <a:pt x="5933" y="8807"/>
                  </a:lnTo>
                  <a:lnTo>
                    <a:pt x="5608" y="8481"/>
                  </a:lnTo>
                  <a:close/>
                  <a:moveTo>
                    <a:pt x="6144" y="8378"/>
                  </a:moveTo>
                  <a:lnTo>
                    <a:pt x="6104" y="8358"/>
                  </a:lnTo>
                  <a:lnTo>
                    <a:pt x="6019" y="8530"/>
                  </a:lnTo>
                  <a:lnTo>
                    <a:pt x="5876" y="8460"/>
                  </a:lnTo>
                  <a:lnTo>
                    <a:pt x="5942" y="8326"/>
                  </a:lnTo>
                  <a:lnTo>
                    <a:pt x="5901" y="8306"/>
                  </a:lnTo>
                  <a:lnTo>
                    <a:pt x="5836" y="8440"/>
                  </a:lnTo>
                  <a:lnTo>
                    <a:pt x="5707" y="8377"/>
                  </a:lnTo>
                  <a:lnTo>
                    <a:pt x="5786" y="8217"/>
                  </a:lnTo>
                  <a:lnTo>
                    <a:pt x="5751" y="8192"/>
                  </a:lnTo>
                  <a:lnTo>
                    <a:pt x="5645" y="8405"/>
                  </a:lnTo>
                  <a:lnTo>
                    <a:pt x="6036" y="8598"/>
                  </a:lnTo>
                  <a:lnTo>
                    <a:pt x="6144" y="8378"/>
                  </a:lnTo>
                  <a:close/>
                  <a:moveTo>
                    <a:pt x="6307" y="8047"/>
                  </a:moveTo>
                  <a:lnTo>
                    <a:pt x="6271" y="8052"/>
                  </a:lnTo>
                  <a:cubicBezTo>
                    <a:pt x="6254" y="8054"/>
                    <a:pt x="6236" y="8057"/>
                    <a:pt x="6218" y="8059"/>
                  </a:cubicBezTo>
                  <a:cubicBezTo>
                    <a:pt x="6199" y="8062"/>
                    <a:pt x="6181" y="8064"/>
                    <a:pt x="6165" y="8066"/>
                  </a:cubicBezTo>
                  <a:cubicBezTo>
                    <a:pt x="6148" y="8069"/>
                    <a:pt x="6137" y="8071"/>
                    <a:pt x="6130" y="8072"/>
                  </a:cubicBezTo>
                  <a:cubicBezTo>
                    <a:pt x="6120" y="8074"/>
                    <a:pt x="6109" y="8076"/>
                    <a:pt x="6097" y="8079"/>
                  </a:cubicBezTo>
                  <a:cubicBezTo>
                    <a:pt x="6086" y="8082"/>
                    <a:pt x="6075" y="8086"/>
                    <a:pt x="6067" y="8090"/>
                  </a:cubicBezTo>
                  <a:lnTo>
                    <a:pt x="6070" y="8084"/>
                  </a:lnTo>
                  <a:cubicBezTo>
                    <a:pt x="6077" y="8068"/>
                    <a:pt x="6082" y="8053"/>
                    <a:pt x="6083" y="8038"/>
                  </a:cubicBezTo>
                  <a:cubicBezTo>
                    <a:pt x="6084" y="8022"/>
                    <a:pt x="6082" y="8008"/>
                    <a:pt x="6077" y="7994"/>
                  </a:cubicBezTo>
                  <a:cubicBezTo>
                    <a:pt x="6072" y="7981"/>
                    <a:pt x="6065" y="7968"/>
                    <a:pt x="6054" y="7956"/>
                  </a:cubicBezTo>
                  <a:cubicBezTo>
                    <a:pt x="6043" y="7945"/>
                    <a:pt x="6029" y="7935"/>
                    <a:pt x="6014" y="7927"/>
                  </a:cubicBezTo>
                  <a:cubicBezTo>
                    <a:pt x="6003" y="7922"/>
                    <a:pt x="5993" y="7919"/>
                    <a:pt x="5984" y="7917"/>
                  </a:cubicBezTo>
                  <a:cubicBezTo>
                    <a:pt x="5974" y="7916"/>
                    <a:pt x="5965" y="7915"/>
                    <a:pt x="5956" y="7915"/>
                  </a:cubicBezTo>
                  <a:cubicBezTo>
                    <a:pt x="5947" y="7915"/>
                    <a:pt x="5939" y="7916"/>
                    <a:pt x="5932" y="7918"/>
                  </a:cubicBezTo>
                  <a:cubicBezTo>
                    <a:pt x="5925" y="7921"/>
                    <a:pt x="5918" y="7923"/>
                    <a:pt x="5912" y="7926"/>
                  </a:cubicBezTo>
                  <a:cubicBezTo>
                    <a:pt x="5906" y="7929"/>
                    <a:pt x="5900" y="7932"/>
                    <a:pt x="5894" y="7936"/>
                  </a:cubicBezTo>
                  <a:cubicBezTo>
                    <a:pt x="5889" y="7941"/>
                    <a:pt x="5883" y="7946"/>
                    <a:pt x="5876" y="7953"/>
                  </a:cubicBezTo>
                  <a:cubicBezTo>
                    <a:pt x="5870" y="7960"/>
                    <a:pt x="5864" y="7968"/>
                    <a:pt x="5858" y="7978"/>
                  </a:cubicBezTo>
                  <a:cubicBezTo>
                    <a:pt x="5852" y="7987"/>
                    <a:pt x="5845" y="7999"/>
                    <a:pt x="5839" y="8012"/>
                  </a:cubicBezTo>
                  <a:lnTo>
                    <a:pt x="5794" y="8103"/>
                  </a:lnTo>
                  <a:lnTo>
                    <a:pt x="6185" y="8296"/>
                  </a:lnTo>
                  <a:lnTo>
                    <a:pt x="6207" y="8250"/>
                  </a:lnTo>
                  <a:lnTo>
                    <a:pt x="6031" y="8163"/>
                  </a:lnTo>
                  <a:cubicBezTo>
                    <a:pt x="6036" y="8153"/>
                    <a:pt x="6042" y="8146"/>
                    <a:pt x="6048" y="8142"/>
                  </a:cubicBezTo>
                  <a:cubicBezTo>
                    <a:pt x="6054" y="8137"/>
                    <a:pt x="6064" y="8134"/>
                    <a:pt x="6078" y="8131"/>
                  </a:cubicBezTo>
                  <a:cubicBezTo>
                    <a:pt x="6101" y="8126"/>
                    <a:pt x="6123" y="8122"/>
                    <a:pt x="6143" y="8119"/>
                  </a:cubicBezTo>
                  <a:cubicBezTo>
                    <a:pt x="6164" y="8115"/>
                    <a:pt x="6183" y="8113"/>
                    <a:pt x="6201" y="8110"/>
                  </a:cubicBezTo>
                  <a:cubicBezTo>
                    <a:pt x="6218" y="8108"/>
                    <a:pt x="6233" y="8107"/>
                    <a:pt x="6246" y="8106"/>
                  </a:cubicBezTo>
                  <a:cubicBezTo>
                    <a:pt x="6260" y="8106"/>
                    <a:pt x="6270" y="8106"/>
                    <a:pt x="6278" y="8106"/>
                  </a:cubicBezTo>
                  <a:lnTo>
                    <a:pt x="6307" y="8047"/>
                  </a:lnTo>
                  <a:close/>
                  <a:moveTo>
                    <a:pt x="6021" y="7998"/>
                  </a:moveTo>
                  <a:cubicBezTo>
                    <a:pt x="6029" y="8007"/>
                    <a:pt x="6035" y="8016"/>
                    <a:pt x="6038" y="8025"/>
                  </a:cubicBezTo>
                  <a:cubicBezTo>
                    <a:pt x="6041" y="8036"/>
                    <a:pt x="6041" y="8048"/>
                    <a:pt x="6039" y="8060"/>
                  </a:cubicBezTo>
                  <a:cubicBezTo>
                    <a:pt x="6037" y="8073"/>
                    <a:pt x="6031" y="8088"/>
                    <a:pt x="6023" y="8105"/>
                  </a:cubicBezTo>
                  <a:lnTo>
                    <a:pt x="6002" y="8149"/>
                  </a:lnTo>
                  <a:lnTo>
                    <a:pt x="5856" y="8077"/>
                  </a:lnTo>
                  <a:lnTo>
                    <a:pt x="5879" y="8030"/>
                  </a:lnTo>
                  <a:cubicBezTo>
                    <a:pt x="5884" y="8020"/>
                    <a:pt x="5889" y="8011"/>
                    <a:pt x="5894" y="8004"/>
                  </a:cubicBezTo>
                  <a:cubicBezTo>
                    <a:pt x="5899" y="7997"/>
                    <a:pt x="5905" y="7990"/>
                    <a:pt x="5911" y="7985"/>
                  </a:cubicBezTo>
                  <a:cubicBezTo>
                    <a:pt x="5921" y="7976"/>
                    <a:pt x="5933" y="7971"/>
                    <a:pt x="5948" y="7969"/>
                  </a:cubicBezTo>
                  <a:cubicBezTo>
                    <a:pt x="5962" y="7968"/>
                    <a:pt x="5976" y="7970"/>
                    <a:pt x="5989" y="7976"/>
                  </a:cubicBezTo>
                  <a:cubicBezTo>
                    <a:pt x="6002" y="7983"/>
                    <a:pt x="6012" y="7990"/>
                    <a:pt x="6021" y="7998"/>
                  </a:cubicBezTo>
                  <a:close/>
                  <a:moveTo>
                    <a:pt x="6318" y="7653"/>
                  </a:moveTo>
                  <a:cubicBezTo>
                    <a:pt x="6303" y="7652"/>
                    <a:pt x="6290" y="7653"/>
                    <a:pt x="6277" y="7656"/>
                  </a:cubicBezTo>
                  <a:cubicBezTo>
                    <a:pt x="6264" y="7660"/>
                    <a:pt x="6252" y="7665"/>
                    <a:pt x="6241" y="7672"/>
                  </a:cubicBezTo>
                  <a:cubicBezTo>
                    <a:pt x="6230" y="7680"/>
                    <a:pt x="6217" y="7691"/>
                    <a:pt x="6203" y="7706"/>
                  </a:cubicBezTo>
                  <a:lnTo>
                    <a:pt x="6167" y="7744"/>
                  </a:lnTo>
                  <a:cubicBezTo>
                    <a:pt x="6148" y="7763"/>
                    <a:pt x="6131" y="7776"/>
                    <a:pt x="6117" y="7781"/>
                  </a:cubicBezTo>
                  <a:cubicBezTo>
                    <a:pt x="6102" y="7786"/>
                    <a:pt x="6087" y="7785"/>
                    <a:pt x="6071" y="7777"/>
                  </a:cubicBezTo>
                  <a:cubicBezTo>
                    <a:pt x="6051" y="7767"/>
                    <a:pt x="6039" y="7753"/>
                    <a:pt x="6034" y="7734"/>
                  </a:cubicBezTo>
                  <a:cubicBezTo>
                    <a:pt x="6029" y="7714"/>
                    <a:pt x="6033" y="7692"/>
                    <a:pt x="6045" y="7668"/>
                  </a:cubicBezTo>
                  <a:cubicBezTo>
                    <a:pt x="6049" y="7659"/>
                    <a:pt x="6054" y="7652"/>
                    <a:pt x="6059" y="7645"/>
                  </a:cubicBezTo>
                  <a:cubicBezTo>
                    <a:pt x="6063" y="7638"/>
                    <a:pt x="6069" y="7631"/>
                    <a:pt x="6075" y="7625"/>
                  </a:cubicBezTo>
                  <a:cubicBezTo>
                    <a:pt x="6081" y="7619"/>
                    <a:pt x="6089" y="7613"/>
                    <a:pt x="6097" y="7607"/>
                  </a:cubicBezTo>
                  <a:cubicBezTo>
                    <a:pt x="6105" y="7601"/>
                    <a:pt x="6114" y="7595"/>
                    <a:pt x="6125" y="7589"/>
                  </a:cubicBezTo>
                  <a:lnTo>
                    <a:pt x="6102" y="7552"/>
                  </a:lnTo>
                  <a:cubicBezTo>
                    <a:pt x="6058" y="7577"/>
                    <a:pt x="6026" y="7610"/>
                    <a:pt x="6006" y="7651"/>
                  </a:cubicBezTo>
                  <a:cubicBezTo>
                    <a:pt x="5997" y="7670"/>
                    <a:pt x="5991" y="7689"/>
                    <a:pt x="5989" y="7707"/>
                  </a:cubicBezTo>
                  <a:cubicBezTo>
                    <a:pt x="5987" y="7725"/>
                    <a:pt x="5988" y="7742"/>
                    <a:pt x="5992" y="7758"/>
                  </a:cubicBezTo>
                  <a:cubicBezTo>
                    <a:pt x="5997" y="7774"/>
                    <a:pt x="6004" y="7788"/>
                    <a:pt x="6015" y="7801"/>
                  </a:cubicBezTo>
                  <a:cubicBezTo>
                    <a:pt x="6025" y="7814"/>
                    <a:pt x="6039" y="7825"/>
                    <a:pt x="6056" y="7833"/>
                  </a:cubicBezTo>
                  <a:cubicBezTo>
                    <a:pt x="6081" y="7845"/>
                    <a:pt x="6106" y="7847"/>
                    <a:pt x="6132" y="7840"/>
                  </a:cubicBezTo>
                  <a:cubicBezTo>
                    <a:pt x="6143" y="7836"/>
                    <a:pt x="6154" y="7830"/>
                    <a:pt x="6164" y="7822"/>
                  </a:cubicBezTo>
                  <a:cubicBezTo>
                    <a:pt x="6175" y="7814"/>
                    <a:pt x="6187" y="7803"/>
                    <a:pt x="6201" y="7787"/>
                  </a:cubicBezTo>
                  <a:lnTo>
                    <a:pt x="6232" y="7754"/>
                  </a:lnTo>
                  <a:cubicBezTo>
                    <a:pt x="6269" y="7714"/>
                    <a:pt x="6305" y="7703"/>
                    <a:pt x="6339" y="7720"/>
                  </a:cubicBezTo>
                  <a:cubicBezTo>
                    <a:pt x="6363" y="7731"/>
                    <a:pt x="6377" y="7750"/>
                    <a:pt x="6382" y="7775"/>
                  </a:cubicBezTo>
                  <a:cubicBezTo>
                    <a:pt x="6384" y="7787"/>
                    <a:pt x="6384" y="7797"/>
                    <a:pt x="6382" y="7808"/>
                  </a:cubicBezTo>
                  <a:cubicBezTo>
                    <a:pt x="6380" y="7818"/>
                    <a:pt x="6375" y="7831"/>
                    <a:pt x="6368" y="7846"/>
                  </a:cubicBezTo>
                  <a:cubicBezTo>
                    <a:pt x="6358" y="7865"/>
                    <a:pt x="6347" y="7882"/>
                    <a:pt x="6333" y="7897"/>
                  </a:cubicBezTo>
                  <a:cubicBezTo>
                    <a:pt x="6319" y="7911"/>
                    <a:pt x="6303" y="7923"/>
                    <a:pt x="6283" y="7934"/>
                  </a:cubicBezTo>
                  <a:lnTo>
                    <a:pt x="6309" y="7972"/>
                  </a:lnTo>
                  <a:cubicBezTo>
                    <a:pt x="6331" y="7959"/>
                    <a:pt x="6350" y="7943"/>
                    <a:pt x="6365" y="7926"/>
                  </a:cubicBezTo>
                  <a:cubicBezTo>
                    <a:pt x="6381" y="7908"/>
                    <a:pt x="6395" y="7888"/>
                    <a:pt x="6406" y="7864"/>
                  </a:cubicBezTo>
                  <a:cubicBezTo>
                    <a:pt x="6415" y="7846"/>
                    <a:pt x="6421" y="7829"/>
                    <a:pt x="6424" y="7814"/>
                  </a:cubicBezTo>
                  <a:cubicBezTo>
                    <a:pt x="6427" y="7798"/>
                    <a:pt x="6428" y="7782"/>
                    <a:pt x="6426" y="7765"/>
                  </a:cubicBezTo>
                  <a:cubicBezTo>
                    <a:pt x="6423" y="7742"/>
                    <a:pt x="6416" y="7722"/>
                    <a:pt x="6404" y="7704"/>
                  </a:cubicBezTo>
                  <a:cubicBezTo>
                    <a:pt x="6392" y="7687"/>
                    <a:pt x="6376" y="7673"/>
                    <a:pt x="6358" y="7664"/>
                  </a:cubicBezTo>
                  <a:cubicBezTo>
                    <a:pt x="6346" y="7658"/>
                    <a:pt x="6333" y="7655"/>
                    <a:pt x="6318" y="7653"/>
                  </a:cubicBezTo>
                  <a:close/>
                  <a:moveTo>
                    <a:pt x="6536" y="7583"/>
                  </a:moveTo>
                  <a:lnTo>
                    <a:pt x="6145" y="7390"/>
                  </a:lnTo>
                  <a:lnTo>
                    <a:pt x="6122" y="7436"/>
                  </a:lnTo>
                  <a:lnTo>
                    <a:pt x="6513" y="7628"/>
                  </a:lnTo>
                  <a:lnTo>
                    <a:pt x="6536" y="7583"/>
                  </a:lnTo>
                  <a:close/>
                  <a:moveTo>
                    <a:pt x="6311" y="7053"/>
                  </a:moveTo>
                  <a:lnTo>
                    <a:pt x="6183" y="7312"/>
                  </a:lnTo>
                  <a:lnTo>
                    <a:pt x="6223" y="7331"/>
                  </a:lnTo>
                  <a:lnTo>
                    <a:pt x="6274" y="7226"/>
                  </a:lnTo>
                  <a:lnTo>
                    <a:pt x="6626" y="7399"/>
                  </a:lnTo>
                  <a:lnTo>
                    <a:pt x="6648" y="7354"/>
                  </a:lnTo>
                  <a:lnTo>
                    <a:pt x="6296" y="7181"/>
                  </a:lnTo>
                  <a:lnTo>
                    <a:pt x="6349" y="7076"/>
                  </a:lnTo>
                  <a:lnTo>
                    <a:pt x="6311" y="7053"/>
                  </a:lnTo>
                  <a:close/>
                  <a:moveTo>
                    <a:pt x="6854" y="6937"/>
                  </a:moveTo>
                  <a:lnTo>
                    <a:pt x="6399" y="6874"/>
                  </a:lnTo>
                  <a:lnTo>
                    <a:pt x="6369" y="6935"/>
                  </a:lnTo>
                  <a:lnTo>
                    <a:pt x="6696" y="7257"/>
                  </a:lnTo>
                  <a:lnTo>
                    <a:pt x="6719" y="7210"/>
                  </a:lnTo>
                  <a:lnTo>
                    <a:pt x="6617" y="7113"/>
                  </a:lnTo>
                  <a:lnTo>
                    <a:pt x="6689" y="6968"/>
                  </a:lnTo>
                  <a:lnTo>
                    <a:pt x="6827" y="6990"/>
                  </a:lnTo>
                  <a:lnTo>
                    <a:pt x="6854" y="6937"/>
                  </a:lnTo>
                  <a:close/>
                  <a:moveTo>
                    <a:pt x="6645" y="6961"/>
                  </a:moveTo>
                  <a:lnTo>
                    <a:pt x="6585" y="7082"/>
                  </a:lnTo>
                  <a:lnTo>
                    <a:pt x="6424" y="6926"/>
                  </a:lnTo>
                  <a:lnTo>
                    <a:pt x="6645" y="6961"/>
                  </a:lnTo>
                  <a:close/>
                  <a:moveTo>
                    <a:pt x="6291" y="6905"/>
                  </a:moveTo>
                  <a:cubicBezTo>
                    <a:pt x="6283" y="6908"/>
                    <a:pt x="6276" y="6913"/>
                    <a:pt x="6272" y="6922"/>
                  </a:cubicBezTo>
                  <a:cubicBezTo>
                    <a:pt x="6268" y="6930"/>
                    <a:pt x="6268" y="6938"/>
                    <a:pt x="6271" y="6946"/>
                  </a:cubicBezTo>
                  <a:cubicBezTo>
                    <a:pt x="6273" y="6955"/>
                    <a:pt x="6279" y="6961"/>
                    <a:pt x="6287" y="6965"/>
                  </a:cubicBezTo>
                  <a:cubicBezTo>
                    <a:pt x="6295" y="6969"/>
                    <a:pt x="6304" y="6970"/>
                    <a:pt x="6312" y="6967"/>
                  </a:cubicBezTo>
                  <a:cubicBezTo>
                    <a:pt x="6321" y="6964"/>
                    <a:pt x="6328" y="6959"/>
                    <a:pt x="6332" y="6950"/>
                  </a:cubicBezTo>
                  <a:cubicBezTo>
                    <a:pt x="6336" y="6942"/>
                    <a:pt x="6336" y="6933"/>
                    <a:pt x="6333" y="6925"/>
                  </a:cubicBezTo>
                  <a:cubicBezTo>
                    <a:pt x="6330" y="6917"/>
                    <a:pt x="6324" y="6910"/>
                    <a:pt x="6316" y="6906"/>
                  </a:cubicBezTo>
                  <a:cubicBezTo>
                    <a:pt x="6308" y="6902"/>
                    <a:pt x="6300" y="6902"/>
                    <a:pt x="6291" y="6905"/>
                  </a:cubicBezTo>
                  <a:close/>
                  <a:moveTo>
                    <a:pt x="6349" y="6787"/>
                  </a:moveTo>
                  <a:cubicBezTo>
                    <a:pt x="6340" y="6790"/>
                    <a:pt x="6334" y="6796"/>
                    <a:pt x="6330" y="6804"/>
                  </a:cubicBezTo>
                  <a:cubicBezTo>
                    <a:pt x="6326" y="6812"/>
                    <a:pt x="6325" y="6820"/>
                    <a:pt x="6328" y="6829"/>
                  </a:cubicBezTo>
                  <a:cubicBezTo>
                    <a:pt x="6331" y="6837"/>
                    <a:pt x="6337" y="6844"/>
                    <a:pt x="6345" y="6848"/>
                  </a:cubicBezTo>
                  <a:cubicBezTo>
                    <a:pt x="6353" y="6852"/>
                    <a:pt x="6362" y="6852"/>
                    <a:pt x="6370" y="6850"/>
                  </a:cubicBezTo>
                  <a:cubicBezTo>
                    <a:pt x="6379" y="6847"/>
                    <a:pt x="6385" y="6841"/>
                    <a:pt x="6389" y="6833"/>
                  </a:cubicBezTo>
                  <a:cubicBezTo>
                    <a:pt x="6394" y="6824"/>
                    <a:pt x="6394" y="6816"/>
                    <a:pt x="6391" y="6808"/>
                  </a:cubicBezTo>
                  <a:cubicBezTo>
                    <a:pt x="6388" y="6799"/>
                    <a:pt x="6382" y="6793"/>
                    <a:pt x="6374" y="6789"/>
                  </a:cubicBezTo>
                  <a:cubicBezTo>
                    <a:pt x="6366" y="6785"/>
                    <a:pt x="6357" y="6784"/>
                    <a:pt x="6349" y="6787"/>
                  </a:cubicBezTo>
                  <a:close/>
                  <a:moveTo>
                    <a:pt x="6591" y="6484"/>
                  </a:moveTo>
                  <a:lnTo>
                    <a:pt x="6463" y="6743"/>
                  </a:lnTo>
                  <a:lnTo>
                    <a:pt x="6503" y="6762"/>
                  </a:lnTo>
                  <a:lnTo>
                    <a:pt x="6554" y="6658"/>
                  </a:lnTo>
                  <a:lnTo>
                    <a:pt x="6906" y="6831"/>
                  </a:lnTo>
                  <a:lnTo>
                    <a:pt x="6928" y="6786"/>
                  </a:lnTo>
                  <a:lnTo>
                    <a:pt x="6576" y="6613"/>
                  </a:lnTo>
                  <a:lnTo>
                    <a:pt x="6628" y="6507"/>
                  </a:lnTo>
                  <a:lnTo>
                    <a:pt x="6591" y="6484"/>
                  </a:lnTo>
                  <a:close/>
                  <a:moveTo>
                    <a:pt x="7256" y="6118"/>
                  </a:moveTo>
                  <a:lnTo>
                    <a:pt x="6849" y="5959"/>
                  </a:lnTo>
                  <a:lnTo>
                    <a:pt x="6815" y="6028"/>
                  </a:lnTo>
                  <a:lnTo>
                    <a:pt x="7039" y="6229"/>
                  </a:lnTo>
                  <a:cubicBezTo>
                    <a:pt x="7052" y="6241"/>
                    <a:pt x="7065" y="6251"/>
                    <a:pt x="7076" y="6260"/>
                  </a:cubicBezTo>
                  <a:cubicBezTo>
                    <a:pt x="7087" y="6269"/>
                    <a:pt x="7094" y="6274"/>
                    <a:pt x="7095" y="6275"/>
                  </a:cubicBezTo>
                  <a:cubicBezTo>
                    <a:pt x="7093" y="6274"/>
                    <a:pt x="7085" y="6272"/>
                    <a:pt x="7071" y="6268"/>
                  </a:cubicBezTo>
                  <a:cubicBezTo>
                    <a:pt x="7058" y="6265"/>
                    <a:pt x="7040" y="6261"/>
                    <a:pt x="7020" y="6257"/>
                  </a:cubicBezTo>
                  <a:lnTo>
                    <a:pt x="6729" y="6202"/>
                  </a:lnTo>
                  <a:lnTo>
                    <a:pt x="6696" y="6271"/>
                  </a:lnTo>
                  <a:lnTo>
                    <a:pt x="7070" y="6497"/>
                  </a:lnTo>
                  <a:lnTo>
                    <a:pt x="7092" y="6452"/>
                  </a:lnTo>
                  <a:lnTo>
                    <a:pt x="6824" y="6294"/>
                  </a:lnTo>
                  <a:cubicBezTo>
                    <a:pt x="6819" y="6291"/>
                    <a:pt x="6812" y="6287"/>
                    <a:pt x="6805" y="6282"/>
                  </a:cubicBezTo>
                  <a:cubicBezTo>
                    <a:pt x="6797" y="6278"/>
                    <a:pt x="6790" y="6274"/>
                    <a:pt x="6783" y="6270"/>
                  </a:cubicBezTo>
                  <a:cubicBezTo>
                    <a:pt x="6775" y="6266"/>
                    <a:pt x="6769" y="6262"/>
                    <a:pt x="6763" y="6259"/>
                  </a:cubicBezTo>
                  <a:cubicBezTo>
                    <a:pt x="6758" y="6256"/>
                    <a:pt x="6755" y="6254"/>
                    <a:pt x="6754" y="6253"/>
                  </a:cubicBezTo>
                  <a:cubicBezTo>
                    <a:pt x="6758" y="6255"/>
                    <a:pt x="6768" y="6257"/>
                    <a:pt x="6781" y="6259"/>
                  </a:cubicBezTo>
                  <a:cubicBezTo>
                    <a:pt x="6796" y="6262"/>
                    <a:pt x="6815" y="6266"/>
                    <a:pt x="6837" y="6270"/>
                  </a:cubicBezTo>
                  <a:lnTo>
                    <a:pt x="7152" y="6329"/>
                  </a:lnTo>
                  <a:lnTo>
                    <a:pt x="7172" y="6289"/>
                  </a:lnTo>
                  <a:lnTo>
                    <a:pt x="6922" y="6062"/>
                  </a:lnTo>
                  <a:cubicBezTo>
                    <a:pt x="6916" y="6058"/>
                    <a:pt x="6911" y="6053"/>
                    <a:pt x="6905" y="6048"/>
                  </a:cubicBezTo>
                  <a:cubicBezTo>
                    <a:pt x="6899" y="6043"/>
                    <a:pt x="6893" y="6038"/>
                    <a:pt x="6888" y="6034"/>
                  </a:cubicBezTo>
                  <a:cubicBezTo>
                    <a:pt x="6883" y="6029"/>
                    <a:pt x="6878" y="6025"/>
                    <a:pt x="6875" y="6022"/>
                  </a:cubicBezTo>
                  <a:cubicBezTo>
                    <a:pt x="6871" y="6019"/>
                    <a:pt x="6869" y="6017"/>
                    <a:pt x="6868" y="6017"/>
                  </a:cubicBezTo>
                  <a:cubicBezTo>
                    <a:pt x="6869" y="6017"/>
                    <a:pt x="6872" y="6018"/>
                    <a:pt x="6876" y="6020"/>
                  </a:cubicBezTo>
                  <a:cubicBezTo>
                    <a:pt x="6881" y="6022"/>
                    <a:pt x="6887" y="6025"/>
                    <a:pt x="6893" y="6028"/>
                  </a:cubicBezTo>
                  <a:cubicBezTo>
                    <a:pt x="6900" y="6031"/>
                    <a:pt x="6907" y="6034"/>
                    <a:pt x="6915" y="6037"/>
                  </a:cubicBezTo>
                  <a:cubicBezTo>
                    <a:pt x="6922" y="6041"/>
                    <a:pt x="6929" y="6044"/>
                    <a:pt x="6936" y="6046"/>
                  </a:cubicBezTo>
                  <a:lnTo>
                    <a:pt x="7233" y="6165"/>
                  </a:lnTo>
                  <a:lnTo>
                    <a:pt x="7256" y="6118"/>
                  </a:lnTo>
                  <a:close/>
                  <a:moveTo>
                    <a:pt x="7041" y="5569"/>
                  </a:moveTo>
                  <a:lnTo>
                    <a:pt x="7018" y="5615"/>
                  </a:lnTo>
                  <a:lnTo>
                    <a:pt x="7291" y="5749"/>
                  </a:lnTo>
                  <a:cubicBezTo>
                    <a:pt x="7304" y="5756"/>
                    <a:pt x="7315" y="5762"/>
                    <a:pt x="7323" y="5769"/>
                  </a:cubicBezTo>
                  <a:cubicBezTo>
                    <a:pt x="7332" y="5775"/>
                    <a:pt x="7339" y="5783"/>
                    <a:pt x="7344" y="5794"/>
                  </a:cubicBezTo>
                  <a:cubicBezTo>
                    <a:pt x="7349" y="5804"/>
                    <a:pt x="7351" y="5816"/>
                    <a:pt x="7349" y="5830"/>
                  </a:cubicBezTo>
                  <a:cubicBezTo>
                    <a:pt x="7348" y="5844"/>
                    <a:pt x="7343" y="5859"/>
                    <a:pt x="7335" y="5875"/>
                  </a:cubicBezTo>
                  <a:cubicBezTo>
                    <a:pt x="7329" y="5887"/>
                    <a:pt x="7323" y="5897"/>
                    <a:pt x="7316" y="5905"/>
                  </a:cubicBezTo>
                  <a:cubicBezTo>
                    <a:pt x="7309" y="5913"/>
                    <a:pt x="7303" y="5918"/>
                    <a:pt x="7296" y="5923"/>
                  </a:cubicBezTo>
                  <a:cubicBezTo>
                    <a:pt x="7289" y="5927"/>
                    <a:pt x="7283" y="5930"/>
                    <a:pt x="7276" y="5931"/>
                  </a:cubicBezTo>
                  <a:cubicBezTo>
                    <a:pt x="7270" y="5932"/>
                    <a:pt x="7264" y="5933"/>
                    <a:pt x="7259" y="5933"/>
                  </a:cubicBezTo>
                  <a:cubicBezTo>
                    <a:pt x="7252" y="5932"/>
                    <a:pt x="7242" y="5930"/>
                    <a:pt x="7231" y="5926"/>
                  </a:cubicBezTo>
                  <a:cubicBezTo>
                    <a:pt x="7220" y="5921"/>
                    <a:pt x="7209" y="5917"/>
                    <a:pt x="7199" y="5912"/>
                  </a:cubicBezTo>
                  <a:lnTo>
                    <a:pt x="6936" y="5782"/>
                  </a:lnTo>
                  <a:lnTo>
                    <a:pt x="6913" y="5829"/>
                  </a:lnTo>
                  <a:lnTo>
                    <a:pt x="7194" y="5966"/>
                  </a:lnTo>
                  <a:cubicBezTo>
                    <a:pt x="7202" y="5971"/>
                    <a:pt x="7213" y="5975"/>
                    <a:pt x="7224" y="5979"/>
                  </a:cubicBezTo>
                  <a:cubicBezTo>
                    <a:pt x="7236" y="5984"/>
                    <a:pt x="7248" y="5986"/>
                    <a:pt x="7260" y="5985"/>
                  </a:cubicBezTo>
                  <a:cubicBezTo>
                    <a:pt x="7285" y="5984"/>
                    <a:pt x="7306" y="5977"/>
                    <a:pt x="7324" y="5963"/>
                  </a:cubicBezTo>
                  <a:cubicBezTo>
                    <a:pt x="7342" y="5950"/>
                    <a:pt x="7359" y="5928"/>
                    <a:pt x="7374" y="5897"/>
                  </a:cubicBezTo>
                  <a:cubicBezTo>
                    <a:pt x="7385" y="5873"/>
                    <a:pt x="7393" y="5852"/>
                    <a:pt x="7396" y="5833"/>
                  </a:cubicBezTo>
                  <a:cubicBezTo>
                    <a:pt x="7399" y="5815"/>
                    <a:pt x="7398" y="5797"/>
                    <a:pt x="7394" y="5780"/>
                  </a:cubicBezTo>
                  <a:cubicBezTo>
                    <a:pt x="7390" y="5763"/>
                    <a:pt x="7382" y="5750"/>
                    <a:pt x="7371" y="5739"/>
                  </a:cubicBezTo>
                  <a:cubicBezTo>
                    <a:pt x="7360" y="5729"/>
                    <a:pt x="7342" y="5718"/>
                    <a:pt x="7319" y="5706"/>
                  </a:cubicBezTo>
                  <a:lnTo>
                    <a:pt x="7041" y="5569"/>
                  </a:lnTo>
                  <a:close/>
                  <a:moveTo>
                    <a:pt x="6884" y="5700"/>
                  </a:moveTo>
                  <a:cubicBezTo>
                    <a:pt x="6875" y="5703"/>
                    <a:pt x="6869" y="5709"/>
                    <a:pt x="6865" y="5717"/>
                  </a:cubicBezTo>
                  <a:cubicBezTo>
                    <a:pt x="6861" y="5725"/>
                    <a:pt x="6860" y="5733"/>
                    <a:pt x="6863" y="5742"/>
                  </a:cubicBezTo>
                  <a:cubicBezTo>
                    <a:pt x="6866" y="5750"/>
                    <a:pt x="6872" y="5756"/>
                    <a:pt x="6880" y="5760"/>
                  </a:cubicBezTo>
                  <a:cubicBezTo>
                    <a:pt x="6888" y="5764"/>
                    <a:pt x="6897" y="5765"/>
                    <a:pt x="6905" y="5762"/>
                  </a:cubicBezTo>
                  <a:cubicBezTo>
                    <a:pt x="6914" y="5759"/>
                    <a:pt x="6920" y="5754"/>
                    <a:pt x="6924" y="5746"/>
                  </a:cubicBezTo>
                  <a:cubicBezTo>
                    <a:pt x="6929" y="5737"/>
                    <a:pt x="6929" y="5729"/>
                    <a:pt x="6926" y="5720"/>
                  </a:cubicBezTo>
                  <a:cubicBezTo>
                    <a:pt x="6923" y="5712"/>
                    <a:pt x="6917" y="5706"/>
                    <a:pt x="6909" y="5702"/>
                  </a:cubicBezTo>
                  <a:cubicBezTo>
                    <a:pt x="6901" y="5698"/>
                    <a:pt x="6892" y="5697"/>
                    <a:pt x="6884" y="5700"/>
                  </a:cubicBezTo>
                  <a:close/>
                  <a:moveTo>
                    <a:pt x="6941" y="5583"/>
                  </a:moveTo>
                  <a:cubicBezTo>
                    <a:pt x="6933" y="5586"/>
                    <a:pt x="6926" y="5592"/>
                    <a:pt x="6922" y="5600"/>
                  </a:cubicBezTo>
                  <a:cubicBezTo>
                    <a:pt x="6918" y="5608"/>
                    <a:pt x="6918" y="5616"/>
                    <a:pt x="6921" y="5625"/>
                  </a:cubicBezTo>
                  <a:cubicBezTo>
                    <a:pt x="6924" y="5633"/>
                    <a:pt x="6929" y="5640"/>
                    <a:pt x="6937" y="5644"/>
                  </a:cubicBezTo>
                  <a:cubicBezTo>
                    <a:pt x="6945" y="5648"/>
                    <a:pt x="6954" y="5648"/>
                    <a:pt x="6963" y="5645"/>
                  </a:cubicBezTo>
                  <a:cubicBezTo>
                    <a:pt x="6971" y="5643"/>
                    <a:pt x="6978" y="5637"/>
                    <a:pt x="6982" y="5629"/>
                  </a:cubicBezTo>
                  <a:cubicBezTo>
                    <a:pt x="6986" y="5620"/>
                    <a:pt x="6986" y="5612"/>
                    <a:pt x="6983" y="5604"/>
                  </a:cubicBezTo>
                  <a:cubicBezTo>
                    <a:pt x="6980" y="5595"/>
                    <a:pt x="6974" y="5589"/>
                    <a:pt x="6966" y="5585"/>
                  </a:cubicBezTo>
                  <a:cubicBezTo>
                    <a:pt x="6958" y="5581"/>
                    <a:pt x="6950" y="5580"/>
                    <a:pt x="6941" y="5583"/>
                  </a:cubicBezTo>
                  <a:close/>
                  <a:moveTo>
                    <a:pt x="7615" y="5389"/>
                  </a:moveTo>
                  <a:lnTo>
                    <a:pt x="7224" y="5197"/>
                  </a:lnTo>
                  <a:lnTo>
                    <a:pt x="7201" y="5243"/>
                  </a:lnTo>
                  <a:lnTo>
                    <a:pt x="7415" y="5346"/>
                  </a:lnTo>
                  <a:cubicBezTo>
                    <a:pt x="7429" y="5353"/>
                    <a:pt x="7443" y="5359"/>
                    <a:pt x="7457" y="5366"/>
                  </a:cubicBezTo>
                  <a:cubicBezTo>
                    <a:pt x="7472" y="5372"/>
                    <a:pt x="7485" y="5378"/>
                    <a:pt x="7496" y="5383"/>
                  </a:cubicBezTo>
                  <a:cubicBezTo>
                    <a:pt x="7508" y="5387"/>
                    <a:pt x="7517" y="5391"/>
                    <a:pt x="7525" y="5394"/>
                  </a:cubicBezTo>
                  <a:cubicBezTo>
                    <a:pt x="7532" y="5397"/>
                    <a:pt x="7536" y="5399"/>
                    <a:pt x="7536" y="5399"/>
                  </a:cubicBezTo>
                  <a:cubicBezTo>
                    <a:pt x="7535" y="5399"/>
                    <a:pt x="7531" y="5399"/>
                    <a:pt x="7525" y="5398"/>
                  </a:cubicBezTo>
                  <a:cubicBezTo>
                    <a:pt x="7519" y="5398"/>
                    <a:pt x="7511" y="5397"/>
                    <a:pt x="7502" y="5397"/>
                  </a:cubicBezTo>
                  <a:cubicBezTo>
                    <a:pt x="7493" y="5396"/>
                    <a:pt x="7483" y="5396"/>
                    <a:pt x="7471" y="5395"/>
                  </a:cubicBezTo>
                  <a:cubicBezTo>
                    <a:pt x="7460" y="5395"/>
                    <a:pt x="7448" y="5395"/>
                    <a:pt x="7436" y="5395"/>
                  </a:cubicBezTo>
                  <a:lnTo>
                    <a:pt x="7123" y="5402"/>
                  </a:lnTo>
                  <a:lnTo>
                    <a:pt x="7096" y="5457"/>
                  </a:lnTo>
                  <a:lnTo>
                    <a:pt x="7487" y="5649"/>
                  </a:lnTo>
                  <a:lnTo>
                    <a:pt x="7511" y="5600"/>
                  </a:lnTo>
                  <a:lnTo>
                    <a:pt x="7283" y="5491"/>
                  </a:lnTo>
                  <a:cubicBezTo>
                    <a:pt x="7272" y="5485"/>
                    <a:pt x="7260" y="5480"/>
                    <a:pt x="7249" y="5475"/>
                  </a:cubicBezTo>
                  <a:cubicBezTo>
                    <a:pt x="7237" y="5470"/>
                    <a:pt x="7226" y="5465"/>
                    <a:pt x="7216" y="5461"/>
                  </a:cubicBezTo>
                  <a:cubicBezTo>
                    <a:pt x="7206" y="5457"/>
                    <a:pt x="7197" y="5453"/>
                    <a:pt x="7190" y="5450"/>
                  </a:cubicBezTo>
                  <a:cubicBezTo>
                    <a:pt x="7183" y="5447"/>
                    <a:pt x="7178" y="5445"/>
                    <a:pt x="7175" y="5444"/>
                  </a:cubicBezTo>
                  <a:cubicBezTo>
                    <a:pt x="7179" y="5445"/>
                    <a:pt x="7184" y="5445"/>
                    <a:pt x="7192" y="5445"/>
                  </a:cubicBezTo>
                  <a:cubicBezTo>
                    <a:pt x="7199" y="5446"/>
                    <a:pt x="7208" y="5446"/>
                    <a:pt x="7218" y="5446"/>
                  </a:cubicBezTo>
                  <a:cubicBezTo>
                    <a:pt x="7228" y="5446"/>
                    <a:pt x="7239" y="5446"/>
                    <a:pt x="7251" y="5446"/>
                  </a:cubicBezTo>
                  <a:cubicBezTo>
                    <a:pt x="7264" y="5446"/>
                    <a:pt x="7277" y="5446"/>
                    <a:pt x="7290" y="5446"/>
                  </a:cubicBezTo>
                  <a:lnTo>
                    <a:pt x="7591" y="5438"/>
                  </a:lnTo>
                  <a:lnTo>
                    <a:pt x="7615" y="5389"/>
                  </a:lnTo>
                  <a:close/>
                  <a:moveTo>
                    <a:pt x="7639" y="4968"/>
                  </a:moveTo>
                  <a:cubicBezTo>
                    <a:pt x="7625" y="4967"/>
                    <a:pt x="7611" y="4968"/>
                    <a:pt x="7598" y="4971"/>
                  </a:cubicBezTo>
                  <a:cubicBezTo>
                    <a:pt x="7585" y="4975"/>
                    <a:pt x="7573" y="4980"/>
                    <a:pt x="7562" y="4987"/>
                  </a:cubicBezTo>
                  <a:cubicBezTo>
                    <a:pt x="7551" y="4995"/>
                    <a:pt x="7538" y="5006"/>
                    <a:pt x="7525" y="5021"/>
                  </a:cubicBezTo>
                  <a:lnTo>
                    <a:pt x="7488" y="5059"/>
                  </a:lnTo>
                  <a:cubicBezTo>
                    <a:pt x="7469" y="5078"/>
                    <a:pt x="7452" y="5091"/>
                    <a:pt x="7438" y="5096"/>
                  </a:cubicBezTo>
                  <a:cubicBezTo>
                    <a:pt x="7423" y="5101"/>
                    <a:pt x="7408" y="5100"/>
                    <a:pt x="7392" y="5092"/>
                  </a:cubicBezTo>
                  <a:cubicBezTo>
                    <a:pt x="7372" y="5082"/>
                    <a:pt x="7360" y="5068"/>
                    <a:pt x="7355" y="5049"/>
                  </a:cubicBezTo>
                  <a:cubicBezTo>
                    <a:pt x="7350" y="5029"/>
                    <a:pt x="7354" y="5007"/>
                    <a:pt x="7366" y="4983"/>
                  </a:cubicBezTo>
                  <a:cubicBezTo>
                    <a:pt x="7370" y="4974"/>
                    <a:pt x="7375" y="4967"/>
                    <a:pt x="7380" y="4960"/>
                  </a:cubicBezTo>
                  <a:cubicBezTo>
                    <a:pt x="7384" y="4953"/>
                    <a:pt x="7390" y="4946"/>
                    <a:pt x="7396" y="4940"/>
                  </a:cubicBezTo>
                  <a:cubicBezTo>
                    <a:pt x="7403" y="4934"/>
                    <a:pt x="7410" y="4928"/>
                    <a:pt x="7418" y="4922"/>
                  </a:cubicBezTo>
                  <a:cubicBezTo>
                    <a:pt x="7426" y="4916"/>
                    <a:pt x="7435" y="4910"/>
                    <a:pt x="7446" y="4904"/>
                  </a:cubicBezTo>
                  <a:lnTo>
                    <a:pt x="7423" y="4867"/>
                  </a:lnTo>
                  <a:cubicBezTo>
                    <a:pt x="7379" y="4892"/>
                    <a:pt x="7347" y="4925"/>
                    <a:pt x="7327" y="4966"/>
                  </a:cubicBezTo>
                  <a:cubicBezTo>
                    <a:pt x="7318" y="4985"/>
                    <a:pt x="7312" y="5004"/>
                    <a:pt x="7310" y="5022"/>
                  </a:cubicBezTo>
                  <a:cubicBezTo>
                    <a:pt x="7308" y="5040"/>
                    <a:pt x="7309" y="5057"/>
                    <a:pt x="7313" y="5073"/>
                  </a:cubicBezTo>
                  <a:cubicBezTo>
                    <a:pt x="7318" y="5089"/>
                    <a:pt x="7325" y="5103"/>
                    <a:pt x="7336" y="5116"/>
                  </a:cubicBezTo>
                  <a:cubicBezTo>
                    <a:pt x="7347" y="5129"/>
                    <a:pt x="7360" y="5140"/>
                    <a:pt x="7377" y="5148"/>
                  </a:cubicBezTo>
                  <a:cubicBezTo>
                    <a:pt x="7402" y="5160"/>
                    <a:pt x="7427" y="5162"/>
                    <a:pt x="7453" y="5155"/>
                  </a:cubicBezTo>
                  <a:cubicBezTo>
                    <a:pt x="7465" y="5151"/>
                    <a:pt x="7476" y="5145"/>
                    <a:pt x="7486" y="5137"/>
                  </a:cubicBezTo>
                  <a:cubicBezTo>
                    <a:pt x="7496" y="5129"/>
                    <a:pt x="7508" y="5118"/>
                    <a:pt x="7522" y="5102"/>
                  </a:cubicBezTo>
                  <a:lnTo>
                    <a:pt x="7553" y="5069"/>
                  </a:lnTo>
                  <a:cubicBezTo>
                    <a:pt x="7590" y="5029"/>
                    <a:pt x="7626" y="5018"/>
                    <a:pt x="7661" y="5035"/>
                  </a:cubicBezTo>
                  <a:cubicBezTo>
                    <a:pt x="7684" y="5046"/>
                    <a:pt x="7698" y="5065"/>
                    <a:pt x="7703" y="5090"/>
                  </a:cubicBezTo>
                  <a:cubicBezTo>
                    <a:pt x="7705" y="5102"/>
                    <a:pt x="7705" y="5113"/>
                    <a:pt x="7703" y="5123"/>
                  </a:cubicBezTo>
                  <a:cubicBezTo>
                    <a:pt x="7701" y="5133"/>
                    <a:pt x="7697" y="5146"/>
                    <a:pt x="7689" y="5161"/>
                  </a:cubicBezTo>
                  <a:cubicBezTo>
                    <a:pt x="7680" y="5180"/>
                    <a:pt x="7668" y="5197"/>
                    <a:pt x="7654" y="5212"/>
                  </a:cubicBezTo>
                  <a:cubicBezTo>
                    <a:pt x="7641" y="5226"/>
                    <a:pt x="7624" y="5238"/>
                    <a:pt x="7604" y="5249"/>
                  </a:cubicBezTo>
                  <a:lnTo>
                    <a:pt x="7630" y="5287"/>
                  </a:lnTo>
                  <a:cubicBezTo>
                    <a:pt x="7652" y="5274"/>
                    <a:pt x="7671" y="5258"/>
                    <a:pt x="7687" y="5241"/>
                  </a:cubicBezTo>
                  <a:cubicBezTo>
                    <a:pt x="7702" y="5223"/>
                    <a:pt x="7716" y="5203"/>
                    <a:pt x="7727" y="5179"/>
                  </a:cubicBezTo>
                  <a:cubicBezTo>
                    <a:pt x="7736" y="5161"/>
                    <a:pt x="7742" y="5144"/>
                    <a:pt x="7745" y="5129"/>
                  </a:cubicBezTo>
                  <a:cubicBezTo>
                    <a:pt x="7748" y="5113"/>
                    <a:pt x="7749" y="5097"/>
                    <a:pt x="7747" y="5080"/>
                  </a:cubicBezTo>
                  <a:cubicBezTo>
                    <a:pt x="7744" y="5057"/>
                    <a:pt x="7737" y="5037"/>
                    <a:pt x="7725" y="5019"/>
                  </a:cubicBezTo>
                  <a:cubicBezTo>
                    <a:pt x="7713" y="5002"/>
                    <a:pt x="7698" y="4988"/>
                    <a:pt x="7679" y="4979"/>
                  </a:cubicBezTo>
                  <a:cubicBezTo>
                    <a:pt x="7667" y="4973"/>
                    <a:pt x="7654" y="4970"/>
                    <a:pt x="7639" y="4968"/>
                  </a:cubicBezTo>
                  <a:close/>
                  <a:moveTo>
                    <a:pt x="7556" y="4521"/>
                  </a:moveTo>
                  <a:lnTo>
                    <a:pt x="7429" y="4780"/>
                  </a:lnTo>
                  <a:lnTo>
                    <a:pt x="7468" y="4799"/>
                  </a:lnTo>
                  <a:lnTo>
                    <a:pt x="7520" y="4695"/>
                  </a:lnTo>
                  <a:lnTo>
                    <a:pt x="7872" y="4868"/>
                  </a:lnTo>
                  <a:lnTo>
                    <a:pt x="7894" y="4823"/>
                  </a:lnTo>
                  <a:lnTo>
                    <a:pt x="7542" y="4650"/>
                  </a:lnTo>
                  <a:lnTo>
                    <a:pt x="7594" y="4544"/>
                  </a:lnTo>
                  <a:lnTo>
                    <a:pt x="7556" y="4521"/>
                  </a:lnTo>
                  <a:close/>
                  <a:moveTo>
                    <a:pt x="8088" y="4427"/>
                  </a:moveTo>
                  <a:lnTo>
                    <a:pt x="8048" y="4407"/>
                  </a:lnTo>
                  <a:lnTo>
                    <a:pt x="7963" y="4579"/>
                  </a:lnTo>
                  <a:lnTo>
                    <a:pt x="7820" y="4509"/>
                  </a:lnTo>
                  <a:lnTo>
                    <a:pt x="7886" y="4375"/>
                  </a:lnTo>
                  <a:lnTo>
                    <a:pt x="7846" y="4355"/>
                  </a:lnTo>
                  <a:lnTo>
                    <a:pt x="7780" y="4489"/>
                  </a:lnTo>
                  <a:lnTo>
                    <a:pt x="7652" y="4426"/>
                  </a:lnTo>
                  <a:lnTo>
                    <a:pt x="7730" y="4266"/>
                  </a:lnTo>
                  <a:lnTo>
                    <a:pt x="7695" y="4241"/>
                  </a:lnTo>
                  <a:lnTo>
                    <a:pt x="7590" y="4454"/>
                  </a:lnTo>
                  <a:lnTo>
                    <a:pt x="7980" y="4647"/>
                  </a:lnTo>
                  <a:lnTo>
                    <a:pt x="8088" y="4427"/>
                  </a:lnTo>
                  <a:close/>
                  <a:moveTo>
                    <a:pt x="8251" y="4096"/>
                  </a:moveTo>
                  <a:lnTo>
                    <a:pt x="8215" y="4101"/>
                  </a:lnTo>
                  <a:cubicBezTo>
                    <a:pt x="8198" y="4103"/>
                    <a:pt x="8181" y="4106"/>
                    <a:pt x="8162" y="4108"/>
                  </a:cubicBezTo>
                  <a:cubicBezTo>
                    <a:pt x="8143" y="4111"/>
                    <a:pt x="8126" y="4113"/>
                    <a:pt x="8109" y="4115"/>
                  </a:cubicBezTo>
                  <a:cubicBezTo>
                    <a:pt x="8093" y="4118"/>
                    <a:pt x="8081" y="4120"/>
                    <a:pt x="8074" y="4121"/>
                  </a:cubicBezTo>
                  <a:cubicBezTo>
                    <a:pt x="8064" y="4123"/>
                    <a:pt x="8053" y="4125"/>
                    <a:pt x="8042" y="4128"/>
                  </a:cubicBezTo>
                  <a:cubicBezTo>
                    <a:pt x="8030" y="4131"/>
                    <a:pt x="8019" y="4135"/>
                    <a:pt x="8011" y="4139"/>
                  </a:cubicBezTo>
                  <a:lnTo>
                    <a:pt x="8014" y="4133"/>
                  </a:lnTo>
                  <a:cubicBezTo>
                    <a:pt x="8021" y="4117"/>
                    <a:pt x="8026" y="4102"/>
                    <a:pt x="8027" y="4087"/>
                  </a:cubicBezTo>
                  <a:cubicBezTo>
                    <a:pt x="8028" y="4071"/>
                    <a:pt x="8026" y="4057"/>
                    <a:pt x="8021" y="4043"/>
                  </a:cubicBezTo>
                  <a:cubicBezTo>
                    <a:pt x="8017" y="4030"/>
                    <a:pt x="8009" y="4017"/>
                    <a:pt x="7998" y="4005"/>
                  </a:cubicBezTo>
                  <a:cubicBezTo>
                    <a:pt x="7987" y="3994"/>
                    <a:pt x="7974" y="3984"/>
                    <a:pt x="7958" y="3976"/>
                  </a:cubicBezTo>
                  <a:cubicBezTo>
                    <a:pt x="7947" y="3971"/>
                    <a:pt x="7937" y="3968"/>
                    <a:pt x="7928" y="3966"/>
                  </a:cubicBezTo>
                  <a:cubicBezTo>
                    <a:pt x="7918" y="3965"/>
                    <a:pt x="7909" y="3964"/>
                    <a:pt x="7900" y="3964"/>
                  </a:cubicBezTo>
                  <a:cubicBezTo>
                    <a:pt x="7891" y="3964"/>
                    <a:pt x="7883" y="3965"/>
                    <a:pt x="7876" y="3967"/>
                  </a:cubicBezTo>
                  <a:cubicBezTo>
                    <a:pt x="7869" y="3970"/>
                    <a:pt x="7862" y="3972"/>
                    <a:pt x="7857" y="3975"/>
                  </a:cubicBezTo>
                  <a:cubicBezTo>
                    <a:pt x="7851" y="3978"/>
                    <a:pt x="7845" y="3981"/>
                    <a:pt x="7839" y="3985"/>
                  </a:cubicBezTo>
                  <a:cubicBezTo>
                    <a:pt x="7833" y="3990"/>
                    <a:pt x="7827" y="3995"/>
                    <a:pt x="7821" y="4002"/>
                  </a:cubicBezTo>
                  <a:cubicBezTo>
                    <a:pt x="7814" y="4009"/>
                    <a:pt x="7808" y="4017"/>
                    <a:pt x="7802" y="4027"/>
                  </a:cubicBezTo>
                  <a:cubicBezTo>
                    <a:pt x="7796" y="4036"/>
                    <a:pt x="7790" y="4048"/>
                    <a:pt x="7783" y="4061"/>
                  </a:cubicBezTo>
                  <a:lnTo>
                    <a:pt x="7738" y="4152"/>
                  </a:lnTo>
                  <a:lnTo>
                    <a:pt x="8129" y="4345"/>
                  </a:lnTo>
                  <a:lnTo>
                    <a:pt x="8151" y="4299"/>
                  </a:lnTo>
                  <a:lnTo>
                    <a:pt x="7975" y="4212"/>
                  </a:lnTo>
                  <a:cubicBezTo>
                    <a:pt x="7980" y="4202"/>
                    <a:pt x="7986" y="4195"/>
                    <a:pt x="7992" y="4191"/>
                  </a:cubicBezTo>
                  <a:cubicBezTo>
                    <a:pt x="7998" y="4186"/>
                    <a:pt x="8008" y="4183"/>
                    <a:pt x="8022" y="4180"/>
                  </a:cubicBezTo>
                  <a:cubicBezTo>
                    <a:pt x="8045" y="4175"/>
                    <a:pt x="8067" y="4171"/>
                    <a:pt x="8088" y="4168"/>
                  </a:cubicBezTo>
                  <a:cubicBezTo>
                    <a:pt x="8108" y="4164"/>
                    <a:pt x="8127" y="4162"/>
                    <a:pt x="8145" y="4159"/>
                  </a:cubicBezTo>
                  <a:cubicBezTo>
                    <a:pt x="8162" y="4157"/>
                    <a:pt x="8177" y="4156"/>
                    <a:pt x="8191" y="4155"/>
                  </a:cubicBezTo>
                  <a:cubicBezTo>
                    <a:pt x="8204" y="4155"/>
                    <a:pt x="8214" y="4155"/>
                    <a:pt x="8222" y="4155"/>
                  </a:cubicBezTo>
                  <a:lnTo>
                    <a:pt x="8251" y="4096"/>
                  </a:lnTo>
                  <a:close/>
                  <a:moveTo>
                    <a:pt x="7965" y="4047"/>
                  </a:moveTo>
                  <a:cubicBezTo>
                    <a:pt x="7973" y="4056"/>
                    <a:pt x="7979" y="4065"/>
                    <a:pt x="7982" y="4074"/>
                  </a:cubicBezTo>
                  <a:cubicBezTo>
                    <a:pt x="7985" y="4085"/>
                    <a:pt x="7985" y="4097"/>
                    <a:pt x="7983" y="4109"/>
                  </a:cubicBezTo>
                  <a:cubicBezTo>
                    <a:pt x="7981" y="4122"/>
                    <a:pt x="7976" y="4137"/>
                    <a:pt x="7967" y="4154"/>
                  </a:cubicBezTo>
                  <a:lnTo>
                    <a:pt x="7946" y="4198"/>
                  </a:lnTo>
                  <a:lnTo>
                    <a:pt x="7800" y="4126"/>
                  </a:lnTo>
                  <a:lnTo>
                    <a:pt x="7823" y="4079"/>
                  </a:lnTo>
                  <a:cubicBezTo>
                    <a:pt x="7828" y="4069"/>
                    <a:pt x="7833" y="4060"/>
                    <a:pt x="7838" y="4053"/>
                  </a:cubicBezTo>
                  <a:cubicBezTo>
                    <a:pt x="7844" y="4046"/>
                    <a:pt x="7849" y="4039"/>
                    <a:pt x="7855" y="4034"/>
                  </a:cubicBezTo>
                  <a:cubicBezTo>
                    <a:pt x="7865" y="4025"/>
                    <a:pt x="7877" y="4020"/>
                    <a:pt x="7892" y="4018"/>
                  </a:cubicBezTo>
                  <a:cubicBezTo>
                    <a:pt x="7906" y="4017"/>
                    <a:pt x="7920" y="4019"/>
                    <a:pt x="7933" y="4025"/>
                  </a:cubicBezTo>
                  <a:cubicBezTo>
                    <a:pt x="7946" y="4032"/>
                    <a:pt x="7957" y="4039"/>
                    <a:pt x="7965" y="4047"/>
                  </a:cubicBezTo>
                  <a:close/>
                  <a:moveTo>
                    <a:pt x="8463" y="3885"/>
                  </a:moveTo>
                  <a:lnTo>
                    <a:pt x="7914" y="3615"/>
                  </a:lnTo>
                  <a:lnTo>
                    <a:pt x="7895" y="3652"/>
                  </a:lnTo>
                  <a:lnTo>
                    <a:pt x="8445" y="3922"/>
                  </a:lnTo>
                  <a:lnTo>
                    <a:pt x="8463" y="3885"/>
                  </a:lnTo>
                  <a:close/>
                  <a:moveTo>
                    <a:pt x="8238" y="3137"/>
                  </a:moveTo>
                  <a:lnTo>
                    <a:pt x="8215" y="3183"/>
                  </a:lnTo>
                  <a:lnTo>
                    <a:pt x="8487" y="3317"/>
                  </a:lnTo>
                  <a:cubicBezTo>
                    <a:pt x="8501" y="3324"/>
                    <a:pt x="8512" y="3330"/>
                    <a:pt x="8520" y="3336"/>
                  </a:cubicBezTo>
                  <a:cubicBezTo>
                    <a:pt x="8528" y="3343"/>
                    <a:pt x="8535" y="3351"/>
                    <a:pt x="8541" y="3362"/>
                  </a:cubicBezTo>
                  <a:cubicBezTo>
                    <a:pt x="8546" y="3372"/>
                    <a:pt x="8548" y="3384"/>
                    <a:pt x="8546" y="3398"/>
                  </a:cubicBezTo>
                  <a:cubicBezTo>
                    <a:pt x="8544" y="3412"/>
                    <a:pt x="8540" y="3427"/>
                    <a:pt x="8532" y="3443"/>
                  </a:cubicBezTo>
                  <a:cubicBezTo>
                    <a:pt x="8526" y="3455"/>
                    <a:pt x="8519" y="3465"/>
                    <a:pt x="8513" y="3473"/>
                  </a:cubicBezTo>
                  <a:cubicBezTo>
                    <a:pt x="8506" y="3480"/>
                    <a:pt x="8500" y="3486"/>
                    <a:pt x="8493" y="3490"/>
                  </a:cubicBezTo>
                  <a:cubicBezTo>
                    <a:pt x="8486" y="3495"/>
                    <a:pt x="8479" y="3497"/>
                    <a:pt x="8473" y="3499"/>
                  </a:cubicBezTo>
                  <a:cubicBezTo>
                    <a:pt x="8467" y="3500"/>
                    <a:pt x="8461" y="3501"/>
                    <a:pt x="8456" y="3500"/>
                  </a:cubicBezTo>
                  <a:cubicBezTo>
                    <a:pt x="8449" y="3500"/>
                    <a:pt x="8439" y="3498"/>
                    <a:pt x="8428" y="3493"/>
                  </a:cubicBezTo>
                  <a:cubicBezTo>
                    <a:pt x="8417" y="3489"/>
                    <a:pt x="8406" y="3484"/>
                    <a:pt x="8396" y="3480"/>
                  </a:cubicBezTo>
                  <a:lnTo>
                    <a:pt x="8133" y="3350"/>
                  </a:lnTo>
                  <a:lnTo>
                    <a:pt x="8110" y="3396"/>
                  </a:lnTo>
                  <a:lnTo>
                    <a:pt x="8390" y="3534"/>
                  </a:lnTo>
                  <a:cubicBezTo>
                    <a:pt x="8399" y="3538"/>
                    <a:pt x="8409" y="3543"/>
                    <a:pt x="8421" y="3547"/>
                  </a:cubicBezTo>
                  <a:cubicBezTo>
                    <a:pt x="8433" y="3551"/>
                    <a:pt x="8445" y="3553"/>
                    <a:pt x="8457" y="3553"/>
                  </a:cubicBezTo>
                  <a:cubicBezTo>
                    <a:pt x="8482" y="3552"/>
                    <a:pt x="8503" y="3544"/>
                    <a:pt x="8521" y="3531"/>
                  </a:cubicBezTo>
                  <a:cubicBezTo>
                    <a:pt x="8539" y="3517"/>
                    <a:pt x="8555" y="3495"/>
                    <a:pt x="8570" y="3465"/>
                  </a:cubicBezTo>
                  <a:cubicBezTo>
                    <a:pt x="8582" y="3441"/>
                    <a:pt x="8590" y="3420"/>
                    <a:pt x="8593" y="3401"/>
                  </a:cubicBezTo>
                  <a:cubicBezTo>
                    <a:pt x="8596" y="3382"/>
                    <a:pt x="8595" y="3365"/>
                    <a:pt x="8591" y="3347"/>
                  </a:cubicBezTo>
                  <a:cubicBezTo>
                    <a:pt x="8587" y="3331"/>
                    <a:pt x="8579" y="3317"/>
                    <a:pt x="8568" y="3307"/>
                  </a:cubicBezTo>
                  <a:cubicBezTo>
                    <a:pt x="8557" y="3296"/>
                    <a:pt x="8539" y="3285"/>
                    <a:pt x="8516" y="3274"/>
                  </a:cubicBezTo>
                  <a:lnTo>
                    <a:pt x="8238" y="3137"/>
                  </a:lnTo>
                  <a:close/>
                  <a:moveTo>
                    <a:pt x="8812" y="2957"/>
                  </a:moveTo>
                  <a:lnTo>
                    <a:pt x="8421" y="2764"/>
                  </a:lnTo>
                  <a:lnTo>
                    <a:pt x="8398" y="2811"/>
                  </a:lnTo>
                  <a:lnTo>
                    <a:pt x="8612" y="2913"/>
                  </a:lnTo>
                  <a:cubicBezTo>
                    <a:pt x="8626" y="2920"/>
                    <a:pt x="8640" y="2927"/>
                    <a:pt x="8654" y="2933"/>
                  </a:cubicBezTo>
                  <a:cubicBezTo>
                    <a:pt x="8669" y="2940"/>
                    <a:pt x="8682" y="2945"/>
                    <a:pt x="8693" y="2950"/>
                  </a:cubicBezTo>
                  <a:cubicBezTo>
                    <a:pt x="8705" y="2955"/>
                    <a:pt x="8714" y="2959"/>
                    <a:pt x="8721" y="2962"/>
                  </a:cubicBezTo>
                  <a:cubicBezTo>
                    <a:pt x="8729" y="2965"/>
                    <a:pt x="8733" y="2967"/>
                    <a:pt x="8733" y="2967"/>
                  </a:cubicBezTo>
                  <a:cubicBezTo>
                    <a:pt x="8732" y="2967"/>
                    <a:pt x="8728" y="2966"/>
                    <a:pt x="8722" y="2966"/>
                  </a:cubicBezTo>
                  <a:cubicBezTo>
                    <a:pt x="8716" y="2965"/>
                    <a:pt x="8708" y="2965"/>
                    <a:pt x="8699" y="2965"/>
                  </a:cubicBezTo>
                  <a:cubicBezTo>
                    <a:pt x="8690" y="2964"/>
                    <a:pt x="8680" y="2964"/>
                    <a:pt x="8668" y="2963"/>
                  </a:cubicBezTo>
                  <a:cubicBezTo>
                    <a:pt x="8656" y="2963"/>
                    <a:pt x="8645" y="2963"/>
                    <a:pt x="8633" y="2963"/>
                  </a:cubicBezTo>
                  <a:lnTo>
                    <a:pt x="8320" y="2970"/>
                  </a:lnTo>
                  <a:lnTo>
                    <a:pt x="8293" y="3024"/>
                  </a:lnTo>
                  <a:lnTo>
                    <a:pt x="8684" y="3217"/>
                  </a:lnTo>
                  <a:lnTo>
                    <a:pt x="8708" y="3168"/>
                  </a:lnTo>
                  <a:lnTo>
                    <a:pt x="8480" y="3059"/>
                  </a:lnTo>
                  <a:cubicBezTo>
                    <a:pt x="8469" y="3053"/>
                    <a:pt x="8457" y="3048"/>
                    <a:pt x="8445" y="3043"/>
                  </a:cubicBezTo>
                  <a:cubicBezTo>
                    <a:pt x="8434" y="3038"/>
                    <a:pt x="8423" y="3033"/>
                    <a:pt x="8413" y="3029"/>
                  </a:cubicBezTo>
                  <a:cubicBezTo>
                    <a:pt x="8403" y="3025"/>
                    <a:pt x="8394" y="3021"/>
                    <a:pt x="8387" y="3018"/>
                  </a:cubicBezTo>
                  <a:cubicBezTo>
                    <a:pt x="8380" y="3015"/>
                    <a:pt x="8375" y="3013"/>
                    <a:pt x="8371" y="3012"/>
                  </a:cubicBezTo>
                  <a:cubicBezTo>
                    <a:pt x="8375" y="3012"/>
                    <a:pt x="8381" y="3013"/>
                    <a:pt x="8389" y="3013"/>
                  </a:cubicBezTo>
                  <a:cubicBezTo>
                    <a:pt x="8396" y="3013"/>
                    <a:pt x="8405" y="3014"/>
                    <a:pt x="8415" y="3014"/>
                  </a:cubicBezTo>
                  <a:cubicBezTo>
                    <a:pt x="8425" y="3014"/>
                    <a:pt x="8436" y="3014"/>
                    <a:pt x="8448" y="3014"/>
                  </a:cubicBezTo>
                  <a:cubicBezTo>
                    <a:pt x="8461" y="3014"/>
                    <a:pt x="8473" y="3014"/>
                    <a:pt x="8487" y="3013"/>
                  </a:cubicBezTo>
                  <a:lnTo>
                    <a:pt x="8788" y="3006"/>
                  </a:lnTo>
                  <a:lnTo>
                    <a:pt x="8812" y="2957"/>
                  </a:lnTo>
                  <a:close/>
                  <a:moveTo>
                    <a:pt x="8891" y="2797"/>
                  </a:moveTo>
                  <a:lnTo>
                    <a:pt x="8500" y="2604"/>
                  </a:lnTo>
                  <a:lnTo>
                    <a:pt x="8477" y="2650"/>
                  </a:lnTo>
                  <a:lnTo>
                    <a:pt x="8868" y="2842"/>
                  </a:lnTo>
                  <a:lnTo>
                    <a:pt x="8891" y="2797"/>
                  </a:lnTo>
                  <a:close/>
                  <a:moveTo>
                    <a:pt x="2039" y="18075"/>
                  </a:moveTo>
                  <a:cubicBezTo>
                    <a:pt x="2025" y="18073"/>
                    <a:pt x="2011" y="18074"/>
                    <a:pt x="1998" y="18078"/>
                  </a:cubicBezTo>
                  <a:cubicBezTo>
                    <a:pt x="1985" y="18081"/>
                    <a:pt x="1973" y="18087"/>
                    <a:pt x="1962" y="18094"/>
                  </a:cubicBezTo>
                  <a:cubicBezTo>
                    <a:pt x="1951" y="18101"/>
                    <a:pt x="1938" y="18112"/>
                    <a:pt x="1925" y="18127"/>
                  </a:cubicBezTo>
                  <a:lnTo>
                    <a:pt x="1888" y="18165"/>
                  </a:lnTo>
                  <a:cubicBezTo>
                    <a:pt x="1869" y="18185"/>
                    <a:pt x="1852" y="18197"/>
                    <a:pt x="1838" y="18203"/>
                  </a:cubicBezTo>
                  <a:cubicBezTo>
                    <a:pt x="1824" y="18208"/>
                    <a:pt x="1808" y="18207"/>
                    <a:pt x="1792" y="18199"/>
                  </a:cubicBezTo>
                  <a:cubicBezTo>
                    <a:pt x="1772" y="18189"/>
                    <a:pt x="1760" y="18174"/>
                    <a:pt x="1755" y="18155"/>
                  </a:cubicBezTo>
                  <a:cubicBezTo>
                    <a:pt x="1750" y="18136"/>
                    <a:pt x="1754" y="18114"/>
                    <a:pt x="1766" y="18089"/>
                  </a:cubicBezTo>
                  <a:cubicBezTo>
                    <a:pt x="1770" y="18081"/>
                    <a:pt x="1775" y="18073"/>
                    <a:pt x="1780" y="18066"/>
                  </a:cubicBezTo>
                  <a:cubicBezTo>
                    <a:pt x="1784" y="18060"/>
                    <a:pt x="1790" y="18053"/>
                    <a:pt x="1796" y="18047"/>
                  </a:cubicBezTo>
                  <a:cubicBezTo>
                    <a:pt x="1803" y="18041"/>
                    <a:pt x="1810" y="18035"/>
                    <a:pt x="1818" y="18029"/>
                  </a:cubicBezTo>
                  <a:cubicBezTo>
                    <a:pt x="1826" y="18023"/>
                    <a:pt x="1836" y="18017"/>
                    <a:pt x="1846" y="18010"/>
                  </a:cubicBezTo>
                  <a:lnTo>
                    <a:pt x="1823" y="17973"/>
                  </a:lnTo>
                  <a:cubicBezTo>
                    <a:pt x="1779" y="17998"/>
                    <a:pt x="1747" y="18031"/>
                    <a:pt x="1727" y="18073"/>
                  </a:cubicBezTo>
                  <a:cubicBezTo>
                    <a:pt x="1718" y="18092"/>
                    <a:pt x="1712" y="18110"/>
                    <a:pt x="1710" y="18129"/>
                  </a:cubicBezTo>
                  <a:cubicBezTo>
                    <a:pt x="1708" y="18147"/>
                    <a:pt x="1709" y="18164"/>
                    <a:pt x="1713" y="18180"/>
                  </a:cubicBezTo>
                  <a:cubicBezTo>
                    <a:pt x="1718" y="18196"/>
                    <a:pt x="1725" y="18210"/>
                    <a:pt x="1736" y="18223"/>
                  </a:cubicBezTo>
                  <a:cubicBezTo>
                    <a:pt x="1747" y="18235"/>
                    <a:pt x="1760" y="18246"/>
                    <a:pt x="1776" y="18254"/>
                  </a:cubicBezTo>
                  <a:lnTo>
                    <a:pt x="1870" y="18254"/>
                  </a:lnTo>
                  <a:cubicBezTo>
                    <a:pt x="1876" y="18251"/>
                    <a:pt x="1881" y="18248"/>
                    <a:pt x="1886" y="18244"/>
                  </a:cubicBezTo>
                  <a:cubicBezTo>
                    <a:pt x="1896" y="18236"/>
                    <a:pt x="1908" y="18224"/>
                    <a:pt x="1922" y="18209"/>
                  </a:cubicBezTo>
                  <a:lnTo>
                    <a:pt x="1953" y="18175"/>
                  </a:lnTo>
                  <a:cubicBezTo>
                    <a:pt x="1990" y="18136"/>
                    <a:pt x="2026" y="18124"/>
                    <a:pt x="2061" y="18141"/>
                  </a:cubicBezTo>
                  <a:cubicBezTo>
                    <a:pt x="2084" y="18153"/>
                    <a:pt x="2098" y="18171"/>
                    <a:pt x="2103" y="18197"/>
                  </a:cubicBezTo>
                  <a:cubicBezTo>
                    <a:pt x="2105" y="18208"/>
                    <a:pt x="2105" y="18219"/>
                    <a:pt x="2103" y="18229"/>
                  </a:cubicBezTo>
                  <a:cubicBezTo>
                    <a:pt x="2102" y="18237"/>
                    <a:pt x="2099" y="18245"/>
                    <a:pt x="2095" y="18254"/>
                  </a:cubicBezTo>
                  <a:lnTo>
                    <a:pt x="2141" y="18254"/>
                  </a:lnTo>
                  <a:cubicBezTo>
                    <a:pt x="2143" y="18248"/>
                    <a:pt x="2144" y="18241"/>
                    <a:pt x="2145" y="18235"/>
                  </a:cubicBezTo>
                  <a:cubicBezTo>
                    <a:pt x="2148" y="18220"/>
                    <a:pt x="2149" y="18203"/>
                    <a:pt x="2147" y="18186"/>
                  </a:cubicBezTo>
                  <a:cubicBezTo>
                    <a:pt x="2144" y="18164"/>
                    <a:pt x="2137" y="18143"/>
                    <a:pt x="2125" y="18126"/>
                  </a:cubicBezTo>
                  <a:cubicBezTo>
                    <a:pt x="2113" y="18108"/>
                    <a:pt x="2098" y="18095"/>
                    <a:pt x="2079" y="18086"/>
                  </a:cubicBezTo>
                  <a:cubicBezTo>
                    <a:pt x="2067" y="18080"/>
                    <a:pt x="2054" y="18076"/>
                    <a:pt x="2039" y="18075"/>
                  </a:cubicBezTo>
                  <a:close/>
                  <a:moveTo>
                    <a:pt x="9002" y="4138"/>
                  </a:moveTo>
                  <a:lnTo>
                    <a:pt x="9002" y="4082"/>
                  </a:lnTo>
                  <a:lnTo>
                    <a:pt x="8735" y="3951"/>
                  </a:lnTo>
                  <a:lnTo>
                    <a:pt x="8787" y="3845"/>
                  </a:lnTo>
                  <a:lnTo>
                    <a:pt x="8749" y="3823"/>
                  </a:lnTo>
                  <a:lnTo>
                    <a:pt x="8622" y="4082"/>
                  </a:lnTo>
                  <a:lnTo>
                    <a:pt x="8662" y="4101"/>
                  </a:lnTo>
                  <a:lnTo>
                    <a:pt x="8713" y="3996"/>
                  </a:lnTo>
                  <a:lnTo>
                    <a:pt x="9002" y="4138"/>
                  </a:lnTo>
                  <a:close/>
                  <a:moveTo>
                    <a:pt x="9002" y="3896"/>
                  </a:moveTo>
                  <a:lnTo>
                    <a:pt x="9002" y="3830"/>
                  </a:lnTo>
                  <a:lnTo>
                    <a:pt x="8863" y="3696"/>
                  </a:lnTo>
                  <a:lnTo>
                    <a:pt x="9002" y="3718"/>
                  </a:lnTo>
                  <a:lnTo>
                    <a:pt x="9002" y="3666"/>
                  </a:lnTo>
                  <a:lnTo>
                    <a:pt x="8838" y="3643"/>
                  </a:lnTo>
                  <a:lnTo>
                    <a:pt x="8808" y="3704"/>
                  </a:lnTo>
                  <a:lnTo>
                    <a:pt x="9002" y="3896"/>
                  </a:lnTo>
                  <a:close/>
                  <a:moveTo>
                    <a:pt x="9002" y="3432"/>
                  </a:moveTo>
                  <a:lnTo>
                    <a:pt x="9002" y="3310"/>
                  </a:lnTo>
                  <a:lnTo>
                    <a:pt x="8902" y="3513"/>
                  </a:lnTo>
                  <a:lnTo>
                    <a:pt x="8941" y="3532"/>
                  </a:lnTo>
                  <a:lnTo>
                    <a:pt x="8993" y="3427"/>
                  </a:lnTo>
                  <a:lnTo>
                    <a:pt x="9002" y="3432"/>
                  </a:lnTo>
                  <a:close/>
                  <a:moveTo>
                    <a:pt x="2257" y="18004"/>
                  </a:moveTo>
                  <a:lnTo>
                    <a:pt x="1866" y="17812"/>
                  </a:lnTo>
                  <a:lnTo>
                    <a:pt x="1844" y="17858"/>
                  </a:lnTo>
                  <a:lnTo>
                    <a:pt x="2234" y="18050"/>
                  </a:lnTo>
                  <a:lnTo>
                    <a:pt x="2257" y="18004"/>
                  </a:lnTo>
                  <a:close/>
                  <a:moveTo>
                    <a:pt x="2032" y="17475"/>
                  </a:moveTo>
                  <a:lnTo>
                    <a:pt x="1905" y="17734"/>
                  </a:lnTo>
                  <a:lnTo>
                    <a:pt x="1944" y="17753"/>
                  </a:lnTo>
                  <a:lnTo>
                    <a:pt x="1995" y="17648"/>
                  </a:lnTo>
                  <a:lnTo>
                    <a:pt x="2347" y="17821"/>
                  </a:lnTo>
                  <a:lnTo>
                    <a:pt x="2369" y="17776"/>
                  </a:lnTo>
                  <a:lnTo>
                    <a:pt x="2018" y="17603"/>
                  </a:lnTo>
                  <a:lnTo>
                    <a:pt x="2070" y="17497"/>
                  </a:lnTo>
                  <a:lnTo>
                    <a:pt x="2032" y="17475"/>
                  </a:lnTo>
                  <a:close/>
                  <a:moveTo>
                    <a:pt x="2199" y="17135"/>
                  </a:moveTo>
                  <a:lnTo>
                    <a:pt x="2173" y="17188"/>
                  </a:lnTo>
                  <a:lnTo>
                    <a:pt x="2285" y="17337"/>
                  </a:lnTo>
                  <a:cubicBezTo>
                    <a:pt x="2292" y="17347"/>
                    <a:pt x="2299" y="17356"/>
                    <a:pt x="2306" y="17364"/>
                  </a:cubicBezTo>
                  <a:cubicBezTo>
                    <a:pt x="2313" y="17373"/>
                    <a:pt x="2317" y="17378"/>
                    <a:pt x="2319" y="17379"/>
                  </a:cubicBezTo>
                  <a:cubicBezTo>
                    <a:pt x="2309" y="17379"/>
                    <a:pt x="2301" y="17379"/>
                    <a:pt x="2292" y="17378"/>
                  </a:cubicBezTo>
                  <a:cubicBezTo>
                    <a:pt x="2284" y="17378"/>
                    <a:pt x="2275" y="17378"/>
                    <a:pt x="2265" y="17378"/>
                  </a:cubicBezTo>
                  <a:lnTo>
                    <a:pt x="2079" y="17378"/>
                  </a:lnTo>
                  <a:lnTo>
                    <a:pt x="2051" y="17436"/>
                  </a:lnTo>
                  <a:lnTo>
                    <a:pt x="2349" y="17426"/>
                  </a:lnTo>
                  <a:lnTo>
                    <a:pt x="2504" y="17502"/>
                  </a:lnTo>
                  <a:lnTo>
                    <a:pt x="2528" y="17454"/>
                  </a:lnTo>
                  <a:lnTo>
                    <a:pt x="2376" y="17379"/>
                  </a:lnTo>
                  <a:lnTo>
                    <a:pt x="2199" y="17135"/>
                  </a:lnTo>
                  <a:close/>
                  <a:moveTo>
                    <a:pt x="2559" y="16706"/>
                  </a:moveTo>
                  <a:cubicBezTo>
                    <a:pt x="2532" y="16700"/>
                    <a:pt x="2507" y="16698"/>
                    <a:pt x="2483" y="16702"/>
                  </a:cubicBezTo>
                  <a:cubicBezTo>
                    <a:pt x="2474" y="16703"/>
                    <a:pt x="2464" y="16705"/>
                    <a:pt x="2453" y="16709"/>
                  </a:cubicBezTo>
                  <a:cubicBezTo>
                    <a:pt x="2442" y="16712"/>
                    <a:pt x="2430" y="16717"/>
                    <a:pt x="2419" y="16724"/>
                  </a:cubicBezTo>
                  <a:cubicBezTo>
                    <a:pt x="2408" y="16731"/>
                    <a:pt x="2397" y="16740"/>
                    <a:pt x="2387" y="16751"/>
                  </a:cubicBezTo>
                  <a:cubicBezTo>
                    <a:pt x="2377" y="16762"/>
                    <a:pt x="2367" y="16776"/>
                    <a:pt x="2359" y="16793"/>
                  </a:cubicBezTo>
                  <a:cubicBezTo>
                    <a:pt x="2347" y="16817"/>
                    <a:pt x="2341" y="16841"/>
                    <a:pt x="2341" y="16865"/>
                  </a:cubicBezTo>
                  <a:cubicBezTo>
                    <a:pt x="2341" y="16889"/>
                    <a:pt x="2346" y="16912"/>
                    <a:pt x="2356" y="16934"/>
                  </a:cubicBezTo>
                  <a:cubicBezTo>
                    <a:pt x="2367" y="16956"/>
                    <a:pt x="2383" y="16976"/>
                    <a:pt x="2404" y="16996"/>
                  </a:cubicBezTo>
                  <a:cubicBezTo>
                    <a:pt x="2425" y="17015"/>
                    <a:pt x="2452" y="17032"/>
                    <a:pt x="2483" y="17048"/>
                  </a:cubicBezTo>
                  <a:cubicBezTo>
                    <a:pt x="2550" y="17081"/>
                    <a:pt x="2610" y="17091"/>
                    <a:pt x="2661" y="17077"/>
                  </a:cubicBezTo>
                  <a:cubicBezTo>
                    <a:pt x="2682" y="17071"/>
                    <a:pt x="2702" y="17061"/>
                    <a:pt x="2720" y="17047"/>
                  </a:cubicBezTo>
                  <a:cubicBezTo>
                    <a:pt x="2738" y="17033"/>
                    <a:pt x="2753" y="17014"/>
                    <a:pt x="2765" y="16990"/>
                  </a:cubicBezTo>
                  <a:cubicBezTo>
                    <a:pt x="2775" y="16970"/>
                    <a:pt x="2781" y="16950"/>
                    <a:pt x="2783" y="16932"/>
                  </a:cubicBezTo>
                  <a:cubicBezTo>
                    <a:pt x="2785" y="16913"/>
                    <a:pt x="2782" y="16894"/>
                    <a:pt x="2776" y="16873"/>
                  </a:cubicBezTo>
                  <a:cubicBezTo>
                    <a:pt x="2768" y="16844"/>
                    <a:pt x="2753" y="16819"/>
                    <a:pt x="2732" y="16797"/>
                  </a:cubicBezTo>
                  <a:cubicBezTo>
                    <a:pt x="2712" y="16776"/>
                    <a:pt x="2683" y="16756"/>
                    <a:pt x="2645" y="16738"/>
                  </a:cubicBezTo>
                  <a:cubicBezTo>
                    <a:pt x="2614" y="16722"/>
                    <a:pt x="2585" y="16711"/>
                    <a:pt x="2559" y="16706"/>
                  </a:cubicBezTo>
                  <a:close/>
                  <a:moveTo>
                    <a:pt x="2668" y="16816"/>
                  </a:moveTo>
                  <a:cubicBezTo>
                    <a:pt x="2680" y="16823"/>
                    <a:pt x="2690" y="16830"/>
                    <a:pt x="2698" y="16837"/>
                  </a:cubicBezTo>
                  <a:cubicBezTo>
                    <a:pt x="2706" y="16844"/>
                    <a:pt x="2713" y="16851"/>
                    <a:pt x="2719" y="16858"/>
                  </a:cubicBezTo>
                  <a:cubicBezTo>
                    <a:pt x="2724" y="16866"/>
                    <a:pt x="2729" y="16873"/>
                    <a:pt x="2732" y="16881"/>
                  </a:cubicBezTo>
                  <a:cubicBezTo>
                    <a:pt x="2739" y="16895"/>
                    <a:pt x="2742" y="16910"/>
                    <a:pt x="2742" y="16924"/>
                  </a:cubicBezTo>
                  <a:cubicBezTo>
                    <a:pt x="2742" y="16939"/>
                    <a:pt x="2738" y="16954"/>
                    <a:pt x="2730" y="16970"/>
                  </a:cubicBezTo>
                  <a:cubicBezTo>
                    <a:pt x="2726" y="16978"/>
                    <a:pt x="2721" y="16986"/>
                    <a:pt x="2715" y="16993"/>
                  </a:cubicBezTo>
                  <a:cubicBezTo>
                    <a:pt x="2709" y="17001"/>
                    <a:pt x="2702" y="17007"/>
                    <a:pt x="2695" y="17013"/>
                  </a:cubicBezTo>
                  <a:cubicBezTo>
                    <a:pt x="2688" y="17018"/>
                    <a:pt x="2680" y="17023"/>
                    <a:pt x="2672" y="17027"/>
                  </a:cubicBezTo>
                  <a:cubicBezTo>
                    <a:pt x="2664" y="17030"/>
                    <a:pt x="2655" y="17032"/>
                    <a:pt x="2647" y="17033"/>
                  </a:cubicBezTo>
                  <a:cubicBezTo>
                    <a:pt x="2630" y="17034"/>
                    <a:pt x="2608" y="17031"/>
                    <a:pt x="2582" y="17024"/>
                  </a:cubicBezTo>
                  <a:cubicBezTo>
                    <a:pt x="2556" y="17016"/>
                    <a:pt x="2528" y="17006"/>
                    <a:pt x="2499" y="16991"/>
                  </a:cubicBezTo>
                  <a:cubicBezTo>
                    <a:pt x="2474" y="16979"/>
                    <a:pt x="2454" y="16967"/>
                    <a:pt x="2439" y="16955"/>
                  </a:cubicBezTo>
                  <a:cubicBezTo>
                    <a:pt x="2423" y="16944"/>
                    <a:pt x="2410" y="16931"/>
                    <a:pt x="2401" y="16918"/>
                  </a:cubicBezTo>
                  <a:cubicBezTo>
                    <a:pt x="2390" y="16904"/>
                    <a:pt x="2385" y="16887"/>
                    <a:pt x="2384" y="16868"/>
                  </a:cubicBezTo>
                  <a:cubicBezTo>
                    <a:pt x="2383" y="16849"/>
                    <a:pt x="2387" y="16830"/>
                    <a:pt x="2396" y="16812"/>
                  </a:cubicBezTo>
                  <a:cubicBezTo>
                    <a:pt x="2408" y="16789"/>
                    <a:pt x="2422" y="16773"/>
                    <a:pt x="2440" y="16764"/>
                  </a:cubicBezTo>
                  <a:cubicBezTo>
                    <a:pt x="2457" y="16755"/>
                    <a:pt x="2475" y="16751"/>
                    <a:pt x="2493" y="16751"/>
                  </a:cubicBezTo>
                  <a:cubicBezTo>
                    <a:pt x="2510" y="16751"/>
                    <a:pt x="2529" y="16755"/>
                    <a:pt x="2550" y="16762"/>
                  </a:cubicBezTo>
                  <a:cubicBezTo>
                    <a:pt x="2572" y="16769"/>
                    <a:pt x="2597" y="16779"/>
                    <a:pt x="2626" y="16793"/>
                  </a:cubicBezTo>
                  <a:cubicBezTo>
                    <a:pt x="2642" y="16801"/>
                    <a:pt x="2656" y="16809"/>
                    <a:pt x="2668" y="16816"/>
                  </a:cubicBezTo>
                  <a:close/>
                  <a:moveTo>
                    <a:pt x="2593" y="16335"/>
                  </a:moveTo>
                  <a:lnTo>
                    <a:pt x="2492" y="16540"/>
                  </a:lnTo>
                  <a:lnTo>
                    <a:pt x="2883" y="16733"/>
                  </a:lnTo>
                  <a:lnTo>
                    <a:pt x="2906" y="16685"/>
                  </a:lnTo>
                  <a:lnTo>
                    <a:pt x="2720" y="16594"/>
                  </a:lnTo>
                  <a:lnTo>
                    <a:pt x="2782" y="16469"/>
                  </a:lnTo>
                  <a:lnTo>
                    <a:pt x="2744" y="16450"/>
                  </a:lnTo>
                  <a:lnTo>
                    <a:pt x="2682" y="16575"/>
                  </a:lnTo>
                  <a:lnTo>
                    <a:pt x="2554" y="16512"/>
                  </a:lnTo>
                  <a:lnTo>
                    <a:pt x="2628" y="16361"/>
                  </a:lnTo>
                  <a:lnTo>
                    <a:pt x="2593" y="16335"/>
                  </a:lnTo>
                  <a:close/>
                  <a:moveTo>
                    <a:pt x="3259" y="15968"/>
                  </a:moveTo>
                  <a:lnTo>
                    <a:pt x="2851" y="15809"/>
                  </a:lnTo>
                  <a:lnTo>
                    <a:pt x="2818" y="15878"/>
                  </a:lnTo>
                  <a:lnTo>
                    <a:pt x="3041" y="16080"/>
                  </a:lnTo>
                  <a:cubicBezTo>
                    <a:pt x="3055" y="16091"/>
                    <a:pt x="3067" y="16102"/>
                    <a:pt x="3078" y="16110"/>
                  </a:cubicBezTo>
                  <a:cubicBezTo>
                    <a:pt x="3090" y="16119"/>
                    <a:pt x="3096" y="16124"/>
                    <a:pt x="3097" y="16125"/>
                  </a:cubicBezTo>
                  <a:cubicBezTo>
                    <a:pt x="3095" y="16124"/>
                    <a:pt x="3087" y="16122"/>
                    <a:pt x="3074" y="16119"/>
                  </a:cubicBezTo>
                  <a:cubicBezTo>
                    <a:pt x="3060" y="16115"/>
                    <a:pt x="3043" y="16111"/>
                    <a:pt x="3022" y="16107"/>
                  </a:cubicBezTo>
                  <a:lnTo>
                    <a:pt x="2732" y="16053"/>
                  </a:lnTo>
                  <a:lnTo>
                    <a:pt x="2698" y="16121"/>
                  </a:lnTo>
                  <a:lnTo>
                    <a:pt x="3072" y="16347"/>
                  </a:lnTo>
                  <a:lnTo>
                    <a:pt x="3094" y="16302"/>
                  </a:lnTo>
                  <a:lnTo>
                    <a:pt x="2827" y="16144"/>
                  </a:lnTo>
                  <a:cubicBezTo>
                    <a:pt x="2821" y="16141"/>
                    <a:pt x="2815" y="16137"/>
                    <a:pt x="2807" y="16133"/>
                  </a:cubicBezTo>
                  <a:cubicBezTo>
                    <a:pt x="2800" y="16128"/>
                    <a:pt x="2792" y="16124"/>
                    <a:pt x="2785" y="16120"/>
                  </a:cubicBezTo>
                  <a:cubicBezTo>
                    <a:pt x="2778" y="16116"/>
                    <a:pt x="2771" y="16112"/>
                    <a:pt x="2766" y="16109"/>
                  </a:cubicBezTo>
                  <a:cubicBezTo>
                    <a:pt x="2761" y="16106"/>
                    <a:pt x="2758" y="16104"/>
                    <a:pt x="2756" y="16104"/>
                  </a:cubicBezTo>
                  <a:cubicBezTo>
                    <a:pt x="2761" y="16105"/>
                    <a:pt x="2770" y="16107"/>
                    <a:pt x="2784" y="16109"/>
                  </a:cubicBezTo>
                  <a:cubicBezTo>
                    <a:pt x="2799" y="16112"/>
                    <a:pt x="2817" y="16116"/>
                    <a:pt x="2839" y="16120"/>
                  </a:cubicBezTo>
                  <a:lnTo>
                    <a:pt x="3155" y="16179"/>
                  </a:lnTo>
                  <a:lnTo>
                    <a:pt x="3174" y="16139"/>
                  </a:lnTo>
                  <a:lnTo>
                    <a:pt x="2924" y="15912"/>
                  </a:lnTo>
                  <a:cubicBezTo>
                    <a:pt x="2919" y="15908"/>
                    <a:pt x="2913" y="15903"/>
                    <a:pt x="2907" y="15898"/>
                  </a:cubicBezTo>
                  <a:cubicBezTo>
                    <a:pt x="2901" y="15893"/>
                    <a:pt x="2896" y="15888"/>
                    <a:pt x="2890" y="15884"/>
                  </a:cubicBezTo>
                  <a:cubicBezTo>
                    <a:pt x="2885" y="15879"/>
                    <a:pt x="2881" y="15875"/>
                    <a:pt x="2877" y="15872"/>
                  </a:cubicBezTo>
                  <a:cubicBezTo>
                    <a:pt x="2873" y="15869"/>
                    <a:pt x="2871" y="15868"/>
                    <a:pt x="2871" y="15867"/>
                  </a:cubicBezTo>
                  <a:cubicBezTo>
                    <a:pt x="2871" y="15867"/>
                    <a:pt x="2874" y="15868"/>
                    <a:pt x="2879" y="15870"/>
                  </a:cubicBezTo>
                  <a:cubicBezTo>
                    <a:pt x="2883" y="15873"/>
                    <a:pt x="2889" y="15875"/>
                    <a:pt x="2896" y="15878"/>
                  </a:cubicBezTo>
                  <a:cubicBezTo>
                    <a:pt x="2902" y="15881"/>
                    <a:pt x="2910" y="15884"/>
                    <a:pt x="2917" y="15888"/>
                  </a:cubicBezTo>
                  <a:cubicBezTo>
                    <a:pt x="2925" y="15891"/>
                    <a:pt x="2932" y="15894"/>
                    <a:pt x="2938" y="15896"/>
                  </a:cubicBezTo>
                  <a:lnTo>
                    <a:pt x="3236" y="16015"/>
                  </a:lnTo>
                  <a:lnTo>
                    <a:pt x="3259" y="15968"/>
                  </a:lnTo>
                  <a:close/>
                  <a:moveTo>
                    <a:pt x="3043" y="15419"/>
                  </a:moveTo>
                  <a:lnTo>
                    <a:pt x="3021" y="15466"/>
                  </a:lnTo>
                  <a:lnTo>
                    <a:pt x="3293" y="15600"/>
                  </a:lnTo>
                  <a:cubicBezTo>
                    <a:pt x="3306" y="15606"/>
                    <a:pt x="3317" y="15613"/>
                    <a:pt x="3326" y="15619"/>
                  </a:cubicBezTo>
                  <a:cubicBezTo>
                    <a:pt x="3334" y="15625"/>
                    <a:pt x="3341" y="15634"/>
                    <a:pt x="3347" y="15644"/>
                  </a:cubicBezTo>
                  <a:cubicBezTo>
                    <a:pt x="3352" y="15654"/>
                    <a:pt x="3353" y="15666"/>
                    <a:pt x="3352" y="15680"/>
                  </a:cubicBezTo>
                  <a:cubicBezTo>
                    <a:pt x="3350" y="15694"/>
                    <a:pt x="3345" y="15709"/>
                    <a:pt x="3337" y="15725"/>
                  </a:cubicBezTo>
                  <a:cubicBezTo>
                    <a:pt x="3331" y="15738"/>
                    <a:pt x="3325" y="15747"/>
                    <a:pt x="3318" y="15755"/>
                  </a:cubicBezTo>
                  <a:cubicBezTo>
                    <a:pt x="3312" y="15763"/>
                    <a:pt x="3305" y="15769"/>
                    <a:pt x="3298" y="15773"/>
                  </a:cubicBezTo>
                  <a:cubicBezTo>
                    <a:pt x="3291" y="15777"/>
                    <a:pt x="3285" y="15780"/>
                    <a:pt x="3279" y="15781"/>
                  </a:cubicBezTo>
                  <a:cubicBezTo>
                    <a:pt x="3272" y="15783"/>
                    <a:pt x="3266" y="15783"/>
                    <a:pt x="3261" y="15783"/>
                  </a:cubicBezTo>
                  <a:cubicBezTo>
                    <a:pt x="3254" y="15783"/>
                    <a:pt x="3245" y="15780"/>
                    <a:pt x="3233" y="15776"/>
                  </a:cubicBezTo>
                  <a:cubicBezTo>
                    <a:pt x="3222" y="15772"/>
                    <a:pt x="3211" y="15767"/>
                    <a:pt x="3202" y="15762"/>
                  </a:cubicBezTo>
                  <a:lnTo>
                    <a:pt x="2938" y="15633"/>
                  </a:lnTo>
                  <a:lnTo>
                    <a:pt x="2916" y="15679"/>
                  </a:lnTo>
                  <a:lnTo>
                    <a:pt x="3196" y="15817"/>
                  </a:lnTo>
                  <a:cubicBezTo>
                    <a:pt x="3205" y="15821"/>
                    <a:pt x="3215" y="15825"/>
                    <a:pt x="3227" y="15830"/>
                  </a:cubicBezTo>
                  <a:cubicBezTo>
                    <a:pt x="3239" y="15834"/>
                    <a:pt x="3250" y="15836"/>
                    <a:pt x="3263" y="15835"/>
                  </a:cubicBezTo>
                  <a:cubicBezTo>
                    <a:pt x="3287" y="15834"/>
                    <a:pt x="3308" y="15827"/>
                    <a:pt x="3326" y="15813"/>
                  </a:cubicBezTo>
                  <a:cubicBezTo>
                    <a:pt x="3344" y="15800"/>
                    <a:pt x="3361" y="15778"/>
                    <a:pt x="3376" y="15747"/>
                  </a:cubicBezTo>
                  <a:cubicBezTo>
                    <a:pt x="3388" y="15723"/>
                    <a:pt x="3395" y="15702"/>
                    <a:pt x="3398" y="15684"/>
                  </a:cubicBezTo>
                  <a:cubicBezTo>
                    <a:pt x="3401" y="15665"/>
                    <a:pt x="3400" y="15647"/>
                    <a:pt x="3396" y="15630"/>
                  </a:cubicBezTo>
                  <a:cubicBezTo>
                    <a:pt x="3392" y="15613"/>
                    <a:pt x="3384" y="15600"/>
                    <a:pt x="3373" y="15589"/>
                  </a:cubicBezTo>
                  <a:cubicBezTo>
                    <a:pt x="3362" y="15579"/>
                    <a:pt x="3345" y="15568"/>
                    <a:pt x="3321" y="15556"/>
                  </a:cubicBezTo>
                  <a:lnTo>
                    <a:pt x="3043" y="15419"/>
                  </a:lnTo>
                  <a:close/>
                  <a:moveTo>
                    <a:pt x="2886" y="15550"/>
                  </a:moveTo>
                  <a:cubicBezTo>
                    <a:pt x="2878" y="15553"/>
                    <a:pt x="2871" y="15559"/>
                    <a:pt x="2867" y="15567"/>
                  </a:cubicBezTo>
                  <a:cubicBezTo>
                    <a:pt x="2863" y="15575"/>
                    <a:pt x="2863" y="15583"/>
                    <a:pt x="2866" y="15592"/>
                  </a:cubicBezTo>
                  <a:cubicBezTo>
                    <a:pt x="2869" y="15600"/>
                    <a:pt x="2874" y="15607"/>
                    <a:pt x="2882" y="15610"/>
                  </a:cubicBezTo>
                  <a:cubicBezTo>
                    <a:pt x="2890" y="15615"/>
                    <a:pt x="2899" y="15615"/>
                    <a:pt x="2908" y="15612"/>
                  </a:cubicBezTo>
                  <a:cubicBezTo>
                    <a:pt x="2916" y="15610"/>
                    <a:pt x="2923" y="15604"/>
                    <a:pt x="2927" y="15596"/>
                  </a:cubicBezTo>
                  <a:cubicBezTo>
                    <a:pt x="2931" y="15587"/>
                    <a:pt x="2931" y="15579"/>
                    <a:pt x="2928" y="15571"/>
                  </a:cubicBezTo>
                  <a:cubicBezTo>
                    <a:pt x="2925" y="15562"/>
                    <a:pt x="2919" y="15556"/>
                    <a:pt x="2911" y="15552"/>
                  </a:cubicBezTo>
                  <a:cubicBezTo>
                    <a:pt x="2903" y="15548"/>
                    <a:pt x="2895" y="15547"/>
                    <a:pt x="2886" y="15550"/>
                  </a:cubicBezTo>
                  <a:close/>
                  <a:moveTo>
                    <a:pt x="2944" y="15433"/>
                  </a:moveTo>
                  <a:cubicBezTo>
                    <a:pt x="2935" y="15436"/>
                    <a:pt x="2929" y="15442"/>
                    <a:pt x="2925" y="15450"/>
                  </a:cubicBezTo>
                  <a:cubicBezTo>
                    <a:pt x="2921" y="15458"/>
                    <a:pt x="2920" y="15467"/>
                    <a:pt x="2923" y="15475"/>
                  </a:cubicBezTo>
                  <a:cubicBezTo>
                    <a:pt x="2926" y="15484"/>
                    <a:pt x="2931" y="15490"/>
                    <a:pt x="2939" y="15494"/>
                  </a:cubicBezTo>
                  <a:cubicBezTo>
                    <a:pt x="2948" y="15498"/>
                    <a:pt x="2956" y="15498"/>
                    <a:pt x="2965" y="15496"/>
                  </a:cubicBezTo>
                  <a:cubicBezTo>
                    <a:pt x="2974" y="15493"/>
                    <a:pt x="2980" y="15487"/>
                    <a:pt x="2984" y="15479"/>
                  </a:cubicBezTo>
                  <a:cubicBezTo>
                    <a:pt x="2988" y="15471"/>
                    <a:pt x="2989" y="15462"/>
                    <a:pt x="2986" y="15454"/>
                  </a:cubicBezTo>
                  <a:cubicBezTo>
                    <a:pt x="2982" y="15445"/>
                    <a:pt x="2977" y="15439"/>
                    <a:pt x="2968" y="15435"/>
                  </a:cubicBezTo>
                  <a:cubicBezTo>
                    <a:pt x="2960" y="15431"/>
                    <a:pt x="2952" y="15431"/>
                    <a:pt x="2944" y="15433"/>
                  </a:cubicBezTo>
                  <a:close/>
                  <a:moveTo>
                    <a:pt x="3617" y="15239"/>
                  </a:moveTo>
                  <a:lnTo>
                    <a:pt x="3227" y="15047"/>
                  </a:lnTo>
                  <a:lnTo>
                    <a:pt x="3204" y="15093"/>
                  </a:lnTo>
                  <a:lnTo>
                    <a:pt x="3417" y="15196"/>
                  </a:lnTo>
                  <a:cubicBezTo>
                    <a:pt x="3431" y="15203"/>
                    <a:pt x="3445" y="15209"/>
                    <a:pt x="3460" y="15216"/>
                  </a:cubicBezTo>
                  <a:cubicBezTo>
                    <a:pt x="3474" y="15222"/>
                    <a:pt x="3487" y="15228"/>
                    <a:pt x="3499" y="15233"/>
                  </a:cubicBezTo>
                  <a:cubicBezTo>
                    <a:pt x="3510" y="15238"/>
                    <a:pt x="3519" y="15242"/>
                    <a:pt x="3527" y="15245"/>
                  </a:cubicBezTo>
                  <a:cubicBezTo>
                    <a:pt x="3534" y="15248"/>
                    <a:pt x="3538" y="15249"/>
                    <a:pt x="3539" y="15249"/>
                  </a:cubicBezTo>
                  <a:cubicBezTo>
                    <a:pt x="3537" y="15249"/>
                    <a:pt x="3534" y="15249"/>
                    <a:pt x="3528" y="15248"/>
                  </a:cubicBezTo>
                  <a:cubicBezTo>
                    <a:pt x="3521" y="15248"/>
                    <a:pt x="3514" y="15248"/>
                    <a:pt x="3505" y="15247"/>
                  </a:cubicBezTo>
                  <a:cubicBezTo>
                    <a:pt x="3495" y="15247"/>
                    <a:pt x="3485" y="15246"/>
                    <a:pt x="3473" y="15246"/>
                  </a:cubicBezTo>
                  <a:cubicBezTo>
                    <a:pt x="3462" y="15245"/>
                    <a:pt x="3450" y="15245"/>
                    <a:pt x="3439" y="15245"/>
                  </a:cubicBezTo>
                  <a:lnTo>
                    <a:pt x="3125" y="15253"/>
                  </a:lnTo>
                  <a:lnTo>
                    <a:pt x="3099" y="15307"/>
                  </a:lnTo>
                  <a:lnTo>
                    <a:pt x="3490" y="15499"/>
                  </a:lnTo>
                  <a:lnTo>
                    <a:pt x="3513" y="15451"/>
                  </a:lnTo>
                  <a:lnTo>
                    <a:pt x="3285" y="15341"/>
                  </a:lnTo>
                  <a:cubicBezTo>
                    <a:pt x="3274" y="15336"/>
                    <a:pt x="3263" y="15330"/>
                    <a:pt x="3251" y="15325"/>
                  </a:cubicBezTo>
                  <a:cubicBezTo>
                    <a:pt x="3239" y="15320"/>
                    <a:pt x="3228" y="15316"/>
                    <a:pt x="3218" y="15311"/>
                  </a:cubicBezTo>
                  <a:cubicBezTo>
                    <a:pt x="3208" y="15307"/>
                    <a:pt x="3200" y="15304"/>
                    <a:pt x="3192" y="15300"/>
                  </a:cubicBezTo>
                  <a:cubicBezTo>
                    <a:pt x="3185" y="15297"/>
                    <a:pt x="3180" y="15295"/>
                    <a:pt x="3177" y="15294"/>
                  </a:cubicBezTo>
                  <a:cubicBezTo>
                    <a:pt x="3181" y="15295"/>
                    <a:pt x="3187" y="15295"/>
                    <a:pt x="3194" y="15296"/>
                  </a:cubicBezTo>
                  <a:cubicBezTo>
                    <a:pt x="3201" y="15296"/>
                    <a:pt x="3210" y="15296"/>
                    <a:pt x="3220" y="15296"/>
                  </a:cubicBezTo>
                  <a:cubicBezTo>
                    <a:pt x="3230" y="15296"/>
                    <a:pt x="3242" y="15296"/>
                    <a:pt x="3254" y="15296"/>
                  </a:cubicBezTo>
                  <a:cubicBezTo>
                    <a:pt x="3266" y="15296"/>
                    <a:pt x="3279" y="15296"/>
                    <a:pt x="3292" y="15296"/>
                  </a:cubicBezTo>
                  <a:lnTo>
                    <a:pt x="3593" y="15288"/>
                  </a:lnTo>
                  <a:lnTo>
                    <a:pt x="3617" y="15239"/>
                  </a:lnTo>
                  <a:close/>
                  <a:moveTo>
                    <a:pt x="3642" y="14818"/>
                  </a:moveTo>
                  <a:cubicBezTo>
                    <a:pt x="3627" y="14817"/>
                    <a:pt x="3613" y="14818"/>
                    <a:pt x="3600" y="14821"/>
                  </a:cubicBezTo>
                  <a:cubicBezTo>
                    <a:pt x="3587" y="14825"/>
                    <a:pt x="3575" y="14830"/>
                    <a:pt x="3564" y="14838"/>
                  </a:cubicBezTo>
                  <a:cubicBezTo>
                    <a:pt x="3553" y="14845"/>
                    <a:pt x="3541" y="14856"/>
                    <a:pt x="3527" y="14871"/>
                  </a:cubicBezTo>
                  <a:lnTo>
                    <a:pt x="3490" y="14909"/>
                  </a:lnTo>
                  <a:cubicBezTo>
                    <a:pt x="3471" y="14928"/>
                    <a:pt x="3455" y="14941"/>
                    <a:pt x="3440" y="14946"/>
                  </a:cubicBezTo>
                  <a:cubicBezTo>
                    <a:pt x="3426" y="14952"/>
                    <a:pt x="3411" y="14950"/>
                    <a:pt x="3395" y="14943"/>
                  </a:cubicBezTo>
                  <a:cubicBezTo>
                    <a:pt x="3375" y="14933"/>
                    <a:pt x="3362" y="14918"/>
                    <a:pt x="3358" y="14899"/>
                  </a:cubicBezTo>
                  <a:cubicBezTo>
                    <a:pt x="3353" y="14879"/>
                    <a:pt x="3357" y="14857"/>
                    <a:pt x="3369" y="14833"/>
                  </a:cubicBezTo>
                  <a:cubicBezTo>
                    <a:pt x="3373" y="14824"/>
                    <a:pt x="3377" y="14817"/>
                    <a:pt x="3382" y="14810"/>
                  </a:cubicBezTo>
                  <a:cubicBezTo>
                    <a:pt x="3387" y="14803"/>
                    <a:pt x="3392" y="14797"/>
                    <a:pt x="3399" y="14791"/>
                  </a:cubicBezTo>
                  <a:cubicBezTo>
                    <a:pt x="3405" y="14784"/>
                    <a:pt x="3412" y="14778"/>
                    <a:pt x="3420" y="14773"/>
                  </a:cubicBezTo>
                  <a:cubicBezTo>
                    <a:pt x="3428" y="14767"/>
                    <a:pt x="3438" y="14760"/>
                    <a:pt x="3449" y="14754"/>
                  </a:cubicBezTo>
                  <a:lnTo>
                    <a:pt x="3425" y="14717"/>
                  </a:lnTo>
                  <a:cubicBezTo>
                    <a:pt x="3382" y="14742"/>
                    <a:pt x="3350" y="14775"/>
                    <a:pt x="3329" y="14816"/>
                  </a:cubicBezTo>
                  <a:cubicBezTo>
                    <a:pt x="3320" y="14835"/>
                    <a:pt x="3314" y="14854"/>
                    <a:pt x="3312" y="14872"/>
                  </a:cubicBezTo>
                  <a:cubicBezTo>
                    <a:pt x="3310" y="14890"/>
                    <a:pt x="3311" y="14908"/>
                    <a:pt x="3316" y="14923"/>
                  </a:cubicBezTo>
                  <a:cubicBezTo>
                    <a:pt x="3320" y="14939"/>
                    <a:pt x="3328" y="14954"/>
                    <a:pt x="3338" y="14966"/>
                  </a:cubicBezTo>
                  <a:cubicBezTo>
                    <a:pt x="3349" y="14979"/>
                    <a:pt x="3363" y="14990"/>
                    <a:pt x="3379" y="14998"/>
                  </a:cubicBezTo>
                  <a:cubicBezTo>
                    <a:pt x="3404" y="15010"/>
                    <a:pt x="3430" y="15013"/>
                    <a:pt x="3455" y="15005"/>
                  </a:cubicBezTo>
                  <a:cubicBezTo>
                    <a:pt x="3467" y="15001"/>
                    <a:pt x="3478" y="14995"/>
                    <a:pt x="3488" y="14987"/>
                  </a:cubicBezTo>
                  <a:cubicBezTo>
                    <a:pt x="3498" y="14979"/>
                    <a:pt x="3510" y="14968"/>
                    <a:pt x="3524" y="14953"/>
                  </a:cubicBezTo>
                  <a:lnTo>
                    <a:pt x="3556" y="14919"/>
                  </a:lnTo>
                  <a:cubicBezTo>
                    <a:pt x="3593" y="14879"/>
                    <a:pt x="3628" y="14868"/>
                    <a:pt x="3663" y="14885"/>
                  </a:cubicBezTo>
                  <a:cubicBezTo>
                    <a:pt x="3686" y="14896"/>
                    <a:pt x="3700" y="14915"/>
                    <a:pt x="3705" y="14940"/>
                  </a:cubicBezTo>
                  <a:cubicBezTo>
                    <a:pt x="3707" y="14952"/>
                    <a:pt x="3708" y="14963"/>
                    <a:pt x="3706" y="14973"/>
                  </a:cubicBezTo>
                  <a:cubicBezTo>
                    <a:pt x="3704" y="14983"/>
                    <a:pt x="3699" y="14996"/>
                    <a:pt x="3692" y="15011"/>
                  </a:cubicBezTo>
                  <a:cubicBezTo>
                    <a:pt x="3682" y="15031"/>
                    <a:pt x="3670" y="15048"/>
                    <a:pt x="3657" y="15062"/>
                  </a:cubicBezTo>
                  <a:cubicBezTo>
                    <a:pt x="3643" y="15076"/>
                    <a:pt x="3626" y="15089"/>
                    <a:pt x="3606" y="15099"/>
                  </a:cubicBezTo>
                  <a:lnTo>
                    <a:pt x="3633" y="15138"/>
                  </a:lnTo>
                  <a:cubicBezTo>
                    <a:pt x="3654" y="15124"/>
                    <a:pt x="3673" y="15109"/>
                    <a:pt x="3689" y="15091"/>
                  </a:cubicBezTo>
                  <a:cubicBezTo>
                    <a:pt x="3705" y="15074"/>
                    <a:pt x="3718" y="15053"/>
                    <a:pt x="3730" y="15030"/>
                  </a:cubicBezTo>
                  <a:cubicBezTo>
                    <a:pt x="3739" y="15011"/>
                    <a:pt x="3745" y="14994"/>
                    <a:pt x="3748" y="14979"/>
                  </a:cubicBezTo>
                  <a:cubicBezTo>
                    <a:pt x="3751" y="14963"/>
                    <a:pt x="3751" y="14947"/>
                    <a:pt x="3749" y="14930"/>
                  </a:cubicBezTo>
                  <a:cubicBezTo>
                    <a:pt x="3747" y="14907"/>
                    <a:pt x="3739" y="14887"/>
                    <a:pt x="3727" y="14869"/>
                  </a:cubicBezTo>
                  <a:cubicBezTo>
                    <a:pt x="3715" y="14852"/>
                    <a:pt x="3700" y="14839"/>
                    <a:pt x="3682" y="14830"/>
                  </a:cubicBezTo>
                  <a:cubicBezTo>
                    <a:pt x="3669" y="14824"/>
                    <a:pt x="3656" y="14820"/>
                    <a:pt x="3642" y="14818"/>
                  </a:cubicBezTo>
                  <a:close/>
                  <a:moveTo>
                    <a:pt x="3559" y="14372"/>
                  </a:moveTo>
                  <a:lnTo>
                    <a:pt x="3432" y="14630"/>
                  </a:lnTo>
                  <a:lnTo>
                    <a:pt x="3471" y="14650"/>
                  </a:lnTo>
                  <a:lnTo>
                    <a:pt x="3522" y="14545"/>
                  </a:lnTo>
                  <a:lnTo>
                    <a:pt x="3874" y="14718"/>
                  </a:lnTo>
                  <a:lnTo>
                    <a:pt x="3896" y="14673"/>
                  </a:lnTo>
                  <a:lnTo>
                    <a:pt x="3545" y="14500"/>
                  </a:lnTo>
                  <a:lnTo>
                    <a:pt x="3597" y="14394"/>
                  </a:lnTo>
                  <a:lnTo>
                    <a:pt x="3559" y="14372"/>
                  </a:lnTo>
                  <a:close/>
                  <a:moveTo>
                    <a:pt x="4091" y="14277"/>
                  </a:moveTo>
                  <a:lnTo>
                    <a:pt x="4050" y="14258"/>
                  </a:lnTo>
                  <a:lnTo>
                    <a:pt x="3966" y="14430"/>
                  </a:lnTo>
                  <a:lnTo>
                    <a:pt x="3823" y="14359"/>
                  </a:lnTo>
                  <a:lnTo>
                    <a:pt x="3888" y="14225"/>
                  </a:lnTo>
                  <a:lnTo>
                    <a:pt x="3848" y="14205"/>
                  </a:lnTo>
                  <a:lnTo>
                    <a:pt x="3782" y="14339"/>
                  </a:lnTo>
                  <a:lnTo>
                    <a:pt x="3654" y="14276"/>
                  </a:lnTo>
                  <a:lnTo>
                    <a:pt x="3733" y="14116"/>
                  </a:lnTo>
                  <a:lnTo>
                    <a:pt x="3697" y="14091"/>
                  </a:lnTo>
                  <a:lnTo>
                    <a:pt x="3592" y="14304"/>
                  </a:lnTo>
                  <a:lnTo>
                    <a:pt x="3983" y="14497"/>
                  </a:lnTo>
                  <a:lnTo>
                    <a:pt x="4091" y="14277"/>
                  </a:lnTo>
                  <a:close/>
                  <a:moveTo>
                    <a:pt x="4254" y="13946"/>
                  </a:moveTo>
                  <a:lnTo>
                    <a:pt x="4217" y="13951"/>
                  </a:lnTo>
                  <a:cubicBezTo>
                    <a:pt x="4201" y="13953"/>
                    <a:pt x="4183" y="13956"/>
                    <a:pt x="4164" y="13958"/>
                  </a:cubicBezTo>
                  <a:cubicBezTo>
                    <a:pt x="4145" y="13961"/>
                    <a:pt x="4128" y="13963"/>
                    <a:pt x="4111" y="13966"/>
                  </a:cubicBezTo>
                  <a:cubicBezTo>
                    <a:pt x="4095" y="13968"/>
                    <a:pt x="4083" y="13970"/>
                    <a:pt x="4077" y="13971"/>
                  </a:cubicBezTo>
                  <a:cubicBezTo>
                    <a:pt x="4067" y="13973"/>
                    <a:pt x="4056" y="13975"/>
                    <a:pt x="4044" y="13978"/>
                  </a:cubicBezTo>
                  <a:cubicBezTo>
                    <a:pt x="4032" y="13981"/>
                    <a:pt x="4022" y="13985"/>
                    <a:pt x="4013" y="13989"/>
                  </a:cubicBezTo>
                  <a:lnTo>
                    <a:pt x="4016" y="13983"/>
                  </a:lnTo>
                  <a:cubicBezTo>
                    <a:pt x="4024" y="13968"/>
                    <a:pt x="4028" y="13952"/>
                    <a:pt x="4029" y="13937"/>
                  </a:cubicBezTo>
                  <a:cubicBezTo>
                    <a:pt x="4030" y="13922"/>
                    <a:pt x="4029" y="13907"/>
                    <a:pt x="4024" y="13893"/>
                  </a:cubicBezTo>
                  <a:cubicBezTo>
                    <a:pt x="4019" y="13880"/>
                    <a:pt x="4011" y="13867"/>
                    <a:pt x="4000" y="13856"/>
                  </a:cubicBezTo>
                  <a:cubicBezTo>
                    <a:pt x="3989" y="13844"/>
                    <a:pt x="3976" y="13835"/>
                    <a:pt x="3960" y="13827"/>
                  </a:cubicBezTo>
                  <a:cubicBezTo>
                    <a:pt x="3950" y="13822"/>
                    <a:pt x="3940" y="13818"/>
                    <a:pt x="3930" y="13816"/>
                  </a:cubicBezTo>
                  <a:cubicBezTo>
                    <a:pt x="3920" y="13815"/>
                    <a:pt x="3911" y="13814"/>
                    <a:pt x="3902" y="13814"/>
                  </a:cubicBezTo>
                  <a:cubicBezTo>
                    <a:pt x="3894" y="13815"/>
                    <a:pt x="3886" y="13816"/>
                    <a:pt x="3878" y="13818"/>
                  </a:cubicBezTo>
                  <a:cubicBezTo>
                    <a:pt x="3871" y="13820"/>
                    <a:pt x="3865" y="13822"/>
                    <a:pt x="3859" y="13825"/>
                  </a:cubicBezTo>
                  <a:cubicBezTo>
                    <a:pt x="3853" y="13828"/>
                    <a:pt x="3847" y="13831"/>
                    <a:pt x="3841" y="13836"/>
                  </a:cubicBezTo>
                  <a:cubicBezTo>
                    <a:pt x="3835" y="13840"/>
                    <a:pt x="3829" y="13846"/>
                    <a:pt x="3823" y="13852"/>
                  </a:cubicBezTo>
                  <a:cubicBezTo>
                    <a:pt x="3817" y="13859"/>
                    <a:pt x="3811" y="13867"/>
                    <a:pt x="3804" y="13877"/>
                  </a:cubicBezTo>
                  <a:cubicBezTo>
                    <a:pt x="3798" y="13886"/>
                    <a:pt x="3792" y="13898"/>
                    <a:pt x="3785" y="13911"/>
                  </a:cubicBezTo>
                  <a:lnTo>
                    <a:pt x="3740" y="14002"/>
                  </a:lnTo>
                  <a:lnTo>
                    <a:pt x="4131" y="14195"/>
                  </a:lnTo>
                  <a:lnTo>
                    <a:pt x="4154" y="14149"/>
                  </a:lnTo>
                  <a:lnTo>
                    <a:pt x="3977" y="14062"/>
                  </a:lnTo>
                  <a:cubicBezTo>
                    <a:pt x="3982" y="14053"/>
                    <a:pt x="3988" y="14046"/>
                    <a:pt x="3994" y="14041"/>
                  </a:cubicBezTo>
                  <a:cubicBezTo>
                    <a:pt x="4001" y="14037"/>
                    <a:pt x="4010" y="14033"/>
                    <a:pt x="4024" y="14030"/>
                  </a:cubicBezTo>
                  <a:cubicBezTo>
                    <a:pt x="4047" y="14025"/>
                    <a:pt x="4069" y="14021"/>
                    <a:pt x="4090" y="14018"/>
                  </a:cubicBezTo>
                  <a:cubicBezTo>
                    <a:pt x="4111" y="14015"/>
                    <a:pt x="4130" y="14012"/>
                    <a:pt x="4147" y="14010"/>
                  </a:cubicBezTo>
                  <a:cubicBezTo>
                    <a:pt x="4164" y="14008"/>
                    <a:pt x="4180" y="14006"/>
                    <a:pt x="4193" y="14006"/>
                  </a:cubicBezTo>
                  <a:cubicBezTo>
                    <a:pt x="4206" y="14005"/>
                    <a:pt x="4217" y="14005"/>
                    <a:pt x="4225" y="14005"/>
                  </a:cubicBezTo>
                  <a:lnTo>
                    <a:pt x="4254" y="13946"/>
                  </a:lnTo>
                  <a:close/>
                  <a:moveTo>
                    <a:pt x="3967" y="13897"/>
                  </a:moveTo>
                  <a:cubicBezTo>
                    <a:pt x="3976" y="13906"/>
                    <a:pt x="3981" y="13915"/>
                    <a:pt x="3984" y="13924"/>
                  </a:cubicBezTo>
                  <a:cubicBezTo>
                    <a:pt x="3987" y="13935"/>
                    <a:pt x="3988" y="13947"/>
                    <a:pt x="3986" y="13960"/>
                  </a:cubicBezTo>
                  <a:cubicBezTo>
                    <a:pt x="3983" y="13972"/>
                    <a:pt x="3978" y="13987"/>
                    <a:pt x="3969" y="14005"/>
                  </a:cubicBezTo>
                  <a:lnTo>
                    <a:pt x="3948" y="14048"/>
                  </a:lnTo>
                  <a:lnTo>
                    <a:pt x="3802" y="13976"/>
                  </a:lnTo>
                  <a:lnTo>
                    <a:pt x="3825" y="13929"/>
                  </a:lnTo>
                  <a:cubicBezTo>
                    <a:pt x="3830" y="13919"/>
                    <a:pt x="3836" y="13910"/>
                    <a:pt x="3841" y="13903"/>
                  </a:cubicBezTo>
                  <a:cubicBezTo>
                    <a:pt x="3846" y="13896"/>
                    <a:pt x="3851" y="13890"/>
                    <a:pt x="3857" y="13884"/>
                  </a:cubicBezTo>
                  <a:cubicBezTo>
                    <a:pt x="3867" y="13876"/>
                    <a:pt x="3880" y="13870"/>
                    <a:pt x="3894" y="13869"/>
                  </a:cubicBezTo>
                  <a:cubicBezTo>
                    <a:pt x="3909" y="13867"/>
                    <a:pt x="3922" y="13869"/>
                    <a:pt x="3935" y="13875"/>
                  </a:cubicBezTo>
                  <a:cubicBezTo>
                    <a:pt x="3948" y="13882"/>
                    <a:pt x="3959" y="13889"/>
                    <a:pt x="3967" y="13897"/>
                  </a:cubicBezTo>
                  <a:close/>
                  <a:moveTo>
                    <a:pt x="4465" y="13735"/>
                  </a:moveTo>
                  <a:lnTo>
                    <a:pt x="3916" y="13465"/>
                  </a:lnTo>
                  <a:lnTo>
                    <a:pt x="3898" y="13502"/>
                  </a:lnTo>
                  <a:lnTo>
                    <a:pt x="4447" y="13773"/>
                  </a:lnTo>
                  <a:lnTo>
                    <a:pt x="4465" y="13735"/>
                  </a:lnTo>
                  <a:close/>
                  <a:moveTo>
                    <a:pt x="4311" y="12844"/>
                  </a:moveTo>
                  <a:lnTo>
                    <a:pt x="4288" y="12890"/>
                  </a:lnTo>
                  <a:lnTo>
                    <a:pt x="4491" y="13050"/>
                  </a:lnTo>
                  <a:cubicBezTo>
                    <a:pt x="4504" y="13060"/>
                    <a:pt x="4516" y="13070"/>
                    <a:pt x="4529" y="13080"/>
                  </a:cubicBezTo>
                  <a:cubicBezTo>
                    <a:pt x="4542" y="13090"/>
                    <a:pt x="4553" y="13099"/>
                    <a:pt x="4563" y="13106"/>
                  </a:cubicBezTo>
                  <a:cubicBezTo>
                    <a:pt x="4574" y="13113"/>
                    <a:pt x="4582" y="13120"/>
                    <a:pt x="4589" y="13125"/>
                  </a:cubicBezTo>
                  <a:cubicBezTo>
                    <a:pt x="4594" y="13128"/>
                    <a:pt x="4597" y="13131"/>
                    <a:pt x="4599" y="13132"/>
                  </a:cubicBezTo>
                  <a:cubicBezTo>
                    <a:pt x="4597" y="13131"/>
                    <a:pt x="4594" y="13130"/>
                    <a:pt x="4589" y="13129"/>
                  </a:cubicBezTo>
                  <a:cubicBezTo>
                    <a:pt x="4583" y="13127"/>
                    <a:pt x="4575" y="13125"/>
                    <a:pt x="4565" y="13122"/>
                  </a:cubicBezTo>
                  <a:cubicBezTo>
                    <a:pt x="4555" y="13119"/>
                    <a:pt x="4543" y="13116"/>
                    <a:pt x="4530" y="13112"/>
                  </a:cubicBezTo>
                  <a:cubicBezTo>
                    <a:pt x="4516" y="13109"/>
                    <a:pt x="4502" y="13105"/>
                    <a:pt x="4486" y="13101"/>
                  </a:cubicBezTo>
                  <a:lnTo>
                    <a:pt x="4216" y="13036"/>
                  </a:lnTo>
                  <a:lnTo>
                    <a:pt x="4190" y="13089"/>
                  </a:lnTo>
                  <a:lnTo>
                    <a:pt x="4399" y="13256"/>
                  </a:lnTo>
                  <a:cubicBezTo>
                    <a:pt x="4409" y="13263"/>
                    <a:pt x="4420" y="13272"/>
                    <a:pt x="4431" y="13281"/>
                  </a:cubicBezTo>
                  <a:cubicBezTo>
                    <a:pt x="4443" y="13290"/>
                    <a:pt x="4454" y="13298"/>
                    <a:pt x="4463" y="13305"/>
                  </a:cubicBezTo>
                  <a:cubicBezTo>
                    <a:pt x="4473" y="13313"/>
                    <a:pt x="4482" y="13319"/>
                    <a:pt x="4489" y="13325"/>
                  </a:cubicBezTo>
                  <a:cubicBezTo>
                    <a:pt x="4496" y="13330"/>
                    <a:pt x="4500" y="13333"/>
                    <a:pt x="4501" y="13333"/>
                  </a:cubicBezTo>
                  <a:cubicBezTo>
                    <a:pt x="4499" y="13333"/>
                    <a:pt x="4494" y="13331"/>
                    <a:pt x="4485" y="13329"/>
                  </a:cubicBezTo>
                  <a:cubicBezTo>
                    <a:pt x="4477" y="13326"/>
                    <a:pt x="4466" y="13323"/>
                    <a:pt x="4454" y="13319"/>
                  </a:cubicBezTo>
                  <a:cubicBezTo>
                    <a:pt x="4442" y="13315"/>
                    <a:pt x="4428" y="13311"/>
                    <a:pt x="4414" y="13307"/>
                  </a:cubicBezTo>
                  <a:cubicBezTo>
                    <a:pt x="4399" y="13303"/>
                    <a:pt x="4385" y="13299"/>
                    <a:pt x="4372" y="13296"/>
                  </a:cubicBezTo>
                  <a:lnTo>
                    <a:pt x="4119" y="13233"/>
                  </a:lnTo>
                  <a:lnTo>
                    <a:pt x="4094" y="13283"/>
                  </a:lnTo>
                  <a:lnTo>
                    <a:pt x="4531" y="13383"/>
                  </a:lnTo>
                  <a:lnTo>
                    <a:pt x="4560" y="13323"/>
                  </a:lnTo>
                  <a:lnTo>
                    <a:pt x="4363" y="13167"/>
                  </a:lnTo>
                  <a:cubicBezTo>
                    <a:pt x="4352" y="13158"/>
                    <a:pt x="4340" y="13149"/>
                    <a:pt x="4329" y="13140"/>
                  </a:cubicBezTo>
                  <a:cubicBezTo>
                    <a:pt x="4318" y="13132"/>
                    <a:pt x="4308" y="13124"/>
                    <a:pt x="4299" y="13118"/>
                  </a:cubicBezTo>
                  <a:cubicBezTo>
                    <a:pt x="4290" y="13111"/>
                    <a:pt x="4283" y="13106"/>
                    <a:pt x="4277" y="13102"/>
                  </a:cubicBezTo>
                  <a:cubicBezTo>
                    <a:pt x="4271" y="13098"/>
                    <a:pt x="4268" y="13095"/>
                    <a:pt x="4267" y="13094"/>
                  </a:cubicBezTo>
                  <a:cubicBezTo>
                    <a:pt x="4268" y="13095"/>
                    <a:pt x="4272" y="13096"/>
                    <a:pt x="4279" y="13098"/>
                  </a:cubicBezTo>
                  <a:cubicBezTo>
                    <a:pt x="4286" y="13100"/>
                    <a:pt x="4295" y="13103"/>
                    <a:pt x="4305" y="13106"/>
                  </a:cubicBezTo>
                  <a:cubicBezTo>
                    <a:pt x="4316" y="13109"/>
                    <a:pt x="4328" y="13112"/>
                    <a:pt x="4342" y="13116"/>
                  </a:cubicBezTo>
                  <a:cubicBezTo>
                    <a:pt x="4356" y="13120"/>
                    <a:pt x="4371" y="13124"/>
                    <a:pt x="4387" y="13128"/>
                  </a:cubicBezTo>
                  <a:lnTo>
                    <a:pt x="4628" y="13186"/>
                  </a:lnTo>
                  <a:lnTo>
                    <a:pt x="4658" y="13125"/>
                  </a:lnTo>
                  <a:lnTo>
                    <a:pt x="4311" y="12844"/>
                  </a:lnTo>
                  <a:close/>
                  <a:moveTo>
                    <a:pt x="4848" y="12738"/>
                  </a:moveTo>
                  <a:lnTo>
                    <a:pt x="4808" y="12718"/>
                  </a:lnTo>
                  <a:lnTo>
                    <a:pt x="4723" y="12890"/>
                  </a:lnTo>
                  <a:lnTo>
                    <a:pt x="4580" y="12820"/>
                  </a:lnTo>
                  <a:lnTo>
                    <a:pt x="4646" y="12686"/>
                  </a:lnTo>
                  <a:lnTo>
                    <a:pt x="4605" y="12666"/>
                  </a:lnTo>
                  <a:lnTo>
                    <a:pt x="4540" y="12800"/>
                  </a:lnTo>
                  <a:lnTo>
                    <a:pt x="4411" y="12737"/>
                  </a:lnTo>
                  <a:lnTo>
                    <a:pt x="4490" y="12577"/>
                  </a:lnTo>
                  <a:lnTo>
                    <a:pt x="4454" y="12551"/>
                  </a:lnTo>
                  <a:lnTo>
                    <a:pt x="4349" y="12765"/>
                  </a:lnTo>
                  <a:lnTo>
                    <a:pt x="4740" y="12957"/>
                  </a:lnTo>
                  <a:lnTo>
                    <a:pt x="4848" y="12738"/>
                  </a:lnTo>
                  <a:close/>
                  <a:moveTo>
                    <a:pt x="4864" y="12334"/>
                  </a:moveTo>
                  <a:cubicBezTo>
                    <a:pt x="4850" y="12332"/>
                    <a:pt x="4836" y="12333"/>
                    <a:pt x="4823" y="12337"/>
                  </a:cubicBezTo>
                  <a:cubicBezTo>
                    <a:pt x="4810" y="12340"/>
                    <a:pt x="4798" y="12346"/>
                    <a:pt x="4787" y="12353"/>
                  </a:cubicBezTo>
                  <a:cubicBezTo>
                    <a:pt x="4776" y="12360"/>
                    <a:pt x="4763" y="12372"/>
                    <a:pt x="4749" y="12386"/>
                  </a:cubicBezTo>
                  <a:lnTo>
                    <a:pt x="4713" y="12424"/>
                  </a:lnTo>
                  <a:cubicBezTo>
                    <a:pt x="4694" y="12444"/>
                    <a:pt x="4677" y="12456"/>
                    <a:pt x="4663" y="12462"/>
                  </a:cubicBezTo>
                  <a:cubicBezTo>
                    <a:pt x="4648" y="12467"/>
                    <a:pt x="4633" y="12466"/>
                    <a:pt x="4617" y="12458"/>
                  </a:cubicBezTo>
                  <a:cubicBezTo>
                    <a:pt x="4597" y="12448"/>
                    <a:pt x="4585" y="12433"/>
                    <a:pt x="4580" y="12414"/>
                  </a:cubicBezTo>
                  <a:cubicBezTo>
                    <a:pt x="4575" y="12395"/>
                    <a:pt x="4579" y="12373"/>
                    <a:pt x="4591" y="12348"/>
                  </a:cubicBezTo>
                  <a:cubicBezTo>
                    <a:pt x="4595" y="12340"/>
                    <a:pt x="4600" y="12332"/>
                    <a:pt x="4605" y="12325"/>
                  </a:cubicBezTo>
                  <a:cubicBezTo>
                    <a:pt x="4609" y="12319"/>
                    <a:pt x="4615" y="12312"/>
                    <a:pt x="4621" y="12306"/>
                  </a:cubicBezTo>
                  <a:cubicBezTo>
                    <a:pt x="4628" y="12300"/>
                    <a:pt x="4635" y="12294"/>
                    <a:pt x="4643" y="12288"/>
                  </a:cubicBezTo>
                  <a:cubicBezTo>
                    <a:pt x="4651" y="12282"/>
                    <a:pt x="4660" y="12276"/>
                    <a:pt x="4671" y="12269"/>
                  </a:cubicBezTo>
                  <a:lnTo>
                    <a:pt x="4648" y="12232"/>
                  </a:lnTo>
                  <a:cubicBezTo>
                    <a:pt x="4604" y="12257"/>
                    <a:pt x="4572" y="12290"/>
                    <a:pt x="4552" y="12332"/>
                  </a:cubicBezTo>
                  <a:cubicBezTo>
                    <a:pt x="4543" y="12351"/>
                    <a:pt x="4537" y="12369"/>
                    <a:pt x="4535" y="12388"/>
                  </a:cubicBezTo>
                  <a:cubicBezTo>
                    <a:pt x="4533" y="12406"/>
                    <a:pt x="4534" y="12423"/>
                    <a:pt x="4538" y="12439"/>
                  </a:cubicBezTo>
                  <a:cubicBezTo>
                    <a:pt x="4543" y="12455"/>
                    <a:pt x="4550" y="12469"/>
                    <a:pt x="4561" y="12482"/>
                  </a:cubicBezTo>
                  <a:cubicBezTo>
                    <a:pt x="4572" y="12495"/>
                    <a:pt x="4585" y="12505"/>
                    <a:pt x="4602" y="12513"/>
                  </a:cubicBezTo>
                  <a:cubicBezTo>
                    <a:pt x="4627" y="12526"/>
                    <a:pt x="4652" y="12528"/>
                    <a:pt x="4678" y="12520"/>
                  </a:cubicBezTo>
                  <a:cubicBezTo>
                    <a:pt x="4690" y="12517"/>
                    <a:pt x="4700" y="12511"/>
                    <a:pt x="4711" y="12503"/>
                  </a:cubicBezTo>
                  <a:cubicBezTo>
                    <a:pt x="4721" y="12495"/>
                    <a:pt x="4733" y="12483"/>
                    <a:pt x="4747" y="12468"/>
                  </a:cubicBezTo>
                  <a:lnTo>
                    <a:pt x="4778" y="12434"/>
                  </a:lnTo>
                  <a:cubicBezTo>
                    <a:pt x="4815" y="12395"/>
                    <a:pt x="4851" y="12383"/>
                    <a:pt x="4886" y="12400"/>
                  </a:cubicBezTo>
                  <a:cubicBezTo>
                    <a:pt x="4909" y="12412"/>
                    <a:pt x="4923" y="12430"/>
                    <a:pt x="4928" y="12456"/>
                  </a:cubicBezTo>
                  <a:cubicBezTo>
                    <a:pt x="4930" y="12467"/>
                    <a:pt x="4930" y="12478"/>
                    <a:pt x="4928" y="12488"/>
                  </a:cubicBezTo>
                  <a:cubicBezTo>
                    <a:pt x="4926" y="12499"/>
                    <a:pt x="4921" y="12511"/>
                    <a:pt x="4914" y="12526"/>
                  </a:cubicBezTo>
                  <a:cubicBezTo>
                    <a:pt x="4904" y="12546"/>
                    <a:pt x="4893" y="12563"/>
                    <a:pt x="4879" y="12577"/>
                  </a:cubicBezTo>
                  <a:cubicBezTo>
                    <a:pt x="4865" y="12592"/>
                    <a:pt x="4849" y="12604"/>
                    <a:pt x="4829" y="12615"/>
                  </a:cubicBezTo>
                  <a:lnTo>
                    <a:pt x="4855" y="12653"/>
                  </a:lnTo>
                  <a:cubicBezTo>
                    <a:pt x="4877" y="12640"/>
                    <a:pt x="4896" y="12624"/>
                    <a:pt x="4911" y="12607"/>
                  </a:cubicBezTo>
                  <a:cubicBezTo>
                    <a:pt x="4927" y="12589"/>
                    <a:pt x="4941" y="12569"/>
                    <a:pt x="4952" y="12545"/>
                  </a:cubicBezTo>
                  <a:cubicBezTo>
                    <a:pt x="4961" y="12527"/>
                    <a:pt x="4967" y="12510"/>
                    <a:pt x="4970" y="12494"/>
                  </a:cubicBezTo>
                  <a:cubicBezTo>
                    <a:pt x="4973" y="12479"/>
                    <a:pt x="4974" y="12462"/>
                    <a:pt x="4972" y="12445"/>
                  </a:cubicBezTo>
                  <a:cubicBezTo>
                    <a:pt x="4969" y="12423"/>
                    <a:pt x="4962" y="12402"/>
                    <a:pt x="4950" y="12385"/>
                  </a:cubicBezTo>
                  <a:cubicBezTo>
                    <a:pt x="4938" y="12367"/>
                    <a:pt x="4922" y="12354"/>
                    <a:pt x="4904" y="12345"/>
                  </a:cubicBezTo>
                  <a:cubicBezTo>
                    <a:pt x="4892" y="12339"/>
                    <a:pt x="4879" y="12335"/>
                    <a:pt x="4864" y="12334"/>
                  </a:cubicBezTo>
                  <a:close/>
                  <a:moveTo>
                    <a:pt x="4781" y="11887"/>
                  </a:moveTo>
                  <a:lnTo>
                    <a:pt x="4654" y="12146"/>
                  </a:lnTo>
                  <a:lnTo>
                    <a:pt x="4693" y="12165"/>
                  </a:lnTo>
                  <a:lnTo>
                    <a:pt x="4745" y="12060"/>
                  </a:lnTo>
                  <a:lnTo>
                    <a:pt x="5097" y="12233"/>
                  </a:lnTo>
                  <a:lnTo>
                    <a:pt x="5119" y="12188"/>
                  </a:lnTo>
                  <a:lnTo>
                    <a:pt x="4767" y="12015"/>
                  </a:lnTo>
                  <a:lnTo>
                    <a:pt x="4819" y="11909"/>
                  </a:lnTo>
                  <a:lnTo>
                    <a:pt x="4781" y="11887"/>
                  </a:lnTo>
                  <a:close/>
                  <a:moveTo>
                    <a:pt x="4916" y="11614"/>
                  </a:moveTo>
                  <a:lnTo>
                    <a:pt x="4814" y="11820"/>
                  </a:lnTo>
                  <a:lnTo>
                    <a:pt x="5205" y="12012"/>
                  </a:lnTo>
                  <a:lnTo>
                    <a:pt x="5229" y="11965"/>
                  </a:lnTo>
                  <a:lnTo>
                    <a:pt x="5043" y="11874"/>
                  </a:lnTo>
                  <a:lnTo>
                    <a:pt x="5104" y="11748"/>
                  </a:lnTo>
                  <a:lnTo>
                    <a:pt x="5066" y="11729"/>
                  </a:lnTo>
                  <a:lnTo>
                    <a:pt x="5005" y="11855"/>
                  </a:lnTo>
                  <a:lnTo>
                    <a:pt x="4876" y="11792"/>
                  </a:lnTo>
                  <a:lnTo>
                    <a:pt x="4951" y="11641"/>
                  </a:lnTo>
                  <a:lnTo>
                    <a:pt x="4916" y="11614"/>
                  </a:lnTo>
                  <a:close/>
                  <a:moveTo>
                    <a:pt x="5463" y="11489"/>
                  </a:moveTo>
                  <a:lnTo>
                    <a:pt x="5008" y="11426"/>
                  </a:lnTo>
                  <a:lnTo>
                    <a:pt x="4978" y="11487"/>
                  </a:lnTo>
                  <a:lnTo>
                    <a:pt x="5305" y="11810"/>
                  </a:lnTo>
                  <a:lnTo>
                    <a:pt x="5328" y="11762"/>
                  </a:lnTo>
                  <a:lnTo>
                    <a:pt x="5227" y="11666"/>
                  </a:lnTo>
                  <a:lnTo>
                    <a:pt x="5298" y="11520"/>
                  </a:lnTo>
                  <a:lnTo>
                    <a:pt x="5437" y="11542"/>
                  </a:lnTo>
                  <a:lnTo>
                    <a:pt x="5463" y="11489"/>
                  </a:lnTo>
                  <a:close/>
                  <a:moveTo>
                    <a:pt x="5254" y="11513"/>
                  </a:moveTo>
                  <a:lnTo>
                    <a:pt x="5195" y="11634"/>
                  </a:lnTo>
                  <a:lnTo>
                    <a:pt x="5033" y="11479"/>
                  </a:lnTo>
                  <a:lnTo>
                    <a:pt x="5254" y="11513"/>
                  </a:lnTo>
                  <a:close/>
                  <a:moveTo>
                    <a:pt x="4900" y="11457"/>
                  </a:moveTo>
                  <a:cubicBezTo>
                    <a:pt x="4892" y="11460"/>
                    <a:pt x="4885" y="11466"/>
                    <a:pt x="4881" y="11474"/>
                  </a:cubicBezTo>
                  <a:cubicBezTo>
                    <a:pt x="4877" y="11482"/>
                    <a:pt x="4877" y="11490"/>
                    <a:pt x="4880" y="11499"/>
                  </a:cubicBezTo>
                  <a:cubicBezTo>
                    <a:pt x="4883" y="11507"/>
                    <a:pt x="4888" y="11513"/>
                    <a:pt x="4896" y="11517"/>
                  </a:cubicBezTo>
                  <a:cubicBezTo>
                    <a:pt x="4905" y="11521"/>
                    <a:pt x="4913" y="11522"/>
                    <a:pt x="4922" y="11519"/>
                  </a:cubicBezTo>
                  <a:cubicBezTo>
                    <a:pt x="4930" y="11516"/>
                    <a:pt x="4937" y="11511"/>
                    <a:pt x="4941" y="11502"/>
                  </a:cubicBezTo>
                  <a:cubicBezTo>
                    <a:pt x="4945" y="11494"/>
                    <a:pt x="4945" y="11486"/>
                    <a:pt x="4942" y="11477"/>
                  </a:cubicBezTo>
                  <a:cubicBezTo>
                    <a:pt x="4939" y="11469"/>
                    <a:pt x="4933" y="11463"/>
                    <a:pt x="4925" y="11459"/>
                  </a:cubicBezTo>
                  <a:cubicBezTo>
                    <a:pt x="4917" y="11455"/>
                    <a:pt x="4909" y="11454"/>
                    <a:pt x="4900" y="11457"/>
                  </a:cubicBezTo>
                  <a:close/>
                  <a:moveTo>
                    <a:pt x="4958" y="11340"/>
                  </a:moveTo>
                  <a:cubicBezTo>
                    <a:pt x="4950" y="11342"/>
                    <a:pt x="4943" y="11348"/>
                    <a:pt x="4939" y="11356"/>
                  </a:cubicBezTo>
                  <a:cubicBezTo>
                    <a:pt x="4935" y="11364"/>
                    <a:pt x="4935" y="11373"/>
                    <a:pt x="4938" y="11381"/>
                  </a:cubicBezTo>
                  <a:cubicBezTo>
                    <a:pt x="4940" y="11390"/>
                    <a:pt x="4946" y="11396"/>
                    <a:pt x="4954" y="11400"/>
                  </a:cubicBezTo>
                  <a:cubicBezTo>
                    <a:pt x="4962" y="11404"/>
                    <a:pt x="4971" y="11405"/>
                    <a:pt x="4979" y="11402"/>
                  </a:cubicBezTo>
                  <a:cubicBezTo>
                    <a:pt x="4988" y="11399"/>
                    <a:pt x="4995" y="11393"/>
                    <a:pt x="4999" y="11385"/>
                  </a:cubicBezTo>
                  <a:cubicBezTo>
                    <a:pt x="5003" y="11377"/>
                    <a:pt x="5003" y="11368"/>
                    <a:pt x="5000" y="11360"/>
                  </a:cubicBezTo>
                  <a:cubicBezTo>
                    <a:pt x="4997" y="11352"/>
                    <a:pt x="4991" y="11345"/>
                    <a:pt x="4983" y="11341"/>
                  </a:cubicBezTo>
                  <a:cubicBezTo>
                    <a:pt x="4975" y="11337"/>
                    <a:pt x="4967" y="11337"/>
                    <a:pt x="4958" y="11340"/>
                  </a:cubicBezTo>
                  <a:close/>
                  <a:moveTo>
                    <a:pt x="5559" y="11195"/>
                  </a:moveTo>
                  <a:lnTo>
                    <a:pt x="5483" y="11349"/>
                  </a:lnTo>
                  <a:lnTo>
                    <a:pt x="5131" y="11176"/>
                  </a:lnTo>
                  <a:lnTo>
                    <a:pt x="5108" y="11223"/>
                  </a:lnTo>
                  <a:lnTo>
                    <a:pt x="5499" y="11415"/>
                  </a:lnTo>
                  <a:lnTo>
                    <a:pt x="5595" y="11220"/>
                  </a:lnTo>
                  <a:lnTo>
                    <a:pt x="5559" y="11195"/>
                  </a:lnTo>
                  <a:close/>
                  <a:moveTo>
                    <a:pt x="5658" y="11093"/>
                  </a:moveTo>
                  <a:lnTo>
                    <a:pt x="5267" y="10901"/>
                  </a:lnTo>
                  <a:lnTo>
                    <a:pt x="5244" y="10946"/>
                  </a:lnTo>
                  <a:lnTo>
                    <a:pt x="5635" y="11139"/>
                  </a:lnTo>
                  <a:lnTo>
                    <a:pt x="5658" y="11093"/>
                  </a:lnTo>
                  <a:close/>
                  <a:moveTo>
                    <a:pt x="5682" y="10672"/>
                  </a:moveTo>
                  <a:cubicBezTo>
                    <a:pt x="5667" y="10671"/>
                    <a:pt x="5653" y="10672"/>
                    <a:pt x="5640" y="10675"/>
                  </a:cubicBezTo>
                  <a:cubicBezTo>
                    <a:pt x="5627" y="10679"/>
                    <a:pt x="5615" y="10684"/>
                    <a:pt x="5604" y="10691"/>
                  </a:cubicBezTo>
                  <a:cubicBezTo>
                    <a:pt x="5593" y="10699"/>
                    <a:pt x="5581" y="10710"/>
                    <a:pt x="5567" y="10725"/>
                  </a:cubicBezTo>
                  <a:lnTo>
                    <a:pt x="5531" y="10763"/>
                  </a:lnTo>
                  <a:cubicBezTo>
                    <a:pt x="5512" y="10782"/>
                    <a:pt x="5495" y="10795"/>
                    <a:pt x="5480" y="10800"/>
                  </a:cubicBezTo>
                  <a:cubicBezTo>
                    <a:pt x="5466" y="10805"/>
                    <a:pt x="5451" y="10804"/>
                    <a:pt x="5435" y="10796"/>
                  </a:cubicBezTo>
                  <a:cubicBezTo>
                    <a:pt x="5415" y="10786"/>
                    <a:pt x="5402" y="10772"/>
                    <a:pt x="5398" y="10753"/>
                  </a:cubicBezTo>
                  <a:cubicBezTo>
                    <a:pt x="5393" y="10733"/>
                    <a:pt x="5397" y="10711"/>
                    <a:pt x="5409" y="10687"/>
                  </a:cubicBezTo>
                  <a:cubicBezTo>
                    <a:pt x="5413" y="10678"/>
                    <a:pt x="5417" y="10671"/>
                    <a:pt x="5422" y="10664"/>
                  </a:cubicBezTo>
                  <a:cubicBezTo>
                    <a:pt x="5427" y="10657"/>
                    <a:pt x="5433" y="10650"/>
                    <a:pt x="5439" y="10644"/>
                  </a:cubicBezTo>
                  <a:cubicBezTo>
                    <a:pt x="5445" y="10638"/>
                    <a:pt x="5452" y="10632"/>
                    <a:pt x="5461" y="10626"/>
                  </a:cubicBezTo>
                  <a:cubicBezTo>
                    <a:pt x="5469" y="10620"/>
                    <a:pt x="5478" y="10614"/>
                    <a:pt x="5489" y="10608"/>
                  </a:cubicBezTo>
                  <a:lnTo>
                    <a:pt x="5465" y="10571"/>
                  </a:lnTo>
                  <a:cubicBezTo>
                    <a:pt x="5422" y="10595"/>
                    <a:pt x="5390" y="10629"/>
                    <a:pt x="5370" y="10670"/>
                  </a:cubicBezTo>
                  <a:cubicBezTo>
                    <a:pt x="5360" y="10689"/>
                    <a:pt x="5355" y="10708"/>
                    <a:pt x="5352" y="10726"/>
                  </a:cubicBezTo>
                  <a:cubicBezTo>
                    <a:pt x="5350" y="10744"/>
                    <a:pt x="5351" y="10761"/>
                    <a:pt x="5356" y="10777"/>
                  </a:cubicBezTo>
                  <a:cubicBezTo>
                    <a:pt x="5360" y="10793"/>
                    <a:pt x="5368" y="10807"/>
                    <a:pt x="5379" y="10820"/>
                  </a:cubicBezTo>
                  <a:cubicBezTo>
                    <a:pt x="5389" y="10833"/>
                    <a:pt x="5403" y="10844"/>
                    <a:pt x="5420" y="10852"/>
                  </a:cubicBezTo>
                  <a:cubicBezTo>
                    <a:pt x="5445" y="10864"/>
                    <a:pt x="5470" y="10866"/>
                    <a:pt x="5496" y="10859"/>
                  </a:cubicBezTo>
                  <a:cubicBezTo>
                    <a:pt x="5507" y="10855"/>
                    <a:pt x="5518" y="10849"/>
                    <a:pt x="5528" y="10841"/>
                  </a:cubicBezTo>
                  <a:cubicBezTo>
                    <a:pt x="5538" y="10833"/>
                    <a:pt x="5550" y="10821"/>
                    <a:pt x="5564" y="10806"/>
                  </a:cubicBezTo>
                  <a:lnTo>
                    <a:pt x="5596" y="10773"/>
                  </a:lnTo>
                  <a:cubicBezTo>
                    <a:pt x="5633" y="10733"/>
                    <a:pt x="5669" y="10722"/>
                    <a:pt x="5703" y="10739"/>
                  </a:cubicBezTo>
                  <a:cubicBezTo>
                    <a:pt x="5726" y="10750"/>
                    <a:pt x="5740" y="10768"/>
                    <a:pt x="5745" y="10794"/>
                  </a:cubicBezTo>
                  <a:cubicBezTo>
                    <a:pt x="5748" y="10806"/>
                    <a:pt x="5748" y="10816"/>
                    <a:pt x="5746" y="10827"/>
                  </a:cubicBezTo>
                  <a:cubicBezTo>
                    <a:pt x="5744" y="10837"/>
                    <a:pt x="5739" y="10850"/>
                    <a:pt x="5732" y="10865"/>
                  </a:cubicBezTo>
                  <a:cubicBezTo>
                    <a:pt x="5722" y="10884"/>
                    <a:pt x="5710" y="10901"/>
                    <a:pt x="5697" y="10916"/>
                  </a:cubicBezTo>
                  <a:cubicBezTo>
                    <a:pt x="5683" y="10930"/>
                    <a:pt x="5666" y="10942"/>
                    <a:pt x="5647" y="10953"/>
                  </a:cubicBezTo>
                  <a:lnTo>
                    <a:pt x="5673" y="10991"/>
                  </a:lnTo>
                  <a:cubicBezTo>
                    <a:pt x="5695" y="10978"/>
                    <a:pt x="5713" y="10962"/>
                    <a:pt x="5729" y="10945"/>
                  </a:cubicBezTo>
                  <a:cubicBezTo>
                    <a:pt x="5745" y="10927"/>
                    <a:pt x="5758" y="10907"/>
                    <a:pt x="5770" y="10883"/>
                  </a:cubicBezTo>
                  <a:cubicBezTo>
                    <a:pt x="5779" y="10865"/>
                    <a:pt x="5785" y="10848"/>
                    <a:pt x="5788" y="10833"/>
                  </a:cubicBezTo>
                  <a:cubicBezTo>
                    <a:pt x="5791" y="10817"/>
                    <a:pt x="5791" y="10801"/>
                    <a:pt x="5789" y="10784"/>
                  </a:cubicBezTo>
                  <a:cubicBezTo>
                    <a:pt x="5787" y="10761"/>
                    <a:pt x="5780" y="10741"/>
                    <a:pt x="5767" y="10723"/>
                  </a:cubicBezTo>
                  <a:cubicBezTo>
                    <a:pt x="5755" y="10706"/>
                    <a:pt x="5740" y="10692"/>
                    <a:pt x="5722" y="10683"/>
                  </a:cubicBezTo>
                  <a:cubicBezTo>
                    <a:pt x="5710" y="10677"/>
                    <a:pt x="5696" y="10674"/>
                    <a:pt x="5682" y="10672"/>
                  </a:cubicBezTo>
                  <a:close/>
                  <a:moveTo>
                    <a:pt x="5933" y="10390"/>
                  </a:moveTo>
                  <a:cubicBezTo>
                    <a:pt x="5935" y="10407"/>
                    <a:pt x="5936" y="10422"/>
                    <a:pt x="5934" y="10436"/>
                  </a:cubicBezTo>
                  <a:cubicBezTo>
                    <a:pt x="5932" y="10450"/>
                    <a:pt x="5927" y="10464"/>
                    <a:pt x="5920" y="10478"/>
                  </a:cubicBezTo>
                  <a:cubicBezTo>
                    <a:pt x="5909" y="10501"/>
                    <a:pt x="5893" y="10519"/>
                    <a:pt x="5872" y="10531"/>
                  </a:cubicBezTo>
                  <a:cubicBezTo>
                    <a:pt x="5851" y="10544"/>
                    <a:pt x="5825" y="10550"/>
                    <a:pt x="5796" y="10547"/>
                  </a:cubicBezTo>
                  <a:cubicBezTo>
                    <a:pt x="5782" y="10546"/>
                    <a:pt x="5769" y="10544"/>
                    <a:pt x="5755" y="10540"/>
                  </a:cubicBezTo>
                  <a:cubicBezTo>
                    <a:pt x="5742" y="10535"/>
                    <a:pt x="5726" y="10529"/>
                    <a:pt x="5707" y="10519"/>
                  </a:cubicBezTo>
                  <a:cubicBezTo>
                    <a:pt x="5684" y="10508"/>
                    <a:pt x="5665" y="10497"/>
                    <a:pt x="5650" y="10486"/>
                  </a:cubicBezTo>
                  <a:cubicBezTo>
                    <a:pt x="5635" y="10475"/>
                    <a:pt x="5622" y="10464"/>
                    <a:pt x="5612" y="10452"/>
                  </a:cubicBezTo>
                  <a:cubicBezTo>
                    <a:pt x="5594" y="10431"/>
                    <a:pt x="5584" y="10410"/>
                    <a:pt x="5580" y="10389"/>
                  </a:cubicBezTo>
                  <a:cubicBezTo>
                    <a:pt x="5577" y="10367"/>
                    <a:pt x="5580" y="10345"/>
                    <a:pt x="5592" y="10322"/>
                  </a:cubicBezTo>
                  <a:cubicBezTo>
                    <a:pt x="5599" y="10308"/>
                    <a:pt x="5607" y="10296"/>
                    <a:pt x="5617" y="10286"/>
                  </a:cubicBezTo>
                  <a:cubicBezTo>
                    <a:pt x="5626" y="10276"/>
                    <a:pt x="5638" y="10268"/>
                    <a:pt x="5653" y="10260"/>
                  </a:cubicBezTo>
                  <a:lnTo>
                    <a:pt x="5635" y="10220"/>
                  </a:lnTo>
                  <a:cubicBezTo>
                    <a:pt x="5618" y="10229"/>
                    <a:pt x="5603" y="10240"/>
                    <a:pt x="5589" y="10254"/>
                  </a:cubicBezTo>
                  <a:cubicBezTo>
                    <a:pt x="5575" y="10268"/>
                    <a:pt x="5564" y="10284"/>
                    <a:pt x="5554" y="10303"/>
                  </a:cubicBezTo>
                  <a:cubicBezTo>
                    <a:pt x="5543" y="10327"/>
                    <a:pt x="5537" y="10351"/>
                    <a:pt x="5537" y="10376"/>
                  </a:cubicBezTo>
                  <a:cubicBezTo>
                    <a:pt x="5537" y="10401"/>
                    <a:pt x="5543" y="10426"/>
                    <a:pt x="5554" y="10449"/>
                  </a:cubicBezTo>
                  <a:cubicBezTo>
                    <a:pt x="5565" y="10473"/>
                    <a:pt x="5580" y="10495"/>
                    <a:pt x="5601" y="10515"/>
                  </a:cubicBezTo>
                  <a:cubicBezTo>
                    <a:pt x="5622" y="10535"/>
                    <a:pt x="5646" y="10552"/>
                    <a:pt x="5675" y="10567"/>
                  </a:cubicBezTo>
                  <a:cubicBezTo>
                    <a:pt x="5705" y="10581"/>
                    <a:pt x="5734" y="10591"/>
                    <a:pt x="5763" y="10596"/>
                  </a:cubicBezTo>
                  <a:cubicBezTo>
                    <a:pt x="5792" y="10602"/>
                    <a:pt x="5820" y="10600"/>
                    <a:pt x="5847" y="10593"/>
                  </a:cubicBezTo>
                  <a:cubicBezTo>
                    <a:pt x="5872" y="10586"/>
                    <a:pt x="5893" y="10575"/>
                    <a:pt x="5912" y="10560"/>
                  </a:cubicBezTo>
                  <a:cubicBezTo>
                    <a:pt x="5930" y="10544"/>
                    <a:pt x="5944" y="10526"/>
                    <a:pt x="5955" y="10505"/>
                  </a:cubicBezTo>
                  <a:cubicBezTo>
                    <a:pt x="5964" y="10485"/>
                    <a:pt x="5971" y="10465"/>
                    <a:pt x="5975" y="10444"/>
                  </a:cubicBezTo>
                  <a:cubicBezTo>
                    <a:pt x="5978" y="10422"/>
                    <a:pt x="5979" y="10401"/>
                    <a:pt x="5977" y="10380"/>
                  </a:cubicBezTo>
                  <a:lnTo>
                    <a:pt x="5933" y="10390"/>
                  </a:lnTo>
                  <a:close/>
                  <a:moveTo>
                    <a:pt x="6169" y="10055"/>
                  </a:moveTo>
                  <a:lnTo>
                    <a:pt x="5778" y="9862"/>
                  </a:lnTo>
                  <a:lnTo>
                    <a:pt x="5755" y="9909"/>
                  </a:lnTo>
                  <a:lnTo>
                    <a:pt x="5918" y="9989"/>
                  </a:lnTo>
                  <a:lnTo>
                    <a:pt x="5837" y="10154"/>
                  </a:lnTo>
                  <a:lnTo>
                    <a:pt x="5674" y="10074"/>
                  </a:lnTo>
                  <a:lnTo>
                    <a:pt x="5651" y="10119"/>
                  </a:lnTo>
                  <a:lnTo>
                    <a:pt x="6042" y="10311"/>
                  </a:lnTo>
                  <a:lnTo>
                    <a:pt x="6065" y="10266"/>
                  </a:lnTo>
                  <a:lnTo>
                    <a:pt x="5875" y="10173"/>
                  </a:lnTo>
                  <a:lnTo>
                    <a:pt x="5956" y="10008"/>
                  </a:lnTo>
                  <a:lnTo>
                    <a:pt x="6146" y="10101"/>
                  </a:lnTo>
                  <a:lnTo>
                    <a:pt x="6169" y="10055"/>
                  </a:lnTo>
                  <a:close/>
                  <a:moveTo>
                    <a:pt x="6333" y="9721"/>
                  </a:moveTo>
                  <a:lnTo>
                    <a:pt x="6292" y="9701"/>
                  </a:lnTo>
                  <a:lnTo>
                    <a:pt x="6208" y="9873"/>
                  </a:lnTo>
                  <a:lnTo>
                    <a:pt x="6065" y="9803"/>
                  </a:lnTo>
                  <a:lnTo>
                    <a:pt x="6131" y="9669"/>
                  </a:lnTo>
                  <a:lnTo>
                    <a:pt x="6090" y="9649"/>
                  </a:lnTo>
                  <a:lnTo>
                    <a:pt x="6024" y="9783"/>
                  </a:lnTo>
                  <a:lnTo>
                    <a:pt x="5896" y="9720"/>
                  </a:lnTo>
                  <a:lnTo>
                    <a:pt x="5975" y="9559"/>
                  </a:lnTo>
                  <a:lnTo>
                    <a:pt x="5939" y="9534"/>
                  </a:lnTo>
                  <a:lnTo>
                    <a:pt x="5834" y="9748"/>
                  </a:lnTo>
                  <a:lnTo>
                    <a:pt x="6225" y="9940"/>
                  </a:lnTo>
                  <a:lnTo>
                    <a:pt x="6333" y="9721"/>
                  </a:lnTo>
                  <a:close/>
                  <a:moveTo>
                    <a:pt x="6250" y="8903"/>
                  </a:moveTo>
                  <a:lnTo>
                    <a:pt x="6227" y="8950"/>
                  </a:lnTo>
                  <a:lnTo>
                    <a:pt x="6429" y="9110"/>
                  </a:lnTo>
                  <a:cubicBezTo>
                    <a:pt x="6442" y="9120"/>
                    <a:pt x="6455" y="9130"/>
                    <a:pt x="6468" y="9140"/>
                  </a:cubicBezTo>
                  <a:cubicBezTo>
                    <a:pt x="6481" y="9150"/>
                    <a:pt x="6492" y="9158"/>
                    <a:pt x="6502" y="9166"/>
                  </a:cubicBezTo>
                  <a:cubicBezTo>
                    <a:pt x="6513" y="9173"/>
                    <a:pt x="6521" y="9179"/>
                    <a:pt x="6527" y="9184"/>
                  </a:cubicBezTo>
                  <a:cubicBezTo>
                    <a:pt x="6533" y="9188"/>
                    <a:pt x="6536" y="9190"/>
                    <a:pt x="6537" y="9191"/>
                  </a:cubicBezTo>
                  <a:cubicBezTo>
                    <a:pt x="6536" y="9191"/>
                    <a:pt x="6533" y="9190"/>
                    <a:pt x="6528" y="9189"/>
                  </a:cubicBezTo>
                  <a:cubicBezTo>
                    <a:pt x="6522" y="9187"/>
                    <a:pt x="6514" y="9185"/>
                    <a:pt x="6504" y="9182"/>
                  </a:cubicBezTo>
                  <a:cubicBezTo>
                    <a:pt x="6493" y="9179"/>
                    <a:pt x="6482" y="9176"/>
                    <a:pt x="6468" y="9172"/>
                  </a:cubicBezTo>
                  <a:cubicBezTo>
                    <a:pt x="6455" y="9169"/>
                    <a:pt x="6440" y="9165"/>
                    <a:pt x="6424" y="9161"/>
                  </a:cubicBezTo>
                  <a:lnTo>
                    <a:pt x="6155" y="9095"/>
                  </a:lnTo>
                  <a:lnTo>
                    <a:pt x="6129" y="9148"/>
                  </a:lnTo>
                  <a:lnTo>
                    <a:pt x="6338" y="9315"/>
                  </a:lnTo>
                  <a:cubicBezTo>
                    <a:pt x="6348" y="9323"/>
                    <a:pt x="6358" y="9332"/>
                    <a:pt x="6370" y="9341"/>
                  </a:cubicBezTo>
                  <a:cubicBezTo>
                    <a:pt x="6382" y="9350"/>
                    <a:pt x="6392" y="9358"/>
                    <a:pt x="6402" y="9365"/>
                  </a:cubicBezTo>
                  <a:cubicBezTo>
                    <a:pt x="6412" y="9373"/>
                    <a:pt x="6421" y="9379"/>
                    <a:pt x="6428" y="9385"/>
                  </a:cubicBezTo>
                  <a:cubicBezTo>
                    <a:pt x="6435" y="9390"/>
                    <a:pt x="6439" y="9393"/>
                    <a:pt x="6440" y="9393"/>
                  </a:cubicBezTo>
                  <a:cubicBezTo>
                    <a:pt x="6438" y="9393"/>
                    <a:pt x="6433" y="9391"/>
                    <a:pt x="6424" y="9388"/>
                  </a:cubicBezTo>
                  <a:cubicBezTo>
                    <a:pt x="6416" y="9386"/>
                    <a:pt x="6405" y="9382"/>
                    <a:pt x="6393" y="9379"/>
                  </a:cubicBezTo>
                  <a:cubicBezTo>
                    <a:pt x="6381" y="9375"/>
                    <a:pt x="6367" y="9371"/>
                    <a:pt x="6353" y="9367"/>
                  </a:cubicBezTo>
                  <a:cubicBezTo>
                    <a:pt x="6338" y="9363"/>
                    <a:pt x="6324" y="9359"/>
                    <a:pt x="6311" y="9356"/>
                  </a:cubicBezTo>
                  <a:lnTo>
                    <a:pt x="6058" y="9293"/>
                  </a:lnTo>
                  <a:lnTo>
                    <a:pt x="6033" y="9343"/>
                  </a:lnTo>
                  <a:lnTo>
                    <a:pt x="6469" y="9443"/>
                  </a:lnTo>
                  <a:lnTo>
                    <a:pt x="6499" y="9383"/>
                  </a:lnTo>
                  <a:lnTo>
                    <a:pt x="6302" y="9226"/>
                  </a:lnTo>
                  <a:cubicBezTo>
                    <a:pt x="6291" y="9217"/>
                    <a:pt x="6279" y="9209"/>
                    <a:pt x="6268" y="9200"/>
                  </a:cubicBezTo>
                  <a:cubicBezTo>
                    <a:pt x="6257" y="9192"/>
                    <a:pt x="6247" y="9184"/>
                    <a:pt x="6238" y="9177"/>
                  </a:cubicBezTo>
                  <a:cubicBezTo>
                    <a:pt x="6229" y="9171"/>
                    <a:pt x="6221" y="9166"/>
                    <a:pt x="6216" y="9162"/>
                  </a:cubicBezTo>
                  <a:cubicBezTo>
                    <a:pt x="6210" y="9158"/>
                    <a:pt x="6206" y="9155"/>
                    <a:pt x="6205" y="9154"/>
                  </a:cubicBezTo>
                  <a:cubicBezTo>
                    <a:pt x="6207" y="9155"/>
                    <a:pt x="6211" y="9156"/>
                    <a:pt x="6218" y="9158"/>
                  </a:cubicBezTo>
                  <a:cubicBezTo>
                    <a:pt x="6225" y="9160"/>
                    <a:pt x="6233" y="9163"/>
                    <a:pt x="6244" y="9166"/>
                  </a:cubicBezTo>
                  <a:cubicBezTo>
                    <a:pt x="6255" y="9169"/>
                    <a:pt x="6267" y="9172"/>
                    <a:pt x="6281" y="9176"/>
                  </a:cubicBezTo>
                  <a:cubicBezTo>
                    <a:pt x="6295" y="9180"/>
                    <a:pt x="6310" y="9184"/>
                    <a:pt x="6325" y="9188"/>
                  </a:cubicBezTo>
                  <a:lnTo>
                    <a:pt x="6566" y="9246"/>
                  </a:lnTo>
                  <a:lnTo>
                    <a:pt x="6596" y="9185"/>
                  </a:lnTo>
                  <a:lnTo>
                    <a:pt x="6250" y="8903"/>
                  </a:lnTo>
                  <a:close/>
                  <a:moveTo>
                    <a:pt x="6701" y="8972"/>
                  </a:moveTo>
                  <a:lnTo>
                    <a:pt x="6311" y="8779"/>
                  </a:lnTo>
                  <a:lnTo>
                    <a:pt x="6288" y="8825"/>
                  </a:lnTo>
                  <a:lnTo>
                    <a:pt x="6679" y="9017"/>
                  </a:lnTo>
                  <a:lnTo>
                    <a:pt x="6701" y="8972"/>
                  </a:lnTo>
                  <a:close/>
                  <a:moveTo>
                    <a:pt x="6818" y="8637"/>
                  </a:moveTo>
                  <a:lnTo>
                    <a:pt x="6742" y="8791"/>
                  </a:lnTo>
                  <a:lnTo>
                    <a:pt x="6390" y="8618"/>
                  </a:lnTo>
                  <a:lnTo>
                    <a:pt x="6367" y="8665"/>
                  </a:lnTo>
                  <a:lnTo>
                    <a:pt x="6758" y="8857"/>
                  </a:lnTo>
                  <a:lnTo>
                    <a:pt x="6854" y="8662"/>
                  </a:lnTo>
                  <a:lnTo>
                    <a:pt x="6818" y="8637"/>
                  </a:lnTo>
                  <a:close/>
                  <a:moveTo>
                    <a:pt x="7020" y="8324"/>
                  </a:moveTo>
                  <a:lnTo>
                    <a:pt x="6629" y="8131"/>
                  </a:lnTo>
                  <a:lnTo>
                    <a:pt x="6606" y="8178"/>
                  </a:lnTo>
                  <a:lnTo>
                    <a:pt x="6770" y="8258"/>
                  </a:lnTo>
                  <a:lnTo>
                    <a:pt x="6689" y="8423"/>
                  </a:lnTo>
                  <a:lnTo>
                    <a:pt x="6525" y="8343"/>
                  </a:lnTo>
                  <a:lnTo>
                    <a:pt x="6503" y="8388"/>
                  </a:lnTo>
                  <a:lnTo>
                    <a:pt x="6894" y="8581"/>
                  </a:lnTo>
                  <a:lnTo>
                    <a:pt x="6916" y="8535"/>
                  </a:lnTo>
                  <a:lnTo>
                    <a:pt x="6727" y="8442"/>
                  </a:lnTo>
                  <a:lnTo>
                    <a:pt x="6808" y="8277"/>
                  </a:lnTo>
                  <a:lnTo>
                    <a:pt x="6997" y="8370"/>
                  </a:lnTo>
                  <a:lnTo>
                    <a:pt x="7020" y="8324"/>
                  </a:lnTo>
                  <a:close/>
                  <a:moveTo>
                    <a:pt x="7185" y="7990"/>
                  </a:moveTo>
                  <a:lnTo>
                    <a:pt x="7144" y="7970"/>
                  </a:lnTo>
                  <a:lnTo>
                    <a:pt x="7059" y="8142"/>
                  </a:lnTo>
                  <a:lnTo>
                    <a:pt x="6916" y="8072"/>
                  </a:lnTo>
                  <a:lnTo>
                    <a:pt x="6982" y="7938"/>
                  </a:lnTo>
                  <a:lnTo>
                    <a:pt x="6942" y="7918"/>
                  </a:lnTo>
                  <a:lnTo>
                    <a:pt x="6876" y="8052"/>
                  </a:lnTo>
                  <a:lnTo>
                    <a:pt x="6748" y="7989"/>
                  </a:lnTo>
                  <a:lnTo>
                    <a:pt x="6827" y="7828"/>
                  </a:lnTo>
                  <a:lnTo>
                    <a:pt x="6791" y="7803"/>
                  </a:lnTo>
                  <a:lnTo>
                    <a:pt x="6686" y="8017"/>
                  </a:lnTo>
                  <a:lnTo>
                    <a:pt x="7077" y="8209"/>
                  </a:lnTo>
                  <a:lnTo>
                    <a:pt x="7185" y="7990"/>
                  </a:lnTo>
                  <a:close/>
                  <a:moveTo>
                    <a:pt x="7285" y="7687"/>
                  </a:moveTo>
                  <a:lnTo>
                    <a:pt x="7209" y="7841"/>
                  </a:lnTo>
                  <a:lnTo>
                    <a:pt x="6857" y="7668"/>
                  </a:lnTo>
                  <a:lnTo>
                    <a:pt x="6834" y="7715"/>
                  </a:lnTo>
                  <a:lnTo>
                    <a:pt x="7225" y="7907"/>
                  </a:lnTo>
                  <a:lnTo>
                    <a:pt x="7321" y="7712"/>
                  </a:lnTo>
                  <a:lnTo>
                    <a:pt x="7285" y="7687"/>
                  </a:lnTo>
                  <a:close/>
                  <a:moveTo>
                    <a:pt x="7544" y="7259"/>
                  </a:moveTo>
                  <a:lnTo>
                    <a:pt x="7137" y="7101"/>
                  </a:lnTo>
                  <a:lnTo>
                    <a:pt x="7103" y="7170"/>
                  </a:lnTo>
                  <a:lnTo>
                    <a:pt x="7326" y="7371"/>
                  </a:lnTo>
                  <a:cubicBezTo>
                    <a:pt x="7340" y="7383"/>
                    <a:pt x="7352" y="7393"/>
                    <a:pt x="7364" y="7402"/>
                  </a:cubicBezTo>
                  <a:cubicBezTo>
                    <a:pt x="7375" y="7410"/>
                    <a:pt x="7381" y="7415"/>
                    <a:pt x="7383" y="7416"/>
                  </a:cubicBezTo>
                  <a:cubicBezTo>
                    <a:pt x="7380" y="7416"/>
                    <a:pt x="7373" y="7414"/>
                    <a:pt x="7359" y="7410"/>
                  </a:cubicBezTo>
                  <a:cubicBezTo>
                    <a:pt x="7345" y="7406"/>
                    <a:pt x="7328" y="7402"/>
                    <a:pt x="7307" y="7398"/>
                  </a:cubicBezTo>
                  <a:lnTo>
                    <a:pt x="7017" y="7344"/>
                  </a:lnTo>
                  <a:lnTo>
                    <a:pt x="6983" y="7412"/>
                  </a:lnTo>
                  <a:lnTo>
                    <a:pt x="7357" y="7639"/>
                  </a:lnTo>
                  <a:lnTo>
                    <a:pt x="7379" y="7594"/>
                  </a:lnTo>
                  <a:lnTo>
                    <a:pt x="7112" y="7435"/>
                  </a:lnTo>
                  <a:cubicBezTo>
                    <a:pt x="7107" y="7432"/>
                    <a:pt x="7100" y="7428"/>
                    <a:pt x="7093" y="7424"/>
                  </a:cubicBezTo>
                  <a:cubicBezTo>
                    <a:pt x="7085" y="7420"/>
                    <a:pt x="7078" y="7415"/>
                    <a:pt x="7070" y="7411"/>
                  </a:cubicBezTo>
                  <a:cubicBezTo>
                    <a:pt x="7063" y="7407"/>
                    <a:pt x="7056" y="7403"/>
                    <a:pt x="7051" y="7400"/>
                  </a:cubicBezTo>
                  <a:cubicBezTo>
                    <a:pt x="7046" y="7397"/>
                    <a:pt x="7043" y="7396"/>
                    <a:pt x="7041" y="7395"/>
                  </a:cubicBezTo>
                  <a:cubicBezTo>
                    <a:pt x="7046" y="7396"/>
                    <a:pt x="7055" y="7398"/>
                    <a:pt x="7069" y="7401"/>
                  </a:cubicBezTo>
                  <a:cubicBezTo>
                    <a:pt x="7084" y="7404"/>
                    <a:pt x="7102" y="7408"/>
                    <a:pt x="7124" y="7412"/>
                  </a:cubicBezTo>
                  <a:lnTo>
                    <a:pt x="7440" y="7471"/>
                  </a:lnTo>
                  <a:lnTo>
                    <a:pt x="7460" y="7431"/>
                  </a:lnTo>
                  <a:lnTo>
                    <a:pt x="7209" y="7204"/>
                  </a:lnTo>
                  <a:cubicBezTo>
                    <a:pt x="7204" y="7199"/>
                    <a:pt x="7198" y="7194"/>
                    <a:pt x="7192" y="7189"/>
                  </a:cubicBezTo>
                  <a:cubicBezTo>
                    <a:pt x="7187" y="7184"/>
                    <a:pt x="7181" y="7180"/>
                    <a:pt x="7176" y="7175"/>
                  </a:cubicBezTo>
                  <a:cubicBezTo>
                    <a:pt x="7170" y="7171"/>
                    <a:pt x="7166" y="7167"/>
                    <a:pt x="7162" y="7164"/>
                  </a:cubicBezTo>
                  <a:cubicBezTo>
                    <a:pt x="7158" y="7161"/>
                    <a:pt x="7156" y="7159"/>
                    <a:pt x="7156" y="7158"/>
                  </a:cubicBezTo>
                  <a:cubicBezTo>
                    <a:pt x="7156" y="7159"/>
                    <a:pt x="7159" y="7160"/>
                    <a:pt x="7164" y="7162"/>
                  </a:cubicBezTo>
                  <a:cubicBezTo>
                    <a:pt x="7168" y="7164"/>
                    <a:pt x="7174" y="7166"/>
                    <a:pt x="7181" y="7170"/>
                  </a:cubicBezTo>
                  <a:cubicBezTo>
                    <a:pt x="7188" y="7173"/>
                    <a:pt x="7195" y="7176"/>
                    <a:pt x="7202" y="7179"/>
                  </a:cubicBezTo>
                  <a:cubicBezTo>
                    <a:pt x="7210" y="7182"/>
                    <a:pt x="7217" y="7185"/>
                    <a:pt x="7223" y="7188"/>
                  </a:cubicBezTo>
                  <a:lnTo>
                    <a:pt x="7521" y="7306"/>
                  </a:lnTo>
                  <a:lnTo>
                    <a:pt x="7544" y="7259"/>
                  </a:lnTo>
                  <a:close/>
                  <a:moveTo>
                    <a:pt x="7564" y="6848"/>
                  </a:moveTo>
                  <a:cubicBezTo>
                    <a:pt x="7549" y="6846"/>
                    <a:pt x="7535" y="6847"/>
                    <a:pt x="7522" y="6851"/>
                  </a:cubicBezTo>
                  <a:cubicBezTo>
                    <a:pt x="7509" y="6854"/>
                    <a:pt x="7497" y="6859"/>
                    <a:pt x="7486" y="6867"/>
                  </a:cubicBezTo>
                  <a:cubicBezTo>
                    <a:pt x="7475" y="6874"/>
                    <a:pt x="7463" y="6885"/>
                    <a:pt x="7449" y="6900"/>
                  </a:cubicBezTo>
                  <a:lnTo>
                    <a:pt x="7413" y="6938"/>
                  </a:lnTo>
                  <a:cubicBezTo>
                    <a:pt x="7394" y="6958"/>
                    <a:pt x="7377" y="6970"/>
                    <a:pt x="7362" y="6975"/>
                  </a:cubicBezTo>
                  <a:cubicBezTo>
                    <a:pt x="7348" y="6981"/>
                    <a:pt x="7333" y="6980"/>
                    <a:pt x="7317" y="6972"/>
                  </a:cubicBezTo>
                  <a:cubicBezTo>
                    <a:pt x="7297" y="6962"/>
                    <a:pt x="7284" y="6947"/>
                    <a:pt x="7280" y="6928"/>
                  </a:cubicBezTo>
                  <a:cubicBezTo>
                    <a:pt x="7275" y="6909"/>
                    <a:pt x="7279" y="6887"/>
                    <a:pt x="7291" y="6862"/>
                  </a:cubicBezTo>
                  <a:cubicBezTo>
                    <a:pt x="7295" y="6854"/>
                    <a:pt x="7299" y="6846"/>
                    <a:pt x="7304" y="6839"/>
                  </a:cubicBezTo>
                  <a:cubicBezTo>
                    <a:pt x="7309" y="6832"/>
                    <a:pt x="7315" y="6826"/>
                    <a:pt x="7321" y="6820"/>
                  </a:cubicBezTo>
                  <a:cubicBezTo>
                    <a:pt x="7327" y="6814"/>
                    <a:pt x="7334" y="6808"/>
                    <a:pt x="7342" y="6802"/>
                  </a:cubicBezTo>
                  <a:cubicBezTo>
                    <a:pt x="7351" y="6796"/>
                    <a:pt x="7360" y="6790"/>
                    <a:pt x="7371" y="6783"/>
                  </a:cubicBezTo>
                  <a:lnTo>
                    <a:pt x="7347" y="6746"/>
                  </a:lnTo>
                  <a:cubicBezTo>
                    <a:pt x="7304" y="6771"/>
                    <a:pt x="7272" y="6804"/>
                    <a:pt x="7252" y="6845"/>
                  </a:cubicBezTo>
                  <a:cubicBezTo>
                    <a:pt x="7242" y="6864"/>
                    <a:pt x="7236" y="6883"/>
                    <a:pt x="7234" y="6901"/>
                  </a:cubicBezTo>
                  <a:cubicBezTo>
                    <a:pt x="7232" y="6920"/>
                    <a:pt x="7233" y="6937"/>
                    <a:pt x="7238" y="6953"/>
                  </a:cubicBezTo>
                  <a:cubicBezTo>
                    <a:pt x="7242" y="6968"/>
                    <a:pt x="7250" y="6983"/>
                    <a:pt x="7260" y="6996"/>
                  </a:cubicBezTo>
                  <a:cubicBezTo>
                    <a:pt x="7271" y="7008"/>
                    <a:pt x="7285" y="7019"/>
                    <a:pt x="7302" y="7027"/>
                  </a:cubicBezTo>
                  <a:cubicBezTo>
                    <a:pt x="7327" y="7040"/>
                    <a:pt x="7352" y="7042"/>
                    <a:pt x="7377" y="7034"/>
                  </a:cubicBezTo>
                  <a:cubicBezTo>
                    <a:pt x="7389" y="7030"/>
                    <a:pt x="7400" y="7025"/>
                    <a:pt x="7410" y="7017"/>
                  </a:cubicBezTo>
                  <a:cubicBezTo>
                    <a:pt x="7420" y="7009"/>
                    <a:pt x="7432" y="6997"/>
                    <a:pt x="7446" y="6982"/>
                  </a:cubicBezTo>
                  <a:lnTo>
                    <a:pt x="7478" y="6948"/>
                  </a:lnTo>
                  <a:cubicBezTo>
                    <a:pt x="7515" y="6908"/>
                    <a:pt x="7551" y="6897"/>
                    <a:pt x="7585" y="6914"/>
                  </a:cubicBezTo>
                  <a:cubicBezTo>
                    <a:pt x="7608" y="6925"/>
                    <a:pt x="7622" y="6944"/>
                    <a:pt x="7627" y="6969"/>
                  </a:cubicBezTo>
                  <a:cubicBezTo>
                    <a:pt x="7630" y="6981"/>
                    <a:pt x="7630" y="6992"/>
                    <a:pt x="7628" y="7002"/>
                  </a:cubicBezTo>
                  <a:cubicBezTo>
                    <a:pt x="7626" y="7013"/>
                    <a:pt x="7621" y="7025"/>
                    <a:pt x="7614" y="7040"/>
                  </a:cubicBezTo>
                  <a:cubicBezTo>
                    <a:pt x="7604" y="7060"/>
                    <a:pt x="7592" y="7077"/>
                    <a:pt x="7579" y="7091"/>
                  </a:cubicBezTo>
                  <a:cubicBezTo>
                    <a:pt x="7565" y="7105"/>
                    <a:pt x="7548" y="7118"/>
                    <a:pt x="7529" y="7128"/>
                  </a:cubicBezTo>
                  <a:lnTo>
                    <a:pt x="7555" y="7167"/>
                  </a:lnTo>
                  <a:cubicBezTo>
                    <a:pt x="7577" y="7153"/>
                    <a:pt x="7595" y="7138"/>
                    <a:pt x="7611" y="7120"/>
                  </a:cubicBezTo>
                  <a:cubicBezTo>
                    <a:pt x="7627" y="7103"/>
                    <a:pt x="7640" y="7082"/>
                    <a:pt x="7652" y="7059"/>
                  </a:cubicBezTo>
                  <a:cubicBezTo>
                    <a:pt x="7661" y="7041"/>
                    <a:pt x="7667" y="7024"/>
                    <a:pt x="7670" y="7008"/>
                  </a:cubicBezTo>
                  <a:cubicBezTo>
                    <a:pt x="7673" y="6993"/>
                    <a:pt x="7673" y="6976"/>
                    <a:pt x="7671" y="6959"/>
                  </a:cubicBezTo>
                  <a:cubicBezTo>
                    <a:pt x="7669" y="6936"/>
                    <a:pt x="7661" y="6916"/>
                    <a:pt x="7649" y="6899"/>
                  </a:cubicBezTo>
                  <a:cubicBezTo>
                    <a:pt x="7637" y="6881"/>
                    <a:pt x="7622" y="6868"/>
                    <a:pt x="7604" y="6859"/>
                  </a:cubicBezTo>
                  <a:cubicBezTo>
                    <a:pt x="7592" y="6853"/>
                    <a:pt x="7578" y="6849"/>
                    <a:pt x="7564" y="6848"/>
                  </a:cubicBezTo>
                  <a:close/>
                  <a:moveTo>
                    <a:pt x="7678" y="6658"/>
                  </a:moveTo>
                  <a:lnTo>
                    <a:pt x="7635" y="6636"/>
                  </a:lnTo>
                  <a:lnTo>
                    <a:pt x="7581" y="6745"/>
                  </a:lnTo>
                  <a:lnTo>
                    <a:pt x="7624" y="6766"/>
                  </a:lnTo>
                  <a:lnTo>
                    <a:pt x="7678" y="6658"/>
                  </a:lnTo>
                  <a:close/>
                  <a:moveTo>
                    <a:pt x="7594" y="6170"/>
                  </a:moveTo>
                  <a:lnTo>
                    <a:pt x="7572" y="6216"/>
                  </a:lnTo>
                  <a:lnTo>
                    <a:pt x="7844" y="6350"/>
                  </a:lnTo>
                  <a:cubicBezTo>
                    <a:pt x="7857" y="6357"/>
                    <a:pt x="7868" y="6363"/>
                    <a:pt x="7877" y="6370"/>
                  </a:cubicBezTo>
                  <a:cubicBezTo>
                    <a:pt x="7885" y="6376"/>
                    <a:pt x="7892" y="6384"/>
                    <a:pt x="7898" y="6395"/>
                  </a:cubicBezTo>
                  <a:cubicBezTo>
                    <a:pt x="7903" y="6405"/>
                    <a:pt x="7904" y="6417"/>
                    <a:pt x="7903" y="6431"/>
                  </a:cubicBezTo>
                  <a:cubicBezTo>
                    <a:pt x="7901" y="6445"/>
                    <a:pt x="7896" y="6460"/>
                    <a:pt x="7888" y="6476"/>
                  </a:cubicBezTo>
                  <a:cubicBezTo>
                    <a:pt x="7882" y="6488"/>
                    <a:pt x="7876" y="6498"/>
                    <a:pt x="7869" y="6506"/>
                  </a:cubicBezTo>
                  <a:cubicBezTo>
                    <a:pt x="7863" y="6513"/>
                    <a:pt x="7856" y="6519"/>
                    <a:pt x="7849" y="6524"/>
                  </a:cubicBezTo>
                  <a:cubicBezTo>
                    <a:pt x="7843" y="6528"/>
                    <a:pt x="7836" y="6531"/>
                    <a:pt x="7830" y="6532"/>
                  </a:cubicBezTo>
                  <a:cubicBezTo>
                    <a:pt x="7823" y="6533"/>
                    <a:pt x="7818" y="6534"/>
                    <a:pt x="7813" y="6534"/>
                  </a:cubicBezTo>
                  <a:cubicBezTo>
                    <a:pt x="7805" y="6533"/>
                    <a:pt x="7796" y="6531"/>
                    <a:pt x="7785" y="6527"/>
                  </a:cubicBezTo>
                  <a:cubicBezTo>
                    <a:pt x="7773" y="6522"/>
                    <a:pt x="7763" y="6518"/>
                    <a:pt x="7753" y="6513"/>
                  </a:cubicBezTo>
                  <a:lnTo>
                    <a:pt x="7490" y="6383"/>
                  </a:lnTo>
                  <a:lnTo>
                    <a:pt x="7467" y="6429"/>
                  </a:lnTo>
                  <a:lnTo>
                    <a:pt x="7747" y="6567"/>
                  </a:lnTo>
                  <a:cubicBezTo>
                    <a:pt x="7756" y="6572"/>
                    <a:pt x="7766" y="6576"/>
                    <a:pt x="7778" y="6580"/>
                  </a:cubicBezTo>
                  <a:cubicBezTo>
                    <a:pt x="7790" y="6585"/>
                    <a:pt x="7802" y="6587"/>
                    <a:pt x="7814" y="6586"/>
                  </a:cubicBezTo>
                  <a:cubicBezTo>
                    <a:pt x="7838" y="6585"/>
                    <a:pt x="7860" y="6578"/>
                    <a:pt x="7878" y="6564"/>
                  </a:cubicBezTo>
                  <a:cubicBezTo>
                    <a:pt x="7896" y="6550"/>
                    <a:pt x="7912" y="6528"/>
                    <a:pt x="7927" y="6498"/>
                  </a:cubicBezTo>
                  <a:cubicBezTo>
                    <a:pt x="7939" y="6474"/>
                    <a:pt x="7946" y="6453"/>
                    <a:pt x="7949" y="6434"/>
                  </a:cubicBezTo>
                  <a:cubicBezTo>
                    <a:pt x="7952" y="6416"/>
                    <a:pt x="7952" y="6398"/>
                    <a:pt x="7947" y="6381"/>
                  </a:cubicBezTo>
                  <a:cubicBezTo>
                    <a:pt x="7943" y="6364"/>
                    <a:pt x="7936" y="6351"/>
                    <a:pt x="7924" y="6340"/>
                  </a:cubicBezTo>
                  <a:cubicBezTo>
                    <a:pt x="7913" y="6330"/>
                    <a:pt x="7896" y="6319"/>
                    <a:pt x="7872" y="6307"/>
                  </a:cubicBezTo>
                  <a:lnTo>
                    <a:pt x="7594" y="6170"/>
                  </a:lnTo>
                  <a:close/>
                  <a:moveTo>
                    <a:pt x="8169" y="5990"/>
                  </a:moveTo>
                  <a:lnTo>
                    <a:pt x="7778" y="5798"/>
                  </a:lnTo>
                  <a:lnTo>
                    <a:pt x="7755" y="5844"/>
                  </a:lnTo>
                  <a:lnTo>
                    <a:pt x="7968" y="5947"/>
                  </a:lnTo>
                  <a:cubicBezTo>
                    <a:pt x="7982" y="5954"/>
                    <a:pt x="7997" y="5960"/>
                    <a:pt x="8011" y="5967"/>
                  </a:cubicBezTo>
                  <a:cubicBezTo>
                    <a:pt x="8025" y="5973"/>
                    <a:pt x="8038" y="5979"/>
                    <a:pt x="8050" y="5984"/>
                  </a:cubicBezTo>
                  <a:cubicBezTo>
                    <a:pt x="8061" y="5988"/>
                    <a:pt x="8071" y="5992"/>
                    <a:pt x="8078" y="5995"/>
                  </a:cubicBezTo>
                  <a:cubicBezTo>
                    <a:pt x="8086" y="5998"/>
                    <a:pt x="8090" y="6000"/>
                    <a:pt x="8090" y="6000"/>
                  </a:cubicBezTo>
                  <a:cubicBezTo>
                    <a:pt x="8089" y="6000"/>
                    <a:pt x="8085" y="6000"/>
                    <a:pt x="8079" y="5999"/>
                  </a:cubicBezTo>
                  <a:cubicBezTo>
                    <a:pt x="8073" y="5999"/>
                    <a:pt x="8065" y="5998"/>
                    <a:pt x="8056" y="5998"/>
                  </a:cubicBezTo>
                  <a:cubicBezTo>
                    <a:pt x="8047" y="5997"/>
                    <a:pt x="8036" y="5997"/>
                    <a:pt x="8025" y="5996"/>
                  </a:cubicBezTo>
                  <a:cubicBezTo>
                    <a:pt x="8013" y="5996"/>
                    <a:pt x="8002" y="5996"/>
                    <a:pt x="7990" y="5996"/>
                  </a:cubicBezTo>
                  <a:lnTo>
                    <a:pt x="7677" y="6003"/>
                  </a:lnTo>
                  <a:lnTo>
                    <a:pt x="7650" y="6057"/>
                  </a:lnTo>
                  <a:lnTo>
                    <a:pt x="8041" y="6250"/>
                  </a:lnTo>
                  <a:lnTo>
                    <a:pt x="8065" y="6201"/>
                  </a:lnTo>
                  <a:lnTo>
                    <a:pt x="7837" y="6092"/>
                  </a:lnTo>
                  <a:cubicBezTo>
                    <a:pt x="7825" y="6086"/>
                    <a:pt x="7814" y="6081"/>
                    <a:pt x="7802" y="6076"/>
                  </a:cubicBezTo>
                  <a:cubicBezTo>
                    <a:pt x="7790" y="6071"/>
                    <a:pt x="7780" y="6066"/>
                    <a:pt x="7770" y="6062"/>
                  </a:cubicBezTo>
                  <a:cubicBezTo>
                    <a:pt x="7760" y="6058"/>
                    <a:pt x="7751" y="6054"/>
                    <a:pt x="7744" y="6051"/>
                  </a:cubicBezTo>
                  <a:cubicBezTo>
                    <a:pt x="7737" y="6048"/>
                    <a:pt x="7731" y="6046"/>
                    <a:pt x="7728" y="6045"/>
                  </a:cubicBezTo>
                  <a:cubicBezTo>
                    <a:pt x="7732" y="6046"/>
                    <a:pt x="7738" y="6046"/>
                    <a:pt x="7745" y="6046"/>
                  </a:cubicBezTo>
                  <a:cubicBezTo>
                    <a:pt x="7753" y="6047"/>
                    <a:pt x="7761" y="6047"/>
                    <a:pt x="7772" y="6047"/>
                  </a:cubicBezTo>
                  <a:cubicBezTo>
                    <a:pt x="7782" y="6047"/>
                    <a:pt x="7793" y="6047"/>
                    <a:pt x="7805" y="6047"/>
                  </a:cubicBezTo>
                  <a:cubicBezTo>
                    <a:pt x="7817" y="6047"/>
                    <a:pt x="7830" y="6047"/>
                    <a:pt x="7844" y="6047"/>
                  </a:cubicBezTo>
                  <a:lnTo>
                    <a:pt x="8144" y="6039"/>
                  </a:lnTo>
                  <a:lnTo>
                    <a:pt x="8169" y="5990"/>
                  </a:lnTo>
                  <a:close/>
                  <a:moveTo>
                    <a:pt x="8247" y="5830"/>
                  </a:moveTo>
                  <a:lnTo>
                    <a:pt x="7856" y="5638"/>
                  </a:lnTo>
                  <a:lnTo>
                    <a:pt x="7834" y="5683"/>
                  </a:lnTo>
                  <a:lnTo>
                    <a:pt x="8225" y="5876"/>
                  </a:lnTo>
                  <a:lnTo>
                    <a:pt x="8247" y="5830"/>
                  </a:lnTo>
                  <a:close/>
                  <a:moveTo>
                    <a:pt x="8047" y="5250"/>
                  </a:moveTo>
                  <a:lnTo>
                    <a:pt x="8023" y="5298"/>
                  </a:lnTo>
                  <a:lnTo>
                    <a:pt x="8240" y="5509"/>
                  </a:lnTo>
                  <a:cubicBezTo>
                    <a:pt x="8258" y="5526"/>
                    <a:pt x="8273" y="5540"/>
                    <a:pt x="8285" y="5551"/>
                  </a:cubicBezTo>
                  <a:cubicBezTo>
                    <a:pt x="8297" y="5562"/>
                    <a:pt x="8305" y="5569"/>
                    <a:pt x="8309" y="5573"/>
                  </a:cubicBezTo>
                  <a:cubicBezTo>
                    <a:pt x="8307" y="5572"/>
                    <a:pt x="8302" y="5571"/>
                    <a:pt x="8295" y="5569"/>
                  </a:cubicBezTo>
                  <a:cubicBezTo>
                    <a:pt x="8288" y="5567"/>
                    <a:pt x="8280" y="5565"/>
                    <a:pt x="8271" y="5563"/>
                  </a:cubicBezTo>
                  <a:cubicBezTo>
                    <a:pt x="8261" y="5561"/>
                    <a:pt x="8252" y="5559"/>
                    <a:pt x="8242" y="5558"/>
                  </a:cubicBezTo>
                  <a:cubicBezTo>
                    <a:pt x="8231" y="5556"/>
                    <a:pt x="8221" y="5554"/>
                    <a:pt x="8211" y="5553"/>
                  </a:cubicBezTo>
                  <a:lnTo>
                    <a:pt x="7919" y="5511"/>
                  </a:lnTo>
                  <a:lnTo>
                    <a:pt x="7894" y="5562"/>
                  </a:lnTo>
                  <a:lnTo>
                    <a:pt x="8349" y="5623"/>
                  </a:lnTo>
                  <a:lnTo>
                    <a:pt x="8372" y="5577"/>
                  </a:lnTo>
                  <a:lnTo>
                    <a:pt x="8047" y="5250"/>
                  </a:lnTo>
                  <a:close/>
                  <a:moveTo>
                    <a:pt x="8583" y="5148"/>
                  </a:moveTo>
                  <a:lnTo>
                    <a:pt x="8543" y="5128"/>
                  </a:lnTo>
                  <a:lnTo>
                    <a:pt x="8458" y="5300"/>
                  </a:lnTo>
                  <a:lnTo>
                    <a:pt x="8315" y="5230"/>
                  </a:lnTo>
                  <a:lnTo>
                    <a:pt x="8381" y="5096"/>
                  </a:lnTo>
                  <a:lnTo>
                    <a:pt x="8340" y="5076"/>
                  </a:lnTo>
                  <a:lnTo>
                    <a:pt x="8274" y="5210"/>
                  </a:lnTo>
                  <a:lnTo>
                    <a:pt x="8146" y="5147"/>
                  </a:lnTo>
                  <a:lnTo>
                    <a:pt x="8225" y="4986"/>
                  </a:lnTo>
                  <a:lnTo>
                    <a:pt x="8189" y="4961"/>
                  </a:lnTo>
                  <a:lnTo>
                    <a:pt x="8084" y="5175"/>
                  </a:lnTo>
                  <a:lnTo>
                    <a:pt x="8475" y="5367"/>
                  </a:lnTo>
                  <a:lnTo>
                    <a:pt x="8583" y="5148"/>
                  </a:lnTo>
                  <a:close/>
                  <a:moveTo>
                    <a:pt x="8746" y="4817"/>
                  </a:moveTo>
                  <a:lnTo>
                    <a:pt x="8710" y="4821"/>
                  </a:lnTo>
                  <a:cubicBezTo>
                    <a:pt x="8693" y="4824"/>
                    <a:pt x="8675" y="4826"/>
                    <a:pt x="8657" y="4829"/>
                  </a:cubicBezTo>
                  <a:cubicBezTo>
                    <a:pt x="8638" y="4831"/>
                    <a:pt x="8620" y="4834"/>
                    <a:pt x="8604" y="4836"/>
                  </a:cubicBezTo>
                  <a:cubicBezTo>
                    <a:pt x="8587" y="4838"/>
                    <a:pt x="8576" y="4840"/>
                    <a:pt x="8569" y="4841"/>
                  </a:cubicBezTo>
                  <a:cubicBezTo>
                    <a:pt x="8559" y="4843"/>
                    <a:pt x="8548" y="4846"/>
                    <a:pt x="8536" y="4849"/>
                  </a:cubicBezTo>
                  <a:cubicBezTo>
                    <a:pt x="8524" y="4852"/>
                    <a:pt x="8514" y="4855"/>
                    <a:pt x="8506" y="4859"/>
                  </a:cubicBezTo>
                  <a:lnTo>
                    <a:pt x="8508" y="4853"/>
                  </a:lnTo>
                  <a:cubicBezTo>
                    <a:pt x="8516" y="4838"/>
                    <a:pt x="8521" y="4822"/>
                    <a:pt x="8522" y="4807"/>
                  </a:cubicBezTo>
                  <a:cubicBezTo>
                    <a:pt x="8523" y="4792"/>
                    <a:pt x="8521" y="4777"/>
                    <a:pt x="8516" y="4764"/>
                  </a:cubicBezTo>
                  <a:cubicBezTo>
                    <a:pt x="8511" y="4750"/>
                    <a:pt x="8503" y="4738"/>
                    <a:pt x="8493" y="4726"/>
                  </a:cubicBezTo>
                  <a:cubicBezTo>
                    <a:pt x="8482" y="4715"/>
                    <a:pt x="8468" y="4705"/>
                    <a:pt x="8452" y="4697"/>
                  </a:cubicBezTo>
                  <a:cubicBezTo>
                    <a:pt x="8442" y="4692"/>
                    <a:pt x="8432" y="4689"/>
                    <a:pt x="8422" y="4687"/>
                  </a:cubicBezTo>
                  <a:cubicBezTo>
                    <a:pt x="8413" y="4685"/>
                    <a:pt x="8403" y="4684"/>
                    <a:pt x="8395" y="4685"/>
                  </a:cubicBezTo>
                  <a:cubicBezTo>
                    <a:pt x="8386" y="4685"/>
                    <a:pt x="8378" y="4686"/>
                    <a:pt x="8371" y="4688"/>
                  </a:cubicBezTo>
                  <a:cubicBezTo>
                    <a:pt x="8363" y="4690"/>
                    <a:pt x="8357" y="4693"/>
                    <a:pt x="8351" y="4695"/>
                  </a:cubicBezTo>
                  <a:cubicBezTo>
                    <a:pt x="8345" y="4698"/>
                    <a:pt x="8339" y="4702"/>
                    <a:pt x="8333" y="4706"/>
                  </a:cubicBezTo>
                  <a:cubicBezTo>
                    <a:pt x="8327" y="4710"/>
                    <a:pt x="8321" y="4716"/>
                    <a:pt x="8315" y="4723"/>
                  </a:cubicBezTo>
                  <a:cubicBezTo>
                    <a:pt x="8309" y="4729"/>
                    <a:pt x="8303" y="4737"/>
                    <a:pt x="8297" y="4747"/>
                  </a:cubicBezTo>
                  <a:cubicBezTo>
                    <a:pt x="8291" y="4757"/>
                    <a:pt x="8284" y="4768"/>
                    <a:pt x="8278" y="4782"/>
                  </a:cubicBezTo>
                  <a:lnTo>
                    <a:pt x="8233" y="4873"/>
                  </a:lnTo>
                  <a:lnTo>
                    <a:pt x="8624" y="5065"/>
                  </a:lnTo>
                  <a:lnTo>
                    <a:pt x="8646" y="5020"/>
                  </a:lnTo>
                  <a:lnTo>
                    <a:pt x="8469" y="4933"/>
                  </a:lnTo>
                  <a:cubicBezTo>
                    <a:pt x="8475" y="4923"/>
                    <a:pt x="8480" y="4916"/>
                    <a:pt x="8487" y="4911"/>
                  </a:cubicBezTo>
                  <a:cubicBezTo>
                    <a:pt x="8493" y="4907"/>
                    <a:pt x="8503" y="4903"/>
                    <a:pt x="8516" y="4901"/>
                  </a:cubicBezTo>
                  <a:cubicBezTo>
                    <a:pt x="8539" y="4896"/>
                    <a:pt x="8561" y="4892"/>
                    <a:pt x="8582" y="4888"/>
                  </a:cubicBezTo>
                  <a:cubicBezTo>
                    <a:pt x="8603" y="4885"/>
                    <a:pt x="8622" y="4882"/>
                    <a:pt x="8639" y="4880"/>
                  </a:cubicBezTo>
                  <a:cubicBezTo>
                    <a:pt x="8657" y="4878"/>
                    <a:pt x="8672" y="4877"/>
                    <a:pt x="8685" y="4876"/>
                  </a:cubicBezTo>
                  <a:cubicBezTo>
                    <a:pt x="8699" y="4875"/>
                    <a:pt x="8709" y="4875"/>
                    <a:pt x="8717" y="4875"/>
                  </a:cubicBezTo>
                  <a:lnTo>
                    <a:pt x="8746" y="4817"/>
                  </a:lnTo>
                  <a:close/>
                  <a:moveTo>
                    <a:pt x="8460" y="4768"/>
                  </a:moveTo>
                  <a:cubicBezTo>
                    <a:pt x="8468" y="4776"/>
                    <a:pt x="8474" y="4785"/>
                    <a:pt x="8477" y="4795"/>
                  </a:cubicBezTo>
                  <a:cubicBezTo>
                    <a:pt x="8480" y="4806"/>
                    <a:pt x="8480" y="4817"/>
                    <a:pt x="8478" y="4830"/>
                  </a:cubicBezTo>
                  <a:cubicBezTo>
                    <a:pt x="8476" y="4843"/>
                    <a:pt x="8470" y="4858"/>
                    <a:pt x="8462" y="4875"/>
                  </a:cubicBezTo>
                  <a:lnTo>
                    <a:pt x="8440" y="4918"/>
                  </a:lnTo>
                  <a:lnTo>
                    <a:pt x="8295" y="4847"/>
                  </a:lnTo>
                  <a:lnTo>
                    <a:pt x="8318" y="4800"/>
                  </a:lnTo>
                  <a:cubicBezTo>
                    <a:pt x="8323" y="4789"/>
                    <a:pt x="8328" y="4780"/>
                    <a:pt x="8333" y="4773"/>
                  </a:cubicBezTo>
                  <a:cubicBezTo>
                    <a:pt x="8338" y="4766"/>
                    <a:pt x="8344" y="4760"/>
                    <a:pt x="8350" y="4755"/>
                  </a:cubicBezTo>
                  <a:cubicBezTo>
                    <a:pt x="8360" y="4746"/>
                    <a:pt x="8372" y="4741"/>
                    <a:pt x="8386" y="4739"/>
                  </a:cubicBezTo>
                  <a:cubicBezTo>
                    <a:pt x="8401" y="4737"/>
                    <a:pt x="8415" y="4739"/>
                    <a:pt x="8428" y="4746"/>
                  </a:cubicBezTo>
                  <a:cubicBezTo>
                    <a:pt x="8441" y="4752"/>
                    <a:pt x="8451" y="4759"/>
                    <a:pt x="8460" y="4768"/>
                  </a:cubicBezTo>
                  <a:close/>
                  <a:moveTo>
                    <a:pt x="8757" y="4423"/>
                  </a:moveTo>
                  <a:cubicBezTo>
                    <a:pt x="8742" y="4421"/>
                    <a:pt x="8728" y="4422"/>
                    <a:pt x="8715" y="4426"/>
                  </a:cubicBezTo>
                  <a:cubicBezTo>
                    <a:pt x="8702" y="4429"/>
                    <a:pt x="8690" y="4435"/>
                    <a:pt x="8679" y="4442"/>
                  </a:cubicBezTo>
                  <a:cubicBezTo>
                    <a:pt x="8668" y="4449"/>
                    <a:pt x="8656" y="4460"/>
                    <a:pt x="8642" y="4475"/>
                  </a:cubicBezTo>
                  <a:lnTo>
                    <a:pt x="8606" y="4513"/>
                  </a:lnTo>
                  <a:cubicBezTo>
                    <a:pt x="8587" y="4533"/>
                    <a:pt x="8570" y="4545"/>
                    <a:pt x="8556" y="4550"/>
                  </a:cubicBezTo>
                  <a:cubicBezTo>
                    <a:pt x="8541" y="4556"/>
                    <a:pt x="8526" y="4555"/>
                    <a:pt x="8510" y="4547"/>
                  </a:cubicBezTo>
                  <a:cubicBezTo>
                    <a:pt x="8490" y="4537"/>
                    <a:pt x="8477" y="4522"/>
                    <a:pt x="8473" y="4503"/>
                  </a:cubicBezTo>
                  <a:cubicBezTo>
                    <a:pt x="8468" y="4484"/>
                    <a:pt x="8472" y="4462"/>
                    <a:pt x="8484" y="4437"/>
                  </a:cubicBezTo>
                  <a:cubicBezTo>
                    <a:pt x="8488" y="4429"/>
                    <a:pt x="8493" y="4421"/>
                    <a:pt x="8497" y="4414"/>
                  </a:cubicBezTo>
                  <a:cubicBezTo>
                    <a:pt x="8502" y="4407"/>
                    <a:pt x="8508" y="4401"/>
                    <a:pt x="8514" y="4395"/>
                  </a:cubicBezTo>
                  <a:cubicBezTo>
                    <a:pt x="8520" y="4389"/>
                    <a:pt x="8528" y="4383"/>
                    <a:pt x="8536" y="4377"/>
                  </a:cubicBezTo>
                  <a:cubicBezTo>
                    <a:pt x="8544" y="4371"/>
                    <a:pt x="8553" y="4365"/>
                    <a:pt x="8564" y="4358"/>
                  </a:cubicBezTo>
                  <a:lnTo>
                    <a:pt x="8540" y="4321"/>
                  </a:lnTo>
                  <a:cubicBezTo>
                    <a:pt x="8497" y="4346"/>
                    <a:pt x="8465" y="4379"/>
                    <a:pt x="8445" y="4421"/>
                  </a:cubicBezTo>
                  <a:cubicBezTo>
                    <a:pt x="8435" y="4440"/>
                    <a:pt x="8430" y="4458"/>
                    <a:pt x="8427" y="4476"/>
                  </a:cubicBezTo>
                  <a:cubicBezTo>
                    <a:pt x="8425" y="4495"/>
                    <a:pt x="8426" y="4512"/>
                    <a:pt x="8431" y="4528"/>
                  </a:cubicBezTo>
                  <a:cubicBezTo>
                    <a:pt x="8435" y="4544"/>
                    <a:pt x="8443" y="4558"/>
                    <a:pt x="8454" y="4571"/>
                  </a:cubicBezTo>
                  <a:cubicBezTo>
                    <a:pt x="8464" y="4584"/>
                    <a:pt x="8478" y="4594"/>
                    <a:pt x="8495" y="4602"/>
                  </a:cubicBezTo>
                  <a:cubicBezTo>
                    <a:pt x="8520" y="4615"/>
                    <a:pt x="8545" y="4617"/>
                    <a:pt x="8571" y="4609"/>
                  </a:cubicBezTo>
                  <a:cubicBezTo>
                    <a:pt x="8582" y="4606"/>
                    <a:pt x="8593" y="4600"/>
                    <a:pt x="8603" y="4592"/>
                  </a:cubicBezTo>
                  <a:cubicBezTo>
                    <a:pt x="8613" y="4584"/>
                    <a:pt x="8625" y="4572"/>
                    <a:pt x="8640" y="4557"/>
                  </a:cubicBezTo>
                  <a:lnTo>
                    <a:pt x="8671" y="4523"/>
                  </a:lnTo>
                  <a:cubicBezTo>
                    <a:pt x="8708" y="4484"/>
                    <a:pt x="8744" y="4472"/>
                    <a:pt x="8778" y="4489"/>
                  </a:cubicBezTo>
                  <a:cubicBezTo>
                    <a:pt x="8801" y="4501"/>
                    <a:pt x="8816" y="4519"/>
                    <a:pt x="8820" y="4545"/>
                  </a:cubicBezTo>
                  <a:cubicBezTo>
                    <a:pt x="8823" y="4556"/>
                    <a:pt x="8823" y="4567"/>
                    <a:pt x="8821" y="4577"/>
                  </a:cubicBezTo>
                  <a:cubicBezTo>
                    <a:pt x="8819" y="4588"/>
                    <a:pt x="8814" y="4600"/>
                    <a:pt x="8807" y="4615"/>
                  </a:cubicBezTo>
                  <a:cubicBezTo>
                    <a:pt x="8797" y="4635"/>
                    <a:pt x="8786" y="4652"/>
                    <a:pt x="8772" y="4666"/>
                  </a:cubicBezTo>
                  <a:cubicBezTo>
                    <a:pt x="8758" y="4680"/>
                    <a:pt x="8742" y="4693"/>
                    <a:pt x="8722" y="4703"/>
                  </a:cubicBezTo>
                  <a:lnTo>
                    <a:pt x="8748" y="4742"/>
                  </a:lnTo>
                  <a:cubicBezTo>
                    <a:pt x="8770" y="4728"/>
                    <a:pt x="8788" y="4713"/>
                    <a:pt x="8804" y="4695"/>
                  </a:cubicBezTo>
                  <a:cubicBezTo>
                    <a:pt x="8820" y="4678"/>
                    <a:pt x="8833" y="4657"/>
                    <a:pt x="8845" y="4634"/>
                  </a:cubicBezTo>
                  <a:cubicBezTo>
                    <a:pt x="8854" y="4616"/>
                    <a:pt x="8860" y="4599"/>
                    <a:pt x="8863" y="4583"/>
                  </a:cubicBezTo>
                  <a:cubicBezTo>
                    <a:pt x="8866" y="4568"/>
                    <a:pt x="8866" y="4551"/>
                    <a:pt x="8864" y="4534"/>
                  </a:cubicBezTo>
                  <a:cubicBezTo>
                    <a:pt x="8862" y="4511"/>
                    <a:pt x="8855" y="4491"/>
                    <a:pt x="8843" y="4474"/>
                  </a:cubicBezTo>
                  <a:cubicBezTo>
                    <a:pt x="8830" y="4456"/>
                    <a:pt x="8815" y="4443"/>
                    <a:pt x="8797" y="4434"/>
                  </a:cubicBezTo>
                  <a:cubicBezTo>
                    <a:pt x="8785" y="4428"/>
                    <a:pt x="8771" y="4424"/>
                    <a:pt x="8757" y="4423"/>
                  </a:cubicBezTo>
                  <a:close/>
                  <a:moveTo>
                    <a:pt x="8974" y="4352"/>
                  </a:moveTo>
                  <a:lnTo>
                    <a:pt x="8584" y="4160"/>
                  </a:lnTo>
                  <a:lnTo>
                    <a:pt x="8561" y="4206"/>
                  </a:lnTo>
                  <a:lnTo>
                    <a:pt x="8952" y="4398"/>
                  </a:lnTo>
                  <a:lnTo>
                    <a:pt x="8974" y="4352"/>
                  </a:lnTo>
                  <a:close/>
                  <a:moveTo>
                    <a:pt x="8730" y="3674"/>
                  </a:moveTo>
                  <a:cubicBezTo>
                    <a:pt x="8721" y="3677"/>
                    <a:pt x="8715" y="3683"/>
                    <a:pt x="8711" y="3691"/>
                  </a:cubicBezTo>
                  <a:cubicBezTo>
                    <a:pt x="8707" y="3699"/>
                    <a:pt x="8706" y="3707"/>
                    <a:pt x="8709" y="3716"/>
                  </a:cubicBezTo>
                  <a:cubicBezTo>
                    <a:pt x="8712" y="3724"/>
                    <a:pt x="8718" y="3731"/>
                    <a:pt x="8726" y="3735"/>
                  </a:cubicBezTo>
                  <a:cubicBezTo>
                    <a:pt x="8734" y="3739"/>
                    <a:pt x="8743" y="3739"/>
                    <a:pt x="8751" y="3736"/>
                  </a:cubicBezTo>
                  <a:cubicBezTo>
                    <a:pt x="8760" y="3734"/>
                    <a:pt x="8766" y="3728"/>
                    <a:pt x="8770" y="3720"/>
                  </a:cubicBezTo>
                  <a:cubicBezTo>
                    <a:pt x="8775" y="3711"/>
                    <a:pt x="8775" y="3703"/>
                    <a:pt x="8772" y="3695"/>
                  </a:cubicBezTo>
                  <a:cubicBezTo>
                    <a:pt x="8769" y="3686"/>
                    <a:pt x="8763" y="3680"/>
                    <a:pt x="8755" y="3676"/>
                  </a:cubicBezTo>
                  <a:cubicBezTo>
                    <a:pt x="8747" y="3672"/>
                    <a:pt x="8738" y="3671"/>
                    <a:pt x="8730" y="3674"/>
                  </a:cubicBezTo>
                  <a:close/>
                  <a:moveTo>
                    <a:pt x="8788" y="3557"/>
                  </a:moveTo>
                  <a:cubicBezTo>
                    <a:pt x="8779" y="3560"/>
                    <a:pt x="8773" y="3565"/>
                    <a:pt x="8769" y="3574"/>
                  </a:cubicBezTo>
                  <a:cubicBezTo>
                    <a:pt x="8765" y="3582"/>
                    <a:pt x="8764" y="3590"/>
                    <a:pt x="8767" y="3598"/>
                  </a:cubicBezTo>
                  <a:cubicBezTo>
                    <a:pt x="8770" y="3607"/>
                    <a:pt x="8775" y="3613"/>
                    <a:pt x="8783" y="3617"/>
                  </a:cubicBezTo>
                  <a:cubicBezTo>
                    <a:pt x="8792" y="3621"/>
                    <a:pt x="8800" y="3622"/>
                    <a:pt x="8809" y="3619"/>
                  </a:cubicBezTo>
                  <a:cubicBezTo>
                    <a:pt x="8818" y="3616"/>
                    <a:pt x="8824" y="3611"/>
                    <a:pt x="8828" y="3602"/>
                  </a:cubicBezTo>
                  <a:cubicBezTo>
                    <a:pt x="8832" y="3594"/>
                    <a:pt x="8833" y="3586"/>
                    <a:pt x="8830" y="3577"/>
                  </a:cubicBezTo>
                  <a:cubicBezTo>
                    <a:pt x="8826" y="3569"/>
                    <a:pt x="8821" y="3563"/>
                    <a:pt x="8812" y="3558"/>
                  </a:cubicBezTo>
                  <a:cubicBezTo>
                    <a:pt x="8804" y="3555"/>
                    <a:pt x="8796" y="3554"/>
                    <a:pt x="8788" y="3557"/>
                  </a:cubicBezTo>
                  <a:close/>
                  <a:moveTo>
                    <a:pt x="3128" y="17960"/>
                  </a:moveTo>
                  <a:lnTo>
                    <a:pt x="2720" y="17801"/>
                  </a:lnTo>
                  <a:lnTo>
                    <a:pt x="2687" y="17870"/>
                  </a:lnTo>
                  <a:lnTo>
                    <a:pt x="2910" y="18072"/>
                  </a:lnTo>
                  <a:cubicBezTo>
                    <a:pt x="2924" y="18084"/>
                    <a:pt x="2936" y="18094"/>
                    <a:pt x="2947" y="18102"/>
                  </a:cubicBezTo>
                  <a:cubicBezTo>
                    <a:pt x="2959" y="18111"/>
                    <a:pt x="2965" y="18116"/>
                    <a:pt x="2966" y="18117"/>
                  </a:cubicBezTo>
                  <a:cubicBezTo>
                    <a:pt x="2964" y="18116"/>
                    <a:pt x="2956" y="18114"/>
                    <a:pt x="2943" y="18111"/>
                  </a:cubicBezTo>
                  <a:cubicBezTo>
                    <a:pt x="2929" y="18107"/>
                    <a:pt x="2912" y="18103"/>
                    <a:pt x="2891" y="18099"/>
                  </a:cubicBezTo>
                  <a:lnTo>
                    <a:pt x="2601" y="18045"/>
                  </a:lnTo>
                  <a:lnTo>
                    <a:pt x="2567" y="18113"/>
                  </a:lnTo>
                  <a:lnTo>
                    <a:pt x="2800" y="18254"/>
                  </a:lnTo>
                  <a:lnTo>
                    <a:pt x="2895" y="18254"/>
                  </a:lnTo>
                  <a:lnTo>
                    <a:pt x="2696" y="18136"/>
                  </a:lnTo>
                  <a:cubicBezTo>
                    <a:pt x="2690" y="18133"/>
                    <a:pt x="2684" y="18129"/>
                    <a:pt x="2676" y="18125"/>
                  </a:cubicBezTo>
                  <a:cubicBezTo>
                    <a:pt x="2669" y="18120"/>
                    <a:pt x="2661" y="18116"/>
                    <a:pt x="2654" y="18112"/>
                  </a:cubicBezTo>
                  <a:cubicBezTo>
                    <a:pt x="2647" y="18108"/>
                    <a:pt x="2640" y="18104"/>
                    <a:pt x="2635" y="18101"/>
                  </a:cubicBezTo>
                  <a:cubicBezTo>
                    <a:pt x="2630" y="18098"/>
                    <a:pt x="2627" y="18096"/>
                    <a:pt x="2625" y="18096"/>
                  </a:cubicBezTo>
                  <a:cubicBezTo>
                    <a:pt x="2630" y="18097"/>
                    <a:pt x="2639" y="18099"/>
                    <a:pt x="2653" y="18101"/>
                  </a:cubicBezTo>
                  <a:cubicBezTo>
                    <a:pt x="2668" y="18105"/>
                    <a:pt x="2686" y="18108"/>
                    <a:pt x="2708" y="18112"/>
                  </a:cubicBezTo>
                  <a:lnTo>
                    <a:pt x="3024" y="18171"/>
                  </a:lnTo>
                  <a:lnTo>
                    <a:pt x="3043" y="18132"/>
                  </a:lnTo>
                  <a:lnTo>
                    <a:pt x="2793" y="17904"/>
                  </a:lnTo>
                  <a:cubicBezTo>
                    <a:pt x="2788" y="17900"/>
                    <a:pt x="2782" y="17895"/>
                    <a:pt x="2776" y="17890"/>
                  </a:cubicBezTo>
                  <a:cubicBezTo>
                    <a:pt x="2770" y="17885"/>
                    <a:pt x="2765" y="17880"/>
                    <a:pt x="2760" y="17876"/>
                  </a:cubicBezTo>
                  <a:cubicBezTo>
                    <a:pt x="2754" y="17871"/>
                    <a:pt x="2750" y="17868"/>
                    <a:pt x="2746" y="17865"/>
                  </a:cubicBezTo>
                  <a:cubicBezTo>
                    <a:pt x="2742" y="17862"/>
                    <a:pt x="2740" y="17860"/>
                    <a:pt x="2740" y="17859"/>
                  </a:cubicBezTo>
                  <a:cubicBezTo>
                    <a:pt x="2740" y="17859"/>
                    <a:pt x="2743" y="17860"/>
                    <a:pt x="2748" y="17863"/>
                  </a:cubicBezTo>
                  <a:cubicBezTo>
                    <a:pt x="2752" y="17865"/>
                    <a:pt x="2758" y="17867"/>
                    <a:pt x="2765" y="17870"/>
                  </a:cubicBezTo>
                  <a:cubicBezTo>
                    <a:pt x="2772" y="17873"/>
                    <a:pt x="2779" y="17876"/>
                    <a:pt x="2786" y="17880"/>
                  </a:cubicBezTo>
                  <a:cubicBezTo>
                    <a:pt x="2794" y="17883"/>
                    <a:pt x="2801" y="17886"/>
                    <a:pt x="2807" y="17889"/>
                  </a:cubicBezTo>
                  <a:lnTo>
                    <a:pt x="3105" y="18007"/>
                  </a:lnTo>
                  <a:lnTo>
                    <a:pt x="3128" y="17960"/>
                  </a:lnTo>
                  <a:close/>
                  <a:moveTo>
                    <a:pt x="9002" y="6041"/>
                  </a:moveTo>
                  <a:lnTo>
                    <a:pt x="9002" y="5883"/>
                  </a:lnTo>
                  <a:lnTo>
                    <a:pt x="9000" y="5880"/>
                  </a:lnTo>
                  <a:cubicBezTo>
                    <a:pt x="8988" y="5863"/>
                    <a:pt x="8972" y="5849"/>
                    <a:pt x="8954" y="5840"/>
                  </a:cubicBezTo>
                  <a:cubicBezTo>
                    <a:pt x="8942" y="5834"/>
                    <a:pt x="8929" y="5831"/>
                    <a:pt x="8914" y="5829"/>
                  </a:cubicBezTo>
                  <a:cubicBezTo>
                    <a:pt x="8899" y="5828"/>
                    <a:pt x="8886" y="5829"/>
                    <a:pt x="8873" y="5832"/>
                  </a:cubicBezTo>
                  <a:cubicBezTo>
                    <a:pt x="8860" y="5836"/>
                    <a:pt x="8848" y="5841"/>
                    <a:pt x="8837" y="5848"/>
                  </a:cubicBezTo>
                  <a:cubicBezTo>
                    <a:pt x="8826" y="5856"/>
                    <a:pt x="8813" y="5867"/>
                    <a:pt x="8799" y="5882"/>
                  </a:cubicBezTo>
                  <a:lnTo>
                    <a:pt x="8763" y="5920"/>
                  </a:lnTo>
                  <a:cubicBezTo>
                    <a:pt x="8744" y="5939"/>
                    <a:pt x="8727" y="5951"/>
                    <a:pt x="8713" y="5957"/>
                  </a:cubicBezTo>
                  <a:cubicBezTo>
                    <a:pt x="8698" y="5962"/>
                    <a:pt x="8683" y="5961"/>
                    <a:pt x="8667" y="5953"/>
                  </a:cubicBezTo>
                  <a:cubicBezTo>
                    <a:pt x="8647" y="5943"/>
                    <a:pt x="8635" y="5929"/>
                    <a:pt x="8630" y="5909"/>
                  </a:cubicBezTo>
                  <a:cubicBezTo>
                    <a:pt x="8625" y="5890"/>
                    <a:pt x="8629" y="5868"/>
                    <a:pt x="8641" y="5843"/>
                  </a:cubicBezTo>
                  <a:cubicBezTo>
                    <a:pt x="8645" y="5835"/>
                    <a:pt x="8650" y="5827"/>
                    <a:pt x="8655" y="5821"/>
                  </a:cubicBezTo>
                  <a:cubicBezTo>
                    <a:pt x="8659" y="5814"/>
                    <a:pt x="8665" y="5807"/>
                    <a:pt x="8671" y="5801"/>
                  </a:cubicBezTo>
                  <a:cubicBezTo>
                    <a:pt x="8678" y="5795"/>
                    <a:pt x="8685" y="5789"/>
                    <a:pt x="8693" y="5783"/>
                  </a:cubicBezTo>
                  <a:cubicBezTo>
                    <a:pt x="8701" y="5777"/>
                    <a:pt x="8710" y="5771"/>
                    <a:pt x="8721" y="5765"/>
                  </a:cubicBezTo>
                  <a:lnTo>
                    <a:pt x="8698" y="5728"/>
                  </a:lnTo>
                  <a:cubicBezTo>
                    <a:pt x="8654" y="5752"/>
                    <a:pt x="8622" y="5786"/>
                    <a:pt x="8602" y="5827"/>
                  </a:cubicBezTo>
                  <a:cubicBezTo>
                    <a:pt x="8593" y="5846"/>
                    <a:pt x="8587" y="5865"/>
                    <a:pt x="8585" y="5883"/>
                  </a:cubicBezTo>
                  <a:cubicBezTo>
                    <a:pt x="8583" y="5901"/>
                    <a:pt x="8584" y="5918"/>
                    <a:pt x="8588" y="5934"/>
                  </a:cubicBezTo>
                  <a:cubicBezTo>
                    <a:pt x="8593" y="5950"/>
                    <a:pt x="8600" y="5964"/>
                    <a:pt x="8611" y="5977"/>
                  </a:cubicBezTo>
                  <a:cubicBezTo>
                    <a:pt x="8622" y="5990"/>
                    <a:pt x="8635" y="6000"/>
                    <a:pt x="8652" y="6009"/>
                  </a:cubicBezTo>
                  <a:cubicBezTo>
                    <a:pt x="8677" y="6021"/>
                    <a:pt x="8702" y="6023"/>
                    <a:pt x="8728" y="6016"/>
                  </a:cubicBezTo>
                  <a:cubicBezTo>
                    <a:pt x="8740" y="6012"/>
                    <a:pt x="8750" y="6006"/>
                    <a:pt x="8761" y="5998"/>
                  </a:cubicBezTo>
                  <a:cubicBezTo>
                    <a:pt x="8771" y="5990"/>
                    <a:pt x="8783" y="5978"/>
                    <a:pt x="8797" y="5963"/>
                  </a:cubicBezTo>
                  <a:lnTo>
                    <a:pt x="8828" y="5930"/>
                  </a:lnTo>
                  <a:cubicBezTo>
                    <a:pt x="8865" y="5890"/>
                    <a:pt x="8901" y="5879"/>
                    <a:pt x="8936" y="5896"/>
                  </a:cubicBezTo>
                  <a:cubicBezTo>
                    <a:pt x="8959" y="5907"/>
                    <a:pt x="8973" y="5925"/>
                    <a:pt x="8978" y="5951"/>
                  </a:cubicBezTo>
                  <a:cubicBezTo>
                    <a:pt x="8980" y="5962"/>
                    <a:pt x="8980" y="5973"/>
                    <a:pt x="8978" y="5984"/>
                  </a:cubicBezTo>
                  <a:cubicBezTo>
                    <a:pt x="8976" y="5994"/>
                    <a:pt x="8971" y="6007"/>
                    <a:pt x="8964" y="6021"/>
                  </a:cubicBezTo>
                  <a:cubicBezTo>
                    <a:pt x="8954" y="6041"/>
                    <a:pt x="8943" y="6058"/>
                    <a:pt x="8929" y="6072"/>
                  </a:cubicBezTo>
                  <a:cubicBezTo>
                    <a:pt x="8915" y="6087"/>
                    <a:pt x="8899" y="6099"/>
                    <a:pt x="8879" y="6110"/>
                  </a:cubicBezTo>
                  <a:lnTo>
                    <a:pt x="8905" y="6148"/>
                  </a:lnTo>
                  <a:cubicBezTo>
                    <a:pt x="8927" y="6135"/>
                    <a:pt x="8946" y="6119"/>
                    <a:pt x="8961" y="6102"/>
                  </a:cubicBezTo>
                  <a:cubicBezTo>
                    <a:pt x="8977" y="6084"/>
                    <a:pt x="8990" y="6064"/>
                    <a:pt x="9002" y="6041"/>
                  </a:cubicBezTo>
                  <a:close/>
                  <a:moveTo>
                    <a:pt x="9002" y="5754"/>
                  </a:moveTo>
                  <a:lnTo>
                    <a:pt x="9002" y="5700"/>
                  </a:lnTo>
                  <a:cubicBezTo>
                    <a:pt x="8997" y="5699"/>
                    <a:pt x="8993" y="5698"/>
                    <a:pt x="8988" y="5696"/>
                  </a:cubicBezTo>
                  <a:cubicBezTo>
                    <a:pt x="8975" y="5692"/>
                    <a:pt x="8958" y="5686"/>
                    <a:pt x="8939" y="5676"/>
                  </a:cubicBezTo>
                  <a:cubicBezTo>
                    <a:pt x="8916" y="5665"/>
                    <a:pt x="8897" y="5654"/>
                    <a:pt x="8882" y="5643"/>
                  </a:cubicBezTo>
                  <a:cubicBezTo>
                    <a:pt x="8867" y="5632"/>
                    <a:pt x="8854" y="5621"/>
                    <a:pt x="8844" y="5609"/>
                  </a:cubicBezTo>
                  <a:cubicBezTo>
                    <a:pt x="8826" y="5588"/>
                    <a:pt x="8816" y="5567"/>
                    <a:pt x="8813" y="5546"/>
                  </a:cubicBezTo>
                  <a:cubicBezTo>
                    <a:pt x="8809" y="5524"/>
                    <a:pt x="8813" y="5502"/>
                    <a:pt x="8824" y="5479"/>
                  </a:cubicBezTo>
                  <a:cubicBezTo>
                    <a:pt x="8831" y="5465"/>
                    <a:pt x="8839" y="5453"/>
                    <a:pt x="8849" y="5443"/>
                  </a:cubicBezTo>
                  <a:cubicBezTo>
                    <a:pt x="8858" y="5433"/>
                    <a:pt x="8870" y="5425"/>
                    <a:pt x="8885" y="5417"/>
                  </a:cubicBezTo>
                  <a:lnTo>
                    <a:pt x="8867" y="5377"/>
                  </a:lnTo>
                  <a:cubicBezTo>
                    <a:pt x="8850" y="5386"/>
                    <a:pt x="8835" y="5397"/>
                    <a:pt x="8821" y="5411"/>
                  </a:cubicBezTo>
                  <a:cubicBezTo>
                    <a:pt x="8808" y="5425"/>
                    <a:pt x="8796" y="5441"/>
                    <a:pt x="8787" y="5460"/>
                  </a:cubicBezTo>
                  <a:cubicBezTo>
                    <a:pt x="8775" y="5484"/>
                    <a:pt x="8769" y="5508"/>
                    <a:pt x="8770" y="5533"/>
                  </a:cubicBezTo>
                  <a:cubicBezTo>
                    <a:pt x="8770" y="5558"/>
                    <a:pt x="8775" y="5583"/>
                    <a:pt x="8786" y="5606"/>
                  </a:cubicBezTo>
                  <a:cubicBezTo>
                    <a:pt x="8797" y="5630"/>
                    <a:pt x="8813" y="5651"/>
                    <a:pt x="8833" y="5672"/>
                  </a:cubicBezTo>
                  <a:cubicBezTo>
                    <a:pt x="8854" y="5692"/>
                    <a:pt x="8879" y="5709"/>
                    <a:pt x="8908" y="5724"/>
                  </a:cubicBezTo>
                  <a:cubicBezTo>
                    <a:pt x="8937" y="5738"/>
                    <a:pt x="8966" y="5748"/>
                    <a:pt x="8995" y="5753"/>
                  </a:cubicBezTo>
                  <a:cubicBezTo>
                    <a:pt x="8997" y="5754"/>
                    <a:pt x="9000" y="5754"/>
                    <a:pt x="9002" y="5754"/>
                  </a:cubicBezTo>
                  <a:close/>
                  <a:moveTo>
                    <a:pt x="2912" y="17412"/>
                  </a:moveTo>
                  <a:lnTo>
                    <a:pt x="2890" y="17458"/>
                  </a:lnTo>
                  <a:lnTo>
                    <a:pt x="3162" y="17592"/>
                  </a:lnTo>
                  <a:cubicBezTo>
                    <a:pt x="3175" y="17598"/>
                    <a:pt x="3186" y="17605"/>
                    <a:pt x="3195" y="17611"/>
                  </a:cubicBezTo>
                  <a:cubicBezTo>
                    <a:pt x="3203" y="17617"/>
                    <a:pt x="3210" y="17626"/>
                    <a:pt x="3216" y="17637"/>
                  </a:cubicBezTo>
                  <a:cubicBezTo>
                    <a:pt x="3221" y="17647"/>
                    <a:pt x="3222" y="17658"/>
                    <a:pt x="3221" y="17672"/>
                  </a:cubicBezTo>
                  <a:cubicBezTo>
                    <a:pt x="3219" y="17686"/>
                    <a:pt x="3214" y="17701"/>
                    <a:pt x="3206" y="17718"/>
                  </a:cubicBezTo>
                  <a:cubicBezTo>
                    <a:pt x="3200" y="17730"/>
                    <a:pt x="3194" y="17740"/>
                    <a:pt x="3187" y="17747"/>
                  </a:cubicBezTo>
                  <a:cubicBezTo>
                    <a:pt x="3181" y="17755"/>
                    <a:pt x="3174" y="17761"/>
                    <a:pt x="3167" y="17765"/>
                  </a:cubicBezTo>
                  <a:cubicBezTo>
                    <a:pt x="3160" y="17769"/>
                    <a:pt x="3154" y="17772"/>
                    <a:pt x="3148" y="17773"/>
                  </a:cubicBezTo>
                  <a:cubicBezTo>
                    <a:pt x="3141" y="17775"/>
                    <a:pt x="3136" y="17775"/>
                    <a:pt x="3130" y="17775"/>
                  </a:cubicBezTo>
                  <a:cubicBezTo>
                    <a:pt x="3123" y="17775"/>
                    <a:pt x="3114" y="17772"/>
                    <a:pt x="3102" y="17768"/>
                  </a:cubicBezTo>
                  <a:cubicBezTo>
                    <a:pt x="3091" y="17764"/>
                    <a:pt x="3081" y="17759"/>
                    <a:pt x="3071" y="17754"/>
                  </a:cubicBezTo>
                  <a:lnTo>
                    <a:pt x="2807" y="17625"/>
                  </a:lnTo>
                  <a:lnTo>
                    <a:pt x="2785" y="17671"/>
                  </a:lnTo>
                  <a:lnTo>
                    <a:pt x="3065" y="17809"/>
                  </a:lnTo>
                  <a:cubicBezTo>
                    <a:pt x="3074" y="17813"/>
                    <a:pt x="3084" y="17817"/>
                    <a:pt x="3096" y="17822"/>
                  </a:cubicBezTo>
                  <a:cubicBezTo>
                    <a:pt x="3108" y="17826"/>
                    <a:pt x="3119" y="17828"/>
                    <a:pt x="3132" y="17827"/>
                  </a:cubicBezTo>
                  <a:cubicBezTo>
                    <a:pt x="3156" y="17826"/>
                    <a:pt x="3177" y="17819"/>
                    <a:pt x="3196" y="17805"/>
                  </a:cubicBezTo>
                  <a:cubicBezTo>
                    <a:pt x="3213" y="17792"/>
                    <a:pt x="3230" y="17770"/>
                    <a:pt x="3245" y="17739"/>
                  </a:cubicBezTo>
                  <a:cubicBezTo>
                    <a:pt x="3257" y="17715"/>
                    <a:pt x="3264" y="17694"/>
                    <a:pt x="3267" y="17676"/>
                  </a:cubicBezTo>
                  <a:cubicBezTo>
                    <a:pt x="3270" y="17657"/>
                    <a:pt x="3269" y="17639"/>
                    <a:pt x="3265" y="17622"/>
                  </a:cubicBezTo>
                  <a:cubicBezTo>
                    <a:pt x="3261" y="17605"/>
                    <a:pt x="3254" y="17592"/>
                    <a:pt x="3242" y="17581"/>
                  </a:cubicBezTo>
                  <a:cubicBezTo>
                    <a:pt x="3231" y="17571"/>
                    <a:pt x="3214" y="17560"/>
                    <a:pt x="3190" y="17548"/>
                  </a:cubicBezTo>
                  <a:lnTo>
                    <a:pt x="2912" y="17412"/>
                  </a:lnTo>
                  <a:close/>
                  <a:moveTo>
                    <a:pt x="2755" y="17542"/>
                  </a:moveTo>
                  <a:cubicBezTo>
                    <a:pt x="2747" y="17545"/>
                    <a:pt x="2740" y="17551"/>
                    <a:pt x="2736" y="17559"/>
                  </a:cubicBezTo>
                  <a:cubicBezTo>
                    <a:pt x="2732" y="17567"/>
                    <a:pt x="2732" y="17575"/>
                    <a:pt x="2735" y="17584"/>
                  </a:cubicBezTo>
                  <a:cubicBezTo>
                    <a:pt x="2738" y="17592"/>
                    <a:pt x="2743" y="17599"/>
                    <a:pt x="2751" y="17603"/>
                  </a:cubicBezTo>
                  <a:cubicBezTo>
                    <a:pt x="2759" y="17607"/>
                    <a:pt x="2768" y="17607"/>
                    <a:pt x="2777" y="17605"/>
                  </a:cubicBezTo>
                  <a:cubicBezTo>
                    <a:pt x="2785" y="17602"/>
                    <a:pt x="2792" y="17596"/>
                    <a:pt x="2796" y="17588"/>
                  </a:cubicBezTo>
                  <a:cubicBezTo>
                    <a:pt x="2800" y="17579"/>
                    <a:pt x="2800" y="17571"/>
                    <a:pt x="2797" y="17563"/>
                  </a:cubicBezTo>
                  <a:cubicBezTo>
                    <a:pt x="2794" y="17554"/>
                    <a:pt x="2788" y="17548"/>
                    <a:pt x="2780" y="17544"/>
                  </a:cubicBezTo>
                  <a:cubicBezTo>
                    <a:pt x="2772" y="17540"/>
                    <a:pt x="2764" y="17539"/>
                    <a:pt x="2755" y="17542"/>
                  </a:cubicBezTo>
                  <a:close/>
                  <a:moveTo>
                    <a:pt x="2813" y="17426"/>
                  </a:moveTo>
                  <a:cubicBezTo>
                    <a:pt x="2804" y="17428"/>
                    <a:pt x="2798" y="17434"/>
                    <a:pt x="2794" y="17442"/>
                  </a:cubicBezTo>
                  <a:cubicBezTo>
                    <a:pt x="2790" y="17450"/>
                    <a:pt x="2789" y="17459"/>
                    <a:pt x="2792" y="17467"/>
                  </a:cubicBezTo>
                  <a:cubicBezTo>
                    <a:pt x="2795" y="17476"/>
                    <a:pt x="2801" y="17482"/>
                    <a:pt x="2809" y="17486"/>
                  </a:cubicBezTo>
                  <a:cubicBezTo>
                    <a:pt x="2817" y="17490"/>
                    <a:pt x="2825" y="17491"/>
                    <a:pt x="2834" y="17488"/>
                  </a:cubicBezTo>
                  <a:cubicBezTo>
                    <a:pt x="2843" y="17485"/>
                    <a:pt x="2849" y="17479"/>
                    <a:pt x="2853" y="17471"/>
                  </a:cubicBezTo>
                  <a:cubicBezTo>
                    <a:pt x="2857" y="17463"/>
                    <a:pt x="2858" y="17454"/>
                    <a:pt x="2855" y="17446"/>
                  </a:cubicBezTo>
                  <a:cubicBezTo>
                    <a:pt x="2852" y="17437"/>
                    <a:pt x="2846" y="17431"/>
                    <a:pt x="2837" y="17427"/>
                  </a:cubicBezTo>
                  <a:cubicBezTo>
                    <a:pt x="2829" y="17423"/>
                    <a:pt x="2821" y="17423"/>
                    <a:pt x="2813" y="17426"/>
                  </a:cubicBezTo>
                  <a:close/>
                  <a:moveTo>
                    <a:pt x="3486" y="17231"/>
                  </a:moveTo>
                  <a:lnTo>
                    <a:pt x="3096" y="17039"/>
                  </a:lnTo>
                  <a:lnTo>
                    <a:pt x="3073" y="17085"/>
                  </a:lnTo>
                  <a:lnTo>
                    <a:pt x="3286" y="17188"/>
                  </a:lnTo>
                  <a:cubicBezTo>
                    <a:pt x="3300" y="17195"/>
                    <a:pt x="3314" y="17202"/>
                    <a:pt x="3329" y="17208"/>
                  </a:cubicBezTo>
                  <a:cubicBezTo>
                    <a:pt x="3343" y="17214"/>
                    <a:pt x="3356" y="17220"/>
                    <a:pt x="3368" y="17225"/>
                  </a:cubicBezTo>
                  <a:cubicBezTo>
                    <a:pt x="3379" y="17230"/>
                    <a:pt x="3389" y="17234"/>
                    <a:pt x="3396" y="17237"/>
                  </a:cubicBezTo>
                  <a:cubicBezTo>
                    <a:pt x="3404" y="17240"/>
                    <a:pt x="3407" y="17241"/>
                    <a:pt x="3408" y="17241"/>
                  </a:cubicBezTo>
                  <a:cubicBezTo>
                    <a:pt x="3407" y="17241"/>
                    <a:pt x="3403" y="17241"/>
                    <a:pt x="3397" y="17241"/>
                  </a:cubicBezTo>
                  <a:cubicBezTo>
                    <a:pt x="3390" y="17240"/>
                    <a:pt x="3383" y="17240"/>
                    <a:pt x="3374" y="17239"/>
                  </a:cubicBezTo>
                  <a:cubicBezTo>
                    <a:pt x="3364" y="17239"/>
                    <a:pt x="3354" y="17238"/>
                    <a:pt x="3343" y="17238"/>
                  </a:cubicBezTo>
                  <a:cubicBezTo>
                    <a:pt x="3331" y="17237"/>
                    <a:pt x="3319" y="17237"/>
                    <a:pt x="3308" y="17238"/>
                  </a:cubicBezTo>
                  <a:lnTo>
                    <a:pt x="2994" y="17245"/>
                  </a:lnTo>
                  <a:lnTo>
                    <a:pt x="2968" y="17299"/>
                  </a:lnTo>
                  <a:lnTo>
                    <a:pt x="3359" y="17491"/>
                  </a:lnTo>
                  <a:lnTo>
                    <a:pt x="3382" y="17443"/>
                  </a:lnTo>
                  <a:lnTo>
                    <a:pt x="3155" y="17333"/>
                  </a:lnTo>
                  <a:cubicBezTo>
                    <a:pt x="3143" y="17328"/>
                    <a:pt x="3132" y="17322"/>
                    <a:pt x="3120" y="17317"/>
                  </a:cubicBezTo>
                  <a:cubicBezTo>
                    <a:pt x="3108" y="17312"/>
                    <a:pt x="3097" y="17308"/>
                    <a:pt x="3087" y="17304"/>
                  </a:cubicBezTo>
                  <a:cubicBezTo>
                    <a:pt x="3078" y="17299"/>
                    <a:pt x="3069" y="17296"/>
                    <a:pt x="3061" y="17293"/>
                  </a:cubicBezTo>
                  <a:cubicBezTo>
                    <a:pt x="3054" y="17290"/>
                    <a:pt x="3049" y="17288"/>
                    <a:pt x="3046" y="17286"/>
                  </a:cubicBezTo>
                  <a:cubicBezTo>
                    <a:pt x="3050" y="17287"/>
                    <a:pt x="3056" y="17287"/>
                    <a:pt x="3063" y="17288"/>
                  </a:cubicBezTo>
                  <a:cubicBezTo>
                    <a:pt x="3070" y="17288"/>
                    <a:pt x="3079" y="17288"/>
                    <a:pt x="3089" y="17288"/>
                  </a:cubicBezTo>
                  <a:cubicBezTo>
                    <a:pt x="3100" y="17288"/>
                    <a:pt x="3111" y="17288"/>
                    <a:pt x="3123" y="17288"/>
                  </a:cubicBezTo>
                  <a:cubicBezTo>
                    <a:pt x="3135" y="17289"/>
                    <a:pt x="3148" y="17288"/>
                    <a:pt x="3161" y="17288"/>
                  </a:cubicBezTo>
                  <a:lnTo>
                    <a:pt x="3462" y="17280"/>
                  </a:lnTo>
                  <a:lnTo>
                    <a:pt x="3486" y="17231"/>
                  </a:lnTo>
                  <a:close/>
                  <a:moveTo>
                    <a:pt x="3511" y="16810"/>
                  </a:moveTo>
                  <a:cubicBezTo>
                    <a:pt x="3496" y="16809"/>
                    <a:pt x="3482" y="16810"/>
                    <a:pt x="3469" y="16813"/>
                  </a:cubicBezTo>
                  <a:cubicBezTo>
                    <a:pt x="3456" y="16817"/>
                    <a:pt x="3444" y="16822"/>
                    <a:pt x="3433" y="16830"/>
                  </a:cubicBezTo>
                  <a:cubicBezTo>
                    <a:pt x="3422" y="16837"/>
                    <a:pt x="3410" y="16848"/>
                    <a:pt x="3396" y="16863"/>
                  </a:cubicBezTo>
                  <a:lnTo>
                    <a:pt x="3360" y="16901"/>
                  </a:lnTo>
                  <a:cubicBezTo>
                    <a:pt x="3340" y="16920"/>
                    <a:pt x="3324" y="16933"/>
                    <a:pt x="3309" y="16938"/>
                  </a:cubicBezTo>
                  <a:cubicBezTo>
                    <a:pt x="3295" y="16944"/>
                    <a:pt x="3280" y="16942"/>
                    <a:pt x="3264" y="16935"/>
                  </a:cubicBezTo>
                  <a:cubicBezTo>
                    <a:pt x="3244" y="16925"/>
                    <a:pt x="3231" y="16910"/>
                    <a:pt x="3227" y="16891"/>
                  </a:cubicBezTo>
                  <a:cubicBezTo>
                    <a:pt x="3222" y="16872"/>
                    <a:pt x="3226" y="16850"/>
                    <a:pt x="3238" y="16825"/>
                  </a:cubicBezTo>
                  <a:cubicBezTo>
                    <a:pt x="3242" y="16817"/>
                    <a:pt x="3246" y="16809"/>
                    <a:pt x="3251" y="16802"/>
                  </a:cubicBezTo>
                  <a:cubicBezTo>
                    <a:pt x="3256" y="16795"/>
                    <a:pt x="3261" y="16789"/>
                    <a:pt x="3268" y="16783"/>
                  </a:cubicBezTo>
                  <a:cubicBezTo>
                    <a:pt x="3274" y="16777"/>
                    <a:pt x="3281" y="16771"/>
                    <a:pt x="3289" y="16765"/>
                  </a:cubicBezTo>
                  <a:cubicBezTo>
                    <a:pt x="3297" y="16759"/>
                    <a:pt x="3307" y="16752"/>
                    <a:pt x="3318" y="16746"/>
                  </a:cubicBezTo>
                  <a:lnTo>
                    <a:pt x="3294" y="16709"/>
                  </a:lnTo>
                  <a:cubicBezTo>
                    <a:pt x="3251" y="16734"/>
                    <a:pt x="3219" y="16767"/>
                    <a:pt x="3198" y="16808"/>
                  </a:cubicBezTo>
                  <a:cubicBezTo>
                    <a:pt x="3189" y="16827"/>
                    <a:pt x="3183" y="16846"/>
                    <a:pt x="3181" y="16864"/>
                  </a:cubicBezTo>
                  <a:cubicBezTo>
                    <a:pt x="3179" y="16883"/>
                    <a:pt x="3180" y="16900"/>
                    <a:pt x="3185" y="16915"/>
                  </a:cubicBezTo>
                  <a:cubicBezTo>
                    <a:pt x="3189" y="16931"/>
                    <a:pt x="3197" y="16946"/>
                    <a:pt x="3207" y="16959"/>
                  </a:cubicBezTo>
                  <a:cubicBezTo>
                    <a:pt x="3218" y="16971"/>
                    <a:pt x="3232" y="16982"/>
                    <a:pt x="3248" y="16990"/>
                  </a:cubicBezTo>
                  <a:cubicBezTo>
                    <a:pt x="3274" y="17002"/>
                    <a:pt x="3299" y="17005"/>
                    <a:pt x="3324" y="16997"/>
                  </a:cubicBezTo>
                  <a:cubicBezTo>
                    <a:pt x="3336" y="16993"/>
                    <a:pt x="3347" y="16987"/>
                    <a:pt x="3357" y="16979"/>
                  </a:cubicBezTo>
                  <a:cubicBezTo>
                    <a:pt x="3367" y="16971"/>
                    <a:pt x="3379" y="16960"/>
                    <a:pt x="3393" y="16945"/>
                  </a:cubicBezTo>
                  <a:lnTo>
                    <a:pt x="3425" y="16911"/>
                  </a:lnTo>
                  <a:cubicBezTo>
                    <a:pt x="3462" y="16871"/>
                    <a:pt x="3497" y="16860"/>
                    <a:pt x="3532" y="16877"/>
                  </a:cubicBezTo>
                  <a:cubicBezTo>
                    <a:pt x="3555" y="16888"/>
                    <a:pt x="3569" y="16907"/>
                    <a:pt x="3574" y="16932"/>
                  </a:cubicBezTo>
                  <a:cubicBezTo>
                    <a:pt x="3576" y="16944"/>
                    <a:pt x="3577" y="16955"/>
                    <a:pt x="3575" y="16965"/>
                  </a:cubicBezTo>
                  <a:cubicBezTo>
                    <a:pt x="3573" y="16975"/>
                    <a:pt x="3568" y="16988"/>
                    <a:pt x="3561" y="17003"/>
                  </a:cubicBezTo>
                  <a:cubicBezTo>
                    <a:pt x="3551" y="17023"/>
                    <a:pt x="3539" y="17040"/>
                    <a:pt x="3526" y="17054"/>
                  </a:cubicBezTo>
                  <a:cubicBezTo>
                    <a:pt x="3512" y="17068"/>
                    <a:pt x="3495" y="17081"/>
                    <a:pt x="3475" y="17091"/>
                  </a:cubicBezTo>
                  <a:lnTo>
                    <a:pt x="3502" y="17130"/>
                  </a:lnTo>
                  <a:cubicBezTo>
                    <a:pt x="3524" y="17116"/>
                    <a:pt x="3542" y="17101"/>
                    <a:pt x="3558" y="17083"/>
                  </a:cubicBezTo>
                  <a:cubicBezTo>
                    <a:pt x="3574" y="17066"/>
                    <a:pt x="3587" y="17045"/>
                    <a:pt x="3599" y="17022"/>
                  </a:cubicBezTo>
                  <a:cubicBezTo>
                    <a:pt x="3608" y="17003"/>
                    <a:pt x="3614" y="16987"/>
                    <a:pt x="3617" y="16971"/>
                  </a:cubicBezTo>
                  <a:cubicBezTo>
                    <a:pt x="3620" y="16955"/>
                    <a:pt x="3620" y="16939"/>
                    <a:pt x="3618" y="16922"/>
                  </a:cubicBezTo>
                  <a:cubicBezTo>
                    <a:pt x="3616" y="16899"/>
                    <a:pt x="3608" y="16879"/>
                    <a:pt x="3596" y="16861"/>
                  </a:cubicBezTo>
                  <a:cubicBezTo>
                    <a:pt x="3584" y="16844"/>
                    <a:pt x="3569" y="16831"/>
                    <a:pt x="3551" y="16822"/>
                  </a:cubicBezTo>
                  <a:cubicBezTo>
                    <a:pt x="3539" y="16816"/>
                    <a:pt x="3525" y="16812"/>
                    <a:pt x="3511" y="16810"/>
                  </a:cubicBezTo>
                  <a:close/>
                  <a:moveTo>
                    <a:pt x="3428" y="16364"/>
                  </a:moveTo>
                  <a:lnTo>
                    <a:pt x="3301" y="16622"/>
                  </a:lnTo>
                  <a:lnTo>
                    <a:pt x="3340" y="16642"/>
                  </a:lnTo>
                  <a:lnTo>
                    <a:pt x="3391" y="16537"/>
                  </a:lnTo>
                  <a:lnTo>
                    <a:pt x="3743" y="16710"/>
                  </a:lnTo>
                  <a:lnTo>
                    <a:pt x="3765" y="16665"/>
                  </a:lnTo>
                  <a:lnTo>
                    <a:pt x="3414" y="16492"/>
                  </a:lnTo>
                  <a:lnTo>
                    <a:pt x="3466" y="16386"/>
                  </a:lnTo>
                  <a:lnTo>
                    <a:pt x="3428" y="16364"/>
                  </a:lnTo>
                  <a:close/>
                  <a:moveTo>
                    <a:pt x="3960" y="16269"/>
                  </a:moveTo>
                  <a:lnTo>
                    <a:pt x="3919" y="16250"/>
                  </a:lnTo>
                  <a:lnTo>
                    <a:pt x="3835" y="16422"/>
                  </a:lnTo>
                  <a:lnTo>
                    <a:pt x="3692" y="16351"/>
                  </a:lnTo>
                  <a:lnTo>
                    <a:pt x="3757" y="16217"/>
                  </a:lnTo>
                  <a:lnTo>
                    <a:pt x="3717" y="16197"/>
                  </a:lnTo>
                  <a:lnTo>
                    <a:pt x="3651" y="16331"/>
                  </a:lnTo>
                  <a:lnTo>
                    <a:pt x="3523" y="16268"/>
                  </a:lnTo>
                  <a:lnTo>
                    <a:pt x="3602" y="16108"/>
                  </a:lnTo>
                  <a:lnTo>
                    <a:pt x="3566" y="16083"/>
                  </a:lnTo>
                  <a:lnTo>
                    <a:pt x="3461" y="16297"/>
                  </a:lnTo>
                  <a:lnTo>
                    <a:pt x="3852" y="16489"/>
                  </a:lnTo>
                  <a:lnTo>
                    <a:pt x="3960" y="16269"/>
                  </a:lnTo>
                  <a:close/>
                  <a:moveTo>
                    <a:pt x="4123" y="15938"/>
                  </a:moveTo>
                  <a:lnTo>
                    <a:pt x="4086" y="15943"/>
                  </a:lnTo>
                  <a:cubicBezTo>
                    <a:pt x="4070" y="15945"/>
                    <a:pt x="4052" y="15948"/>
                    <a:pt x="4033" y="15950"/>
                  </a:cubicBezTo>
                  <a:cubicBezTo>
                    <a:pt x="4015" y="15953"/>
                    <a:pt x="3997" y="15955"/>
                    <a:pt x="3980" y="15958"/>
                  </a:cubicBezTo>
                  <a:cubicBezTo>
                    <a:pt x="3964" y="15960"/>
                    <a:pt x="3952" y="15962"/>
                    <a:pt x="3946" y="15963"/>
                  </a:cubicBezTo>
                  <a:cubicBezTo>
                    <a:pt x="3936" y="15965"/>
                    <a:pt x="3925" y="15967"/>
                    <a:pt x="3913" y="15970"/>
                  </a:cubicBezTo>
                  <a:cubicBezTo>
                    <a:pt x="3901" y="15974"/>
                    <a:pt x="3891" y="15977"/>
                    <a:pt x="3882" y="15981"/>
                  </a:cubicBezTo>
                  <a:lnTo>
                    <a:pt x="3885" y="15975"/>
                  </a:lnTo>
                  <a:cubicBezTo>
                    <a:pt x="3893" y="15960"/>
                    <a:pt x="3897" y="15944"/>
                    <a:pt x="3898" y="15929"/>
                  </a:cubicBezTo>
                  <a:cubicBezTo>
                    <a:pt x="3899" y="15914"/>
                    <a:pt x="3898" y="15899"/>
                    <a:pt x="3893" y="15885"/>
                  </a:cubicBezTo>
                  <a:cubicBezTo>
                    <a:pt x="3888" y="15872"/>
                    <a:pt x="3880" y="15859"/>
                    <a:pt x="3869" y="15848"/>
                  </a:cubicBezTo>
                  <a:cubicBezTo>
                    <a:pt x="3858" y="15836"/>
                    <a:pt x="3845" y="15827"/>
                    <a:pt x="3829" y="15819"/>
                  </a:cubicBezTo>
                  <a:cubicBezTo>
                    <a:pt x="3819" y="15814"/>
                    <a:pt x="3809" y="15810"/>
                    <a:pt x="3799" y="15809"/>
                  </a:cubicBezTo>
                  <a:cubicBezTo>
                    <a:pt x="3789" y="15807"/>
                    <a:pt x="3780" y="15806"/>
                    <a:pt x="3771" y="15806"/>
                  </a:cubicBezTo>
                  <a:cubicBezTo>
                    <a:pt x="3763" y="15807"/>
                    <a:pt x="3755" y="15808"/>
                    <a:pt x="3747" y="15810"/>
                  </a:cubicBezTo>
                  <a:cubicBezTo>
                    <a:pt x="3740" y="15812"/>
                    <a:pt x="3734" y="15814"/>
                    <a:pt x="3728" y="15817"/>
                  </a:cubicBezTo>
                  <a:cubicBezTo>
                    <a:pt x="3722" y="15820"/>
                    <a:pt x="3716" y="15823"/>
                    <a:pt x="3710" y="15828"/>
                  </a:cubicBezTo>
                  <a:cubicBezTo>
                    <a:pt x="3704" y="15832"/>
                    <a:pt x="3698" y="15838"/>
                    <a:pt x="3692" y="15844"/>
                  </a:cubicBezTo>
                  <a:cubicBezTo>
                    <a:pt x="3686" y="15851"/>
                    <a:pt x="3680" y="15859"/>
                    <a:pt x="3673" y="15869"/>
                  </a:cubicBezTo>
                  <a:cubicBezTo>
                    <a:pt x="3667" y="15879"/>
                    <a:pt x="3661" y="15890"/>
                    <a:pt x="3654" y="15903"/>
                  </a:cubicBezTo>
                  <a:lnTo>
                    <a:pt x="3610" y="15995"/>
                  </a:lnTo>
                  <a:lnTo>
                    <a:pt x="4000" y="16187"/>
                  </a:lnTo>
                  <a:lnTo>
                    <a:pt x="4023" y="16141"/>
                  </a:lnTo>
                  <a:lnTo>
                    <a:pt x="3846" y="16054"/>
                  </a:lnTo>
                  <a:cubicBezTo>
                    <a:pt x="3851" y="16045"/>
                    <a:pt x="3857" y="16038"/>
                    <a:pt x="3863" y="16033"/>
                  </a:cubicBezTo>
                  <a:cubicBezTo>
                    <a:pt x="3870" y="16029"/>
                    <a:pt x="3880" y="16025"/>
                    <a:pt x="3893" y="16022"/>
                  </a:cubicBezTo>
                  <a:cubicBezTo>
                    <a:pt x="3916" y="16018"/>
                    <a:pt x="3938" y="16013"/>
                    <a:pt x="3959" y="16010"/>
                  </a:cubicBezTo>
                  <a:cubicBezTo>
                    <a:pt x="3980" y="16007"/>
                    <a:pt x="3999" y="16004"/>
                    <a:pt x="4016" y="16002"/>
                  </a:cubicBezTo>
                  <a:cubicBezTo>
                    <a:pt x="4033" y="16000"/>
                    <a:pt x="4049" y="15998"/>
                    <a:pt x="4062" y="15998"/>
                  </a:cubicBezTo>
                  <a:cubicBezTo>
                    <a:pt x="4075" y="15997"/>
                    <a:pt x="4086" y="15997"/>
                    <a:pt x="4094" y="15997"/>
                  </a:cubicBezTo>
                  <a:lnTo>
                    <a:pt x="4123" y="15938"/>
                  </a:lnTo>
                  <a:close/>
                  <a:moveTo>
                    <a:pt x="3836" y="15890"/>
                  </a:moveTo>
                  <a:cubicBezTo>
                    <a:pt x="3845" y="15898"/>
                    <a:pt x="3850" y="15907"/>
                    <a:pt x="3853" y="15916"/>
                  </a:cubicBezTo>
                  <a:cubicBezTo>
                    <a:pt x="3856" y="15927"/>
                    <a:pt x="3857" y="15939"/>
                    <a:pt x="3855" y="15952"/>
                  </a:cubicBezTo>
                  <a:cubicBezTo>
                    <a:pt x="3852" y="15964"/>
                    <a:pt x="3847" y="15979"/>
                    <a:pt x="3838" y="15997"/>
                  </a:cubicBezTo>
                  <a:lnTo>
                    <a:pt x="3817" y="16040"/>
                  </a:lnTo>
                  <a:lnTo>
                    <a:pt x="3671" y="15968"/>
                  </a:lnTo>
                  <a:lnTo>
                    <a:pt x="3694" y="15922"/>
                  </a:lnTo>
                  <a:cubicBezTo>
                    <a:pt x="3699" y="15911"/>
                    <a:pt x="3705" y="15902"/>
                    <a:pt x="3710" y="15895"/>
                  </a:cubicBezTo>
                  <a:cubicBezTo>
                    <a:pt x="3715" y="15888"/>
                    <a:pt x="3721" y="15882"/>
                    <a:pt x="3726" y="15876"/>
                  </a:cubicBezTo>
                  <a:cubicBezTo>
                    <a:pt x="3736" y="15868"/>
                    <a:pt x="3749" y="15862"/>
                    <a:pt x="3763" y="15861"/>
                  </a:cubicBezTo>
                  <a:cubicBezTo>
                    <a:pt x="3778" y="15859"/>
                    <a:pt x="3791" y="15861"/>
                    <a:pt x="3804" y="15867"/>
                  </a:cubicBezTo>
                  <a:cubicBezTo>
                    <a:pt x="3817" y="15874"/>
                    <a:pt x="3828" y="15881"/>
                    <a:pt x="3836" y="15890"/>
                  </a:cubicBezTo>
                  <a:close/>
                  <a:moveTo>
                    <a:pt x="4335" y="15727"/>
                  </a:moveTo>
                  <a:lnTo>
                    <a:pt x="3785" y="15457"/>
                  </a:lnTo>
                  <a:lnTo>
                    <a:pt x="3767" y="15494"/>
                  </a:lnTo>
                  <a:lnTo>
                    <a:pt x="4316" y="15765"/>
                  </a:lnTo>
                  <a:lnTo>
                    <a:pt x="4335" y="15727"/>
                  </a:lnTo>
                  <a:close/>
                  <a:moveTo>
                    <a:pt x="4109" y="14979"/>
                  </a:moveTo>
                  <a:lnTo>
                    <a:pt x="4086" y="15025"/>
                  </a:lnTo>
                  <a:lnTo>
                    <a:pt x="4359" y="15159"/>
                  </a:lnTo>
                  <a:cubicBezTo>
                    <a:pt x="4372" y="15166"/>
                    <a:pt x="4383" y="15172"/>
                    <a:pt x="4391" y="15179"/>
                  </a:cubicBezTo>
                  <a:cubicBezTo>
                    <a:pt x="4400" y="15185"/>
                    <a:pt x="4407" y="15193"/>
                    <a:pt x="4412" y="15204"/>
                  </a:cubicBezTo>
                  <a:cubicBezTo>
                    <a:pt x="4417" y="15214"/>
                    <a:pt x="4419" y="15226"/>
                    <a:pt x="4417" y="15240"/>
                  </a:cubicBezTo>
                  <a:cubicBezTo>
                    <a:pt x="4416" y="15254"/>
                    <a:pt x="4411" y="15269"/>
                    <a:pt x="4403" y="15285"/>
                  </a:cubicBezTo>
                  <a:cubicBezTo>
                    <a:pt x="4397" y="15297"/>
                    <a:pt x="4391" y="15307"/>
                    <a:pt x="4384" y="15315"/>
                  </a:cubicBezTo>
                  <a:cubicBezTo>
                    <a:pt x="4378" y="15322"/>
                    <a:pt x="4371" y="15328"/>
                    <a:pt x="4364" y="15333"/>
                  </a:cubicBezTo>
                  <a:cubicBezTo>
                    <a:pt x="4357" y="15337"/>
                    <a:pt x="4351" y="15340"/>
                    <a:pt x="4344" y="15341"/>
                  </a:cubicBezTo>
                  <a:cubicBezTo>
                    <a:pt x="4338" y="15342"/>
                    <a:pt x="4332" y="15343"/>
                    <a:pt x="4327" y="15343"/>
                  </a:cubicBezTo>
                  <a:cubicBezTo>
                    <a:pt x="4320" y="15342"/>
                    <a:pt x="4311" y="15340"/>
                    <a:pt x="4299" y="15336"/>
                  </a:cubicBezTo>
                  <a:cubicBezTo>
                    <a:pt x="4288" y="15331"/>
                    <a:pt x="4277" y="15327"/>
                    <a:pt x="4267" y="15322"/>
                  </a:cubicBezTo>
                  <a:lnTo>
                    <a:pt x="4004" y="15192"/>
                  </a:lnTo>
                  <a:lnTo>
                    <a:pt x="3982" y="15238"/>
                  </a:lnTo>
                  <a:lnTo>
                    <a:pt x="4262" y="15376"/>
                  </a:lnTo>
                  <a:cubicBezTo>
                    <a:pt x="4271" y="15381"/>
                    <a:pt x="4281" y="15385"/>
                    <a:pt x="4293" y="15389"/>
                  </a:cubicBezTo>
                  <a:cubicBezTo>
                    <a:pt x="4304" y="15394"/>
                    <a:pt x="4316" y="15396"/>
                    <a:pt x="4328" y="15395"/>
                  </a:cubicBezTo>
                  <a:cubicBezTo>
                    <a:pt x="4353" y="15394"/>
                    <a:pt x="4374" y="15387"/>
                    <a:pt x="4392" y="15373"/>
                  </a:cubicBezTo>
                  <a:cubicBezTo>
                    <a:pt x="4410" y="15359"/>
                    <a:pt x="4427" y="15337"/>
                    <a:pt x="4442" y="15307"/>
                  </a:cubicBezTo>
                  <a:cubicBezTo>
                    <a:pt x="4454" y="15283"/>
                    <a:pt x="4461" y="15262"/>
                    <a:pt x="4464" y="15243"/>
                  </a:cubicBezTo>
                  <a:cubicBezTo>
                    <a:pt x="4467" y="15225"/>
                    <a:pt x="4466" y="15207"/>
                    <a:pt x="4462" y="15190"/>
                  </a:cubicBezTo>
                  <a:cubicBezTo>
                    <a:pt x="4458" y="15173"/>
                    <a:pt x="4450" y="15160"/>
                    <a:pt x="4439" y="15149"/>
                  </a:cubicBezTo>
                  <a:cubicBezTo>
                    <a:pt x="4428" y="15139"/>
                    <a:pt x="4411" y="15128"/>
                    <a:pt x="4387" y="15116"/>
                  </a:cubicBezTo>
                  <a:lnTo>
                    <a:pt x="4109" y="14979"/>
                  </a:lnTo>
                  <a:close/>
                  <a:moveTo>
                    <a:pt x="4683" y="14799"/>
                  </a:moveTo>
                  <a:lnTo>
                    <a:pt x="4292" y="14607"/>
                  </a:lnTo>
                  <a:lnTo>
                    <a:pt x="4270" y="14653"/>
                  </a:lnTo>
                  <a:lnTo>
                    <a:pt x="4483" y="14756"/>
                  </a:lnTo>
                  <a:cubicBezTo>
                    <a:pt x="4497" y="14763"/>
                    <a:pt x="4511" y="14769"/>
                    <a:pt x="4526" y="14776"/>
                  </a:cubicBezTo>
                  <a:cubicBezTo>
                    <a:pt x="4540" y="14782"/>
                    <a:pt x="4553" y="14788"/>
                    <a:pt x="4564" y="14792"/>
                  </a:cubicBezTo>
                  <a:cubicBezTo>
                    <a:pt x="4576" y="14797"/>
                    <a:pt x="4585" y="14801"/>
                    <a:pt x="4593" y="14804"/>
                  </a:cubicBezTo>
                  <a:cubicBezTo>
                    <a:pt x="4600" y="14807"/>
                    <a:pt x="4604" y="14809"/>
                    <a:pt x="4605" y="14809"/>
                  </a:cubicBezTo>
                  <a:cubicBezTo>
                    <a:pt x="4603" y="14809"/>
                    <a:pt x="4600" y="14809"/>
                    <a:pt x="4593" y="14808"/>
                  </a:cubicBezTo>
                  <a:cubicBezTo>
                    <a:pt x="4587" y="14808"/>
                    <a:pt x="4580" y="14807"/>
                    <a:pt x="4570" y="14807"/>
                  </a:cubicBezTo>
                  <a:cubicBezTo>
                    <a:pt x="4561" y="14806"/>
                    <a:pt x="4551" y="14806"/>
                    <a:pt x="4539" y="14805"/>
                  </a:cubicBezTo>
                  <a:cubicBezTo>
                    <a:pt x="4528" y="14805"/>
                    <a:pt x="4516" y="14805"/>
                    <a:pt x="4505" y="14805"/>
                  </a:cubicBezTo>
                  <a:lnTo>
                    <a:pt x="4191" y="14812"/>
                  </a:lnTo>
                  <a:lnTo>
                    <a:pt x="4165" y="14866"/>
                  </a:lnTo>
                  <a:lnTo>
                    <a:pt x="4555" y="15059"/>
                  </a:lnTo>
                  <a:lnTo>
                    <a:pt x="4579" y="15010"/>
                  </a:lnTo>
                  <a:lnTo>
                    <a:pt x="4351" y="14901"/>
                  </a:lnTo>
                  <a:cubicBezTo>
                    <a:pt x="4340" y="14895"/>
                    <a:pt x="4328" y="14890"/>
                    <a:pt x="4317" y="14885"/>
                  </a:cubicBezTo>
                  <a:cubicBezTo>
                    <a:pt x="4305" y="14880"/>
                    <a:pt x="4294" y="14875"/>
                    <a:pt x="4284" y="14871"/>
                  </a:cubicBezTo>
                  <a:cubicBezTo>
                    <a:pt x="4274" y="14867"/>
                    <a:pt x="4266" y="14863"/>
                    <a:pt x="4258" y="14860"/>
                  </a:cubicBezTo>
                  <a:cubicBezTo>
                    <a:pt x="4251" y="14857"/>
                    <a:pt x="4246" y="14855"/>
                    <a:pt x="4243" y="14854"/>
                  </a:cubicBezTo>
                  <a:cubicBezTo>
                    <a:pt x="4247" y="14855"/>
                    <a:pt x="4253" y="14855"/>
                    <a:pt x="4260" y="14855"/>
                  </a:cubicBezTo>
                  <a:cubicBezTo>
                    <a:pt x="4267" y="14856"/>
                    <a:pt x="4276" y="14856"/>
                    <a:pt x="4286" y="14856"/>
                  </a:cubicBezTo>
                  <a:cubicBezTo>
                    <a:pt x="4296" y="14856"/>
                    <a:pt x="4308" y="14856"/>
                    <a:pt x="4320" y="14856"/>
                  </a:cubicBezTo>
                  <a:cubicBezTo>
                    <a:pt x="4332" y="14856"/>
                    <a:pt x="4345" y="14856"/>
                    <a:pt x="4358" y="14856"/>
                  </a:cubicBezTo>
                  <a:lnTo>
                    <a:pt x="4659" y="14848"/>
                  </a:lnTo>
                  <a:lnTo>
                    <a:pt x="4683" y="14799"/>
                  </a:lnTo>
                  <a:close/>
                  <a:moveTo>
                    <a:pt x="4762" y="14639"/>
                  </a:moveTo>
                  <a:lnTo>
                    <a:pt x="4371" y="14447"/>
                  </a:lnTo>
                  <a:lnTo>
                    <a:pt x="4349" y="14492"/>
                  </a:lnTo>
                  <a:lnTo>
                    <a:pt x="4740" y="14685"/>
                  </a:lnTo>
                  <a:lnTo>
                    <a:pt x="4762" y="14639"/>
                  </a:lnTo>
                  <a:close/>
                  <a:moveTo>
                    <a:pt x="4562" y="14059"/>
                  </a:moveTo>
                  <a:lnTo>
                    <a:pt x="4538" y="14107"/>
                  </a:lnTo>
                  <a:lnTo>
                    <a:pt x="4755" y="14318"/>
                  </a:lnTo>
                  <a:cubicBezTo>
                    <a:pt x="4772" y="14335"/>
                    <a:pt x="4787" y="14349"/>
                    <a:pt x="4799" y="14360"/>
                  </a:cubicBezTo>
                  <a:cubicBezTo>
                    <a:pt x="4812" y="14371"/>
                    <a:pt x="4820" y="14378"/>
                    <a:pt x="4824" y="14382"/>
                  </a:cubicBezTo>
                  <a:cubicBezTo>
                    <a:pt x="4821" y="14381"/>
                    <a:pt x="4816" y="14379"/>
                    <a:pt x="4810" y="14378"/>
                  </a:cubicBezTo>
                  <a:cubicBezTo>
                    <a:pt x="4803" y="14376"/>
                    <a:pt x="4795" y="14374"/>
                    <a:pt x="4785" y="14372"/>
                  </a:cubicBezTo>
                  <a:cubicBezTo>
                    <a:pt x="4776" y="14370"/>
                    <a:pt x="4766" y="14368"/>
                    <a:pt x="4756" y="14367"/>
                  </a:cubicBezTo>
                  <a:cubicBezTo>
                    <a:pt x="4746" y="14365"/>
                    <a:pt x="4736" y="14363"/>
                    <a:pt x="4726" y="14362"/>
                  </a:cubicBezTo>
                  <a:lnTo>
                    <a:pt x="4433" y="14320"/>
                  </a:lnTo>
                  <a:lnTo>
                    <a:pt x="4408" y="14371"/>
                  </a:lnTo>
                  <a:lnTo>
                    <a:pt x="4864" y="14432"/>
                  </a:lnTo>
                  <a:lnTo>
                    <a:pt x="4887" y="14386"/>
                  </a:lnTo>
                  <a:lnTo>
                    <a:pt x="4562" y="14059"/>
                  </a:lnTo>
                  <a:close/>
                  <a:moveTo>
                    <a:pt x="5098" y="13957"/>
                  </a:moveTo>
                  <a:lnTo>
                    <a:pt x="5057" y="13937"/>
                  </a:lnTo>
                  <a:lnTo>
                    <a:pt x="4973" y="14109"/>
                  </a:lnTo>
                  <a:lnTo>
                    <a:pt x="4830" y="14039"/>
                  </a:lnTo>
                  <a:lnTo>
                    <a:pt x="4895" y="13905"/>
                  </a:lnTo>
                  <a:lnTo>
                    <a:pt x="4855" y="13885"/>
                  </a:lnTo>
                  <a:lnTo>
                    <a:pt x="4789" y="14019"/>
                  </a:lnTo>
                  <a:lnTo>
                    <a:pt x="4661" y="13956"/>
                  </a:lnTo>
                  <a:lnTo>
                    <a:pt x="4740" y="13795"/>
                  </a:lnTo>
                  <a:lnTo>
                    <a:pt x="4704" y="13770"/>
                  </a:lnTo>
                  <a:lnTo>
                    <a:pt x="4599" y="13984"/>
                  </a:lnTo>
                  <a:lnTo>
                    <a:pt x="4990" y="14176"/>
                  </a:lnTo>
                  <a:lnTo>
                    <a:pt x="5098" y="13957"/>
                  </a:lnTo>
                  <a:close/>
                  <a:moveTo>
                    <a:pt x="5261" y="13626"/>
                  </a:moveTo>
                  <a:lnTo>
                    <a:pt x="5224" y="13630"/>
                  </a:lnTo>
                  <a:cubicBezTo>
                    <a:pt x="5208" y="13633"/>
                    <a:pt x="5190" y="13635"/>
                    <a:pt x="5171" y="13638"/>
                  </a:cubicBezTo>
                  <a:cubicBezTo>
                    <a:pt x="5153" y="13640"/>
                    <a:pt x="5135" y="13643"/>
                    <a:pt x="5118" y="13645"/>
                  </a:cubicBezTo>
                  <a:cubicBezTo>
                    <a:pt x="5102" y="13647"/>
                    <a:pt x="5090" y="13649"/>
                    <a:pt x="5084" y="13650"/>
                  </a:cubicBezTo>
                  <a:cubicBezTo>
                    <a:pt x="5074" y="13652"/>
                    <a:pt x="5063" y="13655"/>
                    <a:pt x="5051" y="13658"/>
                  </a:cubicBezTo>
                  <a:cubicBezTo>
                    <a:pt x="5039" y="13661"/>
                    <a:pt x="5029" y="13664"/>
                    <a:pt x="5020" y="13668"/>
                  </a:cubicBezTo>
                  <a:lnTo>
                    <a:pt x="5023" y="13662"/>
                  </a:lnTo>
                  <a:cubicBezTo>
                    <a:pt x="5031" y="13647"/>
                    <a:pt x="5035" y="13631"/>
                    <a:pt x="5036" y="13616"/>
                  </a:cubicBezTo>
                  <a:cubicBezTo>
                    <a:pt x="5037" y="13601"/>
                    <a:pt x="5036" y="13586"/>
                    <a:pt x="5031" y="13573"/>
                  </a:cubicBezTo>
                  <a:cubicBezTo>
                    <a:pt x="5026" y="13559"/>
                    <a:pt x="5018" y="13546"/>
                    <a:pt x="5007" y="13535"/>
                  </a:cubicBezTo>
                  <a:cubicBezTo>
                    <a:pt x="4996" y="13524"/>
                    <a:pt x="4983" y="13514"/>
                    <a:pt x="4967" y="13506"/>
                  </a:cubicBezTo>
                  <a:cubicBezTo>
                    <a:pt x="4957" y="13501"/>
                    <a:pt x="4947" y="13498"/>
                    <a:pt x="4937" y="13496"/>
                  </a:cubicBezTo>
                  <a:cubicBezTo>
                    <a:pt x="4927" y="13494"/>
                    <a:pt x="4918" y="13493"/>
                    <a:pt x="4909" y="13494"/>
                  </a:cubicBezTo>
                  <a:cubicBezTo>
                    <a:pt x="4901" y="13494"/>
                    <a:pt x="4893" y="13495"/>
                    <a:pt x="4886" y="13497"/>
                  </a:cubicBezTo>
                  <a:cubicBezTo>
                    <a:pt x="4878" y="13499"/>
                    <a:pt x="4872" y="13501"/>
                    <a:pt x="4866" y="13504"/>
                  </a:cubicBezTo>
                  <a:cubicBezTo>
                    <a:pt x="4860" y="13507"/>
                    <a:pt x="4854" y="13511"/>
                    <a:pt x="4848" y="13515"/>
                  </a:cubicBezTo>
                  <a:cubicBezTo>
                    <a:pt x="4842" y="13519"/>
                    <a:pt x="4836" y="13525"/>
                    <a:pt x="4830" y="13532"/>
                  </a:cubicBezTo>
                  <a:cubicBezTo>
                    <a:pt x="4824" y="13538"/>
                    <a:pt x="4818" y="13546"/>
                    <a:pt x="4811" y="13556"/>
                  </a:cubicBezTo>
                  <a:cubicBezTo>
                    <a:pt x="4805" y="13566"/>
                    <a:pt x="4799" y="13577"/>
                    <a:pt x="4792" y="13591"/>
                  </a:cubicBezTo>
                  <a:lnTo>
                    <a:pt x="4748" y="13682"/>
                  </a:lnTo>
                  <a:lnTo>
                    <a:pt x="5138" y="13874"/>
                  </a:lnTo>
                  <a:lnTo>
                    <a:pt x="5161" y="13829"/>
                  </a:lnTo>
                  <a:lnTo>
                    <a:pt x="4984" y="13742"/>
                  </a:lnTo>
                  <a:cubicBezTo>
                    <a:pt x="4989" y="13732"/>
                    <a:pt x="4995" y="13725"/>
                    <a:pt x="5001" y="13720"/>
                  </a:cubicBezTo>
                  <a:cubicBezTo>
                    <a:pt x="5008" y="13716"/>
                    <a:pt x="5018" y="13712"/>
                    <a:pt x="5031" y="13709"/>
                  </a:cubicBezTo>
                  <a:cubicBezTo>
                    <a:pt x="5054" y="13705"/>
                    <a:pt x="5076" y="13701"/>
                    <a:pt x="5097" y="13697"/>
                  </a:cubicBezTo>
                  <a:cubicBezTo>
                    <a:pt x="5118" y="13694"/>
                    <a:pt x="5137" y="13691"/>
                    <a:pt x="5154" y="13689"/>
                  </a:cubicBezTo>
                  <a:cubicBezTo>
                    <a:pt x="5171" y="13687"/>
                    <a:pt x="5187" y="13686"/>
                    <a:pt x="5200" y="13685"/>
                  </a:cubicBezTo>
                  <a:cubicBezTo>
                    <a:pt x="5213" y="13684"/>
                    <a:pt x="5224" y="13684"/>
                    <a:pt x="5232" y="13684"/>
                  </a:cubicBezTo>
                  <a:lnTo>
                    <a:pt x="5261" y="13626"/>
                  </a:lnTo>
                  <a:close/>
                  <a:moveTo>
                    <a:pt x="4974" y="13577"/>
                  </a:moveTo>
                  <a:cubicBezTo>
                    <a:pt x="4983" y="13585"/>
                    <a:pt x="4988" y="13594"/>
                    <a:pt x="4991" y="13604"/>
                  </a:cubicBezTo>
                  <a:cubicBezTo>
                    <a:pt x="4994" y="13615"/>
                    <a:pt x="4995" y="13626"/>
                    <a:pt x="4993" y="13639"/>
                  </a:cubicBezTo>
                  <a:cubicBezTo>
                    <a:pt x="4990" y="13651"/>
                    <a:pt x="4985" y="13667"/>
                    <a:pt x="4976" y="13684"/>
                  </a:cubicBezTo>
                  <a:lnTo>
                    <a:pt x="4955" y="13727"/>
                  </a:lnTo>
                  <a:lnTo>
                    <a:pt x="4809" y="13656"/>
                  </a:lnTo>
                  <a:lnTo>
                    <a:pt x="4832" y="13609"/>
                  </a:lnTo>
                  <a:cubicBezTo>
                    <a:pt x="4838" y="13598"/>
                    <a:pt x="4843" y="13589"/>
                    <a:pt x="4848" y="13582"/>
                  </a:cubicBezTo>
                  <a:cubicBezTo>
                    <a:pt x="4853" y="13575"/>
                    <a:pt x="4859" y="13569"/>
                    <a:pt x="4864" y="13564"/>
                  </a:cubicBezTo>
                  <a:cubicBezTo>
                    <a:pt x="4874" y="13555"/>
                    <a:pt x="4887" y="13550"/>
                    <a:pt x="4901" y="13548"/>
                  </a:cubicBezTo>
                  <a:cubicBezTo>
                    <a:pt x="4916" y="13546"/>
                    <a:pt x="4929" y="13548"/>
                    <a:pt x="4942" y="13555"/>
                  </a:cubicBezTo>
                  <a:cubicBezTo>
                    <a:pt x="4955" y="13561"/>
                    <a:pt x="4966" y="13568"/>
                    <a:pt x="4974" y="13577"/>
                  </a:cubicBezTo>
                  <a:close/>
                  <a:moveTo>
                    <a:pt x="5272" y="13232"/>
                  </a:moveTo>
                  <a:cubicBezTo>
                    <a:pt x="5257" y="13230"/>
                    <a:pt x="5243" y="13231"/>
                    <a:pt x="5230" y="13235"/>
                  </a:cubicBezTo>
                  <a:cubicBezTo>
                    <a:pt x="5217" y="13238"/>
                    <a:pt x="5205" y="13244"/>
                    <a:pt x="5194" y="13251"/>
                  </a:cubicBezTo>
                  <a:cubicBezTo>
                    <a:pt x="5183" y="13258"/>
                    <a:pt x="5171" y="13269"/>
                    <a:pt x="5157" y="13284"/>
                  </a:cubicBezTo>
                  <a:lnTo>
                    <a:pt x="5120" y="13322"/>
                  </a:lnTo>
                  <a:cubicBezTo>
                    <a:pt x="5101" y="13342"/>
                    <a:pt x="5085" y="13354"/>
                    <a:pt x="5070" y="13359"/>
                  </a:cubicBezTo>
                  <a:cubicBezTo>
                    <a:pt x="5056" y="13365"/>
                    <a:pt x="5041" y="13364"/>
                    <a:pt x="5025" y="13356"/>
                  </a:cubicBezTo>
                  <a:cubicBezTo>
                    <a:pt x="5005" y="13346"/>
                    <a:pt x="4992" y="13331"/>
                    <a:pt x="4988" y="13312"/>
                  </a:cubicBezTo>
                  <a:cubicBezTo>
                    <a:pt x="4983" y="13293"/>
                    <a:pt x="4987" y="13271"/>
                    <a:pt x="4999" y="13246"/>
                  </a:cubicBezTo>
                  <a:cubicBezTo>
                    <a:pt x="5003" y="13238"/>
                    <a:pt x="5007" y="13230"/>
                    <a:pt x="5012" y="13223"/>
                  </a:cubicBezTo>
                  <a:cubicBezTo>
                    <a:pt x="5017" y="13216"/>
                    <a:pt x="5022" y="13210"/>
                    <a:pt x="5029" y="13204"/>
                  </a:cubicBezTo>
                  <a:cubicBezTo>
                    <a:pt x="5035" y="13198"/>
                    <a:pt x="5042" y="13192"/>
                    <a:pt x="5050" y="13186"/>
                  </a:cubicBezTo>
                  <a:cubicBezTo>
                    <a:pt x="5058" y="13180"/>
                    <a:pt x="5068" y="13174"/>
                    <a:pt x="5079" y="13167"/>
                  </a:cubicBezTo>
                  <a:lnTo>
                    <a:pt x="5055" y="13130"/>
                  </a:lnTo>
                  <a:cubicBezTo>
                    <a:pt x="5012" y="13155"/>
                    <a:pt x="4980" y="13188"/>
                    <a:pt x="4959" y="13230"/>
                  </a:cubicBezTo>
                  <a:cubicBezTo>
                    <a:pt x="4950" y="13249"/>
                    <a:pt x="4944" y="13267"/>
                    <a:pt x="4942" y="13285"/>
                  </a:cubicBezTo>
                  <a:cubicBezTo>
                    <a:pt x="4940" y="13304"/>
                    <a:pt x="4941" y="13321"/>
                    <a:pt x="4946" y="13337"/>
                  </a:cubicBezTo>
                  <a:cubicBezTo>
                    <a:pt x="4950" y="13353"/>
                    <a:pt x="4958" y="13367"/>
                    <a:pt x="4968" y="13380"/>
                  </a:cubicBezTo>
                  <a:cubicBezTo>
                    <a:pt x="4979" y="13393"/>
                    <a:pt x="4993" y="13403"/>
                    <a:pt x="5009" y="13411"/>
                  </a:cubicBezTo>
                  <a:cubicBezTo>
                    <a:pt x="5035" y="13424"/>
                    <a:pt x="5060" y="13426"/>
                    <a:pt x="5085" y="13418"/>
                  </a:cubicBezTo>
                  <a:cubicBezTo>
                    <a:pt x="5097" y="13415"/>
                    <a:pt x="5108" y="13409"/>
                    <a:pt x="5118" y="13401"/>
                  </a:cubicBezTo>
                  <a:cubicBezTo>
                    <a:pt x="5128" y="13393"/>
                    <a:pt x="5140" y="13381"/>
                    <a:pt x="5154" y="13366"/>
                  </a:cubicBezTo>
                  <a:lnTo>
                    <a:pt x="5186" y="13332"/>
                  </a:lnTo>
                  <a:cubicBezTo>
                    <a:pt x="5223" y="13293"/>
                    <a:pt x="5258" y="13281"/>
                    <a:pt x="5293" y="13298"/>
                  </a:cubicBezTo>
                  <a:cubicBezTo>
                    <a:pt x="5316" y="13310"/>
                    <a:pt x="5330" y="13328"/>
                    <a:pt x="5335" y="13354"/>
                  </a:cubicBezTo>
                  <a:cubicBezTo>
                    <a:pt x="5337" y="13365"/>
                    <a:pt x="5338" y="13376"/>
                    <a:pt x="5336" y="13386"/>
                  </a:cubicBezTo>
                  <a:cubicBezTo>
                    <a:pt x="5334" y="13397"/>
                    <a:pt x="5329" y="13409"/>
                    <a:pt x="5322" y="13424"/>
                  </a:cubicBezTo>
                  <a:cubicBezTo>
                    <a:pt x="5312" y="13444"/>
                    <a:pt x="5300" y="13461"/>
                    <a:pt x="5287" y="13475"/>
                  </a:cubicBezTo>
                  <a:cubicBezTo>
                    <a:pt x="5273" y="13489"/>
                    <a:pt x="5256" y="13502"/>
                    <a:pt x="5236" y="13512"/>
                  </a:cubicBezTo>
                  <a:lnTo>
                    <a:pt x="5263" y="13551"/>
                  </a:lnTo>
                  <a:cubicBezTo>
                    <a:pt x="5284" y="13537"/>
                    <a:pt x="5303" y="13522"/>
                    <a:pt x="5319" y="13504"/>
                  </a:cubicBezTo>
                  <a:cubicBezTo>
                    <a:pt x="5335" y="13487"/>
                    <a:pt x="5348" y="13466"/>
                    <a:pt x="5360" y="13443"/>
                  </a:cubicBezTo>
                  <a:cubicBezTo>
                    <a:pt x="5369" y="13425"/>
                    <a:pt x="5375" y="13408"/>
                    <a:pt x="5378" y="13392"/>
                  </a:cubicBezTo>
                  <a:cubicBezTo>
                    <a:pt x="5381" y="13377"/>
                    <a:pt x="5381" y="13360"/>
                    <a:pt x="5379" y="13343"/>
                  </a:cubicBezTo>
                  <a:cubicBezTo>
                    <a:pt x="5377" y="13320"/>
                    <a:pt x="5369" y="13300"/>
                    <a:pt x="5357" y="13283"/>
                  </a:cubicBezTo>
                  <a:cubicBezTo>
                    <a:pt x="5345" y="13265"/>
                    <a:pt x="5330" y="13252"/>
                    <a:pt x="5312" y="13243"/>
                  </a:cubicBezTo>
                  <a:cubicBezTo>
                    <a:pt x="5300" y="13237"/>
                    <a:pt x="5286" y="13233"/>
                    <a:pt x="5272" y="13232"/>
                  </a:cubicBezTo>
                  <a:close/>
                  <a:moveTo>
                    <a:pt x="5489" y="13161"/>
                  </a:moveTo>
                  <a:lnTo>
                    <a:pt x="5098" y="12969"/>
                  </a:lnTo>
                  <a:lnTo>
                    <a:pt x="5076" y="13015"/>
                  </a:lnTo>
                  <a:lnTo>
                    <a:pt x="5467" y="13207"/>
                  </a:lnTo>
                  <a:lnTo>
                    <a:pt x="5489" y="13161"/>
                  </a:lnTo>
                  <a:close/>
                  <a:moveTo>
                    <a:pt x="5264" y="12632"/>
                  </a:moveTo>
                  <a:lnTo>
                    <a:pt x="5137" y="12891"/>
                  </a:lnTo>
                  <a:lnTo>
                    <a:pt x="5176" y="12910"/>
                  </a:lnTo>
                  <a:lnTo>
                    <a:pt x="5228" y="12805"/>
                  </a:lnTo>
                  <a:lnTo>
                    <a:pt x="5579" y="12978"/>
                  </a:lnTo>
                  <a:lnTo>
                    <a:pt x="5601" y="12933"/>
                  </a:lnTo>
                  <a:lnTo>
                    <a:pt x="5250" y="12760"/>
                  </a:lnTo>
                  <a:lnTo>
                    <a:pt x="5302" y="12654"/>
                  </a:lnTo>
                  <a:lnTo>
                    <a:pt x="5264" y="12632"/>
                  </a:lnTo>
                  <a:close/>
                  <a:moveTo>
                    <a:pt x="5432" y="12291"/>
                  </a:moveTo>
                  <a:lnTo>
                    <a:pt x="5405" y="12345"/>
                  </a:lnTo>
                  <a:lnTo>
                    <a:pt x="5518" y="12494"/>
                  </a:lnTo>
                  <a:cubicBezTo>
                    <a:pt x="5525" y="12504"/>
                    <a:pt x="5532" y="12513"/>
                    <a:pt x="5538" y="12521"/>
                  </a:cubicBezTo>
                  <a:cubicBezTo>
                    <a:pt x="5545" y="12529"/>
                    <a:pt x="5549" y="12534"/>
                    <a:pt x="5551" y="12536"/>
                  </a:cubicBezTo>
                  <a:cubicBezTo>
                    <a:pt x="5542" y="12536"/>
                    <a:pt x="5533" y="12536"/>
                    <a:pt x="5524" y="12535"/>
                  </a:cubicBezTo>
                  <a:cubicBezTo>
                    <a:pt x="5516" y="12535"/>
                    <a:pt x="5507" y="12535"/>
                    <a:pt x="5497" y="12535"/>
                  </a:cubicBezTo>
                  <a:lnTo>
                    <a:pt x="5312" y="12535"/>
                  </a:lnTo>
                  <a:lnTo>
                    <a:pt x="5283" y="12593"/>
                  </a:lnTo>
                  <a:lnTo>
                    <a:pt x="5581" y="12583"/>
                  </a:lnTo>
                  <a:lnTo>
                    <a:pt x="5736" y="12659"/>
                  </a:lnTo>
                  <a:lnTo>
                    <a:pt x="5760" y="12611"/>
                  </a:lnTo>
                  <a:lnTo>
                    <a:pt x="5608" y="12536"/>
                  </a:lnTo>
                  <a:lnTo>
                    <a:pt x="5432" y="12291"/>
                  </a:lnTo>
                  <a:close/>
                  <a:moveTo>
                    <a:pt x="5791" y="11862"/>
                  </a:moveTo>
                  <a:cubicBezTo>
                    <a:pt x="5765" y="11857"/>
                    <a:pt x="5740" y="11855"/>
                    <a:pt x="5715" y="11859"/>
                  </a:cubicBezTo>
                  <a:cubicBezTo>
                    <a:pt x="5706" y="11860"/>
                    <a:pt x="5696" y="11862"/>
                    <a:pt x="5685" y="11866"/>
                  </a:cubicBezTo>
                  <a:cubicBezTo>
                    <a:pt x="5674" y="11869"/>
                    <a:pt x="5663" y="11874"/>
                    <a:pt x="5652" y="11881"/>
                  </a:cubicBezTo>
                  <a:cubicBezTo>
                    <a:pt x="5641" y="11888"/>
                    <a:pt x="5630" y="11897"/>
                    <a:pt x="5619" y="11908"/>
                  </a:cubicBezTo>
                  <a:cubicBezTo>
                    <a:pt x="5609" y="11919"/>
                    <a:pt x="5599" y="11933"/>
                    <a:pt x="5591" y="11950"/>
                  </a:cubicBezTo>
                  <a:cubicBezTo>
                    <a:pt x="5579" y="11974"/>
                    <a:pt x="5573" y="11998"/>
                    <a:pt x="5573" y="12022"/>
                  </a:cubicBezTo>
                  <a:cubicBezTo>
                    <a:pt x="5573" y="12046"/>
                    <a:pt x="5578" y="12069"/>
                    <a:pt x="5589" y="12091"/>
                  </a:cubicBezTo>
                  <a:cubicBezTo>
                    <a:pt x="5600" y="12112"/>
                    <a:pt x="5616" y="12133"/>
                    <a:pt x="5637" y="12152"/>
                  </a:cubicBezTo>
                  <a:cubicBezTo>
                    <a:pt x="5658" y="12172"/>
                    <a:pt x="5684" y="12189"/>
                    <a:pt x="5715" y="12204"/>
                  </a:cubicBezTo>
                  <a:cubicBezTo>
                    <a:pt x="5783" y="12238"/>
                    <a:pt x="5842" y="12248"/>
                    <a:pt x="5893" y="12234"/>
                  </a:cubicBezTo>
                  <a:cubicBezTo>
                    <a:pt x="5915" y="12228"/>
                    <a:pt x="5935" y="12218"/>
                    <a:pt x="5953" y="12204"/>
                  </a:cubicBezTo>
                  <a:cubicBezTo>
                    <a:pt x="5971" y="12190"/>
                    <a:pt x="5986" y="12171"/>
                    <a:pt x="5997" y="12147"/>
                  </a:cubicBezTo>
                  <a:cubicBezTo>
                    <a:pt x="6007" y="12127"/>
                    <a:pt x="6013" y="12107"/>
                    <a:pt x="6015" y="12089"/>
                  </a:cubicBezTo>
                  <a:cubicBezTo>
                    <a:pt x="6017" y="12070"/>
                    <a:pt x="6015" y="12051"/>
                    <a:pt x="6008" y="12030"/>
                  </a:cubicBezTo>
                  <a:cubicBezTo>
                    <a:pt x="6000" y="12001"/>
                    <a:pt x="5985" y="11976"/>
                    <a:pt x="5965" y="11954"/>
                  </a:cubicBezTo>
                  <a:cubicBezTo>
                    <a:pt x="5944" y="11933"/>
                    <a:pt x="5915" y="11913"/>
                    <a:pt x="5878" y="11894"/>
                  </a:cubicBezTo>
                  <a:cubicBezTo>
                    <a:pt x="5846" y="11879"/>
                    <a:pt x="5817" y="11868"/>
                    <a:pt x="5791" y="11862"/>
                  </a:cubicBezTo>
                  <a:close/>
                  <a:moveTo>
                    <a:pt x="5900" y="11973"/>
                  </a:moveTo>
                  <a:cubicBezTo>
                    <a:pt x="5912" y="11980"/>
                    <a:pt x="5922" y="11987"/>
                    <a:pt x="5930" y="11994"/>
                  </a:cubicBezTo>
                  <a:cubicBezTo>
                    <a:pt x="5939" y="12001"/>
                    <a:pt x="5946" y="12008"/>
                    <a:pt x="5951" y="12015"/>
                  </a:cubicBezTo>
                  <a:cubicBezTo>
                    <a:pt x="5957" y="12022"/>
                    <a:pt x="5961" y="12030"/>
                    <a:pt x="5965" y="12038"/>
                  </a:cubicBezTo>
                  <a:cubicBezTo>
                    <a:pt x="5972" y="12052"/>
                    <a:pt x="5975" y="12066"/>
                    <a:pt x="5975" y="12081"/>
                  </a:cubicBezTo>
                  <a:cubicBezTo>
                    <a:pt x="5974" y="12096"/>
                    <a:pt x="5970" y="12111"/>
                    <a:pt x="5963" y="12127"/>
                  </a:cubicBezTo>
                  <a:cubicBezTo>
                    <a:pt x="5959" y="12135"/>
                    <a:pt x="5954" y="12143"/>
                    <a:pt x="5947" y="12150"/>
                  </a:cubicBezTo>
                  <a:cubicBezTo>
                    <a:pt x="5941" y="12158"/>
                    <a:pt x="5934" y="12164"/>
                    <a:pt x="5927" y="12170"/>
                  </a:cubicBezTo>
                  <a:cubicBezTo>
                    <a:pt x="5920" y="12175"/>
                    <a:pt x="5912" y="12180"/>
                    <a:pt x="5904" y="12184"/>
                  </a:cubicBezTo>
                  <a:cubicBezTo>
                    <a:pt x="5896" y="12187"/>
                    <a:pt x="5888" y="12189"/>
                    <a:pt x="5879" y="12190"/>
                  </a:cubicBezTo>
                  <a:cubicBezTo>
                    <a:pt x="5862" y="12191"/>
                    <a:pt x="5841" y="12188"/>
                    <a:pt x="5815" y="12181"/>
                  </a:cubicBezTo>
                  <a:cubicBezTo>
                    <a:pt x="5788" y="12173"/>
                    <a:pt x="5761" y="12162"/>
                    <a:pt x="5731" y="12148"/>
                  </a:cubicBezTo>
                  <a:cubicBezTo>
                    <a:pt x="5707" y="12136"/>
                    <a:pt x="5687" y="12124"/>
                    <a:pt x="5671" y="12112"/>
                  </a:cubicBezTo>
                  <a:cubicBezTo>
                    <a:pt x="5655" y="12101"/>
                    <a:pt x="5643" y="12088"/>
                    <a:pt x="5633" y="12075"/>
                  </a:cubicBezTo>
                  <a:cubicBezTo>
                    <a:pt x="5623" y="12060"/>
                    <a:pt x="5617" y="12044"/>
                    <a:pt x="5616" y="12025"/>
                  </a:cubicBezTo>
                  <a:cubicBezTo>
                    <a:pt x="5616" y="12006"/>
                    <a:pt x="5620" y="11987"/>
                    <a:pt x="5629" y="11969"/>
                  </a:cubicBezTo>
                  <a:cubicBezTo>
                    <a:pt x="5640" y="11946"/>
                    <a:pt x="5654" y="11930"/>
                    <a:pt x="5672" y="11921"/>
                  </a:cubicBezTo>
                  <a:cubicBezTo>
                    <a:pt x="5690" y="11912"/>
                    <a:pt x="5707" y="11908"/>
                    <a:pt x="5725" y="11908"/>
                  </a:cubicBezTo>
                  <a:cubicBezTo>
                    <a:pt x="5742" y="11908"/>
                    <a:pt x="5761" y="11912"/>
                    <a:pt x="5783" y="11919"/>
                  </a:cubicBezTo>
                  <a:cubicBezTo>
                    <a:pt x="5804" y="11925"/>
                    <a:pt x="5830" y="11936"/>
                    <a:pt x="5859" y="11950"/>
                  </a:cubicBezTo>
                  <a:cubicBezTo>
                    <a:pt x="5875" y="11958"/>
                    <a:pt x="5888" y="11966"/>
                    <a:pt x="5900" y="11973"/>
                  </a:cubicBezTo>
                  <a:close/>
                  <a:moveTo>
                    <a:pt x="5825" y="11492"/>
                  </a:moveTo>
                  <a:lnTo>
                    <a:pt x="5724" y="11697"/>
                  </a:lnTo>
                  <a:lnTo>
                    <a:pt x="6115" y="11890"/>
                  </a:lnTo>
                  <a:lnTo>
                    <a:pt x="6138" y="11842"/>
                  </a:lnTo>
                  <a:lnTo>
                    <a:pt x="5952" y="11751"/>
                  </a:lnTo>
                  <a:lnTo>
                    <a:pt x="6014" y="11625"/>
                  </a:lnTo>
                  <a:lnTo>
                    <a:pt x="5976" y="11607"/>
                  </a:lnTo>
                  <a:lnTo>
                    <a:pt x="5914" y="11732"/>
                  </a:lnTo>
                  <a:lnTo>
                    <a:pt x="5786" y="11669"/>
                  </a:lnTo>
                  <a:lnTo>
                    <a:pt x="5860" y="11518"/>
                  </a:lnTo>
                  <a:lnTo>
                    <a:pt x="5825" y="11492"/>
                  </a:lnTo>
                  <a:close/>
                  <a:moveTo>
                    <a:pt x="6491" y="11125"/>
                  </a:moveTo>
                  <a:lnTo>
                    <a:pt x="6084" y="10966"/>
                  </a:lnTo>
                  <a:lnTo>
                    <a:pt x="6050" y="11035"/>
                  </a:lnTo>
                  <a:lnTo>
                    <a:pt x="6273" y="11236"/>
                  </a:lnTo>
                  <a:cubicBezTo>
                    <a:pt x="6287" y="11248"/>
                    <a:pt x="6299" y="11259"/>
                    <a:pt x="6311" y="11267"/>
                  </a:cubicBezTo>
                  <a:cubicBezTo>
                    <a:pt x="6322" y="11276"/>
                    <a:pt x="6328" y="11281"/>
                    <a:pt x="6330" y="11282"/>
                  </a:cubicBezTo>
                  <a:cubicBezTo>
                    <a:pt x="6328" y="11281"/>
                    <a:pt x="6320" y="11279"/>
                    <a:pt x="6306" y="11275"/>
                  </a:cubicBezTo>
                  <a:cubicBezTo>
                    <a:pt x="6292" y="11272"/>
                    <a:pt x="6275" y="11268"/>
                    <a:pt x="6254" y="11264"/>
                  </a:cubicBezTo>
                  <a:lnTo>
                    <a:pt x="5964" y="11209"/>
                  </a:lnTo>
                  <a:lnTo>
                    <a:pt x="5930" y="11278"/>
                  </a:lnTo>
                  <a:lnTo>
                    <a:pt x="6304" y="11504"/>
                  </a:lnTo>
                  <a:lnTo>
                    <a:pt x="6327" y="11459"/>
                  </a:lnTo>
                  <a:lnTo>
                    <a:pt x="6059" y="11301"/>
                  </a:lnTo>
                  <a:cubicBezTo>
                    <a:pt x="6054" y="11298"/>
                    <a:pt x="6047" y="11294"/>
                    <a:pt x="6040" y="11290"/>
                  </a:cubicBezTo>
                  <a:cubicBezTo>
                    <a:pt x="6032" y="11285"/>
                    <a:pt x="6025" y="11281"/>
                    <a:pt x="6017" y="11277"/>
                  </a:cubicBezTo>
                  <a:cubicBezTo>
                    <a:pt x="6010" y="11273"/>
                    <a:pt x="6003" y="11269"/>
                    <a:pt x="5998" y="11266"/>
                  </a:cubicBezTo>
                  <a:cubicBezTo>
                    <a:pt x="5993" y="11263"/>
                    <a:pt x="5990" y="11261"/>
                    <a:pt x="5989" y="11260"/>
                  </a:cubicBezTo>
                  <a:cubicBezTo>
                    <a:pt x="5993" y="11262"/>
                    <a:pt x="6002" y="11264"/>
                    <a:pt x="6016" y="11266"/>
                  </a:cubicBezTo>
                  <a:cubicBezTo>
                    <a:pt x="6031" y="11269"/>
                    <a:pt x="6050" y="11273"/>
                    <a:pt x="6072" y="11277"/>
                  </a:cubicBezTo>
                  <a:lnTo>
                    <a:pt x="6387" y="11336"/>
                  </a:lnTo>
                  <a:lnTo>
                    <a:pt x="6407" y="11296"/>
                  </a:lnTo>
                  <a:lnTo>
                    <a:pt x="6156" y="11069"/>
                  </a:lnTo>
                  <a:cubicBezTo>
                    <a:pt x="6151" y="11065"/>
                    <a:pt x="6145" y="11060"/>
                    <a:pt x="6140" y="11055"/>
                  </a:cubicBezTo>
                  <a:cubicBezTo>
                    <a:pt x="6134" y="11050"/>
                    <a:pt x="6128" y="11045"/>
                    <a:pt x="6123" y="11041"/>
                  </a:cubicBezTo>
                  <a:cubicBezTo>
                    <a:pt x="6118" y="11036"/>
                    <a:pt x="6113" y="11032"/>
                    <a:pt x="6109" y="11029"/>
                  </a:cubicBezTo>
                  <a:cubicBezTo>
                    <a:pt x="6106" y="11026"/>
                    <a:pt x="6103" y="11024"/>
                    <a:pt x="6103" y="11024"/>
                  </a:cubicBezTo>
                  <a:cubicBezTo>
                    <a:pt x="6104" y="11024"/>
                    <a:pt x="6106" y="11025"/>
                    <a:pt x="6111" y="11027"/>
                  </a:cubicBezTo>
                  <a:cubicBezTo>
                    <a:pt x="6116" y="11029"/>
                    <a:pt x="6121" y="11032"/>
                    <a:pt x="6128" y="11035"/>
                  </a:cubicBezTo>
                  <a:cubicBezTo>
                    <a:pt x="6135" y="11038"/>
                    <a:pt x="6142" y="11041"/>
                    <a:pt x="6150" y="11045"/>
                  </a:cubicBezTo>
                  <a:cubicBezTo>
                    <a:pt x="6157" y="11048"/>
                    <a:pt x="6164" y="11051"/>
                    <a:pt x="6170" y="11053"/>
                  </a:cubicBezTo>
                  <a:lnTo>
                    <a:pt x="6468" y="11172"/>
                  </a:lnTo>
                  <a:lnTo>
                    <a:pt x="6491" y="11125"/>
                  </a:lnTo>
                  <a:close/>
                  <a:moveTo>
                    <a:pt x="6276" y="10576"/>
                  </a:moveTo>
                  <a:lnTo>
                    <a:pt x="6253" y="10623"/>
                  </a:lnTo>
                  <a:lnTo>
                    <a:pt x="6525" y="10757"/>
                  </a:lnTo>
                  <a:cubicBezTo>
                    <a:pt x="6538" y="10763"/>
                    <a:pt x="6549" y="10770"/>
                    <a:pt x="6558" y="10776"/>
                  </a:cubicBezTo>
                  <a:cubicBezTo>
                    <a:pt x="6566" y="10782"/>
                    <a:pt x="6573" y="10791"/>
                    <a:pt x="6579" y="10801"/>
                  </a:cubicBezTo>
                  <a:cubicBezTo>
                    <a:pt x="6584" y="10811"/>
                    <a:pt x="6586" y="10823"/>
                    <a:pt x="6584" y="10837"/>
                  </a:cubicBezTo>
                  <a:cubicBezTo>
                    <a:pt x="6582" y="10851"/>
                    <a:pt x="6577" y="10866"/>
                    <a:pt x="6569" y="10882"/>
                  </a:cubicBezTo>
                  <a:cubicBezTo>
                    <a:pt x="6563" y="10894"/>
                    <a:pt x="6557" y="10904"/>
                    <a:pt x="6551" y="10912"/>
                  </a:cubicBezTo>
                  <a:cubicBezTo>
                    <a:pt x="6544" y="10920"/>
                    <a:pt x="6537" y="10926"/>
                    <a:pt x="6531" y="10930"/>
                  </a:cubicBezTo>
                  <a:cubicBezTo>
                    <a:pt x="6524" y="10934"/>
                    <a:pt x="6517" y="10937"/>
                    <a:pt x="6511" y="10938"/>
                  </a:cubicBezTo>
                  <a:cubicBezTo>
                    <a:pt x="6505" y="10939"/>
                    <a:pt x="6499" y="10940"/>
                    <a:pt x="6494" y="10940"/>
                  </a:cubicBezTo>
                  <a:cubicBezTo>
                    <a:pt x="6486" y="10940"/>
                    <a:pt x="6477" y="10937"/>
                    <a:pt x="6466" y="10933"/>
                  </a:cubicBezTo>
                  <a:cubicBezTo>
                    <a:pt x="6454" y="10928"/>
                    <a:pt x="6444" y="10924"/>
                    <a:pt x="6434" y="10919"/>
                  </a:cubicBezTo>
                  <a:lnTo>
                    <a:pt x="6171" y="10789"/>
                  </a:lnTo>
                  <a:lnTo>
                    <a:pt x="6148" y="10836"/>
                  </a:lnTo>
                  <a:lnTo>
                    <a:pt x="6428" y="10974"/>
                  </a:lnTo>
                  <a:cubicBezTo>
                    <a:pt x="6437" y="10978"/>
                    <a:pt x="6447" y="10982"/>
                    <a:pt x="6459" y="10987"/>
                  </a:cubicBezTo>
                  <a:cubicBezTo>
                    <a:pt x="6471" y="10991"/>
                    <a:pt x="6483" y="10993"/>
                    <a:pt x="6495" y="10992"/>
                  </a:cubicBezTo>
                  <a:cubicBezTo>
                    <a:pt x="6520" y="10991"/>
                    <a:pt x="6541" y="10984"/>
                    <a:pt x="6559" y="10970"/>
                  </a:cubicBezTo>
                  <a:cubicBezTo>
                    <a:pt x="6577" y="10957"/>
                    <a:pt x="6593" y="10935"/>
                    <a:pt x="6608" y="10904"/>
                  </a:cubicBezTo>
                  <a:cubicBezTo>
                    <a:pt x="6620" y="10880"/>
                    <a:pt x="6627" y="10859"/>
                    <a:pt x="6630" y="10840"/>
                  </a:cubicBezTo>
                  <a:cubicBezTo>
                    <a:pt x="6633" y="10822"/>
                    <a:pt x="6633" y="10804"/>
                    <a:pt x="6628" y="10787"/>
                  </a:cubicBezTo>
                  <a:cubicBezTo>
                    <a:pt x="6624" y="10770"/>
                    <a:pt x="6617" y="10757"/>
                    <a:pt x="6606" y="10746"/>
                  </a:cubicBezTo>
                  <a:cubicBezTo>
                    <a:pt x="6595" y="10736"/>
                    <a:pt x="6577" y="10725"/>
                    <a:pt x="6554" y="10713"/>
                  </a:cubicBezTo>
                  <a:lnTo>
                    <a:pt x="6276" y="10576"/>
                  </a:lnTo>
                  <a:close/>
                  <a:moveTo>
                    <a:pt x="6119" y="10707"/>
                  </a:moveTo>
                  <a:cubicBezTo>
                    <a:pt x="6110" y="10710"/>
                    <a:pt x="6104" y="10716"/>
                    <a:pt x="6100" y="10724"/>
                  </a:cubicBezTo>
                  <a:cubicBezTo>
                    <a:pt x="6096" y="10732"/>
                    <a:pt x="6095" y="10740"/>
                    <a:pt x="6098" y="10749"/>
                  </a:cubicBezTo>
                  <a:cubicBezTo>
                    <a:pt x="6101" y="10757"/>
                    <a:pt x="6106" y="10763"/>
                    <a:pt x="6114" y="10767"/>
                  </a:cubicBezTo>
                  <a:cubicBezTo>
                    <a:pt x="6123" y="10772"/>
                    <a:pt x="6131" y="10772"/>
                    <a:pt x="6140" y="10769"/>
                  </a:cubicBezTo>
                  <a:cubicBezTo>
                    <a:pt x="6149" y="10767"/>
                    <a:pt x="6155" y="10761"/>
                    <a:pt x="6159" y="10753"/>
                  </a:cubicBezTo>
                  <a:cubicBezTo>
                    <a:pt x="6163" y="10744"/>
                    <a:pt x="6164" y="10736"/>
                    <a:pt x="6161" y="10727"/>
                  </a:cubicBezTo>
                  <a:cubicBezTo>
                    <a:pt x="6157" y="10719"/>
                    <a:pt x="6152" y="10713"/>
                    <a:pt x="6143" y="10709"/>
                  </a:cubicBezTo>
                  <a:cubicBezTo>
                    <a:pt x="6135" y="10705"/>
                    <a:pt x="6127" y="10704"/>
                    <a:pt x="6119" y="10707"/>
                  </a:cubicBezTo>
                  <a:close/>
                  <a:moveTo>
                    <a:pt x="6176" y="10590"/>
                  </a:moveTo>
                  <a:cubicBezTo>
                    <a:pt x="6167" y="10593"/>
                    <a:pt x="6161" y="10599"/>
                    <a:pt x="6157" y="10607"/>
                  </a:cubicBezTo>
                  <a:cubicBezTo>
                    <a:pt x="6153" y="10615"/>
                    <a:pt x="6153" y="10623"/>
                    <a:pt x="6156" y="10632"/>
                  </a:cubicBezTo>
                  <a:cubicBezTo>
                    <a:pt x="6158" y="10640"/>
                    <a:pt x="6164" y="10647"/>
                    <a:pt x="6172" y="10651"/>
                  </a:cubicBezTo>
                  <a:cubicBezTo>
                    <a:pt x="6180" y="10655"/>
                    <a:pt x="6189" y="10655"/>
                    <a:pt x="6197" y="10653"/>
                  </a:cubicBezTo>
                  <a:cubicBezTo>
                    <a:pt x="6206" y="10650"/>
                    <a:pt x="6212" y="10644"/>
                    <a:pt x="6217" y="10636"/>
                  </a:cubicBezTo>
                  <a:cubicBezTo>
                    <a:pt x="6221" y="10627"/>
                    <a:pt x="6221" y="10619"/>
                    <a:pt x="6218" y="10611"/>
                  </a:cubicBezTo>
                  <a:cubicBezTo>
                    <a:pt x="6215" y="10602"/>
                    <a:pt x="6209" y="10596"/>
                    <a:pt x="6201" y="10592"/>
                  </a:cubicBezTo>
                  <a:cubicBezTo>
                    <a:pt x="6193" y="10588"/>
                    <a:pt x="6184" y="10587"/>
                    <a:pt x="6176" y="10590"/>
                  </a:cubicBezTo>
                  <a:close/>
                  <a:moveTo>
                    <a:pt x="6850" y="10396"/>
                  </a:moveTo>
                  <a:lnTo>
                    <a:pt x="6459" y="10204"/>
                  </a:lnTo>
                  <a:lnTo>
                    <a:pt x="6436" y="10250"/>
                  </a:lnTo>
                  <a:lnTo>
                    <a:pt x="6650" y="10353"/>
                  </a:lnTo>
                  <a:cubicBezTo>
                    <a:pt x="6664" y="10360"/>
                    <a:pt x="6678" y="10366"/>
                    <a:pt x="6692" y="10373"/>
                  </a:cubicBezTo>
                  <a:cubicBezTo>
                    <a:pt x="6706" y="10379"/>
                    <a:pt x="6719" y="10385"/>
                    <a:pt x="6731" y="10390"/>
                  </a:cubicBezTo>
                  <a:cubicBezTo>
                    <a:pt x="6742" y="10395"/>
                    <a:pt x="6752" y="10399"/>
                    <a:pt x="6759" y="10402"/>
                  </a:cubicBezTo>
                  <a:cubicBezTo>
                    <a:pt x="6767" y="10405"/>
                    <a:pt x="6771" y="10406"/>
                    <a:pt x="6771" y="10406"/>
                  </a:cubicBezTo>
                  <a:cubicBezTo>
                    <a:pt x="6770" y="10406"/>
                    <a:pt x="6766" y="10406"/>
                    <a:pt x="6760" y="10405"/>
                  </a:cubicBezTo>
                  <a:cubicBezTo>
                    <a:pt x="6754" y="10405"/>
                    <a:pt x="6746" y="10404"/>
                    <a:pt x="6737" y="10404"/>
                  </a:cubicBezTo>
                  <a:cubicBezTo>
                    <a:pt x="6728" y="10403"/>
                    <a:pt x="6717" y="10403"/>
                    <a:pt x="6706" y="10402"/>
                  </a:cubicBezTo>
                  <a:cubicBezTo>
                    <a:pt x="6694" y="10402"/>
                    <a:pt x="6683" y="10402"/>
                    <a:pt x="6671" y="10402"/>
                  </a:cubicBezTo>
                  <a:lnTo>
                    <a:pt x="6358" y="10409"/>
                  </a:lnTo>
                  <a:lnTo>
                    <a:pt x="6331" y="10464"/>
                  </a:lnTo>
                  <a:lnTo>
                    <a:pt x="6722" y="10656"/>
                  </a:lnTo>
                  <a:lnTo>
                    <a:pt x="6746" y="10608"/>
                  </a:lnTo>
                  <a:lnTo>
                    <a:pt x="6518" y="10498"/>
                  </a:lnTo>
                  <a:cubicBezTo>
                    <a:pt x="6506" y="10493"/>
                    <a:pt x="6495" y="10487"/>
                    <a:pt x="6483" y="10482"/>
                  </a:cubicBezTo>
                  <a:cubicBezTo>
                    <a:pt x="6472" y="10477"/>
                    <a:pt x="6461" y="10473"/>
                    <a:pt x="6451" y="10468"/>
                  </a:cubicBezTo>
                  <a:cubicBezTo>
                    <a:pt x="6441" y="10464"/>
                    <a:pt x="6432" y="10461"/>
                    <a:pt x="6425" y="10457"/>
                  </a:cubicBezTo>
                  <a:cubicBezTo>
                    <a:pt x="6418" y="10454"/>
                    <a:pt x="6413" y="10452"/>
                    <a:pt x="6409" y="10451"/>
                  </a:cubicBezTo>
                  <a:cubicBezTo>
                    <a:pt x="6413" y="10452"/>
                    <a:pt x="6419" y="10452"/>
                    <a:pt x="6426" y="10453"/>
                  </a:cubicBezTo>
                  <a:cubicBezTo>
                    <a:pt x="6434" y="10453"/>
                    <a:pt x="6443" y="10453"/>
                    <a:pt x="6453" y="10453"/>
                  </a:cubicBezTo>
                  <a:cubicBezTo>
                    <a:pt x="6463" y="10453"/>
                    <a:pt x="6474" y="10453"/>
                    <a:pt x="6486" y="10453"/>
                  </a:cubicBezTo>
                  <a:cubicBezTo>
                    <a:pt x="6498" y="10453"/>
                    <a:pt x="6511" y="10453"/>
                    <a:pt x="6525" y="10453"/>
                  </a:cubicBezTo>
                  <a:lnTo>
                    <a:pt x="6826" y="10445"/>
                  </a:lnTo>
                  <a:lnTo>
                    <a:pt x="6850" y="10396"/>
                  </a:lnTo>
                  <a:close/>
                  <a:moveTo>
                    <a:pt x="6874" y="9975"/>
                  </a:moveTo>
                  <a:cubicBezTo>
                    <a:pt x="6859" y="9974"/>
                    <a:pt x="6845" y="9975"/>
                    <a:pt x="6832" y="9978"/>
                  </a:cubicBezTo>
                  <a:cubicBezTo>
                    <a:pt x="6819" y="9982"/>
                    <a:pt x="6807" y="9987"/>
                    <a:pt x="6796" y="9995"/>
                  </a:cubicBezTo>
                  <a:cubicBezTo>
                    <a:pt x="6786" y="10002"/>
                    <a:pt x="6773" y="10013"/>
                    <a:pt x="6759" y="10028"/>
                  </a:cubicBezTo>
                  <a:lnTo>
                    <a:pt x="6723" y="10066"/>
                  </a:lnTo>
                  <a:cubicBezTo>
                    <a:pt x="6704" y="10085"/>
                    <a:pt x="6687" y="10098"/>
                    <a:pt x="6673" y="10103"/>
                  </a:cubicBezTo>
                  <a:cubicBezTo>
                    <a:pt x="6658" y="10109"/>
                    <a:pt x="6643" y="10107"/>
                    <a:pt x="6627" y="10099"/>
                  </a:cubicBezTo>
                  <a:cubicBezTo>
                    <a:pt x="6607" y="10090"/>
                    <a:pt x="6595" y="10075"/>
                    <a:pt x="6590" y="10056"/>
                  </a:cubicBezTo>
                  <a:cubicBezTo>
                    <a:pt x="6585" y="10036"/>
                    <a:pt x="6589" y="10014"/>
                    <a:pt x="6601" y="9990"/>
                  </a:cubicBezTo>
                  <a:cubicBezTo>
                    <a:pt x="6605" y="9981"/>
                    <a:pt x="6610" y="9974"/>
                    <a:pt x="6614" y="9967"/>
                  </a:cubicBezTo>
                  <a:cubicBezTo>
                    <a:pt x="6619" y="9960"/>
                    <a:pt x="6625" y="9954"/>
                    <a:pt x="6631" y="9947"/>
                  </a:cubicBezTo>
                  <a:cubicBezTo>
                    <a:pt x="6637" y="9941"/>
                    <a:pt x="6645" y="9935"/>
                    <a:pt x="6653" y="9929"/>
                  </a:cubicBezTo>
                  <a:cubicBezTo>
                    <a:pt x="6661" y="9924"/>
                    <a:pt x="6670" y="9917"/>
                    <a:pt x="6681" y="9911"/>
                  </a:cubicBezTo>
                  <a:lnTo>
                    <a:pt x="6657" y="9874"/>
                  </a:lnTo>
                  <a:cubicBezTo>
                    <a:pt x="6614" y="9899"/>
                    <a:pt x="6582" y="9932"/>
                    <a:pt x="6562" y="9973"/>
                  </a:cubicBezTo>
                  <a:cubicBezTo>
                    <a:pt x="6552" y="9992"/>
                    <a:pt x="6547" y="10011"/>
                    <a:pt x="6545" y="10029"/>
                  </a:cubicBezTo>
                  <a:cubicBezTo>
                    <a:pt x="6542" y="10047"/>
                    <a:pt x="6544" y="10064"/>
                    <a:pt x="6548" y="10080"/>
                  </a:cubicBezTo>
                  <a:cubicBezTo>
                    <a:pt x="6552" y="10096"/>
                    <a:pt x="6560" y="10111"/>
                    <a:pt x="6571" y="10123"/>
                  </a:cubicBezTo>
                  <a:cubicBezTo>
                    <a:pt x="6581" y="10136"/>
                    <a:pt x="6595" y="10147"/>
                    <a:pt x="6612" y="10155"/>
                  </a:cubicBezTo>
                  <a:cubicBezTo>
                    <a:pt x="6637" y="10167"/>
                    <a:pt x="6662" y="10170"/>
                    <a:pt x="6688" y="10162"/>
                  </a:cubicBezTo>
                  <a:cubicBezTo>
                    <a:pt x="6699" y="10158"/>
                    <a:pt x="6710" y="10152"/>
                    <a:pt x="6720" y="10144"/>
                  </a:cubicBezTo>
                  <a:cubicBezTo>
                    <a:pt x="6730" y="10136"/>
                    <a:pt x="6743" y="10125"/>
                    <a:pt x="6757" y="10109"/>
                  </a:cubicBezTo>
                  <a:lnTo>
                    <a:pt x="6788" y="10076"/>
                  </a:lnTo>
                  <a:cubicBezTo>
                    <a:pt x="6825" y="10036"/>
                    <a:pt x="6861" y="10025"/>
                    <a:pt x="6895" y="10042"/>
                  </a:cubicBezTo>
                  <a:cubicBezTo>
                    <a:pt x="6918" y="10053"/>
                    <a:pt x="6933" y="10072"/>
                    <a:pt x="6937" y="10097"/>
                  </a:cubicBezTo>
                  <a:cubicBezTo>
                    <a:pt x="6940" y="10109"/>
                    <a:pt x="6940" y="10120"/>
                    <a:pt x="6938" y="10130"/>
                  </a:cubicBezTo>
                  <a:cubicBezTo>
                    <a:pt x="6936" y="10140"/>
                    <a:pt x="6931" y="10153"/>
                    <a:pt x="6924" y="10168"/>
                  </a:cubicBezTo>
                  <a:cubicBezTo>
                    <a:pt x="6914" y="10187"/>
                    <a:pt x="6903" y="10204"/>
                    <a:pt x="6889" y="10219"/>
                  </a:cubicBezTo>
                  <a:cubicBezTo>
                    <a:pt x="6875" y="10233"/>
                    <a:pt x="6859" y="10245"/>
                    <a:pt x="6839" y="10256"/>
                  </a:cubicBezTo>
                  <a:lnTo>
                    <a:pt x="6865" y="10294"/>
                  </a:lnTo>
                  <a:cubicBezTo>
                    <a:pt x="6887" y="10281"/>
                    <a:pt x="6905" y="10266"/>
                    <a:pt x="6921" y="10248"/>
                  </a:cubicBezTo>
                  <a:cubicBezTo>
                    <a:pt x="6937" y="10231"/>
                    <a:pt x="6951" y="10210"/>
                    <a:pt x="6962" y="10186"/>
                  </a:cubicBezTo>
                  <a:cubicBezTo>
                    <a:pt x="6971" y="10168"/>
                    <a:pt x="6977" y="10151"/>
                    <a:pt x="6980" y="10136"/>
                  </a:cubicBezTo>
                  <a:cubicBezTo>
                    <a:pt x="6983" y="10120"/>
                    <a:pt x="6983" y="10104"/>
                    <a:pt x="6981" y="10087"/>
                  </a:cubicBezTo>
                  <a:cubicBezTo>
                    <a:pt x="6979" y="10064"/>
                    <a:pt x="6972" y="10044"/>
                    <a:pt x="6960" y="10026"/>
                  </a:cubicBezTo>
                  <a:cubicBezTo>
                    <a:pt x="6947" y="10009"/>
                    <a:pt x="6932" y="9996"/>
                    <a:pt x="6914" y="9987"/>
                  </a:cubicBezTo>
                  <a:cubicBezTo>
                    <a:pt x="6902" y="9981"/>
                    <a:pt x="6888" y="9977"/>
                    <a:pt x="6874" y="9975"/>
                  </a:cubicBezTo>
                  <a:close/>
                  <a:moveTo>
                    <a:pt x="6791" y="9529"/>
                  </a:moveTo>
                  <a:lnTo>
                    <a:pt x="6664" y="9787"/>
                  </a:lnTo>
                  <a:lnTo>
                    <a:pt x="6703" y="9807"/>
                  </a:lnTo>
                  <a:lnTo>
                    <a:pt x="6755" y="9702"/>
                  </a:lnTo>
                  <a:lnTo>
                    <a:pt x="7106" y="9875"/>
                  </a:lnTo>
                  <a:lnTo>
                    <a:pt x="7128" y="9830"/>
                  </a:lnTo>
                  <a:lnTo>
                    <a:pt x="6777" y="9657"/>
                  </a:lnTo>
                  <a:lnTo>
                    <a:pt x="6829" y="9551"/>
                  </a:lnTo>
                  <a:lnTo>
                    <a:pt x="6791" y="9529"/>
                  </a:lnTo>
                  <a:close/>
                  <a:moveTo>
                    <a:pt x="7323" y="9434"/>
                  </a:moveTo>
                  <a:lnTo>
                    <a:pt x="7283" y="9414"/>
                  </a:lnTo>
                  <a:lnTo>
                    <a:pt x="7198" y="9587"/>
                  </a:lnTo>
                  <a:lnTo>
                    <a:pt x="7055" y="9516"/>
                  </a:lnTo>
                  <a:lnTo>
                    <a:pt x="7121" y="9382"/>
                  </a:lnTo>
                  <a:lnTo>
                    <a:pt x="7080" y="9362"/>
                  </a:lnTo>
                  <a:lnTo>
                    <a:pt x="7014" y="9496"/>
                  </a:lnTo>
                  <a:lnTo>
                    <a:pt x="6886" y="9433"/>
                  </a:lnTo>
                  <a:lnTo>
                    <a:pt x="6965" y="9273"/>
                  </a:lnTo>
                  <a:lnTo>
                    <a:pt x="6929" y="9248"/>
                  </a:lnTo>
                  <a:lnTo>
                    <a:pt x="6824" y="9461"/>
                  </a:lnTo>
                  <a:lnTo>
                    <a:pt x="7215" y="9654"/>
                  </a:lnTo>
                  <a:lnTo>
                    <a:pt x="7323" y="9434"/>
                  </a:lnTo>
                  <a:close/>
                  <a:moveTo>
                    <a:pt x="7486" y="9103"/>
                  </a:moveTo>
                  <a:lnTo>
                    <a:pt x="7450" y="9108"/>
                  </a:lnTo>
                  <a:cubicBezTo>
                    <a:pt x="7433" y="9110"/>
                    <a:pt x="7415" y="9113"/>
                    <a:pt x="7397" y="9115"/>
                  </a:cubicBezTo>
                  <a:cubicBezTo>
                    <a:pt x="7378" y="9118"/>
                    <a:pt x="7360" y="9120"/>
                    <a:pt x="7344" y="9122"/>
                  </a:cubicBezTo>
                  <a:cubicBezTo>
                    <a:pt x="7327" y="9125"/>
                    <a:pt x="7316" y="9127"/>
                    <a:pt x="7309" y="9128"/>
                  </a:cubicBezTo>
                  <a:cubicBezTo>
                    <a:pt x="7299" y="9130"/>
                    <a:pt x="7288" y="9132"/>
                    <a:pt x="7276" y="9135"/>
                  </a:cubicBezTo>
                  <a:cubicBezTo>
                    <a:pt x="7264" y="9138"/>
                    <a:pt x="7254" y="9142"/>
                    <a:pt x="7246" y="9146"/>
                  </a:cubicBezTo>
                  <a:lnTo>
                    <a:pt x="7248" y="9140"/>
                  </a:lnTo>
                  <a:cubicBezTo>
                    <a:pt x="7256" y="9124"/>
                    <a:pt x="7261" y="9109"/>
                    <a:pt x="7262" y="9094"/>
                  </a:cubicBezTo>
                  <a:cubicBezTo>
                    <a:pt x="7263" y="9079"/>
                    <a:pt x="7261" y="9064"/>
                    <a:pt x="7256" y="9050"/>
                  </a:cubicBezTo>
                  <a:cubicBezTo>
                    <a:pt x="7251" y="9037"/>
                    <a:pt x="7243" y="9024"/>
                    <a:pt x="7233" y="9013"/>
                  </a:cubicBezTo>
                  <a:cubicBezTo>
                    <a:pt x="7222" y="9001"/>
                    <a:pt x="7208" y="8991"/>
                    <a:pt x="7192" y="8984"/>
                  </a:cubicBezTo>
                  <a:cubicBezTo>
                    <a:pt x="7182" y="8979"/>
                    <a:pt x="7172" y="8975"/>
                    <a:pt x="7162" y="8973"/>
                  </a:cubicBezTo>
                  <a:cubicBezTo>
                    <a:pt x="7153" y="8972"/>
                    <a:pt x="7143" y="8971"/>
                    <a:pt x="7135" y="8971"/>
                  </a:cubicBezTo>
                  <a:cubicBezTo>
                    <a:pt x="7126" y="8971"/>
                    <a:pt x="7118" y="8973"/>
                    <a:pt x="7111" y="8975"/>
                  </a:cubicBezTo>
                  <a:cubicBezTo>
                    <a:pt x="7103" y="8977"/>
                    <a:pt x="7097" y="8979"/>
                    <a:pt x="7091" y="8982"/>
                  </a:cubicBezTo>
                  <a:cubicBezTo>
                    <a:pt x="7085" y="8985"/>
                    <a:pt x="7079" y="8988"/>
                    <a:pt x="7073" y="8993"/>
                  </a:cubicBezTo>
                  <a:cubicBezTo>
                    <a:pt x="7067" y="8997"/>
                    <a:pt x="7061" y="9003"/>
                    <a:pt x="7055" y="9009"/>
                  </a:cubicBezTo>
                  <a:cubicBezTo>
                    <a:pt x="7049" y="9016"/>
                    <a:pt x="7043" y="9024"/>
                    <a:pt x="7037" y="9034"/>
                  </a:cubicBezTo>
                  <a:cubicBezTo>
                    <a:pt x="7031" y="9043"/>
                    <a:pt x="7024" y="9055"/>
                    <a:pt x="7018" y="9068"/>
                  </a:cubicBezTo>
                  <a:lnTo>
                    <a:pt x="6973" y="9159"/>
                  </a:lnTo>
                  <a:lnTo>
                    <a:pt x="7364" y="9352"/>
                  </a:lnTo>
                  <a:lnTo>
                    <a:pt x="7386" y="9306"/>
                  </a:lnTo>
                  <a:lnTo>
                    <a:pt x="7209" y="9219"/>
                  </a:lnTo>
                  <a:cubicBezTo>
                    <a:pt x="7215" y="9209"/>
                    <a:pt x="7220" y="9202"/>
                    <a:pt x="7227" y="9198"/>
                  </a:cubicBezTo>
                  <a:cubicBezTo>
                    <a:pt x="7233" y="9193"/>
                    <a:pt x="7243" y="9190"/>
                    <a:pt x="7256" y="9187"/>
                  </a:cubicBezTo>
                  <a:cubicBezTo>
                    <a:pt x="7280" y="9182"/>
                    <a:pt x="7301" y="9178"/>
                    <a:pt x="7322" y="9175"/>
                  </a:cubicBezTo>
                  <a:cubicBezTo>
                    <a:pt x="7343" y="9171"/>
                    <a:pt x="7362" y="9169"/>
                    <a:pt x="7379" y="9167"/>
                  </a:cubicBezTo>
                  <a:cubicBezTo>
                    <a:pt x="7397" y="9164"/>
                    <a:pt x="7412" y="9163"/>
                    <a:pt x="7425" y="9163"/>
                  </a:cubicBezTo>
                  <a:cubicBezTo>
                    <a:pt x="7439" y="9162"/>
                    <a:pt x="7449" y="9162"/>
                    <a:pt x="7457" y="9162"/>
                  </a:cubicBezTo>
                  <a:lnTo>
                    <a:pt x="7486" y="9103"/>
                  </a:lnTo>
                  <a:close/>
                  <a:moveTo>
                    <a:pt x="7200" y="9054"/>
                  </a:moveTo>
                  <a:cubicBezTo>
                    <a:pt x="7208" y="9063"/>
                    <a:pt x="7214" y="9072"/>
                    <a:pt x="7217" y="9081"/>
                  </a:cubicBezTo>
                  <a:cubicBezTo>
                    <a:pt x="7220" y="9092"/>
                    <a:pt x="7220" y="9104"/>
                    <a:pt x="7218" y="9116"/>
                  </a:cubicBezTo>
                  <a:cubicBezTo>
                    <a:pt x="7216" y="9129"/>
                    <a:pt x="7210" y="9144"/>
                    <a:pt x="7202" y="9162"/>
                  </a:cubicBezTo>
                  <a:lnTo>
                    <a:pt x="7180" y="9205"/>
                  </a:lnTo>
                  <a:lnTo>
                    <a:pt x="7035" y="9133"/>
                  </a:lnTo>
                  <a:lnTo>
                    <a:pt x="7058" y="9086"/>
                  </a:lnTo>
                  <a:cubicBezTo>
                    <a:pt x="7063" y="9076"/>
                    <a:pt x="7068" y="9067"/>
                    <a:pt x="7073" y="9060"/>
                  </a:cubicBezTo>
                  <a:cubicBezTo>
                    <a:pt x="7078" y="9053"/>
                    <a:pt x="7084" y="9046"/>
                    <a:pt x="7090" y="9041"/>
                  </a:cubicBezTo>
                  <a:cubicBezTo>
                    <a:pt x="7100" y="9033"/>
                    <a:pt x="7112" y="9027"/>
                    <a:pt x="7126" y="9025"/>
                  </a:cubicBezTo>
                  <a:cubicBezTo>
                    <a:pt x="7141" y="9024"/>
                    <a:pt x="7155" y="9026"/>
                    <a:pt x="7168" y="9032"/>
                  </a:cubicBezTo>
                  <a:cubicBezTo>
                    <a:pt x="7181" y="9039"/>
                    <a:pt x="7191" y="9046"/>
                    <a:pt x="7200" y="9054"/>
                  </a:cubicBezTo>
                  <a:close/>
                  <a:moveTo>
                    <a:pt x="7698" y="8892"/>
                  </a:moveTo>
                  <a:lnTo>
                    <a:pt x="7149" y="8622"/>
                  </a:lnTo>
                  <a:lnTo>
                    <a:pt x="7130" y="8659"/>
                  </a:lnTo>
                  <a:lnTo>
                    <a:pt x="7679" y="8929"/>
                  </a:lnTo>
                  <a:lnTo>
                    <a:pt x="7698" y="8892"/>
                  </a:lnTo>
                  <a:close/>
                  <a:moveTo>
                    <a:pt x="7543" y="8000"/>
                  </a:moveTo>
                  <a:lnTo>
                    <a:pt x="7520" y="8047"/>
                  </a:lnTo>
                  <a:lnTo>
                    <a:pt x="7723" y="8207"/>
                  </a:lnTo>
                  <a:cubicBezTo>
                    <a:pt x="7736" y="8217"/>
                    <a:pt x="7749" y="8227"/>
                    <a:pt x="7761" y="8237"/>
                  </a:cubicBezTo>
                  <a:cubicBezTo>
                    <a:pt x="7774" y="8247"/>
                    <a:pt x="7786" y="8255"/>
                    <a:pt x="7796" y="8263"/>
                  </a:cubicBezTo>
                  <a:cubicBezTo>
                    <a:pt x="7806" y="8270"/>
                    <a:pt x="7814" y="8276"/>
                    <a:pt x="7821" y="8282"/>
                  </a:cubicBezTo>
                  <a:cubicBezTo>
                    <a:pt x="7826" y="8285"/>
                    <a:pt x="7830" y="8287"/>
                    <a:pt x="7831" y="8289"/>
                  </a:cubicBezTo>
                  <a:cubicBezTo>
                    <a:pt x="7829" y="8288"/>
                    <a:pt x="7826" y="8287"/>
                    <a:pt x="7822" y="8286"/>
                  </a:cubicBezTo>
                  <a:cubicBezTo>
                    <a:pt x="7815" y="8284"/>
                    <a:pt x="7807" y="8282"/>
                    <a:pt x="7797" y="8279"/>
                  </a:cubicBezTo>
                  <a:cubicBezTo>
                    <a:pt x="7787" y="8276"/>
                    <a:pt x="7775" y="8273"/>
                    <a:pt x="7762" y="8269"/>
                  </a:cubicBezTo>
                  <a:cubicBezTo>
                    <a:pt x="7749" y="8266"/>
                    <a:pt x="7734" y="8262"/>
                    <a:pt x="7718" y="8258"/>
                  </a:cubicBezTo>
                  <a:lnTo>
                    <a:pt x="7449" y="8192"/>
                  </a:lnTo>
                  <a:lnTo>
                    <a:pt x="7423" y="8245"/>
                  </a:lnTo>
                  <a:lnTo>
                    <a:pt x="7631" y="8413"/>
                  </a:lnTo>
                  <a:cubicBezTo>
                    <a:pt x="7641" y="8420"/>
                    <a:pt x="7652" y="8429"/>
                    <a:pt x="7663" y="8438"/>
                  </a:cubicBezTo>
                  <a:cubicBezTo>
                    <a:pt x="7675" y="8447"/>
                    <a:pt x="7686" y="8455"/>
                    <a:pt x="7696" y="8462"/>
                  </a:cubicBezTo>
                  <a:cubicBezTo>
                    <a:pt x="7706" y="8470"/>
                    <a:pt x="7714" y="8476"/>
                    <a:pt x="7721" y="8482"/>
                  </a:cubicBezTo>
                  <a:cubicBezTo>
                    <a:pt x="7728" y="8487"/>
                    <a:pt x="7732" y="8490"/>
                    <a:pt x="7733" y="8490"/>
                  </a:cubicBezTo>
                  <a:cubicBezTo>
                    <a:pt x="7731" y="8490"/>
                    <a:pt x="7726" y="8488"/>
                    <a:pt x="7718" y="8486"/>
                  </a:cubicBezTo>
                  <a:cubicBezTo>
                    <a:pt x="7709" y="8483"/>
                    <a:pt x="7699" y="8480"/>
                    <a:pt x="7686" y="8476"/>
                  </a:cubicBezTo>
                  <a:cubicBezTo>
                    <a:pt x="7674" y="8472"/>
                    <a:pt x="7661" y="8468"/>
                    <a:pt x="7646" y="8464"/>
                  </a:cubicBezTo>
                  <a:cubicBezTo>
                    <a:pt x="7632" y="8460"/>
                    <a:pt x="7618" y="8456"/>
                    <a:pt x="7604" y="8453"/>
                  </a:cubicBezTo>
                  <a:lnTo>
                    <a:pt x="7351" y="8390"/>
                  </a:lnTo>
                  <a:lnTo>
                    <a:pt x="7327" y="8440"/>
                  </a:lnTo>
                  <a:lnTo>
                    <a:pt x="7763" y="8540"/>
                  </a:lnTo>
                  <a:lnTo>
                    <a:pt x="7793" y="8480"/>
                  </a:lnTo>
                  <a:lnTo>
                    <a:pt x="7596" y="8324"/>
                  </a:lnTo>
                  <a:cubicBezTo>
                    <a:pt x="7584" y="8315"/>
                    <a:pt x="7573" y="8306"/>
                    <a:pt x="7562" y="8297"/>
                  </a:cubicBezTo>
                  <a:cubicBezTo>
                    <a:pt x="7550" y="8289"/>
                    <a:pt x="7540" y="8281"/>
                    <a:pt x="7531" y="8275"/>
                  </a:cubicBezTo>
                  <a:cubicBezTo>
                    <a:pt x="7522" y="8268"/>
                    <a:pt x="7515" y="8263"/>
                    <a:pt x="7509" y="8259"/>
                  </a:cubicBezTo>
                  <a:cubicBezTo>
                    <a:pt x="7503" y="8255"/>
                    <a:pt x="7500" y="8252"/>
                    <a:pt x="7499" y="8251"/>
                  </a:cubicBezTo>
                  <a:cubicBezTo>
                    <a:pt x="7500" y="8252"/>
                    <a:pt x="7505" y="8253"/>
                    <a:pt x="7511" y="8255"/>
                  </a:cubicBezTo>
                  <a:cubicBezTo>
                    <a:pt x="7518" y="8257"/>
                    <a:pt x="7527" y="8260"/>
                    <a:pt x="7537" y="8263"/>
                  </a:cubicBezTo>
                  <a:cubicBezTo>
                    <a:pt x="7548" y="8266"/>
                    <a:pt x="7560" y="8269"/>
                    <a:pt x="7574" y="8273"/>
                  </a:cubicBezTo>
                  <a:cubicBezTo>
                    <a:pt x="7588" y="8277"/>
                    <a:pt x="7603" y="8281"/>
                    <a:pt x="7619" y="8285"/>
                  </a:cubicBezTo>
                  <a:lnTo>
                    <a:pt x="7860" y="8343"/>
                  </a:lnTo>
                  <a:lnTo>
                    <a:pt x="7890" y="8282"/>
                  </a:lnTo>
                  <a:lnTo>
                    <a:pt x="7543" y="8000"/>
                  </a:lnTo>
                  <a:close/>
                  <a:moveTo>
                    <a:pt x="8080" y="7895"/>
                  </a:moveTo>
                  <a:lnTo>
                    <a:pt x="8040" y="7875"/>
                  </a:lnTo>
                  <a:lnTo>
                    <a:pt x="7955" y="8047"/>
                  </a:lnTo>
                  <a:lnTo>
                    <a:pt x="7812" y="7977"/>
                  </a:lnTo>
                  <a:lnTo>
                    <a:pt x="7878" y="7843"/>
                  </a:lnTo>
                  <a:lnTo>
                    <a:pt x="7838" y="7823"/>
                  </a:lnTo>
                  <a:lnTo>
                    <a:pt x="7772" y="7957"/>
                  </a:lnTo>
                  <a:lnTo>
                    <a:pt x="7644" y="7894"/>
                  </a:lnTo>
                  <a:lnTo>
                    <a:pt x="7722" y="7734"/>
                  </a:lnTo>
                  <a:lnTo>
                    <a:pt x="7687" y="7708"/>
                  </a:lnTo>
                  <a:lnTo>
                    <a:pt x="7582" y="7922"/>
                  </a:lnTo>
                  <a:lnTo>
                    <a:pt x="7973" y="8114"/>
                  </a:lnTo>
                  <a:lnTo>
                    <a:pt x="8080" y="7895"/>
                  </a:lnTo>
                  <a:close/>
                  <a:moveTo>
                    <a:pt x="8096" y="7491"/>
                  </a:moveTo>
                  <a:cubicBezTo>
                    <a:pt x="8082" y="7489"/>
                    <a:pt x="8068" y="7490"/>
                    <a:pt x="8055" y="7494"/>
                  </a:cubicBezTo>
                  <a:cubicBezTo>
                    <a:pt x="8042" y="7497"/>
                    <a:pt x="8030" y="7503"/>
                    <a:pt x="8019" y="7510"/>
                  </a:cubicBezTo>
                  <a:cubicBezTo>
                    <a:pt x="8008" y="7517"/>
                    <a:pt x="7996" y="7528"/>
                    <a:pt x="7982" y="7543"/>
                  </a:cubicBezTo>
                  <a:lnTo>
                    <a:pt x="7945" y="7581"/>
                  </a:lnTo>
                  <a:cubicBezTo>
                    <a:pt x="7926" y="7601"/>
                    <a:pt x="7910" y="7613"/>
                    <a:pt x="7895" y="7619"/>
                  </a:cubicBezTo>
                  <a:cubicBezTo>
                    <a:pt x="7881" y="7624"/>
                    <a:pt x="7866" y="7623"/>
                    <a:pt x="7850" y="7615"/>
                  </a:cubicBezTo>
                  <a:cubicBezTo>
                    <a:pt x="7829" y="7605"/>
                    <a:pt x="7817" y="7590"/>
                    <a:pt x="7812" y="7571"/>
                  </a:cubicBezTo>
                  <a:cubicBezTo>
                    <a:pt x="7808" y="7552"/>
                    <a:pt x="7811" y="7530"/>
                    <a:pt x="7824" y="7505"/>
                  </a:cubicBezTo>
                  <a:cubicBezTo>
                    <a:pt x="7828" y="7497"/>
                    <a:pt x="7832" y="7489"/>
                    <a:pt x="7837" y="7482"/>
                  </a:cubicBezTo>
                  <a:cubicBezTo>
                    <a:pt x="7842" y="7475"/>
                    <a:pt x="7847" y="7469"/>
                    <a:pt x="7854" y="7463"/>
                  </a:cubicBezTo>
                  <a:cubicBezTo>
                    <a:pt x="7860" y="7457"/>
                    <a:pt x="7867" y="7451"/>
                    <a:pt x="7875" y="7445"/>
                  </a:cubicBezTo>
                  <a:cubicBezTo>
                    <a:pt x="7883" y="7439"/>
                    <a:pt x="7893" y="7433"/>
                    <a:pt x="7904" y="7426"/>
                  </a:cubicBezTo>
                  <a:lnTo>
                    <a:pt x="7880" y="7389"/>
                  </a:lnTo>
                  <a:cubicBezTo>
                    <a:pt x="7837" y="7414"/>
                    <a:pt x="7805" y="7447"/>
                    <a:pt x="7784" y="7489"/>
                  </a:cubicBezTo>
                  <a:cubicBezTo>
                    <a:pt x="7775" y="7508"/>
                    <a:pt x="7769" y="7526"/>
                    <a:pt x="7767" y="7545"/>
                  </a:cubicBezTo>
                  <a:cubicBezTo>
                    <a:pt x="7765" y="7563"/>
                    <a:pt x="7766" y="7580"/>
                    <a:pt x="7771" y="7596"/>
                  </a:cubicBezTo>
                  <a:cubicBezTo>
                    <a:pt x="7775" y="7612"/>
                    <a:pt x="7783" y="7626"/>
                    <a:pt x="7793" y="7639"/>
                  </a:cubicBezTo>
                  <a:cubicBezTo>
                    <a:pt x="7804" y="7652"/>
                    <a:pt x="7818" y="7662"/>
                    <a:pt x="7834" y="7670"/>
                  </a:cubicBezTo>
                  <a:cubicBezTo>
                    <a:pt x="7859" y="7683"/>
                    <a:pt x="7885" y="7685"/>
                    <a:pt x="7910" y="7677"/>
                  </a:cubicBezTo>
                  <a:cubicBezTo>
                    <a:pt x="7922" y="7674"/>
                    <a:pt x="7933" y="7668"/>
                    <a:pt x="7943" y="7660"/>
                  </a:cubicBezTo>
                  <a:cubicBezTo>
                    <a:pt x="7953" y="7652"/>
                    <a:pt x="7965" y="7640"/>
                    <a:pt x="7979" y="7625"/>
                  </a:cubicBezTo>
                  <a:lnTo>
                    <a:pt x="8010" y="7591"/>
                  </a:lnTo>
                  <a:cubicBezTo>
                    <a:pt x="8048" y="7552"/>
                    <a:pt x="8083" y="7540"/>
                    <a:pt x="8118" y="7557"/>
                  </a:cubicBezTo>
                  <a:cubicBezTo>
                    <a:pt x="8141" y="7569"/>
                    <a:pt x="8155" y="7587"/>
                    <a:pt x="8160" y="7613"/>
                  </a:cubicBezTo>
                  <a:cubicBezTo>
                    <a:pt x="8162" y="7624"/>
                    <a:pt x="8162" y="7635"/>
                    <a:pt x="8160" y="7645"/>
                  </a:cubicBezTo>
                  <a:cubicBezTo>
                    <a:pt x="8158" y="7656"/>
                    <a:pt x="8154" y="7668"/>
                    <a:pt x="8146" y="7683"/>
                  </a:cubicBezTo>
                  <a:cubicBezTo>
                    <a:pt x="8137" y="7703"/>
                    <a:pt x="8125" y="7720"/>
                    <a:pt x="8111" y="7734"/>
                  </a:cubicBezTo>
                  <a:cubicBezTo>
                    <a:pt x="8098" y="7748"/>
                    <a:pt x="8081" y="7761"/>
                    <a:pt x="8061" y="7771"/>
                  </a:cubicBezTo>
                  <a:lnTo>
                    <a:pt x="8088" y="7810"/>
                  </a:lnTo>
                  <a:cubicBezTo>
                    <a:pt x="8109" y="7796"/>
                    <a:pt x="8128" y="7781"/>
                    <a:pt x="8144" y="7763"/>
                  </a:cubicBezTo>
                  <a:cubicBezTo>
                    <a:pt x="8159" y="7746"/>
                    <a:pt x="8173" y="7725"/>
                    <a:pt x="8185" y="7702"/>
                  </a:cubicBezTo>
                  <a:cubicBezTo>
                    <a:pt x="8194" y="7684"/>
                    <a:pt x="8200" y="7667"/>
                    <a:pt x="8203" y="7651"/>
                  </a:cubicBezTo>
                  <a:cubicBezTo>
                    <a:pt x="8205" y="7636"/>
                    <a:pt x="8206" y="7619"/>
                    <a:pt x="8204" y="7602"/>
                  </a:cubicBezTo>
                  <a:cubicBezTo>
                    <a:pt x="8202" y="7580"/>
                    <a:pt x="8194" y="7559"/>
                    <a:pt x="8182" y="7542"/>
                  </a:cubicBezTo>
                  <a:cubicBezTo>
                    <a:pt x="8170" y="7524"/>
                    <a:pt x="8155" y="7511"/>
                    <a:pt x="8137" y="7502"/>
                  </a:cubicBezTo>
                  <a:cubicBezTo>
                    <a:pt x="8124" y="7496"/>
                    <a:pt x="8111" y="7492"/>
                    <a:pt x="8096" y="7491"/>
                  </a:cubicBezTo>
                  <a:close/>
                  <a:moveTo>
                    <a:pt x="8014" y="7044"/>
                  </a:moveTo>
                  <a:lnTo>
                    <a:pt x="7886" y="7303"/>
                  </a:lnTo>
                  <a:lnTo>
                    <a:pt x="7926" y="7322"/>
                  </a:lnTo>
                  <a:lnTo>
                    <a:pt x="7977" y="7217"/>
                  </a:lnTo>
                  <a:lnTo>
                    <a:pt x="8329" y="7390"/>
                  </a:lnTo>
                  <a:lnTo>
                    <a:pt x="8351" y="7345"/>
                  </a:lnTo>
                  <a:lnTo>
                    <a:pt x="7999" y="7172"/>
                  </a:lnTo>
                  <a:lnTo>
                    <a:pt x="8052" y="7066"/>
                  </a:lnTo>
                  <a:lnTo>
                    <a:pt x="8014" y="7044"/>
                  </a:lnTo>
                  <a:close/>
                  <a:moveTo>
                    <a:pt x="8148" y="6771"/>
                  </a:moveTo>
                  <a:lnTo>
                    <a:pt x="8047" y="6977"/>
                  </a:lnTo>
                  <a:lnTo>
                    <a:pt x="8438" y="7169"/>
                  </a:lnTo>
                  <a:lnTo>
                    <a:pt x="8461" y="7122"/>
                  </a:lnTo>
                  <a:lnTo>
                    <a:pt x="8275" y="7030"/>
                  </a:lnTo>
                  <a:lnTo>
                    <a:pt x="8337" y="6905"/>
                  </a:lnTo>
                  <a:lnTo>
                    <a:pt x="8299" y="6886"/>
                  </a:lnTo>
                  <a:lnTo>
                    <a:pt x="8237" y="7012"/>
                  </a:lnTo>
                  <a:lnTo>
                    <a:pt x="8109" y="6949"/>
                  </a:lnTo>
                  <a:lnTo>
                    <a:pt x="8183" y="6798"/>
                  </a:lnTo>
                  <a:lnTo>
                    <a:pt x="8148" y="6771"/>
                  </a:lnTo>
                  <a:close/>
                  <a:moveTo>
                    <a:pt x="8695" y="6646"/>
                  </a:moveTo>
                  <a:lnTo>
                    <a:pt x="8241" y="6583"/>
                  </a:lnTo>
                  <a:lnTo>
                    <a:pt x="8211" y="6644"/>
                  </a:lnTo>
                  <a:lnTo>
                    <a:pt x="8537" y="6967"/>
                  </a:lnTo>
                  <a:lnTo>
                    <a:pt x="8561" y="6919"/>
                  </a:lnTo>
                  <a:lnTo>
                    <a:pt x="8459" y="6823"/>
                  </a:lnTo>
                  <a:lnTo>
                    <a:pt x="8531" y="6677"/>
                  </a:lnTo>
                  <a:lnTo>
                    <a:pt x="8669" y="6699"/>
                  </a:lnTo>
                  <a:lnTo>
                    <a:pt x="8695" y="6646"/>
                  </a:lnTo>
                  <a:close/>
                  <a:moveTo>
                    <a:pt x="8487" y="6670"/>
                  </a:moveTo>
                  <a:lnTo>
                    <a:pt x="8427" y="6791"/>
                  </a:lnTo>
                  <a:lnTo>
                    <a:pt x="8266" y="6635"/>
                  </a:lnTo>
                  <a:lnTo>
                    <a:pt x="8487" y="6670"/>
                  </a:lnTo>
                  <a:close/>
                  <a:moveTo>
                    <a:pt x="8133" y="6614"/>
                  </a:moveTo>
                  <a:cubicBezTo>
                    <a:pt x="8124" y="6617"/>
                    <a:pt x="8118" y="6622"/>
                    <a:pt x="8114" y="6631"/>
                  </a:cubicBezTo>
                  <a:cubicBezTo>
                    <a:pt x="8110" y="6639"/>
                    <a:pt x="8109" y="6647"/>
                    <a:pt x="8112" y="6655"/>
                  </a:cubicBezTo>
                  <a:cubicBezTo>
                    <a:pt x="8115" y="6664"/>
                    <a:pt x="8121" y="6670"/>
                    <a:pt x="8129" y="6674"/>
                  </a:cubicBezTo>
                  <a:cubicBezTo>
                    <a:pt x="8137" y="6678"/>
                    <a:pt x="8145" y="6679"/>
                    <a:pt x="8154" y="6676"/>
                  </a:cubicBezTo>
                  <a:cubicBezTo>
                    <a:pt x="8163" y="6673"/>
                    <a:pt x="8169" y="6668"/>
                    <a:pt x="8173" y="6659"/>
                  </a:cubicBezTo>
                  <a:cubicBezTo>
                    <a:pt x="8177" y="6651"/>
                    <a:pt x="8178" y="6643"/>
                    <a:pt x="8175" y="6634"/>
                  </a:cubicBezTo>
                  <a:cubicBezTo>
                    <a:pt x="8172" y="6626"/>
                    <a:pt x="8166" y="6620"/>
                    <a:pt x="8157" y="6615"/>
                  </a:cubicBezTo>
                  <a:cubicBezTo>
                    <a:pt x="8149" y="6612"/>
                    <a:pt x="8141" y="6611"/>
                    <a:pt x="8133" y="6614"/>
                  </a:cubicBezTo>
                  <a:close/>
                  <a:moveTo>
                    <a:pt x="8190" y="6497"/>
                  </a:moveTo>
                  <a:cubicBezTo>
                    <a:pt x="8182" y="6499"/>
                    <a:pt x="8176" y="6505"/>
                    <a:pt x="8171" y="6513"/>
                  </a:cubicBezTo>
                  <a:cubicBezTo>
                    <a:pt x="8168" y="6521"/>
                    <a:pt x="8167" y="6530"/>
                    <a:pt x="8170" y="6538"/>
                  </a:cubicBezTo>
                  <a:cubicBezTo>
                    <a:pt x="8173" y="6547"/>
                    <a:pt x="8178" y="6553"/>
                    <a:pt x="8186" y="6557"/>
                  </a:cubicBezTo>
                  <a:cubicBezTo>
                    <a:pt x="8195" y="6561"/>
                    <a:pt x="8203" y="6562"/>
                    <a:pt x="8212" y="6559"/>
                  </a:cubicBezTo>
                  <a:cubicBezTo>
                    <a:pt x="8221" y="6556"/>
                    <a:pt x="8227" y="6550"/>
                    <a:pt x="8231" y="6542"/>
                  </a:cubicBezTo>
                  <a:cubicBezTo>
                    <a:pt x="8235" y="6534"/>
                    <a:pt x="8236" y="6525"/>
                    <a:pt x="8232" y="6517"/>
                  </a:cubicBezTo>
                  <a:cubicBezTo>
                    <a:pt x="8229" y="6508"/>
                    <a:pt x="8223" y="6502"/>
                    <a:pt x="8215" y="6498"/>
                  </a:cubicBezTo>
                  <a:cubicBezTo>
                    <a:pt x="8207" y="6494"/>
                    <a:pt x="8199" y="6494"/>
                    <a:pt x="8190" y="6497"/>
                  </a:cubicBezTo>
                  <a:close/>
                  <a:moveTo>
                    <a:pt x="8791" y="6351"/>
                  </a:moveTo>
                  <a:lnTo>
                    <a:pt x="8715" y="6506"/>
                  </a:lnTo>
                  <a:lnTo>
                    <a:pt x="8364" y="6333"/>
                  </a:lnTo>
                  <a:lnTo>
                    <a:pt x="8341" y="6380"/>
                  </a:lnTo>
                  <a:lnTo>
                    <a:pt x="8732" y="6572"/>
                  </a:lnTo>
                  <a:lnTo>
                    <a:pt x="8827" y="6377"/>
                  </a:lnTo>
                  <a:lnTo>
                    <a:pt x="8791" y="6351"/>
                  </a:lnTo>
                  <a:close/>
                  <a:moveTo>
                    <a:pt x="8890" y="6250"/>
                  </a:moveTo>
                  <a:lnTo>
                    <a:pt x="8499" y="6058"/>
                  </a:lnTo>
                  <a:lnTo>
                    <a:pt x="8477" y="6103"/>
                  </a:lnTo>
                  <a:lnTo>
                    <a:pt x="8868" y="6295"/>
                  </a:lnTo>
                  <a:lnTo>
                    <a:pt x="8890" y="6250"/>
                  </a:lnTo>
                  <a:close/>
                  <a:moveTo>
                    <a:pt x="3914" y="18089"/>
                  </a:moveTo>
                  <a:lnTo>
                    <a:pt x="3523" y="17896"/>
                  </a:lnTo>
                  <a:lnTo>
                    <a:pt x="3500" y="17943"/>
                  </a:lnTo>
                  <a:lnTo>
                    <a:pt x="3664" y="18023"/>
                  </a:lnTo>
                  <a:lnTo>
                    <a:pt x="3583" y="18188"/>
                  </a:lnTo>
                  <a:lnTo>
                    <a:pt x="3419" y="18108"/>
                  </a:lnTo>
                  <a:lnTo>
                    <a:pt x="3397" y="18153"/>
                  </a:lnTo>
                  <a:lnTo>
                    <a:pt x="3601" y="18254"/>
                  </a:lnTo>
                  <a:lnTo>
                    <a:pt x="3717" y="18254"/>
                  </a:lnTo>
                  <a:lnTo>
                    <a:pt x="3621" y="18207"/>
                  </a:lnTo>
                  <a:lnTo>
                    <a:pt x="3702" y="18042"/>
                  </a:lnTo>
                  <a:lnTo>
                    <a:pt x="3891" y="18135"/>
                  </a:lnTo>
                  <a:lnTo>
                    <a:pt x="3914" y="18089"/>
                  </a:lnTo>
                  <a:close/>
                  <a:moveTo>
                    <a:pt x="9002" y="7621"/>
                  </a:moveTo>
                  <a:lnTo>
                    <a:pt x="9002" y="7564"/>
                  </a:lnTo>
                  <a:lnTo>
                    <a:pt x="8684" y="7408"/>
                  </a:lnTo>
                  <a:lnTo>
                    <a:pt x="8661" y="7454"/>
                  </a:lnTo>
                  <a:lnTo>
                    <a:pt x="9002" y="7621"/>
                  </a:lnTo>
                  <a:close/>
                  <a:moveTo>
                    <a:pt x="9002" y="7370"/>
                  </a:moveTo>
                  <a:lnTo>
                    <a:pt x="9002" y="7318"/>
                  </a:lnTo>
                  <a:lnTo>
                    <a:pt x="8746" y="7282"/>
                  </a:lnTo>
                  <a:lnTo>
                    <a:pt x="8721" y="7332"/>
                  </a:lnTo>
                  <a:lnTo>
                    <a:pt x="9002" y="7370"/>
                  </a:lnTo>
                  <a:close/>
                  <a:moveTo>
                    <a:pt x="9002" y="7216"/>
                  </a:moveTo>
                  <a:lnTo>
                    <a:pt x="9002" y="7149"/>
                  </a:lnTo>
                  <a:lnTo>
                    <a:pt x="8874" y="7021"/>
                  </a:lnTo>
                  <a:lnTo>
                    <a:pt x="8851" y="7069"/>
                  </a:lnTo>
                  <a:lnTo>
                    <a:pt x="9002" y="7216"/>
                  </a:lnTo>
                  <a:close/>
                  <a:moveTo>
                    <a:pt x="9002" y="6990"/>
                  </a:moveTo>
                  <a:lnTo>
                    <a:pt x="9002" y="6931"/>
                  </a:lnTo>
                  <a:lnTo>
                    <a:pt x="8974" y="6917"/>
                  </a:lnTo>
                  <a:lnTo>
                    <a:pt x="9002" y="6859"/>
                  </a:lnTo>
                  <a:lnTo>
                    <a:pt x="9002" y="6761"/>
                  </a:lnTo>
                  <a:lnTo>
                    <a:pt x="8912" y="6945"/>
                  </a:lnTo>
                  <a:lnTo>
                    <a:pt x="9002" y="6990"/>
                  </a:lnTo>
                  <a:close/>
                  <a:moveTo>
                    <a:pt x="4078" y="17755"/>
                  </a:moveTo>
                  <a:lnTo>
                    <a:pt x="4038" y="17735"/>
                  </a:lnTo>
                  <a:lnTo>
                    <a:pt x="3953" y="17907"/>
                  </a:lnTo>
                  <a:lnTo>
                    <a:pt x="3810" y="17837"/>
                  </a:lnTo>
                  <a:lnTo>
                    <a:pt x="3876" y="17703"/>
                  </a:lnTo>
                  <a:lnTo>
                    <a:pt x="3835" y="17683"/>
                  </a:lnTo>
                  <a:lnTo>
                    <a:pt x="3770" y="17817"/>
                  </a:lnTo>
                  <a:lnTo>
                    <a:pt x="3641" y="17754"/>
                  </a:lnTo>
                  <a:lnTo>
                    <a:pt x="3720" y="17593"/>
                  </a:lnTo>
                  <a:lnTo>
                    <a:pt x="3684" y="17568"/>
                  </a:lnTo>
                  <a:lnTo>
                    <a:pt x="3579" y="17782"/>
                  </a:lnTo>
                  <a:lnTo>
                    <a:pt x="3970" y="17974"/>
                  </a:lnTo>
                  <a:lnTo>
                    <a:pt x="4078" y="17755"/>
                  </a:lnTo>
                  <a:close/>
                  <a:moveTo>
                    <a:pt x="3995" y="16937"/>
                  </a:moveTo>
                  <a:lnTo>
                    <a:pt x="3972" y="16984"/>
                  </a:lnTo>
                  <a:lnTo>
                    <a:pt x="4175" y="17144"/>
                  </a:lnTo>
                  <a:cubicBezTo>
                    <a:pt x="4188" y="17154"/>
                    <a:pt x="4200" y="17164"/>
                    <a:pt x="4213" y="17174"/>
                  </a:cubicBezTo>
                  <a:cubicBezTo>
                    <a:pt x="4226" y="17184"/>
                    <a:pt x="4237" y="17192"/>
                    <a:pt x="4248" y="17200"/>
                  </a:cubicBezTo>
                  <a:cubicBezTo>
                    <a:pt x="4258" y="17207"/>
                    <a:pt x="4266" y="17213"/>
                    <a:pt x="4273" y="17218"/>
                  </a:cubicBezTo>
                  <a:cubicBezTo>
                    <a:pt x="4278" y="17222"/>
                    <a:pt x="4281" y="17224"/>
                    <a:pt x="4283" y="17226"/>
                  </a:cubicBezTo>
                  <a:cubicBezTo>
                    <a:pt x="4281" y="17225"/>
                    <a:pt x="4278" y="17224"/>
                    <a:pt x="4273" y="17223"/>
                  </a:cubicBezTo>
                  <a:cubicBezTo>
                    <a:pt x="4267" y="17221"/>
                    <a:pt x="4259" y="17218"/>
                    <a:pt x="4249" y="17216"/>
                  </a:cubicBezTo>
                  <a:cubicBezTo>
                    <a:pt x="4239" y="17213"/>
                    <a:pt x="4227" y="17210"/>
                    <a:pt x="4214" y="17206"/>
                  </a:cubicBezTo>
                  <a:cubicBezTo>
                    <a:pt x="4200" y="17203"/>
                    <a:pt x="4186" y="17199"/>
                    <a:pt x="4170" y="17195"/>
                  </a:cubicBezTo>
                  <a:lnTo>
                    <a:pt x="3900" y="17129"/>
                  </a:lnTo>
                  <a:lnTo>
                    <a:pt x="3874" y="17182"/>
                  </a:lnTo>
                  <a:lnTo>
                    <a:pt x="4083" y="17349"/>
                  </a:lnTo>
                  <a:cubicBezTo>
                    <a:pt x="4093" y="17357"/>
                    <a:pt x="4104" y="17366"/>
                    <a:pt x="4115" y="17375"/>
                  </a:cubicBezTo>
                  <a:cubicBezTo>
                    <a:pt x="4127" y="17384"/>
                    <a:pt x="4138" y="17392"/>
                    <a:pt x="4148" y="17399"/>
                  </a:cubicBezTo>
                  <a:cubicBezTo>
                    <a:pt x="4158" y="17407"/>
                    <a:pt x="4166" y="17413"/>
                    <a:pt x="4173" y="17419"/>
                  </a:cubicBezTo>
                  <a:cubicBezTo>
                    <a:pt x="4180" y="17424"/>
                    <a:pt x="4184" y="17427"/>
                    <a:pt x="4185" y="17427"/>
                  </a:cubicBezTo>
                  <a:cubicBezTo>
                    <a:pt x="4183" y="17427"/>
                    <a:pt x="4178" y="17425"/>
                    <a:pt x="4169" y="17422"/>
                  </a:cubicBezTo>
                  <a:cubicBezTo>
                    <a:pt x="4161" y="17420"/>
                    <a:pt x="4150" y="17416"/>
                    <a:pt x="4138" y="17413"/>
                  </a:cubicBezTo>
                  <a:cubicBezTo>
                    <a:pt x="4126" y="17409"/>
                    <a:pt x="4112" y="17405"/>
                    <a:pt x="4098" y="17401"/>
                  </a:cubicBezTo>
                  <a:cubicBezTo>
                    <a:pt x="4083" y="17397"/>
                    <a:pt x="4069" y="17393"/>
                    <a:pt x="4056" y="17390"/>
                  </a:cubicBezTo>
                  <a:lnTo>
                    <a:pt x="3803" y="17327"/>
                  </a:lnTo>
                  <a:lnTo>
                    <a:pt x="3778" y="17377"/>
                  </a:lnTo>
                  <a:lnTo>
                    <a:pt x="4215" y="17477"/>
                  </a:lnTo>
                  <a:lnTo>
                    <a:pt x="4244" y="17417"/>
                  </a:lnTo>
                  <a:lnTo>
                    <a:pt x="4047" y="17261"/>
                  </a:lnTo>
                  <a:cubicBezTo>
                    <a:pt x="4036" y="17252"/>
                    <a:pt x="4024" y="17243"/>
                    <a:pt x="4013" y="17234"/>
                  </a:cubicBezTo>
                  <a:cubicBezTo>
                    <a:pt x="4002" y="17226"/>
                    <a:pt x="3992" y="17218"/>
                    <a:pt x="3983" y="17212"/>
                  </a:cubicBezTo>
                  <a:cubicBezTo>
                    <a:pt x="3974" y="17205"/>
                    <a:pt x="3967" y="17200"/>
                    <a:pt x="3961" y="17196"/>
                  </a:cubicBezTo>
                  <a:cubicBezTo>
                    <a:pt x="3955" y="17192"/>
                    <a:pt x="3952" y="17189"/>
                    <a:pt x="3951" y="17188"/>
                  </a:cubicBezTo>
                  <a:cubicBezTo>
                    <a:pt x="3952" y="17189"/>
                    <a:pt x="3956" y="17190"/>
                    <a:pt x="3963" y="17192"/>
                  </a:cubicBezTo>
                  <a:cubicBezTo>
                    <a:pt x="3970" y="17194"/>
                    <a:pt x="3979" y="17197"/>
                    <a:pt x="3989" y="17200"/>
                  </a:cubicBezTo>
                  <a:cubicBezTo>
                    <a:pt x="4000" y="17203"/>
                    <a:pt x="4012" y="17206"/>
                    <a:pt x="4026" y="17210"/>
                  </a:cubicBezTo>
                  <a:cubicBezTo>
                    <a:pt x="4040" y="17214"/>
                    <a:pt x="4055" y="17218"/>
                    <a:pt x="4071" y="17222"/>
                  </a:cubicBezTo>
                  <a:lnTo>
                    <a:pt x="4312" y="17280"/>
                  </a:lnTo>
                  <a:lnTo>
                    <a:pt x="4342" y="17219"/>
                  </a:lnTo>
                  <a:lnTo>
                    <a:pt x="3995" y="16937"/>
                  </a:lnTo>
                  <a:close/>
                  <a:moveTo>
                    <a:pt x="4447" y="17006"/>
                  </a:moveTo>
                  <a:lnTo>
                    <a:pt x="4056" y="16813"/>
                  </a:lnTo>
                  <a:lnTo>
                    <a:pt x="4033" y="16859"/>
                  </a:lnTo>
                  <a:lnTo>
                    <a:pt x="4424" y="17051"/>
                  </a:lnTo>
                  <a:lnTo>
                    <a:pt x="4447" y="17006"/>
                  </a:lnTo>
                  <a:close/>
                  <a:moveTo>
                    <a:pt x="4563" y="16671"/>
                  </a:moveTo>
                  <a:lnTo>
                    <a:pt x="4487" y="16825"/>
                  </a:lnTo>
                  <a:lnTo>
                    <a:pt x="4135" y="16652"/>
                  </a:lnTo>
                  <a:lnTo>
                    <a:pt x="4112" y="16699"/>
                  </a:lnTo>
                  <a:lnTo>
                    <a:pt x="4503" y="16891"/>
                  </a:lnTo>
                  <a:lnTo>
                    <a:pt x="4599" y="16696"/>
                  </a:lnTo>
                  <a:lnTo>
                    <a:pt x="4563" y="16671"/>
                  </a:lnTo>
                  <a:close/>
                  <a:moveTo>
                    <a:pt x="4766" y="16358"/>
                  </a:moveTo>
                  <a:lnTo>
                    <a:pt x="4375" y="16165"/>
                  </a:lnTo>
                  <a:lnTo>
                    <a:pt x="4352" y="16212"/>
                  </a:lnTo>
                  <a:lnTo>
                    <a:pt x="4515" y="16292"/>
                  </a:lnTo>
                  <a:lnTo>
                    <a:pt x="4434" y="16457"/>
                  </a:lnTo>
                  <a:lnTo>
                    <a:pt x="4271" y="16377"/>
                  </a:lnTo>
                  <a:lnTo>
                    <a:pt x="4248" y="16422"/>
                  </a:lnTo>
                  <a:lnTo>
                    <a:pt x="4639" y="16615"/>
                  </a:lnTo>
                  <a:lnTo>
                    <a:pt x="4662" y="16569"/>
                  </a:lnTo>
                  <a:lnTo>
                    <a:pt x="4472" y="16476"/>
                  </a:lnTo>
                  <a:lnTo>
                    <a:pt x="4553" y="16311"/>
                  </a:lnTo>
                  <a:lnTo>
                    <a:pt x="4743" y="16404"/>
                  </a:lnTo>
                  <a:lnTo>
                    <a:pt x="4766" y="16358"/>
                  </a:lnTo>
                  <a:close/>
                  <a:moveTo>
                    <a:pt x="4930" y="16024"/>
                  </a:moveTo>
                  <a:lnTo>
                    <a:pt x="4889" y="16004"/>
                  </a:lnTo>
                  <a:lnTo>
                    <a:pt x="4805" y="16176"/>
                  </a:lnTo>
                  <a:lnTo>
                    <a:pt x="4662" y="16106"/>
                  </a:lnTo>
                  <a:lnTo>
                    <a:pt x="4728" y="15972"/>
                  </a:lnTo>
                  <a:lnTo>
                    <a:pt x="4687" y="15952"/>
                  </a:lnTo>
                  <a:lnTo>
                    <a:pt x="4621" y="16086"/>
                  </a:lnTo>
                  <a:lnTo>
                    <a:pt x="4493" y="16023"/>
                  </a:lnTo>
                  <a:lnTo>
                    <a:pt x="4572" y="15862"/>
                  </a:lnTo>
                  <a:lnTo>
                    <a:pt x="4536" y="15837"/>
                  </a:lnTo>
                  <a:lnTo>
                    <a:pt x="4431" y="16051"/>
                  </a:lnTo>
                  <a:lnTo>
                    <a:pt x="4822" y="16243"/>
                  </a:lnTo>
                  <a:lnTo>
                    <a:pt x="4930" y="16024"/>
                  </a:lnTo>
                  <a:close/>
                  <a:moveTo>
                    <a:pt x="5030" y="15721"/>
                  </a:moveTo>
                  <a:lnTo>
                    <a:pt x="4954" y="15875"/>
                  </a:lnTo>
                  <a:lnTo>
                    <a:pt x="4603" y="15702"/>
                  </a:lnTo>
                  <a:lnTo>
                    <a:pt x="4580" y="15749"/>
                  </a:lnTo>
                  <a:lnTo>
                    <a:pt x="4971" y="15941"/>
                  </a:lnTo>
                  <a:lnTo>
                    <a:pt x="5066" y="15746"/>
                  </a:lnTo>
                  <a:lnTo>
                    <a:pt x="5030" y="15721"/>
                  </a:lnTo>
                  <a:close/>
                  <a:moveTo>
                    <a:pt x="5289" y="15293"/>
                  </a:moveTo>
                  <a:lnTo>
                    <a:pt x="4882" y="15135"/>
                  </a:lnTo>
                  <a:lnTo>
                    <a:pt x="4848" y="15204"/>
                  </a:lnTo>
                  <a:lnTo>
                    <a:pt x="5072" y="15405"/>
                  </a:lnTo>
                  <a:cubicBezTo>
                    <a:pt x="5085" y="15417"/>
                    <a:pt x="5098" y="15427"/>
                    <a:pt x="5109" y="15436"/>
                  </a:cubicBezTo>
                  <a:cubicBezTo>
                    <a:pt x="5120" y="15444"/>
                    <a:pt x="5127" y="15449"/>
                    <a:pt x="5128" y="15450"/>
                  </a:cubicBezTo>
                  <a:cubicBezTo>
                    <a:pt x="5126" y="15450"/>
                    <a:pt x="5118" y="15448"/>
                    <a:pt x="5104" y="15444"/>
                  </a:cubicBezTo>
                  <a:cubicBezTo>
                    <a:pt x="5090" y="15440"/>
                    <a:pt x="5073" y="15436"/>
                    <a:pt x="5052" y="15432"/>
                  </a:cubicBezTo>
                  <a:lnTo>
                    <a:pt x="4762" y="15378"/>
                  </a:lnTo>
                  <a:lnTo>
                    <a:pt x="4729" y="15446"/>
                  </a:lnTo>
                  <a:lnTo>
                    <a:pt x="5103" y="15673"/>
                  </a:lnTo>
                  <a:lnTo>
                    <a:pt x="5125" y="15628"/>
                  </a:lnTo>
                  <a:lnTo>
                    <a:pt x="4857" y="15469"/>
                  </a:lnTo>
                  <a:cubicBezTo>
                    <a:pt x="4852" y="15466"/>
                    <a:pt x="4845" y="15462"/>
                    <a:pt x="4838" y="15458"/>
                  </a:cubicBezTo>
                  <a:cubicBezTo>
                    <a:pt x="4830" y="15454"/>
                    <a:pt x="4823" y="15449"/>
                    <a:pt x="4815" y="15445"/>
                  </a:cubicBezTo>
                  <a:cubicBezTo>
                    <a:pt x="4808" y="15441"/>
                    <a:pt x="4802" y="15437"/>
                    <a:pt x="4796" y="15434"/>
                  </a:cubicBezTo>
                  <a:cubicBezTo>
                    <a:pt x="4791" y="15431"/>
                    <a:pt x="4788" y="15430"/>
                    <a:pt x="4787" y="15429"/>
                  </a:cubicBezTo>
                  <a:cubicBezTo>
                    <a:pt x="4791" y="15430"/>
                    <a:pt x="4800" y="15432"/>
                    <a:pt x="4814" y="15435"/>
                  </a:cubicBezTo>
                  <a:cubicBezTo>
                    <a:pt x="4829" y="15438"/>
                    <a:pt x="4848" y="15442"/>
                    <a:pt x="4870" y="15446"/>
                  </a:cubicBezTo>
                  <a:lnTo>
                    <a:pt x="5185" y="15505"/>
                  </a:lnTo>
                  <a:lnTo>
                    <a:pt x="5205" y="15465"/>
                  </a:lnTo>
                  <a:lnTo>
                    <a:pt x="4954" y="15238"/>
                  </a:lnTo>
                  <a:cubicBezTo>
                    <a:pt x="4949" y="15233"/>
                    <a:pt x="4943" y="15228"/>
                    <a:pt x="4938" y="15223"/>
                  </a:cubicBezTo>
                  <a:cubicBezTo>
                    <a:pt x="4932" y="15218"/>
                    <a:pt x="4926" y="15214"/>
                    <a:pt x="4921" y="15209"/>
                  </a:cubicBezTo>
                  <a:cubicBezTo>
                    <a:pt x="4916" y="15205"/>
                    <a:pt x="4911" y="15201"/>
                    <a:pt x="4907" y="15198"/>
                  </a:cubicBezTo>
                  <a:cubicBezTo>
                    <a:pt x="4904" y="15195"/>
                    <a:pt x="4902" y="15193"/>
                    <a:pt x="4901" y="15192"/>
                  </a:cubicBezTo>
                  <a:cubicBezTo>
                    <a:pt x="4902" y="15193"/>
                    <a:pt x="4904" y="15194"/>
                    <a:pt x="4909" y="15196"/>
                  </a:cubicBezTo>
                  <a:cubicBezTo>
                    <a:pt x="4914" y="15198"/>
                    <a:pt x="4919" y="15201"/>
                    <a:pt x="4926" y="15204"/>
                  </a:cubicBezTo>
                  <a:cubicBezTo>
                    <a:pt x="4933" y="15207"/>
                    <a:pt x="4940" y="15210"/>
                    <a:pt x="4948" y="15213"/>
                  </a:cubicBezTo>
                  <a:cubicBezTo>
                    <a:pt x="4955" y="15216"/>
                    <a:pt x="4962" y="15219"/>
                    <a:pt x="4968" y="15222"/>
                  </a:cubicBezTo>
                  <a:lnTo>
                    <a:pt x="5266" y="15340"/>
                  </a:lnTo>
                  <a:lnTo>
                    <a:pt x="5289" y="15293"/>
                  </a:lnTo>
                  <a:close/>
                  <a:moveTo>
                    <a:pt x="5309" y="14882"/>
                  </a:moveTo>
                  <a:cubicBezTo>
                    <a:pt x="5294" y="14880"/>
                    <a:pt x="5281" y="14881"/>
                    <a:pt x="5268" y="14885"/>
                  </a:cubicBezTo>
                  <a:cubicBezTo>
                    <a:pt x="5254" y="14888"/>
                    <a:pt x="5242" y="14893"/>
                    <a:pt x="5232" y="14901"/>
                  </a:cubicBezTo>
                  <a:cubicBezTo>
                    <a:pt x="5221" y="14908"/>
                    <a:pt x="5208" y="14919"/>
                    <a:pt x="5194" y="14934"/>
                  </a:cubicBezTo>
                  <a:lnTo>
                    <a:pt x="5158" y="14972"/>
                  </a:lnTo>
                  <a:cubicBezTo>
                    <a:pt x="5139" y="14992"/>
                    <a:pt x="5122" y="15004"/>
                    <a:pt x="5108" y="15009"/>
                  </a:cubicBezTo>
                  <a:cubicBezTo>
                    <a:pt x="5093" y="15015"/>
                    <a:pt x="5078" y="15014"/>
                    <a:pt x="5062" y="15006"/>
                  </a:cubicBezTo>
                  <a:cubicBezTo>
                    <a:pt x="5042" y="14996"/>
                    <a:pt x="5030" y="14981"/>
                    <a:pt x="5025" y="14962"/>
                  </a:cubicBezTo>
                  <a:cubicBezTo>
                    <a:pt x="5020" y="14943"/>
                    <a:pt x="5024" y="14921"/>
                    <a:pt x="5036" y="14896"/>
                  </a:cubicBezTo>
                  <a:cubicBezTo>
                    <a:pt x="5040" y="14888"/>
                    <a:pt x="5045" y="14880"/>
                    <a:pt x="5049" y="14873"/>
                  </a:cubicBezTo>
                  <a:cubicBezTo>
                    <a:pt x="5054" y="14866"/>
                    <a:pt x="5060" y="14860"/>
                    <a:pt x="5066" y="14854"/>
                  </a:cubicBezTo>
                  <a:cubicBezTo>
                    <a:pt x="5072" y="14848"/>
                    <a:pt x="5080" y="14842"/>
                    <a:pt x="5088" y="14836"/>
                  </a:cubicBezTo>
                  <a:cubicBezTo>
                    <a:pt x="5096" y="14830"/>
                    <a:pt x="5105" y="14824"/>
                    <a:pt x="5116" y="14817"/>
                  </a:cubicBezTo>
                  <a:lnTo>
                    <a:pt x="5092" y="14780"/>
                  </a:lnTo>
                  <a:cubicBezTo>
                    <a:pt x="5049" y="14805"/>
                    <a:pt x="5017" y="14838"/>
                    <a:pt x="4997" y="14879"/>
                  </a:cubicBezTo>
                  <a:cubicBezTo>
                    <a:pt x="4987" y="14898"/>
                    <a:pt x="4982" y="14917"/>
                    <a:pt x="4980" y="14935"/>
                  </a:cubicBezTo>
                  <a:cubicBezTo>
                    <a:pt x="4977" y="14954"/>
                    <a:pt x="4979" y="14971"/>
                    <a:pt x="4983" y="14987"/>
                  </a:cubicBezTo>
                  <a:cubicBezTo>
                    <a:pt x="4988" y="15002"/>
                    <a:pt x="4995" y="15017"/>
                    <a:pt x="5006" y="15030"/>
                  </a:cubicBezTo>
                  <a:cubicBezTo>
                    <a:pt x="5016" y="15042"/>
                    <a:pt x="5030" y="15053"/>
                    <a:pt x="5047" y="15061"/>
                  </a:cubicBezTo>
                  <a:cubicBezTo>
                    <a:pt x="5072" y="15074"/>
                    <a:pt x="5097" y="15076"/>
                    <a:pt x="5123" y="15068"/>
                  </a:cubicBezTo>
                  <a:cubicBezTo>
                    <a:pt x="5134" y="15064"/>
                    <a:pt x="5145" y="15059"/>
                    <a:pt x="5155" y="15051"/>
                  </a:cubicBezTo>
                  <a:cubicBezTo>
                    <a:pt x="5165" y="15043"/>
                    <a:pt x="5178" y="15031"/>
                    <a:pt x="5192" y="15016"/>
                  </a:cubicBezTo>
                  <a:lnTo>
                    <a:pt x="5223" y="14982"/>
                  </a:lnTo>
                  <a:cubicBezTo>
                    <a:pt x="5260" y="14942"/>
                    <a:pt x="5296" y="14931"/>
                    <a:pt x="5330" y="14948"/>
                  </a:cubicBezTo>
                  <a:cubicBezTo>
                    <a:pt x="5354" y="14959"/>
                    <a:pt x="5368" y="14978"/>
                    <a:pt x="5372" y="15003"/>
                  </a:cubicBezTo>
                  <a:cubicBezTo>
                    <a:pt x="5375" y="15015"/>
                    <a:pt x="5375" y="15026"/>
                    <a:pt x="5373" y="15036"/>
                  </a:cubicBezTo>
                  <a:cubicBezTo>
                    <a:pt x="5371" y="15047"/>
                    <a:pt x="5366" y="15059"/>
                    <a:pt x="5359" y="15074"/>
                  </a:cubicBezTo>
                  <a:cubicBezTo>
                    <a:pt x="5349" y="15094"/>
                    <a:pt x="5338" y="15111"/>
                    <a:pt x="5324" y="15125"/>
                  </a:cubicBezTo>
                  <a:cubicBezTo>
                    <a:pt x="5310" y="15139"/>
                    <a:pt x="5294" y="15152"/>
                    <a:pt x="5274" y="15162"/>
                  </a:cubicBezTo>
                  <a:lnTo>
                    <a:pt x="5300" y="15201"/>
                  </a:lnTo>
                  <a:cubicBezTo>
                    <a:pt x="5322" y="15187"/>
                    <a:pt x="5341" y="15172"/>
                    <a:pt x="5356" y="15154"/>
                  </a:cubicBezTo>
                  <a:cubicBezTo>
                    <a:pt x="5372" y="15137"/>
                    <a:pt x="5386" y="15116"/>
                    <a:pt x="5397" y="15093"/>
                  </a:cubicBezTo>
                  <a:cubicBezTo>
                    <a:pt x="5406" y="15074"/>
                    <a:pt x="5412" y="15058"/>
                    <a:pt x="5415" y="15042"/>
                  </a:cubicBezTo>
                  <a:cubicBezTo>
                    <a:pt x="5418" y="15027"/>
                    <a:pt x="5418" y="15010"/>
                    <a:pt x="5416" y="14993"/>
                  </a:cubicBezTo>
                  <a:cubicBezTo>
                    <a:pt x="5414" y="14970"/>
                    <a:pt x="5407" y="14950"/>
                    <a:pt x="5395" y="14933"/>
                  </a:cubicBezTo>
                  <a:cubicBezTo>
                    <a:pt x="5382" y="14915"/>
                    <a:pt x="5367" y="14902"/>
                    <a:pt x="5349" y="14893"/>
                  </a:cubicBezTo>
                  <a:cubicBezTo>
                    <a:pt x="5337" y="14887"/>
                    <a:pt x="5324" y="14883"/>
                    <a:pt x="5309" y="14882"/>
                  </a:cubicBezTo>
                  <a:close/>
                  <a:moveTo>
                    <a:pt x="5423" y="14692"/>
                  </a:moveTo>
                  <a:lnTo>
                    <a:pt x="5380" y="14670"/>
                  </a:lnTo>
                  <a:lnTo>
                    <a:pt x="5326" y="14779"/>
                  </a:lnTo>
                  <a:lnTo>
                    <a:pt x="5370" y="14800"/>
                  </a:lnTo>
                  <a:lnTo>
                    <a:pt x="5423" y="14692"/>
                  </a:lnTo>
                  <a:close/>
                  <a:moveTo>
                    <a:pt x="5340" y="14204"/>
                  </a:moveTo>
                  <a:lnTo>
                    <a:pt x="5317" y="14250"/>
                  </a:lnTo>
                  <a:lnTo>
                    <a:pt x="5589" y="14384"/>
                  </a:lnTo>
                  <a:cubicBezTo>
                    <a:pt x="5603" y="14391"/>
                    <a:pt x="5614" y="14397"/>
                    <a:pt x="5622" y="14404"/>
                  </a:cubicBezTo>
                  <a:cubicBezTo>
                    <a:pt x="5630" y="14410"/>
                    <a:pt x="5637" y="14418"/>
                    <a:pt x="5643" y="14429"/>
                  </a:cubicBezTo>
                  <a:cubicBezTo>
                    <a:pt x="5648" y="14439"/>
                    <a:pt x="5650" y="14451"/>
                    <a:pt x="5648" y="14465"/>
                  </a:cubicBezTo>
                  <a:cubicBezTo>
                    <a:pt x="5646" y="14479"/>
                    <a:pt x="5642" y="14494"/>
                    <a:pt x="5634" y="14510"/>
                  </a:cubicBezTo>
                  <a:cubicBezTo>
                    <a:pt x="5628" y="14522"/>
                    <a:pt x="5621" y="14532"/>
                    <a:pt x="5615" y="14540"/>
                  </a:cubicBezTo>
                  <a:cubicBezTo>
                    <a:pt x="5608" y="14547"/>
                    <a:pt x="5601" y="14553"/>
                    <a:pt x="5595" y="14558"/>
                  </a:cubicBezTo>
                  <a:cubicBezTo>
                    <a:pt x="5588" y="14562"/>
                    <a:pt x="5581" y="14565"/>
                    <a:pt x="5575" y="14566"/>
                  </a:cubicBezTo>
                  <a:cubicBezTo>
                    <a:pt x="5569" y="14567"/>
                    <a:pt x="5563" y="14568"/>
                    <a:pt x="5558" y="14568"/>
                  </a:cubicBezTo>
                  <a:cubicBezTo>
                    <a:pt x="5550" y="14567"/>
                    <a:pt x="5541" y="14565"/>
                    <a:pt x="5530" y="14561"/>
                  </a:cubicBezTo>
                  <a:cubicBezTo>
                    <a:pt x="5519" y="14556"/>
                    <a:pt x="5508" y="14552"/>
                    <a:pt x="5498" y="14547"/>
                  </a:cubicBezTo>
                  <a:lnTo>
                    <a:pt x="5235" y="14417"/>
                  </a:lnTo>
                  <a:lnTo>
                    <a:pt x="5212" y="14463"/>
                  </a:lnTo>
                  <a:lnTo>
                    <a:pt x="5492" y="14601"/>
                  </a:lnTo>
                  <a:cubicBezTo>
                    <a:pt x="5501" y="14606"/>
                    <a:pt x="5511" y="14610"/>
                    <a:pt x="5523" y="14614"/>
                  </a:cubicBezTo>
                  <a:cubicBezTo>
                    <a:pt x="5535" y="14619"/>
                    <a:pt x="5547" y="14621"/>
                    <a:pt x="5559" y="14620"/>
                  </a:cubicBezTo>
                  <a:cubicBezTo>
                    <a:pt x="5584" y="14619"/>
                    <a:pt x="5605" y="14612"/>
                    <a:pt x="5623" y="14598"/>
                  </a:cubicBezTo>
                  <a:cubicBezTo>
                    <a:pt x="5641" y="14584"/>
                    <a:pt x="5657" y="14563"/>
                    <a:pt x="5672" y="14532"/>
                  </a:cubicBezTo>
                  <a:cubicBezTo>
                    <a:pt x="5684" y="14508"/>
                    <a:pt x="5692" y="14487"/>
                    <a:pt x="5695" y="14468"/>
                  </a:cubicBezTo>
                  <a:cubicBezTo>
                    <a:pt x="5698" y="14450"/>
                    <a:pt x="5697" y="14432"/>
                    <a:pt x="5693" y="14415"/>
                  </a:cubicBezTo>
                  <a:cubicBezTo>
                    <a:pt x="5689" y="14398"/>
                    <a:pt x="5681" y="14385"/>
                    <a:pt x="5670" y="14374"/>
                  </a:cubicBezTo>
                  <a:cubicBezTo>
                    <a:pt x="5659" y="14364"/>
                    <a:pt x="5641" y="14353"/>
                    <a:pt x="5618" y="14341"/>
                  </a:cubicBezTo>
                  <a:lnTo>
                    <a:pt x="5340" y="14204"/>
                  </a:lnTo>
                  <a:close/>
                  <a:moveTo>
                    <a:pt x="5914" y="14024"/>
                  </a:moveTo>
                  <a:lnTo>
                    <a:pt x="5523" y="13832"/>
                  </a:lnTo>
                  <a:lnTo>
                    <a:pt x="5500" y="13878"/>
                  </a:lnTo>
                  <a:lnTo>
                    <a:pt x="5714" y="13981"/>
                  </a:lnTo>
                  <a:cubicBezTo>
                    <a:pt x="5728" y="13988"/>
                    <a:pt x="5742" y="13994"/>
                    <a:pt x="5756" y="14001"/>
                  </a:cubicBezTo>
                  <a:cubicBezTo>
                    <a:pt x="5771" y="14007"/>
                    <a:pt x="5784" y="14013"/>
                    <a:pt x="5795" y="14017"/>
                  </a:cubicBezTo>
                  <a:cubicBezTo>
                    <a:pt x="5806" y="14022"/>
                    <a:pt x="5816" y="14026"/>
                    <a:pt x="5823" y="14029"/>
                  </a:cubicBezTo>
                  <a:cubicBezTo>
                    <a:pt x="5831" y="14032"/>
                    <a:pt x="5835" y="14034"/>
                    <a:pt x="5835" y="14034"/>
                  </a:cubicBezTo>
                  <a:cubicBezTo>
                    <a:pt x="5834" y="14034"/>
                    <a:pt x="5830" y="14034"/>
                    <a:pt x="5824" y="14033"/>
                  </a:cubicBezTo>
                  <a:cubicBezTo>
                    <a:pt x="5818" y="14033"/>
                    <a:pt x="5810" y="14032"/>
                    <a:pt x="5801" y="14032"/>
                  </a:cubicBezTo>
                  <a:cubicBezTo>
                    <a:pt x="5792" y="14031"/>
                    <a:pt x="5782" y="14031"/>
                    <a:pt x="5770" y="14030"/>
                  </a:cubicBezTo>
                  <a:cubicBezTo>
                    <a:pt x="5758" y="14030"/>
                    <a:pt x="5747" y="14030"/>
                    <a:pt x="5735" y="14030"/>
                  </a:cubicBezTo>
                  <a:lnTo>
                    <a:pt x="5422" y="14037"/>
                  </a:lnTo>
                  <a:lnTo>
                    <a:pt x="5395" y="14091"/>
                  </a:lnTo>
                  <a:lnTo>
                    <a:pt x="5786" y="14284"/>
                  </a:lnTo>
                  <a:lnTo>
                    <a:pt x="5810" y="14235"/>
                  </a:lnTo>
                  <a:lnTo>
                    <a:pt x="5582" y="14126"/>
                  </a:lnTo>
                  <a:cubicBezTo>
                    <a:pt x="5571" y="14120"/>
                    <a:pt x="5559" y="14115"/>
                    <a:pt x="5547" y="14110"/>
                  </a:cubicBezTo>
                  <a:cubicBezTo>
                    <a:pt x="5536" y="14105"/>
                    <a:pt x="5525" y="14100"/>
                    <a:pt x="5515" y="14096"/>
                  </a:cubicBezTo>
                  <a:cubicBezTo>
                    <a:pt x="5505" y="14092"/>
                    <a:pt x="5496" y="14088"/>
                    <a:pt x="5489" y="14085"/>
                  </a:cubicBezTo>
                  <a:cubicBezTo>
                    <a:pt x="5482" y="14082"/>
                    <a:pt x="5477" y="14080"/>
                    <a:pt x="5473" y="14079"/>
                  </a:cubicBezTo>
                  <a:cubicBezTo>
                    <a:pt x="5477" y="14080"/>
                    <a:pt x="5483" y="14080"/>
                    <a:pt x="5491" y="14080"/>
                  </a:cubicBezTo>
                  <a:cubicBezTo>
                    <a:pt x="5498" y="14081"/>
                    <a:pt x="5507" y="14081"/>
                    <a:pt x="5517" y="14081"/>
                  </a:cubicBezTo>
                  <a:cubicBezTo>
                    <a:pt x="5527" y="14081"/>
                    <a:pt x="5538" y="14081"/>
                    <a:pt x="5550" y="14081"/>
                  </a:cubicBezTo>
                  <a:cubicBezTo>
                    <a:pt x="5563" y="14081"/>
                    <a:pt x="5575" y="14081"/>
                    <a:pt x="5589" y="14081"/>
                  </a:cubicBezTo>
                  <a:lnTo>
                    <a:pt x="5890" y="14073"/>
                  </a:lnTo>
                  <a:lnTo>
                    <a:pt x="5914" y="14024"/>
                  </a:lnTo>
                  <a:close/>
                  <a:moveTo>
                    <a:pt x="5993" y="13864"/>
                  </a:moveTo>
                  <a:lnTo>
                    <a:pt x="5602" y="13672"/>
                  </a:lnTo>
                  <a:lnTo>
                    <a:pt x="5579" y="13717"/>
                  </a:lnTo>
                  <a:lnTo>
                    <a:pt x="5970" y="13910"/>
                  </a:lnTo>
                  <a:lnTo>
                    <a:pt x="5993" y="13864"/>
                  </a:lnTo>
                  <a:close/>
                  <a:moveTo>
                    <a:pt x="5792" y="13284"/>
                  </a:moveTo>
                  <a:lnTo>
                    <a:pt x="5769" y="13332"/>
                  </a:lnTo>
                  <a:lnTo>
                    <a:pt x="5985" y="13543"/>
                  </a:lnTo>
                  <a:cubicBezTo>
                    <a:pt x="6003" y="13560"/>
                    <a:pt x="6018" y="13574"/>
                    <a:pt x="6030" y="13585"/>
                  </a:cubicBezTo>
                  <a:cubicBezTo>
                    <a:pt x="6042" y="13596"/>
                    <a:pt x="6050" y="13603"/>
                    <a:pt x="6055" y="13607"/>
                  </a:cubicBezTo>
                  <a:cubicBezTo>
                    <a:pt x="6052" y="13606"/>
                    <a:pt x="6047" y="13605"/>
                    <a:pt x="6040" y="13603"/>
                  </a:cubicBezTo>
                  <a:cubicBezTo>
                    <a:pt x="6033" y="13601"/>
                    <a:pt x="6025" y="13599"/>
                    <a:pt x="6016" y="13597"/>
                  </a:cubicBezTo>
                  <a:cubicBezTo>
                    <a:pt x="6007" y="13595"/>
                    <a:pt x="5997" y="13593"/>
                    <a:pt x="5987" y="13592"/>
                  </a:cubicBezTo>
                  <a:cubicBezTo>
                    <a:pt x="5977" y="13590"/>
                    <a:pt x="5966" y="13588"/>
                    <a:pt x="5956" y="13587"/>
                  </a:cubicBezTo>
                  <a:lnTo>
                    <a:pt x="5664" y="13545"/>
                  </a:lnTo>
                  <a:lnTo>
                    <a:pt x="5639" y="13596"/>
                  </a:lnTo>
                  <a:lnTo>
                    <a:pt x="6095" y="13657"/>
                  </a:lnTo>
                  <a:lnTo>
                    <a:pt x="6117" y="13611"/>
                  </a:lnTo>
                  <a:lnTo>
                    <a:pt x="5792" y="13284"/>
                  </a:lnTo>
                  <a:close/>
                  <a:moveTo>
                    <a:pt x="6328" y="13182"/>
                  </a:moveTo>
                  <a:lnTo>
                    <a:pt x="6288" y="13162"/>
                  </a:lnTo>
                  <a:lnTo>
                    <a:pt x="6203" y="13334"/>
                  </a:lnTo>
                  <a:lnTo>
                    <a:pt x="6060" y="13264"/>
                  </a:lnTo>
                  <a:lnTo>
                    <a:pt x="6126" y="13130"/>
                  </a:lnTo>
                  <a:lnTo>
                    <a:pt x="6086" y="13110"/>
                  </a:lnTo>
                  <a:lnTo>
                    <a:pt x="6020" y="13244"/>
                  </a:lnTo>
                  <a:lnTo>
                    <a:pt x="5892" y="13181"/>
                  </a:lnTo>
                  <a:lnTo>
                    <a:pt x="5970" y="13020"/>
                  </a:lnTo>
                  <a:lnTo>
                    <a:pt x="5935" y="12995"/>
                  </a:lnTo>
                  <a:lnTo>
                    <a:pt x="5830" y="13209"/>
                  </a:lnTo>
                  <a:lnTo>
                    <a:pt x="6220" y="13401"/>
                  </a:lnTo>
                  <a:lnTo>
                    <a:pt x="6328" y="13182"/>
                  </a:lnTo>
                  <a:close/>
                  <a:moveTo>
                    <a:pt x="6491" y="12851"/>
                  </a:moveTo>
                  <a:lnTo>
                    <a:pt x="6455" y="12855"/>
                  </a:lnTo>
                  <a:cubicBezTo>
                    <a:pt x="6438" y="12858"/>
                    <a:pt x="6421" y="12860"/>
                    <a:pt x="6402" y="12863"/>
                  </a:cubicBezTo>
                  <a:cubicBezTo>
                    <a:pt x="6383" y="12865"/>
                    <a:pt x="6366" y="12868"/>
                    <a:pt x="6349" y="12870"/>
                  </a:cubicBezTo>
                  <a:cubicBezTo>
                    <a:pt x="6333" y="12872"/>
                    <a:pt x="6321" y="12874"/>
                    <a:pt x="6314" y="12875"/>
                  </a:cubicBezTo>
                  <a:cubicBezTo>
                    <a:pt x="6304" y="12877"/>
                    <a:pt x="6293" y="12880"/>
                    <a:pt x="6282" y="12883"/>
                  </a:cubicBezTo>
                  <a:cubicBezTo>
                    <a:pt x="6270" y="12886"/>
                    <a:pt x="6259" y="12889"/>
                    <a:pt x="6251" y="12893"/>
                  </a:cubicBezTo>
                  <a:lnTo>
                    <a:pt x="6254" y="12887"/>
                  </a:lnTo>
                  <a:cubicBezTo>
                    <a:pt x="6261" y="12872"/>
                    <a:pt x="6266" y="12856"/>
                    <a:pt x="6267" y="12841"/>
                  </a:cubicBezTo>
                  <a:cubicBezTo>
                    <a:pt x="6268" y="12826"/>
                    <a:pt x="6266" y="12811"/>
                    <a:pt x="6261" y="12798"/>
                  </a:cubicBezTo>
                  <a:cubicBezTo>
                    <a:pt x="6257" y="12784"/>
                    <a:pt x="6249" y="12772"/>
                    <a:pt x="6238" y="12760"/>
                  </a:cubicBezTo>
                  <a:cubicBezTo>
                    <a:pt x="6227" y="12749"/>
                    <a:pt x="6214" y="12739"/>
                    <a:pt x="6198" y="12731"/>
                  </a:cubicBezTo>
                  <a:cubicBezTo>
                    <a:pt x="6187" y="12726"/>
                    <a:pt x="6177" y="12723"/>
                    <a:pt x="6168" y="12721"/>
                  </a:cubicBezTo>
                  <a:cubicBezTo>
                    <a:pt x="6158" y="12719"/>
                    <a:pt x="6149" y="12718"/>
                    <a:pt x="6140" y="12719"/>
                  </a:cubicBezTo>
                  <a:cubicBezTo>
                    <a:pt x="6131" y="12719"/>
                    <a:pt x="6123" y="12720"/>
                    <a:pt x="6116" y="12722"/>
                  </a:cubicBezTo>
                  <a:cubicBezTo>
                    <a:pt x="6109" y="12724"/>
                    <a:pt x="6102" y="12727"/>
                    <a:pt x="6097" y="12729"/>
                  </a:cubicBezTo>
                  <a:cubicBezTo>
                    <a:pt x="6091" y="12732"/>
                    <a:pt x="6085" y="12736"/>
                    <a:pt x="6079" y="12740"/>
                  </a:cubicBezTo>
                  <a:cubicBezTo>
                    <a:pt x="6073" y="12744"/>
                    <a:pt x="6067" y="12750"/>
                    <a:pt x="6061" y="12757"/>
                  </a:cubicBezTo>
                  <a:cubicBezTo>
                    <a:pt x="6054" y="12763"/>
                    <a:pt x="6048" y="12771"/>
                    <a:pt x="6042" y="12781"/>
                  </a:cubicBezTo>
                  <a:cubicBezTo>
                    <a:pt x="6036" y="12791"/>
                    <a:pt x="6030" y="12802"/>
                    <a:pt x="6023" y="12816"/>
                  </a:cubicBezTo>
                  <a:lnTo>
                    <a:pt x="5978" y="12907"/>
                  </a:lnTo>
                  <a:lnTo>
                    <a:pt x="6369" y="13099"/>
                  </a:lnTo>
                  <a:lnTo>
                    <a:pt x="6391" y="13054"/>
                  </a:lnTo>
                  <a:lnTo>
                    <a:pt x="6215" y="12967"/>
                  </a:lnTo>
                  <a:cubicBezTo>
                    <a:pt x="6220" y="12957"/>
                    <a:pt x="6226" y="12950"/>
                    <a:pt x="6232" y="12945"/>
                  </a:cubicBezTo>
                  <a:cubicBezTo>
                    <a:pt x="6238" y="12941"/>
                    <a:pt x="6248" y="12937"/>
                    <a:pt x="6262" y="12935"/>
                  </a:cubicBezTo>
                  <a:cubicBezTo>
                    <a:pt x="6285" y="12930"/>
                    <a:pt x="6307" y="12926"/>
                    <a:pt x="6328" y="12922"/>
                  </a:cubicBezTo>
                  <a:cubicBezTo>
                    <a:pt x="6348" y="12919"/>
                    <a:pt x="6367" y="12916"/>
                    <a:pt x="6385" y="12914"/>
                  </a:cubicBezTo>
                  <a:cubicBezTo>
                    <a:pt x="6402" y="12912"/>
                    <a:pt x="6417" y="12911"/>
                    <a:pt x="6431" y="12910"/>
                  </a:cubicBezTo>
                  <a:cubicBezTo>
                    <a:pt x="6444" y="12909"/>
                    <a:pt x="6454" y="12909"/>
                    <a:pt x="6462" y="12909"/>
                  </a:cubicBezTo>
                  <a:lnTo>
                    <a:pt x="6491" y="12851"/>
                  </a:lnTo>
                  <a:close/>
                  <a:moveTo>
                    <a:pt x="6205" y="12802"/>
                  </a:moveTo>
                  <a:cubicBezTo>
                    <a:pt x="6213" y="12810"/>
                    <a:pt x="6219" y="12819"/>
                    <a:pt x="6222" y="12829"/>
                  </a:cubicBezTo>
                  <a:cubicBezTo>
                    <a:pt x="6225" y="12840"/>
                    <a:pt x="6225" y="12851"/>
                    <a:pt x="6223" y="12864"/>
                  </a:cubicBezTo>
                  <a:cubicBezTo>
                    <a:pt x="6221" y="12877"/>
                    <a:pt x="6216" y="12892"/>
                    <a:pt x="6207" y="12909"/>
                  </a:cubicBezTo>
                  <a:lnTo>
                    <a:pt x="6186" y="12952"/>
                  </a:lnTo>
                  <a:lnTo>
                    <a:pt x="6040" y="12881"/>
                  </a:lnTo>
                  <a:lnTo>
                    <a:pt x="6063" y="12834"/>
                  </a:lnTo>
                  <a:cubicBezTo>
                    <a:pt x="6068" y="12823"/>
                    <a:pt x="6073" y="12814"/>
                    <a:pt x="6078" y="12807"/>
                  </a:cubicBezTo>
                  <a:cubicBezTo>
                    <a:pt x="6084" y="12800"/>
                    <a:pt x="6089" y="12794"/>
                    <a:pt x="6095" y="12789"/>
                  </a:cubicBezTo>
                  <a:cubicBezTo>
                    <a:pt x="6105" y="12780"/>
                    <a:pt x="6117" y="12775"/>
                    <a:pt x="6132" y="12773"/>
                  </a:cubicBezTo>
                  <a:cubicBezTo>
                    <a:pt x="6146" y="12771"/>
                    <a:pt x="6160" y="12773"/>
                    <a:pt x="6173" y="12780"/>
                  </a:cubicBezTo>
                  <a:cubicBezTo>
                    <a:pt x="6186" y="12786"/>
                    <a:pt x="6197" y="12793"/>
                    <a:pt x="6205" y="12802"/>
                  </a:cubicBezTo>
                  <a:close/>
                  <a:moveTo>
                    <a:pt x="6502" y="12457"/>
                  </a:moveTo>
                  <a:cubicBezTo>
                    <a:pt x="6488" y="12455"/>
                    <a:pt x="6474" y="12456"/>
                    <a:pt x="6461" y="12460"/>
                  </a:cubicBezTo>
                  <a:cubicBezTo>
                    <a:pt x="6448" y="12463"/>
                    <a:pt x="6436" y="12469"/>
                    <a:pt x="6425" y="12476"/>
                  </a:cubicBezTo>
                  <a:cubicBezTo>
                    <a:pt x="6414" y="12483"/>
                    <a:pt x="6401" y="12494"/>
                    <a:pt x="6387" y="12509"/>
                  </a:cubicBezTo>
                  <a:lnTo>
                    <a:pt x="6351" y="12547"/>
                  </a:lnTo>
                  <a:cubicBezTo>
                    <a:pt x="6332" y="12567"/>
                    <a:pt x="6315" y="12579"/>
                    <a:pt x="6301" y="12585"/>
                  </a:cubicBezTo>
                  <a:cubicBezTo>
                    <a:pt x="6286" y="12590"/>
                    <a:pt x="6271" y="12589"/>
                    <a:pt x="6255" y="12581"/>
                  </a:cubicBezTo>
                  <a:cubicBezTo>
                    <a:pt x="6235" y="12571"/>
                    <a:pt x="6223" y="12556"/>
                    <a:pt x="6218" y="12537"/>
                  </a:cubicBezTo>
                  <a:cubicBezTo>
                    <a:pt x="6213" y="12518"/>
                    <a:pt x="6217" y="12496"/>
                    <a:pt x="6229" y="12471"/>
                  </a:cubicBezTo>
                  <a:cubicBezTo>
                    <a:pt x="6233" y="12463"/>
                    <a:pt x="6238" y="12455"/>
                    <a:pt x="6243" y="12448"/>
                  </a:cubicBezTo>
                  <a:cubicBezTo>
                    <a:pt x="6247" y="12441"/>
                    <a:pt x="6253" y="12435"/>
                    <a:pt x="6259" y="12429"/>
                  </a:cubicBezTo>
                  <a:cubicBezTo>
                    <a:pt x="6266" y="12423"/>
                    <a:pt x="6273" y="12417"/>
                    <a:pt x="6281" y="12411"/>
                  </a:cubicBezTo>
                  <a:cubicBezTo>
                    <a:pt x="6289" y="12405"/>
                    <a:pt x="6298" y="12399"/>
                    <a:pt x="6309" y="12392"/>
                  </a:cubicBezTo>
                  <a:lnTo>
                    <a:pt x="6286" y="12355"/>
                  </a:lnTo>
                  <a:cubicBezTo>
                    <a:pt x="6242" y="12380"/>
                    <a:pt x="6210" y="12413"/>
                    <a:pt x="6190" y="12455"/>
                  </a:cubicBezTo>
                  <a:cubicBezTo>
                    <a:pt x="6181" y="12474"/>
                    <a:pt x="6175" y="12492"/>
                    <a:pt x="6173" y="12511"/>
                  </a:cubicBezTo>
                  <a:cubicBezTo>
                    <a:pt x="6171" y="12529"/>
                    <a:pt x="6172" y="12546"/>
                    <a:pt x="6176" y="12562"/>
                  </a:cubicBezTo>
                  <a:cubicBezTo>
                    <a:pt x="6181" y="12578"/>
                    <a:pt x="6188" y="12592"/>
                    <a:pt x="6199" y="12605"/>
                  </a:cubicBezTo>
                  <a:cubicBezTo>
                    <a:pt x="6210" y="12618"/>
                    <a:pt x="6223" y="12628"/>
                    <a:pt x="6240" y="12636"/>
                  </a:cubicBezTo>
                  <a:cubicBezTo>
                    <a:pt x="6265" y="12649"/>
                    <a:pt x="6290" y="12651"/>
                    <a:pt x="6316" y="12643"/>
                  </a:cubicBezTo>
                  <a:cubicBezTo>
                    <a:pt x="6328" y="12640"/>
                    <a:pt x="6339" y="12634"/>
                    <a:pt x="6349" y="12626"/>
                  </a:cubicBezTo>
                  <a:cubicBezTo>
                    <a:pt x="6359" y="12618"/>
                    <a:pt x="6371" y="12606"/>
                    <a:pt x="6385" y="12591"/>
                  </a:cubicBezTo>
                  <a:lnTo>
                    <a:pt x="6416" y="12557"/>
                  </a:lnTo>
                  <a:cubicBezTo>
                    <a:pt x="6453" y="12518"/>
                    <a:pt x="6489" y="12506"/>
                    <a:pt x="6524" y="12523"/>
                  </a:cubicBezTo>
                  <a:cubicBezTo>
                    <a:pt x="6547" y="12535"/>
                    <a:pt x="6561" y="12553"/>
                    <a:pt x="6566" y="12579"/>
                  </a:cubicBezTo>
                  <a:cubicBezTo>
                    <a:pt x="6568" y="12590"/>
                    <a:pt x="6568" y="12601"/>
                    <a:pt x="6566" y="12611"/>
                  </a:cubicBezTo>
                  <a:cubicBezTo>
                    <a:pt x="6564" y="12622"/>
                    <a:pt x="6559" y="12634"/>
                    <a:pt x="6552" y="12649"/>
                  </a:cubicBezTo>
                  <a:cubicBezTo>
                    <a:pt x="6542" y="12669"/>
                    <a:pt x="6531" y="12686"/>
                    <a:pt x="6517" y="12700"/>
                  </a:cubicBezTo>
                  <a:cubicBezTo>
                    <a:pt x="6504" y="12714"/>
                    <a:pt x="6487" y="12727"/>
                    <a:pt x="6467" y="12737"/>
                  </a:cubicBezTo>
                  <a:lnTo>
                    <a:pt x="6493" y="12776"/>
                  </a:lnTo>
                  <a:cubicBezTo>
                    <a:pt x="6515" y="12762"/>
                    <a:pt x="6534" y="12747"/>
                    <a:pt x="6549" y="12729"/>
                  </a:cubicBezTo>
                  <a:cubicBezTo>
                    <a:pt x="6565" y="12712"/>
                    <a:pt x="6579" y="12691"/>
                    <a:pt x="6590" y="12668"/>
                  </a:cubicBezTo>
                  <a:cubicBezTo>
                    <a:pt x="6599" y="12650"/>
                    <a:pt x="6605" y="12633"/>
                    <a:pt x="6608" y="12617"/>
                  </a:cubicBezTo>
                  <a:cubicBezTo>
                    <a:pt x="6611" y="12602"/>
                    <a:pt x="6612" y="12585"/>
                    <a:pt x="6610" y="12568"/>
                  </a:cubicBezTo>
                  <a:cubicBezTo>
                    <a:pt x="6607" y="12545"/>
                    <a:pt x="6600" y="12525"/>
                    <a:pt x="6588" y="12508"/>
                  </a:cubicBezTo>
                  <a:cubicBezTo>
                    <a:pt x="6576" y="12490"/>
                    <a:pt x="6560" y="12477"/>
                    <a:pt x="6542" y="12468"/>
                  </a:cubicBezTo>
                  <a:cubicBezTo>
                    <a:pt x="6530" y="12462"/>
                    <a:pt x="6517" y="12458"/>
                    <a:pt x="6502" y="12457"/>
                  </a:cubicBezTo>
                  <a:close/>
                  <a:moveTo>
                    <a:pt x="6720" y="12386"/>
                  </a:moveTo>
                  <a:lnTo>
                    <a:pt x="6329" y="12194"/>
                  </a:lnTo>
                  <a:lnTo>
                    <a:pt x="6306" y="12240"/>
                  </a:lnTo>
                  <a:lnTo>
                    <a:pt x="6697" y="12432"/>
                  </a:lnTo>
                  <a:lnTo>
                    <a:pt x="6720" y="12386"/>
                  </a:lnTo>
                  <a:close/>
                  <a:moveTo>
                    <a:pt x="6495" y="11857"/>
                  </a:moveTo>
                  <a:lnTo>
                    <a:pt x="6367" y="12116"/>
                  </a:lnTo>
                  <a:lnTo>
                    <a:pt x="6407" y="12135"/>
                  </a:lnTo>
                  <a:lnTo>
                    <a:pt x="6458" y="12030"/>
                  </a:lnTo>
                  <a:lnTo>
                    <a:pt x="6810" y="12203"/>
                  </a:lnTo>
                  <a:lnTo>
                    <a:pt x="6832" y="12158"/>
                  </a:lnTo>
                  <a:lnTo>
                    <a:pt x="6481" y="11985"/>
                  </a:lnTo>
                  <a:lnTo>
                    <a:pt x="6533" y="11879"/>
                  </a:lnTo>
                  <a:lnTo>
                    <a:pt x="6495" y="11857"/>
                  </a:lnTo>
                  <a:close/>
                  <a:moveTo>
                    <a:pt x="7038" y="11740"/>
                  </a:moveTo>
                  <a:lnTo>
                    <a:pt x="6583" y="11677"/>
                  </a:lnTo>
                  <a:lnTo>
                    <a:pt x="6553" y="11738"/>
                  </a:lnTo>
                  <a:lnTo>
                    <a:pt x="6880" y="12061"/>
                  </a:lnTo>
                  <a:lnTo>
                    <a:pt x="6903" y="12014"/>
                  </a:lnTo>
                  <a:lnTo>
                    <a:pt x="6801" y="11917"/>
                  </a:lnTo>
                  <a:lnTo>
                    <a:pt x="6873" y="11771"/>
                  </a:lnTo>
                  <a:lnTo>
                    <a:pt x="7012" y="11793"/>
                  </a:lnTo>
                  <a:lnTo>
                    <a:pt x="7038" y="11740"/>
                  </a:lnTo>
                  <a:close/>
                  <a:moveTo>
                    <a:pt x="6829" y="11764"/>
                  </a:moveTo>
                  <a:lnTo>
                    <a:pt x="6769" y="11886"/>
                  </a:lnTo>
                  <a:lnTo>
                    <a:pt x="6608" y="11730"/>
                  </a:lnTo>
                  <a:lnTo>
                    <a:pt x="6829" y="11764"/>
                  </a:lnTo>
                  <a:close/>
                  <a:moveTo>
                    <a:pt x="6475" y="11708"/>
                  </a:moveTo>
                  <a:cubicBezTo>
                    <a:pt x="6467" y="11711"/>
                    <a:pt x="6460" y="11717"/>
                    <a:pt x="6456" y="11725"/>
                  </a:cubicBezTo>
                  <a:cubicBezTo>
                    <a:pt x="6452" y="11733"/>
                    <a:pt x="6452" y="11741"/>
                    <a:pt x="6455" y="11750"/>
                  </a:cubicBezTo>
                  <a:cubicBezTo>
                    <a:pt x="6458" y="11758"/>
                    <a:pt x="6463" y="11765"/>
                    <a:pt x="6471" y="11769"/>
                  </a:cubicBezTo>
                  <a:cubicBezTo>
                    <a:pt x="6479" y="11773"/>
                    <a:pt x="6488" y="11773"/>
                    <a:pt x="6497" y="11770"/>
                  </a:cubicBezTo>
                  <a:cubicBezTo>
                    <a:pt x="6505" y="11768"/>
                    <a:pt x="6512" y="11762"/>
                    <a:pt x="6516" y="11754"/>
                  </a:cubicBezTo>
                  <a:cubicBezTo>
                    <a:pt x="6520" y="11745"/>
                    <a:pt x="6520" y="11737"/>
                    <a:pt x="6517" y="11729"/>
                  </a:cubicBezTo>
                  <a:cubicBezTo>
                    <a:pt x="6514" y="11720"/>
                    <a:pt x="6508" y="11714"/>
                    <a:pt x="6500" y="11710"/>
                  </a:cubicBezTo>
                  <a:cubicBezTo>
                    <a:pt x="6492" y="11706"/>
                    <a:pt x="6484" y="11705"/>
                    <a:pt x="6475" y="11708"/>
                  </a:cubicBezTo>
                  <a:close/>
                  <a:moveTo>
                    <a:pt x="6533" y="11591"/>
                  </a:moveTo>
                  <a:cubicBezTo>
                    <a:pt x="6524" y="11594"/>
                    <a:pt x="6518" y="11599"/>
                    <a:pt x="6514" y="11608"/>
                  </a:cubicBezTo>
                  <a:cubicBezTo>
                    <a:pt x="6510" y="11616"/>
                    <a:pt x="6510" y="11624"/>
                    <a:pt x="6512" y="11633"/>
                  </a:cubicBezTo>
                  <a:cubicBezTo>
                    <a:pt x="6515" y="11641"/>
                    <a:pt x="6521" y="11647"/>
                    <a:pt x="6529" y="11651"/>
                  </a:cubicBezTo>
                  <a:cubicBezTo>
                    <a:pt x="6537" y="11655"/>
                    <a:pt x="6546" y="11656"/>
                    <a:pt x="6554" y="11653"/>
                  </a:cubicBezTo>
                  <a:cubicBezTo>
                    <a:pt x="6563" y="11650"/>
                    <a:pt x="6569" y="11645"/>
                    <a:pt x="6574" y="11636"/>
                  </a:cubicBezTo>
                  <a:cubicBezTo>
                    <a:pt x="6578" y="11628"/>
                    <a:pt x="6578" y="11620"/>
                    <a:pt x="6575" y="11611"/>
                  </a:cubicBezTo>
                  <a:cubicBezTo>
                    <a:pt x="6572" y="11603"/>
                    <a:pt x="6566" y="11597"/>
                    <a:pt x="6558" y="11592"/>
                  </a:cubicBezTo>
                  <a:cubicBezTo>
                    <a:pt x="6550" y="11589"/>
                    <a:pt x="6541" y="11588"/>
                    <a:pt x="6533" y="11591"/>
                  </a:cubicBezTo>
                  <a:close/>
                  <a:moveTo>
                    <a:pt x="6775" y="11288"/>
                  </a:moveTo>
                  <a:lnTo>
                    <a:pt x="6647" y="11547"/>
                  </a:lnTo>
                  <a:lnTo>
                    <a:pt x="6687" y="11566"/>
                  </a:lnTo>
                  <a:lnTo>
                    <a:pt x="6738" y="11461"/>
                  </a:lnTo>
                  <a:lnTo>
                    <a:pt x="7090" y="11634"/>
                  </a:lnTo>
                  <a:lnTo>
                    <a:pt x="7112" y="11589"/>
                  </a:lnTo>
                  <a:lnTo>
                    <a:pt x="6760" y="11416"/>
                  </a:lnTo>
                  <a:lnTo>
                    <a:pt x="6813" y="11310"/>
                  </a:lnTo>
                  <a:lnTo>
                    <a:pt x="6775" y="11288"/>
                  </a:lnTo>
                  <a:close/>
                  <a:moveTo>
                    <a:pt x="7441" y="10921"/>
                  </a:moveTo>
                  <a:lnTo>
                    <a:pt x="7033" y="10763"/>
                  </a:lnTo>
                  <a:lnTo>
                    <a:pt x="6999" y="10832"/>
                  </a:lnTo>
                  <a:lnTo>
                    <a:pt x="7223" y="11033"/>
                  </a:lnTo>
                  <a:cubicBezTo>
                    <a:pt x="7236" y="11045"/>
                    <a:pt x="7249" y="11055"/>
                    <a:pt x="7260" y="11064"/>
                  </a:cubicBezTo>
                  <a:cubicBezTo>
                    <a:pt x="7271" y="11072"/>
                    <a:pt x="7278" y="11077"/>
                    <a:pt x="7279" y="11078"/>
                  </a:cubicBezTo>
                  <a:cubicBezTo>
                    <a:pt x="7277" y="11078"/>
                    <a:pt x="7269" y="11076"/>
                    <a:pt x="7255" y="11072"/>
                  </a:cubicBezTo>
                  <a:cubicBezTo>
                    <a:pt x="7242" y="11068"/>
                    <a:pt x="7224" y="11064"/>
                    <a:pt x="7204" y="11060"/>
                  </a:cubicBezTo>
                  <a:lnTo>
                    <a:pt x="6913" y="11006"/>
                  </a:lnTo>
                  <a:lnTo>
                    <a:pt x="6880" y="11074"/>
                  </a:lnTo>
                  <a:lnTo>
                    <a:pt x="7254" y="11301"/>
                  </a:lnTo>
                  <a:lnTo>
                    <a:pt x="7276" y="11256"/>
                  </a:lnTo>
                  <a:lnTo>
                    <a:pt x="7009" y="11097"/>
                  </a:lnTo>
                  <a:cubicBezTo>
                    <a:pt x="7003" y="11094"/>
                    <a:pt x="6997" y="11090"/>
                    <a:pt x="6989" y="11086"/>
                  </a:cubicBezTo>
                  <a:cubicBezTo>
                    <a:pt x="6982" y="11082"/>
                    <a:pt x="6974" y="11077"/>
                    <a:pt x="6967" y="11073"/>
                  </a:cubicBezTo>
                  <a:cubicBezTo>
                    <a:pt x="6959" y="11069"/>
                    <a:pt x="6953" y="11065"/>
                    <a:pt x="6947" y="11062"/>
                  </a:cubicBezTo>
                  <a:cubicBezTo>
                    <a:pt x="6943" y="11059"/>
                    <a:pt x="6939" y="11058"/>
                    <a:pt x="6938" y="11057"/>
                  </a:cubicBezTo>
                  <a:cubicBezTo>
                    <a:pt x="6942" y="11058"/>
                    <a:pt x="6952" y="11060"/>
                    <a:pt x="6966" y="11063"/>
                  </a:cubicBezTo>
                  <a:cubicBezTo>
                    <a:pt x="6980" y="11066"/>
                    <a:pt x="6999" y="11069"/>
                    <a:pt x="7021" y="11074"/>
                  </a:cubicBezTo>
                  <a:lnTo>
                    <a:pt x="7337" y="11133"/>
                  </a:lnTo>
                  <a:lnTo>
                    <a:pt x="7356" y="11093"/>
                  </a:lnTo>
                  <a:lnTo>
                    <a:pt x="7106" y="10866"/>
                  </a:lnTo>
                  <a:cubicBezTo>
                    <a:pt x="7100" y="10861"/>
                    <a:pt x="7095" y="10856"/>
                    <a:pt x="7089" y="10851"/>
                  </a:cubicBezTo>
                  <a:cubicBezTo>
                    <a:pt x="7083" y="10846"/>
                    <a:pt x="7078" y="10842"/>
                    <a:pt x="7072" y="10837"/>
                  </a:cubicBezTo>
                  <a:cubicBezTo>
                    <a:pt x="7067" y="10833"/>
                    <a:pt x="7062" y="10829"/>
                    <a:pt x="7059" y="10826"/>
                  </a:cubicBezTo>
                  <a:cubicBezTo>
                    <a:pt x="7055" y="10823"/>
                    <a:pt x="7053" y="10821"/>
                    <a:pt x="7052" y="10820"/>
                  </a:cubicBezTo>
                  <a:cubicBezTo>
                    <a:pt x="7053" y="10821"/>
                    <a:pt x="7056" y="10822"/>
                    <a:pt x="7060" y="10824"/>
                  </a:cubicBezTo>
                  <a:cubicBezTo>
                    <a:pt x="7065" y="10826"/>
                    <a:pt x="7071" y="10828"/>
                    <a:pt x="7078" y="10832"/>
                  </a:cubicBezTo>
                  <a:cubicBezTo>
                    <a:pt x="7084" y="10835"/>
                    <a:pt x="7091" y="10838"/>
                    <a:pt x="7099" y="10841"/>
                  </a:cubicBezTo>
                  <a:cubicBezTo>
                    <a:pt x="7107" y="10844"/>
                    <a:pt x="7114" y="10847"/>
                    <a:pt x="7120" y="10850"/>
                  </a:cubicBezTo>
                  <a:lnTo>
                    <a:pt x="7418" y="10968"/>
                  </a:lnTo>
                  <a:lnTo>
                    <a:pt x="7441" y="10921"/>
                  </a:lnTo>
                  <a:close/>
                  <a:moveTo>
                    <a:pt x="7225" y="10373"/>
                  </a:moveTo>
                  <a:lnTo>
                    <a:pt x="7202" y="10419"/>
                  </a:lnTo>
                  <a:lnTo>
                    <a:pt x="7475" y="10553"/>
                  </a:lnTo>
                  <a:cubicBezTo>
                    <a:pt x="7488" y="10560"/>
                    <a:pt x="7499" y="10566"/>
                    <a:pt x="7507" y="10572"/>
                  </a:cubicBezTo>
                  <a:cubicBezTo>
                    <a:pt x="7516" y="10579"/>
                    <a:pt x="7523" y="10587"/>
                    <a:pt x="7528" y="10598"/>
                  </a:cubicBezTo>
                  <a:cubicBezTo>
                    <a:pt x="7533" y="10608"/>
                    <a:pt x="7535" y="10620"/>
                    <a:pt x="7533" y="10634"/>
                  </a:cubicBezTo>
                  <a:cubicBezTo>
                    <a:pt x="7532" y="10647"/>
                    <a:pt x="7527" y="10662"/>
                    <a:pt x="7519" y="10679"/>
                  </a:cubicBezTo>
                  <a:cubicBezTo>
                    <a:pt x="7513" y="10691"/>
                    <a:pt x="7507" y="10701"/>
                    <a:pt x="7500" y="10708"/>
                  </a:cubicBezTo>
                  <a:cubicBezTo>
                    <a:pt x="7493" y="10716"/>
                    <a:pt x="7487" y="10722"/>
                    <a:pt x="7480" y="10726"/>
                  </a:cubicBezTo>
                  <a:cubicBezTo>
                    <a:pt x="7473" y="10730"/>
                    <a:pt x="7467" y="10733"/>
                    <a:pt x="7460" y="10735"/>
                  </a:cubicBezTo>
                  <a:cubicBezTo>
                    <a:pt x="7454" y="10736"/>
                    <a:pt x="7448" y="10737"/>
                    <a:pt x="7443" y="10736"/>
                  </a:cubicBezTo>
                  <a:cubicBezTo>
                    <a:pt x="7436" y="10736"/>
                    <a:pt x="7426" y="10734"/>
                    <a:pt x="7415" y="10729"/>
                  </a:cubicBezTo>
                  <a:cubicBezTo>
                    <a:pt x="7404" y="10725"/>
                    <a:pt x="7393" y="10720"/>
                    <a:pt x="7383" y="10715"/>
                  </a:cubicBezTo>
                  <a:lnTo>
                    <a:pt x="7120" y="10586"/>
                  </a:lnTo>
                  <a:lnTo>
                    <a:pt x="7097" y="10632"/>
                  </a:lnTo>
                  <a:lnTo>
                    <a:pt x="7378" y="10770"/>
                  </a:lnTo>
                  <a:cubicBezTo>
                    <a:pt x="7387" y="10774"/>
                    <a:pt x="7397" y="10779"/>
                    <a:pt x="7409" y="10783"/>
                  </a:cubicBezTo>
                  <a:cubicBezTo>
                    <a:pt x="7420" y="10787"/>
                    <a:pt x="7432" y="10789"/>
                    <a:pt x="7444" y="10789"/>
                  </a:cubicBezTo>
                  <a:cubicBezTo>
                    <a:pt x="7469" y="10788"/>
                    <a:pt x="7490" y="10780"/>
                    <a:pt x="7508" y="10767"/>
                  </a:cubicBezTo>
                  <a:cubicBezTo>
                    <a:pt x="7526" y="10753"/>
                    <a:pt x="7543" y="10731"/>
                    <a:pt x="7558" y="10701"/>
                  </a:cubicBezTo>
                  <a:cubicBezTo>
                    <a:pt x="7569" y="10677"/>
                    <a:pt x="7577" y="10656"/>
                    <a:pt x="7580" y="10637"/>
                  </a:cubicBezTo>
                  <a:cubicBezTo>
                    <a:pt x="7583" y="10618"/>
                    <a:pt x="7582" y="10600"/>
                    <a:pt x="7578" y="10583"/>
                  </a:cubicBezTo>
                  <a:cubicBezTo>
                    <a:pt x="7574" y="10567"/>
                    <a:pt x="7566" y="10553"/>
                    <a:pt x="7555" y="10543"/>
                  </a:cubicBezTo>
                  <a:cubicBezTo>
                    <a:pt x="7544" y="10532"/>
                    <a:pt x="7527" y="10521"/>
                    <a:pt x="7503" y="10510"/>
                  </a:cubicBezTo>
                  <a:lnTo>
                    <a:pt x="7225" y="10373"/>
                  </a:lnTo>
                  <a:close/>
                  <a:moveTo>
                    <a:pt x="7068" y="10504"/>
                  </a:moveTo>
                  <a:cubicBezTo>
                    <a:pt x="7059" y="10507"/>
                    <a:pt x="7053" y="10512"/>
                    <a:pt x="7049" y="10520"/>
                  </a:cubicBezTo>
                  <a:cubicBezTo>
                    <a:pt x="7045" y="10528"/>
                    <a:pt x="7045" y="10537"/>
                    <a:pt x="7047" y="10545"/>
                  </a:cubicBezTo>
                  <a:cubicBezTo>
                    <a:pt x="7050" y="10554"/>
                    <a:pt x="7056" y="10560"/>
                    <a:pt x="7064" y="10564"/>
                  </a:cubicBezTo>
                  <a:cubicBezTo>
                    <a:pt x="7072" y="10568"/>
                    <a:pt x="7081" y="10569"/>
                    <a:pt x="7089" y="10566"/>
                  </a:cubicBezTo>
                  <a:cubicBezTo>
                    <a:pt x="7098" y="10563"/>
                    <a:pt x="7104" y="10557"/>
                    <a:pt x="7109" y="10549"/>
                  </a:cubicBezTo>
                  <a:cubicBezTo>
                    <a:pt x="7113" y="10541"/>
                    <a:pt x="7113" y="10532"/>
                    <a:pt x="7110" y="10524"/>
                  </a:cubicBezTo>
                  <a:cubicBezTo>
                    <a:pt x="7107" y="10516"/>
                    <a:pt x="7101" y="10509"/>
                    <a:pt x="7093" y="10505"/>
                  </a:cubicBezTo>
                  <a:cubicBezTo>
                    <a:pt x="7085" y="10501"/>
                    <a:pt x="7076" y="10501"/>
                    <a:pt x="7068" y="10504"/>
                  </a:cubicBezTo>
                  <a:close/>
                  <a:moveTo>
                    <a:pt x="7125" y="10387"/>
                  </a:moveTo>
                  <a:cubicBezTo>
                    <a:pt x="7117" y="10390"/>
                    <a:pt x="7111" y="10395"/>
                    <a:pt x="7106" y="10404"/>
                  </a:cubicBezTo>
                  <a:cubicBezTo>
                    <a:pt x="7103" y="10412"/>
                    <a:pt x="7102" y="10420"/>
                    <a:pt x="7105" y="10428"/>
                  </a:cubicBezTo>
                  <a:cubicBezTo>
                    <a:pt x="7108" y="10437"/>
                    <a:pt x="7113" y="10443"/>
                    <a:pt x="7121" y="10447"/>
                  </a:cubicBezTo>
                  <a:cubicBezTo>
                    <a:pt x="7130" y="10451"/>
                    <a:pt x="7138" y="10452"/>
                    <a:pt x="7147" y="10449"/>
                  </a:cubicBezTo>
                  <a:cubicBezTo>
                    <a:pt x="7156" y="10446"/>
                    <a:pt x="7162" y="10441"/>
                    <a:pt x="7166" y="10432"/>
                  </a:cubicBezTo>
                  <a:cubicBezTo>
                    <a:pt x="7170" y="10424"/>
                    <a:pt x="7171" y="10416"/>
                    <a:pt x="7167" y="10407"/>
                  </a:cubicBezTo>
                  <a:cubicBezTo>
                    <a:pt x="7164" y="10399"/>
                    <a:pt x="7158" y="10392"/>
                    <a:pt x="7150" y="10388"/>
                  </a:cubicBezTo>
                  <a:cubicBezTo>
                    <a:pt x="7142" y="10384"/>
                    <a:pt x="7134" y="10384"/>
                    <a:pt x="7125" y="10387"/>
                  </a:cubicBezTo>
                  <a:close/>
                  <a:moveTo>
                    <a:pt x="7799" y="10193"/>
                  </a:moveTo>
                  <a:lnTo>
                    <a:pt x="7408" y="10000"/>
                  </a:lnTo>
                  <a:lnTo>
                    <a:pt x="7386" y="10046"/>
                  </a:lnTo>
                  <a:lnTo>
                    <a:pt x="7599" y="10149"/>
                  </a:lnTo>
                  <a:cubicBezTo>
                    <a:pt x="7613" y="10156"/>
                    <a:pt x="7627" y="10163"/>
                    <a:pt x="7642" y="10169"/>
                  </a:cubicBezTo>
                  <a:cubicBezTo>
                    <a:pt x="7656" y="10176"/>
                    <a:pt x="7669" y="10181"/>
                    <a:pt x="7680" y="10186"/>
                  </a:cubicBezTo>
                  <a:cubicBezTo>
                    <a:pt x="7692" y="10191"/>
                    <a:pt x="7701" y="10195"/>
                    <a:pt x="7709" y="10198"/>
                  </a:cubicBezTo>
                  <a:cubicBezTo>
                    <a:pt x="7716" y="10201"/>
                    <a:pt x="7720" y="10203"/>
                    <a:pt x="7721" y="10203"/>
                  </a:cubicBezTo>
                  <a:cubicBezTo>
                    <a:pt x="7719" y="10203"/>
                    <a:pt x="7716" y="10202"/>
                    <a:pt x="7709" y="10202"/>
                  </a:cubicBezTo>
                  <a:cubicBezTo>
                    <a:pt x="7703" y="10201"/>
                    <a:pt x="7696" y="10201"/>
                    <a:pt x="7686" y="10200"/>
                  </a:cubicBezTo>
                  <a:cubicBezTo>
                    <a:pt x="7677" y="10200"/>
                    <a:pt x="7667" y="10199"/>
                    <a:pt x="7655" y="10199"/>
                  </a:cubicBezTo>
                  <a:cubicBezTo>
                    <a:pt x="7644" y="10198"/>
                    <a:pt x="7632" y="10198"/>
                    <a:pt x="7621" y="10199"/>
                  </a:cubicBezTo>
                  <a:lnTo>
                    <a:pt x="7307" y="10206"/>
                  </a:lnTo>
                  <a:lnTo>
                    <a:pt x="7280" y="10260"/>
                  </a:lnTo>
                  <a:lnTo>
                    <a:pt x="7671" y="10452"/>
                  </a:lnTo>
                  <a:lnTo>
                    <a:pt x="7695" y="10404"/>
                  </a:lnTo>
                  <a:lnTo>
                    <a:pt x="7467" y="10295"/>
                  </a:lnTo>
                  <a:cubicBezTo>
                    <a:pt x="7456" y="10289"/>
                    <a:pt x="7444" y="10284"/>
                    <a:pt x="7433" y="10279"/>
                  </a:cubicBezTo>
                  <a:cubicBezTo>
                    <a:pt x="7421" y="10274"/>
                    <a:pt x="7410" y="10269"/>
                    <a:pt x="7400" y="10265"/>
                  </a:cubicBezTo>
                  <a:cubicBezTo>
                    <a:pt x="7390" y="10261"/>
                    <a:pt x="7382" y="10257"/>
                    <a:pt x="7374" y="10254"/>
                  </a:cubicBezTo>
                  <a:cubicBezTo>
                    <a:pt x="7367" y="10251"/>
                    <a:pt x="7362" y="10249"/>
                    <a:pt x="7359" y="10248"/>
                  </a:cubicBezTo>
                  <a:cubicBezTo>
                    <a:pt x="7363" y="10248"/>
                    <a:pt x="7368" y="10249"/>
                    <a:pt x="7376" y="10249"/>
                  </a:cubicBezTo>
                  <a:cubicBezTo>
                    <a:pt x="7383" y="10249"/>
                    <a:pt x="7392" y="10249"/>
                    <a:pt x="7402" y="10249"/>
                  </a:cubicBezTo>
                  <a:cubicBezTo>
                    <a:pt x="7412" y="10250"/>
                    <a:pt x="7423" y="10250"/>
                    <a:pt x="7436" y="10250"/>
                  </a:cubicBezTo>
                  <a:cubicBezTo>
                    <a:pt x="7448" y="10250"/>
                    <a:pt x="7461" y="10250"/>
                    <a:pt x="7474" y="10249"/>
                  </a:cubicBezTo>
                  <a:lnTo>
                    <a:pt x="7775" y="10242"/>
                  </a:lnTo>
                  <a:lnTo>
                    <a:pt x="7799" y="10193"/>
                  </a:lnTo>
                  <a:close/>
                  <a:moveTo>
                    <a:pt x="7823" y="9772"/>
                  </a:moveTo>
                  <a:cubicBezTo>
                    <a:pt x="7809" y="9770"/>
                    <a:pt x="7795" y="9771"/>
                    <a:pt x="7782" y="9775"/>
                  </a:cubicBezTo>
                  <a:cubicBezTo>
                    <a:pt x="7769" y="9778"/>
                    <a:pt x="7757" y="9784"/>
                    <a:pt x="7746" y="9791"/>
                  </a:cubicBezTo>
                  <a:cubicBezTo>
                    <a:pt x="7735" y="9798"/>
                    <a:pt x="7723" y="9809"/>
                    <a:pt x="7709" y="9824"/>
                  </a:cubicBezTo>
                  <a:lnTo>
                    <a:pt x="7672" y="9862"/>
                  </a:lnTo>
                  <a:cubicBezTo>
                    <a:pt x="7653" y="9882"/>
                    <a:pt x="7637" y="9894"/>
                    <a:pt x="7622" y="9900"/>
                  </a:cubicBezTo>
                  <a:cubicBezTo>
                    <a:pt x="7608" y="9905"/>
                    <a:pt x="7592" y="9904"/>
                    <a:pt x="7576" y="9896"/>
                  </a:cubicBezTo>
                  <a:cubicBezTo>
                    <a:pt x="7556" y="9886"/>
                    <a:pt x="7544" y="9871"/>
                    <a:pt x="7539" y="9852"/>
                  </a:cubicBezTo>
                  <a:cubicBezTo>
                    <a:pt x="7535" y="9833"/>
                    <a:pt x="7538" y="9811"/>
                    <a:pt x="7550" y="9786"/>
                  </a:cubicBezTo>
                  <a:cubicBezTo>
                    <a:pt x="7555" y="9778"/>
                    <a:pt x="7559" y="9770"/>
                    <a:pt x="7564" y="9763"/>
                  </a:cubicBezTo>
                  <a:cubicBezTo>
                    <a:pt x="7569" y="9756"/>
                    <a:pt x="7574" y="9750"/>
                    <a:pt x="7580" y="9744"/>
                  </a:cubicBezTo>
                  <a:cubicBezTo>
                    <a:pt x="7587" y="9738"/>
                    <a:pt x="7594" y="9732"/>
                    <a:pt x="7602" y="9726"/>
                  </a:cubicBezTo>
                  <a:cubicBezTo>
                    <a:pt x="7610" y="9720"/>
                    <a:pt x="7620" y="9714"/>
                    <a:pt x="7630" y="9707"/>
                  </a:cubicBezTo>
                  <a:lnTo>
                    <a:pt x="7607" y="9670"/>
                  </a:lnTo>
                  <a:cubicBezTo>
                    <a:pt x="7563" y="9695"/>
                    <a:pt x="7532" y="9728"/>
                    <a:pt x="7511" y="9770"/>
                  </a:cubicBezTo>
                  <a:cubicBezTo>
                    <a:pt x="7502" y="9789"/>
                    <a:pt x="7496" y="9807"/>
                    <a:pt x="7494" y="9826"/>
                  </a:cubicBezTo>
                  <a:cubicBezTo>
                    <a:pt x="7492" y="9844"/>
                    <a:pt x="7493" y="9861"/>
                    <a:pt x="7497" y="9877"/>
                  </a:cubicBezTo>
                  <a:cubicBezTo>
                    <a:pt x="7502" y="9893"/>
                    <a:pt x="7509" y="9907"/>
                    <a:pt x="7520" y="9920"/>
                  </a:cubicBezTo>
                  <a:cubicBezTo>
                    <a:pt x="7531" y="9933"/>
                    <a:pt x="7544" y="9943"/>
                    <a:pt x="7561" y="9951"/>
                  </a:cubicBezTo>
                  <a:cubicBezTo>
                    <a:pt x="7586" y="9964"/>
                    <a:pt x="7612" y="9966"/>
                    <a:pt x="7637" y="9958"/>
                  </a:cubicBezTo>
                  <a:cubicBezTo>
                    <a:pt x="7649" y="9955"/>
                    <a:pt x="7660" y="9949"/>
                    <a:pt x="7670" y="9941"/>
                  </a:cubicBezTo>
                  <a:cubicBezTo>
                    <a:pt x="7680" y="9933"/>
                    <a:pt x="7692" y="9921"/>
                    <a:pt x="7706" y="9906"/>
                  </a:cubicBezTo>
                  <a:lnTo>
                    <a:pt x="7737" y="9872"/>
                  </a:lnTo>
                  <a:cubicBezTo>
                    <a:pt x="7774" y="9833"/>
                    <a:pt x="7810" y="9821"/>
                    <a:pt x="7845" y="9838"/>
                  </a:cubicBezTo>
                  <a:cubicBezTo>
                    <a:pt x="7868" y="9850"/>
                    <a:pt x="7882" y="9868"/>
                    <a:pt x="7887" y="9894"/>
                  </a:cubicBezTo>
                  <a:cubicBezTo>
                    <a:pt x="7889" y="9905"/>
                    <a:pt x="7889" y="9916"/>
                    <a:pt x="7887" y="9926"/>
                  </a:cubicBezTo>
                  <a:cubicBezTo>
                    <a:pt x="7885" y="9937"/>
                    <a:pt x="7881" y="9949"/>
                    <a:pt x="7873" y="9964"/>
                  </a:cubicBezTo>
                  <a:cubicBezTo>
                    <a:pt x="7864" y="9984"/>
                    <a:pt x="7852" y="10001"/>
                    <a:pt x="7838" y="10015"/>
                  </a:cubicBezTo>
                  <a:cubicBezTo>
                    <a:pt x="7825" y="10029"/>
                    <a:pt x="7808" y="10042"/>
                    <a:pt x="7788" y="10052"/>
                  </a:cubicBezTo>
                  <a:lnTo>
                    <a:pt x="7815" y="10091"/>
                  </a:lnTo>
                  <a:cubicBezTo>
                    <a:pt x="7836" y="10077"/>
                    <a:pt x="7855" y="10062"/>
                    <a:pt x="7871" y="10045"/>
                  </a:cubicBezTo>
                  <a:cubicBezTo>
                    <a:pt x="7886" y="10027"/>
                    <a:pt x="7900" y="10006"/>
                    <a:pt x="7912" y="9983"/>
                  </a:cubicBezTo>
                  <a:cubicBezTo>
                    <a:pt x="7921" y="9965"/>
                    <a:pt x="7926" y="9948"/>
                    <a:pt x="7929" y="9932"/>
                  </a:cubicBezTo>
                  <a:cubicBezTo>
                    <a:pt x="7932" y="9917"/>
                    <a:pt x="7933" y="9900"/>
                    <a:pt x="7931" y="9883"/>
                  </a:cubicBezTo>
                  <a:cubicBezTo>
                    <a:pt x="7928" y="9861"/>
                    <a:pt x="7921" y="9840"/>
                    <a:pt x="7909" y="9823"/>
                  </a:cubicBezTo>
                  <a:cubicBezTo>
                    <a:pt x="7897" y="9805"/>
                    <a:pt x="7882" y="9792"/>
                    <a:pt x="7863" y="9783"/>
                  </a:cubicBezTo>
                  <a:cubicBezTo>
                    <a:pt x="7851" y="9777"/>
                    <a:pt x="7838" y="9773"/>
                    <a:pt x="7823" y="9772"/>
                  </a:cubicBezTo>
                  <a:close/>
                  <a:moveTo>
                    <a:pt x="7741" y="9325"/>
                  </a:moveTo>
                  <a:lnTo>
                    <a:pt x="7613" y="9584"/>
                  </a:lnTo>
                  <a:lnTo>
                    <a:pt x="7653" y="9603"/>
                  </a:lnTo>
                  <a:lnTo>
                    <a:pt x="7704" y="9498"/>
                  </a:lnTo>
                  <a:lnTo>
                    <a:pt x="8056" y="9671"/>
                  </a:lnTo>
                  <a:lnTo>
                    <a:pt x="8078" y="9626"/>
                  </a:lnTo>
                  <a:lnTo>
                    <a:pt x="7726" y="9453"/>
                  </a:lnTo>
                  <a:lnTo>
                    <a:pt x="7779" y="9347"/>
                  </a:lnTo>
                  <a:lnTo>
                    <a:pt x="7741" y="9325"/>
                  </a:lnTo>
                  <a:close/>
                  <a:moveTo>
                    <a:pt x="8272" y="9231"/>
                  </a:moveTo>
                  <a:lnTo>
                    <a:pt x="8232" y="9211"/>
                  </a:lnTo>
                  <a:lnTo>
                    <a:pt x="8147" y="9383"/>
                  </a:lnTo>
                  <a:lnTo>
                    <a:pt x="8004" y="9313"/>
                  </a:lnTo>
                  <a:lnTo>
                    <a:pt x="8070" y="9179"/>
                  </a:lnTo>
                  <a:lnTo>
                    <a:pt x="8030" y="9159"/>
                  </a:lnTo>
                  <a:lnTo>
                    <a:pt x="7964" y="9293"/>
                  </a:lnTo>
                  <a:lnTo>
                    <a:pt x="7836" y="9230"/>
                  </a:lnTo>
                  <a:lnTo>
                    <a:pt x="7914" y="9069"/>
                  </a:lnTo>
                  <a:lnTo>
                    <a:pt x="7879" y="9044"/>
                  </a:lnTo>
                  <a:lnTo>
                    <a:pt x="7774" y="9258"/>
                  </a:lnTo>
                  <a:lnTo>
                    <a:pt x="8164" y="9450"/>
                  </a:lnTo>
                  <a:lnTo>
                    <a:pt x="8272" y="9231"/>
                  </a:lnTo>
                  <a:close/>
                  <a:moveTo>
                    <a:pt x="8435" y="8900"/>
                  </a:moveTo>
                  <a:lnTo>
                    <a:pt x="8399" y="8904"/>
                  </a:lnTo>
                  <a:cubicBezTo>
                    <a:pt x="8382" y="8907"/>
                    <a:pt x="8365" y="8909"/>
                    <a:pt x="8346" y="8912"/>
                  </a:cubicBezTo>
                  <a:cubicBezTo>
                    <a:pt x="8327" y="8914"/>
                    <a:pt x="8310" y="8917"/>
                    <a:pt x="8293" y="8919"/>
                  </a:cubicBezTo>
                  <a:cubicBezTo>
                    <a:pt x="8277" y="8921"/>
                    <a:pt x="8265" y="8923"/>
                    <a:pt x="8258" y="8924"/>
                  </a:cubicBezTo>
                  <a:cubicBezTo>
                    <a:pt x="8248" y="8926"/>
                    <a:pt x="8238" y="8929"/>
                    <a:pt x="8226" y="8932"/>
                  </a:cubicBezTo>
                  <a:cubicBezTo>
                    <a:pt x="8214" y="8935"/>
                    <a:pt x="8204" y="8938"/>
                    <a:pt x="8195" y="8942"/>
                  </a:cubicBezTo>
                  <a:lnTo>
                    <a:pt x="8198" y="8936"/>
                  </a:lnTo>
                  <a:cubicBezTo>
                    <a:pt x="8206" y="8921"/>
                    <a:pt x="8210" y="8905"/>
                    <a:pt x="8211" y="8890"/>
                  </a:cubicBezTo>
                  <a:cubicBezTo>
                    <a:pt x="8212" y="8875"/>
                    <a:pt x="8210" y="8860"/>
                    <a:pt x="8206" y="8847"/>
                  </a:cubicBezTo>
                  <a:cubicBezTo>
                    <a:pt x="8201" y="8833"/>
                    <a:pt x="8193" y="8821"/>
                    <a:pt x="8182" y="8809"/>
                  </a:cubicBezTo>
                  <a:cubicBezTo>
                    <a:pt x="8171" y="8798"/>
                    <a:pt x="8158" y="8788"/>
                    <a:pt x="8142" y="8780"/>
                  </a:cubicBezTo>
                  <a:cubicBezTo>
                    <a:pt x="8132" y="8775"/>
                    <a:pt x="8122" y="8772"/>
                    <a:pt x="8112" y="8770"/>
                  </a:cubicBezTo>
                  <a:cubicBezTo>
                    <a:pt x="8102" y="8768"/>
                    <a:pt x="8093" y="8767"/>
                    <a:pt x="8084" y="8768"/>
                  </a:cubicBezTo>
                  <a:cubicBezTo>
                    <a:pt x="8076" y="8768"/>
                    <a:pt x="8068" y="8769"/>
                    <a:pt x="8060" y="8771"/>
                  </a:cubicBezTo>
                  <a:cubicBezTo>
                    <a:pt x="8053" y="8773"/>
                    <a:pt x="8046" y="8776"/>
                    <a:pt x="8041" y="8778"/>
                  </a:cubicBezTo>
                  <a:cubicBezTo>
                    <a:pt x="8035" y="8781"/>
                    <a:pt x="8029" y="8785"/>
                    <a:pt x="8023" y="8789"/>
                  </a:cubicBezTo>
                  <a:cubicBezTo>
                    <a:pt x="8017" y="8793"/>
                    <a:pt x="8011" y="8799"/>
                    <a:pt x="8005" y="8806"/>
                  </a:cubicBezTo>
                  <a:cubicBezTo>
                    <a:pt x="7999" y="8812"/>
                    <a:pt x="7992" y="8820"/>
                    <a:pt x="7986" y="8830"/>
                  </a:cubicBezTo>
                  <a:cubicBezTo>
                    <a:pt x="7980" y="8840"/>
                    <a:pt x="7974" y="8851"/>
                    <a:pt x="7967" y="8865"/>
                  </a:cubicBezTo>
                  <a:lnTo>
                    <a:pt x="7922" y="8956"/>
                  </a:lnTo>
                  <a:lnTo>
                    <a:pt x="8313" y="9148"/>
                  </a:lnTo>
                  <a:lnTo>
                    <a:pt x="8336" y="9103"/>
                  </a:lnTo>
                  <a:lnTo>
                    <a:pt x="8159" y="9016"/>
                  </a:lnTo>
                  <a:cubicBezTo>
                    <a:pt x="8164" y="9006"/>
                    <a:pt x="8170" y="8999"/>
                    <a:pt x="8176" y="8994"/>
                  </a:cubicBezTo>
                  <a:cubicBezTo>
                    <a:pt x="8182" y="8990"/>
                    <a:pt x="8192" y="8986"/>
                    <a:pt x="8206" y="8984"/>
                  </a:cubicBezTo>
                  <a:cubicBezTo>
                    <a:pt x="8229" y="8979"/>
                    <a:pt x="8251" y="8975"/>
                    <a:pt x="8272" y="8971"/>
                  </a:cubicBezTo>
                  <a:cubicBezTo>
                    <a:pt x="8292" y="8968"/>
                    <a:pt x="8312" y="8965"/>
                    <a:pt x="8329" y="8963"/>
                  </a:cubicBezTo>
                  <a:cubicBezTo>
                    <a:pt x="8346" y="8961"/>
                    <a:pt x="8361" y="8960"/>
                    <a:pt x="8375" y="8959"/>
                  </a:cubicBezTo>
                  <a:cubicBezTo>
                    <a:pt x="8388" y="8958"/>
                    <a:pt x="8399" y="8958"/>
                    <a:pt x="8406" y="8958"/>
                  </a:cubicBezTo>
                  <a:lnTo>
                    <a:pt x="8435" y="8900"/>
                  </a:lnTo>
                  <a:close/>
                  <a:moveTo>
                    <a:pt x="8149" y="8851"/>
                  </a:moveTo>
                  <a:cubicBezTo>
                    <a:pt x="8157" y="8859"/>
                    <a:pt x="8163" y="8868"/>
                    <a:pt x="8166" y="8878"/>
                  </a:cubicBezTo>
                  <a:cubicBezTo>
                    <a:pt x="8169" y="8889"/>
                    <a:pt x="8170" y="8900"/>
                    <a:pt x="8167" y="8913"/>
                  </a:cubicBezTo>
                  <a:cubicBezTo>
                    <a:pt x="8165" y="8926"/>
                    <a:pt x="8160" y="8941"/>
                    <a:pt x="8151" y="8958"/>
                  </a:cubicBezTo>
                  <a:lnTo>
                    <a:pt x="8130" y="9001"/>
                  </a:lnTo>
                  <a:lnTo>
                    <a:pt x="7984" y="8930"/>
                  </a:lnTo>
                  <a:lnTo>
                    <a:pt x="8007" y="8883"/>
                  </a:lnTo>
                  <a:cubicBezTo>
                    <a:pt x="8012" y="8872"/>
                    <a:pt x="8017" y="8863"/>
                    <a:pt x="8023" y="8856"/>
                  </a:cubicBezTo>
                  <a:cubicBezTo>
                    <a:pt x="8028" y="8849"/>
                    <a:pt x="8033" y="8843"/>
                    <a:pt x="8039" y="8838"/>
                  </a:cubicBezTo>
                  <a:cubicBezTo>
                    <a:pt x="8049" y="8829"/>
                    <a:pt x="8061" y="8824"/>
                    <a:pt x="8076" y="8822"/>
                  </a:cubicBezTo>
                  <a:cubicBezTo>
                    <a:pt x="8090" y="8820"/>
                    <a:pt x="8104" y="8822"/>
                    <a:pt x="8117" y="8829"/>
                  </a:cubicBezTo>
                  <a:cubicBezTo>
                    <a:pt x="8130" y="8835"/>
                    <a:pt x="8141" y="8842"/>
                    <a:pt x="8149" y="8851"/>
                  </a:cubicBezTo>
                  <a:close/>
                  <a:moveTo>
                    <a:pt x="8647" y="8688"/>
                  </a:moveTo>
                  <a:lnTo>
                    <a:pt x="8098" y="8418"/>
                  </a:lnTo>
                  <a:lnTo>
                    <a:pt x="8080" y="8456"/>
                  </a:lnTo>
                  <a:lnTo>
                    <a:pt x="8629" y="8726"/>
                  </a:lnTo>
                  <a:lnTo>
                    <a:pt x="8647" y="8688"/>
                  </a:lnTo>
                  <a:close/>
                  <a:moveTo>
                    <a:pt x="8422" y="7940"/>
                  </a:moveTo>
                  <a:lnTo>
                    <a:pt x="8399" y="7987"/>
                  </a:lnTo>
                  <a:lnTo>
                    <a:pt x="8671" y="8121"/>
                  </a:lnTo>
                  <a:cubicBezTo>
                    <a:pt x="8685" y="8127"/>
                    <a:pt x="8696" y="8134"/>
                    <a:pt x="8704" y="8140"/>
                  </a:cubicBezTo>
                  <a:cubicBezTo>
                    <a:pt x="8713" y="8146"/>
                    <a:pt x="8720" y="8155"/>
                    <a:pt x="8725" y="8165"/>
                  </a:cubicBezTo>
                  <a:cubicBezTo>
                    <a:pt x="8730" y="8175"/>
                    <a:pt x="8732" y="8187"/>
                    <a:pt x="8730" y="8201"/>
                  </a:cubicBezTo>
                  <a:cubicBezTo>
                    <a:pt x="8729" y="8215"/>
                    <a:pt x="8724" y="8230"/>
                    <a:pt x="8716" y="8246"/>
                  </a:cubicBezTo>
                  <a:cubicBezTo>
                    <a:pt x="8710" y="8259"/>
                    <a:pt x="8703" y="8268"/>
                    <a:pt x="8697" y="8276"/>
                  </a:cubicBezTo>
                  <a:cubicBezTo>
                    <a:pt x="8690" y="8284"/>
                    <a:pt x="8684" y="8290"/>
                    <a:pt x="8677" y="8294"/>
                  </a:cubicBezTo>
                  <a:cubicBezTo>
                    <a:pt x="8670" y="8298"/>
                    <a:pt x="8663" y="8301"/>
                    <a:pt x="8657" y="8302"/>
                  </a:cubicBezTo>
                  <a:cubicBezTo>
                    <a:pt x="8651" y="8304"/>
                    <a:pt x="8645" y="8304"/>
                    <a:pt x="8640" y="8304"/>
                  </a:cubicBezTo>
                  <a:cubicBezTo>
                    <a:pt x="8633" y="8304"/>
                    <a:pt x="8623" y="8301"/>
                    <a:pt x="8612" y="8297"/>
                  </a:cubicBezTo>
                  <a:cubicBezTo>
                    <a:pt x="8601" y="8293"/>
                    <a:pt x="8590" y="8288"/>
                    <a:pt x="8580" y="8283"/>
                  </a:cubicBezTo>
                  <a:lnTo>
                    <a:pt x="8317" y="8154"/>
                  </a:lnTo>
                  <a:lnTo>
                    <a:pt x="8294" y="8200"/>
                  </a:lnTo>
                  <a:lnTo>
                    <a:pt x="8575" y="8338"/>
                  </a:lnTo>
                  <a:cubicBezTo>
                    <a:pt x="8583" y="8342"/>
                    <a:pt x="8594" y="8346"/>
                    <a:pt x="8605" y="8351"/>
                  </a:cubicBezTo>
                  <a:cubicBezTo>
                    <a:pt x="8617" y="8355"/>
                    <a:pt x="8629" y="8357"/>
                    <a:pt x="8641" y="8356"/>
                  </a:cubicBezTo>
                  <a:cubicBezTo>
                    <a:pt x="8666" y="8355"/>
                    <a:pt x="8687" y="8348"/>
                    <a:pt x="8705" y="8334"/>
                  </a:cubicBezTo>
                  <a:cubicBezTo>
                    <a:pt x="8723" y="8321"/>
                    <a:pt x="8740" y="8299"/>
                    <a:pt x="8755" y="8268"/>
                  </a:cubicBezTo>
                  <a:cubicBezTo>
                    <a:pt x="8766" y="8244"/>
                    <a:pt x="8774" y="8223"/>
                    <a:pt x="8777" y="8205"/>
                  </a:cubicBezTo>
                  <a:cubicBezTo>
                    <a:pt x="8780" y="8186"/>
                    <a:pt x="8779" y="8168"/>
                    <a:pt x="8775" y="8151"/>
                  </a:cubicBezTo>
                  <a:cubicBezTo>
                    <a:pt x="8771" y="8134"/>
                    <a:pt x="8763" y="8121"/>
                    <a:pt x="8752" y="8110"/>
                  </a:cubicBezTo>
                  <a:cubicBezTo>
                    <a:pt x="8741" y="8100"/>
                    <a:pt x="8723" y="8089"/>
                    <a:pt x="8700" y="8077"/>
                  </a:cubicBezTo>
                  <a:lnTo>
                    <a:pt x="8422" y="7940"/>
                  </a:lnTo>
                  <a:close/>
                  <a:moveTo>
                    <a:pt x="8996" y="7760"/>
                  </a:moveTo>
                  <a:lnTo>
                    <a:pt x="8605" y="7568"/>
                  </a:lnTo>
                  <a:lnTo>
                    <a:pt x="8582" y="7614"/>
                  </a:lnTo>
                  <a:lnTo>
                    <a:pt x="8796" y="7717"/>
                  </a:lnTo>
                  <a:cubicBezTo>
                    <a:pt x="8810" y="7724"/>
                    <a:pt x="8824" y="7731"/>
                    <a:pt x="8838" y="7737"/>
                  </a:cubicBezTo>
                  <a:cubicBezTo>
                    <a:pt x="8853" y="7743"/>
                    <a:pt x="8866" y="7749"/>
                    <a:pt x="8877" y="7754"/>
                  </a:cubicBezTo>
                  <a:cubicBezTo>
                    <a:pt x="8889" y="7759"/>
                    <a:pt x="8898" y="7763"/>
                    <a:pt x="8906" y="7766"/>
                  </a:cubicBezTo>
                  <a:cubicBezTo>
                    <a:pt x="8913" y="7769"/>
                    <a:pt x="8917" y="7770"/>
                    <a:pt x="8917" y="7770"/>
                  </a:cubicBezTo>
                  <a:cubicBezTo>
                    <a:pt x="8916" y="7770"/>
                    <a:pt x="8912" y="7770"/>
                    <a:pt x="8906" y="7769"/>
                  </a:cubicBezTo>
                  <a:cubicBezTo>
                    <a:pt x="8900" y="7769"/>
                    <a:pt x="8892" y="7769"/>
                    <a:pt x="8883" y="7768"/>
                  </a:cubicBezTo>
                  <a:cubicBezTo>
                    <a:pt x="8874" y="7768"/>
                    <a:pt x="8864" y="7767"/>
                    <a:pt x="8852" y="7767"/>
                  </a:cubicBezTo>
                  <a:cubicBezTo>
                    <a:pt x="8841" y="7766"/>
                    <a:pt x="8829" y="7766"/>
                    <a:pt x="8817" y="7766"/>
                  </a:cubicBezTo>
                  <a:lnTo>
                    <a:pt x="8504" y="7774"/>
                  </a:lnTo>
                  <a:lnTo>
                    <a:pt x="8477" y="7828"/>
                  </a:lnTo>
                  <a:lnTo>
                    <a:pt x="8868" y="8020"/>
                  </a:lnTo>
                  <a:lnTo>
                    <a:pt x="8892" y="7972"/>
                  </a:lnTo>
                  <a:lnTo>
                    <a:pt x="8664" y="7862"/>
                  </a:lnTo>
                  <a:cubicBezTo>
                    <a:pt x="8653" y="7857"/>
                    <a:pt x="8641" y="7851"/>
                    <a:pt x="8630" y="7846"/>
                  </a:cubicBezTo>
                  <a:cubicBezTo>
                    <a:pt x="8618" y="7841"/>
                    <a:pt x="8607" y="7837"/>
                    <a:pt x="8597" y="7833"/>
                  </a:cubicBezTo>
                  <a:cubicBezTo>
                    <a:pt x="8587" y="7828"/>
                    <a:pt x="8578" y="7825"/>
                    <a:pt x="8571" y="7821"/>
                  </a:cubicBezTo>
                  <a:cubicBezTo>
                    <a:pt x="8564" y="7818"/>
                    <a:pt x="8559" y="7816"/>
                    <a:pt x="8556" y="7815"/>
                  </a:cubicBezTo>
                  <a:cubicBezTo>
                    <a:pt x="8560" y="7816"/>
                    <a:pt x="8565" y="7816"/>
                    <a:pt x="8573" y="7817"/>
                  </a:cubicBezTo>
                  <a:cubicBezTo>
                    <a:pt x="8580" y="7817"/>
                    <a:pt x="8589" y="7817"/>
                    <a:pt x="8599" y="7817"/>
                  </a:cubicBezTo>
                  <a:cubicBezTo>
                    <a:pt x="8609" y="7817"/>
                    <a:pt x="8620" y="7817"/>
                    <a:pt x="8632" y="7817"/>
                  </a:cubicBezTo>
                  <a:cubicBezTo>
                    <a:pt x="8645" y="7817"/>
                    <a:pt x="8657" y="7817"/>
                    <a:pt x="8671" y="7817"/>
                  </a:cubicBezTo>
                  <a:lnTo>
                    <a:pt x="8972" y="7809"/>
                  </a:lnTo>
                  <a:lnTo>
                    <a:pt x="8996" y="7760"/>
                  </a:lnTo>
                  <a:close/>
                  <a:moveTo>
                    <a:pt x="4776" y="18063"/>
                  </a:moveTo>
                  <a:lnTo>
                    <a:pt x="4739" y="18068"/>
                  </a:lnTo>
                  <a:cubicBezTo>
                    <a:pt x="4723" y="18070"/>
                    <a:pt x="4705" y="18073"/>
                    <a:pt x="4686" y="18075"/>
                  </a:cubicBezTo>
                  <a:cubicBezTo>
                    <a:pt x="4668" y="18078"/>
                    <a:pt x="4650" y="18080"/>
                    <a:pt x="4633" y="18082"/>
                  </a:cubicBezTo>
                  <a:cubicBezTo>
                    <a:pt x="4617" y="18085"/>
                    <a:pt x="4605" y="18087"/>
                    <a:pt x="4599" y="18088"/>
                  </a:cubicBezTo>
                  <a:cubicBezTo>
                    <a:pt x="4589" y="18090"/>
                    <a:pt x="4578" y="18092"/>
                    <a:pt x="4566" y="18095"/>
                  </a:cubicBezTo>
                  <a:cubicBezTo>
                    <a:pt x="4554" y="18098"/>
                    <a:pt x="4544" y="18102"/>
                    <a:pt x="4535" y="18106"/>
                  </a:cubicBezTo>
                  <a:lnTo>
                    <a:pt x="4538" y="18100"/>
                  </a:lnTo>
                  <a:cubicBezTo>
                    <a:pt x="4546" y="18084"/>
                    <a:pt x="4550" y="18069"/>
                    <a:pt x="4551" y="18054"/>
                  </a:cubicBezTo>
                  <a:cubicBezTo>
                    <a:pt x="4552" y="18038"/>
                    <a:pt x="4551" y="18024"/>
                    <a:pt x="4546" y="18010"/>
                  </a:cubicBezTo>
                  <a:cubicBezTo>
                    <a:pt x="4541" y="17997"/>
                    <a:pt x="4533" y="17984"/>
                    <a:pt x="4522" y="17972"/>
                  </a:cubicBezTo>
                  <a:cubicBezTo>
                    <a:pt x="4511" y="17961"/>
                    <a:pt x="4498" y="17951"/>
                    <a:pt x="4482" y="17943"/>
                  </a:cubicBezTo>
                  <a:cubicBezTo>
                    <a:pt x="4472" y="17938"/>
                    <a:pt x="4462" y="17935"/>
                    <a:pt x="4452" y="17933"/>
                  </a:cubicBezTo>
                  <a:cubicBezTo>
                    <a:pt x="4442" y="17932"/>
                    <a:pt x="4433" y="17931"/>
                    <a:pt x="4424" y="17931"/>
                  </a:cubicBezTo>
                  <a:cubicBezTo>
                    <a:pt x="4416" y="17931"/>
                    <a:pt x="4408" y="17932"/>
                    <a:pt x="4400" y="17935"/>
                  </a:cubicBezTo>
                  <a:cubicBezTo>
                    <a:pt x="4393" y="17937"/>
                    <a:pt x="4387" y="17939"/>
                    <a:pt x="4381" y="17942"/>
                  </a:cubicBezTo>
                  <a:cubicBezTo>
                    <a:pt x="4375" y="17945"/>
                    <a:pt x="4369" y="17948"/>
                    <a:pt x="4363" y="17952"/>
                  </a:cubicBezTo>
                  <a:cubicBezTo>
                    <a:pt x="4357" y="17957"/>
                    <a:pt x="4351" y="17962"/>
                    <a:pt x="4345" y="17969"/>
                  </a:cubicBezTo>
                  <a:cubicBezTo>
                    <a:pt x="4339" y="17976"/>
                    <a:pt x="4333" y="17984"/>
                    <a:pt x="4326" y="17994"/>
                  </a:cubicBezTo>
                  <a:cubicBezTo>
                    <a:pt x="4320" y="18003"/>
                    <a:pt x="4314" y="18015"/>
                    <a:pt x="4307" y="18028"/>
                  </a:cubicBezTo>
                  <a:lnTo>
                    <a:pt x="4263" y="18119"/>
                  </a:lnTo>
                  <a:lnTo>
                    <a:pt x="4536" y="18254"/>
                  </a:lnTo>
                  <a:lnTo>
                    <a:pt x="4651" y="18254"/>
                  </a:lnTo>
                  <a:lnTo>
                    <a:pt x="4499" y="18179"/>
                  </a:lnTo>
                  <a:cubicBezTo>
                    <a:pt x="4504" y="18169"/>
                    <a:pt x="4510" y="18162"/>
                    <a:pt x="4516" y="18158"/>
                  </a:cubicBezTo>
                  <a:cubicBezTo>
                    <a:pt x="4523" y="18153"/>
                    <a:pt x="4532" y="18150"/>
                    <a:pt x="4546" y="18147"/>
                  </a:cubicBezTo>
                  <a:cubicBezTo>
                    <a:pt x="4569" y="18142"/>
                    <a:pt x="4591" y="18138"/>
                    <a:pt x="4612" y="18135"/>
                  </a:cubicBezTo>
                  <a:cubicBezTo>
                    <a:pt x="4633" y="18131"/>
                    <a:pt x="4652" y="18129"/>
                    <a:pt x="4669" y="18126"/>
                  </a:cubicBezTo>
                  <a:cubicBezTo>
                    <a:pt x="4686" y="18124"/>
                    <a:pt x="4702" y="18123"/>
                    <a:pt x="4715" y="18122"/>
                  </a:cubicBezTo>
                  <a:cubicBezTo>
                    <a:pt x="4728" y="18122"/>
                    <a:pt x="4739" y="18122"/>
                    <a:pt x="4747" y="18122"/>
                  </a:cubicBezTo>
                  <a:lnTo>
                    <a:pt x="4776" y="18063"/>
                  </a:lnTo>
                  <a:close/>
                  <a:moveTo>
                    <a:pt x="9002" y="9474"/>
                  </a:moveTo>
                  <a:lnTo>
                    <a:pt x="9002" y="9372"/>
                  </a:lnTo>
                  <a:lnTo>
                    <a:pt x="8955" y="9467"/>
                  </a:lnTo>
                  <a:lnTo>
                    <a:pt x="8812" y="9397"/>
                  </a:lnTo>
                  <a:lnTo>
                    <a:pt x="8878" y="9263"/>
                  </a:lnTo>
                  <a:lnTo>
                    <a:pt x="8837" y="9243"/>
                  </a:lnTo>
                  <a:lnTo>
                    <a:pt x="8772" y="9377"/>
                  </a:lnTo>
                  <a:lnTo>
                    <a:pt x="8643" y="9314"/>
                  </a:lnTo>
                  <a:lnTo>
                    <a:pt x="8722" y="9154"/>
                  </a:lnTo>
                  <a:lnTo>
                    <a:pt x="8687" y="9129"/>
                  </a:lnTo>
                  <a:lnTo>
                    <a:pt x="8581" y="9342"/>
                  </a:lnTo>
                  <a:lnTo>
                    <a:pt x="8972" y="9535"/>
                  </a:lnTo>
                  <a:lnTo>
                    <a:pt x="9002" y="9474"/>
                  </a:lnTo>
                  <a:close/>
                  <a:moveTo>
                    <a:pt x="9002" y="8988"/>
                  </a:moveTo>
                  <a:lnTo>
                    <a:pt x="9002" y="8936"/>
                  </a:lnTo>
                  <a:lnTo>
                    <a:pt x="8805" y="8888"/>
                  </a:lnTo>
                  <a:lnTo>
                    <a:pt x="8780" y="8938"/>
                  </a:lnTo>
                  <a:lnTo>
                    <a:pt x="9002" y="8988"/>
                  </a:lnTo>
                  <a:close/>
                  <a:moveTo>
                    <a:pt x="9002" y="8843"/>
                  </a:moveTo>
                  <a:lnTo>
                    <a:pt x="9002" y="8784"/>
                  </a:lnTo>
                  <a:cubicBezTo>
                    <a:pt x="8996" y="8780"/>
                    <a:pt x="8990" y="8776"/>
                    <a:pt x="8985" y="8772"/>
                  </a:cubicBezTo>
                  <a:cubicBezTo>
                    <a:pt x="8976" y="8765"/>
                    <a:pt x="8969" y="8760"/>
                    <a:pt x="8963" y="8756"/>
                  </a:cubicBezTo>
                  <a:cubicBezTo>
                    <a:pt x="8957" y="8752"/>
                    <a:pt x="8954" y="8750"/>
                    <a:pt x="8953" y="8749"/>
                  </a:cubicBezTo>
                  <a:cubicBezTo>
                    <a:pt x="8954" y="8749"/>
                    <a:pt x="8958" y="8751"/>
                    <a:pt x="8965" y="8753"/>
                  </a:cubicBezTo>
                  <a:cubicBezTo>
                    <a:pt x="8972" y="8755"/>
                    <a:pt x="8981" y="8757"/>
                    <a:pt x="8991" y="8760"/>
                  </a:cubicBezTo>
                  <a:lnTo>
                    <a:pt x="9002" y="8763"/>
                  </a:lnTo>
                  <a:lnTo>
                    <a:pt x="9002" y="8714"/>
                  </a:lnTo>
                  <a:lnTo>
                    <a:pt x="8902" y="8690"/>
                  </a:lnTo>
                  <a:lnTo>
                    <a:pt x="8876" y="8743"/>
                  </a:lnTo>
                  <a:lnTo>
                    <a:pt x="9002" y="8843"/>
                  </a:lnTo>
                  <a:close/>
                  <a:moveTo>
                    <a:pt x="9002" y="8567"/>
                  </a:moveTo>
                  <a:lnTo>
                    <a:pt x="9002" y="8502"/>
                  </a:lnTo>
                  <a:lnTo>
                    <a:pt x="8997" y="8498"/>
                  </a:lnTo>
                  <a:lnTo>
                    <a:pt x="8974" y="8545"/>
                  </a:lnTo>
                  <a:lnTo>
                    <a:pt x="9002" y="8567"/>
                  </a:lnTo>
                  <a:close/>
                  <a:moveTo>
                    <a:pt x="4489" y="18014"/>
                  </a:moveTo>
                  <a:cubicBezTo>
                    <a:pt x="4498" y="18023"/>
                    <a:pt x="4503" y="18032"/>
                    <a:pt x="4506" y="18041"/>
                  </a:cubicBezTo>
                  <a:cubicBezTo>
                    <a:pt x="4509" y="18052"/>
                    <a:pt x="4510" y="18064"/>
                    <a:pt x="4508" y="18076"/>
                  </a:cubicBezTo>
                  <a:cubicBezTo>
                    <a:pt x="4505" y="18089"/>
                    <a:pt x="4500" y="18104"/>
                    <a:pt x="4491" y="18122"/>
                  </a:cubicBezTo>
                  <a:lnTo>
                    <a:pt x="4470" y="18165"/>
                  </a:lnTo>
                  <a:lnTo>
                    <a:pt x="4324" y="18093"/>
                  </a:lnTo>
                  <a:lnTo>
                    <a:pt x="4347" y="18046"/>
                  </a:lnTo>
                  <a:cubicBezTo>
                    <a:pt x="4352" y="18036"/>
                    <a:pt x="4358" y="18027"/>
                    <a:pt x="4363" y="18020"/>
                  </a:cubicBezTo>
                  <a:cubicBezTo>
                    <a:pt x="4368" y="18013"/>
                    <a:pt x="4374" y="18006"/>
                    <a:pt x="4379" y="18001"/>
                  </a:cubicBezTo>
                  <a:cubicBezTo>
                    <a:pt x="4389" y="17992"/>
                    <a:pt x="4402" y="17987"/>
                    <a:pt x="4416" y="17985"/>
                  </a:cubicBezTo>
                  <a:cubicBezTo>
                    <a:pt x="4431" y="17984"/>
                    <a:pt x="4444" y="17986"/>
                    <a:pt x="4457" y="17992"/>
                  </a:cubicBezTo>
                  <a:cubicBezTo>
                    <a:pt x="4470" y="17999"/>
                    <a:pt x="4481" y="18006"/>
                    <a:pt x="4489" y="18014"/>
                  </a:cubicBezTo>
                  <a:close/>
                  <a:moveTo>
                    <a:pt x="4787" y="17669"/>
                  </a:moveTo>
                  <a:cubicBezTo>
                    <a:pt x="4772" y="17668"/>
                    <a:pt x="4758" y="17669"/>
                    <a:pt x="4745" y="17672"/>
                  </a:cubicBezTo>
                  <a:cubicBezTo>
                    <a:pt x="4732" y="17676"/>
                    <a:pt x="4720" y="17681"/>
                    <a:pt x="4709" y="17688"/>
                  </a:cubicBezTo>
                  <a:cubicBezTo>
                    <a:pt x="4698" y="17696"/>
                    <a:pt x="4686" y="17707"/>
                    <a:pt x="4672" y="17722"/>
                  </a:cubicBezTo>
                  <a:lnTo>
                    <a:pt x="4635" y="17760"/>
                  </a:lnTo>
                  <a:cubicBezTo>
                    <a:pt x="4616" y="17779"/>
                    <a:pt x="4600" y="17792"/>
                    <a:pt x="4585" y="17797"/>
                  </a:cubicBezTo>
                  <a:cubicBezTo>
                    <a:pt x="4571" y="17802"/>
                    <a:pt x="4556" y="17801"/>
                    <a:pt x="4540" y="17793"/>
                  </a:cubicBezTo>
                  <a:cubicBezTo>
                    <a:pt x="4520" y="17783"/>
                    <a:pt x="4507" y="17769"/>
                    <a:pt x="4502" y="17750"/>
                  </a:cubicBezTo>
                  <a:cubicBezTo>
                    <a:pt x="4498" y="17730"/>
                    <a:pt x="4502" y="17708"/>
                    <a:pt x="4514" y="17684"/>
                  </a:cubicBezTo>
                  <a:cubicBezTo>
                    <a:pt x="4518" y="17675"/>
                    <a:pt x="4522" y="17668"/>
                    <a:pt x="4527" y="17661"/>
                  </a:cubicBezTo>
                  <a:cubicBezTo>
                    <a:pt x="4532" y="17654"/>
                    <a:pt x="4537" y="17647"/>
                    <a:pt x="4544" y="17641"/>
                  </a:cubicBezTo>
                  <a:cubicBezTo>
                    <a:pt x="4550" y="17635"/>
                    <a:pt x="4557" y="17629"/>
                    <a:pt x="4565" y="17623"/>
                  </a:cubicBezTo>
                  <a:cubicBezTo>
                    <a:pt x="4573" y="17617"/>
                    <a:pt x="4583" y="17611"/>
                    <a:pt x="4594" y="17605"/>
                  </a:cubicBezTo>
                  <a:lnTo>
                    <a:pt x="4570" y="17568"/>
                  </a:lnTo>
                  <a:cubicBezTo>
                    <a:pt x="4527" y="17593"/>
                    <a:pt x="4495" y="17626"/>
                    <a:pt x="4474" y="17667"/>
                  </a:cubicBezTo>
                  <a:cubicBezTo>
                    <a:pt x="4465" y="17686"/>
                    <a:pt x="4459" y="17705"/>
                    <a:pt x="4457" y="17723"/>
                  </a:cubicBezTo>
                  <a:cubicBezTo>
                    <a:pt x="4455" y="17741"/>
                    <a:pt x="4456" y="17758"/>
                    <a:pt x="4461" y="17774"/>
                  </a:cubicBezTo>
                  <a:cubicBezTo>
                    <a:pt x="4465" y="17790"/>
                    <a:pt x="4473" y="17804"/>
                    <a:pt x="4483" y="17817"/>
                  </a:cubicBezTo>
                  <a:cubicBezTo>
                    <a:pt x="4494" y="17830"/>
                    <a:pt x="4508" y="17841"/>
                    <a:pt x="4524" y="17849"/>
                  </a:cubicBezTo>
                  <a:cubicBezTo>
                    <a:pt x="4550" y="17861"/>
                    <a:pt x="4575" y="17863"/>
                    <a:pt x="4600" y="17856"/>
                  </a:cubicBezTo>
                  <a:cubicBezTo>
                    <a:pt x="4612" y="17852"/>
                    <a:pt x="4623" y="17846"/>
                    <a:pt x="4633" y="17838"/>
                  </a:cubicBezTo>
                  <a:cubicBezTo>
                    <a:pt x="4643" y="17830"/>
                    <a:pt x="4655" y="17819"/>
                    <a:pt x="4669" y="17803"/>
                  </a:cubicBezTo>
                  <a:lnTo>
                    <a:pt x="4701" y="17770"/>
                  </a:lnTo>
                  <a:cubicBezTo>
                    <a:pt x="4738" y="17730"/>
                    <a:pt x="4773" y="17719"/>
                    <a:pt x="4808" y="17736"/>
                  </a:cubicBezTo>
                  <a:cubicBezTo>
                    <a:pt x="4831" y="17747"/>
                    <a:pt x="4845" y="17766"/>
                    <a:pt x="4850" y="17791"/>
                  </a:cubicBezTo>
                  <a:cubicBezTo>
                    <a:pt x="4852" y="17803"/>
                    <a:pt x="4853" y="17814"/>
                    <a:pt x="4851" y="17824"/>
                  </a:cubicBezTo>
                  <a:cubicBezTo>
                    <a:pt x="4849" y="17834"/>
                    <a:pt x="4844" y="17847"/>
                    <a:pt x="4837" y="17862"/>
                  </a:cubicBezTo>
                  <a:cubicBezTo>
                    <a:pt x="4827" y="17881"/>
                    <a:pt x="4815" y="17898"/>
                    <a:pt x="4802" y="17913"/>
                  </a:cubicBezTo>
                  <a:cubicBezTo>
                    <a:pt x="4788" y="17927"/>
                    <a:pt x="4771" y="17939"/>
                    <a:pt x="4751" y="17950"/>
                  </a:cubicBezTo>
                  <a:lnTo>
                    <a:pt x="4778" y="17988"/>
                  </a:lnTo>
                  <a:cubicBezTo>
                    <a:pt x="4799" y="17975"/>
                    <a:pt x="4818" y="17959"/>
                    <a:pt x="4834" y="17942"/>
                  </a:cubicBezTo>
                  <a:cubicBezTo>
                    <a:pt x="4850" y="17924"/>
                    <a:pt x="4863" y="17904"/>
                    <a:pt x="4875" y="17880"/>
                  </a:cubicBezTo>
                  <a:cubicBezTo>
                    <a:pt x="4884" y="17862"/>
                    <a:pt x="4890" y="17845"/>
                    <a:pt x="4893" y="17830"/>
                  </a:cubicBezTo>
                  <a:cubicBezTo>
                    <a:pt x="4896" y="17814"/>
                    <a:pt x="4896" y="17798"/>
                    <a:pt x="4894" y="17781"/>
                  </a:cubicBezTo>
                  <a:cubicBezTo>
                    <a:pt x="4892" y="17758"/>
                    <a:pt x="4884" y="17738"/>
                    <a:pt x="4872" y="17720"/>
                  </a:cubicBezTo>
                  <a:cubicBezTo>
                    <a:pt x="4860" y="17703"/>
                    <a:pt x="4845" y="17689"/>
                    <a:pt x="4827" y="17680"/>
                  </a:cubicBezTo>
                  <a:cubicBezTo>
                    <a:pt x="4815" y="17674"/>
                    <a:pt x="4801" y="17671"/>
                    <a:pt x="4787" y="17669"/>
                  </a:cubicBezTo>
                  <a:close/>
                  <a:moveTo>
                    <a:pt x="5004" y="17599"/>
                  </a:moveTo>
                  <a:lnTo>
                    <a:pt x="4613" y="17406"/>
                  </a:lnTo>
                  <a:lnTo>
                    <a:pt x="4591" y="17452"/>
                  </a:lnTo>
                  <a:lnTo>
                    <a:pt x="4982" y="17644"/>
                  </a:lnTo>
                  <a:lnTo>
                    <a:pt x="5004" y="17599"/>
                  </a:lnTo>
                  <a:close/>
                  <a:moveTo>
                    <a:pt x="4779" y="17069"/>
                  </a:moveTo>
                  <a:lnTo>
                    <a:pt x="4652" y="17328"/>
                  </a:lnTo>
                  <a:lnTo>
                    <a:pt x="4691" y="17347"/>
                  </a:lnTo>
                  <a:lnTo>
                    <a:pt x="4743" y="17243"/>
                  </a:lnTo>
                  <a:lnTo>
                    <a:pt x="5094" y="17415"/>
                  </a:lnTo>
                  <a:lnTo>
                    <a:pt x="5116" y="17370"/>
                  </a:lnTo>
                  <a:lnTo>
                    <a:pt x="4765" y="17198"/>
                  </a:lnTo>
                  <a:lnTo>
                    <a:pt x="4817" y="17092"/>
                  </a:lnTo>
                  <a:lnTo>
                    <a:pt x="4779" y="17069"/>
                  </a:lnTo>
                  <a:close/>
                  <a:moveTo>
                    <a:pt x="4947" y="16729"/>
                  </a:moveTo>
                  <a:lnTo>
                    <a:pt x="4920" y="16783"/>
                  </a:lnTo>
                  <a:lnTo>
                    <a:pt x="5033" y="16931"/>
                  </a:lnTo>
                  <a:cubicBezTo>
                    <a:pt x="5040" y="16941"/>
                    <a:pt x="5047" y="16951"/>
                    <a:pt x="5053" y="16959"/>
                  </a:cubicBezTo>
                  <a:cubicBezTo>
                    <a:pt x="5060" y="16967"/>
                    <a:pt x="5064" y="16972"/>
                    <a:pt x="5066" y="16974"/>
                  </a:cubicBezTo>
                  <a:cubicBezTo>
                    <a:pt x="5057" y="16974"/>
                    <a:pt x="5048" y="16973"/>
                    <a:pt x="5039" y="16973"/>
                  </a:cubicBezTo>
                  <a:cubicBezTo>
                    <a:pt x="5031" y="16972"/>
                    <a:pt x="5022" y="16972"/>
                    <a:pt x="5012" y="16972"/>
                  </a:cubicBezTo>
                  <a:lnTo>
                    <a:pt x="4827" y="16973"/>
                  </a:lnTo>
                  <a:lnTo>
                    <a:pt x="4798" y="17030"/>
                  </a:lnTo>
                  <a:lnTo>
                    <a:pt x="5096" y="17021"/>
                  </a:lnTo>
                  <a:lnTo>
                    <a:pt x="5251" y="17097"/>
                  </a:lnTo>
                  <a:lnTo>
                    <a:pt x="5275" y="17048"/>
                  </a:lnTo>
                  <a:lnTo>
                    <a:pt x="5123" y="16973"/>
                  </a:lnTo>
                  <a:lnTo>
                    <a:pt x="4947" y="16729"/>
                  </a:lnTo>
                  <a:close/>
                  <a:moveTo>
                    <a:pt x="5306" y="16300"/>
                  </a:moveTo>
                  <a:cubicBezTo>
                    <a:pt x="5280" y="16294"/>
                    <a:pt x="5255" y="16293"/>
                    <a:pt x="5230" y="16296"/>
                  </a:cubicBezTo>
                  <a:cubicBezTo>
                    <a:pt x="5221" y="16297"/>
                    <a:pt x="5211" y="16300"/>
                    <a:pt x="5200" y="16303"/>
                  </a:cubicBezTo>
                  <a:cubicBezTo>
                    <a:pt x="5189" y="16307"/>
                    <a:pt x="5178" y="16312"/>
                    <a:pt x="5167" y="16318"/>
                  </a:cubicBezTo>
                  <a:cubicBezTo>
                    <a:pt x="5156" y="16325"/>
                    <a:pt x="5145" y="16334"/>
                    <a:pt x="5134" y="16345"/>
                  </a:cubicBezTo>
                  <a:cubicBezTo>
                    <a:pt x="5124" y="16357"/>
                    <a:pt x="5114" y="16371"/>
                    <a:pt x="5106" y="16388"/>
                  </a:cubicBezTo>
                  <a:cubicBezTo>
                    <a:pt x="5094" y="16412"/>
                    <a:pt x="5088" y="16436"/>
                    <a:pt x="5088" y="16460"/>
                  </a:cubicBezTo>
                  <a:cubicBezTo>
                    <a:pt x="5088" y="16484"/>
                    <a:pt x="5093" y="16506"/>
                    <a:pt x="5104" y="16528"/>
                  </a:cubicBezTo>
                  <a:cubicBezTo>
                    <a:pt x="5115" y="16550"/>
                    <a:pt x="5130" y="16571"/>
                    <a:pt x="5152" y="16590"/>
                  </a:cubicBezTo>
                  <a:cubicBezTo>
                    <a:pt x="5173" y="16609"/>
                    <a:pt x="5199" y="16627"/>
                    <a:pt x="5230" y="16642"/>
                  </a:cubicBezTo>
                  <a:cubicBezTo>
                    <a:pt x="5298" y="16675"/>
                    <a:pt x="5357" y="16685"/>
                    <a:pt x="5408" y="16672"/>
                  </a:cubicBezTo>
                  <a:cubicBezTo>
                    <a:pt x="5430" y="16666"/>
                    <a:pt x="5450" y="16656"/>
                    <a:pt x="5468" y="16642"/>
                  </a:cubicBezTo>
                  <a:cubicBezTo>
                    <a:pt x="5486" y="16628"/>
                    <a:pt x="5500" y="16609"/>
                    <a:pt x="5512" y="16585"/>
                  </a:cubicBezTo>
                  <a:cubicBezTo>
                    <a:pt x="5522" y="16564"/>
                    <a:pt x="5528" y="16545"/>
                    <a:pt x="5530" y="16526"/>
                  </a:cubicBezTo>
                  <a:cubicBezTo>
                    <a:pt x="5532" y="16508"/>
                    <a:pt x="5530" y="16488"/>
                    <a:pt x="5523" y="16467"/>
                  </a:cubicBezTo>
                  <a:cubicBezTo>
                    <a:pt x="5515" y="16438"/>
                    <a:pt x="5500" y="16413"/>
                    <a:pt x="5480" y="16392"/>
                  </a:cubicBezTo>
                  <a:cubicBezTo>
                    <a:pt x="5459" y="16370"/>
                    <a:pt x="5430" y="16350"/>
                    <a:pt x="5393" y="16332"/>
                  </a:cubicBezTo>
                  <a:cubicBezTo>
                    <a:pt x="5361" y="16316"/>
                    <a:pt x="5332" y="16306"/>
                    <a:pt x="5306" y="16300"/>
                  </a:cubicBezTo>
                  <a:close/>
                  <a:moveTo>
                    <a:pt x="5415" y="16410"/>
                  </a:moveTo>
                  <a:cubicBezTo>
                    <a:pt x="5427" y="16418"/>
                    <a:pt x="5437" y="16425"/>
                    <a:pt x="5445" y="16432"/>
                  </a:cubicBezTo>
                  <a:cubicBezTo>
                    <a:pt x="5454" y="16439"/>
                    <a:pt x="5461" y="16446"/>
                    <a:pt x="5466" y="16453"/>
                  </a:cubicBezTo>
                  <a:cubicBezTo>
                    <a:pt x="5472" y="16460"/>
                    <a:pt x="5476" y="16467"/>
                    <a:pt x="5480" y="16475"/>
                  </a:cubicBezTo>
                  <a:cubicBezTo>
                    <a:pt x="5486" y="16490"/>
                    <a:pt x="5490" y="16504"/>
                    <a:pt x="5490" y="16519"/>
                  </a:cubicBezTo>
                  <a:cubicBezTo>
                    <a:pt x="5489" y="16534"/>
                    <a:pt x="5485" y="16549"/>
                    <a:pt x="5477" y="16565"/>
                  </a:cubicBezTo>
                  <a:cubicBezTo>
                    <a:pt x="5474" y="16573"/>
                    <a:pt x="5469" y="16580"/>
                    <a:pt x="5462" y="16588"/>
                  </a:cubicBezTo>
                  <a:cubicBezTo>
                    <a:pt x="5456" y="16595"/>
                    <a:pt x="5449" y="16602"/>
                    <a:pt x="5442" y="16607"/>
                  </a:cubicBezTo>
                  <a:cubicBezTo>
                    <a:pt x="5435" y="16613"/>
                    <a:pt x="5427" y="16617"/>
                    <a:pt x="5419" y="16621"/>
                  </a:cubicBezTo>
                  <a:cubicBezTo>
                    <a:pt x="5411" y="16625"/>
                    <a:pt x="5403" y="16627"/>
                    <a:pt x="5394" y="16627"/>
                  </a:cubicBezTo>
                  <a:cubicBezTo>
                    <a:pt x="5377" y="16628"/>
                    <a:pt x="5356" y="16625"/>
                    <a:pt x="5330" y="16618"/>
                  </a:cubicBezTo>
                  <a:cubicBezTo>
                    <a:pt x="5303" y="16611"/>
                    <a:pt x="5276" y="16600"/>
                    <a:pt x="5246" y="16585"/>
                  </a:cubicBezTo>
                  <a:cubicBezTo>
                    <a:pt x="5222" y="16573"/>
                    <a:pt x="5202" y="16562"/>
                    <a:pt x="5186" y="16550"/>
                  </a:cubicBezTo>
                  <a:cubicBezTo>
                    <a:pt x="5170" y="16538"/>
                    <a:pt x="5158" y="16526"/>
                    <a:pt x="5148" y="16512"/>
                  </a:cubicBezTo>
                  <a:cubicBezTo>
                    <a:pt x="5138" y="16498"/>
                    <a:pt x="5132" y="16481"/>
                    <a:pt x="5131" y="16462"/>
                  </a:cubicBezTo>
                  <a:cubicBezTo>
                    <a:pt x="5131" y="16443"/>
                    <a:pt x="5135" y="16424"/>
                    <a:pt x="5144" y="16406"/>
                  </a:cubicBezTo>
                  <a:cubicBezTo>
                    <a:pt x="5155" y="16383"/>
                    <a:pt x="5169" y="16368"/>
                    <a:pt x="5187" y="16359"/>
                  </a:cubicBezTo>
                  <a:cubicBezTo>
                    <a:pt x="5205" y="16350"/>
                    <a:pt x="5222" y="16345"/>
                    <a:pt x="5240" y="16345"/>
                  </a:cubicBezTo>
                  <a:cubicBezTo>
                    <a:pt x="5257" y="16346"/>
                    <a:pt x="5276" y="16349"/>
                    <a:pt x="5298" y="16356"/>
                  </a:cubicBezTo>
                  <a:cubicBezTo>
                    <a:pt x="5319" y="16363"/>
                    <a:pt x="5345" y="16374"/>
                    <a:pt x="5374" y="16388"/>
                  </a:cubicBezTo>
                  <a:cubicBezTo>
                    <a:pt x="5390" y="16396"/>
                    <a:pt x="5403" y="16403"/>
                    <a:pt x="5415" y="16410"/>
                  </a:cubicBezTo>
                  <a:close/>
                  <a:moveTo>
                    <a:pt x="5340" y="15929"/>
                  </a:moveTo>
                  <a:lnTo>
                    <a:pt x="5239" y="16135"/>
                  </a:lnTo>
                  <a:lnTo>
                    <a:pt x="5630" y="16327"/>
                  </a:lnTo>
                  <a:lnTo>
                    <a:pt x="5653" y="16280"/>
                  </a:lnTo>
                  <a:lnTo>
                    <a:pt x="5467" y="16188"/>
                  </a:lnTo>
                  <a:lnTo>
                    <a:pt x="5529" y="16063"/>
                  </a:lnTo>
                  <a:lnTo>
                    <a:pt x="5491" y="16044"/>
                  </a:lnTo>
                  <a:lnTo>
                    <a:pt x="5429" y="16170"/>
                  </a:lnTo>
                  <a:lnTo>
                    <a:pt x="5301" y="16106"/>
                  </a:lnTo>
                  <a:lnTo>
                    <a:pt x="5375" y="15955"/>
                  </a:lnTo>
                  <a:lnTo>
                    <a:pt x="5340" y="15929"/>
                  </a:lnTo>
                  <a:close/>
                  <a:moveTo>
                    <a:pt x="6006" y="15562"/>
                  </a:moveTo>
                  <a:lnTo>
                    <a:pt x="5599" y="15404"/>
                  </a:lnTo>
                  <a:lnTo>
                    <a:pt x="5565" y="15473"/>
                  </a:lnTo>
                  <a:lnTo>
                    <a:pt x="5788" y="15674"/>
                  </a:lnTo>
                  <a:cubicBezTo>
                    <a:pt x="5802" y="15686"/>
                    <a:pt x="5814" y="15696"/>
                    <a:pt x="5826" y="15705"/>
                  </a:cubicBezTo>
                  <a:cubicBezTo>
                    <a:pt x="5837" y="15713"/>
                    <a:pt x="5843" y="15718"/>
                    <a:pt x="5845" y="15719"/>
                  </a:cubicBezTo>
                  <a:cubicBezTo>
                    <a:pt x="5843" y="15719"/>
                    <a:pt x="5835" y="15717"/>
                    <a:pt x="5821" y="15713"/>
                  </a:cubicBezTo>
                  <a:cubicBezTo>
                    <a:pt x="5807" y="15709"/>
                    <a:pt x="5790" y="15705"/>
                    <a:pt x="5769" y="15701"/>
                  </a:cubicBezTo>
                  <a:lnTo>
                    <a:pt x="5479" y="15647"/>
                  </a:lnTo>
                  <a:lnTo>
                    <a:pt x="5445" y="15715"/>
                  </a:lnTo>
                  <a:lnTo>
                    <a:pt x="5819" y="15942"/>
                  </a:lnTo>
                  <a:lnTo>
                    <a:pt x="5842" y="15897"/>
                  </a:lnTo>
                  <a:lnTo>
                    <a:pt x="5574" y="15738"/>
                  </a:lnTo>
                  <a:cubicBezTo>
                    <a:pt x="5569" y="15735"/>
                    <a:pt x="5562" y="15731"/>
                    <a:pt x="5555" y="15727"/>
                  </a:cubicBezTo>
                  <a:cubicBezTo>
                    <a:pt x="5547" y="15723"/>
                    <a:pt x="5540" y="15718"/>
                    <a:pt x="5532" y="15714"/>
                  </a:cubicBezTo>
                  <a:cubicBezTo>
                    <a:pt x="5525" y="15710"/>
                    <a:pt x="5518" y="15706"/>
                    <a:pt x="5513" y="15703"/>
                  </a:cubicBezTo>
                  <a:cubicBezTo>
                    <a:pt x="5508" y="15700"/>
                    <a:pt x="5505" y="15699"/>
                    <a:pt x="5503" y="15698"/>
                  </a:cubicBezTo>
                  <a:cubicBezTo>
                    <a:pt x="5508" y="15699"/>
                    <a:pt x="5517" y="15701"/>
                    <a:pt x="5531" y="15704"/>
                  </a:cubicBezTo>
                  <a:cubicBezTo>
                    <a:pt x="5546" y="15707"/>
                    <a:pt x="5565" y="15711"/>
                    <a:pt x="5587" y="15715"/>
                  </a:cubicBezTo>
                  <a:lnTo>
                    <a:pt x="5902" y="15774"/>
                  </a:lnTo>
                  <a:lnTo>
                    <a:pt x="5922" y="15734"/>
                  </a:lnTo>
                  <a:lnTo>
                    <a:pt x="5671" y="15507"/>
                  </a:lnTo>
                  <a:cubicBezTo>
                    <a:pt x="5666" y="15502"/>
                    <a:pt x="5660" y="15497"/>
                    <a:pt x="5655" y="15492"/>
                  </a:cubicBezTo>
                  <a:cubicBezTo>
                    <a:pt x="5649" y="15487"/>
                    <a:pt x="5643" y="15483"/>
                    <a:pt x="5638" y="15478"/>
                  </a:cubicBezTo>
                  <a:cubicBezTo>
                    <a:pt x="5632" y="15474"/>
                    <a:pt x="5628" y="15470"/>
                    <a:pt x="5624" y="15467"/>
                  </a:cubicBezTo>
                  <a:cubicBezTo>
                    <a:pt x="5621" y="15464"/>
                    <a:pt x="5618" y="15462"/>
                    <a:pt x="5618" y="15461"/>
                  </a:cubicBezTo>
                  <a:cubicBezTo>
                    <a:pt x="5619" y="15462"/>
                    <a:pt x="5621" y="15463"/>
                    <a:pt x="5626" y="15465"/>
                  </a:cubicBezTo>
                  <a:cubicBezTo>
                    <a:pt x="5631" y="15467"/>
                    <a:pt x="5636" y="15469"/>
                    <a:pt x="5643" y="15473"/>
                  </a:cubicBezTo>
                  <a:cubicBezTo>
                    <a:pt x="5650" y="15476"/>
                    <a:pt x="5657" y="15479"/>
                    <a:pt x="5665" y="15482"/>
                  </a:cubicBezTo>
                  <a:cubicBezTo>
                    <a:pt x="5672" y="15485"/>
                    <a:pt x="5679" y="15488"/>
                    <a:pt x="5685" y="15491"/>
                  </a:cubicBezTo>
                  <a:lnTo>
                    <a:pt x="5983" y="15609"/>
                  </a:lnTo>
                  <a:lnTo>
                    <a:pt x="6006" y="15562"/>
                  </a:lnTo>
                  <a:close/>
                  <a:moveTo>
                    <a:pt x="5791" y="15014"/>
                  </a:moveTo>
                  <a:lnTo>
                    <a:pt x="5768" y="15060"/>
                  </a:lnTo>
                  <a:lnTo>
                    <a:pt x="6040" y="15194"/>
                  </a:lnTo>
                  <a:cubicBezTo>
                    <a:pt x="6053" y="15201"/>
                    <a:pt x="6064" y="15207"/>
                    <a:pt x="6073" y="15213"/>
                  </a:cubicBezTo>
                  <a:cubicBezTo>
                    <a:pt x="6081" y="15220"/>
                    <a:pt x="6088" y="15228"/>
                    <a:pt x="6094" y="15239"/>
                  </a:cubicBezTo>
                  <a:cubicBezTo>
                    <a:pt x="6099" y="15249"/>
                    <a:pt x="6101" y="15261"/>
                    <a:pt x="6099" y="15275"/>
                  </a:cubicBezTo>
                  <a:cubicBezTo>
                    <a:pt x="6097" y="15288"/>
                    <a:pt x="6092" y="15304"/>
                    <a:pt x="6084" y="15320"/>
                  </a:cubicBezTo>
                  <a:cubicBezTo>
                    <a:pt x="6078" y="15332"/>
                    <a:pt x="6072" y="15342"/>
                    <a:pt x="6066" y="15350"/>
                  </a:cubicBezTo>
                  <a:cubicBezTo>
                    <a:pt x="6059" y="15357"/>
                    <a:pt x="6052" y="15363"/>
                    <a:pt x="6046" y="15367"/>
                  </a:cubicBezTo>
                  <a:cubicBezTo>
                    <a:pt x="6039" y="15371"/>
                    <a:pt x="6032" y="15374"/>
                    <a:pt x="6026" y="15376"/>
                  </a:cubicBezTo>
                  <a:cubicBezTo>
                    <a:pt x="6020" y="15377"/>
                    <a:pt x="6014" y="15378"/>
                    <a:pt x="6009" y="15377"/>
                  </a:cubicBezTo>
                  <a:cubicBezTo>
                    <a:pt x="6001" y="15377"/>
                    <a:pt x="5992" y="15375"/>
                    <a:pt x="5981" y="15370"/>
                  </a:cubicBezTo>
                  <a:cubicBezTo>
                    <a:pt x="5969" y="15366"/>
                    <a:pt x="5959" y="15361"/>
                    <a:pt x="5949" y="15357"/>
                  </a:cubicBezTo>
                  <a:lnTo>
                    <a:pt x="5686" y="15227"/>
                  </a:lnTo>
                  <a:lnTo>
                    <a:pt x="5663" y="15273"/>
                  </a:lnTo>
                  <a:lnTo>
                    <a:pt x="5943" y="15411"/>
                  </a:lnTo>
                  <a:cubicBezTo>
                    <a:pt x="5952" y="15415"/>
                    <a:pt x="5962" y="15420"/>
                    <a:pt x="5974" y="15424"/>
                  </a:cubicBezTo>
                  <a:cubicBezTo>
                    <a:pt x="5986" y="15428"/>
                    <a:pt x="5998" y="15430"/>
                    <a:pt x="6010" y="15430"/>
                  </a:cubicBezTo>
                  <a:cubicBezTo>
                    <a:pt x="6034" y="15429"/>
                    <a:pt x="6056" y="15421"/>
                    <a:pt x="6074" y="15408"/>
                  </a:cubicBezTo>
                  <a:cubicBezTo>
                    <a:pt x="6092" y="15394"/>
                    <a:pt x="6108" y="15372"/>
                    <a:pt x="6123" y="15342"/>
                  </a:cubicBezTo>
                  <a:cubicBezTo>
                    <a:pt x="6135" y="15318"/>
                    <a:pt x="6142" y="15297"/>
                    <a:pt x="6145" y="15278"/>
                  </a:cubicBezTo>
                  <a:cubicBezTo>
                    <a:pt x="6148" y="15259"/>
                    <a:pt x="6148" y="15242"/>
                    <a:pt x="6143" y="15224"/>
                  </a:cubicBezTo>
                  <a:cubicBezTo>
                    <a:pt x="6139" y="15208"/>
                    <a:pt x="6132" y="15194"/>
                    <a:pt x="6121" y="15184"/>
                  </a:cubicBezTo>
                  <a:cubicBezTo>
                    <a:pt x="6109" y="15173"/>
                    <a:pt x="6092" y="15162"/>
                    <a:pt x="6069" y="15151"/>
                  </a:cubicBezTo>
                  <a:lnTo>
                    <a:pt x="5791" y="15014"/>
                  </a:lnTo>
                  <a:close/>
                  <a:moveTo>
                    <a:pt x="5633" y="15145"/>
                  </a:moveTo>
                  <a:cubicBezTo>
                    <a:pt x="5625" y="15148"/>
                    <a:pt x="5619" y="15153"/>
                    <a:pt x="5615" y="15162"/>
                  </a:cubicBezTo>
                  <a:cubicBezTo>
                    <a:pt x="5611" y="15170"/>
                    <a:pt x="5610" y="15178"/>
                    <a:pt x="5613" y="15186"/>
                  </a:cubicBezTo>
                  <a:cubicBezTo>
                    <a:pt x="5616" y="15195"/>
                    <a:pt x="5621" y="15201"/>
                    <a:pt x="5629" y="15205"/>
                  </a:cubicBezTo>
                  <a:cubicBezTo>
                    <a:pt x="5638" y="15209"/>
                    <a:pt x="5646" y="15210"/>
                    <a:pt x="5655" y="15207"/>
                  </a:cubicBezTo>
                  <a:cubicBezTo>
                    <a:pt x="5664" y="15204"/>
                    <a:pt x="5670" y="15198"/>
                    <a:pt x="5674" y="15190"/>
                  </a:cubicBezTo>
                  <a:cubicBezTo>
                    <a:pt x="5678" y="15182"/>
                    <a:pt x="5679" y="15173"/>
                    <a:pt x="5675" y="15165"/>
                  </a:cubicBezTo>
                  <a:cubicBezTo>
                    <a:pt x="5672" y="15157"/>
                    <a:pt x="5667" y="15150"/>
                    <a:pt x="5658" y="15146"/>
                  </a:cubicBezTo>
                  <a:cubicBezTo>
                    <a:pt x="5650" y="15142"/>
                    <a:pt x="5642" y="15142"/>
                    <a:pt x="5633" y="15145"/>
                  </a:cubicBezTo>
                  <a:close/>
                  <a:moveTo>
                    <a:pt x="5691" y="15028"/>
                  </a:moveTo>
                  <a:cubicBezTo>
                    <a:pt x="5682" y="15031"/>
                    <a:pt x="5676" y="15036"/>
                    <a:pt x="5672" y="15045"/>
                  </a:cubicBezTo>
                  <a:cubicBezTo>
                    <a:pt x="5668" y="15053"/>
                    <a:pt x="5668" y="15061"/>
                    <a:pt x="5670" y="15069"/>
                  </a:cubicBezTo>
                  <a:cubicBezTo>
                    <a:pt x="5673" y="15078"/>
                    <a:pt x="5679" y="15084"/>
                    <a:pt x="5687" y="15088"/>
                  </a:cubicBezTo>
                  <a:cubicBezTo>
                    <a:pt x="5695" y="15092"/>
                    <a:pt x="5704" y="15093"/>
                    <a:pt x="5712" y="15090"/>
                  </a:cubicBezTo>
                  <a:cubicBezTo>
                    <a:pt x="5721" y="15087"/>
                    <a:pt x="5727" y="15082"/>
                    <a:pt x="5732" y="15073"/>
                  </a:cubicBezTo>
                  <a:cubicBezTo>
                    <a:pt x="5736" y="15065"/>
                    <a:pt x="5736" y="15057"/>
                    <a:pt x="5733" y="15048"/>
                  </a:cubicBezTo>
                  <a:cubicBezTo>
                    <a:pt x="5730" y="15040"/>
                    <a:pt x="5724" y="15034"/>
                    <a:pt x="5716" y="15029"/>
                  </a:cubicBezTo>
                  <a:cubicBezTo>
                    <a:pt x="5708" y="15025"/>
                    <a:pt x="5699" y="15025"/>
                    <a:pt x="5691" y="15028"/>
                  </a:cubicBezTo>
                  <a:close/>
                  <a:moveTo>
                    <a:pt x="6365" y="14834"/>
                  </a:moveTo>
                  <a:lnTo>
                    <a:pt x="5974" y="14641"/>
                  </a:lnTo>
                  <a:lnTo>
                    <a:pt x="5951" y="14687"/>
                  </a:lnTo>
                  <a:lnTo>
                    <a:pt x="6165" y="14790"/>
                  </a:lnTo>
                  <a:cubicBezTo>
                    <a:pt x="6179" y="14797"/>
                    <a:pt x="6193" y="14804"/>
                    <a:pt x="6207" y="14810"/>
                  </a:cubicBezTo>
                  <a:cubicBezTo>
                    <a:pt x="6221" y="14817"/>
                    <a:pt x="6234" y="14822"/>
                    <a:pt x="6246" y="14827"/>
                  </a:cubicBezTo>
                  <a:cubicBezTo>
                    <a:pt x="6257" y="14832"/>
                    <a:pt x="6267" y="14836"/>
                    <a:pt x="6274" y="14839"/>
                  </a:cubicBezTo>
                  <a:cubicBezTo>
                    <a:pt x="6282" y="14842"/>
                    <a:pt x="6286" y="14844"/>
                    <a:pt x="6286" y="14844"/>
                  </a:cubicBezTo>
                  <a:cubicBezTo>
                    <a:pt x="6285" y="14844"/>
                    <a:pt x="6281" y="14843"/>
                    <a:pt x="6275" y="14843"/>
                  </a:cubicBezTo>
                  <a:cubicBezTo>
                    <a:pt x="6269" y="14842"/>
                    <a:pt x="6261" y="14842"/>
                    <a:pt x="6252" y="14841"/>
                  </a:cubicBezTo>
                  <a:cubicBezTo>
                    <a:pt x="6243" y="14841"/>
                    <a:pt x="6232" y="14840"/>
                    <a:pt x="6221" y="14840"/>
                  </a:cubicBezTo>
                  <a:cubicBezTo>
                    <a:pt x="6209" y="14839"/>
                    <a:pt x="6198" y="14839"/>
                    <a:pt x="6186" y="14840"/>
                  </a:cubicBezTo>
                  <a:lnTo>
                    <a:pt x="5873" y="14847"/>
                  </a:lnTo>
                  <a:lnTo>
                    <a:pt x="5846" y="14901"/>
                  </a:lnTo>
                  <a:lnTo>
                    <a:pt x="6237" y="15093"/>
                  </a:lnTo>
                  <a:lnTo>
                    <a:pt x="6261" y="15045"/>
                  </a:lnTo>
                  <a:lnTo>
                    <a:pt x="6033" y="14936"/>
                  </a:lnTo>
                  <a:cubicBezTo>
                    <a:pt x="6021" y="14930"/>
                    <a:pt x="6010" y="14925"/>
                    <a:pt x="5998" y="14920"/>
                  </a:cubicBezTo>
                  <a:cubicBezTo>
                    <a:pt x="5987" y="14915"/>
                    <a:pt x="5976" y="14910"/>
                    <a:pt x="5966" y="14906"/>
                  </a:cubicBezTo>
                  <a:cubicBezTo>
                    <a:pt x="5956" y="14902"/>
                    <a:pt x="5947" y="14898"/>
                    <a:pt x="5940" y="14895"/>
                  </a:cubicBezTo>
                  <a:cubicBezTo>
                    <a:pt x="5933" y="14892"/>
                    <a:pt x="5928" y="14890"/>
                    <a:pt x="5924" y="14889"/>
                  </a:cubicBezTo>
                  <a:cubicBezTo>
                    <a:pt x="5928" y="14889"/>
                    <a:pt x="5934" y="14890"/>
                    <a:pt x="5941" y="14890"/>
                  </a:cubicBezTo>
                  <a:cubicBezTo>
                    <a:pt x="5949" y="14890"/>
                    <a:pt x="5958" y="14891"/>
                    <a:pt x="5968" y="14891"/>
                  </a:cubicBezTo>
                  <a:cubicBezTo>
                    <a:pt x="5978" y="14891"/>
                    <a:pt x="5989" y="14891"/>
                    <a:pt x="6001" y="14891"/>
                  </a:cubicBezTo>
                  <a:cubicBezTo>
                    <a:pt x="6013" y="14891"/>
                    <a:pt x="6026" y="14891"/>
                    <a:pt x="6040" y="14890"/>
                  </a:cubicBezTo>
                  <a:lnTo>
                    <a:pt x="6341" y="14883"/>
                  </a:lnTo>
                  <a:lnTo>
                    <a:pt x="6365" y="14834"/>
                  </a:lnTo>
                  <a:close/>
                  <a:moveTo>
                    <a:pt x="6389" y="14413"/>
                  </a:moveTo>
                  <a:cubicBezTo>
                    <a:pt x="6374" y="14411"/>
                    <a:pt x="6360" y="14412"/>
                    <a:pt x="6347" y="14416"/>
                  </a:cubicBezTo>
                  <a:cubicBezTo>
                    <a:pt x="6334" y="14419"/>
                    <a:pt x="6322" y="14425"/>
                    <a:pt x="6311" y="14432"/>
                  </a:cubicBezTo>
                  <a:cubicBezTo>
                    <a:pt x="6301" y="14439"/>
                    <a:pt x="6288" y="14451"/>
                    <a:pt x="6274" y="14465"/>
                  </a:cubicBezTo>
                  <a:lnTo>
                    <a:pt x="6238" y="14503"/>
                  </a:lnTo>
                  <a:cubicBezTo>
                    <a:pt x="6219" y="14523"/>
                    <a:pt x="6202" y="14535"/>
                    <a:pt x="6188" y="14541"/>
                  </a:cubicBezTo>
                  <a:cubicBezTo>
                    <a:pt x="6173" y="14546"/>
                    <a:pt x="6158" y="14545"/>
                    <a:pt x="6142" y="14537"/>
                  </a:cubicBezTo>
                  <a:cubicBezTo>
                    <a:pt x="6122" y="14527"/>
                    <a:pt x="6109" y="14512"/>
                    <a:pt x="6105" y="14493"/>
                  </a:cubicBezTo>
                  <a:cubicBezTo>
                    <a:pt x="6100" y="14474"/>
                    <a:pt x="6104" y="14452"/>
                    <a:pt x="6116" y="14427"/>
                  </a:cubicBezTo>
                  <a:cubicBezTo>
                    <a:pt x="6120" y="14419"/>
                    <a:pt x="6125" y="14411"/>
                    <a:pt x="6129" y="14404"/>
                  </a:cubicBezTo>
                  <a:cubicBezTo>
                    <a:pt x="6134" y="14398"/>
                    <a:pt x="6140" y="14391"/>
                    <a:pt x="6146" y="14385"/>
                  </a:cubicBezTo>
                  <a:cubicBezTo>
                    <a:pt x="6152" y="14379"/>
                    <a:pt x="6160" y="14373"/>
                    <a:pt x="6168" y="14367"/>
                  </a:cubicBezTo>
                  <a:cubicBezTo>
                    <a:pt x="6176" y="14361"/>
                    <a:pt x="6185" y="14355"/>
                    <a:pt x="6196" y="14348"/>
                  </a:cubicBezTo>
                  <a:lnTo>
                    <a:pt x="6172" y="14311"/>
                  </a:lnTo>
                  <a:cubicBezTo>
                    <a:pt x="6129" y="14336"/>
                    <a:pt x="6097" y="14369"/>
                    <a:pt x="6077" y="14411"/>
                  </a:cubicBezTo>
                  <a:cubicBezTo>
                    <a:pt x="6067" y="14430"/>
                    <a:pt x="6062" y="14448"/>
                    <a:pt x="6059" y="14467"/>
                  </a:cubicBezTo>
                  <a:cubicBezTo>
                    <a:pt x="6057" y="14485"/>
                    <a:pt x="6059" y="14502"/>
                    <a:pt x="6063" y="14518"/>
                  </a:cubicBezTo>
                  <a:cubicBezTo>
                    <a:pt x="6067" y="14534"/>
                    <a:pt x="6075" y="14548"/>
                    <a:pt x="6086" y="14561"/>
                  </a:cubicBezTo>
                  <a:cubicBezTo>
                    <a:pt x="6096" y="14574"/>
                    <a:pt x="6110" y="14584"/>
                    <a:pt x="6127" y="14592"/>
                  </a:cubicBezTo>
                  <a:cubicBezTo>
                    <a:pt x="6152" y="14605"/>
                    <a:pt x="6177" y="14607"/>
                    <a:pt x="6203" y="14599"/>
                  </a:cubicBezTo>
                  <a:cubicBezTo>
                    <a:pt x="6214" y="14596"/>
                    <a:pt x="6225" y="14590"/>
                    <a:pt x="6235" y="14582"/>
                  </a:cubicBezTo>
                  <a:cubicBezTo>
                    <a:pt x="6245" y="14574"/>
                    <a:pt x="6257" y="14562"/>
                    <a:pt x="6272" y="14547"/>
                  </a:cubicBezTo>
                  <a:lnTo>
                    <a:pt x="6303" y="14513"/>
                  </a:lnTo>
                  <a:cubicBezTo>
                    <a:pt x="6340" y="14474"/>
                    <a:pt x="6376" y="14462"/>
                    <a:pt x="6410" y="14479"/>
                  </a:cubicBezTo>
                  <a:cubicBezTo>
                    <a:pt x="6433" y="14491"/>
                    <a:pt x="6448" y="14509"/>
                    <a:pt x="6452" y="14535"/>
                  </a:cubicBezTo>
                  <a:cubicBezTo>
                    <a:pt x="6455" y="14546"/>
                    <a:pt x="6455" y="14557"/>
                    <a:pt x="6453" y="14567"/>
                  </a:cubicBezTo>
                  <a:cubicBezTo>
                    <a:pt x="6451" y="14578"/>
                    <a:pt x="6446" y="14590"/>
                    <a:pt x="6439" y="14605"/>
                  </a:cubicBezTo>
                  <a:cubicBezTo>
                    <a:pt x="6429" y="14625"/>
                    <a:pt x="6418" y="14642"/>
                    <a:pt x="6404" y="14656"/>
                  </a:cubicBezTo>
                  <a:cubicBezTo>
                    <a:pt x="6390" y="14671"/>
                    <a:pt x="6374" y="14683"/>
                    <a:pt x="6354" y="14693"/>
                  </a:cubicBezTo>
                  <a:lnTo>
                    <a:pt x="6380" y="14732"/>
                  </a:lnTo>
                  <a:cubicBezTo>
                    <a:pt x="6402" y="14719"/>
                    <a:pt x="6420" y="14703"/>
                    <a:pt x="6436" y="14686"/>
                  </a:cubicBezTo>
                  <a:cubicBezTo>
                    <a:pt x="6452" y="14668"/>
                    <a:pt x="6466" y="14648"/>
                    <a:pt x="6477" y="14624"/>
                  </a:cubicBezTo>
                  <a:cubicBezTo>
                    <a:pt x="6486" y="14606"/>
                    <a:pt x="6492" y="14589"/>
                    <a:pt x="6495" y="14573"/>
                  </a:cubicBezTo>
                  <a:cubicBezTo>
                    <a:pt x="6498" y="14558"/>
                    <a:pt x="6498" y="14541"/>
                    <a:pt x="6496" y="14524"/>
                  </a:cubicBezTo>
                  <a:cubicBezTo>
                    <a:pt x="6494" y="14502"/>
                    <a:pt x="6487" y="14481"/>
                    <a:pt x="6475" y="14464"/>
                  </a:cubicBezTo>
                  <a:cubicBezTo>
                    <a:pt x="6462" y="14446"/>
                    <a:pt x="6447" y="14433"/>
                    <a:pt x="6429" y="14424"/>
                  </a:cubicBezTo>
                  <a:cubicBezTo>
                    <a:pt x="6417" y="14418"/>
                    <a:pt x="6403" y="14414"/>
                    <a:pt x="6389" y="14413"/>
                  </a:cubicBezTo>
                  <a:close/>
                  <a:moveTo>
                    <a:pt x="6306" y="13966"/>
                  </a:moveTo>
                  <a:lnTo>
                    <a:pt x="6179" y="14225"/>
                  </a:lnTo>
                  <a:lnTo>
                    <a:pt x="6218" y="14244"/>
                  </a:lnTo>
                  <a:lnTo>
                    <a:pt x="6270" y="14139"/>
                  </a:lnTo>
                  <a:lnTo>
                    <a:pt x="6621" y="14312"/>
                  </a:lnTo>
                  <a:lnTo>
                    <a:pt x="6643" y="14267"/>
                  </a:lnTo>
                  <a:lnTo>
                    <a:pt x="6292" y="14094"/>
                  </a:lnTo>
                  <a:lnTo>
                    <a:pt x="6344" y="13988"/>
                  </a:lnTo>
                  <a:lnTo>
                    <a:pt x="6306" y="13966"/>
                  </a:lnTo>
                  <a:close/>
                  <a:moveTo>
                    <a:pt x="6838" y="13872"/>
                  </a:moveTo>
                  <a:lnTo>
                    <a:pt x="6798" y="13852"/>
                  </a:lnTo>
                  <a:lnTo>
                    <a:pt x="6713" y="14024"/>
                  </a:lnTo>
                  <a:lnTo>
                    <a:pt x="6570" y="13954"/>
                  </a:lnTo>
                  <a:lnTo>
                    <a:pt x="6636" y="13820"/>
                  </a:lnTo>
                  <a:lnTo>
                    <a:pt x="6595" y="13800"/>
                  </a:lnTo>
                  <a:lnTo>
                    <a:pt x="6529" y="13934"/>
                  </a:lnTo>
                  <a:lnTo>
                    <a:pt x="6401" y="13871"/>
                  </a:lnTo>
                  <a:lnTo>
                    <a:pt x="6480" y="13711"/>
                  </a:lnTo>
                  <a:lnTo>
                    <a:pt x="6444" y="13685"/>
                  </a:lnTo>
                  <a:lnTo>
                    <a:pt x="6339" y="13899"/>
                  </a:lnTo>
                  <a:lnTo>
                    <a:pt x="6730" y="14091"/>
                  </a:lnTo>
                  <a:lnTo>
                    <a:pt x="6838" y="13872"/>
                  </a:lnTo>
                  <a:close/>
                  <a:moveTo>
                    <a:pt x="7001" y="13541"/>
                  </a:moveTo>
                  <a:lnTo>
                    <a:pt x="6965" y="13546"/>
                  </a:lnTo>
                  <a:cubicBezTo>
                    <a:pt x="6948" y="13548"/>
                    <a:pt x="6930" y="13550"/>
                    <a:pt x="6912" y="13553"/>
                  </a:cubicBezTo>
                  <a:cubicBezTo>
                    <a:pt x="6893" y="13555"/>
                    <a:pt x="6875" y="13558"/>
                    <a:pt x="6859" y="13560"/>
                  </a:cubicBezTo>
                  <a:cubicBezTo>
                    <a:pt x="6842" y="13562"/>
                    <a:pt x="6831" y="13564"/>
                    <a:pt x="6824" y="13565"/>
                  </a:cubicBezTo>
                  <a:cubicBezTo>
                    <a:pt x="6814" y="13567"/>
                    <a:pt x="6803" y="13570"/>
                    <a:pt x="6791" y="13573"/>
                  </a:cubicBezTo>
                  <a:cubicBezTo>
                    <a:pt x="6779" y="13576"/>
                    <a:pt x="6769" y="13579"/>
                    <a:pt x="6761" y="13583"/>
                  </a:cubicBezTo>
                  <a:lnTo>
                    <a:pt x="6763" y="13578"/>
                  </a:lnTo>
                  <a:cubicBezTo>
                    <a:pt x="6771" y="13562"/>
                    <a:pt x="6775" y="13547"/>
                    <a:pt x="6777" y="13531"/>
                  </a:cubicBezTo>
                  <a:cubicBezTo>
                    <a:pt x="6778" y="13516"/>
                    <a:pt x="6776" y="13502"/>
                    <a:pt x="6771" y="13488"/>
                  </a:cubicBezTo>
                  <a:cubicBezTo>
                    <a:pt x="6766" y="13474"/>
                    <a:pt x="6758" y="13462"/>
                    <a:pt x="6748" y="13450"/>
                  </a:cubicBezTo>
                  <a:cubicBezTo>
                    <a:pt x="6737" y="13439"/>
                    <a:pt x="6723" y="13429"/>
                    <a:pt x="6707" y="13421"/>
                  </a:cubicBezTo>
                  <a:cubicBezTo>
                    <a:pt x="6697" y="13416"/>
                    <a:pt x="6687" y="13413"/>
                    <a:pt x="6677" y="13411"/>
                  </a:cubicBezTo>
                  <a:cubicBezTo>
                    <a:pt x="6668" y="13409"/>
                    <a:pt x="6658" y="13408"/>
                    <a:pt x="6650" y="13409"/>
                  </a:cubicBezTo>
                  <a:cubicBezTo>
                    <a:pt x="6641" y="13409"/>
                    <a:pt x="6633" y="13410"/>
                    <a:pt x="6626" y="13412"/>
                  </a:cubicBezTo>
                  <a:cubicBezTo>
                    <a:pt x="6618" y="13414"/>
                    <a:pt x="6612" y="13417"/>
                    <a:pt x="6606" y="13419"/>
                  </a:cubicBezTo>
                  <a:cubicBezTo>
                    <a:pt x="6600" y="13422"/>
                    <a:pt x="6594" y="13426"/>
                    <a:pt x="6588" y="13430"/>
                  </a:cubicBezTo>
                  <a:cubicBezTo>
                    <a:pt x="6582" y="13434"/>
                    <a:pt x="6576" y="13440"/>
                    <a:pt x="6570" y="13447"/>
                  </a:cubicBezTo>
                  <a:cubicBezTo>
                    <a:pt x="6564" y="13453"/>
                    <a:pt x="6558" y="13462"/>
                    <a:pt x="6552" y="13471"/>
                  </a:cubicBezTo>
                  <a:cubicBezTo>
                    <a:pt x="6546" y="13481"/>
                    <a:pt x="6539" y="13492"/>
                    <a:pt x="6533" y="13506"/>
                  </a:cubicBezTo>
                  <a:lnTo>
                    <a:pt x="6488" y="13597"/>
                  </a:lnTo>
                  <a:lnTo>
                    <a:pt x="6879" y="13789"/>
                  </a:lnTo>
                  <a:lnTo>
                    <a:pt x="6901" y="13744"/>
                  </a:lnTo>
                  <a:lnTo>
                    <a:pt x="6724" y="13657"/>
                  </a:lnTo>
                  <a:cubicBezTo>
                    <a:pt x="6730" y="13647"/>
                    <a:pt x="6735" y="13640"/>
                    <a:pt x="6742" y="13635"/>
                  </a:cubicBezTo>
                  <a:cubicBezTo>
                    <a:pt x="6748" y="13631"/>
                    <a:pt x="6758" y="13627"/>
                    <a:pt x="6771" y="13625"/>
                  </a:cubicBezTo>
                  <a:cubicBezTo>
                    <a:pt x="6794" y="13620"/>
                    <a:pt x="6816" y="13616"/>
                    <a:pt x="6837" y="13612"/>
                  </a:cubicBezTo>
                  <a:cubicBezTo>
                    <a:pt x="6858" y="13609"/>
                    <a:pt x="6877" y="13606"/>
                    <a:pt x="6894" y="13604"/>
                  </a:cubicBezTo>
                  <a:cubicBezTo>
                    <a:pt x="6912" y="13602"/>
                    <a:pt x="6927" y="13601"/>
                    <a:pt x="6940" y="13600"/>
                  </a:cubicBezTo>
                  <a:cubicBezTo>
                    <a:pt x="6954" y="13600"/>
                    <a:pt x="6964" y="13599"/>
                    <a:pt x="6972" y="13599"/>
                  </a:cubicBezTo>
                  <a:lnTo>
                    <a:pt x="7001" y="13541"/>
                  </a:lnTo>
                  <a:close/>
                  <a:moveTo>
                    <a:pt x="6715" y="13492"/>
                  </a:moveTo>
                  <a:cubicBezTo>
                    <a:pt x="6723" y="13500"/>
                    <a:pt x="6729" y="13509"/>
                    <a:pt x="6732" y="13519"/>
                  </a:cubicBezTo>
                  <a:cubicBezTo>
                    <a:pt x="6735" y="13530"/>
                    <a:pt x="6735" y="13541"/>
                    <a:pt x="6733" y="13554"/>
                  </a:cubicBezTo>
                  <a:cubicBezTo>
                    <a:pt x="6731" y="13567"/>
                    <a:pt x="6725" y="13582"/>
                    <a:pt x="6717" y="13599"/>
                  </a:cubicBezTo>
                  <a:lnTo>
                    <a:pt x="6695" y="13642"/>
                  </a:lnTo>
                  <a:lnTo>
                    <a:pt x="6550" y="13571"/>
                  </a:lnTo>
                  <a:lnTo>
                    <a:pt x="6573" y="13524"/>
                  </a:lnTo>
                  <a:cubicBezTo>
                    <a:pt x="6578" y="13513"/>
                    <a:pt x="6583" y="13504"/>
                    <a:pt x="6588" y="13497"/>
                  </a:cubicBezTo>
                  <a:cubicBezTo>
                    <a:pt x="6593" y="13490"/>
                    <a:pt x="6599" y="13484"/>
                    <a:pt x="6605" y="13479"/>
                  </a:cubicBezTo>
                  <a:cubicBezTo>
                    <a:pt x="6615" y="13470"/>
                    <a:pt x="6627" y="13465"/>
                    <a:pt x="6641" y="13463"/>
                  </a:cubicBezTo>
                  <a:cubicBezTo>
                    <a:pt x="6656" y="13461"/>
                    <a:pt x="6670" y="13463"/>
                    <a:pt x="6683" y="13470"/>
                  </a:cubicBezTo>
                  <a:cubicBezTo>
                    <a:pt x="6696" y="13476"/>
                    <a:pt x="6706" y="13484"/>
                    <a:pt x="6715" y="13492"/>
                  </a:cubicBezTo>
                  <a:close/>
                  <a:moveTo>
                    <a:pt x="7213" y="13329"/>
                  </a:moveTo>
                  <a:lnTo>
                    <a:pt x="6664" y="13059"/>
                  </a:lnTo>
                  <a:lnTo>
                    <a:pt x="6645" y="13097"/>
                  </a:lnTo>
                  <a:lnTo>
                    <a:pt x="7194" y="13367"/>
                  </a:lnTo>
                  <a:lnTo>
                    <a:pt x="7213" y="13329"/>
                  </a:lnTo>
                  <a:close/>
                  <a:moveTo>
                    <a:pt x="7058" y="12438"/>
                  </a:moveTo>
                  <a:lnTo>
                    <a:pt x="7035" y="12485"/>
                  </a:lnTo>
                  <a:lnTo>
                    <a:pt x="7238" y="12645"/>
                  </a:lnTo>
                  <a:cubicBezTo>
                    <a:pt x="7251" y="12655"/>
                    <a:pt x="7264" y="12665"/>
                    <a:pt x="7276" y="12675"/>
                  </a:cubicBezTo>
                  <a:cubicBezTo>
                    <a:pt x="7289" y="12684"/>
                    <a:pt x="7300" y="12693"/>
                    <a:pt x="7311" y="12700"/>
                  </a:cubicBezTo>
                  <a:cubicBezTo>
                    <a:pt x="7321" y="12708"/>
                    <a:pt x="7329" y="12714"/>
                    <a:pt x="7336" y="12719"/>
                  </a:cubicBezTo>
                  <a:cubicBezTo>
                    <a:pt x="7341" y="12723"/>
                    <a:pt x="7345" y="12725"/>
                    <a:pt x="7346" y="12726"/>
                  </a:cubicBezTo>
                  <a:cubicBezTo>
                    <a:pt x="7344" y="12726"/>
                    <a:pt x="7341" y="12725"/>
                    <a:pt x="7336" y="12724"/>
                  </a:cubicBezTo>
                  <a:cubicBezTo>
                    <a:pt x="7330" y="12722"/>
                    <a:pt x="7322" y="12719"/>
                    <a:pt x="7312" y="12716"/>
                  </a:cubicBezTo>
                  <a:cubicBezTo>
                    <a:pt x="7302" y="12713"/>
                    <a:pt x="7290" y="12710"/>
                    <a:pt x="7277" y="12707"/>
                  </a:cubicBezTo>
                  <a:cubicBezTo>
                    <a:pt x="7264" y="12703"/>
                    <a:pt x="7249" y="12699"/>
                    <a:pt x="7233" y="12695"/>
                  </a:cubicBezTo>
                  <a:lnTo>
                    <a:pt x="6964" y="12630"/>
                  </a:lnTo>
                  <a:lnTo>
                    <a:pt x="6938" y="12683"/>
                  </a:lnTo>
                  <a:lnTo>
                    <a:pt x="7146" y="12850"/>
                  </a:lnTo>
                  <a:cubicBezTo>
                    <a:pt x="7156" y="12858"/>
                    <a:pt x="7167" y="12866"/>
                    <a:pt x="7178" y="12875"/>
                  </a:cubicBezTo>
                  <a:cubicBezTo>
                    <a:pt x="7190" y="12884"/>
                    <a:pt x="7201" y="12892"/>
                    <a:pt x="7211" y="12900"/>
                  </a:cubicBezTo>
                  <a:cubicBezTo>
                    <a:pt x="7221" y="12907"/>
                    <a:pt x="7229" y="12914"/>
                    <a:pt x="7236" y="12919"/>
                  </a:cubicBezTo>
                  <a:cubicBezTo>
                    <a:pt x="7243" y="12925"/>
                    <a:pt x="7247" y="12927"/>
                    <a:pt x="7248" y="12928"/>
                  </a:cubicBezTo>
                  <a:cubicBezTo>
                    <a:pt x="7246" y="12927"/>
                    <a:pt x="7241" y="12926"/>
                    <a:pt x="7233" y="12923"/>
                  </a:cubicBezTo>
                  <a:cubicBezTo>
                    <a:pt x="7224" y="12920"/>
                    <a:pt x="7214" y="12917"/>
                    <a:pt x="7201" y="12913"/>
                  </a:cubicBezTo>
                  <a:cubicBezTo>
                    <a:pt x="7189" y="12910"/>
                    <a:pt x="7176" y="12906"/>
                    <a:pt x="7161" y="12902"/>
                  </a:cubicBezTo>
                  <a:cubicBezTo>
                    <a:pt x="7147" y="12898"/>
                    <a:pt x="7133" y="12894"/>
                    <a:pt x="7119" y="12891"/>
                  </a:cubicBezTo>
                  <a:lnTo>
                    <a:pt x="6866" y="12828"/>
                  </a:lnTo>
                  <a:lnTo>
                    <a:pt x="6842" y="12878"/>
                  </a:lnTo>
                  <a:lnTo>
                    <a:pt x="7278" y="12978"/>
                  </a:lnTo>
                  <a:lnTo>
                    <a:pt x="7308" y="12917"/>
                  </a:lnTo>
                  <a:lnTo>
                    <a:pt x="7111" y="12761"/>
                  </a:lnTo>
                  <a:cubicBezTo>
                    <a:pt x="7099" y="12752"/>
                    <a:pt x="7088" y="12743"/>
                    <a:pt x="7077" y="12735"/>
                  </a:cubicBezTo>
                  <a:cubicBezTo>
                    <a:pt x="7065" y="12726"/>
                    <a:pt x="7055" y="12719"/>
                    <a:pt x="7046" y="12712"/>
                  </a:cubicBezTo>
                  <a:cubicBezTo>
                    <a:pt x="7037" y="12706"/>
                    <a:pt x="7030" y="12700"/>
                    <a:pt x="7024" y="12696"/>
                  </a:cubicBezTo>
                  <a:cubicBezTo>
                    <a:pt x="7018" y="12692"/>
                    <a:pt x="7015" y="12690"/>
                    <a:pt x="7014" y="12689"/>
                  </a:cubicBezTo>
                  <a:cubicBezTo>
                    <a:pt x="7015" y="12689"/>
                    <a:pt x="7020" y="12691"/>
                    <a:pt x="7026" y="12693"/>
                  </a:cubicBezTo>
                  <a:cubicBezTo>
                    <a:pt x="7033" y="12695"/>
                    <a:pt x="7042" y="12697"/>
                    <a:pt x="7052" y="12700"/>
                  </a:cubicBezTo>
                  <a:cubicBezTo>
                    <a:pt x="7063" y="12703"/>
                    <a:pt x="7075" y="12707"/>
                    <a:pt x="7089" y="12711"/>
                  </a:cubicBezTo>
                  <a:cubicBezTo>
                    <a:pt x="7103" y="12714"/>
                    <a:pt x="7118" y="12718"/>
                    <a:pt x="7134" y="12722"/>
                  </a:cubicBezTo>
                  <a:lnTo>
                    <a:pt x="7375" y="12781"/>
                  </a:lnTo>
                  <a:lnTo>
                    <a:pt x="7405" y="12720"/>
                  </a:lnTo>
                  <a:lnTo>
                    <a:pt x="7058" y="12438"/>
                  </a:lnTo>
                  <a:close/>
                  <a:moveTo>
                    <a:pt x="7595" y="12332"/>
                  </a:moveTo>
                  <a:lnTo>
                    <a:pt x="7555" y="12313"/>
                  </a:lnTo>
                  <a:lnTo>
                    <a:pt x="7470" y="12485"/>
                  </a:lnTo>
                  <a:lnTo>
                    <a:pt x="7327" y="12414"/>
                  </a:lnTo>
                  <a:lnTo>
                    <a:pt x="7393" y="12280"/>
                  </a:lnTo>
                  <a:lnTo>
                    <a:pt x="7353" y="12260"/>
                  </a:lnTo>
                  <a:lnTo>
                    <a:pt x="7287" y="12394"/>
                  </a:lnTo>
                  <a:lnTo>
                    <a:pt x="7159" y="12331"/>
                  </a:lnTo>
                  <a:lnTo>
                    <a:pt x="7237" y="12171"/>
                  </a:lnTo>
                  <a:lnTo>
                    <a:pt x="7202" y="12146"/>
                  </a:lnTo>
                  <a:lnTo>
                    <a:pt x="7097" y="12360"/>
                  </a:lnTo>
                  <a:lnTo>
                    <a:pt x="7488" y="12552"/>
                  </a:lnTo>
                  <a:lnTo>
                    <a:pt x="7595" y="12332"/>
                  </a:lnTo>
                  <a:close/>
                  <a:moveTo>
                    <a:pt x="7611" y="11928"/>
                  </a:moveTo>
                  <a:cubicBezTo>
                    <a:pt x="7597" y="11927"/>
                    <a:pt x="7583" y="11928"/>
                    <a:pt x="7570" y="11931"/>
                  </a:cubicBezTo>
                  <a:cubicBezTo>
                    <a:pt x="7557" y="11935"/>
                    <a:pt x="7545" y="11940"/>
                    <a:pt x="7534" y="11948"/>
                  </a:cubicBezTo>
                  <a:cubicBezTo>
                    <a:pt x="7523" y="11955"/>
                    <a:pt x="7511" y="11966"/>
                    <a:pt x="7497" y="11981"/>
                  </a:cubicBezTo>
                  <a:lnTo>
                    <a:pt x="7460" y="12019"/>
                  </a:lnTo>
                  <a:cubicBezTo>
                    <a:pt x="7441" y="12038"/>
                    <a:pt x="7425" y="12051"/>
                    <a:pt x="7410" y="12056"/>
                  </a:cubicBezTo>
                  <a:cubicBezTo>
                    <a:pt x="7396" y="12061"/>
                    <a:pt x="7381" y="12060"/>
                    <a:pt x="7365" y="12052"/>
                  </a:cubicBezTo>
                  <a:cubicBezTo>
                    <a:pt x="7344" y="12042"/>
                    <a:pt x="7332" y="12028"/>
                    <a:pt x="7327" y="12009"/>
                  </a:cubicBezTo>
                  <a:cubicBezTo>
                    <a:pt x="7323" y="11989"/>
                    <a:pt x="7326" y="11967"/>
                    <a:pt x="7339" y="11943"/>
                  </a:cubicBezTo>
                  <a:cubicBezTo>
                    <a:pt x="7343" y="11934"/>
                    <a:pt x="7347" y="11927"/>
                    <a:pt x="7352" y="11920"/>
                  </a:cubicBezTo>
                  <a:cubicBezTo>
                    <a:pt x="7357" y="11913"/>
                    <a:pt x="7362" y="11907"/>
                    <a:pt x="7369" y="11900"/>
                  </a:cubicBezTo>
                  <a:cubicBezTo>
                    <a:pt x="7375" y="11894"/>
                    <a:pt x="7382" y="11888"/>
                    <a:pt x="7390" y="11882"/>
                  </a:cubicBezTo>
                  <a:cubicBezTo>
                    <a:pt x="7398" y="11876"/>
                    <a:pt x="7408" y="11870"/>
                    <a:pt x="7418" y="11864"/>
                  </a:cubicBezTo>
                  <a:lnTo>
                    <a:pt x="7395" y="11827"/>
                  </a:lnTo>
                  <a:cubicBezTo>
                    <a:pt x="7352" y="11852"/>
                    <a:pt x="7320" y="11885"/>
                    <a:pt x="7299" y="11926"/>
                  </a:cubicBezTo>
                  <a:cubicBezTo>
                    <a:pt x="7290" y="11945"/>
                    <a:pt x="7284" y="11964"/>
                    <a:pt x="7282" y="11982"/>
                  </a:cubicBezTo>
                  <a:cubicBezTo>
                    <a:pt x="7280" y="12000"/>
                    <a:pt x="7281" y="12017"/>
                    <a:pt x="7286" y="12033"/>
                  </a:cubicBezTo>
                  <a:cubicBezTo>
                    <a:pt x="7290" y="12049"/>
                    <a:pt x="7298" y="12063"/>
                    <a:pt x="7308" y="12076"/>
                  </a:cubicBezTo>
                  <a:cubicBezTo>
                    <a:pt x="7319" y="12089"/>
                    <a:pt x="7333" y="12100"/>
                    <a:pt x="7349" y="12108"/>
                  </a:cubicBezTo>
                  <a:cubicBezTo>
                    <a:pt x="7374" y="12120"/>
                    <a:pt x="7400" y="12122"/>
                    <a:pt x="7425" y="12115"/>
                  </a:cubicBezTo>
                  <a:cubicBezTo>
                    <a:pt x="7437" y="12111"/>
                    <a:pt x="7448" y="12105"/>
                    <a:pt x="7458" y="12097"/>
                  </a:cubicBezTo>
                  <a:cubicBezTo>
                    <a:pt x="7468" y="12089"/>
                    <a:pt x="7480" y="12078"/>
                    <a:pt x="7494" y="12062"/>
                  </a:cubicBezTo>
                  <a:lnTo>
                    <a:pt x="7525" y="12029"/>
                  </a:lnTo>
                  <a:cubicBezTo>
                    <a:pt x="7563" y="11989"/>
                    <a:pt x="7598" y="11978"/>
                    <a:pt x="7633" y="11995"/>
                  </a:cubicBezTo>
                  <a:cubicBezTo>
                    <a:pt x="7656" y="12006"/>
                    <a:pt x="7670" y="12025"/>
                    <a:pt x="7675" y="12050"/>
                  </a:cubicBezTo>
                  <a:cubicBezTo>
                    <a:pt x="7677" y="12062"/>
                    <a:pt x="7677" y="12073"/>
                    <a:pt x="7675" y="12083"/>
                  </a:cubicBezTo>
                  <a:cubicBezTo>
                    <a:pt x="7673" y="12093"/>
                    <a:pt x="7669" y="12106"/>
                    <a:pt x="7661" y="12121"/>
                  </a:cubicBezTo>
                  <a:cubicBezTo>
                    <a:pt x="7652" y="12140"/>
                    <a:pt x="7640" y="12157"/>
                    <a:pt x="7626" y="12172"/>
                  </a:cubicBezTo>
                  <a:cubicBezTo>
                    <a:pt x="7613" y="12186"/>
                    <a:pt x="7596" y="12198"/>
                    <a:pt x="7576" y="12209"/>
                  </a:cubicBezTo>
                  <a:lnTo>
                    <a:pt x="7603" y="12247"/>
                  </a:lnTo>
                  <a:cubicBezTo>
                    <a:pt x="7624" y="12234"/>
                    <a:pt x="7643" y="12219"/>
                    <a:pt x="7659" y="12201"/>
                  </a:cubicBezTo>
                  <a:cubicBezTo>
                    <a:pt x="7674" y="12184"/>
                    <a:pt x="7688" y="12163"/>
                    <a:pt x="7700" y="12139"/>
                  </a:cubicBezTo>
                  <a:cubicBezTo>
                    <a:pt x="7709" y="12121"/>
                    <a:pt x="7715" y="12104"/>
                    <a:pt x="7718" y="12089"/>
                  </a:cubicBezTo>
                  <a:cubicBezTo>
                    <a:pt x="7720" y="12073"/>
                    <a:pt x="7721" y="12057"/>
                    <a:pt x="7719" y="12040"/>
                  </a:cubicBezTo>
                  <a:cubicBezTo>
                    <a:pt x="7716" y="12017"/>
                    <a:pt x="7709" y="11997"/>
                    <a:pt x="7697" y="11979"/>
                  </a:cubicBezTo>
                  <a:cubicBezTo>
                    <a:pt x="7685" y="11962"/>
                    <a:pt x="7670" y="11948"/>
                    <a:pt x="7652" y="11939"/>
                  </a:cubicBezTo>
                  <a:cubicBezTo>
                    <a:pt x="7639" y="11934"/>
                    <a:pt x="7626" y="11930"/>
                    <a:pt x="7611" y="11928"/>
                  </a:cubicBezTo>
                  <a:close/>
                  <a:moveTo>
                    <a:pt x="7529" y="11481"/>
                  </a:moveTo>
                  <a:lnTo>
                    <a:pt x="7401" y="11740"/>
                  </a:lnTo>
                  <a:lnTo>
                    <a:pt x="7441" y="11760"/>
                  </a:lnTo>
                  <a:lnTo>
                    <a:pt x="7492" y="11655"/>
                  </a:lnTo>
                  <a:lnTo>
                    <a:pt x="7844" y="11828"/>
                  </a:lnTo>
                  <a:lnTo>
                    <a:pt x="7866" y="11783"/>
                  </a:lnTo>
                  <a:lnTo>
                    <a:pt x="7514" y="11610"/>
                  </a:lnTo>
                  <a:lnTo>
                    <a:pt x="7567" y="11504"/>
                  </a:lnTo>
                  <a:lnTo>
                    <a:pt x="7529" y="11481"/>
                  </a:lnTo>
                  <a:close/>
                  <a:moveTo>
                    <a:pt x="7663" y="11209"/>
                  </a:moveTo>
                  <a:lnTo>
                    <a:pt x="7562" y="11414"/>
                  </a:lnTo>
                  <a:lnTo>
                    <a:pt x="7953" y="11607"/>
                  </a:lnTo>
                  <a:lnTo>
                    <a:pt x="7976" y="11559"/>
                  </a:lnTo>
                  <a:lnTo>
                    <a:pt x="7790" y="11468"/>
                  </a:lnTo>
                  <a:lnTo>
                    <a:pt x="7852" y="11343"/>
                  </a:lnTo>
                  <a:lnTo>
                    <a:pt x="7814" y="11324"/>
                  </a:lnTo>
                  <a:lnTo>
                    <a:pt x="7752" y="11449"/>
                  </a:lnTo>
                  <a:lnTo>
                    <a:pt x="7624" y="11386"/>
                  </a:lnTo>
                  <a:lnTo>
                    <a:pt x="7698" y="11235"/>
                  </a:lnTo>
                  <a:lnTo>
                    <a:pt x="7663" y="11209"/>
                  </a:lnTo>
                  <a:close/>
                  <a:moveTo>
                    <a:pt x="8210" y="11083"/>
                  </a:moveTo>
                  <a:lnTo>
                    <a:pt x="7756" y="11020"/>
                  </a:lnTo>
                  <a:lnTo>
                    <a:pt x="7726" y="11081"/>
                  </a:lnTo>
                  <a:lnTo>
                    <a:pt x="8052" y="11404"/>
                  </a:lnTo>
                  <a:lnTo>
                    <a:pt x="8076" y="11357"/>
                  </a:lnTo>
                  <a:lnTo>
                    <a:pt x="7974" y="11260"/>
                  </a:lnTo>
                  <a:lnTo>
                    <a:pt x="8046" y="11114"/>
                  </a:lnTo>
                  <a:lnTo>
                    <a:pt x="8184" y="11136"/>
                  </a:lnTo>
                  <a:lnTo>
                    <a:pt x="8210" y="11083"/>
                  </a:lnTo>
                  <a:close/>
                  <a:moveTo>
                    <a:pt x="8002" y="11107"/>
                  </a:moveTo>
                  <a:lnTo>
                    <a:pt x="7942" y="11229"/>
                  </a:lnTo>
                  <a:lnTo>
                    <a:pt x="7781" y="11073"/>
                  </a:lnTo>
                  <a:lnTo>
                    <a:pt x="8002" y="11107"/>
                  </a:lnTo>
                  <a:close/>
                  <a:moveTo>
                    <a:pt x="7648" y="11051"/>
                  </a:moveTo>
                  <a:cubicBezTo>
                    <a:pt x="7639" y="11054"/>
                    <a:pt x="7633" y="11060"/>
                    <a:pt x="7629" y="11068"/>
                  </a:cubicBezTo>
                  <a:cubicBezTo>
                    <a:pt x="7625" y="11076"/>
                    <a:pt x="7624" y="11085"/>
                    <a:pt x="7627" y="11093"/>
                  </a:cubicBezTo>
                  <a:cubicBezTo>
                    <a:pt x="7630" y="11102"/>
                    <a:pt x="7635" y="11108"/>
                    <a:pt x="7643" y="11112"/>
                  </a:cubicBezTo>
                  <a:cubicBezTo>
                    <a:pt x="7652" y="11116"/>
                    <a:pt x="7660" y="11116"/>
                    <a:pt x="7669" y="11114"/>
                  </a:cubicBezTo>
                  <a:cubicBezTo>
                    <a:pt x="7678" y="11111"/>
                    <a:pt x="7684" y="11105"/>
                    <a:pt x="7688" y="11097"/>
                  </a:cubicBezTo>
                  <a:cubicBezTo>
                    <a:pt x="7692" y="11089"/>
                    <a:pt x="7693" y="11080"/>
                    <a:pt x="7690" y="11072"/>
                  </a:cubicBezTo>
                  <a:cubicBezTo>
                    <a:pt x="7686" y="11063"/>
                    <a:pt x="7681" y="11057"/>
                    <a:pt x="7672" y="11053"/>
                  </a:cubicBezTo>
                  <a:cubicBezTo>
                    <a:pt x="7664" y="11049"/>
                    <a:pt x="7656" y="11049"/>
                    <a:pt x="7648" y="11051"/>
                  </a:cubicBezTo>
                  <a:close/>
                  <a:moveTo>
                    <a:pt x="7705" y="10934"/>
                  </a:moveTo>
                  <a:cubicBezTo>
                    <a:pt x="7697" y="10937"/>
                    <a:pt x="7691" y="10943"/>
                    <a:pt x="7686" y="10951"/>
                  </a:cubicBezTo>
                  <a:cubicBezTo>
                    <a:pt x="7683" y="10959"/>
                    <a:pt x="7682" y="10967"/>
                    <a:pt x="7685" y="10976"/>
                  </a:cubicBezTo>
                  <a:cubicBezTo>
                    <a:pt x="7688" y="10984"/>
                    <a:pt x="7693" y="10990"/>
                    <a:pt x="7701" y="10994"/>
                  </a:cubicBezTo>
                  <a:cubicBezTo>
                    <a:pt x="7710" y="10998"/>
                    <a:pt x="7718" y="10999"/>
                    <a:pt x="7727" y="10996"/>
                  </a:cubicBezTo>
                  <a:cubicBezTo>
                    <a:pt x="7736" y="10993"/>
                    <a:pt x="7742" y="10988"/>
                    <a:pt x="7746" y="10979"/>
                  </a:cubicBezTo>
                  <a:cubicBezTo>
                    <a:pt x="7750" y="10971"/>
                    <a:pt x="7751" y="10963"/>
                    <a:pt x="7747" y="10954"/>
                  </a:cubicBezTo>
                  <a:cubicBezTo>
                    <a:pt x="7744" y="10946"/>
                    <a:pt x="7738" y="10940"/>
                    <a:pt x="7730" y="10936"/>
                  </a:cubicBezTo>
                  <a:cubicBezTo>
                    <a:pt x="7722" y="10932"/>
                    <a:pt x="7714" y="10931"/>
                    <a:pt x="7705" y="10934"/>
                  </a:cubicBezTo>
                  <a:close/>
                  <a:moveTo>
                    <a:pt x="8306" y="10789"/>
                  </a:moveTo>
                  <a:lnTo>
                    <a:pt x="8230" y="10943"/>
                  </a:lnTo>
                  <a:lnTo>
                    <a:pt x="7879" y="10770"/>
                  </a:lnTo>
                  <a:lnTo>
                    <a:pt x="7856" y="10817"/>
                  </a:lnTo>
                  <a:lnTo>
                    <a:pt x="8247" y="11009"/>
                  </a:lnTo>
                  <a:lnTo>
                    <a:pt x="8342" y="10815"/>
                  </a:lnTo>
                  <a:lnTo>
                    <a:pt x="8306" y="10789"/>
                  </a:lnTo>
                  <a:close/>
                  <a:moveTo>
                    <a:pt x="8405" y="10687"/>
                  </a:moveTo>
                  <a:lnTo>
                    <a:pt x="8014" y="10495"/>
                  </a:lnTo>
                  <a:lnTo>
                    <a:pt x="7992" y="10541"/>
                  </a:lnTo>
                  <a:lnTo>
                    <a:pt x="8383" y="10733"/>
                  </a:lnTo>
                  <a:lnTo>
                    <a:pt x="8405" y="10687"/>
                  </a:lnTo>
                  <a:close/>
                  <a:moveTo>
                    <a:pt x="8429" y="10267"/>
                  </a:moveTo>
                  <a:cubicBezTo>
                    <a:pt x="8414" y="10265"/>
                    <a:pt x="8401" y="10266"/>
                    <a:pt x="8388" y="10270"/>
                  </a:cubicBezTo>
                  <a:cubicBezTo>
                    <a:pt x="8375" y="10273"/>
                    <a:pt x="8363" y="10278"/>
                    <a:pt x="8352" y="10286"/>
                  </a:cubicBezTo>
                  <a:cubicBezTo>
                    <a:pt x="8341" y="10293"/>
                    <a:pt x="8328" y="10304"/>
                    <a:pt x="8314" y="10319"/>
                  </a:cubicBezTo>
                  <a:lnTo>
                    <a:pt x="8278" y="10357"/>
                  </a:lnTo>
                  <a:cubicBezTo>
                    <a:pt x="8259" y="10377"/>
                    <a:pt x="8242" y="10389"/>
                    <a:pt x="8228" y="10394"/>
                  </a:cubicBezTo>
                  <a:cubicBezTo>
                    <a:pt x="8213" y="10400"/>
                    <a:pt x="8198" y="10399"/>
                    <a:pt x="8182" y="10391"/>
                  </a:cubicBezTo>
                  <a:cubicBezTo>
                    <a:pt x="8162" y="10381"/>
                    <a:pt x="8150" y="10366"/>
                    <a:pt x="8145" y="10347"/>
                  </a:cubicBezTo>
                  <a:cubicBezTo>
                    <a:pt x="8140" y="10328"/>
                    <a:pt x="8144" y="10306"/>
                    <a:pt x="8156" y="10281"/>
                  </a:cubicBezTo>
                  <a:cubicBezTo>
                    <a:pt x="8160" y="10273"/>
                    <a:pt x="8165" y="10265"/>
                    <a:pt x="8170" y="10258"/>
                  </a:cubicBezTo>
                  <a:cubicBezTo>
                    <a:pt x="8174" y="10251"/>
                    <a:pt x="8180" y="10245"/>
                    <a:pt x="8186" y="10239"/>
                  </a:cubicBezTo>
                  <a:cubicBezTo>
                    <a:pt x="8193" y="10233"/>
                    <a:pt x="8200" y="10227"/>
                    <a:pt x="8208" y="10221"/>
                  </a:cubicBezTo>
                  <a:cubicBezTo>
                    <a:pt x="8216" y="10215"/>
                    <a:pt x="8225" y="10209"/>
                    <a:pt x="8236" y="10202"/>
                  </a:cubicBezTo>
                  <a:lnTo>
                    <a:pt x="8213" y="10165"/>
                  </a:lnTo>
                  <a:cubicBezTo>
                    <a:pt x="8169" y="10190"/>
                    <a:pt x="8137" y="10223"/>
                    <a:pt x="8117" y="10264"/>
                  </a:cubicBezTo>
                  <a:cubicBezTo>
                    <a:pt x="8108" y="10283"/>
                    <a:pt x="8102" y="10302"/>
                    <a:pt x="8100" y="10320"/>
                  </a:cubicBezTo>
                  <a:cubicBezTo>
                    <a:pt x="8098" y="10339"/>
                    <a:pt x="8099" y="10356"/>
                    <a:pt x="8103" y="10372"/>
                  </a:cubicBezTo>
                  <a:cubicBezTo>
                    <a:pt x="8108" y="10387"/>
                    <a:pt x="8115" y="10402"/>
                    <a:pt x="8126" y="10415"/>
                  </a:cubicBezTo>
                  <a:cubicBezTo>
                    <a:pt x="8137" y="10427"/>
                    <a:pt x="8150" y="10438"/>
                    <a:pt x="8167" y="10446"/>
                  </a:cubicBezTo>
                  <a:cubicBezTo>
                    <a:pt x="8192" y="10458"/>
                    <a:pt x="8217" y="10461"/>
                    <a:pt x="8243" y="10453"/>
                  </a:cubicBezTo>
                  <a:cubicBezTo>
                    <a:pt x="8255" y="10449"/>
                    <a:pt x="8265" y="10444"/>
                    <a:pt x="8276" y="10436"/>
                  </a:cubicBezTo>
                  <a:cubicBezTo>
                    <a:pt x="8286" y="10428"/>
                    <a:pt x="8298" y="10416"/>
                    <a:pt x="8312" y="10401"/>
                  </a:cubicBezTo>
                  <a:lnTo>
                    <a:pt x="8343" y="10367"/>
                  </a:lnTo>
                  <a:cubicBezTo>
                    <a:pt x="8380" y="10327"/>
                    <a:pt x="8416" y="10316"/>
                    <a:pt x="8451" y="10333"/>
                  </a:cubicBezTo>
                  <a:cubicBezTo>
                    <a:pt x="8474" y="10344"/>
                    <a:pt x="8488" y="10363"/>
                    <a:pt x="8493" y="10388"/>
                  </a:cubicBezTo>
                  <a:cubicBezTo>
                    <a:pt x="8495" y="10400"/>
                    <a:pt x="8495" y="10411"/>
                    <a:pt x="8493" y="10421"/>
                  </a:cubicBezTo>
                  <a:cubicBezTo>
                    <a:pt x="8491" y="10432"/>
                    <a:pt x="8486" y="10444"/>
                    <a:pt x="8479" y="10459"/>
                  </a:cubicBezTo>
                  <a:cubicBezTo>
                    <a:pt x="8469" y="10479"/>
                    <a:pt x="8458" y="10496"/>
                    <a:pt x="8444" y="10510"/>
                  </a:cubicBezTo>
                  <a:cubicBezTo>
                    <a:pt x="8430" y="10524"/>
                    <a:pt x="8414" y="10537"/>
                    <a:pt x="8394" y="10547"/>
                  </a:cubicBezTo>
                  <a:lnTo>
                    <a:pt x="8420" y="10586"/>
                  </a:lnTo>
                  <a:cubicBezTo>
                    <a:pt x="8442" y="10572"/>
                    <a:pt x="8461" y="10557"/>
                    <a:pt x="8476" y="10539"/>
                  </a:cubicBezTo>
                  <a:cubicBezTo>
                    <a:pt x="8492" y="10522"/>
                    <a:pt x="8506" y="10501"/>
                    <a:pt x="8517" y="10478"/>
                  </a:cubicBezTo>
                  <a:cubicBezTo>
                    <a:pt x="8526" y="10459"/>
                    <a:pt x="8532" y="10443"/>
                    <a:pt x="8535" y="10427"/>
                  </a:cubicBezTo>
                  <a:cubicBezTo>
                    <a:pt x="8538" y="10412"/>
                    <a:pt x="8539" y="10395"/>
                    <a:pt x="8537" y="10378"/>
                  </a:cubicBezTo>
                  <a:cubicBezTo>
                    <a:pt x="8534" y="10355"/>
                    <a:pt x="8527" y="10335"/>
                    <a:pt x="8515" y="10318"/>
                  </a:cubicBezTo>
                  <a:cubicBezTo>
                    <a:pt x="8503" y="10300"/>
                    <a:pt x="8487" y="10287"/>
                    <a:pt x="8469" y="10278"/>
                  </a:cubicBezTo>
                  <a:cubicBezTo>
                    <a:pt x="8457" y="10272"/>
                    <a:pt x="8444" y="10268"/>
                    <a:pt x="8429" y="10267"/>
                  </a:cubicBezTo>
                  <a:close/>
                  <a:moveTo>
                    <a:pt x="8680" y="9984"/>
                  </a:moveTo>
                  <a:cubicBezTo>
                    <a:pt x="8683" y="10001"/>
                    <a:pt x="8683" y="10016"/>
                    <a:pt x="8681" y="10030"/>
                  </a:cubicBezTo>
                  <a:cubicBezTo>
                    <a:pt x="8679" y="10044"/>
                    <a:pt x="8675" y="10058"/>
                    <a:pt x="8668" y="10073"/>
                  </a:cubicBezTo>
                  <a:cubicBezTo>
                    <a:pt x="8657" y="10095"/>
                    <a:pt x="8641" y="10113"/>
                    <a:pt x="8619" y="10126"/>
                  </a:cubicBezTo>
                  <a:cubicBezTo>
                    <a:pt x="8598" y="10139"/>
                    <a:pt x="8573" y="10144"/>
                    <a:pt x="8543" y="10142"/>
                  </a:cubicBezTo>
                  <a:cubicBezTo>
                    <a:pt x="8530" y="10141"/>
                    <a:pt x="8516" y="10138"/>
                    <a:pt x="8503" y="10134"/>
                  </a:cubicBezTo>
                  <a:cubicBezTo>
                    <a:pt x="8490" y="10130"/>
                    <a:pt x="8473" y="10123"/>
                    <a:pt x="8454" y="10114"/>
                  </a:cubicBezTo>
                  <a:cubicBezTo>
                    <a:pt x="8431" y="10102"/>
                    <a:pt x="8412" y="10091"/>
                    <a:pt x="8397" y="10081"/>
                  </a:cubicBezTo>
                  <a:cubicBezTo>
                    <a:pt x="8382" y="10070"/>
                    <a:pt x="8369" y="10058"/>
                    <a:pt x="8359" y="10046"/>
                  </a:cubicBezTo>
                  <a:cubicBezTo>
                    <a:pt x="8341" y="10026"/>
                    <a:pt x="8331" y="10005"/>
                    <a:pt x="8327" y="9983"/>
                  </a:cubicBezTo>
                  <a:cubicBezTo>
                    <a:pt x="8324" y="9962"/>
                    <a:pt x="8328" y="9940"/>
                    <a:pt x="8339" y="9917"/>
                  </a:cubicBezTo>
                  <a:cubicBezTo>
                    <a:pt x="8346" y="9902"/>
                    <a:pt x="8354" y="9890"/>
                    <a:pt x="8364" y="9881"/>
                  </a:cubicBezTo>
                  <a:cubicBezTo>
                    <a:pt x="8373" y="9871"/>
                    <a:pt x="8385" y="9862"/>
                    <a:pt x="8400" y="9855"/>
                  </a:cubicBezTo>
                  <a:lnTo>
                    <a:pt x="8382" y="9815"/>
                  </a:lnTo>
                  <a:cubicBezTo>
                    <a:pt x="8365" y="9823"/>
                    <a:pt x="8350" y="9834"/>
                    <a:pt x="8336" y="9848"/>
                  </a:cubicBezTo>
                  <a:cubicBezTo>
                    <a:pt x="8323" y="9862"/>
                    <a:pt x="8311" y="9879"/>
                    <a:pt x="8302" y="9898"/>
                  </a:cubicBezTo>
                  <a:cubicBezTo>
                    <a:pt x="8290" y="9921"/>
                    <a:pt x="8284" y="9946"/>
                    <a:pt x="8285" y="9971"/>
                  </a:cubicBezTo>
                  <a:cubicBezTo>
                    <a:pt x="8285" y="9996"/>
                    <a:pt x="8290" y="10020"/>
                    <a:pt x="8301" y="10044"/>
                  </a:cubicBezTo>
                  <a:cubicBezTo>
                    <a:pt x="8312" y="10067"/>
                    <a:pt x="8328" y="10089"/>
                    <a:pt x="8348" y="10109"/>
                  </a:cubicBezTo>
                  <a:cubicBezTo>
                    <a:pt x="8369" y="10130"/>
                    <a:pt x="8394" y="10147"/>
                    <a:pt x="8423" y="10161"/>
                  </a:cubicBezTo>
                  <a:cubicBezTo>
                    <a:pt x="8452" y="10175"/>
                    <a:pt x="8481" y="10185"/>
                    <a:pt x="8510" y="10191"/>
                  </a:cubicBezTo>
                  <a:cubicBezTo>
                    <a:pt x="8539" y="10196"/>
                    <a:pt x="8567" y="10195"/>
                    <a:pt x="8594" y="10188"/>
                  </a:cubicBezTo>
                  <a:cubicBezTo>
                    <a:pt x="8619" y="10181"/>
                    <a:pt x="8640" y="10170"/>
                    <a:pt x="8659" y="10154"/>
                  </a:cubicBezTo>
                  <a:cubicBezTo>
                    <a:pt x="8677" y="10139"/>
                    <a:pt x="8692" y="10120"/>
                    <a:pt x="8702" y="10099"/>
                  </a:cubicBezTo>
                  <a:cubicBezTo>
                    <a:pt x="8712" y="10080"/>
                    <a:pt x="8718" y="10059"/>
                    <a:pt x="8722" y="10038"/>
                  </a:cubicBezTo>
                  <a:cubicBezTo>
                    <a:pt x="8726" y="10017"/>
                    <a:pt x="8726" y="9996"/>
                    <a:pt x="8724" y="9975"/>
                  </a:cubicBezTo>
                  <a:lnTo>
                    <a:pt x="8680" y="9984"/>
                  </a:lnTo>
                  <a:close/>
                  <a:moveTo>
                    <a:pt x="8916" y="9649"/>
                  </a:moveTo>
                  <a:lnTo>
                    <a:pt x="8525" y="9457"/>
                  </a:lnTo>
                  <a:lnTo>
                    <a:pt x="8502" y="9503"/>
                  </a:lnTo>
                  <a:lnTo>
                    <a:pt x="8666" y="9584"/>
                  </a:lnTo>
                  <a:lnTo>
                    <a:pt x="8585" y="9748"/>
                  </a:lnTo>
                  <a:lnTo>
                    <a:pt x="8421" y="9668"/>
                  </a:lnTo>
                  <a:lnTo>
                    <a:pt x="8399" y="9714"/>
                  </a:lnTo>
                  <a:lnTo>
                    <a:pt x="8789" y="9906"/>
                  </a:lnTo>
                  <a:lnTo>
                    <a:pt x="8812" y="9860"/>
                  </a:lnTo>
                  <a:lnTo>
                    <a:pt x="8623" y="9767"/>
                  </a:lnTo>
                  <a:lnTo>
                    <a:pt x="8704" y="9603"/>
                  </a:lnTo>
                  <a:lnTo>
                    <a:pt x="8893" y="9696"/>
                  </a:lnTo>
                  <a:lnTo>
                    <a:pt x="8916" y="9649"/>
                  </a:lnTo>
                  <a:close/>
                  <a:moveTo>
                    <a:pt x="5421" y="18254"/>
                  </a:moveTo>
                  <a:lnTo>
                    <a:pt x="5119" y="18105"/>
                  </a:lnTo>
                  <a:lnTo>
                    <a:pt x="5096" y="18151"/>
                  </a:lnTo>
                  <a:lnTo>
                    <a:pt x="5306" y="18254"/>
                  </a:lnTo>
                  <a:lnTo>
                    <a:pt x="5421" y="18254"/>
                  </a:lnTo>
                  <a:close/>
                  <a:moveTo>
                    <a:pt x="9002" y="10906"/>
                  </a:moveTo>
                  <a:lnTo>
                    <a:pt x="9002" y="10850"/>
                  </a:lnTo>
                  <a:lnTo>
                    <a:pt x="8789" y="10745"/>
                  </a:lnTo>
                  <a:lnTo>
                    <a:pt x="8841" y="10639"/>
                  </a:lnTo>
                  <a:lnTo>
                    <a:pt x="8803" y="10617"/>
                  </a:lnTo>
                  <a:lnTo>
                    <a:pt x="8676" y="10876"/>
                  </a:lnTo>
                  <a:lnTo>
                    <a:pt x="8715" y="10895"/>
                  </a:lnTo>
                  <a:lnTo>
                    <a:pt x="8767" y="10790"/>
                  </a:lnTo>
                  <a:lnTo>
                    <a:pt x="9002" y="10906"/>
                  </a:lnTo>
                  <a:close/>
                  <a:moveTo>
                    <a:pt x="9002" y="10631"/>
                  </a:moveTo>
                  <a:lnTo>
                    <a:pt x="9002" y="10573"/>
                  </a:lnTo>
                  <a:lnTo>
                    <a:pt x="8898" y="10522"/>
                  </a:lnTo>
                  <a:lnTo>
                    <a:pt x="8977" y="10361"/>
                  </a:lnTo>
                  <a:lnTo>
                    <a:pt x="8942" y="10336"/>
                  </a:lnTo>
                  <a:lnTo>
                    <a:pt x="8836" y="10550"/>
                  </a:lnTo>
                  <a:lnTo>
                    <a:pt x="9002" y="10631"/>
                  </a:lnTo>
                  <a:close/>
                  <a:moveTo>
                    <a:pt x="5626" y="17962"/>
                  </a:moveTo>
                  <a:lnTo>
                    <a:pt x="5550" y="18117"/>
                  </a:lnTo>
                  <a:lnTo>
                    <a:pt x="5198" y="17944"/>
                  </a:lnTo>
                  <a:lnTo>
                    <a:pt x="5175" y="17991"/>
                  </a:lnTo>
                  <a:lnTo>
                    <a:pt x="5566" y="18183"/>
                  </a:lnTo>
                  <a:lnTo>
                    <a:pt x="5662" y="17988"/>
                  </a:lnTo>
                  <a:lnTo>
                    <a:pt x="5626" y="17962"/>
                  </a:lnTo>
                  <a:close/>
                  <a:moveTo>
                    <a:pt x="5828" y="17650"/>
                  </a:moveTo>
                  <a:lnTo>
                    <a:pt x="5438" y="17457"/>
                  </a:lnTo>
                  <a:lnTo>
                    <a:pt x="5415" y="17504"/>
                  </a:lnTo>
                  <a:lnTo>
                    <a:pt x="5578" y="17584"/>
                  </a:lnTo>
                  <a:lnTo>
                    <a:pt x="5497" y="17749"/>
                  </a:lnTo>
                  <a:lnTo>
                    <a:pt x="5334" y="17669"/>
                  </a:lnTo>
                  <a:lnTo>
                    <a:pt x="5311" y="17714"/>
                  </a:lnTo>
                  <a:lnTo>
                    <a:pt x="5702" y="17906"/>
                  </a:lnTo>
                  <a:lnTo>
                    <a:pt x="5724" y="17861"/>
                  </a:lnTo>
                  <a:lnTo>
                    <a:pt x="5535" y="17768"/>
                  </a:lnTo>
                  <a:lnTo>
                    <a:pt x="5616" y="17603"/>
                  </a:lnTo>
                  <a:lnTo>
                    <a:pt x="5805" y="17696"/>
                  </a:lnTo>
                  <a:lnTo>
                    <a:pt x="5828" y="17650"/>
                  </a:lnTo>
                  <a:close/>
                  <a:moveTo>
                    <a:pt x="5993" y="17316"/>
                  </a:moveTo>
                  <a:lnTo>
                    <a:pt x="5952" y="17296"/>
                  </a:lnTo>
                  <a:lnTo>
                    <a:pt x="5868" y="17468"/>
                  </a:lnTo>
                  <a:lnTo>
                    <a:pt x="5725" y="17398"/>
                  </a:lnTo>
                  <a:lnTo>
                    <a:pt x="5790" y="17264"/>
                  </a:lnTo>
                  <a:lnTo>
                    <a:pt x="5750" y="17244"/>
                  </a:lnTo>
                  <a:lnTo>
                    <a:pt x="5684" y="17378"/>
                  </a:lnTo>
                  <a:lnTo>
                    <a:pt x="5556" y="17315"/>
                  </a:lnTo>
                  <a:lnTo>
                    <a:pt x="5635" y="17154"/>
                  </a:lnTo>
                  <a:lnTo>
                    <a:pt x="5599" y="17129"/>
                  </a:lnTo>
                  <a:lnTo>
                    <a:pt x="5494" y="17343"/>
                  </a:lnTo>
                  <a:lnTo>
                    <a:pt x="5885" y="17535"/>
                  </a:lnTo>
                  <a:lnTo>
                    <a:pt x="5993" y="17316"/>
                  </a:lnTo>
                  <a:close/>
                  <a:moveTo>
                    <a:pt x="6093" y="17013"/>
                  </a:moveTo>
                  <a:lnTo>
                    <a:pt x="6017" y="17167"/>
                  </a:lnTo>
                  <a:lnTo>
                    <a:pt x="5665" y="16994"/>
                  </a:lnTo>
                  <a:lnTo>
                    <a:pt x="5642" y="17041"/>
                  </a:lnTo>
                  <a:lnTo>
                    <a:pt x="6033" y="17233"/>
                  </a:lnTo>
                  <a:lnTo>
                    <a:pt x="6129" y="17038"/>
                  </a:lnTo>
                  <a:lnTo>
                    <a:pt x="6093" y="17013"/>
                  </a:lnTo>
                  <a:close/>
                  <a:moveTo>
                    <a:pt x="6352" y="16585"/>
                  </a:moveTo>
                  <a:lnTo>
                    <a:pt x="5945" y="16427"/>
                  </a:lnTo>
                  <a:lnTo>
                    <a:pt x="5911" y="16496"/>
                  </a:lnTo>
                  <a:lnTo>
                    <a:pt x="6134" y="16697"/>
                  </a:lnTo>
                  <a:cubicBezTo>
                    <a:pt x="6148" y="16709"/>
                    <a:pt x="6160" y="16719"/>
                    <a:pt x="6172" y="16728"/>
                  </a:cubicBezTo>
                  <a:cubicBezTo>
                    <a:pt x="6183" y="16736"/>
                    <a:pt x="6189" y="16741"/>
                    <a:pt x="6191" y="16742"/>
                  </a:cubicBezTo>
                  <a:cubicBezTo>
                    <a:pt x="6189" y="16742"/>
                    <a:pt x="6181" y="16740"/>
                    <a:pt x="6167" y="16736"/>
                  </a:cubicBezTo>
                  <a:cubicBezTo>
                    <a:pt x="6153" y="16732"/>
                    <a:pt x="6136" y="16728"/>
                    <a:pt x="6115" y="16724"/>
                  </a:cubicBezTo>
                  <a:lnTo>
                    <a:pt x="5825" y="16670"/>
                  </a:lnTo>
                  <a:lnTo>
                    <a:pt x="5791" y="16738"/>
                  </a:lnTo>
                  <a:lnTo>
                    <a:pt x="6165" y="16965"/>
                  </a:lnTo>
                  <a:lnTo>
                    <a:pt x="6187" y="16920"/>
                  </a:lnTo>
                  <a:lnTo>
                    <a:pt x="5920" y="16761"/>
                  </a:lnTo>
                  <a:cubicBezTo>
                    <a:pt x="5915" y="16758"/>
                    <a:pt x="5908" y="16754"/>
                    <a:pt x="5901" y="16750"/>
                  </a:cubicBezTo>
                  <a:cubicBezTo>
                    <a:pt x="5893" y="16746"/>
                    <a:pt x="5886" y="16741"/>
                    <a:pt x="5878" y="16737"/>
                  </a:cubicBezTo>
                  <a:cubicBezTo>
                    <a:pt x="5871" y="16733"/>
                    <a:pt x="5864" y="16729"/>
                    <a:pt x="5859" y="16726"/>
                  </a:cubicBezTo>
                  <a:cubicBezTo>
                    <a:pt x="5854" y="16723"/>
                    <a:pt x="5851" y="16722"/>
                    <a:pt x="5849" y="16721"/>
                  </a:cubicBezTo>
                  <a:cubicBezTo>
                    <a:pt x="5854" y="16722"/>
                    <a:pt x="5863" y="16724"/>
                    <a:pt x="5877" y="16727"/>
                  </a:cubicBezTo>
                  <a:cubicBezTo>
                    <a:pt x="5892" y="16730"/>
                    <a:pt x="5910" y="16733"/>
                    <a:pt x="5932" y="16738"/>
                  </a:cubicBezTo>
                  <a:lnTo>
                    <a:pt x="6248" y="16797"/>
                  </a:lnTo>
                  <a:lnTo>
                    <a:pt x="6268" y="16757"/>
                  </a:lnTo>
                  <a:lnTo>
                    <a:pt x="6017" y="16530"/>
                  </a:lnTo>
                  <a:cubicBezTo>
                    <a:pt x="6012" y="16525"/>
                    <a:pt x="6006" y="16520"/>
                    <a:pt x="6000" y="16515"/>
                  </a:cubicBezTo>
                  <a:cubicBezTo>
                    <a:pt x="5995" y="16510"/>
                    <a:pt x="5989" y="16506"/>
                    <a:pt x="5984" y="16501"/>
                  </a:cubicBezTo>
                  <a:cubicBezTo>
                    <a:pt x="5978" y="16497"/>
                    <a:pt x="5974" y="16493"/>
                    <a:pt x="5970" y="16490"/>
                  </a:cubicBezTo>
                  <a:cubicBezTo>
                    <a:pt x="5966" y="16487"/>
                    <a:pt x="5964" y="16485"/>
                    <a:pt x="5964" y="16484"/>
                  </a:cubicBezTo>
                  <a:cubicBezTo>
                    <a:pt x="5965" y="16485"/>
                    <a:pt x="5967" y="16486"/>
                    <a:pt x="5972" y="16488"/>
                  </a:cubicBezTo>
                  <a:cubicBezTo>
                    <a:pt x="5977" y="16490"/>
                    <a:pt x="5982" y="16492"/>
                    <a:pt x="5989" y="16496"/>
                  </a:cubicBezTo>
                  <a:cubicBezTo>
                    <a:pt x="5996" y="16499"/>
                    <a:pt x="6003" y="16502"/>
                    <a:pt x="6010" y="16505"/>
                  </a:cubicBezTo>
                  <a:cubicBezTo>
                    <a:pt x="6018" y="16508"/>
                    <a:pt x="6025" y="16511"/>
                    <a:pt x="6031" y="16514"/>
                  </a:cubicBezTo>
                  <a:lnTo>
                    <a:pt x="6329" y="16632"/>
                  </a:lnTo>
                  <a:lnTo>
                    <a:pt x="6352" y="16585"/>
                  </a:lnTo>
                  <a:close/>
                  <a:moveTo>
                    <a:pt x="6372" y="16174"/>
                  </a:moveTo>
                  <a:cubicBezTo>
                    <a:pt x="6357" y="16172"/>
                    <a:pt x="6343" y="16173"/>
                    <a:pt x="6330" y="16176"/>
                  </a:cubicBezTo>
                  <a:cubicBezTo>
                    <a:pt x="6317" y="16180"/>
                    <a:pt x="6305" y="16185"/>
                    <a:pt x="6294" y="16193"/>
                  </a:cubicBezTo>
                  <a:cubicBezTo>
                    <a:pt x="6283" y="16200"/>
                    <a:pt x="6271" y="16211"/>
                    <a:pt x="6257" y="16226"/>
                  </a:cubicBezTo>
                  <a:lnTo>
                    <a:pt x="6221" y="16264"/>
                  </a:lnTo>
                  <a:cubicBezTo>
                    <a:pt x="6202" y="16284"/>
                    <a:pt x="6185" y="16296"/>
                    <a:pt x="6171" y="16301"/>
                  </a:cubicBezTo>
                  <a:cubicBezTo>
                    <a:pt x="6156" y="16307"/>
                    <a:pt x="6141" y="16306"/>
                    <a:pt x="6125" y="16298"/>
                  </a:cubicBezTo>
                  <a:cubicBezTo>
                    <a:pt x="6105" y="16288"/>
                    <a:pt x="6092" y="16273"/>
                    <a:pt x="6088" y="16254"/>
                  </a:cubicBezTo>
                  <a:cubicBezTo>
                    <a:pt x="6083" y="16235"/>
                    <a:pt x="6087" y="16213"/>
                    <a:pt x="6099" y="16188"/>
                  </a:cubicBezTo>
                  <a:cubicBezTo>
                    <a:pt x="6103" y="16180"/>
                    <a:pt x="6107" y="16172"/>
                    <a:pt x="6112" y="16165"/>
                  </a:cubicBezTo>
                  <a:cubicBezTo>
                    <a:pt x="6117" y="16158"/>
                    <a:pt x="6123" y="16152"/>
                    <a:pt x="6129" y="16146"/>
                  </a:cubicBezTo>
                  <a:cubicBezTo>
                    <a:pt x="6135" y="16140"/>
                    <a:pt x="6142" y="16134"/>
                    <a:pt x="6151" y="16128"/>
                  </a:cubicBezTo>
                  <a:cubicBezTo>
                    <a:pt x="6159" y="16122"/>
                    <a:pt x="6168" y="16116"/>
                    <a:pt x="6179" y="16109"/>
                  </a:cubicBezTo>
                  <a:lnTo>
                    <a:pt x="6155" y="16072"/>
                  </a:lnTo>
                  <a:cubicBezTo>
                    <a:pt x="6112" y="16097"/>
                    <a:pt x="6080" y="16130"/>
                    <a:pt x="6060" y="16171"/>
                  </a:cubicBezTo>
                  <a:cubicBezTo>
                    <a:pt x="6050" y="16190"/>
                    <a:pt x="6045" y="16209"/>
                    <a:pt x="6042" y="16227"/>
                  </a:cubicBezTo>
                  <a:cubicBezTo>
                    <a:pt x="6040" y="16246"/>
                    <a:pt x="6041" y="16263"/>
                    <a:pt x="6046" y="16279"/>
                  </a:cubicBezTo>
                  <a:cubicBezTo>
                    <a:pt x="6050" y="16294"/>
                    <a:pt x="6058" y="16309"/>
                    <a:pt x="6069" y="16322"/>
                  </a:cubicBezTo>
                  <a:cubicBezTo>
                    <a:pt x="6079" y="16334"/>
                    <a:pt x="6093" y="16345"/>
                    <a:pt x="6110" y="16353"/>
                  </a:cubicBezTo>
                  <a:cubicBezTo>
                    <a:pt x="6135" y="16365"/>
                    <a:pt x="6160" y="16368"/>
                    <a:pt x="6186" y="16360"/>
                  </a:cubicBezTo>
                  <a:cubicBezTo>
                    <a:pt x="6197" y="16356"/>
                    <a:pt x="6208" y="16351"/>
                    <a:pt x="6218" y="16342"/>
                  </a:cubicBezTo>
                  <a:cubicBezTo>
                    <a:pt x="6228" y="16334"/>
                    <a:pt x="6240" y="16323"/>
                    <a:pt x="6254" y="16308"/>
                  </a:cubicBezTo>
                  <a:lnTo>
                    <a:pt x="6286" y="16274"/>
                  </a:lnTo>
                  <a:cubicBezTo>
                    <a:pt x="6323" y="16234"/>
                    <a:pt x="6359" y="16223"/>
                    <a:pt x="6393" y="16240"/>
                  </a:cubicBezTo>
                  <a:cubicBezTo>
                    <a:pt x="6416" y="16251"/>
                    <a:pt x="6430" y="16270"/>
                    <a:pt x="6435" y="16295"/>
                  </a:cubicBezTo>
                  <a:cubicBezTo>
                    <a:pt x="6438" y="16307"/>
                    <a:pt x="6438" y="16318"/>
                    <a:pt x="6436" y="16328"/>
                  </a:cubicBezTo>
                  <a:cubicBezTo>
                    <a:pt x="6434" y="16339"/>
                    <a:pt x="6429" y="16351"/>
                    <a:pt x="6422" y="16366"/>
                  </a:cubicBezTo>
                  <a:cubicBezTo>
                    <a:pt x="6412" y="16386"/>
                    <a:pt x="6400" y="16403"/>
                    <a:pt x="6387" y="16417"/>
                  </a:cubicBezTo>
                  <a:cubicBezTo>
                    <a:pt x="6373" y="16431"/>
                    <a:pt x="6356" y="16444"/>
                    <a:pt x="6337" y="16454"/>
                  </a:cubicBezTo>
                  <a:lnTo>
                    <a:pt x="6363" y="16493"/>
                  </a:lnTo>
                  <a:cubicBezTo>
                    <a:pt x="6385" y="16479"/>
                    <a:pt x="6403" y="16464"/>
                    <a:pt x="6419" y="16446"/>
                  </a:cubicBezTo>
                  <a:cubicBezTo>
                    <a:pt x="6435" y="16429"/>
                    <a:pt x="6448" y="16408"/>
                    <a:pt x="6460" y="16385"/>
                  </a:cubicBezTo>
                  <a:cubicBezTo>
                    <a:pt x="6469" y="16366"/>
                    <a:pt x="6475" y="16350"/>
                    <a:pt x="6478" y="16334"/>
                  </a:cubicBezTo>
                  <a:cubicBezTo>
                    <a:pt x="6481" y="16318"/>
                    <a:pt x="6481" y="16302"/>
                    <a:pt x="6479" y="16285"/>
                  </a:cubicBezTo>
                  <a:cubicBezTo>
                    <a:pt x="6477" y="16262"/>
                    <a:pt x="6470" y="16242"/>
                    <a:pt x="6457" y="16225"/>
                  </a:cubicBezTo>
                  <a:cubicBezTo>
                    <a:pt x="6445" y="16207"/>
                    <a:pt x="6430" y="16194"/>
                    <a:pt x="6412" y="16185"/>
                  </a:cubicBezTo>
                  <a:cubicBezTo>
                    <a:pt x="6400" y="16179"/>
                    <a:pt x="6386" y="16175"/>
                    <a:pt x="6372" y="16174"/>
                  </a:cubicBezTo>
                  <a:close/>
                  <a:moveTo>
                    <a:pt x="6486" y="15984"/>
                  </a:moveTo>
                  <a:lnTo>
                    <a:pt x="6443" y="15962"/>
                  </a:lnTo>
                  <a:lnTo>
                    <a:pt x="6389" y="16071"/>
                  </a:lnTo>
                  <a:lnTo>
                    <a:pt x="6433" y="16092"/>
                  </a:lnTo>
                  <a:lnTo>
                    <a:pt x="6486" y="15984"/>
                  </a:lnTo>
                  <a:close/>
                  <a:moveTo>
                    <a:pt x="6403" y="15496"/>
                  </a:moveTo>
                  <a:lnTo>
                    <a:pt x="6380" y="15542"/>
                  </a:lnTo>
                  <a:lnTo>
                    <a:pt x="6652" y="15676"/>
                  </a:lnTo>
                  <a:cubicBezTo>
                    <a:pt x="6665" y="15683"/>
                    <a:pt x="6676" y="15689"/>
                    <a:pt x="6685" y="15696"/>
                  </a:cubicBezTo>
                  <a:cubicBezTo>
                    <a:pt x="6693" y="15702"/>
                    <a:pt x="6700" y="15710"/>
                    <a:pt x="6706" y="15721"/>
                  </a:cubicBezTo>
                  <a:cubicBezTo>
                    <a:pt x="6711" y="15731"/>
                    <a:pt x="6712" y="15743"/>
                    <a:pt x="6711" y="15757"/>
                  </a:cubicBezTo>
                  <a:cubicBezTo>
                    <a:pt x="6709" y="15771"/>
                    <a:pt x="6704" y="15786"/>
                    <a:pt x="6696" y="15802"/>
                  </a:cubicBezTo>
                  <a:cubicBezTo>
                    <a:pt x="6690" y="15814"/>
                    <a:pt x="6684" y="15824"/>
                    <a:pt x="6678" y="15832"/>
                  </a:cubicBezTo>
                  <a:cubicBezTo>
                    <a:pt x="6671" y="15839"/>
                    <a:pt x="6664" y="15845"/>
                    <a:pt x="6657" y="15850"/>
                  </a:cubicBezTo>
                  <a:cubicBezTo>
                    <a:pt x="6651" y="15854"/>
                    <a:pt x="6644" y="15857"/>
                    <a:pt x="6638" y="15858"/>
                  </a:cubicBezTo>
                  <a:cubicBezTo>
                    <a:pt x="6631" y="15859"/>
                    <a:pt x="6626" y="15860"/>
                    <a:pt x="6621" y="15860"/>
                  </a:cubicBezTo>
                  <a:cubicBezTo>
                    <a:pt x="6613" y="15859"/>
                    <a:pt x="6604" y="15857"/>
                    <a:pt x="6593" y="15853"/>
                  </a:cubicBezTo>
                  <a:cubicBezTo>
                    <a:pt x="6581" y="15848"/>
                    <a:pt x="6571" y="15844"/>
                    <a:pt x="6561" y="15839"/>
                  </a:cubicBezTo>
                  <a:lnTo>
                    <a:pt x="6298" y="15709"/>
                  </a:lnTo>
                  <a:lnTo>
                    <a:pt x="6275" y="15755"/>
                  </a:lnTo>
                  <a:lnTo>
                    <a:pt x="6555" y="15893"/>
                  </a:lnTo>
                  <a:cubicBezTo>
                    <a:pt x="6564" y="15898"/>
                    <a:pt x="6574" y="15902"/>
                    <a:pt x="6586" y="15906"/>
                  </a:cubicBezTo>
                  <a:cubicBezTo>
                    <a:pt x="6598" y="15911"/>
                    <a:pt x="6610" y="15913"/>
                    <a:pt x="6622" y="15912"/>
                  </a:cubicBezTo>
                  <a:cubicBezTo>
                    <a:pt x="6646" y="15911"/>
                    <a:pt x="6668" y="15904"/>
                    <a:pt x="6686" y="15890"/>
                  </a:cubicBezTo>
                  <a:cubicBezTo>
                    <a:pt x="6704" y="15876"/>
                    <a:pt x="6720" y="15854"/>
                    <a:pt x="6735" y="15824"/>
                  </a:cubicBezTo>
                  <a:cubicBezTo>
                    <a:pt x="6747" y="15800"/>
                    <a:pt x="6754" y="15779"/>
                    <a:pt x="6757" y="15760"/>
                  </a:cubicBezTo>
                  <a:cubicBezTo>
                    <a:pt x="6760" y="15742"/>
                    <a:pt x="6760" y="15724"/>
                    <a:pt x="6755" y="15707"/>
                  </a:cubicBezTo>
                  <a:cubicBezTo>
                    <a:pt x="6751" y="15690"/>
                    <a:pt x="6744" y="15676"/>
                    <a:pt x="6733" y="15666"/>
                  </a:cubicBezTo>
                  <a:cubicBezTo>
                    <a:pt x="6721" y="15656"/>
                    <a:pt x="6704" y="15645"/>
                    <a:pt x="6681" y="15633"/>
                  </a:cubicBezTo>
                  <a:lnTo>
                    <a:pt x="6403" y="15496"/>
                  </a:lnTo>
                  <a:close/>
                  <a:moveTo>
                    <a:pt x="6977" y="15316"/>
                  </a:moveTo>
                  <a:lnTo>
                    <a:pt x="6586" y="15124"/>
                  </a:lnTo>
                  <a:lnTo>
                    <a:pt x="6563" y="15170"/>
                  </a:lnTo>
                  <a:lnTo>
                    <a:pt x="6776" y="15273"/>
                  </a:lnTo>
                  <a:cubicBezTo>
                    <a:pt x="6791" y="15280"/>
                    <a:pt x="6805" y="15286"/>
                    <a:pt x="6819" y="15293"/>
                  </a:cubicBezTo>
                  <a:cubicBezTo>
                    <a:pt x="6833" y="15299"/>
                    <a:pt x="6846" y="15305"/>
                    <a:pt x="6858" y="15309"/>
                  </a:cubicBezTo>
                  <a:cubicBezTo>
                    <a:pt x="6869" y="15314"/>
                    <a:pt x="6879" y="15318"/>
                    <a:pt x="6886" y="15321"/>
                  </a:cubicBezTo>
                  <a:cubicBezTo>
                    <a:pt x="6894" y="15324"/>
                    <a:pt x="6898" y="15326"/>
                    <a:pt x="6898" y="15326"/>
                  </a:cubicBezTo>
                  <a:cubicBezTo>
                    <a:pt x="6897" y="15326"/>
                    <a:pt x="6893" y="15326"/>
                    <a:pt x="6887" y="15325"/>
                  </a:cubicBezTo>
                  <a:cubicBezTo>
                    <a:pt x="6881" y="15325"/>
                    <a:pt x="6873" y="15324"/>
                    <a:pt x="6864" y="15324"/>
                  </a:cubicBezTo>
                  <a:cubicBezTo>
                    <a:pt x="6855" y="15323"/>
                    <a:pt x="6844" y="15323"/>
                    <a:pt x="6833" y="15322"/>
                  </a:cubicBezTo>
                  <a:cubicBezTo>
                    <a:pt x="6821" y="15322"/>
                    <a:pt x="6810" y="15322"/>
                    <a:pt x="6798" y="15322"/>
                  </a:cubicBezTo>
                  <a:lnTo>
                    <a:pt x="6485" y="15329"/>
                  </a:lnTo>
                  <a:lnTo>
                    <a:pt x="6458" y="15383"/>
                  </a:lnTo>
                  <a:lnTo>
                    <a:pt x="6849" y="15576"/>
                  </a:lnTo>
                  <a:lnTo>
                    <a:pt x="6873" y="15527"/>
                  </a:lnTo>
                  <a:lnTo>
                    <a:pt x="6645" y="15418"/>
                  </a:lnTo>
                  <a:cubicBezTo>
                    <a:pt x="6633" y="15412"/>
                    <a:pt x="6622" y="15407"/>
                    <a:pt x="6610" y="15402"/>
                  </a:cubicBezTo>
                  <a:cubicBezTo>
                    <a:pt x="6599" y="15397"/>
                    <a:pt x="6588" y="15392"/>
                    <a:pt x="6578" y="15388"/>
                  </a:cubicBezTo>
                  <a:cubicBezTo>
                    <a:pt x="6568" y="15384"/>
                    <a:pt x="6559" y="15380"/>
                    <a:pt x="6552" y="15377"/>
                  </a:cubicBezTo>
                  <a:cubicBezTo>
                    <a:pt x="6545" y="15374"/>
                    <a:pt x="6540" y="15372"/>
                    <a:pt x="6536" y="15371"/>
                  </a:cubicBezTo>
                  <a:cubicBezTo>
                    <a:pt x="6540" y="15372"/>
                    <a:pt x="6546" y="15372"/>
                    <a:pt x="6553" y="15372"/>
                  </a:cubicBezTo>
                  <a:cubicBezTo>
                    <a:pt x="6561" y="15373"/>
                    <a:pt x="6569" y="15373"/>
                    <a:pt x="6580" y="15373"/>
                  </a:cubicBezTo>
                  <a:cubicBezTo>
                    <a:pt x="6590" y="15373"/>
                    <a:pt x="6601" y="15373"/>
                    <a:pt x="6613" y="15373"/>
                  </a:cubicBezTo>
                  <a:cubicBezTo>
                    <a:pt x="6625" y="15373"/>
                    <a:pt x="6638" y="15373"/>
                    <a:pt x="6652" y="15373"/>
                  </a:cubicBezTo>
                  <a:lnTo>
                    <a:pt x="6953" y="15365"/>
                  </a:lnTo>
                  <a:lnTo>
                    <a:pt x="6977" y="15316"/>
                  </a:lnTo>
                  <a:close/>
                  <a:moveTo>
                    <a:pt x="7055" y="15156"/>
                  </a:moveTo>
                  <a:lnTo>
                    <a:pt x="6665" y="14964"/>
                  </a:lnTo>
                  <a:lnTo>
                    <a:pt x="6642" y="15009"/>
                  </a:lnTo>
                  <a:lnTo>
                    <a:pt x="7033" y="15202"/>
                  </a:lnTo>
                  <a:lnTo>
                    <a:pt x="7055" y="15156"/>
                  </a:lnTo>
                  <a:close/>
                  <a:moveTo>
                    <a:pt x="6855" y="14576"/>
                  </a:moveTo>
                  <a:lnTo>
                    <a:pt x="6832" y="14624"/>
                  </a:lnTo>
                  <a:lnTo>
                    <a:pt x="7048" y="14835"/>
                  </a:lnTo>
                  <a:cubicBezTo>
                    <a:pt x="7066" y="14852"/>
                    <a:pt x="7081" y="14866"/>
                    <a:pt x="7093" y="14877"/>
                  </a:cubicBezTo>
                  <a:cubicBezTo>
                    <a:pt x="7105" y="14888"/>
                    <a:pt x="7113" y="14895"/>
                    <a:pt x="7118" y="14899"/>
                  </a:cubicBezTo>
                  <a:cubicBezTo>
                    <a:pt x="7115" y="14898"/>
                    <a:pt x="7110" y="14896"/>
                    <a:pt x="7103" y="14895"/>
                  </a:cubicBezTo>
                  <a:cubicBezTo>
                    <a:pt x="7096" y="14893"/>
                    <a:pt x="7088" y="14891"/>
                    <a:pt x="7079" y="14889"/>
                  </a:cubicBezTo>
                  <a:cubicBezTo>
                    <a:pt x="7070" y="14887"/>
                    <a:pt x="7060" y="14885"/>
                    <a:pt x="7050" y="14884"/>
                  </a:cubicBezTo>
                  <a:cubicBezTo>
                    <a:pt x="7039" y="14882"/>
                    <a:pt x="7029" y="14880"/>
                    <a:pt x="7019" y="14879"/>
                  </a:cubicBezTo>
                  <a:lnTo>
                    <a:pt x="6727" y="14837"/>
                  </a:lnTo>
                  <a:lnTo>
                    <a:pt x="6702" y="14888"/>
                  </a:lnTo>
                  <a:lnTo>
                    <a:pt x="7157" y="14949"/>
                  </a:lnTo>
                  <a:lnTo>
                    <a:pt x="7180" y="14903"/>
                  </a:lnTo>
                  <a:lnTo>
                    <a:pt x="6855" y="14576"/>
                  </a:lnTo>
                  <a:close/>
                  <a:moveTo>
                    <a:pt x="7391" y="14474"/>
                  </a:moveTo>
                  <a:lnTo>
                    <a:pt x="7351" y="14454"/>
                  </a:lnTo>
                  <a:lnTo>
                    <a:pt x="7266" y="14626"/>
                  </a:lnTo>
                  <a:lnTo>
                    <a:pt x="7123" y="14556"/>
                  </a:lnTo>
                  <a:lnTo>
                    <a:pt x="7189" y="14422"/>
                  </a:lnTo>
                  <a:lnTo>
                    <a:pt x="7148" y="14402"/>
                  </a:lnTo>
                  <a:lnTo>
                    <a:pt x="7083" y="14536"/>
                  </a:lnTo>
                  <a:lnTo>
                    <a:pt x="6954" y="14473"/>
                  </a:lnTo>
                  <a:lnTo>
                    <a:pt x="7033" y="14312"/>
                  </a:lnTo>
                  <a:lnTo>
                    <a:pt x="6997" y="14287"/>
                  </a:lnTo>
                  <a:lnTo>
                    <a:pt x="6892" y="14501"/>
                  </a:lnTo>
                  <a:lnTo>
                    <a:pt x="7283" y="14693"/>
                  </a:lnTo>
                  <a:lnTo>
                    <a:pt x="7391" y="14474"/>
                  </a:lnTo>
                  <a:close/>
                  <a:moveTo>
                    <a:pt x="7554" y="14143"/>
                  </a:moveTo>
                  <a:lnTo>
                    <a:pt x="7518" y="14147"/>
                  </a:lnTo>
                  <a:cubicBezTo>
                    <a:pt x="7501" y="14150"/>
                    <a:pt x="7483" y="14152"/>
                    <a:pt x="7465" y="14155"/>
                  </a:cubicBezTo>
                  <a:cubicBezTo>
                    <a:pt x="7446" y="14157"/>
                    <a:pt x="7428" y="14160"/>
                    <a:pt x="7412" y="14162"/>
                  </a:cubicBezTo>
                  <a:cubicBezTo>
                    <a:pt x="7395" y="14164"/>
                    <a:pt x="7384" y="14166"/>
                    <a:pt x="7377" y="14167"/>
                  </a:cubicBezTo>
                  <a:cubicBezTo>
                    <a:pt x="7367" y="14169"/>
                    <a:pt x="7356" y="14172"/>
                    <a:pt x="7344" y="14175"/>
                  </a:cubicBezTo>
                  <a:cubicBezTo>
                    <a:pt x="7332" y="14178"/>
                    <a:pt x="7322" y="14181"/>
                    <a:pt x="7314" y="14185"/>
                  </a:cubicBezTo>
                  <a:lnTo>
                    <a:pt x="7317" y="14179"/>
                  </a:lnTo>
                  <a:cubicBezTo>
                    <a:pt x="7324" y="14164"/>
                    <a:pt x="7329" y="14148"/>
                    <a:pt x="7330" y="14133"/>
                  </a:cubicBezTo>
                  <a:cubicBezTo>
                    <a:pt x="7331" y="14118"/>
                    <a:pt x="7329" y="14103"/>
                    <a:pt x="7324" y="14090"/>
                  </a:cubicBezTo>
                  <a:cubicBezTo>
                    <a:pt x="7319" y="14076"/>
                    <a:pt x="7312" y="14063"/>
                    <a:pt x="7301" y="14052"/>
                  </a:cubicBezTo>
                  <a:cubicBezTo>
                    <a:pt x="7290" y="14040"/>
                    <a:pt x="7276" y="14031"/>
                    <a:pt x="7260" y="14023"/>
                  </a:cubicBezTo>
                  <a:cubicBezTo>
                    <a:pt x="7250" y="14018"/>
                    <a:pt x="7240" y="14015"/>
                    <a:pt x="7230" y="14013"/>
                  </a:cubicBezTo>
                  <a:cubicBezTo>
                    <a:pt x="7221" y="14011"/>
                    <a:pt x="7211" y="14010"/>
                    <a:pt x="7203" y="14011"/>
                  </a:cubicBezTo>
                  <a:cubicBezTo>
                    <a:pt x="7194" y="14011"/>
                    <a:pt x="7186" y="14012"/>
                    <a:pt x="7179" y="14014"/>
                  </a:cubicBezTo>
                  <a:cubicBezTo>
                    <a:pt x="7172" y="14016"/>
                    <a:pt x="7165" y="14018"/>
                    <a:pt x="7159" y="14021"/>
                  </a:cubicBezTo>
                  <a:cubicBezTo>
                    <a:pt x="7153" y="14024"/>
                    <a:pt x="7147" y="14028"/>
                    <a:pt x="7141" y="14032"/>
                  </a:cubicBezTo>
                  <a:cubicBezTo>
                    <a:pt x="7135" y="14036"/>
                    <a:pt x="7129" y="14042"/>
                    <a:pt x="7123" y="14049"/>
                  </a:cubicBezTo>
                  <a:cubicBezTo>
                    <a:pt x="7117" y="14055"/>
                    <a:pt x="7111" y="14063"/>
                    <a:pt x="7105" y="14073"/>
                  </a:cubicBezTo>
                  <a:cubicBezTo>
                    <a:pt x="7099" y="14083"/>
                    <a:pt x="7092" y="14094"/>
                    <a:pt x="7086" y="14108"/>
                  </a:cubicBezTo>
                  <a:lnTo>
                    <a:pt x="7041" y="14199"/>
                  </a:lnTo>
                  <a:lnTo>
                    <a:pt x="7432" y="14391"/>
                  </a:lnTo>
                  <a:lnTo>
                    <a:pt x="7454" y="14345"/>
                  </a:lnTo>
                  <a:lnTo>
                    <a:pt x="7278" y="14259"/>
                  </a:lnTo>
                  <a:cubicBezTo>
                    <a:pt x="7283" y="14249"/>
                    <a:pt x="7289" y="14242"/>
                    <a:pt x="7295" y="14237"/>
                  </a:cubicBezTo>
                  <a:cubicBezTo>
                    <a:pt x="7301" y="14233"/>
                    <a:pt x="7311" y="14229"/>
                    <a:pt x="7325" y="14226"/>
                  </a:cubicBezTo>
                  <a:cubicBezTo>
                    <a:pt x="7348" y="14222"/>
                    <a:pt x="7370" y="14218"/>
                    <a:pt x="7390" y="14214"/>
                  </a:cubicBezTo>
                  <a:cubicBezTo>
                    <a:pt x="7411" y="14211"/>
                    <a:pt x="7430" y="14208"/>
                    <a:pt x="7448" y="14206"/>
                  </a:cubicBezTo>
                  <a:cubicBezTo>
                    <a:pt x="7465" y="14204"/>
                    <a:pt x="7480" y="14203"/>
                    <a:pt x="7493" y="14202"/>
                  </a:cubicBezTo>
                  <a:cubicBezTo>
                    <a:pt x="7507" y="14201"/>
                    <a:pt x="7517" y="14201"/>
                    <a:pt x="7525" y="14201"/>
                  </a:cubicBezTo>
                  <a:lnTo>
                    <a:pt x="7554" y="14143"/>
                  </a:lnTo>
                  <a:close/>
                  <a:moveTo>
                    <a:pt x="7268" y="14094"/>
                  </a:moveTo>
                  <a:cubicBezTo>
                    <a:pt x="7276" y="14102"/>
                    <a:pt x="7282" y="14111"/>
                    <a:pt x="7285" y="14121"/>
                  </a:cubicBezTo>
                  <a:cubicBezTo>
                    <a:pt x="7288" y="14131"/>
                    <a:pt x="7288" y="14143"/>
                    <a:pt x="7286" y="14156"/>
                  </a:cubicBezTo>
                  <a:cubicBezTo>
                    <a:pt x="7284" y="14168"/>
                    <a:pt x="7278" y="14184"/>
                    <a:pt x="7270" y="14201"/>
                  </a:cubicBezTo>
                  <a:lnTo>
                    <a:pt x="7248" y="14244"/>
                  </a:lnTo>
                  <a:lnTo>
                    <a:pt x="7103" y="14173"/>
                  </a:lnTo>
                  <a:lnTo>
                    <a:pt x="7126" y="14126"/>
                  </a:lnTo>
                  <a:cubicBezTo>
                    <a:pt x="7131" y="14115"/>
                    <a:pt x="7136" y="14106"/>
                    <a:pt x="7141" y="14099"/>
                  </a:cubicBezTo>
                  <a:cubicBezTo>
                    <a:pt x="7146" y="14092"/>
                    <a:pt x="7152" y="14086"/>
                    <a:pt x="7158" y="14081"/>
                  </a:cubicBezTo>
                  <a:cubicBezTo>
                    <a:pt x="7168" y="14072"/>
                    <a:pt x="7180" y="14067"/>
                    <a:pt x="7195" y="14065"/>
                  </a:cubicBezTo>
                  <a:cubicBezTo>
                    <a:pt x="7209" y="14063"/>
                    <a:pt x="7223" y="14065"/>
                    <a:pt x="7236" y="14072"/>
                  </a:cubicBezTo>
                  <a:cubicBezTo>
                    <a:pt x="7249" y="14078"/>
                    <a:pt x="7259" y="14085"/>
                    <a:pt x="7268" y="14094"/>
                  </a:cubicBezTo>
                  <a:close/>
                  <a:moveTo>
                    <a:pt x="7565" y="13749"/>
                  </a:moveTo>
                  <a:cubicBezTo>
                    <a:pt x="7550" y="13747"/>
                    <a:pt x="7537" y="13748"/>
                    <a:pt x="7523" y="13752"/>
                  </a:cubicBezTo>
                  <a:cubicBezTo>
                    <a:pt x="7510" y="13755"/>
                    <a:pt x="7498" y="13761"/>
                    <a:pt x="7488" y="13768"/>
                  </a:cubicBezTo>
                  <a:cubicBezTo>
                    <a:pt x="7477" y="13775"/>
                    <a:pt x="7464" y="13786"/>
                    <a:pt x="7450" y="13801"/>
                  </a:cubicBezTo>
                  <a:lnTo>
                    <a:pt x="7414" y="13839"/>
                  </a:lnTo>
                  <a:cubicBezTo>
                    <a:pt x="7395" y="13859"/>
                    <a:pt x="7378" y="13871"/>
                    <a:pt x="7364" y="13876"/>
                  </a:cubicBezTo>
                  <a:cubicBezTo>
                    <a:pt x="7349" y="13882"/>
                    <a:pt x="7334" y="13881"/>
                    <a:pt x="7318" y="13873"/>
                  </a:cubicBezTo>
                  <a:cubicBezTo>
                    <a:pt x="7298" y="13863"/>
                    <a:pt x="7286" y="13848"/>
                    <a:pt x="7281" y="13829"/>
                  </a:cubicBezTo>
                  <a:cubicBezTo>
                    <a:pt x="7276" y="13810"/>
                    <a:pt x="7280" y="13788"/>
                    <a:pt x="7292" y="13763"/>
                  </a:cubicBezTo>
                  <a:cubicBezTo>
                    <a:pt x="7296" y="13755"/>
                    <a:pt x="7301" y="13747"/>
                    <a:pt x="7305" y="13740"/>
                  </a:cubicBezTo>
                  <a:cubicBezTo>
                    <a:pt x="7310" y="13733"/>
                    <a:pt x="7316" y="13727"/>
                    <a:pt x="7322" y="13721"/>
                  </a:cubicBezTo>
                  <a:cubicBezTo>
                    <a:pt x="7328" y="13715"/>
                    <a:pt x="7336" y="13709"/>
                    <a:pt x="7344" y="13703"/>
                  </a:cubicBezTo>
                  <a:cubicBezTo>
                    <a:pt x="7352" y="13697"/>
                    <a:pt x="7361" y="13691"/>
                    <a:pt x="7372" y="13684"/>
                  </a:cubicBezTo>
                  <a:lnTo>
                    <a:pt x="7348" y="13647"/>
                  </a:lnTo>
                  <a:cubicBezTo>
                    <a:pt x="7305" y="13672"/>
                    <a:pt x="7273" y="13705"/>
                    <a:pt x="7253" y="13747"/>
                  </a:cubicBezTo>
                  <a:cubicBezTo>
                    <a:pt x="7243" y="13766"/>
                    <a:pt x="7238" y="13784"/>
                    <a:pt x="7236" y="13802"/>
                  </a:cubicBezTo>
                  <a:cubicBezTo>
                    <a:pt x="7233" y="13821"/>
                    <a:pt x="7235" y="13838"/>
                    <a:pt x="7239" y="13854"/>
                  </a:cubicBezTo>
                  <a:cubicBezTo>
                    <a:pt x="7243" y="13870"/>
                    <a:pt x="7251" y="13884"/>
                    <a:pt x="7262" y="13897"/>
                  </a:cubicBezTo>
                  <a:cubicBezTo>
                    <a:pt x="7272" y="13910"/>
                    <a:pt x="7286" y="13920"/>
                    <a:pt x="7303" y="13928"/>
                  </a:cubicBezTo>
                  <a:cubicBezTo>
                    <a:pt x="7328" y="13941"/>
                    <a:pt x="7353" y="13943"/>
                    <a:pt x="7379" y="13935"/>
                  </a:cubicBezTo>
                  <a:cubicBezTo>
                    <a:pt x="7390" y="13931"/>
                    <a:pt x="7401" y="13926"/>
                    <a:pt x="7411" y="13918"/>
                  </a:cubicBezTo>
                  <a:cubicBezTo>
                    <a:pt x="7421" y="13910"/>
                    <a:pt x="7434" y="13898"/>
                    <a:pt x="7448" y="13883"/>
                  </a:cubicBezTo>
                  <a:lnTo>
                    <a:pt x="7479" y="13849"/>
                  </a:lnTo>
                  <a:cubicBezTo>
                    <a:pt x="7516" y="13810"/>
                    <a:pt x="7552" y="13798"/>
                    <a:pt x="7586" y="13815"/>
                  </a:cubicBezTo>
                  <a:cubicBezTo>
                    <a:pt x="7610" y="13827"/>
                    <a:pt x="7624" y="13845"/>
                    <a:pt x="7628" y="13871"/>
                  </a:cubicBezTo>
                  <a:cubicBezTo>
                    <a:pt x="7631" y="13882"/>
                    <a:pt x="7631" y="13893"/>
                    <a:pt x="7629" y="13903"/>
                  </a:cubicBezTo>
                  <a:cubicBezTo>
                    <a:pt x="7627" y="13914"/>
                    <a:pt x="7622" y="13926"/>
                    <a:pt x="7615" y="13941"/>
                  </a:cubicBezTo>
                  <a:cubicBezTo>
                    <a:pt x="7605" y="13961"/>
                    <a:pt x="7594" y="13978"/>
                    <a:pt x="7580" y="13992"/>
                  </a:cubicBezTo>
                  <a:cubicBezTo>
                    <a:pt x="7566" y="14006"/>
                    <a:pt x="7550" y="14019"/>
                    <a:pt x="7530" y="14029"/>
                  </a:cubicBezTo>
                  <a:lnTo>
                    <a:pt x="7556" y="14068"/>
                  </a:lnTo>
                  <a:cubicBezTo>
                    <a:pt x="7578" y="14054"/>
                    <a:pt x="7597" y="14039"/>
                    <a:pt x="7612" y="14021"/>
                  </a:cubicBezTo>
                  <a:cubicBezTo>
                    <a:pt x="7628" y="14004"/>
                    <a:pt x="7642" y="13983"/>
                    <a:pt x="7653" y="13960"/>
                  </a:cubicBezTo>
                  <a:cubicBezTo>
                    <a:pt x="7662" y="13942"/>
                    <a:pt x="7668" y="13925"/>
                    <a:pt x="7671" y="13909"/>
                  </a:cubicBezTo>
                  <a:cubicBezTo>
                    <a:pt x="7674" y="13894"/>
                    <a:pt x="7674" y="13877"/>
                    <a:pt x="7672" y="13860"/>
                  </a:cubicBezTo>
                  <a:cubicBezTo>
                    <a:pt x="7670" y="13837"/>
                    <a:pt x="7663" y="13817"/>
                    <a:pt x="7651" y="13800"/>
                  </a:cubicBezTo>
                  <a:cubicBezTo>
                    <a:pt x="7638" y="13782"/>
                    <a:pt x="7623" y="13769"/>
                    <a:pt x="7605" y="13760"/>
                  </a:cubicBezTo>
                  <a:cubicBezTo>
                    <a:pt x="7593" y="13754"/>
                    <a:pt x="7580" y="13750"/>
                    <a:pt x="7565" y="13749"/>
                  </a:cubicBezTo>
                  <a:close/>
                  <a:moveTo>
                    <a:pt x="7783" y="13678"/>
                  </a:moveTo>
                  <a:lnTo>
                    <a:pt x="7392" y="13486"/>
                  </a:lnTo>
                  <a:lnTo>
                    <a:pt x="7369" y="13532"/>
                  </a:lnTo>
                  <a:lnTo>
                    <a:pt x="7760" y="13724"/>
                  </a:lnTo>
                  <a:lnTo>
                    <a:pt x="7783" y="13678"/>
                  </a:lnTo>
                  <a:close/>
                  <a:moveTo>
                    <a:pt x="7558" y="13149"/>
                  </a:moveTo>
                  <a:lnTo>
                    <a:pt x="7430" y="13407"/>
                  </a:lnTo>
                  <a:lnTo>
                    <a:pt x="7470" y="13427"/>
                  </a:lnTo>
                  <a:lnTo>
                    <a:pt x="7521" y="13322"/>
                  </a:lnTo>
                  <a:lnTo>
                    <a:pt x="7873" y="13495"/>
                  </a:lnTo>
                  <a:lnTo>
                    <a:pt x="7895" y="13450"/>
                  </a:lnTo>
                  <a:lnTo>
                    <a:pt x="7543" y="13277"/>
                  </a:lnTo>
                  <a:lnTo>
                    <a:pt x="7595" y="13171"/>
                  </a:lnTo>
                  <a:lnTo>
                    <a:pt x="7558" y="13149"/>
                  </a:lnTo>
                  <a:close/>
                  <a:moveTo>
                    <a:pt x="8100" y="13032"/>
                  </a:moveTo>
                  <a:lnTo>
                    <a:pt x="7646" y="12969"/>
                  </a:lnTo>
                  <a:lnTo>
                    <a:pt x="7616" y="13030"/>
                  </a:lnTo>
                  <a:lnTo>
                    <a:pt x="7943" y="13353"/>
                  </a:lnTo>
                  <a:lnTo>
                    <a:pt x="7966" y="13306"/>
                  </a:lnTo>
                  <a:lnTo>
                    <a:pt x="7864" y="13209"/>
                  </a:lnTo>
                  <a:lnTo>
                    <a:pt x="7936" y="13063"/>
                  </a:lnTo>
                  <a:lnTo>
                    <a:pt x="8074" y="13085"/>
                  </a:lnTo>
                  <a:lnTo>
                    <a:pt x="8100" y="13032"/>
                  </a:lnTo>
                  <a:close/>
                  <a:moveTo>
                    <a:pt x="7892" y="13056"/>
                  </a:moveTo>
                  <a:lnTo>
                    <a:pt x="7832" y="13178"/>
                  </a:lnTo>
                  <a:lnTo>
                    <a:pt x="7671" y="13022"/>
                  </a:lnTo>
                  <a:lnTo>
                    <a:pt x="7892" y="13056"/>
                  </a:lnTo>
                  <a:close/>
                  <a:moveTo>
                    <a:pt x="7538" y="13000"/>
                  </a:moveTo>
                  <a:cubicBezTo>
                    <a:pt x="7529" y="13003"/>
                    <a:pt x="7523" y="13009"/>
                    <a:pt x="7519" y="13017"/>
                  </a:cubicBezTo>
                  <a:cubicBezTo>
                    <a:pt x="7515" y="13025"/>
                    <a:pt x="7515" y="13033"/>
                    <a:pt x="7517" y="13042"/>
                  </a:cubicBezTo>
                  <a:cubicBezTo>
                    <a:pt x="7520" y="13050"/>
                    <a:pt x="7526" y="13057"/>
                    <a:pt x="7534" y="13060"/>
                  </a:cubicBezTo>
                  <a:cubicBezTo>
                    <a:pt x="7542" y="13065"/>
                    <a:pt x="7551" y="13065"/>
                    <a:pt x="7559" y="13062"/>
                  </a:cubicBezTo>
                  <a:cubicBezTo>
                    <a:pt x="7568" y="13060"/>
                    <a:pt x="7574" y="13054"/>
                    <a:pt x="7579" y="13046"/>
                  </a:cubicBezTo>
                  <a:cubicBezTo>
                    <a:pt x="7583" y="13037"/>
                    <a:pt x="7583" y="13029"/>
                    <a:pt x="7580" y="13021"/>
                  </a:cubicBezTo>
                  <a:cubicBezTo>
                    <a:pt x="7577" y="13012"/>
                    <a:pt x="7571" y="13006"/>
                    <a:pt x="7563" y="13002"/>
                  </a:cubicBezTo>
                  <a:cubicBezTo>
                    <a:pt x="7555" y="12998"/>
                    <a:pt x="7546" y="12997"/>
                    <a:pt x="7538" y="13000"/>
                  </a:cubicBezTo>
                  <a:close/>
                  <a:moveTo>
                    <a:pt x="7596" y="12883"/>
                  </a:moveTo>
                  <a:cubicBezTo>
                    <a:pt x="7587" y="12886"/>
                    <a:pt x="7581" y="12891"/>
                    <a:pt x="7577" y="12900"/>
                  </a:cubicBezTo>
                  <a:cubicBezTo>
                    <a:pt x="7573" y="12908"/>
                    <a:pt x="7572" y="12916"/>
                    <a:pt x="7575" y="12924"/>
                  </a:cubicBezTo>
                  <a:cubicBezTo>
                    <a:pt x="7578" y="12933"/>
                    <a:pt x="7584" y="12939"/>
                    <a:pt x="7592" y="12943"/>
                  </a:cubicBezTo>
                  <a:cubicBezTo>
                    <a:pt x="7600" y="12947"/>
                    <a:pt x="7608" y="12948"/>
                    <a:pt x="7617" y="12945"/>
                  </a:cubicBezTo>
                  <a:cubicBezTo>
                    <a:pt x="7626" y="12942"/>
                    <a:pt x="7632" y="12937"/>
                    <a:pt x="7636" y="12928"/>
                  </a:cubicBezTo>
                  <a:cubicBezTo>
                    <a:pt x="7640" y="12920"/>
                    <a:pt x="7641" y="12912"/>
                    <a:pt x="7638" y="12903"/>
                  </a:cubicBezTo>
                  <a:cubicBezTo>
                    <a:pt x="7635" y="12895"/>
                    <a:pt x="7629" y="12889"/>
                    <a:pt x="7620" y="12884"/>
                  </a:cubicBezTo>
                  <a:cubicBezTo>
                    <a:pt x="7612" y="12880"/>
                    <a:pt x="7604" y="12880"/>
                    <a:pt x="7596" y="12883"/>
                  </a:cubicBezTo>
                  <a:close/>
                  <a:moveTo>
                    <a:pt x="7837" y="12580"/>
                  </a:moveTo>
                  <a:lnTo>
                    <a:pt x="7710" y="12839"/>
                  </a:lnTo>
                  <a:lnTo>
                    <a:pt x="7750" y="12858"/>
                  </a:lnTo>
                  <a:lnTo>
                    <a:pt x="7801" y="12753"/>
                  </a:lnTo>
                  <a:lnTo>
                    <a:pt x="8153" y="12926"/>
                  </a:lnTo>
                  <a:lnTo>
                    <a:pt x="8175" y="12881"/>
                  </a:lnTo>
                  <a:lnTo>
                    <a:pt x="7823" y="12708"/>
                  </a:lnTo>
                  <a:lnTo>
                    <a:pt x="7875" y="12602"/>
                  </a:lnTo>
                  <a:lnTo>
                    <a:pt x="7837" y="12580"/>
                  </a:lnTo>
                  <a:close/>
                  <a:moveTo>
                    <a:pt x="8503" y="12213"/>
                  </a:moveTo>
                  <a:lnTo>
                    <a:pt x="8096" y="12055"/>
                  </a:lnTo>
                  <a:lnTo>
                    <a:pt x="8062" y="12124"/>
                  </a:lnTo>
                  <a:lnTo>
                    <a:pt x="8286" y="12325"/>
                  </a:lnTo>
                  <a:cubicBezTo>
                    <a:pt x="8299" y="12337"/>
                    <a:pt x="8312" y="12347"/>
                    <a:pt x="8323" y="12356"/>
                  </a:cubicBezTo>
                  <a:cubicBezTo>
                    <a:pt x="8334" y="12364"/>
                    <a:pt x="8341" y="12369"/>
                    <a:pt x="8342" y="12370"/>
                  </a:cubicBezTo>
                  <a:cubicBezTo>
                    <a:pt x="8340" y="12370"/>
                    <a:pt x="8332" y="12368"/>
                    <a:pt x="8318" y="12364"/>
                  </a:cubicBezTo>
                  <a:cubicBezTo>
                    <a:pt x="8304" y="12360"/>
                    <a:pt x="8287" y="12356"/>
                    <a:pt x="8267" y="12352"/>
                  </a:cubicBezTo>
                  <a:lnTo>
                    <a:pt x="7976" y="12298"/>
                  </a:lnTo>
                  <a:lnTo>
                    <a:pt x="7943" y="12366"/>
                  </a:lnTo>
                  <a:lnTo>
                    <a:pt x="8317" y="12593"/>
                  </a:lnTo>
                  <a:lnTo>
                    <a:pt x="8339" y="12548"/>
                  </a:lnTo>
                  <a:lnTo>
                    <a:pt x="8071" y="12389"/>
                  </a:lnTo>
                  <a:cubicBezTo>
                    <a:pt x="8066" y="12386"/>
                    <a:pt x="8059" y="12382"/>
                    <a:pt x="8052" y="12378"/>
                  </a:cubicBezTo>
                  <a:cubicBezTo>
                    <a:pt x="8044" y="12374"/>
                    <a:pt x="8037" y="12369"/>
                    <a:pt x="8030" y="12365"/>
                  </a:cubicBezTo>
                  <a:cubicBezTo>
                    <a:pt x="8022" y="12361"/>
                    <a:pt x="8016" y="12357"/>
                    <a:pt x="8010" y="12354"/>
                  </a:cubicBezTo>
                  <a:cubicBezTo>
                    <a:pt x="8005" y="12351"/>
                    <a:pt x="8002" y="12350"/>
                    <a:pt x="8001" y="12349"/>
                  </a:cubicBezTo>
                  <a:cubicBezTo>
                    <a:pt x="8005" y="12350"/>
                    <a:pt x="8014" y="12352"/>
                    <a:pt x="8028" y="12355"/>
                  </a:cubicBezTo>
                  <a:cubicBezTo>
                    <a:pt x="8043" y="12358"/>
                    <a:pt x="8062" y="12361"/>
                    <a:pt x="8084" y="12366"/>
                  </a:cubicBezTo>
                  <a:lnTo>
                    <a:pt x="8399" y="12425"/>
                  </a:lnTo>
                  <a:lnTo>
                    <a:pt x="8419" y="12385"/>
                  </a:lnTo>
                  <a:lnTo>
                    <a:pt x="8168" y="12158"/>
                  </a:lnTo>
                  <a:cubicBezTo>
                    <a:pt x="8163" y="12153"/>
                    <a:pt x="8158" y="12148"/>
                    <a:pt x="8152" y="12143"/>
                  </a:cubicBezTo>
                  <a:cubicBezTo>
                    <a:pt x="8146" y="12138"/>
                    <a:pt x="8140" y="12134"/>
                    <a:pt x="8135" y="12129"/>
                  </a:cubicBezTo>
                  <a:cubicBezTo>
                    <a:pt x="8130" y="12125"/>
                    <a:pt x="8125" y="12121"/>
                    <a:pt x="8122" y="12118"/>
                  </a:cubicBezTo>
                  <a:cubicBezTo>
                    <a:pt x="8118" y="12115"/>
                    <a:pt x="8116" y="12113"/>
                    <a:pt x="8115" y="12112"/>
                  </a:cubicBezTo>
                  <a:cubicBezTo>
                    <a:pt x="8116" y="12112"/>
                    <a:pt x="8119" y="12114"/>
                    <a:pt x="8123" y="12116"/>
                  </a:cubicBezTo>
                  <a:cubicBezTo>
                    <a:pt x="8128" y="12118"/>
                    <a:pt x="8134" y="12120"/>
                    <a:pt x="8140" y="12123"/>
                  </a:cubicBezTo>
                  <a:cubicBezTo>
                    <a:pt x="8147" y="12127"/>
                    <a:pt x="8154" y="12130"/>
                    <a:pt x="8162" y="12133"/>
                  </a:cubicBezTo>
                  <a:cubicBezTo>
                    <a:pt x="8169" y="12136"/>
                    <a:pt x="8176" y="12139"/>
                    <a:pt x="8183" y="12142"/>
                  </a:cubicBezTo>
                  <a:lnTo>
                    <a:pt x="8480" y="12260"/>
                  </a:lnTo>
                  <a:lnTo>
                    <a:pt x="8503" y="12213"/>
                  </a:lnTo>
                  <a:close/>
                  <a:moveTo>
                    <a:pt x="8288" y="11665"/>
                  </a:moveTo>
                  <a:lnTo>
                    <a:pt x="8265" y="11711"/>
                  </a:lnTo>
                  <a:lnTo>
                    <a:pt x="8537" y="11845"/>
                  </a:lnTo>
                  <a:cubicBezTo>
                    <a:pt x="8551" y="11851"/>
                    <a:pt x="8562" y="11858"/>
                    <a:pt x="8570" y="11864"/>
                  </a:cubicBezTo>
                  <a:cubicBezTo>
                    <a:pt x="8579" y="11870"/>
                    <a:pt x="8586" y="11879"/>
                    <a:pt x="8591" y="11890"/>
                  </a:cubicBezTo>
                  <a:cubicBezTo>
                    <a:pt x="8596" y="11900"/>
                    <a:pt x="8598" y="11912"/>
                    <a:pt x="8596" y="11925"/>
                  </a:cubicBezTo>
                  <a:cubicBezTo>
                    <a:pt x="8595" y="11939"/>
                    <a:pt x="8590" y="11954"/>
                    <a:pt x="8582" y="11971"/>
                  </a:cubicBezTo>
                  <a:cubicBezTo>
                    <a:pt x="8576" y="11983"/>
                    <a:pt x="8569" y="11993"/>
                    <a:pt x="8563" y="12000"/>
                  </a:cubicBezTo>
                  <a:cubicBezTo>
                    <a:pt x="8556" y="12008"/>
                    <a:pt x="8550" y="12014"/>
                    <a:pt x="8543" y="12018"/>
                  </a:cubicBezTo>
                  <a:cubicBezTo>
                    <a:pt x="8536" y="12022"/>
                    <a:pt x="8529" y="12025"/>
                    <a:pt x="8523" y="12026"/>
                  </a:cubicBezTo>
                  <a:cubicBezTo>
                    <a:pt x="8517" y="12028"/>
                    <a:pt x="8511" y="12028"/>
                    <a:pt x="8506" y="12028"/>
                  </a:cubicBezTo>
                  <a:cubicBezTo>
                    <a:pt x="8499" y="12028"/>
                    <a:pt x="8489" y="12026"/>
                    <a:pt x="8478" y="12021"/>
                  </a:cubicBezTo>
                  <a:cubicBezTo>
                    <a:pt x="8467" y="12017"/>
                    <a:pt x="8456" y="12012"/>
                    <a:pt x="8446" y="12007"/>
                  </a:cubicBezTo>
                  <a:lnTo>
                    <a:pt x="8183" y="11878"/>
                  </a:lnTo>
                  <a:lnTo>
                    <a:pt x="8160" y="11924"/>
                  </a:lnTo>
                  <a:lnTo>
                    <a:pt x="8441" y="12062"/>
                  </a:lnTo>
                  <a:cubicBezTo>
                    <a:pt x="8449" y="12066"/>
                    <a:pt x="8460" y="12071"/>
                    <a:pt x="8471" y="12075"/>
                  </a:cubicBezTo>
                  <a:cubicBezTo>
                    <a:pt x="8483" y="12079"/>
                    <a:pt x="8495" y="12081"/>
                    <a:pt x="8507" y="12081"/>
                  </a:cubicBezTo>
                  <a:cubicBezTo>
                    <a:pt x="8532" y="12079"/>
                    <a:pt x="8553" y="12072"/>
                    <a:pt x="8571" y="12059"/>
                  </a:cubicBezTo>
                  <a:cubicBezTo>
                    <a:pt x="8589" y="12045"/>
                    <a:pt x="8605" y="12023"/>
                    <a:pt x="8620" y="11993"/>
                  </a:cubicBezTo>
                  <a:cubicBezTo>
                    <a:pt x="8632" y="11969"/>
                    <a:pt x="8640" y="11947"/>
                    <a:pt x="8643" y="11929"/>
                  </a:cubicBezTo>
                  <a:cubicBezTo>
                    <a:pt x="8646" y="11910"/>
                    <a:pt x="8645" y="11892"/>
                    <a:pt x="8641" y="11875"/>
                  </a:cubicBezTo>
                  <a:cubicBezTo>
                    <a:pt x="8637" y="11859"/>
                    <a:pt x="8629" y="11845"/>
                    <a:pt x="8618" y="11835"/>
                  </a:cubicBezTo>
                  <a:cubicBezTo>
                    <a:pt x="8607" y="11824"/>
                    <a:pt x="8589" y="11813"/>
                    <a:pt x="8566" y="11802"/>
                  </a:cubicBezTo>
                  <a:lnTo>
                    <a:pt x="8288" y="11665"/>
                  </a:lnTo>
                  <a:close/>
                  <a:moveTo>
                    <a:pt x="8131" y="11796"/>
                  </a:moveTo>
                  <a:cubicBezTo>
                    <a:pt x="8122" y="11798"/>
                    <a:pt x="8116" y="11804"/>
                    <a:pt x="8112" y="11812"/>
                  </a:cubicBezTo>
                  <a:cubicBezTo>
                    <a:pt x="8108" y="11820"/>
                    <a:pt x="8107" y="11829"/>
                    <a:pt x="8110" y="11837"/>
                  </a:cubicBezTo>
                  <a:cubicBezTo>
                    <a:pt x="8113" y="11846"/>
                    <a:pt x="8119" y="11852"/>
                    <a:pt x="8127" y="11856"/>
                  </a:cubicBezTo>
                  <a:cubicBezTo>
                    <a:pt x="8135" y="11860"/>
                    <a:pt x="8143" y="11861"/>
                    <a:pt x="8152" y="11858"/>
                  </a:cubicBezTo>
                  <a:cubicBezTo>
                    <a:pt x="8161" y="11855"/>
                    <a:pt x="8167" y="11849"/>
                    <a:pt x="8171" y="11841"/>
                  </a:cubicBezTo>
                  <a:cubicBezTo>
                    <a:pt x="8175" y="11833"/>
                    <a:pt x="8176" y="11824"/>
                    <a:pt x="8173" y="11816"/>
                  </a:cubicBezTo>
                  <a:cubicBezTo>
                    <a:pt x="8170" y="11807"/>
                    <a:pt x="8164" y="11801"/>
                    <a:pt x="8155" y="11797"/>
                  </a:cubicBezTo>
                  <a:cubicBezTo>
                    <a:pt x="8147" y="11793"/>
                    <a:pt x="8139" y="11793"/>
                    <a:pt x="8131" y="11796"/>
                  </a:cubicBezTo>
                  <a:close/>
                  <a:moveTo>
                    <a:pt x="8188" y="11679"/>
                  </a:moveTo>
                  <a:cubicBezTo>
                    <a:pt x="8180" y="11682"/>
                    <a:pt x="8173" y="11687"/>
                    <a:pt x="8169" y="11696"/>
                  </a:cubicBezTo>
                  <a:cubicBezTo>
                    <a:pt x="8165" y="11704"/>
                    <a:pt x="8165" y="11712"/>
                    <a:pt x="8168" y="11720"/>
                  </a:cubicBezTo>
                  <a:cubicBezTo>
                    <a:pt x="8171" y="11729"/>
                    <a:pt x="8176" y="11735"/>
                    <a:pt x="8184" y="11739"/>
                  </a:cubicBezTo>
                  <a:cubicBezTo>
                    <a:pt x="8192" y="11743"/>
                    <a:pt x="8201" y="11744"/>
                    <a:pt x="8210" y="11741"/>
                  </a:cubicBezTo>
                  <a:cubicBezTo>
                    <a:pt x="8218" y="11738"/>
                    <a:pt x="8225" y="11733"/>
                    <a:pt x="8229" y="11724"/>
                  </a:cubicBezTo>
                  <a:cubicBezTo>
                    <a:pt x="8233" y="11716"/>
                    <a:pt x="8233" y="11707"/>
                    <a:pt x="8230" y="11699"/>
                  </a:cubicBezTo>
                  <a:cubicBezTo>
                    <a:pt x="8227" y="11691"/>
                    <a:pt x="8221" y="11684"/>
                    <a:pt x="8213" y="11680"/>
                  </a:cubicBezTo>
                  <a:cubicBezTo>
                    <a:pt x="8205" y="11676"/>
                    <a:pt x="8197" y="11676"/>
                    <a:pt x="8188" y="11679"/>
                  </a:cubicBezTo>
                  <a:close/>
                  <a:moveTo>
                    <a:pt x="8862" y="11485"/>
                  </a:moveTo>
                  <a:lnTo>
                    <a:pt x="8471" y="11292"/>
                  </a:lnTo>
                  <a:lnTo>
                    <a:pt x="8448" y="11338"/>
                  </a:lnTo>
                  <a:lnTo>
                    <a:pt x="8662" y="11441"/>
                  </a:lnTo>
                  <a:cubicBezTo>
                    <a:pt x="8676" y="11448"/>
                    <a:pt x="8690" y="11455"/>
                    <a:pt x="8704" y="11461"/>
                  </a:cubicBezTo>
                  <a:cubicBezTo>
                    <a:pt x="8719" y="11467"/>
                    <a:pt x="8732" y="11473"/>
                    <a:pt x="8743" y="11478"/>
                  </a:cubicBezTo>
                  <a:cubicBezTo>
                    <a:pt x="8755" y="11483"/>
                    <a:pt x="8764" y="11487"/>
                    <a:pt x="8772" y="11490"/>
                  </a:cubicBezTo>
                  <a:cubicBezTo>
                    <a:pt x="8779" y="11493"/>
                    <a:pt x="8783" y="11495"/>
                    <a:pt x="8783" y="11495"/>
                  </a:cubicBezTo>
                  <a:cubicBezTo>
                    <a:pt x="8782" y="11495"/>
                    <a:pt x="8778" y="11494"/>
                    <a:pt x="8772" y="11494"/>
                  </a:cubicBezTo>
                  <a:cubicBezTo>
                    <a:pt x="8766" y="11493"/>
                    <a:pt x="8758" y="11493"/>
                    <a:pt x="8749" y="11492"/>
                  </a:cubicBezTo>
                  <a:cubicBezTo>
                    <a:pt x="8740" y="11492"/>
                    <a:pt x="8730" y="11491"/>
                    <a:pt x="8718" y="11491"/>
                  </a:cubicBezTo>
                  <a:cubicBezTo>
                    <a:pt x="8706" y="11490"/>
                    <a:pt x="8695" y="11490"/>
                    <a:pt x="8683" y="11491"/>
                  </a:cubicBezTo>
                  <a:lnTo>
                    <a:pt x="8370" y="11498"/>
                  </a:lnTo>
                  <a:lnTo>
                    <a:pt x="8343" y="11552"/>
                  </a:lnTo>
                  <a:lnTo>
                    <a:pt x="8734" y="11744"/>
                  </a:lnTo>
                  <a:lnTo>
                    <a:pt x="8758" y="11696"/>
                  </a:lnTo>
                  <a:lnTo>
                    <a:pt x="8530" y="11587"/>
                  </a:lnTo>
                  <a:cubicBezTo>
                    <a:pt x="8519" y="11581"/>
                    <a:pt x="8507" y="11576"/>
                    <a:pt x="8495" y="11571"/>
                  </a:cubicBezTo>
                  <a:cubicBezTo>
                    <a:pt x="8484" y="11566"/>
                    <a:pt x="8473" y="11561"/>
                    <a:pt x="8463" y="11557"/>
                  </a:cubicBezTo>
                  <a:cubicBezTo>
                    <a:pt x="8453" y="11553"/>
                    <a:pt x="8444" y="11549"/>
                    <a:pt x="8437" y="11546"/>
                  </a:cubicBezTo>
                  <a:cubicBezTo>
                    <a:pt x="8430" y="11543"/>
                    <a:pt x="8425" y="11541"/>
                    <a:pt x="8422" y="11540"/>
                  </a:cubicBezTo>
                  <a:cubicBezTo>
                    <a:pt x="8426" y="11540"/>
                    <a:pt x="8431" y="11541"/>
                    <a:pt x="8439" y="11541"/>
                  </a:cubicBezTo>
                  <a:cubicBezTo>
                    <a:pt x="8446" y="11541"/>
                    <a:pt x="8455" y="11541"/>
                    <a:pt x="8465" y="11541"/>
                  </a:cubicBezTo>
                  <a:cubicBezTo>
                    <a:pt x="8475" y="11541"/>
                    <a:pt x="8486" y="11542"/>
                    <a:pt x="8498" y="11542"/>
                  </a:cubicBezTo>
                  <a:cubicBezTo>
                    <a:pt x="8511" y="11542"/>
                    <a:pt x="8523" y="11542"/>
                    <a:pt x="8537" y="11541"/>
                  </a:cubicBezTo>
                  <a:lnTo>
                    <a:pt x="8838" y="11534"/>
                  </a:lnTo>
                  <a:lnTo>
                    <a:pt x="8862" y="11485"/>
                  </a:lnTo>
                  <a:close/>
                  <a:moveTo>
                    <a:pt x="8886" y="11064"/>
                  </a:moveTo>
                  <a:cubicBezTo>
                    <a:pt x="8872" y="11062"/>
                    <a:pt x="8858" y="11063"/>
                    <a:pt x="8845" y="11067"/>
                  </a:cubicBezTo>
                  <a:cubicBezTo>
                    <a:pt x="8832" y="11070"/>
                    <a:pt x="8820" y="11076"/>
                    <a:pt x="8809" y="11083"/>
                  </a:cubicBezTo>
                  <a:cubicBezTo>
                    <a:pt x="8798" y="11090"/>
                    <a:pt x="8785" y="11101"/>
                    <a:pt x="8771" y="11116"/>
                  </a:cubicBezTo>
                  <a:lnTo>
                    <a:pt x="8735" y="11154"/>
                  </a:lnTo>
                  <a:cubicBezTo>
                    <a:pt x="8716" y="11174"/>
                    <a:pt x="8699" y="11186"/>
                    <a:pt x="8685" y="11192"/>
                  </a:cubicBezTo>
                  <a:cubicBezTo>
                    <a:pt x="8670" y="11197"/>
                    <a:pt x="8655" y="11196"/>
                    <a:pt x="8639" y="11188"/>
                  </a:cubicBezTo>
                  <a:cubicBezTo>
                    <a:pt x="8619" y="11178"/>
                    <a:pt x="8607" y="11163"/>
                    <a:pt x="8602" y="11144"/>
                  </a:cubicBezTo>
                  <a:cubicBezTo>
                    <a:pt x="8597" y="11125"/>
                    <a:pt x="8601" y="11103"/>
                    <a:pt x="8613" y="11078"/>
                  </a:cubicBezTo>
                  <a:cubicBezTo>
                    <a:pt x="8617" y="11070"/>
                    <a:pt x="8622" y="11062"/>
                    <a:pt x="8627" y="11055"/>
                  </a:cubicBezTo>
                  <a:cubicBezTo>
                    <a:pt x="8631" y="11048"/>
                    <a:pt x="8637" y="11042"/>
                    <a:pt x="8643" y="11036"/>
                  </a:cubicBezTo>
                  <a:cubicBezTo>
                    <a:pt x="8650" y="11030"/>
                    <a:pt x="8657" y="11024"/>
                    <a:pt x="8665" y="11018"/>
                  </a:cubicBezTo>
                  <a:cubicBezTo>
                    <a:pt x="8673" y="11012"/>
                    <a:pt x="8682" y="11006"/>
                    <a:pt x="8693" y="10999"/>
                  </a:cubicBezTo>
                  <a:lnTo>
                    <a:pt x="8670" y="10962"/>
                  </a:lnTo>
                  <a:cubicBezTo>
                    <a:pt x="8626" y="10987"/>
                    <a:pt x="8594" y="11020"/>
                    <a:pt x="8574" y="11062"/>
                  </a:cubicBezTo>
                  <a:cubicBezTo>
                    <a:pt x="8565" y="11081"/>
                    <a:pt x="8559" y="11099"/>
                    <a:pt x="8557" y="11117"/>
                  </a:cubicBezTo>
                  <a:cubicBezTo>
                    <a:pt x="8555" y="11136"/>
                    <a:pt x="8556" y="11153"/>
                    <a:pt x="8560" y="11169"/>
                  </a:cubicBezTo>
                  <a:cubicBezTo>
                    <a:pt x="8565" y="11185"/>
                    <a:pt x="8572" y="11199"/>
                    <a:pt x="8583" y="11212"/>
                  </a:cubicBezTo>
                  <a:cubicBezTo>
                    <a:pt x="8594" y="11225"/>
                    <a:pt x="8607" y="11235"/>
                    <a:pt x="8624" y="11243"/>
                  </a:cubicBezTo>
                  <a:cubicBezTo>
                    <a:pt x="8649" y="11256"/>
                    <a:pt x="8674" y="11258"/>
                    <a:pt x="8700" y="11250"/>
                  </a:cubicBezTo>
                  <a:cubicBezTo>
                    <a:pt x="8712" y="11247"/>
                    <a:pt x="8722" y="11241"/>
                    <a:pt x="8733" y="11233"/>
                  </a:cubicBezTo>
                  <a:cubicBezTo>
                    <a:pt x="8743" y="11225"/>
                    <a:pt x="8755" y="11213"/>
                    <a:pt x="8769" y="11198"/>
                  </a:cubicBezTo>
                  <a:lnTo>
                    <a:pt x="8800" y="11164"/>
                  </a:lnTo>
                  <a:cubicBezTo>
                    <a:pt x="8837" y="11125"/>
                    <a:pt x="8873" y="11113"/>
                    <a:pt x="8908" y="11130"/>
                  </a:cubicBezTo>
                  <a:cubicBezTo>
                    <a:pt x="8931" y="11142"/>
                    <a:pt x="8945" y="11160"/>
                    <a:pt x="8950" y="11186"/>
                  </a:cubicBezTo>
                  <a:cubicBezTo>
                    <a:pt x="8952" y="11197"/>
                    <a:pt x="8952" y="11208"/>
                    <a:pt x="8950" y="11218"/>
                  </a:cubicBezTo>
                  <a:cubicBezTo>
                    <a:pt x="8948" y="11229"/>
                    <a:pt x="8943" y="11241"/>
                    <a:pt x="8936" y="11256"/>
                  </a:cubicBezTo>
                  <a:cubicBezTo>
                    <a:pt x="8926" y="11276"/>
                    <a:pt x="8915" y="11293"/>
                    <a:pt x="8901" y="11307"/>
                  </a:cubicBezTo>
                  <a:cubicBezTo>
                    <a:pt x="8888" y="11321"/>
                    <a:pt x="8871" y="11334"/>
                    <a:pt x="8851" y="11344"/>
                  </a:cubicBezTo>
                  <a:lnTo>
                    <a:pt x="8877" y="11383"/>
                  </a:lnTo>
                  <a:cubicBezTo>
                    <a:pt x="8899" y="11369"/>
                    <a:pt x="8918" y="11354"/>
                    <a:pt x="8933" y="11336"/>
                  </a:cubicBezTo>
                  <a:cubicBezTo>
                    <a:pt x="8949" y="11319"/>
                    <a:pt x="8963" y="11298"/>
                    <a:pt x="8974" y="11275"/>
                  </a:cubicBezTo>
                  <a:cubicBezTo>
                    <a:pt x="8983" y="11257"/>
                    <a:pt x="8989" y="11240"/>
                    <a:pt x="8992" y="11224"/>
                  </a:cubicBezTo>
                  <a:cubicBezTo>
                    <a:pt x="8995" y="11209"/>
                    <a:pt x="8996" y="11192"/>
                    <a:pt x="8994" y="11175"/>
                  </a:cubicBezTo>
                  <a:cubicBezTo>
                    <a:pt x="8991" y="11152"/>
                    <a:pt x="8984" y="11132"/>
                    <a:pt x="8972" y="11115"/>
                  </a:cubicBezTo>
                  <a:cubicBezTo>
                    <a:pt x="8960" y="11097"/>
                    <a:pt x="8944" y="11084"/>
                    <a:pt x="8926" y="11075"/>
                  </a:cubicBezTo>
                  <a:cubicBezTo>
                    <a:pt x="8914" y="11069"/>
                    <a:pt x="8901" y="11065"/>
                    <a:pt x="8886" y="11064"/>
                  </a:cubicBezTo>
                  <a:close/>
                  <a:moveTo>
                    <a:pt x="6440" y="18132"/>
                  </a:moveTo>
                  <a:lnTo>
                    <a:pt x="6404" y="18137"/>
                  </a:lnTo>
                  <a:cubicBezTo>
                    <a:pt x="6387" y="18139"/>
                    <a:pt x="6370" y="18141"/>
                    <a:pt x="6351" y="18144"/>
                  </a:cubicBezTo>
                  <a:cubicBezTo>
                    <a:pt x="6332" y="18147"/>
                    <a:pt x="6315" y="18149"/>
                    <a:pt x="6298" y="18151"/>
                  </a:cubicBezTo>
                  <a:cubicBezTo>
                    <a:pt x="6282" y="18154"/>
                    <a:pt x="6270" y="18155"/>
                    <a:pt x="6263" y="18157"/>
                  </a:cubicBezTo>
                  <a:cubicBezTo>
                    <a:pt x="6253" y="18159"/>
                    <a:pt x="6242" y="18161"/>
                    <a:pt x="6231" y="18164"/>
                  </a:cubicBezTo>
                  <a:cubicBezTo>
                    <a:pt x="6219" y="18167"/>
                    <a:pt x="6208" y="18171"/>
                    <a:pt x="6200" y="18175"/>
                  </a:cubicBezTo>
                  <a:lnTo>
                    <a:pt x="6203" y="18169"/>
                  </a:lnTo>
                  <a:cubicBezTo>
                    <a:pt x="6210" y="18153"/>
                    <a:pt x="6215" y="18138"/>
                    <a:pt x="6216" y="18123"/>
                  </a:cubicBezTo>
                  <a:cubicBezTo>
                    <a:pt x="6217" y="18107"/>
                    <a:pt x="6215" y="18093"/>
                    <a:pt x="6210" y="18079"/>
                  </a:cubicBezTo>
                  <a:cubicBezTo>
                    <a:pt x="6206" y="18065"/>
                    <a:pt x="6198" y="18053"/>
                    <a:pt x="6187" y="18041"/>
                  </a:cubicBezTo>
                  <a:cubicBezTo>
                    <a:pt x="6176" y="18030"/>
                    <a:pt x="6163" y="18020"/>
                    <a:pt x="6147" y="18012"/>
                  </a:cubicBezTo>
                  <a:cubicBezTo>
                    <a:pt x="6136" y="18007"/>
                    <a:pt x="6126" y="18004"/>
                    <a:pt x="6117" y="18002"/>
                  </a:cubicBezTo>
                  <a:cubicBezTo>
                    <a:pt x="6107" y="18001"/>
                    <a:pt x="6098" y="18000"/>
                    <a:pt x="6089" y="18000"/>
                  </a:cubicBezTo>
                  <a:cubicBezTo>
                    <a:pt x="6080" y="18000"/>
                    <a:pt x="6072" y="18001"/>
                    <a:pt x="6065" y="18003"/>
                  </a:cubicBezTo>
                  <a:cubicBezTo>
                    <a:pt x="6058" y="18005"/>
                    <a:pt x="6051" y="18008"/>
                    <a:pt x="6046" y="18011"/>
                  </a:cubicBezTo>
                  <a:cubicBezTo>
                    <a:pt x="6039" y="18013"/>
                    <a:pt x="6034" y="18017"/>
                    <a:pt x="6028" y="18021"/>
                  </a:cubicBezTo>
                  <a:cubicBezTo>
                    <a:pt x="6022" y="18026"/>
                    <a:pt x="6016" y="18031"/>
                    <a:pt x="6010" y="18038"/>
                  </a:cubicBezTo>
                  <a:cubicBezTo>
                    <a:pt x="6003" y="18045"/>
                    <a:pt x="5997" y="18053"/>
                    <a:pt x="5991" y="18063"/>
                  </a:cubicBezTo>
                  <a:cubicBezTo>
                    <a:pt x="5985" y="18072"/>
                    <a:pt x="5978" y="18084"/>
                    <a:pt x="5972" y="18097"/>
                  </a:cubicBezTo>
                  <a:lnTo>
                    <a:pt x="5927" y="18188"/>
                  </a:lnTo>
                  <a:lnTo>
                    <a:pt x="6061" y="18254"/>
                  </a:lnTo>
                  <a:lnTo>
                    <a:pt x="6176" y="18254"/>
                  </a:lnTo>
                  <a:lnTo>
                    <a:pt x="6164" y="18248"/>
                  </a:lnTo>
                  <a:cubicBezTo>
                    <a:pt x="6169" y="18238"/>
                    <a:pt x="6175" y="18231"/>
                    <a:pt x="6181" y="18227"/>
                  </a:cubicBezTo>
                  <a:cubicBezTo>
                    <a:pt x="6187" y="18222"/>
                    <a:pt x="6197" y="18219"/>
                    <a:pt x="6211" y="18216"/>
                  </a:cubicBezTo>
                  <a:cubicBezTo>
                    <a:pt x="6234" y="18211"/>
                    <a:pt x="6256" y="18207"/>
                    <a:pt x="6277" y="18204"/>
                  </a:cubicBezTo>
                  <a:cubicBezTo>
                    <a:pt x="6297" y="18200"/>
                    <a:pt x="6316" y="18197"/>
                    <a:pt x="6334" y="18195"/>
                  </a:cubicBezTo>
                  <a:cubicBezTo>
                    <a:pt x="6351" y="18193"/>
                    <a:pt x="6366" y="18192"/>
                    <a:pt x="6380" y="18191"/>
                  </a:cubicBezTo>
                  <a:cubicBezTo>
                    <a:pt x="6393" y="18191"/>
                    <a:pt x="6403" y="18191"/>
                    <a:pt x="6411" y="18191"/>
                  </a:cubicBezTo>
                  <a:lnTo>
                    <a:pt x="6440" y="18132"/>
                  </a:lnTo>
                  <a:close/>
                  <a:moveTo>
                    <a:pt x="9002" y="12831"/>
                  </a:moveTo>
                  <a:lnTo>
                    <a:pt x="9002" y="12772"/>
                  </a:lnTo>
                  <a:lnTo>
                    <a:pt x="8835" y="12692"/>
                  </a:lnTo>
                  <a:cubicBezTo>
                    <a:pt x="8824" y="12686"/>
                    <a:pt x="8813" y="12681"/>
                    <a:pt x="8801" y="12676"/>
                  </a:cubicBezTo>
                  <a:cubicBezTo>
                    <a:pt x="8789" y="12671"/>
                    <a:pt x="8778" y="12666"/>
                    <a:pt x="8768" y="12662"/>
                  </a:cubicBezTo>
                  <a:cubicBezTo>
                    <a:pt x="8758" y="12658"/>
                    <a:pt x="8750" y="12654"/>
                    <a:pt x="8742" y="12651"/>
                  </a:cubicBezTo>
                  <a:cubicBezTo>
                    <a:pt x="8735" y="12648"/>
                    <a:pt x="8730" y="12646"/>
                    <a:pt x="8727" y="12645"/>
                  </a:cubicBezTo>
                  <a:cubicBezTo>
                    <a:pt x="8731" y="12645"/>
                    <a:pt x="8737" y="12646"/>
                    <a:pt x="8744" y="12646"/>
                  </a:cubicBezTo>
                  <a:cubicBezTo>
                    <a:pt x="8751" y="12647"/>
                    <a:pt x="8760" y="12647"/>
                    <a:pt x="8770" y="12647"/>
                  </a:cubicBezTo>
                  <a:cubicBezTo>
                    <a:pt x="8780" y="12647"/>
                    <a:pt x="8792" y="12647"/>
                    <a:pt x="8804" y="12647"/>
                  </a:cubicBezTo>
                  <a:cubicBezTo>
                    <a:pt x="8816" y="12647"/>
                    <a:pt x="8829" y="12647"/>
                    <a:pt x="8842" y="12646"/>
                  </a:cubicBezTo>
                  <a:lnTo>
                    <a:pt x="9002" y="12642"/>
                  </a:lnTo>
                  <a:lnTo>
                    <a:pt x="9002" y="12596"/>
                  </a:lnTo>
                  <a:cubicBezTo>
                    <a:pt x="8998" y="12596"/>
                    <a:pt x="8993" y="12596"/>
                    <a:pt x="8989" y="12596"/>
                  </a:cubicBezTo>
                  <a:lnTo>
                    <a:pt x="8675" y="12603"/>
                  </a:lnTo>
                  <a:lnTo>
                    <a:pt x="8649" y="12657"/>
                  </a:lnTo>
                  <a:lnTo>
                    <a:pt x="9002" y="12831"/>
                  </a:lnTo>
                  <a:close/>
                  <a:moveTo>
                    <a:pt x="9002" y="12563"/>
                  </a:moveTo>
                  <a:lnTo>
                    <a:pt x="9002" y="12508"/>
                  </a:lnTo>
                  <a:lnTo>
                    <a:pt x="8776" y="12398"/>
                  </a:lnTo>
                  <a:lnTo>
                    <a:pt x="8754" y="12444"/>
                  </a:lnTo>
                  <a:lnTo>
                    <a:pt x="8967" y="12547"/>
                  </a:lnTo>
                  <a:cubicBezTo>
                    <a:pt x="8979" y="12552"/>
                    <a:pt x="8990" y="12558"/>
                    <a:pt x="9002" y="12563"/>
                  </a:cubicBezTo>
                  <a:close/>
                  <a:moveTo>
                    <a:pt x="9002" y="12356"/>
                  </a:moveTo>
                  <a:lnTo>
                    <a:pt x="9002" y="12291"/>
                  </a:lnTo>
                  <a:cubicBezTo>
                    <a:pt x="8998" y="12294"/>
                    <a:pt x="8994" y="12295"/>
                    <a:pt x="8990" y="12297"/>
                  </a:cubicBezTo>
                  <a:cubicBezTo>
                    <a:pt x="8976" y="12302"/>
                    <a:pt x="8961" y="12301"/>
                    <a:pt x="8945" y="12293"/>
                  </a:cubicBezTo>
                  <a:cubicBezTo>
                    <a:pt x="8925" y="12283"/>
                    <a:pt x="8912" y="12269"/>
                    <a:pt x="8907" y="12249"/>
                  </a:cubicBezTo>
                  <a:cubicBezTo>
                    <a:pt x="8903" y="12230"/>
                    <a:pt x="8906" y="12208"/>
                    <a:pt x="8919" y="12183"/>
                  </a:cubicBezTo>
                  <a:cubicBezTo>
                    <a:pt x="8923" y="12175"/>
                    <a:pt x="8927" y="12167"/>
                    <a:pt x="8932" y="12161"/>
                  </a:cubicBezTo>
                  <a:cubicBezTo>
                    <a:pt x="8937" y="12154"/>
                    <a:pt x="8942" y="12147"/>
                    <a:pt x="8949" y="12141"/>
                  </a:cubicBezTo>
                  <a:cubicBezTo>
                    <a:pt x="8955" y="12135"/>
                    <a:pt x="8962" y="12129"/>
                    <a:pt x="8970" y="12123"/>
                  </a:cubicBezTo>
                  <a:cubicBezTo>
                    <a:pt x="8978" y="12117"/>
                    <a:pt x="8988" y="12111"/>
                    <a:pt x="8999" y="12104"/>
                  </a:cubicBezTo>
                  <a:lnTo>
                    <a:pt x="8975" y="12067"/>
                  </a:lnTo>
                  <a:cubicBezTo>
                    <a:pt x="8932" y="12092"/>
                    <a:pt x="8900" y="12125"/>
                    <a:pt x="8879" y="12167"/>
                  </a:cubicBezTo>
                  <a:cubicBezTo>
                    <a:pt x="8870" y="12186"/>
                    <a:pt x="8864" y="12205"/>
                    <a:pt x="8862" y="12223"/>
                  </a:cubicBezTo>
                  <a:cubicBezTo>
                    <a:pt x="8860" y="12241"/>
                    <a:pt x="8861" y="12258"/>
                    <a:pt x="8866" y="12274"/>
                  </a:cubicBezTo>
                  <a:cubicBezTo>
                    <a:pt x="8870" y="12290"/>
                    <a:pt x="8878" y="12304"/>
                    <a:pt x="8888" y="12317"/>
                  </a:cubicBezTo>
                  <a:cubicBezTo>
                    <a:pt x="8899" y="12330"/>
                    <a:pt x="8913" y="12340"/>
                    <a:pt x="8929" y="12349"/>
                  </a:cubicBezTo>
                  <a:cubicBezTo>
                    <a:pt x="8953" y="12360"/>
                    <a:pt x="8978" y="12363"/>
                    <a:pt x="9002" y="12356"/>
                  </a:cubicBezTo>
                  <a:close/>
                  <a:moveTo>
                    <a:pt x="6154" y="18083"/>
                  </a:moveTo>
                  <a:cubicBezTo>
                    <a:pt x="6162" y="18092"/>
                    <a:pt x="6168" y="18101"/>
                    <a:pt x="6171" y="18110"/>
                  </a:cubicBezTo>
                  <a:cubicBezTo>
                    <a:pt x="6174" y="18121"/>
                    <a:pt x="6174" y="18133"/>
                    <a:pt x="6172" y="18145"/>
                  </a:cubicBezTo>
                  <a:cubicBezTo>
                    <a:pt x="6170" y="18158"/>
                    <a:pt x="6165" y="18173"/>
                    <a:pt x="6156" y="18190"/>
                  </a:cubicBezTo>
                  <a:lnTo>
                    <a:pt x="6135" y="18234"/>
                  </a:lnTo>
                  <a:lnTo>
                    <a:pt x="5989" y="18162"/>
                  </a:lnTo>
                  <a:lnTo>
                    <a:pt x="6012" y="18115"/>
                  </a:lnTo>
                  <a:cubicBezTo>
                    <a:pt x="6017" y="18105"/>
                    <a:pt x="6022" y="18096"/>
                    <a:pt x="6027" y="18089"/>
                  </a:cubicBezTo>
                  <a:cubicBezTo>
                    <a:pt x="6033" y="18081"/>
                    <a:pt x="6038" y="18075"/>
                    <a:pt x="6044" y="18070"/>
                  </a:cubicBezTo>
                  <a:cubicBezTo>
                    <a:pt x="6054" y="18061"/>
                    <a:pt x="6066" y="18056"/>
                    <a:pt x="6081" y="18054"/>
                  </a:cubicBezTo>
                  <a:cubicBezTo>
                    <a:pt x="6095" y="18053"/>
                    <a:pt x="6109" y="18055"/>
                    <a:pt x="6122" y="18061"/>
                  </a:cubicBezTo>
                  <a:cubicBezTo>
                    <a:pt x="6135" y="18067"/>
                    <a:pt x="6146" y="18075"/>
                    <a:pt x="6154" y="18083"/>
                  </a:cubicBezTo>
                  <a:close/>
                  <a:moveTo>
                    <a:pt x="6652" y="17921"/>
                  </a:moveTo>
                  <a:lnTo>
                    <a:pt x="6103" y="17650"/>
                  </a:lnTo>
                  <a:lnTo>
                    <a:pt x="6084" y="17688"/>
                  </a:lnTo>
                  <a:lnTo>
                    <a:pt x="6634" y="17958"/>
                  </a:lnTo>
                  <a:lnTo>
                    <a:pt x="6652" y="17921"/>
                  </a:lnTo>
                  <a:close/>
                  <a:moveTo>
                    <a:pt x="6427" y="17173"/>
                  </a:moveTo>
                  <a:lnTo>
                    <a:pt x="6404" y="17219"/>
                  </a:lnTo>
                  <a:lnTo>
                    <a:pt x="6676" y="17353"/>
                  </a:lnTo>
                  <a:cubicBezTo>
                    <a:pt x="6690" y="17360"/>
                    <a:pt x="6701" y="17366"/>
                    <a:pt x="6709" y="17372"/>
                  </a:cubicBezTo>
                  <a:cubicBezTo>
                    <a:pt x="6717" y="17379"/>
                    <a:pt x="6724" y="17387"/>
                    <a:pt x="6730" y="17398"/>
                  </a:cubicBezTo>
                  <a:cubicBezTo>
                    <a:pt x="6735" y="17408"/>
                    <a:pt x="6737" y="17420"/>
                    <a:pt x="6735" y="17434"/>
                  </a:cubicBezTo>
                  <a:cubicBezTo>
                    <a:pt x="6733" y="17447"/>
                    <a:pt x="6729" y="17463"/>
                    <a:pt x="6721" y="17479"/>
                  </a:cubicBezTo>
                  <a:cubicBezTo>
                    <a:pt x="6715" y="17491"/>
                    <a:pt x="6708" y="17501"/>
                    <a:pt x="6702" y="17509"/>
                  </a:cubicBezTo>
                  <a:cubicBezTo>
                    <a:pt x="6695" y="17516"/>
                    <a:pt x="6688" y="17522"/>
                    <a:pt x="6682" y="17526"/>
                  </a:cubicBezTo>
                  <a:cubicBezTo>
                    <a:pt x="6675" y="17530"/>
                    <a:pt x="6668" y="17533"/>
                    <a:pt x="6662" y="17535"/>
                  </a:cubicBezTo>
                  <a:cubicBezTo>
                    <a:pt x="6656" y="17536"/>
                    <a:pt x="6650" y="17537"/>
                    <a:pt x="6645" y="17536"/>
                  </a:cubicBezTo>
                  <a:cubicBezTo>
                    <a:pt x="6637" y="17536"/>
                    <a:pt x="6628" y="17534"/>
                    <a:pt x="6617" y="17529"/>
                  </a:cubicBezTo>
                  <a:cubicBezTo>
                    <a:pt x="6606" y="17525"/>
                    <a:pt x="6595" y="17520"/>
                    <a:pt x="6585" y="17516"/>
                  </a:cubicBezTo>
                  <a:lnTo>
                    <a:pt x="6322" y="17386"/>
                  </a:lnTo>
                  <a:lnTo>
                    <a:pt x="6299" y="17432"/>
                  </a:lnTo>
                  <a:lnTo>
                    <a:pt x="6579" y="17570"/>
                  </a:lnTo>
                  <a:cubicBezTo>
                    <a:pt x="6588" y="17574"/>
                    <a:pt x="6598" y="17579"/>
                    <a:pt x="6610" y="17583"/>
                  </a:cubicBezTo>
                  <a:cubicBezTo>
                    <a:pt x="6622" y="17587"/>
                    <a:pt x="6634" y="17589"/>
                    <a:pt x="6646" y="17589"/>
                  </a:cubicBezTo>
                  <a:cubicBezTo>
                    <a:pt x="6671" y="17588"/>
                    <a:pt x="6692" y="17580"/>
                    <a:pt x="6710" y="17567"/>
                  </a:cubicBezTo>
                  <a:cubicBezTo>
                    <a:pt x="6728" y="17553"/>
                    <a:pt x="6744" y="17531"/>
                    <a:pt x="6759" y="17501"/>
                  </a:cubicBezTo>
                  <a:cubicBezTo>
                    <a:pt x="6771" y="17477"/>
                    <a:pt x="6779" y="17456"/>
                    <a:pt x="6782" y="17437"/>
                  </a:cubicBezTo>
                  <a:cubicBezTo>
                    <a:pt x="6785" y="17418"/>
                    <a:pt x="6784" y="17401"/>
                    <a:pt x="6780" y="17383"/>
                  </a:cubicBezTo>
                  <a:cubicBezTo>
                    <a:pt x="6776" y="17367"/>
                    <a:pt x="6768" y="17353"/>
                    <a:pt x="6757" y="17343"/>
                  </a:cubicBezTo>
                  <a:cubicBezTo>
                    <a:pt x="6746" y="17332"/>
                    <a:pt x="6728" y="17321"/>
                    <a:pt x="6705" y="17310"/>
                  </a:cubicBezTo>
                  <a:lnTo>
                    <a:pt x="6427" y="17173"/>
                  </a:lnTo>
                  <a:close/>
                  <a:moveTo>
                    <a:pt x="7001" y="16993"/>
                  </a:moveTo>
                  <a:lnTo>
                    <a:pt x="6610" y="16800"/>
                  </a:lnTo>
                  <a:lnTo>
                    <a:pt x="6587" y="16846"/>
                  </a:lnTo>
                  <a:lnTo>
                    <a:pt x="6801" y="16949"/>
                  </a:lnTo>
                  <a:cubicBezTo>
                    <a:pt x="6815" y="16956"/>
                    <a:pt x="6829" y="16963"/>
                    <a:pt x="6843" y="16969"/>
                  </a:cubicBezTo>
                  <a:cubicBezTo>
                    <a:pt x="6858" y="16976"/>
                    <a:pt x="6871" y="16981"/>
                    <a:pt x="6882" y="16986"/>
                  </a:cubicBezTo>
                  <a:cubicBezTo>
                    <a:pt x="6893" y="16991"/>
                    <a:pt x="6903" y="16995"/>
                    <a:pt x="6910" y="16998"/>
                  </a:cubicBezTo>
                  <a:cubicBezTo>
                    <a:pt x="6918" y="17001"/>
                    <a:pt x="6922" y="17003"/>
                    <a:pt x="6922" y="17003"/>
                  </a:cubicBezTo>
                  <a:cubicBezTo>
                    <a:pt x="6921" y="17003"/>
                    <a:pt x="6917" y="17002"/>
                    <a:pt x="6911" y="17002"/>
                  </a:cubicBezTo>
                  <a:cubicBezTo>
                    <a:pt x="6905" y="17001"/>
                    <a:pt x="6897" y="17001"/>
                    <a:pt x="6888" y="17000"/>
                  </a:cubicBezTo>
                  <a:cubicBezTo>
                    <a:pt x="6879" y="17000"/>
                    <a:pt x="6868" y="16999"/>
                    <a:pt x="6857" y="16999"/>
                  </a:cubicBezTo>
                  <a:cubicBezTo>
                    <a:pt x="6845" y="16998"/>
                    <a:pt x="6834" y="16998"/>
                    <a:pt x="6822" y="16999"/>
                  </a:cubicBezTo>
                  <a:lnTo>
                    <a:pt x="6509" y="17006"/>
                  </a:lnTo>
                  <a:lnTo>
                    <a:pt x="6482" y="17060"/>
                  </a:lnTo>
                  <a:lnTo>
                    <a:pt x="6873" y="17252"/>
                  </a:lnTo>
                  <a:lnTo>
                    <a:pt x="6897" y="17204"/>
                  </a:lnTo>
                  <a:lnTo>
                    <a:pt x="6669" y="17095"/>
                  </a:lnTo>
                  <a:cubicBezTo>
                    <a:pt x="6658" y="17089"/>
                    <a:pt x="6646" y="17084"/>
                    <a:pt x="6634" y="17079"/>
                  </a:cubicBezTo>
                  <a:cubicBezTo>
                    <a:pt x="6623" y="17074"/>
                    <a:pt x="6612" y="17069"/>
                    <a:pt x="6602" y="17065"/>
                  </a:cubicBezTo>
                  <a:cubicBezTo>
                    <a:pt x="6592" y="17061"/>
                    <a:pt x="6583" y="17057"/>
                    <a:pt x="6576" y="17054"/>
                  </a:cubicBezTo>
                  <a:cubicBezTo>
                    <a:pt x="6569" y="17051"/>
                    <a:pt x="6564" y="17049"/>
                    <a:pt x="6560" y="17048"/>
                  </a:cubicBezTo>
                  <a:cubicBezTo>
                    <a:pt x="6564" y="17048"/>
                    <a:pt x="6570" y="17049"/>
                    <a:pt x="6578" y="17049"/>
                  </a:cubicBezTo>
                  <a:cubicBezTo>
                    <a:pt x="6585" y="17049"/>
                    <a:pt x="6594" y="17050"/>
                    <a:pt x="6604" y="17050"/>
                  </a:cubicBezTo>
                  <a:cubicBezTo>
                    <a:pt x="6614" y="17050"/>
                    <a:pt x="6625" y="17050"/>
                    <a:pt x="6637" y="17050"/>
                  </a:cubicBezTo>
                  <a:cubicBezTo>
                    <a:pt x="6650" y="17050"/>
                    <a:pt x="6662" y="17050"/>
                    <a:pt x="6676" y="17049"/>
                  </a:cubicBezTo>
                  <a:lnTo>
                    <a:pt x="6977" y="17042"/>
                  </a:lnTo>
                  <a:lnTo>
                    <a:pt x="7001" y="16993"/>
                  </a:lnTo>
                  <a:close/>
                  <a:moveTo>
                    <a:pt x="7080" y="16833"/>
                  </a:moveTo>
                  <a:lnTo>
                    <a:pt x="6689" y="16640"/>
                  </a:lnTo>
                  <a:lnTo>
                    <a:pt x="6666" y="16686"/>
                  </a:lnTo>
                  <a:lnTo>
                    <a:pt x="7057" y="16878"/>
                  </a:lnTo>
                  <a:lnTo>
                    <a:pt x="7080" y="16833"/>
                  </a:lnTo>
                  <a:close/>
                  <a:moveTo>
                    <a:pt x="6879" y="16253"/>
                  </a:moveTo>
                  <a:lnTo>
                    <a:pt x="6856" y="16301"/>
                  </a:lnTo>
                  <a:lnTo>
                    <a:pt x="7072" y="16511"/>
                  </a:lnTo>
                  <a:cubicBezTo>
                    <a:pt x="7090" y="16529"/>
                    <a:pt x="7105" y="16543"/>
                    <a:pt x="7117" y="16554"/>
                  </a:cubicBezTo>
                  <a:cubicBezTo>
                    <a:pt x="7129" y="16565"/>
                    <a:pt x="7137" y="16572"/>
                    <a:pt x="7142" y="16575"/>
                  </a:cubicBezTo>
                  <a:cubicBezTo>
                    <a:pt x="7139" y="16575"/>
                    <a:pt x="7134" y="16573"/>
                    <a:pt x="7127" y="16571"/>
                  </a:cubicBezTo>
                  <a:cubicBezTo>
                    <a:pt x="7120" y="16570"/>
                    <a:pt x="7112" y="16568"/>
                    <a:pt x="7103" y="16566"/>
                  </a:cubicBezTo>
                  <a:cubicBezTo>
                    <a:pt x="7094" y="16564"/>
                    <a:pt x="7084" y="16562"/>
                    <a:pt x="7074" y="16560"/>
                  </a:cubicBezTo>
                  <a:cubicBezTo>
                    <a:pt x="7064" y="16559"/>
                    <a:pt x="7053" y="16557"/>
                    <a:pt x="7043" y="16555"/>
                  </a:cubicBezTo>
                  <a:lnTo>
                    <a:pt x="6751" y="16514"/>
                  </a:lnTo>
                  <a:lnTo>
                    <a:pt x="6726" y="16565"/>
                  </a:lnTo>
                  <a:lnTo>
                    <a:pt x="7182" y="16625"/>
                  </a:lnTo>
                  <a:lnTo>
                    <a:pt x="7204" y="16579"/>
                  </a:lnTo>
                  <a:lnTo>
                    <a:pt x="6879" y="16253"/>
                  </a:lnTo>
                  <a:close/>
                  <a:moveTo>
                    <a:pt x="7415" y="16150"/>
                  </a:moveTo>
                  <a:lnTo>
                    <a:pt x="7375" y="16131"/>
                  </a:lnTo>
                  <a:lnTo>
                    <a:pt x="7290" y="16303"/>
                  </a:lnTo>
                  <a:lnTo>
                    <a:pt x="7147" y="16232"/>
                  </a:lnTo>
                  <a:lnTo>
                    <a:pt x="7213" y="16098"/>
                  </a:lnTo>
                  <a:lnTo>
                    <a:pt x="7173" y="16078"/>
                  </a:lnTo>
                  <a:lnTo>
                    <a:pt x="7107" y="16212"/>
                  </a:lnTo>
                  <a:lnTo>
                    <a:pt x="6979" y="16149"/>
                  </a:lnTo>
                  <a:lnTo>
                    <a:pt x="7057" y="15989"/>
                  </a:lnTo>
                  <a:lnTo>
                    <a:pt x="7022" y="15964"/>
                  </a:lnTo>
                  <a:lnTo>
                    <a:pt x="6916" y="16177"/>
                  </a:lnTo>
                  <a:lnTo>
                    <a:pt x="7307" y="16370"/>
                  </a:lnTo>
                  <a:lnTo>
                    <a:pt x="7415" y="16150"/>
                  </a:lnTo>
                  <a:close/>
                  <a:moveTo>
                    <a:pt x="7578" y="15819"/>
                  </a:moveTo>
                  <a:lnTo>
                    <a:pt x="7542" y="15824"/>
                  </a:lnTo>
                  <a:cubicBezTo>
                    <a:pt x="7525" y="15826"/>
                    <a:pt x="7508" y="15829"/>
                    <a:pt x="7489" y="15831"/>
                  </a:cubicBezTo>
                  <a:cubicBezTo>
                    <a:pt x="7470" y="15834"/>
                    <a:pt x="7453" y="15836"/>
                    <a:pt x="7436" y="15839"/>
                  </a:cubicBezTo>
                  <a:cubicBezTo>
                    <a:pt x="7420" y="15841"/>
                    <a:pt x="7408" y="15843"/>
                    <a:pt x="7401" y="15844"/>
                  </a:cubicBezTo>
                  <a:cubicBezTo>
                    <a:pt x="7391" y="15846"/>
                    <a:pt x="7380" y="15848"/>
                    <a:pt x="7369" y="15851"/>
                  </a:cubicBezTo>
                  <a:cubicBezTo>
                    <a:pt x="7357" y="15854"/>
                    <a:pt x="7346" y="15858"/>
                    <a:pt x="7338" y="15862"/>
                  </a:cubicBezTo>
                  <a:lnTo>
                    <a:pt x="7341" y="15856"/>
                  </a:lnTo>
                  <a:cubicBezTo>
                    <a:pt x="7348" y="15841"/>
                    <a:pt x="7353" y="15825"/>
                    <a:pt x="7354" y="15810"/>
                  </a:cubicBezTo>
                  <a:cubicBezTo>
                    <a:pt x="7355" y="15795"/>
                    <a:pt x="7353" y="15780"/>
                    <a:pt x="7348" y="15766"/>
                  </a:cubicBezTo>
                  <a:cubicBezTo>
                    <a:pt x="7344" y="15753"/>
                    <a:pt x="7336" y="15740"/>
                    <a:pt x="7325" y="15729"/>
                  </a:cubicBezTo>
                  <a:cubicBezTo>
                    <a:pt x="7314" y="15717"/>
                    <a:pt x="7301" y="15708"/>
                    <a:pt x="7285" y="15700"/>
                  </a:cubicBezTo>
                  <a:cubicBezTo>
                    <a:pt x="7274" y="15695"/>
                    <a:pt x="7264" y="15691"/>
                    <a:pt x="7255" y="15690"/>
                  </a:cubicBezTo>
                  <a:cubicBezTo>
                    <a:pt x="7245" y="15688"/>
                    <a:pt x="7236" y="15687"/>
                    <a:pt x="7227" y="15687"/>
                  </a:cubicBezTo>
                  <a:cubicBezTo>
                    <a:pt x="7218" y="15688"/>
                    <a:pt x="7210" y="15689"/>
                    <a:pt x="7203" y="15691"/>
                  </a:cubicBezTo>
                  <a:cubicBezTo>
                    <a:pt x="7196" y="15693"/>
                    <a:pt x="7189" y="15695"/>
                    <a:pt x="7184" y="15698"/>
                  </a:cubicBezTo>
                  <a:cubicBezTo>
                    <a:pt x="7178" y="15701"/>
                    <a:pt x="7172" y="15704"/>
                    <a:pt x="7166" y="15709"/>
                  </a:cubicBezTo>
                  <a:cubicBezTo>
                    <a:pt x="7160" y="15713"/>
                    <a:pt x="7154" y="15719"/>
                    <a:pt x="7148" y="15725"/>
                  </a:cubicBezTo>
                  <a:cubicBezTo>
                    <a:pt x="7141" y="15732"/>
                    <a:pt x="7135" y="15740"/>
                    <a:pt x="7129" y="15750"/>
                  </a:cubicBezTo>
                  <a:cubicBezTo>
                    <a:pt x="7123" y="15760"/>
                    <a:pt x="7117" y="15771"/>
                    <a:pt x="7110" y="15784"/>
                  </a:cubicBezTo>
                  <a:lnTo>
                    <a:pt x="7065" y="15875"/>
                  </a:lnTo>
                  <a:lnTo>
                    <a:pt x="7456" y="16068"/>
                  </a:lnTo>
                  <a:lnTo>
                    <a:pt x="7478" y="16022"/>
                  </a:lnTo>
                  <a:lnTo>
                    <a:pt x="7302" y="15935"/>
                  </a:lnTo>
                  <a:cubicBezTo>
                    <a:pt x="7307" y="15926"/>
                    <a:pt x="7313" y="15919"/>
                    <a:pt x="7319" y="15914"/>
                  </a:cubicBezTo>
                  <a:cubicBezTo>
                    <a:pt x="7325" y="15910"/>
                    <a:pt x="7335" y="15906"/>
                    <a:pt x="7349" y="15903"/>
                  </a:cubicBezTo>
                  <a:cubicBezTo>
                    <a:pt x="7372" y="15899"/>
                    <a:pt x="7394" y="15894"/>
                    <a:pt x="7415" y="15891"/>
                  </a:cubicBezTo>
                  <a:cubicBezTo>
                    <a:pt x="7435" y="15888"/>
                    <a:pt x="7454" y="15885"/>
                    <a:pt x="7472" y="15883"/>
                  </a:cubicBezTo>
                  <a:cubicBezTo>
                    <a:pt x="7489" y="15881"/>
                    <a:pt x="7504" y="15879"/>
                    <a:pt x="7518" y="15879"/>
                  </a:cubicBezTo>
                  <a:cubicBezTo>
                    <a:pt x="7531" y="15878"/>
                    <a:pt x="7541" y="15878"/>
                    <a:pt x="7549" y="15878"/>
                  </a:cubicBezTo>
                  <a:lnTo>
                    <a:pt x="7578" y="15819"/>
                  </a:lnTo>
                  <a:close/>
                  <a:moveTo>
                    <a:pt x="7292" y="15770"/>
                  </a:moveTo>
                  <a:cubicBezTo>
                    <a:pt x="7300" y="15779"/>
                    <a:pt x="7306" y="15788"/>
                    <a:pt x="7309" y="15797"/>
                  </a:cubicBezTo>
                  <a:cubicBezTo>
                    <a:pt x="7312" y="15808"/>
                    <a:pt x="7312" y="15820"/>
                    <a:pt x="7310" y="15833"/>
                  </a:cubicBezTo>
                  <a:cubicBezTo>
                    <a:pt x="7308" y="15845"/>
                    <a:pt x="7303" y="15860"/>
                    <a:pt x="7294" y="15878"/>
                  </a:cubicBezTo>
                  <a:lnTo>
                    <a:pt x="7273" y="15921"/>
                  </a:lnTo>
                  <a:lnTo>
                    <a:pt x="7127" y="15849"/>
                  </a:lnTo>
                  <a:lnTo>
                    <a:pt x="7150" y="15802"/>
                  </a:lnTo>
                  <a:cubicBezTo>
                    <a:pt x="7155" y="15792"/>
                    <a:pt x="7160" y="15783"/>
                    <a:pt x="7165" y="15776"/>
                  </a:cubicBezTo>
                  <a:cubicBezTo>
                    <a:pt x="7171" y="15769"/>
                    <a:pt x="7176" y="15763"/>
                    <a:pt x="7182" y="15757"/>
                  </a:cubicBezTo>
                  <a:cubicBezTo>
                    <a:pt x="7192" y="15749"/>
                    <a:pt x="7204" y="15743"/>
                    <a:pt x="7219" y="15742"/>
                  </a:cubicBezTo>
                  <a:cubicBezTo>
                    <a:pt x="7233" y="15740"/>
                    <a:pt x="7247" y="15742"/>
                    <a:pt x="7260" y="15748"/>
                  </a:cubicBezTo>
                  <a:cubicBezTo>
                    <a:pt x="7273" y="15755"/>
                    <a:pt x="7284" y="15762"/>
                    <a:pt x="7292" y="15770"/>
                  </a:cubicBezTo>
                  <a:close/>
                  <a:moveTo>
                    <a:pt x="7589" y="15425"/>
                  </a:moveTo>
                  <a:cubicBezTo>
                    <a:pt x="7575" y="15424"/>
                    <a:pt x="7561" y="15425"/>
                    <a:pt x="7548" y="15428"/>
                  </a:cubicBezTo>
                  <a:cubicBezTo>
                    <a:pt x="7535" y="15432"/>
                    <a:pt x="7523" y="15437"/>
                    <a:pt x="7512" y="15445"/>
                  </a:cubicBezTo>
                  <a:cubicBezTo>
                    <a:pt x="7501" y="15452"/>
                    <a:pt x="7488" y="15463"/>
                    <a:pt x="7474" y="15478"/>
                  </a:cubicBezTo>
                  <a:lnTo>
                    <a:pt x="7438" y="15516"/>
                  </a:lnTo>
                  <a:cubicBezTo>
                    <a:pt x="7419" y="15535"/>
                    <a:pt x="7402" y="15548"/>
                    <a:pt x="7388" y="15553"/>
                  </a:cubicBezTo>
                  <a:cubicBezTo>
                    <a:pt x="7373" y="15559"/>
                    <a:pt x="7358" y="15557"/>
                    <a:pt x="7342" y="15550"/>
                  </a:cubicBezTo>
                  <a:cubicBezTo>
                    <a:pt x="7322" y="15540"/>
                    <a:pt x="7310" y="15525"/>
                    <a:pt x="7305" y="15506"/>
                  </a:cubicBezTo>
                  <a:cubicBezTo>
                    <a:pt x="7300" y="15486"/>
                    <a:pt x="7304" y="15464"/>
                    <a:pt x="7316" y="15440"/>
                  </a:cubicBezTo>
                  <a:cubicBezTo>
                    <a:pt x="7320" y="15431"/>
                    <a:pt x="7325" y="15424"/>
                    <a:pt x="7330" y="15417"/>
                  </a:cubicBezTo>
                  <a:cubicBezTo>
                    <a:pt x="7334" y="15410"/>
                    <a:pt x="7340" y="15404"/>
                    <a:pt x="7346" y="15398"/>
                  </a:cubicBezTo>
                  <a:cubicBezTo>
                    <a:pt x="7353" y="15391"/>
                    <a:pt x="7360" y="15385"/>
                    <a:pt x="7368" y="15380"/>
                  </a:cubicBezTo>
                  <a:cubicBezTo>
                    <a:pt x="7376" y="15374"/>
                    <a:pt x="7385" y="15367"/>
                    <a:pt x="7396" y="15361"/>
                  </a:cubicBezTo>
                  <a:lnTo>
                    <a:pt x="7373" y="15324"/>
                  </a:lnTo>
                  <a:cubicBezTo>
                    <a:pt x="7329" y="15349"/>
                    <a:pt x="7297" y="15382"/>
                    <a:pt x="7277" y="15423"/>
                  </a:cubicBezTo>
                  <a:cubicBezTo>
                    <a:pt x="7268" y="15442"/>
                    <a:pt x="7262" y="15461"/>
                    <a:pt x="7260" y="15479"/>
                  </a:cubicBezTo>
                  <a:cubicBezTo>
                    <a:pt x="7258" y="15497"/>
                    <a:pt x="7259" y="15515"/>
                    <a:pt x="7263" y="15530"/>
                  </a:cubicBezTo>
                  <a:cubicBezTo>
                    <a:pt x="7268" y="15546"/>
                    <a:pt x="7275" y="15561"/>
                    <a:pt x="7286" y="15573"/>
                  </a:cubicBezTo>
                  <a:cubicBezTo>
                    <a:pt x="7297" y="15586"/>
                    <a:pt x="7310" y="15597"/>
                    <a:pt x="7327" y="15605"/>
                  </a:cubicBezTo>
                  <a:cubicBezTo>
                    <a:pt x="7352" y="15617"/>
                    <a:pt x="7377" y="15620"/>
                    <a:pt x="7403" y="15612"/>
                  </a:cubicBezTo>
                  <a:cubicBezTo>
                    <a:pt x="7415" y="15608"/>
                    <a:pt x="7426" y="15602"/>
                    <a:pt x="7436" y="15594"/>
                  </a:cubicBezTo>
                  <a:cubicBezTo>
                    <a:pt x="7446" y="15586"/>
                    <a:pt x="7458" y="15575"/>
                    <a:pt x="7472" y="15559"/>
                  </a:cubicBezTo>
                  <a:lnTo>
                    <a:pt x="7503" y="15526"/>
                  </a:lnTo>
                  <a:cubicBezTo>
                    <a:pt x="7540" y="15486"/>
                    <a:pt x="7576" y="15475"/>
                    <a:pt x="7611" y="15492"/>
                  </a:cubicBezTo>
                  <a:cubicBezTo>
                    <a:pt x="7634" y="15503"/>
                    <a:pt x="7648" y="15522"/>
                    <a:pt x="7653" y="15547"/>
                  </a:cubicBezTo>
                  <a:cubicBezTo>
                    <a:pt x="7655" y="15559"/>
                    <a:pt x="7655" y="15570"/>
                    <a:pt x="7653" y="15580"/>
                  </a:cubicBezTo>
                  <a:cubicBezTo>
                    <a:pt x="7651" y="15590"/>
                    <a:pt x="7647" y="15603"/>
                    <a:pt x="7639" y="15618"/>
                  </a:cubicBezTo>
                  <a:cubicBezTo>
                    <a:pt x="7629" y="15637"/>
                    <a:pt x="7618" y="15655"/>
                    <a:pt x="7604" y="15669"/>
                  </a:cubicBezTo>
                  <a:cubicBezTo>
                    <a:pt x="7591" y="15683"/>
                    <a:pt x="7574" y="15696"/>
                    <a:pt x="7554" y="15706"/>
                  </a:cubicBezTo>
                  <a:lnTo>
                    <a:pt x="7580" y="15744"/>
                  </a:lnTo>
                  <a:cubicBezTo>
                    <a:pt x="7602" y="15731"/>
                    <a:pt x="7621" y="15716"/>
                    <a:pt x="7636" y="15698"/>
                  </a:cubicBezTo>
                  <a:cubicBezTo>
                    <a:pt x="7652" y="15681"/>
                    <a:pt x="7666" y="15660"/>
                    <a:pt x="7677" y="15637"/>
                  </a:cubicBezTo>
                  <a:cubicBezTo>
                    <a:pt x="7686" y="15618"/>
                    <a:pt x="7692" y="15601"/>
                    <a:pt x="7695" y="15586"/>
                  </a:cubicBezTo>
                  <a:cubicBezTo>
                    <a:pt x="7698" y="15570"/>
                    <a:pt x="7699" y="15554"/>
                    <a:pt x="7697" y="15537"/>
                  </a:cubicBezTo>
                  <a:cubicBezTo>
                    <a:pt x="7694" y="15514"/>
                    <a:pt x="7687" y="15494"/>
                    <a:pt x="7675" y="15476"/>
                  </a:cubicBezTo>
                  <a:cubicBezTo>
                    <a:pt x="7663" y="15459"/>
                    <a:pt x="7647" y="15446"/>
                    <a:pt x="7629" y="15437"/>
                  </a:cubicBezTo>
                  <a:cubicBezTo>
                    <a:pt x="7617" y="15431"/>
                    <a:pt x="7604" y="15427"/>
                    <a:pt x="7589" y="15425"/>
                  </a:cubicBezTo>
                  <a:close/>
                  <a:moveTo>
                    <a:pt x="7807" y="15355"/>
                  </a:moveTo>
                  <a:lnTo>
                    <a:pt x="7416" y="15163"/>
                  </a:lnTo>
                  <a:lnTo>
                    <a:pt x="7393" y="15208"/>
                  </a:lnTo>
                  <a:lnTo>
                    <a:pt x="7784" y="15401"/>
                  </a:lnTo>
                  <a:lnTo>
                    <a:pt x="7807" y="15355"/>
                  </a:lnTo>
                  <a:close/>
                  <a:moveTo>
                    <a:pt x="7582" y="14826"/>
                  </a:moveTo>
                  <a:lnTo>
                    <a:pt x="7454" y="15084"/>
                  </a:lnTo>
                  <a:lnTo>
                    <a:pt x="7494" y="15104"/>
                  </a:lnTo>
                  <a:lnTo>
                    <a:pt x="7545" y="14999"/>
                  </a:lnTo>
                  <a:lnTo>
                    <a:pt x="7897" y="15172"/>
                  </a:lnTo>
                  <a:lnTo>
                    <a:pt x="7919" y="15127"/>
                  </a:lnTo>
                  <a:lnTo>
                    <a:pt x="7568" y="14954"/>
                  </a:lnTo>
                  <a:lnTo>
                    <a:pt x="7620" y="14848"/>
                  </a:lnTo>
                  <a:lnTo>
                    <a:pt x="7582" y="14826"/>
                  </a:lnTo>
                  <a:close/>
                  <a:moveTo>
                    <a:pt x="7749" y="14485"/>
                  </a:moveTo>
                  <a:lnTo>
                    <a:pt x="7723" y="14539"/>
                  </a:lnTo>
                  <a:lnTo>
                    <a:pt x="7835" y="14687"/>
                  </a:lnTo>
                  <a:cubicBezTo>
                    <a:pt x="7842" y="14698"/>
                    <a:pt x="7849" y="14707"/>
                    <a:pt x="7856" y="14715"/>
                  </a:cubicBezTo>
                  <a:cubicBezTo>
                    <a:pt x="7863" y="14723"/>
                    <a:pt x="7867" y="14728"/>
                    <a:pt x="7869" y="14730"/>
                  </a:cubicBezTo>
                  <a:cubicBezTo>
                    <a:pt x="7859" y="14730"/>
                    <a:pt x="7850" y="14729"/>
                    <a:pt x="7842" y="14729"/>
                  </a:cubicBezTo>
                  <a:cubicBezTo>
                    <a:pt x="7833" y="14729"/>
                    <a:pt x="7824" y="14728"/>
                    <a:pt x="7815" y="14728"/>
                  </a:cubicBezTo>
                  <a:lnTo>
                    <a:pt x="7629" y="14729"/>
                  </a:lnTo>
                  <a:lnTo>
                    <a:pt x="7601" y="14787"/>
                  </a:lnTo>
                  <a:lnTo>
                    <a:pt x="7899" y="14777"/>
                  </a:lnTo>
                  <a:lnTo>
                    <a:pt x="8054" y="14853"/>
                  </a:lnTo>
                  <a:lnTo>
                    <a:pt x="8078" y="14805"/>
                  </a:lnTo>
                  <a:lnTo>
                    <a:pt x="7925" y="14730"/>
                  </a:lnTo>
                  <a:lnTo>
                    <a:pt x="7749" y="14485"/>
                  </a:lnTo>
                  <a:close/>
                  <a:moveTo>
                    <a:pt x="8109" y="14056"/>
                  </a:moveTo>
                  <a:cubicBezTo>
                    <a:pt x="8082" y="14050"/>
                    <a:pt x="8057" y="14049"/>
                    <a:pt x="8033" y="14052"/>
                  </a:cubicBezTo>
                  <a:cubicBezTo>
                    <a:pt x="8024" y="14053"/>
                    <a:pt x="8014" y="14056"/>
                    <a:pt x="8003" y="14059"/>
                  </a:cubicBezTo>
                  <a:cubicBezTo>
                    <a:pt x="7992" y="14063"/>
                    <a:pt x="7980" y="14068"/>
                    <a:pt x="7969" y="14075"/>
                  </a:cubicBezTo>
                  <a:cubicBezTo>
                    <a:pt x="7958" y="14081"/>
                    <a:pt x="7947" y="14090"/>
                    <a:pt x="7937" y="14102"/>
                  </a:cubicBezTo>
                  <a:cubicBezTo>
                    <a:pt x="7927" y="14113"/>
                    <a:pt x="7917" y="14127"/>
                    <a:pt x="7909" y="14144"/>
                  </a:cubicBezTo>
                  <a:cubicBezTo>
                    <a:pt x="7897" y="14168"/>
                    <a:pt x="7891" y="14192"/>
                    <a:pt x="7891" y="14216"/>
                  </a:cubicBezTo>
                  <a:cubicBezTo>
                    <a:pt x="7890" y="14240"/>
                    <a:pt x="7896" y="14263"/>
                    <a:pt x="7906" y="14284"/>
                  </a:cubicBezTo>
                  <a:cubicBezTo>
                    <a:pt x="7917" y="14306"/>
                    <a:pt x="7933" y="14327"/>
                    <a:pt x="7954" y="14346"/>
                  </a:cubicBezTo>
                  <a:cubicBezTo>
                    <a:pt x="7975" y="14365"/>
                    <a:pt x="8002" y="14383"/>
                    <a:pt x="8033" y="14398"/>
                  </a:cubicBezTo>
                  <a:cubicBezTo>
                    <a:pt x="8100" y="14431"/>
                    <a:pt x="8160" y="14441"/>
                    <a:pt x="8211" y="14428"/>
                  </a:cubicBezTo>
                  <a:cubicBezTo>
                    <a:pt x="8232" y="14422"/>
                    <a:pt x="8252" y="14412"/>
                    <a:pt x="8270" y="14398"/>
                  </a:cubicBezTo>
                  <a:cubicBezTo>
                    <a:pt x="8288" y="14384"/>
                    <a:pt x="8303" y="14365"/>
                    <a:pt x="8315" y="14341"/>
                  </a:cubicBezTo>
                  <a:cubicBezTo>
                    <a:pt x="8325" y="14320"/>
                    <a:pt x="8331" y="14301"/>
                    <a:pt x="8333" y="14283"/>
                  </a:cubicBezTo>
                  <a:cubicBezTo>
                    <a:pt x="8334" y="14264"/>
                    <a:pt x="8332" y="14244"/>
                    <a:pt x="8326" y="14223"/>
                  </a:cubicBezTo>
                  <a:cubicBezTo>
                    <a:pt x="8318" y="14195"/>
                    <a:pt x="8303" y="14170"/>
                    <a:pt x="8282" y="14148"/>
                  </a:cubicBezTo>
                  <a:cubicBezTo>
                    <a:pt x="8262" y="14127"/>
                    <a:pt x="8233" y="14107"/>
                    <a:pt x="8195" y="14088"/>
                  </a:cubicBezTo>
                  <a:cubicBezTo>
                    <a:pt x="8164" y="14073"/>
                    <a:pt x="8135" y="14062"/>
                    <a:pt x="8109" y="14056"/>
                  </a:cubicBezTo>
                  <a:close/>
                  <a:moveTo>
                    <a:pt x="8218" y="14167"/>
                  </a:moveTo>
                  <a:cubicBezTo>
                    <a:pt x="8230" y="14174"/>
                    <a:pt x="8240" y="14181"/>
                    <a:pt x="8248" y="14188"/>
                  </a:cubicBezTo>
                  <a:cubicBezTo>
                    <a:pt x="8256" y="14195"/>
                    <a:pt x="8263" y="14202"/>
                    <a:pt x="8269" y="14209"/>
                  </a:cubicBezTo>
                  <a:cubicBezTo>
                    <a:pt x="8274" y="14216"/>
                    <a:pt x="8279" y="14224"/>
                    <a:pt x="8282" y="14232"/>
                  </a:cubicBezTo>
                  <a:cubicBezTo>
                    <a:pt x="8289" y="14246"/>
                    <a:pt x="8292" y="14260"/>
                    <a:pt x="8292" y="14275"/>
                  </a:cubicBezTo>
                  <a:cubicBezTo>
                    <a:pt x="8292" y="14290"/>
                    <a:pt x="8288" y="14305"/>
                    <a:pt x="8280" y="14321"/>
                  </a:cubicBezTo>
                  <a:cubicBezTo>
                    <a:pt x="8276" y="14329"/>
                    <a:pt x="8271" y="14337"/>
                    <a:pt x="8265" y="14344"/>
                  </a:cubicBezTo>
                  <a:cubicBezTo>
                    <a:pt x="8259" y="14351"/>
                    <a:pt x="8252" y="14358"/>
                    <a:pt x="8245" y="14363"/>
                  </a:cubicBezTo>
                  <a:cubicBezTo>
                    <a:pt x="8237" y="14369"/>
                    <a:pt x="8230" y="14374"/>
                    <a:pt x="8222" y="14377"/>
                  </a:cubicBezTo>
                  <a:cubicBezTo>
                    <a:pt x="8214" y="14381"/>
                    <a:pt x="8205" y="14383"/>
                    <a:pt x="8197" y="14383"/>
                  </a:cubicBezTo>
                  <a:cubicBezTo>
                    <a:pt x="8180" y="14385"/>
                    <a:pt x="8158" y="14381"/>
                    <a:pt x="8132" y="14374"/>
                  </a:cubicBezTo>
                  <a:cubicBezTo>
                    <a:pt x="8106" y="14367"/>
                    <a:pt x="8078" y="14356"/>
                    <a:pt x="8048" y="14342"/>
                  </a:cubicBezTo>
                  <a:cubicBezTo>
                    <a:pt x="8024" y="14330"/>
                    <a:pt x="8004" y="14318"/>
                    <a:pt x="7988" y="14306"/>
                  </a:cubicBezTo>
                  <a:cubicBezTo>
                    <a:pt x="7973" y="14294"/>
                    <a:pt x="7960" y="14282"/>
                    <a:pt x="7951" y="14269"/>
                  </a:cubicBezTo>
                  <a:cubicBezTo>
                    <a:pt x="7940" y="14254"/>
                    <a:pt x="7935" y="14237"/>
                    <a:pt x="7934" y="14218"/>
                  </a:cubicBezTo>
                  <a:cubicBezTo>
                    <a:pt x="7933" y="14199"/>
                    <a:pt x="7937" y="14181"/>
                    <a:pt x="7946" y="14162"/>
                  </a:cubicBezTo>
                  <a:cubicBezTo>
                    <a:pt x="7957" y="14140"/>
                    <a:pt x="7972" y="14124"/>
                    <a:pt x="7990" y="14115"/>
                  </a:cubicBezTo>
                  <a:cubicBezTo>
                    <a:pt x="8007" y="14106"/>
                    <a:pt x="8025" y="14101"/>
                    <a:pt x="8043" y="14102"/>
                  </a:cubicBezTo>
                  <a:cubicBezTo>
                    <a:pt x="8060" y="14102"/>
                    <a:pt x="8079" y="14105"/>
                    <a:pt x="8100" y="14112"/>
                  </a:cubicBezTo>
                  <a:cubicBezTo>
                    <a:pt x="8122" y="14119"/>
                    <a:pt x="8147" y="14130"/>
                    <a:pt x="8176" y="14144"/>
                  </a:cubicBezTo>
                  <a:cubicBezTo>
                    <a:pt x="8192" y="14152"/>
                    <a:pt x="8206" y="14159"/>
                    <a:pt x="8218" y="14167"/>
                  </a:cubicBezTo>
                  <a:close/>
                  <a:moveTo>
                    <a:pt x="8143" y="13685"/>
                  </a:moveTo>
                  <a:lnTo>
                    <a:pt x="8042" y="13891"/>
                  </a:lnTo>
                  <a:lnTo>
                    <a:pt x="8432" y="14083"/>
                  </a:lnTo>
                  <a:lnTo>
                    <a:pt x="8456" y="14036"/>
                  </a:lnTo>
                  <a:lnTo>
                    <a:pt x="8270" y="13945"/>
                  </a:lnTo>
                  <a:lnTo>
                    <a:pt x="8332" y="13819"/>
                  </a:lnTo>
                  <a:lnTo>
                    <a:pt x="8294" y="13800"/>
                  </a:lnTo>
                  <a:lnTo>
                    <a:pt x="8232" y="13926"/>
                  </a:lnTo>
                  <a:lnTo>
                    <a:pt x="8104" y="13863"/>
                  </a:lnTo>
                  <a:lnTo>
                    <a:pt x="8178" y="13712"/>
                  </a:lnTo>
                  <a:lnTo>
                    <a:pt x="8143" y="13685"/>
                  </a:lnTo>
                  <a:close/>
                  <a:moveTo>
                    <a:pt x="8809" y="13319"/>
                  </a:moveTo>
                  <a:lnTo>
                    <a:pt x="8401" y="13160"/>
                  </a:lnTo>
                  <a:lnTo>
                    <a:pt x="8367" y="13229"/>
                  </a:lnTo>
                  <a:lnTo>
                    <a:pt x="8591" y="13430"/>
                  </a:lnTo>
                  <a:cubicBezTo>
                    <a:pt x="8605" y="13442"/>
                    <a:pt x="8617" y="13452"/>
                    <a:pt x="8628" y="13461"/>
                  </a:cubicBezTo>
                  <a:cubicBezTo>
                    <a:pt x="8640" y="13470"/>
                    <a:pt x="8646" y="13474"/>
                    <a:pt x="8647" y="13476"/>
                  </a:cubicBezTo>
                  <a:cubicBezTo>
                    <a:pt x="8645" y="13475"/>
                    <a:pt x="8637" y="13473"/>
                    <a:pt x="8624" y="13469"/>
                  </a:cubicBezTo>
                  <a:cubicBezTo>
                    <a:pt x="8610" y="13465"/>
                    <a:pt x="8593" y="13462"/>
                    <a:pt x="8572" y="13458"/>
                  </a:cubicBezTo>
                  <a:lnTo>
                    <a:pt x="8282" y="13403"/>
                  </a:lnTo>
                  <a:lnTo>
                    <a:pt x="8248" y="13472"/>
                  </a:lnTo>
                  <a:lnTo>
                    <a:pt x="8622" y="13698"/>
                  </a:lnTo>
                  <a:lnTo>
                    <a:pt x="8644" y="13653"/>
                  </a:lnTo>
                  <a:lnTo>
                    <a:pt x="8377" y="13495"/>
                  </a:lnTo>
                  <a:cubicBezTo>
                    <a:pt x="8371" y="13491"/>
                    <a:pt x="8365" y="13488"/>
                    <a:pt x="8357" y="13483"/>
                  </a:cubicBezTo>
                  <a:cubicBezTo>
                    <a:pt x="8350" y="13479"/>
                    <a:pt x="8342" y="13475"/>
                    <a:pt x="8335" y="13470"/>
                  </a:cubicBezTo>
                  <a:cubicBezTo>
                    <a:pt x="8327" y="13466"/>
                    <a:pt x="8321" y="13463"/>
                    <a:pt x="8316" y="13459"/>
                  </a:cubicBezTo>
                  <a:cubicBezTo>
                    <a:pt x="8311" y="13457"/>
                    <a:pt x="8308" y="13455"/>
                    <a:pt x="8306" y="13454"/>
                  </a:cubicBezTo>
                  <a:cubicBezTo>
                    <a:pt x="8311" y="13455"/>
                    <a:pt x="8320" y="13457"/>
                    <a:pt x="8334" y="13460"/>
                  </a:cubicBezTo>
                  <a:cubicBezTo>
                    <a:pt x="8349" y="13463"/>
                    <a:pt x="8367" y="13467"/>
                    <a:pt x="8389" y="13471"/>
                  </a:cubicBezTo>
                  <a:lnTo>
                    <a:pt x="8705" y="13530"/>
                  </a:lnTo>
                  <a:lnTo>
                    <a:pt x="8724" y="13490"/>
                  </a:lnTo>
                  <a:lnTo>
                    <a:pt x="8474" y="13263"/>
                  </a:lnTo>
                  <a:cubicBezTo>
                    <a:pt x="8469" y="13258"/>
                    <a:pt x="8463" y="13254"/>
                    <a:pt x="8457" y="13249"/>
                  </a:cubicBezTo>
                  <a:cubicBezTo>
                    <a:pt x="8451" y="13244"/>
                    <a:pt x="8446" y="13239"/>
                    <a:pt x="8440" y="13234"/>
                  </a:cubicBezTo>
                  <a:cubicBezTo>
                    <a:pt x="8435" y="13230"/>
                    <a:pt x="8431" y="13226"/>
                    <a:pt x="8427" y="13223"/>
                  </a:cubicBezTo>
                  <a:cubicBezTo>
                    <a:pt x="8423" y="13220"/>
                    <a:pt x="8421" y="13218"/>
                    <a:pt x="8420" y="13217"/>
                  </a:cubicBezTo>
                  <a:cubicBezTo>
                    <a:pt x="8421" y="13218"/>
                    <a:pt x="8424" y="13219"/>
                    <a:pt x="8429" y="13221"/>
                  </a:cubicBezTo>
                  <a:cubicBezTo>
                    <a:pt x="8433" y="13223"/>
                    <a:pt x="8439" y="13226"/>
                    <a:pt x="8446" y="13229"/>
                  </a:cubicBezTo>
                  <a:cubicBezTo>
                    <a:pt x="8452" y="13232"/>
                    <a:pt x="8460" y="13235"/>
                    <a:pt x="8467" y="13238"/>
                  </a:cubicBezTo>
                  <a:cubicBezTo>
                    <a:pt x="8475" y="13242"/>
                    <a:pt x="8482" y="13244"/>
                    <a:pt x="8488" y="13247"/>
                  </a:cubicBezTo>
                  <a:lnTo>
                    <a:pt x="8786" y="13365"/>
                  </a:lnTo>
                  <a:lnTo>
                    <a:pt x="8809" y="13319"/>
                  </a:lnTo>
                  <a:close/>
                  <a:moveTo>
                    <a:pt x="8593" y="12770"/>
                  </a:moveTo>
                  <a:lnTo>
                    <a:pt x="8570" y="12816"/>
                  </a:lnTo>
                  <a:lnTo>
                    <a:pt x="8843" y="12950"/>
                  </a:lnTo>
                  <a:cubicBezTo>
                    <a:pt x="8856" y="12957"/>
                    <a:pt x="8867" y="12963"/>
                    <a:pt x="8875" y="12969"/>
                  </a:cubicBezTo>
                  <a:cubicBezTo>
                    <a:pt x="8884" y="12976"/>
                    <a:pt x="8891" y="12984"/>
                    <a:pt x="8896" y="12995"/>
                  </a:cubicBezTo>
                  <a:cubicBezTo>
                    <a:pt x="8901" y="13005"/>
                    <a:pt x="8903" y="13017"/>
                    <a:pt x="8902" y="13031"/>
                  </a:cubicBezTo>
                  <a:cubicBezTo>
                    <a:pt x="8900" y="13045"/>
                    <a:pt x="8895" y="13060"/>
                    <a:pt x="8887" y="13076"/>
                  </a:cubicBezTo>
                  <a:cubicBezTo>
                    <a:pt x="8881" y="13088"/>
                    <a:pt x="8875" y="13098"/>
                    <a:pt x="8868" y="13106"/>
                  </a:cubicBezTo>
                  <a:cubicBezTo>
                    <a:pt x="8862" y="13113"/>
                    <a:pt x="8855" y="13119"/>
                    <a:pt x="8848" y="13123"/>
                  </a:cubicBezTo>
                  <a:cubicBezTo>
                    <a:pt x="8841" y="13128"/>
                    <a:pt x="8835" y="13130"/>
                    <a:pt x="8828" y="13132"/>
                  </a:cubicBezTo>
                  <a:cubicBezTo>
                    <a:pt x="8822" y="13133"/>
                    <a:pt x="8816" y="13134"/>
                    <a:pt x="8811" y="13134"/>
                  </a:cubicBezTo>
                  <a:cubicBezTo>
                    <a:pt x="8804" y="13133"/>
                    <a:pt x="8795" y="13131"/>
                    <a:pt x="8783" y="13127"/>
                  </a:cubicBezTo>
                  <a:cubicBezTo>
                    <a:pt x="8772" y="13122"/>
                    <a:pt x="8761" y="13118"/>
                    <a:pt x="8752" y="13113"/>
                  </a:cubicBezTo>
                  <a:lnTo>
                    <a:pt x="8488" y="12983"/>
                  </a:lnTo>
                  <a:lnTo>
                    <a:pt x="8466" y="13029"/>
                  </a:lnTo>
                  <a:lnTo>
                    <a:pt x="8746" y="13167"/>
                  </a:lnTo>
                  <a:cubicBezTo>
                    <a:pt x="8755" y="13172"/>
                    <a:pt x="8765" y="13176"/>
                    <a:pt x="8777" y="13180"/>
                  </a:cubicBezTo>
                  <a:cubicBezTo>
                    <a:pt x="8788" y="13185"/>
                    <a:pt x="8800" y="13186"/>
                    <a:pt x="8813" y="13186"/>
                  </a:cubicBezTo>
                  <a:cubicBezTo>
                    <a:pt x="8837" y="13185"/>
                    <a:pt x="8858" y="13177"/>
                    <a:pt x="8876" y="13164"/>
                  </a:cubicBezTo>
                  <a:cubicBezTo>
                    <a:pt x="8894" y="13150"/>
                    <a:pt x="8911" y="13128"/>
                    <a:pt x="8926" y="13098"/>
                  </a:cubicBezTo>
                  <a:cubicBezTo>
                    <a:pt x="8938" y="13074"/>
                    <a:pt x="8945" y="13053"/>
                    <a:pt x="8948" y="13034"/>
                  </a:cubicBezTo>
                  <a:cubicBezTo>
                    <a:pt x="8951" y="13016"/>
                    <a:pt x="8950" y="12998"/>
                    <a:pt x="8946" y="12981"/>
                  </a:cubicBezTo>
                  <a:cubicBezTo>
                    <a:pt x="8942" y="12964"/>
                    <a:pt x="8934" y="12950"/>
                    <a:pt x="8923" y="12940"/>
                  </a:cubicBezTo>
                  <a:cubicBezTo>
                    <a:pt x="8912" y="12929"/>
                    <a:pt x="8895" y="12918"/>
                    <a:pt x="8871" y="12907"/>
                  </a:cubicBezTo>
                  <a:lnTo>
                    <a:pt x="8593" y="12770"/>
                  </a:lnTo>
                  <a:close/>
                  <a:moveTo>
                    <a:pt x="8436" y="12901"/>
                  </a:moveTo>
                  <a:cubicBezTo>
                    <a:pt x="8428" y="12904"/>
                    <a:pt x="8421" y="12909"/>
                    <a:pt x="8417" y="12918"/>
                  </a:cubicBezTo>
                  <a:cubicBezTo>
                    <a:pt x="8413" y="12926"/>
                    <a:pt x="8413" y="12934"/>
                    <a:pt x="8416" y="12942"/>
                  </a:cubicBezTo>
                  <a:cubicBezTo>
                    <a:pt x="8419" y="12951"/>
                    <a:pt x="8424" y="12957"/>
                    <a:pt x="8432" y="12961"/>
                  </a:cubicBezTo>
                  <a:cubicBezTo>
                    <a:pt x="8440" y="12965"/>
                    <a:pt x="8449" y="12966"/>
                    <a:pt x="8458" y="12963"/>
                  </a:cubicBezTo>
                  <a:cubicBezTo>
                    <a:pt x="8466" y="12960"/>
                    <a:pt x="8473" y="12955"/>
                    <a:pt x="8477" y="12946"/>
                  </a:cubicBezTo>
                  <a:cubicBezTo>
                    <a:pt x="8481" y="12938"/>
                    <a:pt x="8481" y="12930"/>
                    <a:pt x="8478" y="12921"/>
                  </a:cubicBezTo>
                  <a:cubicBezTo>
                    <a:pt x="8475" y="12913"/>
                    <a:pt x="8469" y="12906"/>
                    <a:pt x="8461" y="12902"/>
                  </a:cubicBezTo>
                  <a:cubicBezTo>
                    <a:pt x="8453" y="12898"/>
                    <a:pt x="8445" y="12898"/>
                    <a:pt x="8436" y="12901"/>
                  </a:cubicBezTo>
                  <a:close/>
                  <a:moveTo>
                    <a:pt x="8494" y="12784"/>
                  </a:moveTo>
                  <a:cubicBezTo>
                    <a:pt x="8485" y="12787"/>
                    <a:pt x="8479" y="12793"/>
                    <a:pt x="8475" y="12801"/>
                  </a:cubicBezTo>
                  <a:cubicBezTo>
                    <a:pt x="8471" y="12809"/>
                    <a:pt x="8470" y="12817"/>
                    <a:pt x="8473" y="12826"/>
                  </a:cubicBezTo>
                  <a:cubicBezTo>
                    <a:pt x="8476" y="12834"/>
                    <a:pt x="8481" y="12840"/>
                    <a:pt x="8489" y="12844"/>
                  </a:cubicBezTo>
                  <a:cubicBezTo>
                    <a:pt x="8498" y="12848"/>
                    <a:pt x="8506" y="12849"/>
                    <a:pt x="8515" y="12846"/>
                  </a:cubicBezTo>
                  <a:cubicBezTo>
                    <a:pt x="8524" y="12843"/>
                    <a:pt x="8530" y="12838"/>
                    <a:pt x="8534" y="12830"/>
                  </a:cubicBezTo>
                  <a:cubicBezTo>
                    <a:pt x="8538" y="12821"/>
                    <a:pt x="8539" y="12813"/>
                    <a:pt x="8536" y="12804"/>
                  </a:cubicBezTo>
                  <a:cubicBezTo>
                    <a:pt x="8532" y="12796"/>
                    <a:pt x="8527" y="12790"/>
                    <a:pt x="8518" y="12786"/>
                  </a:cubicBezTo>
                  <a:cubicBezTo>
                    <a:pt x="8510" y="12782"/>
                    <a:pt x="8502" y="12781"/>
                    <a:pt x="8494" y="12784"/>
                  </a:cubicBezTo>
                  <a:close/>
                  <a:moveTo>
                    <a:pt x="6885" y="17967"/>
                  </a:moveTo>
                  <a:lnTo>
                    <a:pt x="6758" y="18226"/>
                  </a:lnTo>
                  <a:lnTo>
                    <a:pt x="6797" y="18245"/>
                  </a:lnTo>
                  <a:lnTo>
                    <a:pt x="6849" y="18140"/>
                  </a:lnTo>
                  <a:lnTo>
                    <a:pt x="7081" y="18254"/>
                  </a:lnTo>
                  <a:lnTo>
                    <a:pt x="7194" y="18254"/>
                  </a:lnTo>
                  <a:lnTo>
                    <a:pt x="6871" y="18095"/>
                  </a:lnTo>
                  <a:lnTo>
                    <a:pt x="6923" y="17989"/>
                  </a:lnTo>
                  <a:lnTo>
                    <a:pt x="6885" y="17967"/>
                  </a:lnTo>
                  <a:close/>
                  <a:moveTo>
                    <a:pt x="9002" y="14585"/>
                  </a:moveTo>
                  <a:lnTo>
                    <a:pt x="9002" y="14530"/>
                  </a:lnTo>
                  <a:cubicBezTo>
                    <a:pt x="8993" y="14536"/>
                    <a:pt x="8984" y="14542"/>
                    <a:pt x="8973" y="14548"/>
                  </a:cubicBezTo>
                  <a:lnTo>
                    <a:pt x="8999" y="14586"/>
                  </a:lnTo>
                  <a:lnTo>
                    <a:pt x="9002" y="14585"/>
                  </a:lnTo>
                  <a:close/>
                  <a:moveTo>
                    <a:pt x="9002" y="14326"/>
                  </a:moveTo>
                  <a:lnTo>
                    <a:pt x="9002" y="14267"/>
                  </a:lnTo>
                  <a:cubicBezTo>
                    <a:pt x="8990" y="14266"/>
                    <a:pt x="8978" y="14267"/>
                    <a:pt x="8967" y="14270"/>
                  </a:cubicBezTo>
                  <a:cubicBezTo>
                    <a:pt x="8954" y="14274"/>
                    <a:pt x="8942" y="14279"/>
                    <a:pt x="8931" y="14287"/>
                  </a:cubicBezTo>
                  <a:cubicBezTo>
                    <a:pt x="8920" y="14294"/>
                    <a:pt x="8907" y="14305"/>
                    <a:pt x="8894" y="14320"/>
                  </a:cubicBezTo>
                  <a:lnTo>
                    <a:pt x="8857" y="14358"/>
                  </a:lnTo>
                  <a:cubicBezTo>
                    <a:pt x="8838" y="14377"/>
                    <a:pt x="8821" y="14390"/>
                    <a:pt x="8807" y="14395"/>
                  </a:cubicBezTo>
                  <a:cubicBezTo>
                    <a:pt x="8793" y="14401"/>
                    <a:pt x="8777" y="14399"/>
                    <a:pt x="8761" y="14391"/>
                  </a:cubicBezTo>
                  <a:cubicBezTo>
                    <a:pt x="8741" y="14382"/>
                    <a:pt x="8729" y="14367"/>
                    <a:pt x="8724" y="14348"/>
                  </a:cubicBezTo>
                  <a:cubicBezTo>
                    <a:pt x="8720" y="14328"/>
                    <a:pt x="8723" y="14306"/>
                    <a:pt x="8735" y="14282"/>
                  </a:cubicBezTo>
                  <a:cubicBezTo>
                    <a:pt x="8739" y="14273"/>
                    <a:pt x="8744" y="14266"/>
                    <a:pt x="8749" y="14259"/>
                  </a:cubicBezTo>
                  <a:cubicBezTo>
                    <a:pt x="8754" y="14252"/>
                    <a:pt x="8759" y="14246"/>
                    <a:pt x="8765" y="14240"/>
                  </a:cubicBezTo>
                  <a:cubicBezTo>
                    <a:pt x="8772" y="14233"/>
                    <a:pt x="8779" y="14227"/>
                    <a:pt x="8787" y="14221"/>
                  </a:cubicBezTo>
                  <a:cubicBezTo>
                    <a:pt x="8795" y="14216"/>
                    <a:pt x="8804" y="14209"/>
                    <a:pt x="8815" y="14203"/>
                  </a:cubicBezTo>
                  <a:lnTo>
                    <a:pt x="8792" y="14166"/>
                  </a:lnTo>
                  <a:cubicBezTo>
                    <a:pt x="8748" y="14191"/>
                    <a:pt x="8716" y="14224"/>
                    <a:pt x="8696" y="14265"/>
                  </a:cubicBezTo>
                  <a:cubicBezTo>
                    <a:pt x="8687" y="14284"/>
                    <a:pt x="8681" y="14303"/>
                    <a:pt x="8679" y="14321"/>
                  </a:cubicBezTo>
                  <a:cubicBezTo>
                    <a:pt x="8677" y="14339"/>
                    <a:pt x="8678" y="14357"/>
                    <a:pt x="8682" y="14372"/>
                  </a:cubicBezTo>
                  <a:cubicBezTo>
                    <a:pt x="8687" y="14388"/>
                    <a:pt x="8694" y="14403"/>
                    <a:pt x="8705" y="14415"/>
                  </a:cubicBezTo>
                  <a:cubicBezTo>
                    <a:pt x="8716" y="14428"/>
                    <a:pt x="8729" y="14439"/>
                    <a:pt x="8746" y="14447"/>
                  </a:cubicBezTo>
                  <a:cubicBezTo>
                    <a:pt x="8771" y="14459"/>
                    <a:pt x="8796" y="14462"/>
                    <a:pt x="8822" y="14454"/>
                  </a:cubicBezTo>
                  <a:cubicBezTo>
                    <a:pt x="8834" y="14450"/>
                    <a:pt x="8845" y="14444"/>
                    <a:pt x="8855" y="14436"/>
                  </a:cubicBezTo>
                  <a:cubicBezTo>
                    <a:pt x="8865" y="14428"/>
                    <a:pt x="8877" y="14417"/>
                    <a:pt x="8891" y="14401"/>
                  </a:cubicBezTo>
                  <a:lnTo>
                    <a:pt x="8922" y="14368"/>
                  </a:lnTo>
                  <a:cubicBezTo>
                    <a:pt x="8949" y="14339"/>
                    <a:pt x="8976" y="14325"/>
                    <a:pt x="9002" y="14326"/>
                  </a:cubicBezTo>
                  <a:close/>
                  <a:moveTo>
                    <a:pt x="9002" y="14162"/>
                  </a:moveTo>
                  <a:lnTo>
                    <a:pt x="9002" y="14098"/>
                  </a:lnTo>
                  <a:cubicBezTo>
                    <a:pt x="8992" y="14092"/>
                    <a:pt x="8984" y="14087"/>
                    <a:pt x="8976" y="14081"/>
                  </a:cubicBezTo>
                  <a:cubicBezTo>
                    <a:pt x="8961" y="14071"/>
                    <a:pt x="8948" y="14059"/>
                    <a:pt x="8938" y="14047"/>
                  </a:cubicBezTo>
                  <a:cubicBezTo>
                    <a:pt x="8921" y="14027"/>
                    <a:pt x="8910" y="14006"/>
                    <a:pt x="8907" y="13984"/>
                  </a:cubicBezTo>
                  <a:cubicBezTo>
                    <a:pt x="8903" y="13963"/>
                    <a:pt x="8907" y="13940"/>
                    <a:pt x="8918" y="13918"/>
                  </a:cubicBezTo>
                  <a:cubicBezTo>
                    <a:pt x="8925" y="13903"/>
                    <a:pt x="8934" y="13891"/>
                    <a:pt x="8943" y="13881"/>
                  </a:cubicBezTo>
                  <a:cubicBezTo>
                    <a:pt x="8953" y="13872"/>
                    <a:pt x="8965" y="13863"/>
                    <a:pt x="8979" y="13856"/>
                  </a:cubicBezTo>
                  <a:lnTo>
                    <a:pt x="8961" y="13816"/>
                  </a:lnTo>
                  <a:cubicBezTo>
                    <a:pt x="8944" y="13824"/>
                    <a:pt x="8929" y="13835"/>
                    <a:pt x="8915" y="13849"/>
                  </a:cubicBezTo>
                  <a:cubicBezTo>
                    <a:pt x="8902" y="13863"/>
                    <a:pt x="8890" y="13880"/>
                    <a:pt x="8881" y="13899"/>
                  </a:cubicBezTo>
                  <a:cubicBezTo>
                    <a:pt x="8869" y="13922"/>
                    <a:pt x="8863" y="13946"/>
                    <a:pt x="8864" y="13971"/>
                  </a:cubicBezTo>
                  <a:cubicBezTo>
                    <a:pt x="8864" y="13997"/>
                    <a:pt x="8869" y="14021"/>
                    <a:pt x="8880" y="14044"/>
                  </a:cubicBezTo>
                  <a:cubicBezTo>
                    <a:pt x="8891" y="14068"/>
                    <a:pt x="8907" y="14090"/>
                    <a:pt x="8927" y="14110"/>
                  </a:cubicBezTo>
                  <a:cubicBezTo>
                    <a:pt x="8948" y="14130"/>
                    <a:pt x="8973" y="14148"/>
                    <a:pt x="9002" y="14162"/>
                  </a:cubicBezTo>
                  <a:close/>
                  <a:moveTo>
                    <a:pt x="7417" y="17873"/>
                  </a:moveTo>
                  <a:lnTo>
                    <a:pt x="7377" y="17853"/>
                  </a:lnTo>
                  <a:lnTo>
                    <a:pt x="7292" y="18025"/>
                  </a:lnTo>
                  <a:lnTo>
                    <a:pt x="7149" y="17954"/>
                  </a:lnTo>
                  <a:lnTo>
                    <a:pt x="7215" y="17821"/>
                  </a:lnTo>
                  <a:lnTo>
                    <a:pt x="7174" y="17801"/>
                  </a:lnTo>
                  <a:lnTo>
                    <a:pt x="7109" y="17935"/>
                  </a:lnTo>
                  <a:lnTo>
                    <a:pt x="6980" y="17871"/>
                  </a:lnTo>
                  <a:lnTo>
                    <a:pt x="7059" y="17711"/>
                  </a:lnTo>
                  <a:lnTo>
                    <a:pt x="7023" y="17686"/>
                  </a:lnTo>
                  <a:lnTo>
                    <a:pt x="6918" y="17900"/>
                  </a:lnTo>
                  <a:lnTo>
                    <a:pt x="7309" y="18092"/>
                  </a:lnTo>
                  <a:lnTo>
                    <a:pt x="7417" y="17873"/>
                  </a:lnTo>
                  <a:close/>
                  <a:moveTo>
                    <a:pt x="7580" y="17542"/>
                  </a:moveTo>
                  <a:lnTo>
                    <a:pt x="7544" y="17546"/>
                  </a:lnTo>
                  <a:cubicBezTo>
                    <a:pt x="7527" y="17549"/>
                    <a:pt x="7509" y="17551"/>
                    <a:pt x="7491" y="17553"/>
                  </a:cubicBezTo>
                  <a:cubicBezTo>
                    <a:pt x="7472" y="17556"/>
                    <a:pt x="7454" y="17559"/>
                    <a:pt x="7438" y="17561"/>
                  </a:cubicBezTo>
                  <a:cubicBezTo>
                    <a:pt x="7421" y="17563"/>
                    <a:pt x="7410" y="17565"/>
                    <a:pt x="7403" y="17566"/>
                  </a:cubicBezTo>
                  <a:cubicBezTo>
                    <a:pt x="7393" y="17568"/>
                    <a:pt x="7382" y="17570"/>
                    <a:pt x="7370" y="17574"/>
                  </a:cubicBezTo>
                  <a:cubicBezTo>
                    <a:pt x="7358" y="17577"/>
                    <a:pt x="7348" y="17580"/>
                    <a:pt x="7340" y="17584"/>
                  </a:cubicBezTo>
                  <a:lnTo>
                    <a:pt x="7343" y="17578"/>
                  </a:lnTo>
                  <a:cubicBezTo>
                    <a:pt x="7350" y="17563"/>
                    <a:pt x="7355" y="17547"/>
                    <a:pt x="7356" y="17532"/>
                  </a:cubicBezTo>
                  <a:cubicBezTo>
                    <a:pt x="7357" y="17517"/>
                    <a:pt x="7355" y="17502"/>
                    <a:pt x="7350" y="17489"/>
                  </a:cubicBezTo>
                  <a:cubicBezTo>
                    <a:pt x="7345" y="17475"/>
                    <a:pt x="7338" y="17462"/>
                    <a:pt x="7327" y="17451"/>
                  </a:cubicBezTo>
                  <a:cubicBezTo>
                    <a:pt x="7316" y="17439"/>
                    <a:pt x="7302" y="17430"/>
                    <a:pt x="7286" y="17422"/>
                  </a:cubicBezTo>
                  <a:cubicBezTo>
                    <a:pt x="7276" y="17417"/>
                    <a:pt x="7266" y="17413"/>
                    <a:pt x="7256" y="17412"/>
                  </a:cubicBezTo>
                  <a:cubicBezTo>
                    <a:pt x="7247" y="17410"/>
                    <a:pt x="7238" y="17409"/>
                    <a:pt x="7229" y="17409"/>
                  </a:cubicBezTo>
                  <a:cubicBezTo>
                    <a:pt x="7220" y="17410"/>
                    <a:pt x="7212" y="17411"/>
                    <a:pt x="7205" y="17413"/>
                  </a:cubicBezTo>
                  <a:cubicBezTo>
                    <a:pt x="7198" y="17415"/>
                    <a:pt x="7191" y="17417"/>
                    <a:pt x="7185" y="17420"/>
                  </a:cubicBezTo>
                  <a:cubicBezTo>
                    <a:pt x="7179" y="17423"/>
                    <a:pt x="7173" y="17426"/>
                    <a:pt x="7167" y="17431"/>
                  </a:cubicBezTo>
                  <a:cubicBezTo>
                    <a:pt x="7161" y="17435"/>
                    <a:pt x="7155" y="17441"/>
                    <a:pt x="7149" y="17447"/>
                  </a:cubicBezTo>
                  <a:cubicBezTo>
                    <a:pt x="7143" y="17454"/>
                    <a:pt x="7137" y="17462"/>
                    <a:pt x="7131" y="17472"/>
                  </a:cubicBezTo>
                  <a:cubicBezTo>
                    <a:pt x="7125" y="17482"/>
                    <a:pt x="7118" y="17493"/>
                    <a:pt x="7112" y="17506"/>
                  </a:cubicBezTo>
                  <a:lnTo>
                    <a:pt x="7067" y="17598"/>
                  </a:lnTo>
                  <a:lnTo>
                    <a:pt x="7458" y="17790"/>
                  </a:lnTo>
                  <a:lnTo>
                    <a:pt x="7480" y="17744"/>
                  </a:lnTo>
                  <a:lnTo>
                    <a:pt x="7304" y="17657"/>
                  </a:lnTo>
                  <a:cubicBezTo>
                    <a:pt x="7309" y="17648"/>
                    <a:pt x="7315" y="17641"/>
                    <a:pt x="7321" y="17636"/>
                  </a:cubicBezTo>
                  <a:cubicBezTo>
                    <a:pt x="7327" y="17632"/>
                    <a:pt x="7337" y="17628"/>
                    <a:pt x="7351" y="17625"/>
                  </a:cubicBezTo>
                  <a:cubicBezTo>
                    <a:pt x="7374" y="17621"/>
                    <a:pt x="7396" y="17617"/>
                    <a:pt x="7416" y="17613"/>
                  </a:cubicBezTo>
                  <a:cubicBezTo>
                    <a:pt x="7437" y="17610"/>
                    <a:pt x="7456" y="17607"/>
                    <a:pt x="7474" y="17605"/>
                  </a:cubicBezTo>
                  <a:cubicBezTo>
                    <a:pt x="7491" y="17603"/>
                    <a:pt x="7506" y="17601"/>
                    <a:pt x="7519" y="17601"/>
                  </a:cubicBezTo>
                  <a:cubicBezTo>
                    <a:pt x="7533" y="17600"/>
                    <a:pt x="7543" y="17600"/>
                    <a:pt x="7551" y="17600"/>
                  </a:cubicBezTo>
                  <a:lnTo>
                    <a:pt x="7580" y="17542"/>
                  </a:lnTo>
                  <a:close/>
                  <a:moveTo>
                    <a:pt x="7294" y="17493"/>
                  </a:moveTo>
                  <a:cubicBezTo>
                    <a:pt x="7302" y="17501"/>
                    <a:pt x="7308" y="17510"/>
                    <a:pt x="7311" y="17519"/>
                  </a:cubicBezTo>
                  <a:cubicBezTo>
                    <a:pt x="7314" y="17530"/>
                    <a:pt x="7314" y="17542"/>
                    <a:pt x="7312" y="17555"/>
                  </a:cubicBezTo>
                  <a:cubicBezTo>
                    <a:pt x="7310" y="17567"/>
                    <a:pt x="7304" y="17582"/>
                    <a:pt x="7296" y="17600"/>
                  </a:cubicBezTo>
                  <a:lnTo>
                    <a:pt x="7275" y="17643"/>
                  </a:lnTo>
                  <a:lnTo>
                    <a:pt x="7129" y="17571"/>
                  </a:lnTo>
                  <a:lnTo>
                    <a:pt x="7152" y="17525"/>
                  </a:lnTo>
                  <a:cubicBezTo>
                    <a:pt x="7157" y="17514"/>
                    <a:pt x="7162" y="17505"/>
                    <a:pt x="7167" y="17498"/>
                  </a:cubicBezTo>
                  <a:cubicBezTo>
                    <a:pt x="7172" y="17491"/>
                    <a:pt x="7178" y="17485"/>
                    <a:pt x="7184" y="17480"/>
                  </a:cubicBezTo>
                  <a:cubicBezTo>
                    <a:pt x="7194" y="17471"/>
                    <a:pt x="7206" y="17466"/>
                    <a:pt x="7221" y="17464"/>
                  </a:cubicBezTo>
                  <a:cubicBezTo>
                    <a:pt x="7235" y="17462"/>
                    <a:pt x="7249" y="17464"/>
                    <a:pt x="7262" y="17471"/>
                  </a:cubicBezTo>
                  <a:cubicBezTo>
                    <a:pt x="7275" y="17477"/>
                    <a:pt x="7285" y="17484"/>
                    <a:pt x="7294" y="17493"/>
                  </a:cubicBezTo>
                  <a:close/>
                  <a:moveTo>
                    <a:pt x="7792" y="17330"/>
                  </a:moveTo>
                  <a:lnTo>
                    <a:pt x="7243" y="17060"/>
                  </a:lnTo>
                  <a:lnTo>
                    <a:pt x="7224" y="17098"/>
                  </a:lnTo>
                  <a:lnTo>
                    <a:pt x="7773" y="17368"/>
                  </a:lnTo>
                  <a:lnTo>
                    <a:pt x="7792" y="17330"/>
                  </a:lnTo>
                  <a:close/>
                  <a:moveTo>
                    <a:pt x="7637" y="16439"/>
                  </a:moveTo>
                  <a:lnTo>
                    <a:pt x="7614" y="16485"/>
                  </a:lnTo>
                  <a:lnTo>
                    <a:pt x="7817" y="16645"/>
                  </a:lnTo>
                  <a:cubicBezTo>
                    <a:pt x="7830" y="16656"/>
                    <a:pt x="7843" y="16666"/>
                    <a:pt x="7856" y="16675"/>
                  </a:cubicBezTo>
                  <a:cubicBezTo>
                    <a:pt x="7868" y="16685"/>
                    <a:pt x="7880" y="16694"/>
                    <a:pt x="7890" y="16701"/>
                  </a:cubicBezTo>
                  <a:cubicBezTo>
                    <a:pt x="7900" y="16709"/>
                    <a:pt x="7909" y="16715"/>
                    <a:pt x="7915" y="16720"/>
                  </a:cubicBezTo>
                  <a:cubicBezTo>
                    <a:pt x="7920" y="16723"/>
                    <a:pt x="7924" y="16726"/>
                    <a:pt x="7925" y="16727"/>
                  </a:cubicBezTo>
                  <a:cubicBezTo>
                    <a:pt x="7923" y="16727"/>
                    <a:pt x="7920" y="16726"/>
                    <a:pt x="7916" y="16724"/>
                  </a:cubicBezTo>
                  <a:cubicBezTo>
                    <a:pt x="7910" y="16722"/>
                    <a:pt x="7901" y="16720"/>
                    <a:pt x="7891" y="16717"/>
                  </a:cubicBezTo>
                  <a:cubicBezTo>
                    <a:pt x="7881" y="16714"/>
                    <a:pt x="7869" y="16711"/>
                    <a:pt x="7856" y="16707"/>
                  </a:cubicBezTo>
                  <a:cubicBezTo>
                    <a:pt x="7843" y="16704"/>
                    <a:pt x="7828" y="16700"/>
                    <a:pt x="7812" y="16696"/>
                  </a:cubicBezTo>
                  <a:lnTo>
                    <a:pt x="7543" y="16631"/>
                  </a:lnTo>
                  <a:lnTo>
                    <a:pt x="7517" y="16684"/>
                  </a:lnTo>
                  <a:lnTo>
                    <a:pt x="7725" y="16851"/>
                  </a:lnTo>
                  <a:cubicBezTo>
                    <a:pt x="7735" y="16859"/>
                    <a:pt x="7746" y="16867"/>
                    <a:pt x="7758" y="16876"/>
                  </a:cubicBezTo>
                  <a:cubicBezTo>
                    <a:pt x="7769" y="16885"/>
                    <a:pt x="7780" y="16893"/>
                    <a:pt x="7790" y="16901"/>
                  </a:cubicBezTo>
                  <a:cubicBezTo>
                    <a:pt x="7800" y="16908"/>
                    <a:pt x="7808" y="16915"/>
                    <a:pt x="7815" y="16920"/>
                  </a:cubicBezTo>
                  <a:cubicBezTo>
                    <a:pt x="7823" y="16925"/>
                    <a:pt x="7826" y="16928"/>
                    <a:pt x="7827" y="16929"/>
                  </a:cubicBezTo>
                  <a:cubicBezTo>
                    <a:pt x="7825" y="16928"/>
                    <a:pt x="7820" y="16927"/>
                    <a:pt x="7812" y="16924"/>
                  </a:cubicBezTo>
                  <a:cubicBezTo>
                    <a:pt x="7803" y="16921"/>
                    <a:pt x="7793" y="16918"/>
                    <a:pt x="7781" y="16914"/>
                  </a:cubicBezTo>
                  <a:cubicBezTo>
                    <a:pt x="7768" y="16910"/>
                    <a:pt x="7755" y="16907"/>
                    <a:pt x="7740" y="16902"/>
                  </a:cubicBezTo>
                  <a:cubicBezTo>
                    <a:pt x="7726" y="16898"/>
                    <a:pt x="7712" y="16895"/>
                    <a:pt x="7698" y="16891"/>
                  </a:cubicBezTo>
                  <a:lnTo>
                    <a:pt x="7445" y="16828"/>
                  </a:lnTo>
                  <a:lnTo>
                    <a:pt x="7421" y="16879"/>
                  </a:lnTo>
                  <a:lnTo>
                    <a:pt x="7857" y="16979"/>
                  </a:lnTo>
                  <a:lnTo>
                    <a:pt x="7887" y="16918"/>
                  </a:lnTo>
                  <a:lnTo>
                    <a:pt x="7690" y="16762"/>
                  </a:lnTo>
                  <a:cubicBezTo>
                    <a:pt x="7678" y="16753"/>
                    <a:pt x="7667" y="16744"/>
                    <a:pt x="7656" y="16736"/>
                  </a:cubicBezTo>
                  <a:cubicBezTo>
                    <a:pt x="7645" y="16727"/>
                    <a:pt x="7635" y="16719"/>
                    <a:pt x="7625" y="16713"/>
                  </a:cubicBezTo>
                  <a:cubicBezTo>
                    <a:pt x="7616" y="16706"/>
                    <a:pt x="7609" y="16701"/>
                    <a:pt x="7603" y="16697"/>
                  </a:cubicBezTo>
                  <a:cubicBezTo>
                    <a:pt x="7597" y="16693"/>
                    <a:pt x="7594" y="16690"/>
                    <a:pt x="7593" y="16690"/>
                  </a:cubicBezTo>
                  <a:cubicBezTo>
                    <a:pt x="7595" y="16690"/>
                    <a:pt x="7599" y="16692"/>
                    <a:pt x="7606" y="16694"/>
                  </a:cubicBezTo>
                  <a:cubicBezTo>
                    <a:pt x="7612" y="16696"/>
                    <a:pt x="7621" y="16698"/>
                    <a:pt x="7632" y="16701"/>
                  </a:cubicBezTo>
                  <a:cubicBezTo>
                    <a:pt x="7642" y="16704"/>
                    <a:pt x="7654" y="16708"/>
                    <a:pt x="7668" y="16711"/>
                  </a:cubicBezTo>
                  <a:cubicBezTo>
                    <a:pt x="7682" y="16715"/>
                    <a:pt x="7697" y="16719"/>
                    <a:pt x="7713" y="16723"/>
                  </a:cubicBezTo>
                  <a:lnTo>
                    <a:pt x="7954" y="16782"/>
                  </a:lnTo>
                  <a:lnTo>
                    <a:pt x="7984" y="16721"/>
                  </a:lnTo>
                  <a:lnTo>
                    <a:pt x="7637" y="16439"/>
                  </a:lnTo>
                  <a:close/>
                  <a:moveTo>
                    <a:pt x="8175" y="16333"/>
                  </a:moveTo>
                  <a:lnTo>
                    <a:pt x="8134" y="16313"/>
                  </a:lnTo>
                  <a:lnTo>
                    <a:pt x="8049" y="16485"/>
                  </a:lnTo>
                  <a:lnTo>
                    <a:pt x="7906" y="16415"/>
                  </a:lnTo>
                  <a:lnTo>
                    <a:pt x="7972" y="16281"/>
                  </a:lnTo>
                  <a:lnTo>
                    <a:pt x="7932" y="16261"/>
                  </a:lnTo>
                  <a:lnTo>
                    <a:pt x="7866" y="16395"/>
                  </a:lnTo>
                  <a:lnTo>
                    <a:pt x="7738" y="16332"/>
                  </a:lnTo>
                  <a:lnTo>
                    <a:pt x="7817" y="16172"/>
                  </a:lnTo>
                  <a:lnTo>
                    <a:pt x="7781" y="16147"/>
                  </a:lnTo>
                  <a:lnTo>
                    <a:pt x="7676" y="16360"/>
                  </a:lnTo>
                  <a:lnTo>
                    <a:pt x="8067" y="16553"/>
                  </a:lnTo>
                  <a:lnTo>
                    <a:pt x="8175" y="16333"/>
                  </a:lnTo>
                  <a:close/>
                  <a:moveTo>
                    <a:pt x="8191" y="15929"/>
                  </a:moveTo>
                  <a:cubicBezTo>
                    <a:pt x="8176" y="15928"/>
                    <a:pt x="8162" y="15929"/>
                    <a:pt x="8149" y="15932"/>
                  </a:cubicBezTo>
                  <a:cubicBezTo>
                    <a:pt x="8136" y="15935"/>
                    <a:pt x="8124" y="15941"/>
                    <a:pt x="8113" y="15948"/>
                  </a:cubicBezTo>
                  <a:cubicBezTo>
                    <a:pt x="8102" y="15956"/>
                    <a:pt x="8090" y="15967"/>
                    <a:pt x="8076" y="15982"/>
                  </a:cubicBezTo>
                  <a:lnTo>
                    <a:pt x="8039" y="16020"/>
                  </a:lnTo>
                  <a:cubicBezTo>
                    <a:pt x="8020" y="16039"/>
                    <a:pt x="8004" y="16051"/>
                    <a:pt x="7989" y="16057"/>
                  </a:cubicBezTo>
                  <a:cubicBezTo>
                    <a:pt x="7975" y="16062"/>
                    <a:pt x="7960" y="16061"/>
                    <a:pt x="7944" y="16053"/>
                  </a:cubicBezTo>
                  <a:cubicBezTo>
                    <a:pt x="7924" y="16043"/>
                    <a:pt x="7911" y="16029"/>
                    <a:pt x="7906" y="16009"/>
                  </a:cubicBezTo>
                  <a:cubicBezTo>
                    <a:pt x="7902" y="15990"/>
                    <a:pt x="7906" y="15968"/>
                    <a:pt x="7918" y="15943"/>
                  </a:cubicBezTo>
                  <a:cubicBezTo>
                    <a:pt x="7922" y="15935"/>
                    <a:pt x="7926" y="15927"/>
                    <a:pt x="7931" y="15921"/>
                  </a:cubicBezTo>
                  <a:cubicBezTo>
                    <a:pt x="7936" y="15914"/>
                    <a:pt x="7941" y="15907"/>
                    <a:pt x="7948" y="15901"/>
                  </a:cubicBezTo>
                  <a:cubicBezTo>
                    <a:pt x="7954" y="15895"/>
                    <a:pt x="7961" y="15889"/>
                    <a:pt x="7969" y="15883"/>
                  </a:cubicBezTo>
                  <a:cubicBezTo>
                    <a:pt x="7977" y="15877"/>
                    <a:pt x="7987" y="15871"/>
                    <a:pt x="7998" y="15865"/>
                  </a:cubicBezTo>
                  <a:lnTo>
                    <a:pt x="7974" y="15827"/>
                  </a:lnTo>
                  <a:cubicBezTo>
                    <a:pt x="7931" y="15852"/>
                    <a:pt x="7899" y="15886"/>
                    <a:pt x="7878" y="15927"/>
                  </a:cubicBezTo>
                  <a:cubicBezTo>
                    <a:pt x="7869" y="15946"/>
                    <a:pt x="7863" y="15965"/>
                    <a:pt x="7861" y="15983"/>
                  </a:cubicBezTo>
                  <a:cubicBezTo>
                    <a:pt x="7859" y="16001"/>
                    <a:pt x="7860" y="16018"/>
                    <a:pt x="7865" y="16034"/>
                  </a:cubicBezTo>
                  <a:cubicBezTo>
                    <a:pt x="7869" y="16050"/>
                    <a:pt x="7877" y="16064"/>
                    <a:pt x="7887" y="16077"/>
                  </a:cubicBezTo>
                  <a:cubicBezTo>
                    <a:pt x="7898" y="16090"/>
                    <a:pt x="7912" y="16100"/>
                    <a:pt x="7928" y="16109"/>
                  </a:cubicBezTo>
                  <a:cubicBezTo>
                    <a:pt x="7954" y="16121"/>
                    <a:pt x="7979" y="16123"/>
                    <a:pt x="8004" y="16116"/>
                  </a:cubicBezTo>
                  <a:cubicBezTo>
                    <a:pt x="8016" y="16112"/>
                    <a:pt x="8027" y="16106"/>
                    <a:pt x="8037" y="16098"/>
                  </a:cubicBezTo>
                  <a:cubicBezTo>
                    <a:pt x="8047" y="16090"/>
                    <a:pt x="8059" y="16078"/>
                    <a:pt x="8073" y="16063"/>
                  </a:cubicBezTo>
                  <a:lnTo>
                    <a:pt x="8105" y="16030"/>
                  </a:lnTo>
                  <a:cubicBezTo>
                    <a:pt x="8142" y="15990"/>
                    <a:pt x="8177" y="15978"/>
                    <a:pt x="8212" y="15995"/>
                  </a:cubicBezTo>
                  <a:cubicBezTo>
                    <a:pt x="8235" y="16007"/>
                    <a:pt x="8249" y="16025"/>
                    <a:pt x="8254" y="16051"/>
                  </a:cubicBezTo>
                  <a:cubicBezTo>
                    <a:pt x="8256" y="16062"/>
                    <a:pt x="8257" y="16073"/>
                    <a:pt x="8255" y="16084"/>
                  </a:cubicBezTo>
                  <a:cubicBezTo>
                    <a:pt x="8253" y="16094"/>
                    <a:pt x="8248" y="16107"/>
                    <a:pt x="8241" y="16121"/>
                  </a:cubicBezTo>
                  <a:cubicBezTo>
                    <a:pt x="8231" y="16141"/>
                    <a:pt x="8219" y="16158"/>
                    <a:pt x="8206" y="16172"/>
                  </a:cubicBezTo>
                  <a:cubicBezTo>
                    <a:pt x="8192" y="16187"/>
                    <a:pt x="8175" y="16199"/>
                    <a:pt x="8155" y="16210"/>
                  </a:cubicBezTo>
                  <a:lnTo>
                    <a:pt x="8182" y="16248"/>
                  </a:lnTo>
                  <a:cubicBezTo>
                    <a:pt x="8204" y="16235"/>
                    <a:pt x="8222" y="16219"/>
                    <a:pt x="8238" y="16202"/>
                  </a:cubicBezTo>
                  <a:cubicBezTo>
                    <a:pt x="8254" y="16184"/>
                    <a:pt x="8267" y="16164"/>
                    <a:pt x="8279" y="16140"/>
                  </a:cubicBezTo>
                  <a:cubicBezTo>
                    <a:pt x="8288" y="16122"/>
                    <a:pt x="8294" y="16105"/>
                    <a:pt x="8297" y="16090"/>
                  </a:cubicBezTo>
                  <a:cubicBezTo>
                    <a:pt x="8300" y="16074"/>
                    <a:pt x="8300" y="16058"/>
                    <a:pt x="8298" y="16041"/>
                  </a:cubicBezTo>
                  <a:cubicBezTo>
                    <a:pt x="8296" y="16018"/>
                    <a:pt x="8288" y="15998"/>
                    <a:pt x="8276" y="15980"/>
                  </a:cubicBezTo>
                  <a:cubicBezTo>
                    <a:pt x="8264" y="15963"/>
                    <a:pt x="8249" y="15949"/>
                    <a:pt x="8231" y="15940"/>
                  </a:cubicBezTo>
                  <a:cubicBezTo>
                    <a:pt x="8219" y="15934"/>
                    <a:pt x="8205" y="15931"/>
                    <a:pt x="8191" y="15929"/>
                  </a:cubicBezTo>
                  <a:close/>
                  <a:moveTo>
                    <a:pt x="8108" y="15482"/>
                  </a:moveTo>
                  <a:lnTo>
                    <a:pt x="7981" y="15741"/>
                  </a:lnTo>
                  <a:lnTo>
                    <a:pt x="8020" y="15760"/>
                  </a:lnTo>
                  <a:lnTo>
                    <a:pt x="8071" y="15655"/>
                  </a:lnTo>
                  <a:lnTo>
                    <a:pt x="8423" y="15828"/>
                  </a:lnTo>
                  <a:lnTo>
                    <a:pt x="8445" y="15783"/>
                  </a:lnTo>
                  <a:lnTo>
                    <a:pt x="8094" y="15610"/>
                  </a:lnTo>
                  <a:lnTo>
                    <a:pt x="8146" y="15504"/>
                  </a:lnTo>
                  <a:lnTo>
                    <a:pt x="8108" y="15482"/>
                  </a:lnTo>
                  <a:close/>
                  <a:moveTo>
                    <a:pt x="8242" y="15209"/>
                  </a:moveTo>
                  <a:lnTo>
                    <a:pt x="8141" y="15415"/>
                  </a:lnTo>
                  <a:lnTo>
                    <a:pt x="8532" y="15607"/>
                  </a:lnTo>
                  <a:lnTo>
                    <a:pt x="8555" y="15560"/>
                  </a:lnTo>
                  <a:lnTo>
                    <a:pt x="8369" y="15469"/>
                  </a:lnTo>
                  <a:lnTo>
                    <a:pt x="8431" y="15343"/>
                  </a:lnTo>
                  <a:lnTo>
                    <a:pt x="8393" y="15325"/>
                  </a:lnTo>
                  <a:lnTo>
                    <a:pt x="8331" y="15450"/>
                  </a:lnTo>
                  <a:lnTo>
                    <a:pt x="8203" y="15387"/>
                  </a:lnTo>
                  <a:lnTo>
                    <a:pt x="8277" y="15236"/>
                  </a:lnTo>
                  <a:lnTo>
                    <a:pt x="8242" y="15209"/>
                  </a:lnTo>
                  <a:close/>
                  <a:moveTo>
                    <a:pt x="8789" y="15084"/>
                  </a:moveTo>
                  <a:lnTo>
                    <a:pt x="8335" y="15021"/>
                  </a:lnTo>
                  <a:lnTo>
                    <a:pt x="8305" y="15082"/>
                  </a:lnTo>
                  <a:lnTo>
                    <a:pt x="8631" y="15405"/>
                  </a:lnTo>
                  <a:lnTo>
                    <a:pt x="8655" y="15358"/>
                  </a:lnTo>
                  <a:lnTo>
                    <a:pt x="8553" y="15261"/>
                  </a:lnTo>
                  <a:lnTo>
                    <a:pt x="8625" y="15115"/>
                  </a:lnTo>
                  <a:lnTo>
                    <a:pt x="8763" y="15137"/>
                  </a:lnTo>
                  <a:lnTo>
                    <a:pt x="8789" y="15084"/>
                  </a:lnTo>
                  <a:close/>
                  <a:moveTo>
                    <a:pt x="8581" y="15108"/>
                  </a:moveTo>
                  <a:lnTo>
                    <a:pt x="8521" y="15230"/>
                  </a:lnTo>
                  <a:lnTo>
                    <a:pt x="8360" y="15074"/>
                  </a:lnTo>
                  <a:lnTo>
                    <a:pt x="8581" y="15108"/>
                  </a:lnTo>
                  <a:close/>
                  <a:moveTo>
                    <a:pt x="8227" y="15052"/>
                  </a:moveTo>
                  <a:cubicBezTo>
                    <a:pt x="8218" y="15055"/>
                    <a:pt x="8212" y="15061"/>
                    <a:pt x="8208" y="15069"/>
                  </a:cubicBezTo>
                  <a:cubicBezTo>
                    <a:pt x="8204" y="15077"/>
                    <a:pt x="8203" y="15085"/>
                    <a:pt x="8206" y="15094"/>
                  </a:cubicBezTo>
                  <a:cubicBezTo>
                    <a:pt x="8209" y="15102"/>
                    <a:pt x="8215" y="15108"/>
                    <a:pt x="8223" y="15112"/>
                  </a:cubicBezTo>
                  <a:cubicBezTo>
                    <a:pt x="8231" y="15117"/>
                    <a:pt x="8239" y="15117"/>
                    <a:pt x="8248" y="15114"/>
                  </a:cubicBezTo>
                  <a:cubicBezTo>
                    <a:pt x="8257" y="15112"/>
                    <a:pt x="8263" y="15106"/>
                    <a:pt x="8267" y="15098"/>
                  </a:cubicBezTo>
                  <a:cubicBezTo>
                    <a:pt x="8271" y="15089"/>
                    <a:pt x="8272" y="15081"/>
                    <a:pt x="8269" y="15073"/>
                  </a:cubicBezTo>
                  <a:cubicBezTo>
                    <a:pt x="8266" y="15064"/>
                    <a:pt x="8260" y="15058"/>
                    <a:pt x="8251" y="15054"/>
                  </a:cubicBezTo>
                  <a:cubicBezTo>
                    <a:pt x="8244" y="15050"/>
                    <a:pt x="8235" y="15049"/>
                    <a:pt x="8227" y="15052"/>
                  </a:cubicBezTo>
                  <a:close/>
                  <a:moveTo>
                    <a:pt x="8285" y="14935"/>
                  </a:moveTo>
                  <a:cubicBezTo>
                    <a:pt x="8276" y="14938"/>
                    <a:pt x="8270" y="14943"/>
                    <a:pt x="8266" y="14952"/>
                  </a:cubicBezTo>
                  <a:cubicBezTo>
                    <a:pt x="8262" y="14960"/>
                    <a:pt x="8261" y="14968"/>
                    <a:pt x="8264" y="14976"/>
                  </a:cubicBezTo>
                  <a:cubicBezTo>
                    <a:pt x="8267" y="14985"/>
                    <a:pt x="8272" y="14991"/>
                    <a:pt x="8280" y="14995"/>
                  </a:cubicBezTo>
                  <a:cubicBezTo>
                    <a:pt x="8289" y="14999"/>
                    <a:pt x="8297" y="15000"/>
                    <a:pt x="8306" y="14997"/>
                  </a:cubicBezTo>
                  <a:cubicBezTo>
                    <a:pt x="8315" y="14994"/>
                    <a:pt x="8321" y="14989"/>
                    <a:pt x="8325" y="14980"/>
                  </a:cubicBezTo>
                  <a:cubicBezTo>
                    <a:pt x="8329" y="14972"/>
                    <a:pt x="8330" y="14964"/>
                    <a:pt x="8327" y="14955"/>
                  </a:cubicBezTo>
                  <a:cubicBezTo>
                    <a:pt x="8323" y="14947"/>
                    <a:pt x="8318" y="14940"/>
                    <a:pt x="8309" y="14936"/>
                  </a:cubicBezTo>
                  <a:cubicBezTo>
                    <a:pt x="8301" y="14932"/>
                    <a:pt x="8293" y="14932"/>
                    <a:pt x="8285" y="14935"/>
                  </a:cubicBezTo>
                  <a:close/>
                  <a:moveTo>
                    <a:pt x="8885" y="14790"/>
                  </a:moveTo>
                  <a:lnTo>
                    <a:pt x="8809" y="14944"/>
                  </a:lnTo>
                  <a:lnTo>
                    <a:pt x="8458" y="14771"/>
                  </a:lnTo>
                  <a:lnTo>
                    <a:pt x="8435" y="14818"/>
                  </a:lnTo>
                  <a:lnTo>
                    <a:pt x="8826" y="15010"/>
                  </a:lnTo>
                  <a:lnTo>
                    <a:pt x="8922" y="14815"/>
                  </a:lnTo>
                  <a:lnTo>
                    <a:pt x="8885" y="14790"/>
                  </a:lnTo>
                  <a:close/>
                  <a:moveTo>
                    <a:pt x="8984" y="14688"/>
                  </a:moveTo>
                  <a:lnTo>
                    <a:pt x="8593" y="14496"/>
                  </a:lnTo>
                  <a:lnTo>
                    <a:pt x="8571" y="14541"/>
                  </a:lnTo>
                  <a:lnTo>
                    <a:pt x="8962" y="14734"/>
                  </a:lnTo>
                  <a:lnTo>
                    <a:pt x="8984" y="14688"/>
                  </a:lnTo>
                  <a:close/>
                  <a:moveTo>
                    <a:pt x="8151" y="18107"/>
                  </a:moveTo>
                  <a:lnTo>
                    <a:pt x="7760" y="17915"/>
                  </a:lnTo>
                  <a:lnTo>
                    <a:pt x="7737" y="17961"/>
                  </a:lnTo>
                  <a:lnTo>
                    <a:pt x="7901" y="18042"/>
                  </a:lnTo>
                  <a:lnTo>
                    <a:pt x="7820" y="18207"/>
                  </a:lnTo>
                  <a:lnTo>
                    <a:pt x="7656" y="18126"/>
                  </a:lnTo>
                  <a:lnTo>
                    <a:pt x="7634" y="18172"/>
                  </a:lnTo>
                  <a:lnTo>
                    <a:pt x="7801" y="18254"/>
                  </a:lnTo>
                  <a:lnTo>
                    <a:pt x="7916" y="18254"/>
                  </a:lnTo>
                  <a:lnTo>
                    <a:pt x="7858" y="18225"/>
                  </a:lnTo>
                  <a:lnTo>
                    <a:pt x="7939" y="18061"/>
                  </a:lnTo>
                  <a:lnTo>
                    <a:pt x="8128" y="18154"/>
                  </a:lnTo>
                  <a:lnTo>
                    <a:pt x="8151" y="18107"/>
                  </a:lnTo>
                  <a:close/>
                  <a:moveTo>
                    <a:pt x="9002" y="16378"/>
                  </a:moveTo>
                  <a:lnTo>
                    <a:pt x="9002" y="16376"/>
                  </a:lnTo>
                  <a:lnTo>
                    <a:pt x="8612" y="16184"/>
                  </a:lnTo>
                  <a:lnTo>
                    <a:pt x="8589" y="16230"/>
                  </a:lnTo>
                  <a:lnTo>
                    <a:pt x="8752" y="16311"/>
                  </a:lnTo>
                  <a:lnTo>
                    <a:pt x="8671" y="16476"/>
                  </a:lnTo>
                  <a:lnTo>
                    <a:pt x="8508" y="16395"/>
                  </a:lnTo>
                  <a:lnTo>
                    <a:pt x="8486" y="16441"/>
                  </a:lnTo>
                  <a:lnTo>
                    <a:pt x="8876" y="16633"/>
                  </a:lnTo>
                  <a:lnTo>
                    <a:pt x="8899" y="16587"/>
                  </a:lnTo>
                  <a:lnTo>
                    <a:pt x="8710" y="16494"/>
                  </a:lnTo>
                  <a:lnTo>
                    <a:pt x="8791" y="16330"/>
                  </a:lnTo>
                  <a:lnTo>
                    <a:pt x="8980" y="16423"/>
                  </a:lnTo>
                  <a:lnTo>
                    <a:pt x="9002" y="16378"/>
                  </a:lnTo>
                  <a:close/>
                  <a:moveTo>
                    <a:pt x="9002" y="16233"/>
                  </a:moveTo>
                  <a:lnTo>
                    <a:pt x="9002" y="16175"/>
                  </a:lnTo>
                  <a:lnTo>
                    <a:pt x="8899" y="16124"/>
                  </a:lnTo>
                  <a:lnTo>
                    <a:pt x="8965" y="15990"/>
                  </a:lnTo>
                  <a:lnTo>
                    <a:pt x="8924" y="15970"/>
                  </a:lnTo>
                  <a:lnTo>
                    <a:pt x="8858" y="16104"/>
                  </a:lnTo>
                  <a:lnTo>
                    <a:pt x="8730" y="16041"/>
                  </a:lnTo>
                  <a:lnTo>
                    <a:pt x="8809" y="15881"/>
                  </a:lnTo>
                  <a:lnTo>
                    <a:pt x="8773" y="15856"/>
                  </a:lnTo>
                  <a:lnTo>
                    <a:pt x="8668" y="16069"/>
                  </a:lnTo>
                  <a:lnTo>
                    <a:pt x="9002" y="16233"/>
                  </a:lnTo>
                  <a:close/>
                  <a:moveTo>
                    <a:pt x="9002" y="15858"/>
                  </a:moveTo>
                  <a:lnTo>
                    <a:pt x="9002" y="15800"/>
                  </a:lnTo>
                  <a:lnTo>
                    <a:pt x="8840" y="15721"/>
                  </a:lnTo>
                  <a:lnTo>
                    <a:pt x="8817" y="15767"/>
                  </a:lnTo>
                  <a:lnTo>
                    <a:pt x="9002" y="15858"/>
                  </a:lnTo>
                  <a:close/>
                  <a:moveTo>
                    <a:pt x="8315" y="17773"/>
                  </a:moveTo>
                  <a:lnTo>
                    <a:pt x="8275" y="17753"/>
                  </a:lnTo>
                  <a:lnTo>
                    <a:pt x="8190" y="17925"/>
                  </a:lnTo>
                  <a:lnTo>
                    <a:pt x="8047" y="17855"/>
                  </a:lnTo>
                  <a:lnTo>
                    <a:pt x="8113" y="17721"/>
                  </a:lnTo>
                  <a:lnTo>
                    <a:pt x="8073" y="17701"/>
                  </a:lnTo>
                  <a:lnTo>
                    <a:pt x="8007" y="17835"/>
                  </a:lnTo>
                  <a:lnTo>
                    <a:pt x="7879" y="17772"/>
                  </a:lnTo>
                  <a:lnTo>
                    <a:pt x="7957" y="17612"/>
                  </a:lnTo>
                  <a:lnTo>
                    <a:pt x="7922" y="17587"/>
                  </a:lnTo>
                  <a:lnTo>
                    <a:pt x="7817" y="17800"/>
                  </a:lnTo>
                  <a:lnTo>
                    <a:pt x="8207" y="17993"/>
                  </a:lnTo>
                  <a:lnTo>
                    <a:pt x="8315" y="17773"/>
                  </a:lnTo>
                  <a:close/>
                  <a:moveTo>
                    <a:pt x="8232" y="16956"/>
                  </a:moveTo>
                  <a:lnTo>
                    <a:pt x="8209" y="17003"/>
                  </a:lnTo>
                  <a:lnTo>
                    <a:pt x="8412" y="17163"/>
                  </a:lnTo>
                  <a:cubicBezTo>
                    <a:pt x="8425" y="17173"/>
                    <a:pt x="8438" y="17183"/>
                    <a:pt x="8450" y="17192"/>
                  </a:cubicBezTo>
                  <a:cubicBezTo>
                    <a:pt x="8463" y="17202"/>
                    <a:pt x="8474" y="17211"/>
                    <a:pt x="8485" y="17218"/>
                  </a:cubicBezTo>
                  <a:cubicBezTo>
                    <a:pt x="8495" y="17226"/>
                    <a:pt x="8503" y="17232"/>
                    <a:pt x="8510" y="17237"/>
                  </a:cubicBezTo>
                  <a:cubicBezTo>
                    <a:pt x="8515" y="17241"/>
                    <a:pt x="8518" y="17243"/>
                    <a:pt x="8520" y="17244"/>
                  </a:cubicBezTo>
                  <a:cubicBezTo>
                    <a:pt x="8518" y="17244"/>
                    <a:pt x="8515" y="17243"/>
                    <a:pt x="8510" y="17241"/>
                  </a:cubicBezTo>
                  <a:cubicBezTo>
                    <a:pt x="8504" y="17239"/>
                    <a:pt x="8496" y="17237"/>
                    <a:pt x="8486" y="17234"/>
                  </a:cubicBezTo>
                  <a:cubicBezTo>
                    <a:pt x="8476" y="17231"/>
                    <a:pt x="8464" y="17228"/>
                    <a:pt x="8451" y="17225"/>
                  </a:cubicBezTo>
                  <a:cubicBezTo>
                    <a:pt x="8437" y="17221"/>
                    <a:pt x="8423" y="17217"/>
                    <a:pt x="8407" y="17213"/>
                  </a:cubicBezTo>
                  <a:lnTo>
                    <a:pt x="8138" y="17148"/>
                  </a:lnTo>
                  <a:lnTo>
                    <a:pt x="8111" y="17201"/>
                  </a:lnTo>
                  <a:lnTo>
                    <a:pt x="8320" y="17368"/>
                  </a:lnTo>
                  <a:cubicBezTo>
                    <a:pt x="8330" y="17376"/>
                    <a:pt x="8341" y="17384"/>
                    <a:pt x="8352" y="17393"/>
                  </a:cubicBezTo>
                  <a:cubicBezTo>
                    <a:pt x="8364" y="17402"/>
                    <a:pt x="8375" y="17410"/>
                    <a:pt x="8385" y="17418"/>
                  </a:cubicBezTo>
                  <a:cubicBezTo>
                    <a:pt x="8395" y="17425"/>
                    <a:pt x="8403" y="17432"/>
                    <a:pt x="8410" y="17437"/>
                  </a:cubicBezTo>
                  <a:cubicBezTo>
                    <a:pt x="8417" y="17442"/>
                    <a:pt x="8421" y="17445"/>
                    <a:pt x="8422" y="17446"/>
                  </a:cubicBezTo>
                  <a:cubicBezTo>
                    <a:pt x="8420" y="17445"/>
                    <a:pt x="8415" y="17444"/>
                    <a:pt x="8407" y="17441"/>
                  </a:cubicBezTo>
                  <a:cubicBezTo>
                    <a:pt x="8398" y="17438"/>
                    <a:pt x="8388" y="17435"/>
                    <a:pt x="8375" y="17431"/>
                  </a:cubicBezTo>
                  <a:cubicBezTo>
                    <a:pt x="8363" y="17427"/>
                    <a:pt x="8350" y="17424"/>
                    <a:pt x="8335" y="17420"/>
                  </a:cubicBezTo>
                  <a:cubicBezTo>
                    <a:pt x="8321" y="17415"/>
                    <a:pt x="8307" y="17412"/>
                    <a:pt x="8293" y="17408"/>
                  </a:cubicBezTo>
                  <a:lnTo>
                    <a:pt x="8040" y="17346"/>
                  </a:lnTo>
                  <a:lnTo>
                    <a:pt x="8016" y="17396"/>
                  </a:lnTo>
                  <a:lnTo>
                    <a:pt x="8452" y="17496"/>
                  </a:lnTo>
                  <a:lnTo>
                    <a:pt x="8482" y="17435"/>
                  </a:lnTo>
                  <a:lnTo>
                    <a:pt x="8285" y="17279"/>
                  </a:lnTo>
                  <a:cubicBezTo>
                    <a:pt x="8273" y="17270"/>
                    <a:pt x="8262" y="17261"/>
                    <a:pt x="8250" y="17253"/>
                  </a:cubicBezTo>
                  <a:cubicBezTo>
                    <a:pt x="8239" y="17244"/>
                    <a:pt x="8229" y="17237"/>
                    <a:pt x="8220" y="17230"/>
                  </a:cubicBezTo>
                  <a:cubicBezTo>
                    <a:pt x="8211" y="17223"/>
                    <a:pt x="8204" y="17218"/>
                    <a:pt x="8198" y="17214"/>
                  </a:cubicBezTo>
                  <a:cubicBezTo>
                    <a:pt x="8192" y="17210"/>
                    <a:pt x="8189" y="17208"/>
                    <a:pt x="8188" y="17207"/>
                  </a:cubicBezTo>
                  <a:cubicBezTo>
                    <a:pt x="8189" y="17207"/>
                    <a:pt x="8194" y="17209"/>
                    <a:pt x="8200" y="17211"/>
                  </a:cubicBezTo>
                  <a:cubicBezTo>
                    <a:pt x="8207" y="17213"/>
                    <a:pt x="8216" y="17215"/>
                    <a:pt x="8226" y="17218"/>
                  </a:cubicBezTo>
                  <a:cubicBezTo>
                    <a:pt x="8237" y="17221"/>
                    <a:pt x="8249" y="17225"/>
                    <a:pt x="8263" y="17228"/>
                  </a:cubicBezTo>
                  <a:cubicBezTo>
                    <a:pt x="8277" y="17232"/>
                    <a:pt x="8292" y="17236"/>
                    <a:pt x="8308" y="17240"/>
                  </a:cubicBezTo>
                  <a:lnTo>
                    <a:pt x="8549" y="17299"/>
                  </a:lnTo>
                  <a:lnTo>
                    <a:pt x="8579" y="17238"/>
                  </a:lnTo>
                  <a:lnTo>
                    <a:pt x="8232" y="16956"/>
                  </a:lnTo>
                  <a:close/>
                  <a:moveTo>
                    <a:pt x="8684" y="17024"/>
                  </a:moveTo>
                  <a:lnTo>
                    <a:pt x="8293" y="16832"/>
                  </a:lnTo>
                  <a:lnTo>
                    <a:pt x="8271" y="16877"/>
                  </a:lnTo>
                  <a:lnTo>
                    <a:pt x="8661" y="17070"/>
                  </a:lnTo>
                  <a:lnTo>
                    <a:pt x="8684" y="17024"/>
                  </a:lnTo>
                  <a:close/>
                  <a:moveTo>
                    <a:pt x="8800" y="16689"/>
                  </a:moveTo>
                  <a:lnTo>
                    <a:pt x="8724" y="16843"/>
                  </a:lnTo>
                  <a:lnTo>
                    <a:pt x="8372" y="16670"/>
                  </a:lnTo>
                  <a:lnTo>
                    <a:pt x="8349" y="16717"/>
                  </a:lnTo>
                  <a:lnTo>
                    <a:pt x="8740" y="16909"/>
                  </a:lnTo>
                  <a:lnTo>
                    <a:pt x="8836" y="16715"/>
                  </a:lnTo>
                  <a:lnTo>
                    <a:pt x="8800" y="16689"/>
                  </a:lnTo>
                  <a:close/>
                  <a:moveTo>
                    <a:pt x="9002" y="17661"/>
                  </a:moveTo>
                  <a:lnTo>
                    <a:pt x="9002" y="17587"/>
                  </a:lnTo>
                  <a:cubicBezTo>
                    <a:pt x="8992" y="17594"/>
                    <a:pt x="8982" y="17604"/>
                    <a:pt x="8970" y="17617"/>
                  </a:cubicBezTo>
                  <a:lnTo>
                    <a:pt x="8933" y="17655"/>
                  </a:lnTo>
                  <a:cubicBezTo>
                    <a:pt x="8914" y="17674"/>
                    <a:pt x="8898" y="17687"/>
                    <a:pt x="8883" y="17692"/>
                  </a:cubicBezTo>
                  <a:cubicBezTo>
                    <a:pt x="8869" y="17698"/>
                    <a:pt x="8853" y="17696"/>
                    <a:pt x="8838" y="17689"/>
                  </a:cubicBezTo>
                  <a:cubicBezTo>
                    <a:pt x="8817" y="17679"/>
                    <a:pt x="8805" y="17664"/>
                    <a:pt x="8800" y="17645"/>
                  </a:cubicBezTo>
                  <a:cubicBezTo>
                    <a:pt x="8796" y="17625"/>
                    <a:pt x="8799" y="17603"/>
                    <a:pt x="8812" y="17579"/>
                  </a:cubicBezTo>
                  <a:cubicBezTo>
                    <a:pt x="8816" y="17570"/>
                    <a:pt x="8820" y="17563"/>
                    <a:pt x="8825" y="17556"/>
                  </a:cubicBezTo>
                  <a:cubicBezTo>
                    <a:pt x="8830" y="17549"/>
                    <a:pt x="8835" y="17543"/>
                    <a:pt x="8842" y="17537"/>
                  </a:cubicBezTo>
                  <a:cubicBezTo>
                    <a:pt x="8848" y="17530"/>
                    <a:pt x="8855" y="17524"/>
                    <a:pt x="8863" y="17519"/>
                  </a:cubicBezTo>
                  <a:cubicBezTo>
                    <a:pt x="8871" y="17513"/>
                    <a:pt x="8881" y="17506"/>
                    <a:pt x="8891" y="17500"/>
                  </a:cubicBezTo>
                  <a:lnTo>
                    <a:pt x="8868" y="17463"/>
                  </a:lnTo>
                  <a:cubicBezTo>
                    <a:pt x="8824" y="17488"/>
                    <a:pt x="8793" y="17521"/>
                    <a:pt x="8772" y="17562"/>
                  </a:cubicBezTo>
                  <a:cubicBezTo>
                    <a:pt x="8763" y="17581"/>
                    <a:pt x="8757" y="17600"/>
                    <a:pt x="8755" y="17618"/>
                  </a:cubicBezTo>
                  <a:cubicBezTo>
                    <a:pt x="8753" y="17637"/>
                    <a:pt x="8754" y="17654"/>
                    <a:pt x="8758" y="17669"/>
                  </a:cubicBezTo>
                  <a:cubicBezTo>
                    <a:pt x="8763" y="17685"/>
                    <a:pt x="8770" y="17700"/>
                    <a:pt x="8781" y="17712"/>
                  </a:cubicBezTo>
                  <a:cubicBezTo>
                    <a:pt x="8792" y="17725"/>
                    <a:pt x="8806" y="17736"/>
                    <a:pt x="8822" y="17744"/>
                  </a:cubicBezTo>
                  <a:cubicBezTo>
                    <a:pt x="8847" y="17756"/>
                    <a:pt x="8873" y="17759"/>
                    <a:pt x="8898" y="17751"/>
                  </a:cubicBezTo>
                  <a:cubicBezTo>
                    <a:pt x="8910" y="17747"/>
                    <a:pt x="8921" y="17741"/>
                    <a:pt x="8931" y="17733"/>
                  </a:cubicBezTo>
                  <a:cubicBezTo>
                    <a:pt x="8941" y="17725"/>
                    <a:pt x="8953" y="17714"/>
                    <a:pt x="8967" y="17699"/>
                  </a:cubicBezTo>
                  <a:lnTo>
                    <a:pt x="8998" y="17665"/>
                  </a:lnTo>
                  <a:lnTo>
                    <a:pt x="9002" y="17661"/>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endParaRPr lang="de-DE" sz="1798"/>
            </a:p>
          </p:txBody>
        </p:sp>
      </p:grpSp>
      <p:pic>
        <p:nvPicPr>
          <p:cNvPr id="4" name="Grafik 21">
            <a:extLst>
              <a:ext uri="{FF2B5EF4-FFF2-40B4-BE49-F238E27FC236}">
                <a16:creationId xmlns:a16="http://schemas.microsoft.com/office/drawing/2014/main" id="{00DB04CA-3769-06B2-F043-C9522C4948F4}"/>
              </a:ext>
            </a:extLst>
          </p:cNvPr>
          <p:cNvPicPr>
            <a:picLocks noChangeAspect="1"/>
          </p:cNvPicPr>
          <p:nvPr/>
        </p:nvPicPr>
        <p:blipFill>
          <a:blip r:embed="rId2"/>
          <a:srcRect/>
          <a:stretch/>
        </p:blipFill>
        <p:spPr>
          <a:xfrm>
            <a:off x="358775" y="293869"/>
            <a:ext cx="2880000" cy="780560"/>
          </a:xfrm>
          <a:prstGeom prst="rect">
            <a:avLst/>
          </a:prstGeom>
          <a:noFill/>
        </p:spPr>
      </p:pic>
    </p:spTree>
    <p:extLst>
      <p:ext uri="{BB962C8B-B14F-4D97-AF65-F5344CB8AC3E}">
        <p14:creationId xmlns:p14="http://schemas.microsoft.com/office/powerpoint/2010/main" val="836449888"/>
      </p:ext>
    </p:extLst>
  </p:cSld>
  <p:clrMapOvr>
    <a:masterClrMapping/>
  </p:clrMapOvr>
  <p:extLst>
    <p:ext uri="{DCECCB84-F9BA-43D5-87BE-67443E8EF086}">
      <p15:sldGuideLst xmlns:p15="http://schemas.microsoft.com/office/powerpoint/2012/main">
        <p15:guide id="3" pos="226">
          <p15:clr>
            <a:srgbClr val="FBAE40"/>
          </p15:clr>
        </p15:guide>
        <p15:guide id="4" pos="5534">
          <p15:clr>
            <a:srgbClr val="FBAE40"/>
          </p15:clr>
        </p15:guide>
        <p15:guide id="5" orient="horz" pos="1236">
          <p15:clr>
            <a:srgbClr val="FBAE40"/>
          </p15:clr>
        </p15:guide>
        <p15:guide id="6" orient="horz" pos="2040">
          <p15:clr>
            <a:srgbClr val="FBAE40"/>
          </p15:clr>
        </p15:guide>
        <p15:guide id="7" pos="227">
          <p15:clr>
            <a:srgbClr val="FBAE40"/>
          </p15:clr>
        </p15:guide>
        <p15:guide id="8" pos="746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elfolie mit Bild">
    <p:spTree>
      <p:nvGrpSpPr>
        <p:cNvPr id="1" name=""/>
        <p:cNvGrpSpPr/>
        <p:nvPr/>
      </p:nvGrpSpPr>
      <p:grpSpPr>
        <a:xfrm>
          <a:off x="0" y="0"/>
          <a:ext cx="0" cy="0"/>
          <a:chOff x="0" y="0"/>
          <a:chExt cx="0" cy="0"/>
        </a:xfrm>
      </p:grpSpPr>
      <p:pic>
        <p:nvPicPr>
          <p:cNvPr id="5" name="Hintergrundbild"/>
          <p:cNvPicPr>
            <a:picLocks noChangeAspect="1"/>
          </p:cNvPicPr>
          <p:nvPr/>
        </p:nvPicPr>
        <p:blipFill rotWithShape="1">
          <a:blip r:embed="rId2"/>
          <a:srcRect t="300" b="5222"/>
          <a:stretch/>
        </p:blipFill>
        <p:spPr>
          <a:xfrm>
            <a:off x="0" y="2"/>
            <a:ext cx="12192000" cy="5669999"/>
          </a:xfrm>
          <a:prstGeom prst="rect">
            <a:avLst/>
          </a:prstGeom>
        </p:spPr>
      </p:pic>
      <p:sp>
        <p:nvSpPr>
          <p:cNvPr id="2" name="Titel 1"/>
          <p:cNvSpPr>
            <a:spLocks noGrp="1"/>
          </p:cNvSpPr>
          <p:nvPr>
            <p:ph type="ctrTitle" hasCustomPrompt="1"/>
          </p:nvPr>
        </p:nvSpPr>
        <p:spPr>
          <a:xfrm>
            <a:off x="480001" y="1962075"/>
            <a:ext cx="5036816" cy="498598"/>
          </a:xfrm>
          <a:solidFill>
            <a:schemeClr val="bg2"/>
          </a:solidFill>
        </p:spPr>
        <p:txBody>
          <a:bodyPr wrap="none" lIns="90000" tIns="0" rIns="90000" anchor="t" anchorCtr="0">
            <a:spAutoFit/>
          </a:bodyPr>
          <a:lstStyle>
            <a:lvl1pPr marL="0" indent="0" algn="l">
              <a:lnSpc>
                <a:spcPct val="90000"/>
              </a:lnSpc>
              <a:spcBef>
                <a:spcPts val="0"/>
              </a:spcBef>
              <a:buFont typeface="Arial" panose="020B0604020202020204" pitchFamily="34" charset="0"/>
              <a:buNone/>
              <a:defRPr sz="3596" b="1" i="0">
                <a:solidFill>
                  <a:schemeClr val="bg1"/>
                </a:solidFill>
                <a:latin typeface="Calibri" panose="020F0502020204030204" pitchFamily="34" charset="0"/>
                <a:cs typeface="Calibri" panose="020F0502020204030204" pitchFamily="34" charset="0"/>
              </a:defRPr>
            </a:lvl1pPr>
          </a:lstStyle>
          <a:p>
            <a:r>
              <a:rPr lang="de-DE" dirty="0"/>
              <a:t>Titel der Präsentation auf</a:t>
            </a:r>
          </a:p>
        </p:txBody>
      </p:sp>
      <p:sp>
        <p:nvSpPr>
          <p:cNvPr id="3" name="Untertitel 2"/>
          <p:cNvSpPr>
            <a:spLocks noGrp="1"/>
          </p:cNvSpPr>
          <p:nvPr>
            <p:ph type="subTitle" idx="1" hasCustomPrompt="1"/>
          </p:nvPr>
        </p:nvSpPr>
        <p:spPr>
          <a:xfrm>
            <a:off x="480000" y="3590925"/>
            <a:ext cx="2688000" cy="1800000"/>
          </a:xfrm>
        </p:spPr>
        <p:txBody>
          <a:bodyPr/>
          <a:lstStyle>
            <a:lvl1pPr marL="0" indent="0" algn="l">
              <a:lnSpc>
                <a:spcPct val="100000"/>
              </a:lnSpc>
              <a:spcBef>
                <a:spcPts val="0"/>
              </a:spcBef>
              <a:buFont typeface="Arial" panose="020B0604020202020204" pitchFamily="34" charset="0"/>
              <a:buNone/>
              <a:defRPr sz="1798" b="0">
                <a:solidFill>
                  <a:schemeClr val="bg1"/>
                </a:solidFill>
              </a:defRPr>
            </a:lvl1pPr>
            <a:lvl2pPr marL="0" indent="0" algn="l">
              <a:lnSpc>
                <a:spcPct val="100000"/>
              </a:lnSpc>
              <a:spcBef>
                <a:spcPts val="0"/>
              </a:spcBef>
              <a:buFont typeface="Arial" panose="020B0604020202020204" pitchFamily="34" charset="0"/>
              <a:buNone/>
              <a:defRPr sz="1598" b="0">
                <a:solidFill>
                  <a:schemeClr val="bg1"/>
                </a:solidFill>
              </a:defRPr>
            </a:lvl2pPr>
            <a:lvl3pPr marL="0" indent="0" algn="l">
              <a:lnSpc>
                <a:spcPct val="100000"/>
              </a:lnSpc>
              <a:spcBef>
                <a:spcPts val="0"/>
              </a:spcBef>
              <a:buFont typeface="Arial" panose="020B0604020202020204" pitchFamily="34" charset="0"/>
              <a:buNone/>
              <a:defRPr sz="1598" b="0">
                <a:solidFill>
                  <a:schemeClr val="bg1"/>
                </a:solidFill>
              </a:defRPr>
            </a:lvl3pPr>
            <a:lvl4pPr marL="0" indent="0" algn="l">
              <a:lnSpc>
                <a:spcPct val="100000"/>
              </a:lnSpc>
              <a:spcBef>
                <a:spcPts val="0"/>
              </a:spcBef>
              <a:buFont typeface="Arial" panose="020B0604020202020204" pitchFamily="34" charset="0"/>
              <a:buNone/>
              <a:defRPr sz="1598" b="0">
                <a:solidFill>
                  <a:schemeClr val="bg1"/>
                </a:solidFill>
              </a:defRPr>
            </a:lvl4pPr>
            <a:lvl5pPr marL="0" indent="0" algn="l">
              <a:lnSpc>
                <a:spcPct val="100000"/>
              </a:lnSpc>
              <a:spcBef>
                <a:spcPts val="0"/>
              </a:spcBef>
              <a:buFont typeface="Arial" panose="020B0604020202020204" pitchFamily="34" charset="0"/>
              <a:buNone/>
              <a:defRPr sz="1598" b="0">
                <a:solidFill>
                  <a:schemeClr val="bg1"/>
                </a:solidFill>
              </a:defRPr>
            </a:lvl5pPr>
            <a:lvl6pPr marL="0" indent="0" algn="l">
              <a:lnSpc>
                <a:spcPct val="100000"/>
              </a:lnSpc>
              <a:spcBef>
                <a:spcPts val="0"/>
              </a:spcBef>
              <a:buFont typeface="Arial" panose="020B0604020202020204" pitchFamily="34" charset="0"/>
              <a:buNone/>
              <a:defRPr sz="1598" b="0">
                <a:solidFill>
                  <a:schemeClr val="bg1"/>
                </a:solidFill>
              </a:defRPr>
            </a:lvl6pPr>
            <a:lvl7pPr marL="0" indent="0" algn="l">
              <a:lnSpc>
                <a:spcPct val="100000"/>
              </a:lnSpc>
              <a:spcBef>
                <a:spcPts val="0"/>
              </a:spcBef>
              <a:buFont typeface="Arial" panose="020B0604020202020204" pitchFamily="34" charset="0"/>
              <a:buNone/>
              <a:defRPr sz="1598" b="0">
                <a:solidFill>
                  <a:schemeClr val="bg1"/>
                </a:solidFill>
              </a:defRPr>
            </a:lvl7pPr>
            <a:lvl8pPr marL="0" indent="0" algn="l">
              <a:lnSpc>
                <a:spcPct val="100000"/>
              </a:lnSpc>
              <a:spcBef>
                <a:spcPts val="0"/>
              </a:spcBef>
              <a:buFont typeface="Arial" panose="020B0604020202020204" pitchFamily="34" charset="0"/>
              <a:buNone/>
              <a:defRPr sz="1598" b="0">
                <a:solidFill>
                  <a:schemeClr val="bg1"/>
                </a:solidFill>
              </a:defRPr>
            </a:lvl8pPr>
            <a:lvl9pPr marL="0" indent="0" algn="l">
              <a:lnSpc>
                <a:spcPct val="100000"/>
              </a:lnSpc>
              <a:spcBef>
                <a:spcPts val="0"/>
              </a:spcBef>
              <a:buFont typeface="Arial" panose="020B0604020202020204" pitchFamily="34" charset="0"/>
              <a:buNone/>
              <a:defRPr sz="1598" b="0">
                <a:solidFill>
                  <a:schemeClr val="bg1"/>
                </a:solidFill>
              </a:defRPr>
            </a:lvl9pPr>
          </a:lstStyle>
          <a:p>
            <a:pPr lvl="0"/>
            <a:r>
              <a:rPr lang="de-DE" dirty="0"/>
              <a:t>Untertitel bzw. Kurzbeschreibung der Präsentation</a:t>
            </a:r>
          </a:p>
          <a:p>
            <a:pPr lvl="0"/>
            <a:r>
              <a:rPr lang="de-DE" dirty="0"/>
              <a:t>Name: der Referentin / des Referenten</a:t>
            </a:r>
          </a:p>
        </p:txBody>
      </p:sp>
      <p:sp>
        <p:nvSpPr>
          <p:cNvPr id="10" name="Logo"/>
          <p:cNvSpPr>
            <a:spLocks noChangeAspect="1" noEditPoints="1"/>
          </p:cNvSpPr>
          <p:nvPr/>
        </p:nvSpPr>
        <p:spPr bwMode="auto">
          <a:xfrm>
            <a:off x="480000" y="304199"/>
            <a:ext cx="3600000" cy="779760"/>
          </a:xfrm>
          <a:custGeom>
            <a:avLst/>
            <a:gdLst>
              <a:gd name="T0" fmla="*/ 6185 w 6233"/>
              <a:gd name="T1" fmla="*/ 1609 h 1800"/>
              <a:gd name="T2" fmla="*/ 6094 w 6233"/>
              <a:gd name="T3" fmla="*/ 1565 h 1800"/>
              <a:gd name="T4" fmla="*/ 6094 w 6233"/>
              <a:gd name="T5" fmla="*/ 1795 h 1800"/>
              <a:gd name="T6" fmla="*/ 6233 w 6233"/>
              <a:gd name="T7" fmla="*/ 1795 h 1800"/>
              <a:gd name="T8" fmla="*/ 6219 w 6233"/>
              <a:gd name="T9" fmla="*/ 1609 h 1800"/>
              <a:gd name="T10" fmla="*/ 5799 w 6233"/>
              <a:gd name="T11" fmla="*/ 1539 h 1800"/>
              <a:gd name="T12" fmla="*/ 5831 w 6233"/>
              <a:gd name="T13" fmla="*/ 1769 h 1800"/>
              <a:gd name="T14" fmla="*/ 5831 w 6233"/>
              <a:gd name="T15" fmla="*/ 1648 h 1800"/>
              <a:gd name="T16" fmla="*/ 5698 w 6233"/>
              <a:gd name="T17" fmla="*/ 1539 h 1800"/>
              <a:gd name="T18" fmla="*/ 5592 w 6233"/>
              <a:gd name="T19" fmla="*/ 1795 h 1800"/>
              <a:gd name="T20" fmla="*/ 5698 w 6233"/>
              <a:gd name="T21" fmla="*/ 1539 h 1800"/>
              <a:gd name="T22" fmla="*/ 5385 w 6233"/>
              <a:gd name="T23" fmla="*/ 1784 h 1800"/>
              <a:gd name="T24" fmla="*/ 5326 w 6233"/>
              <a:gd name="T25" fmla="*/ 1642 h 1800"/>
              <a:gd name="T26" fmla="*/ 5415 w 6233"/>
              <a:gd name="T27" fmla="*/ 1558 h 1800"/>
              <a:gd name="T28" fmla="*/ 5311 w 6233"/>
              <a:gd name="T29" fmla="*/ 1672 h 1800"/>
              <a:gd name="T30" fmla="*/ 5324 w 6233"/>
              <a:gd name="T31" fmla="*/ 1775 h 1800"/>
              <a:gd name="T32" fmla="*/ 4632 w 6233"/>
              <a:gd name="T33" fmla="*/ 1723 h 1800"/>
              <a:gd name="T34" fmla="*/ 4811 w 6233"/>
              <a:gd name="T35" fmla="*/ 1721 h 1800"/>
              <a:gd name="T36" fmla="*/ 4769 w 6233"/>
              <a:gd name="T37" fmla="*/ 1757 h 1800"/>
              <a:gd name="T38" fmla="*/ 4664 w 6233"/>
              <a:gd name="T39" fmla="*/ 1539 h 1800"/>
              <a:gd name="T40" fmla="*/ 4762 w 6233"/>
              <a:gd name="T41" fmla="*/ 1523 h 1800"/>
              <a:gd name="T42" fmla="*/ 4681 w 6233"/>
              <a:gd name="T43" fmla="*/ 1484 h 1800"/>
              <a:gd name="T44" fmla="*/ 4256 w 6233"/>
              <a:gd name="T45" fmla="*/ 1795 h 1800"/>
              <a:gd name="T46" fmla="*/ 4318 w 6233"/>
              <a:gd name="T47" fmla="*/ 1613 h 1800"/>
              <a:gd name="T48" fmla="*/ 4467 w 6233"/>
              <a:gd name="T49" fmla="*/ 1564 h 1800"/>
              <a:gd name="T50" fmla="*/ 4494 w 6233"/>
              <a:gd name="T51" fmla="*/ 1539 h 1800"/>
              <a:gd name="T52" fmla="*/ 4375 w 6233"/>
              <a:gd name="T53" fmla="*/ 1706 h 1800"/>
              <a:gd name="T54" fmla="*/ 0 w 6233"/>
              <a:gd name="T55" fmla="*/ 1662 h 1800"/>
              <a:gd name="T56" fmla="*/ 3798 w 6233"/>
              <a:gd name="T57" fmla="*/ 1103 h 1800"/>
              <a:gd name="T58" fmla="*/ 3798 w 6233"/>
              <a:gd name="T59" fmla="*/ 1103 h 1800"/>
              <a:gd name="T60" fmla="*/ 0 w 6233"/>
              <a:gd name="T61" fmla="*/ 727 h 1800"/>
              <a:gd name="T62" fmla="*/ 1929 w 6233"/>
              <a:gd name="T63" fmla="*/ 0 h 1800"/>
              <a:gd name="T64" fmla="*/ 2026 w 6233"/>
              <a:gd name="T65" fmla="*/ 254 h 1800"/>
              <a:gd name="T66" fmla="*/ 1685 w 6233"/>
              <a:gd name="T67" fmla="*/ 598 h 1800"/>
              <a:gd name="T68" fmla="*/ 1685 w 6233"/>
              <a:gd name="T69" fmla="*/ 598 h 1800"/>
              <a:gd name="T70" fmla="*/ 2323 w 6233"/>
              <a:gd name="T71" fmla="*/ 727 h 1800"/>
              <a:gd name="T72" fmla="*/ 4779 w 6233"/>
              <a:gd name="T73" fmla="*/ 727 h 1800"/>
              <a:gd name="T74" fmla="*/ 4609 w 6233"/>
              <a:gd name="T75" fmla="*/ 727 h 1800"/>
              <a:gd name="T76" fmla="*/ 4351 w 6233"/>
              <a:gd name="T77" fmla="*/ 973 h 1800"/>
              <a:gd name="T78" fmla="*/ 4456 w 6233"/>
              <a:gd name="T79" fmla="*/ 1356 h 1800"/>
              <a:gd name="T80" fmla="*/ 4623 w 6233"/>
              <a:gd name="T81" fmla="*/ 1356 h 1800"/>
              <a:gd name="T82" fmla="*/ 4943 w 6233"/>
              <a:gd name="T83" fmla="*/ 1795 h 1800"/>
              <a:gd name="T84" fmla="*/ 5002 w 6233"/>
              <a:gd name="T85" fmla="*/ 1638 h 1800"/>
              <a:gd name="T86" fmla="*/ 5090 w 6233"/>
              <a:gd name="T87" fmla="*/ 1539 h 1800"/>
              <a:gd name="T88" fmla="*/ 4980 w 6233"/>
              <a:gd name="T89" fmla="*/ 1539 h 1800"/>
              <a:gd name="T90" fmla="*/ 5523 w 6233"/>
              <a:gd name="T91" fmla="*/ 964 h 1800"/>
              <a:gd name="T92" fmla="*/ 5268 w 6233"/>
              <a:gd name="T93" fmla="*/ 727 h 1800"/>
              <a:gd name="T94" fmla="*/ 5093 w 6233"/>
              <a:gd name="T95" fmla="*/ 727 h 1800"/>
              <a:gd name="T96" fmla="*/ 5304 w 6233"/>
              <a:gd name="T97" fmla="*/ 1100 h 1800"/>
              <a:gd name="T98" fmla="*/ 5556 w 6233"/>
              <a:gd name="T99" fmla="*/ 1356 h 1800"/>
              <a:gd name="T100" fmla="*/ 6106 w 6233"/>
              <a:gd name="T101" fmla="*/ 1126 h 1800"/>
              <a:gd name="T102" fmla="*/ 5913 w 6233"/>
              <a:gd name="T103" fmla="*/ 1137 h 1800"/>
              <a:gd name="T104" fmla="*/ 5812 w 6233"/>
              <a:gd name="T105" fmla="*/ 127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33" h="1800">
                <a:moveTo>
                  <a:pt x="6094" y="1565"/>
                </a:moveTo>
                <a:lnTo>
                  <a:pt x="6125" y="1565"/>
                </a:lnTo>
                <a:cubicBezTo>
                  <a:pt x="6140" y="1565"/>
                  <a:pt x="6150" y="1567"/>
                  <a:pt x="6159" y="1570"/>
                </a:cubicBezTo>
                <a:cubicBezTo>
                  <a:pt x="6174" y="1576"/>
                  <a:pt x="6185" y="1592"/>
                  <a:pt x="6185" y="1609"/>
                </a:cubicBezTo>
                <a:cubicBezTo>
                  <a:pt x="6185" y="1626"/>
                  <a:pt x="6181" y="1639"/>
                  <a:pt x="6172" y="1647"/>
                </a:cubicBezTo>
                <a:cubicBezTo>
                  <a:pt x="6161" y="1656"/>
                  <a:pt x="6147" y="1660"/>
                  <a:pt x="6123" y="1660"/>
                </a:cubicBezTo>
                <a:lnTo>
                  <a:pt x="6094" y="1660"/>
                </a:lnTo>
                <a:lnTo>
                  <a:pt x="6094" y="1565"/>
                </a:lnTo>
                <a:close/>
                <a:moveTo>
                  <a:pt x="6124" y="1539"/>
                </a:moveTo>
                <a:lnTo>
                  <a:pt x="6062" y="1539"/>
                </a:lnTo>
                <a:lnTo>
                  <a:pt x="6062" y="1795"/>
                </a:lnTo>
                <a:lnTo>
                  <a:pt x="6094" y="1795"/>
                </a:lnTo>
                <a:lnTo>
                  <a:pt x="6094" y="1679"/>
                </a:lnTo>
                <a:cubicBezTo>
                  <a:pt x="6107" y="1680"/>
                  <a:pt x="6113" y="1683"/>
                  <a:pt x="6124" y="1696"/>
                </a:cubicBezTo>
                <a:cubicBezTo>
                  <a:pt x="6159" y="1739"/>
                  <a:pt x="6185" y="1778"/>
                  <a:pt x="6193" y="1795"/>
                </a:cubicBezTo>
                <a:lnTo>
                  <a:pt x="6233" y="1795"/>
                </a:lnTo>
                <a:cubicBezTo>
                  <a:pt x="6233" y="1795"/>
                  <a:pt x="6182" y="1723"/>
                  <a:pt x="6171" y="1708"/>
                </a:cubicBezTo>
                <a:cubicBezTo>
                  <a:pt x="6165" y="1701"/>
                  <a:pt x="6156" y="1689"/>
                  <a:pt x="6144" y="1679"/>
                </a:cubicBezTo>
                <a:lnTo>
                  <a:pt x="6148" y="1679"/>
                </a:lnTo>
                <a:cubicBezTo>
                  <a:pt x="6191" y="1679"/>
                  <a:pt x="6219" y="1651"/>
                  <a:pt x="6219" y="1609"/>
                </a:cubicBezTo>
                <a:cubicBezTo>
                  <a:pt x="6219" y="1582"/>
                  <a:pt x="6205" y="1565"/>
                  <a:pt x="6193" y="1555"/>
                </a:cubicBezTo>
                <a:cubicBezTo>
                  <a:pt x="6180" y="1545"/>
                  <a:pt x="6161" y="1539"/>
                  <a:pt x="6124" y="1539"/>
                </a:cubicBezTo>
                <a:close/>
                <a:moveTo>
                  <a:pt x="5946" y="1539"/>
                </a:moveTo>
                <a:lnTo>
                  <a:pt x="5799" y="1539"/>
                </a:lnTo>
                <a:lnTo>
                  <a:pt x="5799" y="1795"/>
                </a:lnTo>
                <a:lnTo>
                  <a:pt x="5950" y="1795"/>
                </a:lnTo>
                <a:lnTo>
                  <a:pt x="5950" y="1769"/>
                </a:lnTo>
                <a:lnTo>
                  <a:pt x="5831" y="1769"/>
                </a:lnTo>
                <a:lnTo>
                  <a:pt x="5831" y="1675"/>
                </a:lnTo>
                <a:lnTo>
                  <a:pt x="5924" y="1675"/>
                </a:lnTo>
                <a:lnTo>
                  <a:pt x="5924" y="1648"/>
                </a:lnTo>
                <a:lnTo>
                  <a:pt x="5831" y="1648"/>
                </a:lnTo>
                <a:lnTo>
                  <a:pt x="5831" y="1564"/>
                </a:lnTo>
                <a:lnTo>
                  <a:pt x="5942" y="1564"/>
                </a:lnTo>
                <a:lnTo>
                  <a:pt x="5946" y="1539"/>
                </a:lnTo>
                <a:close/>
                <a:moveTo>
                  <a:pt x="5698" y="1539"/>
                </a:moveTo>
                <a:lnTo>
                  <a:pt x="5519" y="1539"/>
                </a:lnTo>
                <a:lnTo>
                  <a:pt x="5519" y="1565"/>
                </a:lnTo>
                <a:lnTo>
                  <a:pt x="5592" y="1565"/>
                </a:lnTo>
                <a:lnTo>
                  <a:pt x="5592" y="1795"/>
                </a:lnTo>
                <a:lnTo>
                  <a:pt x="5623" y="1795"/>
                </a:lnTo>
                <a:lnTo>
                  <a:pt x="5623" y="1565"/>
                </a:lnTo>
                <a:lnTo>
                  <a:pt x="5696" y="1565"/>
                </a:lnTo>
                <a:lnTo>
                  <a:pt x="5698" y="1539"/>
                </a:lnTo>
                <a:close/>
                <a:moveTo>
                  <a:pt x="5252" y="1753"/>
                </a:moveTo>
                <a:lnTo>
                  <a:pt x="5238" y="1777"/>
                </a:lnTo>
                <a:cubicBezTo>
                  <a:pt x="5264" y="1793"/>
                  <a:pt x="5292" y="1800"/>
                  <a:pt x="5324" y="1800"/>
                </a:cubicBezTo>
                <a:cubicBezTo>
                  <a:pt x="5349" y="1800"/>
                  <a:pt x="5367" y="1795"/>
                  <a:pt x="5385" y="1784"/>
                </a:cubicBezTo>
                <a:cubicBezTo>
                  <a:pt x="5409" y="1770"/>
                  <a:pt x="5422" y="1747"/>
                  <a:pt x="5422" y="1723"/>
                </a:cubicBezTo>
                <a:cubicBezTo>
                  <a:pt x="5422" y="1707"/>
                  <a:pt x="5415" y="1689"/>
                  <a:pt x="5404" y="1678"/>
                </a:cubicBezTo>
                <a:cubicBezTo>
                  <a:pt x="5393" y="1666"/>
                  <a:pt x="5381" y="1659"/>
                  <a:pt x="5357" y="1652"/>
                </a:cubicBezTo>
                <a:lnTo>
                  <a:pt x="5326" y="1642"/>
                </a:lnTo>
                <a:cubicBezTo>
                  <a:pt x="5294" y="1633"/>
                  <a:pt x="5281" y="1621"/>
                  <a:pt x="5281" y="1601"/>
                </a:cubicBezTo>
                <a:cubicBezTo>
                  <a:pt x="5281" y="1574"/>
                  <a:pt x="5301" y="1558"/>
                  <a:pt x="5335" y="1558"/>
                </a:cubicBezTo>
                <a:cubicBezTo>
                  <a:pt x="5358" y="1558"/>
                  <a:pt x="5375" y="1564"/>
                  <a:pt x="5400" y="1580"/>
                </a:cubicBezTo>
                <a:lnTo>
                  <a:pt x="5415" y="1558"/>
                </a:lnTo>
                <a:cubicBezTo>
                  <a:pt x="5389" y="1542"/>
                  <a:pt x="5362" y="1533"/>
                  <a:pt x="5333" y="1533"/>
                </a:cubicBezTo>
                <a:cubicBezTo>
                  <a:pt x="5281" y="1533"/>
                  <a:pt x="5246" y="1563"/>
                  <a:pt x="5246" y="1607"/>
                </a:cubicBezTo>
                <a:cubicBezTo>
                  <a:pt x="5246" y="1623"/>
                  <a:pt x="5252" y="1638"/>
                  <a:pt x="5263" y="1649"/>
                </a:cubicBezTo>
                <a:cubicBezTo>
                  <a:pt x="5274" y="1659"/>
                  <a:pt x="5286" y="1664"/>
                  <a:pt x="5311" y="1672"/>
                </a:cubicBezTo>
                <a:lnTo>
                  <a:pt x="5338" y="1679"/>
                </a:lnTo>
                <a:cubicBezTo>
                  <a:pt x="5371" y="1689"/>
                  <a:pt x="5386" y="1704"/>
                  <a:pt x="5386" y="1727"/>
                </a:cubicBezTo>
                <a:cubicBezTo>
                  <a:pt x="5386" y="1742"/>
                  <a:pt x="5380" y="1754"/>
                  <a:pt x="5367" y="1764"/>
                </a:cubicBezTo>
                <a:cubicBezTo>
                  <a:pt x="5356" y="1772"/>
                  <a:pt x="5345" y="1775"/>
                  <a:pt x="5324" y="1775"/>
                </a:cubicBezTo>
                <a:cubicBezTo>
                  <a:pt x="5297" y="1775"/>
                  <a:pt x="5274" y="1768"/>
                  <a:pt x="5252" y="1753"/>
                </a:cubicBezTo>
                <a:close/>
                <a:moveTo>
                  <a:pt x="4664" y="1539"/>
                </a:moveTo>
                <a:lnTo>
                  <a:pt x="4632" y="1539"/>
                </a:lnTo>
                <a:lnTo>
                  <a:pt x="4632" y="1723"/>
                </a:lnTo>
                <a:cubicBezTo>
                  <a:pt x="4632" y="1734"/>
                  <a:pt x="4633" y="1750"/>
                  <a:pt x="4640" y="1763"/>
                </a:cubicBezTo>
                <a:cubicBezTo>
                  <a:pt x="4655" y="1788"/>
                  <a:pt x="4678" y="1800"/>
                  <a:pt x="4720" y="1800"/>
                </a:cubicBezTo>
                <a:cubicBezTo>
                  <a:pt x="4753" y="1800"/>
                  <a:pt x="4774" y="1793"/>
                  <a:pt x="4791" y="1780"/>
                </a:cubicBezTo>
                <a:cubicBezTo>
                  <a:pt x="4807" y="1767"/>
                  <a:pt x="4811" y="1752"/>
                  <a:pt x="4811" y="1721"/>
                </a:cubicBezTo>
                <a:lnTo>
                  <a:pt x="4811" y="1539"/>
                </a:lnTo>
                <a:lnTo>
                  <a:pt x="4779" y="1539"/>
                </a:lnTo>
                <a:lnTo>
                  <a:pt x="4779" y="1717"/>
                </a:lnTo>
                <a:cubicBezTo>
                  <a:pt x="4779" y="1735"/>
                  <a:pt x="4778" y="1746"/>
                  <a:pt x="4769" y="1757"/>
                </a:cubicBezTo>
                <a:cubicBezTo>
                  <a:pt x="4761" y="1768"/>
                  <a:pt x="4744" y="1774"/>
                  <a:pt x="4722" y="1774"/>
                </a:cubicBezTo>
                <a:cubicBezTo>
                  <a:pt x="4689" y="1774"/>
                  <a:pt x="4674" y="1760"/>
                  <a:pt x="4669" y="1749"/>
                </a:cubicBezTo>
                <a:cubicBezTo>
                  <a:pt x="4665" y="1741"/>
                  <a:pt x="4664" y="1724"/>
                  <a:pt x="4664" y="1712"/>
                </a:cubicBezTo>
                <a:lnTo>
                  <a:pt x="4664" y="1539"/>
                </a:lnTo>
                <a:close/>
                <a:moveTo>
                  <a:pt x="4782" y="1503"/>
                </a:moveTo>
                <a:cubicBezTo>
                  <a:pt x="4782" y="1493"/>
                  <a:pt x="4773" y="1484"/>
                  <a:pt x="4762" y="1484"/>
                </a:cubicBezTo>
                <a:cubicBezTo>
                  <a:pt x="4751" y="1484"/>
                  <a:pt x="4742" y="1493"/>
                  <a:pt x="4742" y="1503"/>
                </a:cubicBezTo>
                <a:cubicBezTo>
                  <a:pt x="4742" y="1514"/>
                  <a:pt x="4751" y="1523"/>
                  <a:pt x="4762" y="1523"/>
                </a:cubicBezTo>
                <a:cubicBezTo>
                  <a:pt x="4774" y="1523"/>
                  <a:pt x="4782" y="1514"/>
                  <a:pt x="4782" y="1503"/>
                </a:cubicBezTo>
                <a:close/>
                <a:moveTo>
                  <a:pt x="4681" y="1523"/>
                </a:moveTo>
                <a:cubicBezTo>
                  <a:pt x="4693" y="1523"/>
                  <a:pt x="4701" y="1514"/>
                  <a:pt x="4701" y="1503"/>
                </a:cubicBezTo>
                <a:cubicBezTo>
                  <a:pt x="4701" y="1493"/>
                  <a:pt x="4692" y="1484"/>
                  <a:pt x="4681" y="1484"/>
                </a:cubicBezTo>
                <a:cubicBezTo>
                  <a:pt x="4670" y="1484"/>
                  <a:pt x="4661" y="1493"/>
                  <a:pt x="4661" y="1503"/>
                </a:cubicBezTo>
                <a:cubicBezTo>
                  <a:pt x="4661" y="1514"/>
                  <a:pt x="4670" y="1523"/>
                  <a:pt x="4681" y="1523"/>
                </a:cubicBezTo>
                <a:close/>
                <a:moveTo>
                  <a:pt x="4279" y="1539"/>
                </a:moveTo>
                <a:lnTo>
                  <a:pt x="4256" y="1795"/>
                </a:lnTo>
                <a:lnTo>
                  <a:pt x="4287" y="1795"/>
                </a:lnTo>
                <a:lnTo>
                  <a:pt x="4302" y="1613"/>
                </a:lnTo>
                <a:cubicBezTo>
                  <a:pt x="4303" y="1598"/>
                  <a:pt x="4304" y="1568"/>
                  <a:pt x="4305" y="1564"/>
                </a:cubicBezTo>
                <a:cubicBezTo>
                  <a:pt x="4306" y="1569"/>
                  <a:pt x="4310" y="1588"/>
                  <a:pt x="4318" y="1613"/>
                </a:cubicBezTo>
                <a:lnTo>
                  <a:pt x="4372" y="1795"/>
                </a:lnTo>
                <a:lnTo>
                  <a:pt x="4399" y="1795"/>
                </a:lnTo>
                <a:lnTo>
                  <a:pt x="4457" y="1604"/>
                </a:lnTo>
                <a:cubicBezTo>
                  <a:pt x="4462" y="1588"/>
                  <a:pt x="4467" y="1566"/>
                  <a:pt x="4467" y="1564"/>
                </a:cubicBezTo>
                <a:cubicBezTo>
                  <a:pt x="4467" y="1566"/>
                  <a:pt x="4468" y="1591"/>
                  <a:pt x="4469" y="1607"/>
                </a:cubicBezTo>
                <a:lnTo>
                  <a:pt x="4485" y="1795"/>
                </a:lnTo>
                <a:lnTo>
                  <a:pt x="4517" y="1795"/>
                </a:lnTo>
                <a:lnTo>
                  <a:pt x="4494" y="1539"/>
                </a:lnTo>
                <a:lnTo>
                  <a:pt x="4447" y="1539"/>
                </a:lnTo>
                <a:lnTo>
                  <a:pt x="4396" y="1709"/>
                </a:lnTo>
                <a:cubicBezTo>
                  <a:pt x="4390" y="1729"/>
                  <a:pt x="4387" y="1749"/>
                  <a:pt x="4386" y="1751"/>
                </a:cubicBezTo>
                <a:cubicBezTo>
                  <a:pt x="4386" y="1748"/>
                  <a:pt x="4382" y="1730"/>
                  <a:pt x="4375" y="1706"/>
                </a:cubicBezTo>
                <a:lnTo>
                  <a:pt x="4326" y="1539"/>
                </a:lnTo>
                <a:lnTo>
                  <a:pt x="4279" y="1539"/>
                </a:lnTo>
                <a:close/>
                <a:moveTo>
                  <a:pt x="3798" y="1662"/>
                </a:moveTo>
                <a:lnTo>
                  <a:pt x="0" y="1662"/>
                </a:lnTo>
                <a:lnTo>
                  <a:pt x="0" y="1796"/>
                </a:lnTo>
                <a:lnTo>
                  <a:pt x="3798" y="1796"/>
                </a:lnTo>
                <a:lnTo>
                  <a:pt x="3798" y="1662"/>
                </a:lnTo>
                <a:close/>
                <a:moveTo>
                  <a:pt x="3798" y="1103"/>
                </a:moveTo>
                <a:lnTo>
                  <a:pt x="0" y="1103"/>
                </a:lnTo>
                <a:lnTo>
                  <a:pt x="0" y="1166"/>
                </a:lnTo>
                <a:lnTo>
                  <a:pt x="3798" y="1166"/>
                </a:lnTo>
                <a:lnTo>
                  <a:pt x="3798" y="1103"/>
                </a:lnTo>
                <a:close/>
                <a:moveTo>
                  <a:pt x="0" y="862"/>
                </a:moveTo>
                <a:lnTo>
                  <a:pt x="1475" y="862"/>
                </a:lnTo>
                <a:lnTo>
                  <a:pt x="1475" y="727"/>
                </a:lnTo>
                <a:lnTo>
                  <a:pt x="0" y="727"/>
                </a:lnTo>
                <a:lnTo>
                  <a:pt x="0" y="862"/>
                </a:lnTo>
                <a:close/>
                <a:moveTo>
                  <a:pt x="1869" y="135"/>
                </a:moveTo>
                <a:lnTo>
                  <a:pt x="1929" y="135"/>
                </a:lnTo>
                <a:lnTo>
                  <a:pt x="1929" y="0"/>
                </a:lnTo>
                <a:lnTo>
                  <a:pt x="1869" y="0"/>
                </a:lnTo>
                <a:lnTo>
                  <a:pt x="1869" y="135"/>
                </a:lnTo>
                <a:close/>
                <a:moveTo>
                  <a:pt x="1772" y="254"/>
                </a:moveTo>
                <a:lnTo>
                  <a:pt x="2026" y="254"/>
                </a:lnTo>
                <a:lnTo>
                  <a:pt x="2026" y="191"/>
                </a:lnTo>
                <a:lnTo>
                  <a:pt x="1772" y="191"/>
                </a:lnTo>
                <a:lnTo>
                  <a:pt x="1772" y="254"/>
                </a:lnTo>
                <a:close/>
                <a:moveTo>
                  <a:pt x="1685" y="598"/>
                </a:moveTo>
                <a:lnTo>
                  <a:pt x="2116" y="598"/>
                </a:lnTo>
                <a:lnTo>
                  <a:pt x="2116" y="463"/>
                </a:lnTo>
                <a:lnTo>
                  <a:pt x="1685" y="463"/>
                </a:lnTo>
                <a:lnTo>
                  <a:pt x="1685" y="598"/>
                </a:lnTo>
                <a:close/>
                <a:moveTo>
                  <a:pt x="2323" y="862"/>
                </a:moveTo>
                <a:lnTo>
                  <a:pt x="3799" y="862"/>
                </a:lnTo>
                <a:lnTo>
                  <a:pt x="3799" y="727"/>
                </a:lnTo>
                <a:lnTo>
                  <a:pt x="2323" y="727"/>
                </a:lnTo>
                <a:lnTo>
                  <a:pt x="2323" y="862"/>
                </a:lnTo>
                <a:close/>
                <a:moveTo>
                  <a:pt x="4760" y="1356"/>
                </a:moveTo>
                <a:lnTo>
                  <a:pt x="4911" y="727"/>
                </a:lnTo>
                <a:lnTo>
                  <a:pt x="4779" y="727"/>
                </a:lnTo>
                <a:lnTo>
                  <a:pt x="4728" y="964"/>
                </a:lnTo>
                <a:cubicBezTo>
                  <a:pt x="4714" y="1025"/>
                  <a:pt x="4696" y="1151"/>
                  <a:pt x="4694" y="1171"/>
                </a:cubicBezTo>
                <a:cubicBezTo>
                  <a:pt x="4694" y="1171"/>
                  <a:pt x="4679" y="1064"/>
                  <a:pt x="4667" y="1006"/>
                </a:cubicBezTo>
                <a:lnTo>
                  <a:pt x="4609" y="727"/>
                </a:lnTo>
                <a:lnTo>
                  <a:pt x="4472" y="727"/>
                </a:lnTo>
                <a:lnTo>
                  <a:pt x="4417" y="979"/>
                </a:lnTo>
                <a:cubicBezTo>
                  <a:pt x="4398" y="1065"/>
                  <a:pt x="4387" y="1154"/>
                  <a:pt x="4384" y="1178"/>
                </a:cubicBezTo>
                <a:cubicBezTo>
                  <a:pt x="4384" y="1178"/>
                  <a:pt x="4376" y="1089"/>
                  <a:pt x="4351" y="973"/>
                </a:cubicBezTo>
                <a:lnTo>
                  <a:pt x="4297" y="727"/>
                </a:lnTo>
                <a:lnTo>
                  <a:pt x="4164" y="727"/>
                </a:lnTo>
                <a:lnTo>
                  <a:pt x="4313" y="1356"/>
                </a:lnTo>
                <a:lnTo>
                  <a:pt x="4456" y="1356"/>
                </a:lnTo>
                <a:lnTo>
                  <a:pt x="4508" y="1100"/>
                </a:lnTo>
                <a:cubicBezTo>
                  <a:pt x="4525" y="1018"/>
                  <a:pt x="4536" y="939"/>
                  <a:pt x="4538" y="924"/>
                </a:cubicBezTo>
                <a:cubicBezTo>
                  <a:pt x="4539" y="947"/>
                  <a:pt x="4549" y="1024"/>
                  <a:pt x="4567" y="1102"/>
                </a:cubicBezTo>
                <a:lnTo>
                  <a:pt x="4623" y="1356"/>
                </a:lnTo>
                <a:lnTo>
                  <a:pt x="4760" y="1356"/>
                </a:lnTo>
                <a:close/>
                <a:moveTo>
                  <a:pt x="4980" y="1539"/>
                </a:moveTo>
                <a:lnTo>
                  <a:pt x="4943" y="1539"/>
                </a:lnTo>
                <a:lnTo>
                  <a:pt x="4943" y="1795"/>
                </a:lnTo>
                <a:lnTo>
                  <a:pt x="4976" y="1795"/>
                </a:lnTo>
                <a:lnTo>
                  <a:pt x="4975" y="1647"/>
                </a:lnTo>
                <a:cubicBezTo>
                  <a:pt x="4974" y="1613"/>
                  <a:pt x="4971" y="1577"/>
                  <a:pt x="4971" y="1577"/>
                </a:cubicBezTo>
                <a:cubicBezTo>
                  <a:pt x="4971" y="1577"/>
                  <a:pt x="4985" y="1607"/>
                  <a:pt x="5002" y="1638"/>
                </a:cubicBezTo>
                <a:lnTo>
                  <a:pt x="5088" y="1795"/>
                </a:lnTo>
                <a:lnTo>
                  <a:pt x="5122" y="1795"/>
                </a:lnTo>
                <a:lnTo>
                  <a:pt x="5122" y="1539"/>
                </a:lnTo>
                <a:lnTo>
                  <a:pt x="5090" y="1539"/>
                </a:lnTo>
                <a:lnTo>
                  <a:pt x="5092" y="1678"/>
                </a:lnTo>
                <a:cubicBezTo>
                  <a:pt x="5092" y="1715"/>
                  <a:pt x="5095" y="1756"/>
                  <a:pt x="5095" y="1756"/>
                </a:cubicBezTo>
                <a:cubicBezTo>
                  <a:pt x="5094" y="1754"/>
                  <a:pt x="5083" y="1727"/>
                  <a:pt x="5070" y="1703"/>
                </a:cubicBezTo>
                <a:lnTo>
                  <a:pt x="4980" y="1539"/>
                </a:lnTo>
                <a:close/>
                <a:moveTo>
                  <a:pt x="5556" y="1356"/>
                </a:moveTo>
                <a:lnTo>
                  <a:pt x="5706" y="727"/>
                </a:lnTo>
                <a:lnTo>
                  <a:pt x="5575" y="727"/>
                </a:lnTo>
                <a:lnTo>
                  <a:pt x="5523" y="964"/>
                </a:lnTo>
                <a:cubicBezTo>
                  <a:pt x="5510" y="1025"/>
                  <a:pt x="5491" y="1151"/>
                  <a:pt x="5489" y="1171"/>
                </a:cubicBezTo>
                <a:cubicBezTo>
                  <a:pt x="5489" y="1171"/>
                  <a:pt x="5474" y="1064"/>
                  <a:pt x="5462" y="1006"/>
                </a:cubicBezTo>
                <a:lnTo>
                  <a:pt x="5405" y="727"/>
                </a:lnTo>
                <a:lnTo>
                  <a:pt x="5268" y="727"/>
                </a:lnTo>
                <a:lnTo>
                  <a:pt x="5212" y="979"/>
                </a:lnTo>
                <a:cubicBezTo>
                  <a:pt x="5193" y="1065"/>
                  <a:pt x="5182" y="1154"/>
                  <a:pt x="5180" y="1178"/>
                </a:cubicBezTo>
                <a:cubicBezTo>
                  <a:pt x="5180" y="1178"/>
                  <a:pt x="5172" y="1089"/>
                  <a:pt x="5147" y="973"/>
                </a:cubicBezTo>
                <a:lnTo>
                  <a:pt x="5093" y="727"/>
                </a:lnTo>
                <a:lnTo>
                  <a:pt x="4960" y="727"/>
                </a:lnTo>
                <a:lnTo>
                  <a:pt x="5109" y="1356"/>
                </a:lnTo>
                <a:lnTo>
                  <a:pt x="5252" y="1356"/>
                </a:lnTo>
                <a:lnTo>
                  <a:pt x="5304" y="1100"/>
                </a:lnTo>
                <a:cubicBezTo>
                  <a:pt x="5321" y="1018"/>
                  <a:pt x="5331" y="939"/>
                  <a:pt x="5333" y="924"/>
                </a:cubicBezTo>
                <a:cubicBezTo>
                  <a:pt x="5335" y="947"/>
                  <a:pt x="5345" y="1024"/>
                  <a:pt x="5363" y="1102"/>
                </a:cubicBezTo>
                <a:lnTo>
                  <a:pt x="5418" y="1356"/>
                </a:lnTo>
                <a:lnTo>
                  <a:pt x="5556" y="1356"/>
                </a:lnTo>
                <a:close/>
                <a:moveTo>
                  <a:pt x="6233" y="1147"/>
                </a:moveTo>
                <a:lnTo>
                  <a:pt x="6233" y="727"/>
                </a:lnTo>
                <a:lnTo>
                  <a:pt x="6106" y="727"/>
                </a:lnTo>
                <a:lnTo>
                  <a:pt x="6106" y="1126"/>
                </a:lnTo>
                <a:cubicBezTo>
                  <a:pt x="6106" y="1159"/>
                  <a:pt x="6106" y="1168"/>
                  <a:pt x="6104" y="1182"/>
                </a:cubicBezTo>
                <a:cubicBezTo>
                  <a:pt x="6099" y="1228"/>
                  <a:pt x="6064" y="1255"/>
                  <a:pt x="6009" y="1255"/>
                </a:cubicBezTo>
                <a:cubicBezTo>
                  <a:pt x="5968" y="1255"/>
                  <a:pt x="5938" y="1239"/>
                  <a:pt x="5924" y="1211"/>
                </a:cubicBezTo>
                <a:cubicBezTo>
                  <a:pt x="5917" y="1198"/>
                  <a:pt x="5913" y="1176"/>
                  <a:pt x="5913" y="1137"/>
                </a:cubicBezTo>
                <a:lnTo>
                  <a:pt x="5913" y="727"/>
                </a:lnTo>
                <a:lnTo>
                  <a:pt x="5785" y="727"/>
                </a:lnTo>
                <a:lnTo>
                  <a:pt x="5785" y="1161"/>
                </a:lnTo>
                <a:cubicBezTo>
                  <a:pt x="5785" y="1221"/>
                  <a:pt x="5791" y="1246"/>
                  <a:pt x="5812" y="1279"/>
                </a:cubicBezTo>
                <a:cubicBezTo>
                  <a:pt x="5847" y="1333"/>
                  <a:pt x="5917" y="1362"/>
                  <a:pt x="6012" y="1362"/>
                </a:cubicBezTo>
                <a:cubicBezTo>
                  <a:pt x="6146" y="1362"/>
                  <a:pt x="6207" y="1294"/>
                  <a:pt x="6224" y="1245"/>
                </a:cubicBezTo>
                <a:cubicBezTo>
                  <a:pt x="6233" y="1218"/>
                  <a:pt x="6233" y="1206"/>
                  <a:pt x="6233" y="1147"/>
                </a:cubicBezTo>
                <a:close/>
              </a:path>
            </a:pathLst>
          </a:custGeom>
          <a:solidFill>
            <a:schemeClr val="tx2"/>
          </a:solidFill>
          <a:ln w="9525">
            <a:noFill/>
            <a:round/>
            <a:headEnd/>
            <a:tailEnd/>
          </a:ln>
        </p:spPr>
        <p:txBody>
          <a:bodyPr vert="horz" wrap="square" lIns="91345" tIns="45672" rIns="91345" bIns="45672" numCol="1" anchor="t" anchorCtr="0" compatLnSpc="1">
            <a:prstTxWarp prst="textNoShape">
              <a:avLst/>
            </a:prstTxWarp>
          </a:bodyPr>
          <a:lstStyle/>
          <a:p>
            <a:endParaRPr lang="de-DE" sz="1798" dirty="0"/>
          </a:p>
        </p:txBody>
      </p:sp>
      <p:sp>
        <p:nvSpPr>
          <p:cNvPr id="12" name="Linie"/>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
        <p:nvSpPr>
          <p:cNvPr id="26" name="Vertikaler Textplatzhalter 2"/>
          <p:cNvSpPr>
            <a:spLocks noGrp="1"/>
          </p:cNvSpPr>
          <p:nvPr>
            <p:ph type="body" orient="vert" idx="17" hasCustomPrompt="1"/>
          </p:nvPr>
        </p:nvSpPr>
        <p:spPr>
          <a:xfrm>
            <a:off x="478368" y="2484439"/>
            <a:ext cx="4251137" cy="498598"/>
          </a:xfrm>
          <a:solidFill>
            <a:schemeClr val="bg2"/>
          </a:solidFill>
        </p:spPr>
        <p:txBody>
          <a:bodyPr vert="horz" wrap="none" lIns="90000" rIns="90000" anchor="t" anchorCtr="0">
            <a:spAutoFit/>
          </a:bodyPr>
          <a:lstStyle>
            <a:lvl1pPr marL="0" indent="0">
              <a:lnSpc>
                <a:spcPct val="90000"/>
              </a:lnSpc>
              <a:spcBef>
                <a:spcPts val="0"/>
              </a:spcBef>
              <a:defRPr sz="3596" b="1" i="0">
                <a:solidFill>
                  <a:schemeClr val="bg1"/>
                </a:solidFill>
                <a:latin typeface="Calibri" panose="020F0502020204030204" pitchFamily="34" charset="0"/>
                <a:cs typeface="Calibri" panose="020F0502020204030204" pitchFamily="34" charset="0"/>
              </a:defRPr>
            </a:lvl1pPr>
            <a:lvl2pPr marL="0" indent="0">
              <a:lnSpc>
                <a:spcPct val="90000"/>
              </a:lnSpc>
              <a:spcBef>
                <a:spcPts val="0"/>
              </a:spcBef>
              <a:defRPr sz="3197" b="1" i="0">
                <a:solidFill>
                  <a:schemeClr val="bg1"/>
                </a:solidFill>
                <a:latin typeface="+mn-lt"/>
              </a:defRPr>
            </a:lvl2pPr>
            <a:lvl3pPr marL="0" indent="0">
              <a:lnSpc>
                <a:spcPct val="90000"/>
              </a:lnSpc>
              <a:spcBef>
                <a:spcPts val="0"/>
              </a:spcBef>
              <a:defRPr sz="3197" b="1" i="0">
                <a:solidFill>
                  <a:schemeClr val="bg1"/>
                </a:solidFill>
                <a:latin typeface="+mn-lt"/>
              </a:defRPr>
            </a:lvl3pPr>
            <a:lvl4pPr marL="0" indent="0">
              <a:lnSpc>
                <a:spcPct val="90000"/>
              </a:lnSpc>
              <a:spcBef>
                <a:spcPts val="0"/>
              </a:spcBef>
              <a:defRPr sz="3197" b="1" i="0">
                <a:solidFill>
                  <a:schemeClr val="bg1"/>
                </a:solidFill>
                <a:latin typeface="+mn-lt"/>
              </a:defRPr>
            </a:lvl4pPr>
            <a:lvl5pPr marL="0" indent="0">
              <a:lnSpc>
                <a:spcPct val="90000"/>
              </a:lnSpc>
              <a:spcBef>
                <a:spcPts val="0"/>
              </a:spcBef>
              <a:defRPr sz="3197" b="1" i="0">
                <a:solidFill>
                  <a:schemeClr val="bg1"/>
                </a:solidFill>
                <a:latin typeface="+mn-lt"/>
              </a:defRPr>
            </a:lvl5pPr>
            <a:lvl6pPr marL="0" indent="0">
              <a:lnSpc>
                <a:spcPct val="90000"/>
              </a:lnSpc>
              <a:spcBef>
                <a:spcPts val="0"/>
              </a:spcBef>
              <a:defRPr sz="3197" b="1" i="0">
                <a:solidFill>
                  <a:schemeClr val="bg1"/>
                </a:solidFill>
                <a:latin typeface="+mn-lt"/>
              </a:defRPr>
            </a:lvl6pPr>
            <a:lvl7pPr marL="0" indent="0">
              <a:lnSpc>
                <a:spcPct val="90000"/>
              </a:lnSpc>
              <a:spcBef>
                <a:spcPts val="0"/>
              </a:spcBef>
              <a:defRPr sz="3197" b="1" i="0">
                <a:solidFill>
                  <a:schemeClr val="bg1"/>
                </a:solidFill>
                <a:latin typeface="+mn-lt"/>
              </a:defRPr>
            </a:lvl7pPr>
            <a:lvl8pPr marL="0" indent="0">
              <a:lnSpc>
                <a:spcPct val="90000"/>
              </a:lnSpc>
              <a:spcBef>
                <a:spcPts val="0"/>
              </a:spcBef>
              <a:defRPr sz="3197" b="1" i="0">
                <a:solidFill>
                  <a:schemeClr val="bg1"/>
                </a:solidFill>
                <a:latin typeface="+mn-lt"/>
              </a:defRPr>
            </a:lvl8pPr>
            <a:lvl9pPr marL="0" indent="0">
              <a:lnSpc>
                <a:spcPct val="90000"/>
              </a:lnSpc>
              <a:spcBef>
                <a:spcPts val="0"/>
              </a:spcBef>
              <a:defRPr sz="3197" b="1" i="0">
                <a:solidFill>
                  <a:schemeClr val="bg1"/>
                </a:solidFill>
                <a:latin typeface="+mn-lt"/>
              </a:defRPr>
            </a:lvl9pPr>
          </a:lstStyle>
          <a:p>
            <a:pPr lvl="0"/>
            <a:r>
              <a:rPr lang="de-DE" dirty="0"/>
              <a:t>zwei Zeilen einfügen</a:t>
            </a:r>
          </a:p>
        </p:txBody>
      </p:sp>
      <p:sp>
        <p:nvSpPr>
          <p:cNvPr id="29" name="Vertikaler Textplatzhalter 2"/>
          <p:cNvSpPr>
            <a:spLocks noGrp="1"/>
          </p:cNvSpPr>
          <p:nvPr>
            <p:ph type="body" orient="vert" idx="13" hasCustomPrompt="1"/>
          </p:nvPr>
        </p:nvSpPr>
        <p:spPr>
          <a:xfrm>
            <a:off x="4769229" y="6028843"/>
            <a:ext cx="6913632" cy="468000"/>
          </a:xfrm>
        </p:spPr>
        <p:txBody>
          <a:bodyPr vert="horz" anchor="b" anchorCtr="0"/>
          <a:lstStyle>
            <a:lvl1pPr marL="0" indent="0" algn="r">
              <a:lnSpc>
                <a:spcPct val="100000"/>
              </a:lnSpc>
              <a:spcBef>
                <a:spcPts val="0"/>
              </a:spcBef>
              <a:buFont typeface="Arial" panose="020B0604020202020204" pitchFamily="34" charset="0"/>
              <a:buNone/>
              <a:defRPr sz="1399" b="0"/>
            </a:lvl1pPr>
            <a:lvl2pPr marL="0" indent="0" algn="r">
              <a:lnSpc>
                <a:spcPct val="100000"/>
              </a:lnSpc>
              <a:spcBef>
                <a:spcPts val="0"/>
              </a:spcBef>
              <a:buNone/>
              <a:defRPr sz="1399" b="0"/>
            </a:lvl2pPr>
            <a:lvl3pPr marL="0" indent="0" algn="r">
              <a:lnSpc>
                <a:spcPct val="100000"/>
              </a:lnSpc>
              <a:spcBef>
                <a:spcPts val="0"/>
              </a:spcBef>
              <a:buNone/>
              <a:defRPr sz="1399" b="0"/>
            </a:lvl3pPr>
            <a:lvl4pPr marL="0" indent="0" algn="r">
              <a:lnSpc>
                <a:spcPct val="100000"/>
              </a:lnSpc>
              <a:spcBef>
                <a:spcPts val="0"/>
              </a:spcBef>
              <a:buNone/>
              <a:defRPr sz="1399" b="0"/>
            </a:lvl4pPr>
            <a:lvl5pPr marL="0" indent="0" algn="r">
              <a:lnSpc>
                <a:spcPct val="100000"/>
              </a:lnSpc>
              <a:spcBef>
                <a:spcPts val="0"/>
              </a:spcBef>
              <a:buNone/>
              <a:defRPr sz="1399" b="0"/>
            </a:lvl5pPr>
            <a:lvl6pPr marL="0" indent="0" algn="r">
              <a:lnSpc>
                <a:spcPct val="100000"/>
              </a:lnSpc>
              <a:spcBef>
                <a:spcPts val="0"/>
              </a:spcBef>
              <a:buNone/>
              <a:defRPr sz="1399" b="0"/>
            </a:lvl6pPr>
            <a:lvl7pPr marL="0" indent="0" algn="r">
              <a:lnSpc>
                <a:spcPct val="100000"/>
              </a:lnSpc>
              <a:spcBef>
                <a:spcPts val="0"/>
              </a:spcBef>
              <a:buNone/>
              <a:defRPr sz="1399" b="0"/>
            </a:lvl7pPr>
            <a:lvl8pPr marL="0" indent="0" algn="r">
              <a:lnSpc>
                <a:spcPct val="100000"/>
              </a:lnSpc>
              <a:spcBef>
                <a:spcPts val="0"/>
              </a:spcBef>
              <a:buNone/>
              <a:defRPr sz="1399" b="0"/>
            </a:lvl8pPr>
            <a:lvl9pPr marL="0" indent="0" algn="r">
              <a:lnSpc>
                <a:spcPct val="100000"/>
              </a:lnSpc>
              <a:spcBef>
                <a:spcPts val="0"/>
              </a:spcBef>
              <a:buNone/>
              <a:defRPr sz="1399" b="0"/>
            </a:lvl9pPr>
          </a:lstStyle>
          <a:p>
            <a:pPr lvl="0"/>
            <a:r>
              <a:rPr lang="de-DE" dirty="0"/>
              <a:t>Freiraum für Sekundärlogo(s) / Name </a:t>
            </a:r>
            <a:br>
              <a:rPr lang="de-DE" dirty="0"/>
            </a:br>
            <a:r>
              <a:rPr lang="de-DE" dirty="0"/>
              <a:t>des Fachbereichs, Instituts oder SFBs</a:t>
            </a:r>
          </a:p>
        </p:txBody>
      </p:sp>
      <p:pic>
        <p:nvPicPr>
          <p:cNvPr id="24" name="Hintergrundbild">
            <a:extLst>
              <a:ext uri="{FF2B5EF4-FFF2-40B4-BE49-F238E27FC236}">
                <a16:creationId xmlns:a16="http://schemas.microsoft.com/office/drawing/2014/main" id="{BA571F12-9FBB-F444-8324-06D41A3658B2}"/>
              </a:ext>
            </a:extLst>
          </p:cNvPr>
          <p:cNvPicPr>
            <a:picLocks noChangeAspect="1"/>
          </p:cNvPicPr>
          <p:nvPr/>
        </p:nvPicPr>
        <p:blipFill>
          <a:blip r:embed="rId3"/>
          <a:stretch>
            <a:fillRect/>
          </a:stretch>
        </p:blipFill>
        <p:spPr>
          <a:xfrm>
            <a:off x="0" y="7982"/>
            <a:ext cx="12192000" cy="5654051"/>
          </a:xfrm>
          <a:prstGeom prst="rect">
            <a:avLst/>
          </a:prstGeom>
        </p:spPr>
      </p:pic>
      <p:sp>
        <p:nvSpPr>
          <p:cNvPr id="25" name="Linie">
            <a:extLst>
              <a:ext uri="{FF2B5EF4-FFF2-40B4-BE49-F238E27FC236}">
                <a16:creationId xmlns:a16="http://schemas.microsoft.com/office/drawing/2014/main" id="{77CF79E4-663F-5B48-89C0-26073481A6A8}"/>
              </a:ext>
            </a:extLst>
          </p:cNvPr>
          <p:cNvSpPr/>
          <p:nvPr/>
        </p:nvSpPr>
        <p:spPr>
          <a:xfrm>
            <a:off x="0" y="5642640"/>
            <a:ext cx="12192000" cy="273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grpSp>
        <p:nvGrpSpPr>
          <p:cNvPr id="28" name="Regieanweisungen">
            <a:extLst>
              <a:ext uri="{FF2B5EF4-FFF2-40B4-BE49-F238E27FC236}">
                <a16:creationId xmlns:a16="http://schemas.microsoft.com/office/drawing/2014/main" id="{712B8235-5A53-9945-8D5D-3510A4AA4400}"/>
              </a:ext>
            </a:extLst>
          </p:cNvPr>
          <p:cNvGrpSpPr/>
          <p:nvPr/>
        </p:nvGrpSpPr>
        <p:grpSpPr>
          <a:xfrm>
            <a:off x="-467513" y="-468000"/>
            <a:ext cx="13126327" cy="7776000"/>
            <a:chOff x="-468000" y="-468000"/>
            <a:chExt cx="13140000" cy="7776000"/>
          </a:xfrm>
        </p:grpSpPr>
        <p:cxnSp>
          <p:nvCxnSpPr>
            <p:cNvPr id="32" name="Linie">
              <a:extLst>
                <a:ext uri="{FF2B5EF4-FFF2-40B4-BE49-F238E27FC236}">
                  <a16:creationId xmlns:a16="http://schemas.microsoft.com/office/drawing/2014/main" id="{9F75CF44-58E0-CF49-9E1C-463536DD6D92}"/>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Linie">
              <a:extLst>
                <a:ext uri="{FF2B5EF4-FFF2-40B4-BE49-F238E27FC236}">
                  <a16:creationId xmlns:a16="http://schemas.microsoft.com/office/drawing/2014/main" id="{7A362EBF-CD5A-4142-8441-D4957096E564}"/>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Linie">
              <a:extLst>
                <a:ext uri="{FF2B5EF4-FFF2-40B4-BE49-F238E27FC236}">
                  <a16:creationId xmlns:a16="http://schemas.microsoft.com/office/drawing/2014/main" id="{218FBFDE-7BFD-DB4F-883E-BEF6AD66B75F}"/>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Linie">
              <a:extLst>
                <a:ext uri="{FF2B5EF4-FFF2-40B4-BE49-F238E27FC236}">
                  <a16:creationId xmlns:a16="http://schemas.microsoft.com/office/drawing/2014/main" id="{A6889172-AEB2-4B49-ABBB-14A5EC539A77}"/>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Linie">
              <a:extLst>
                <a:ext uri="{FF2B5EF4-FFF2-40B4-BE49-F238E27FC236}">
                  <a16:creationId xmlns:a16="http://schemas.microsoft.com/office/drawing/2014/main" id="{E7812F82-53CA-9C4F-BE00-FB80E6A90998}"/>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Linie">
              <a:extLst>
                <a:ext uri="{FF2B5EF4-FFF2-40B4-BE49-F238E27FC236}">
                  <a16:creationId xmlns:a16="http://schemas.microsoft.com/office/drawing/2014/main" id="{CE45FCEA-1E45-1343-8C1C-A3BEC099F383}"/>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Linie">
              <a:extLst>
                <a:ext uri="{FF2B5EF4-FFF2-40B4-BE49-F238E27FC236}">
                  <a16:creationId xmlns:a16="http://schemas.microsoft.com/office/drawing/2014/main" id="{B6E18050-9C35-304A-9775-60B2821E1D4C}"/>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Linie">
              <a:extLst>
                <a:ext uri="{FF2B5EF4-FFF2-40B4-BE49-F238E27FC236}">
                  <a16:creationId xmlns:a16="http://schemas.microsoft.com/office/drawing/2014/main" id="{5221AB02-FC2F-414A-94B6-B8F74B382375}"/>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Linie">
              <a:extLst>
                <a:ext uri="{FF2B5EF4-FFF2-40B4-BE49-F238E27FC236}">
                  <a16:creationId xmlns:a16="http://schemas.microsoft.com/office/drawing/2014/main" id="{BE156E55-54A9-F549-AA7E-7C3CABBE8937}"/>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Linie">
              <a:extLst>
                <a:ext uri="{FF2B5EF4-FFF2-40B4-BE49-F238E27FC236}">
                  <a16:creationId xmlns:a16="http://schemas.microsoft.com/office/drawing/2014/main" id="{B8C93632-B41D-164C-8A56-30C5204E38F2}"/>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wissen.leben">
            <a:extLst>
              <a:ext uri="{FF2B5EF4-FFF2-40B4-BE49-F238E27FC236}">
                <a16:creationId xmlns:a16="http://schemas.microsoft.com/office/drawing/2014/main" id="{EFA1FCFF-ED22-EF47-B5EC-0ACF7025795C}"/>
              </a:ext>
            </a:extLst>
          </p:cNvPr>
          <p:cNvSpPr>
            <a:spLocks noEditPoints="1"/>
          </p:cNvSpPr>
          <p:nvPr/>
        </p:nvSpPr>
        <p:spPr bwMode="auto">
          <a:xfrm>
            <a:off x="358402" y="6323606"/>
            <a:ext cx="1348595" cy="180000"/>
          </a:xfrm>
          <a:custGeom>
            <a:avLst/>
            <a:gdLst>
              <a:gd name="T0" fmla="*/ 3663 w 3750"/>
              <a:gd name="T1" fmla="*/ 144 h 500"/>
              <a:gd name="T2" fmla="*/ 3483 w 3750"/>
              <a:gd name="T3" fmla="*/ 162 h 500"/>
              <a:gd name="T4" fmla="*/ 3567 w 3750"/>
              <a:gd name="T5" fmla="*/ 486 h 500"/>
              <a:gd name="T6" fmla="*/ 3678 w 3750"/>
              <a:gd name="T7" fmla="*/ 265 h 500"/>
              <a:gd name="T8" fmla="*/ 3339 w 3750"/>
              <a:gd name="T9" fmla="*/ 286 h 500"/>
              <a:gd name="T10" fmla="*/ 3339 w 3750"/>
              <a:gd name="T11" fmla="*/ 286 h 500"/>
              <a:gd name="T12" fmla="*/ 3371 w 3750"/>
              <a:gd name="T13" fmla="*/ 179 h 500"/>
              <a:gd name="T14" fmla="*/ 3136 w 3750"/>
              <a:gd name="T15" fmla="*/ 320 h 500"/>
              <a:gd name="T16" fmla="*/ 3381 w 3750"/>
              <a:gd name="T17" fmla="*/ 406 h 500"/>
              <a:gd name="T18" fmla="*/ 3215 w 3750"/>
              <a:gd name="T19" fmla="*/ 339 h 500"/>
              <a:gd name="T20" fmla="*/ 2921 w 3750"/>
              <a:gd name="T21" fmla="*/ 431 h 500"/>
              <a:gd name="T22" fmla="*/ 2922 w 3750"/>
              <a:gd name="T23" fmla="*/ 206 h 500"/>
              <a:gd name="T24" fmla="*/ 2938 w 3750"/>
              <a:gd name="T25" fmla="*/ 144 h 500"/>
              <a:gd name="T26" fmla="*/ 2858 w 3750"/>
              <a:gd name="T27" fmla="*/ 144 h 500"/>
              <a:gd name="T28" fmla="*/ 2777 w 3750"/>
              <a:gd name="T29" fmla="*/ 16 h 500"/>
              <a:gd name="T30" fmla="*/ 2777 w 3750"/>
              <a:gd name="T31" fmla="*/ 486 h 500"/>
              <a:gd name="T32" fmla="*/ 2934 w 3750"/>
              <a:gd name="T33" fmla="*/ 493 h 500"/>
              <a:gd name="T34" fmla="*/ 2506 w 3750"/>
              <a:gd name="T35" fmla="*/ 286 h 500"/>
              <a:gd name="T36" fmla="*/ 2705 w 3750"/>
              <a:gd name="T37" fmla="*/ 339 h 500"/>
              <a:gd name="T38" fmla="*/ 2569 w 3750"/>
              <a:gd name="T39" fmla="*/ 144 h 500"/>
              <a:gd name="T40" fmla="*/ 2579 w 3750"/>
              <a:gd name="T41" fmla="*/ 495 h 500"/>
              <a:gd name="T42" fmla="*/ 2588 w 3750"/>
              <a:gd name="T43" fmla="*/ 439 h 500"/>
              <a:gd name="T44" fmla="*/ 2705 w 3750"/>
              <a:gd name="T45" fmla="*/ 339 h 500"/>
              <a:gd name="T46" fmla="*/ 2348 w 3750"/>
              <a:gd name="T47" fmla="*/ 435 h 500"/>
              <a:gd name="T48" fmla="*/ 2334 w 3750"/>
              <a:gd name="T49" fmla="*/ 1 h 500"/>
              <a:gd name="T50" fmla="*/ 2266 w 3750"/>
              <a:gd name="T51" fmla="*/ 399 h 500"/>
              <a:gd name="T52" fmla="*/ 2168 w 3750"/>
              <a:gd name="T53" fmla="*/ 425 h 500"/>
              <a:gd name="T54" fmla="*/ 2098 w 3750"/>
              <a:gd name="T55" fmla="*/ 500 h 500"/>
              <a:gd name="T56" fmla="*/ 1909 w 3750"/>
              <a:gd name="T57" fmla="*/ 237 h 500"/>
              <a:gd name="T58" fmla="*/ 1708 w 3750"/>
              <a:gd name="T59" fmla="*/ 143 h 500"/>
              <a:gd name="T60" fmla="*/ 1654 w 3750"/>
              <a:gd name="T61" fmla="*/ 486 h 500"/>
              <a:gd name="T62" fmla="*/ 1799 w 3750"/>
              <a:gd name="T63" fmla="*/ 206 h 500"/>
              <a:gd name="T64" fmla="*/ 1909 w 3750"/>
              <a:gd name="T65" fmla="*/ 486 h 500"/>
              <a:gd name="T66" fmla="*/ 1438 w 3750"/>
              <a:gd name="T67" fmla="*/ 199 h 500"/>
              <a:gd name="T68" fmla="*/ 1574 w 3750"/>
              <a:gd name="T69" fmla="*/ 324 h 500"/>
              <a:gd name="T70" fmla="*/ 1336 w 3750"/>
              <a:gd name="T71" fmla="*/ 189 h 500"/>
              <a:gd name="T72" fmla="*/ 1568 w 3750"/>
              <a:gd name="T73" fmla="*/ 451 h 500"/>
              <a:gd name="T74" fmla="*/ 1374 w 3750"/>
              <a:gd name="T75" fmla="*/ 344 h 500"/>
              <a:gd name="T76" fmla="*/ 1233 w 3750"/>
              <a:gd name="T77" fmla="*/ 382 h 500"/>
              <a:gd name="T78" fmla="*/ 1062 w 3750"/>
              <a:gd name="T79" fmla="*/ 239 h 500"/>
              <a:gd name="T80" fmla="*/ 1218 w 3750"/>
              <a:gd name="T81" fmla="*/ 170 h 500"/>
              <a:gd name="T82" fmla="*/ 1063 w 3750"/>
              <a:gd name="T83" fmla="*/ 339 h 500"/>
              <a:gd name="T84" fmla="*/ 1104 w 3750"/>
              <a:gd name="T85" fmla="*/ 441 h 500"/>
              <a:gd name="T86" fmla="*/ 1098 w 3750"/>
              <a:gd name="T87" fmla="*/ 495 h 500"/>
              <a:gd name="T88" fmla="*/ 836 w 3750"/>
              <a:gd name="T89" fmla="*/ 289 h 500"/>
              <a:gd name="T90" fmla="*/ 800 w 3750"/>
              <a:gd name="T91" fmla="*/ 196 h 500"/>
              <a:gd name="T92" fmla="*/ 796 w 3750"/>
              <a:gd name="T93" fmla="*/ 141 h 500"/>
              <a:gd name="T94" fmla="*/ 792 w 3750"/>
              <a:gd name="T95" fmla="*/ 348 h 500"/>
              <a:gd name="T96" fmla="*/ 683 w 3750"/>
              <a:gd name="T97" fmla="*/ 406 h 500"/>
              <a:gd name="T98" fmla="*/ 921 w 3750"/>
              <a:gd name="T99" fmla="*/ 382 h 500"/>
              <a:gd name="T100" fmla="*/ 500 w 3750"/>
              <a:gd name="T101" fmla="*/ 55 h 500"/>
              <a:gd name="T102" fmla="*/ 584 w 3750"/>
              <a:gd name="T103" fmla="*/ 486 h 500"/>
              <a:gd name="T104" fmla="*/ 511 w 3750"/>
              <a:gd name="T105" fmla="*/ 486 h 500"/>
              <a:gd name="T106" fmla="*/ 372 w 3750"/>
              <a:gd name="T107" fmla="*/ 152 h 500"/>
              <a:gd name="T108" fmla="*/ 319 w 3750"/>
              <a:gd name="T109" fmla="*/ 398 h 500"/>
              <a:gd name="T110" fmla="*/ 189 w 3750"/>
              <a:gd name="T111" fmla="*/ 152 h 500"/>
              <a:gd name="T112" fmla="*/ 125 w 3750"/>
              <a:gd name="T113" fmla="*/ 396 h 500"/>
              <a:gd name="T114" fmla="*/ 0 w 3750"/>
              <a:gd name="T115" fmla="*/ 157 h 500"/>
              <a:gd name="T116" fmla="*/ 199 w 3750"/>
              <a:gd name="T117" fmla="*/ 337 h 500"/>
              <a:gd name="T118" fmla="*/ 244 w 3750"/>
              <a:gd name="T119" fmla="*/ 334 h 500"/>
              <a:gd name="T120" fmla="*/ 447 w 3750"/>
              <a:gd name="T121" fmla="*/ 15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50" h="500">
                <a:moveTo>
                  <a:pt x="3750" y="486"/>
                </a:moveTo>
                <a:lnTo>
                  <a:pt x="3750" y="237"/>
                </a:lnTo>
                <a:cubicBezTo>
                  <a:pt x="3750" y="175"/>
                  <a:pt x="3714" y="144"/>
                  <a:pt x="3663" y="144"/>
                </a:cubicBezTo>
                <a:cubicBezTo>
                  <a:pt x="3627" y="144"/>
                  <a:pt x="3596" y="160"/>
                  <a:pt x="3561" y="191"/>
                </a:cubicBezTo>
                <a:cubicBezTo>
                  <a:pt x="3561" y="173"/>
                  <a:pt x="3557" y="158"/>
                  <a:pt x="3549" y="143"/>
                </a:cubicBezTo>
                <a:lnTo>
                  <a:pt x="3483" y="162"/>
                </a:lnTo>
                <a:cubicBezTo>
                  <a:pt x="3492" y="185"/>
                  <a:pt x="3495" y="206"/>
                  <a:pt x="3495" y="241"/>
                </a:cubicBezTo>
                <a:lnTo>
                  <a:pt x="3495" y="486"/>
                </a:lnTo>
                <a:lnTo>
                  <a:pt x="3567" y="486"/>
                </a:lnTo>
                <a:lnTo>
                  <a:pt x="3567" y="244"/>
                </a:lnTo>
                <a:cubicBezTo>
                  <a:pt x="3588" y="222"/>
                  <a:pt x="3619" y="206"/>
                  <a:pt x="3640" y="206"/>
                </a:cubicBezTo>
                <a:cubicBezTo>
                  <a:pt x="3668" y="206"/>
                  <a:pt x="3678" y="219"/>
                  <a:pt x="3678" y="265"/>
                </a:cubicBezTo>
                <a:lnTo>
                  <a:pt x="3678" y="486"/>
                </a:lnTo>
                <a:lnTo>
                  <a:pt x="3750" y="486"/>
                </a:lnTo>
                <a:close/>
                <a:moveTo>
                  <a:pt x="3339" y="286"/>
                </a:moveTo>
                <a:lnTo>
                  <a:pt x="3216" y="286"/>
                </a:lnTo>
                <a:cubicBezTo>
                  <a:pt x="3216" y="232"/>
                  <a:pt x="3238" y="199"/>
                  <a:pt x="3279" y="199"/>
                </a:cubicBezTo>
                <a:cubicBezTo>
                  <a:pt x="3316" y="199"/>
                  <a:pt x="3339" y="232"/>
                  <a:pt x="3339" y="286"/>
                </a:cubicBezTo>
                <a:close/>
                <a:moveTo>
                  <a:pt x="3415" y="339"/>
                </a:moveTo>
                <a:lnTo>
                  <a:pt x="3415" y="324"/>
                </a:lnTo>
                <a:cubicBezTo>
                  <a:pt x="3415" y="246"/>
                  <a:pt x="3400" y="205"/>
                  <a:pt x="3371" y="179"/>
                </a:cubicBezTo>
                <a:cubicBezTo>
                  <a:pt x="3343" y="153"/>
                  <a:pt x="3312" y="144"/>
                  <a:pt x="3279" y="144"/>
                </a:cubicBezTo>
                <a:cubicBezTo>
                  <a:pt x="3237" y="144"/>
                  <a:pt x="3204" y="158"/>
                  <a:pt x="3177" y="189"/>
                </a:cubicBezTo>
                <a:cubicBezTo>
                  <a:pt x="3148" y="222"/>
                  <a:pt x="3136" y="261"/>
                  <a:pt x="3136" y="320"/>
                </a:cubicBezTo>
                <a:cubicBezTo>
                  <a:pt x="3136" y="427"/>
                  <a:pt x="3195" y="495"/>
                  <a:pt x="3289" y="495"/>
                </a:cubicBezTo>
                <a:cubicBezTo>
                  <a:pt x="3334" y="495"/>
                  <a:pt x="3374" y="480"/>
                  <a:pt x="3409" y="451"/>
                </a:cubicBezTo>
                <a:lnTo>
                  <a:pt x="3381" y="406"/>
                </a:lnTo>
                <a:cubicBezTo>
                  <a:pt x="3356" y="428"/>
                  <a:pt x="3329" y="439"/>
                  <a:pt x="3298" y="439"/>
                </a:cubicBezTo>
                <a:cubicBezTo>
                  <a:pt x="3233" y="439"/>
                  <a:pt x="3215" y="391"/>
                  <a:pt x="3215" y="344"/>
                </a:cubicBezTo>
                <a:lnTo>
                  <a:pt x="3215" y="339"/>
                </a:lnTo>
                <a:lnTo>
                  <a:pt x="3415" y="339"/>
                </a:lnTo>
                <a:close/>
                <a:moveTo>
                  <a:pt x="2986" y="315"/>
                </a:moveTo>
                <a:cubicBezTo>
                  <a:pt x="2986" y="398"/>
                  <a:pt x="2966" y="431"/>
                  <a:pt x="2921" y="431"/>
                </a:cubicBezTo>
                <a:cubicBezTo>
                  <a:pt x="2894" y="431"/>
                  <a:pt x="2873" y="418"/>
                  <a:pt x="2859" y="402"/>
                </a:cubicBezTo>
                <a:lnTo>
                  <a:pt x="2859" y="239"/>
                </a:lnTo>
                <a:cubicBezTo>
                  <a:pt x="2872" y="223"/>
                  <a:pt x="2892" y="206"/>
                  <a:pt x="2922" y="206"/>
                </a:cubicBezTo>
                <a:cubicBezTo>
                  <a:pt x="2974" y="206"/>
                  <a:pt x="2986" y="255"/>
                  <a:pt x="2986" y="315"/>
                </a:cubicBezTo>
                <a:close/>
                <a:moveTo>
                  <a:pt x="3068" y="314"/>
                </a:moveTo>
                <a:cubicBezTo>
                  <a:pt x="3068" y="210"/>
                  <a:pt x="3018" y="144"/>
                  <a:pt x="2938" y="144"/>
                </a:cubicBezTo>
                <a:cubicBezTo>
                  <a:pt x="2906" y="144"/>
                  <a:pt x="2882" y="154"/>
                  <a:pt x="2859" y="177"/>
                </a:cubicBezTo>
                <a:lnTo>
                  <a:pt x="2856" y="176"/>
                </a:lnTo>
                <a:cubicBezTo>
                  <a:pt x="2856" y="176"/>
                  <a:pt x="2858" y="166"/>
                  <a:pt x="2858" y="144"/>
                </a:cubicBezTo>
                <a:lnTo>
                  <a:pt x="2858" y="67"/>
                </a:lnTo>
                <a:cubicBezTo>
                  <a:pt x="2858" y="40"/>
                  <a:pt x="2857" y="24"/>
                  <a:pt x="2853" y="0"/>
                </a:cubicBezTo>
                <a:lnTo>
                  <a:pt x="2777" y="16"/>
                </a:lnTo>
                <a:cubicBezTo>
                  <a:pt x="2783" y="35"/>
                  <a:pt x="2786" y="59"/>
                  <a:pt x="2786" y="97"/>
                </a:cubicBezTo>
                <a:lnTo>
                  <a:pt x="2786" y="412"/>
                </a:lnTo>
                <a:cubicBezTo>
                  <a:pt x="2786" y="457"/>
                  <a:pt x="2783" y="471"/>
                  <a:pt x="2777" y="486"/>
                </a:cubicBezTo>
                <a:lnTo>
                  <a:pt x="2844" y="486"/>
                </a:lnTo>
                <a:cubicBezTo>
                  <a:pt x="2849" y="477"/>
                  <a:pt x="2850" y="472"/>
                  <a:pt x="2853" y="455"/>
                </a:cubicBezTo>
                <a:cubicBezTo>
                  <a:pt x="2874" y="480"/>
                  <a:pt x="2901" y="493"/>
                  <a:pt x="2934" y="493"/>
                </a:cubicBezTo>
                <a:cubicBezTo>
                  <a:pt x="3012" y="493"/>
                  <a:pt x="3068" y="421"/>
                  <a:pt x="3068" y="314"/>
                </a:cubicBezTo>
                <a:close/>
                <a:moveTo>
                  <a:pt x="2629" y="286"/>
                </a:moveTo>
                <a:lnTo>
                  <a:pt x="2506" y="286"/>
                </a:lnTo>
                <a:cubicBezTo>
                  <a:pt x="2506" y="232"/>
                  <a:pt x="2528" y="199"/>
                  <a:pt x="2569" y="199"/>
                </a:cubicBezTo>
                <a:cubicBezTo>
                  <a:pt x="2606" y="199"/>
                  <a:pt x="2629" y="232"/>
                  <a:pt x="2629" y="286"/>
                </a:cubicBezTo>
                <a:close/>
                <a:moveTo>
                  <a:pt x="2705" y="339"/>
                </a:moveTo>
                <a:lnTo>
                  <a:pt x="2705" y="324"/>
                </a:lnTo>
                <a:cubicBezTo>
                  <a:pt x="2705" y="246"/>
                  <a:pt x="2690" y="205"/>
                  <a:pt x="2661" y="179"/>
                </a:cubicBezTo>
                <a:cubicBezTo>
                  <a:pt x="2633" y="153"/>
                  <a:pt x="2602" y="144"/>
                  <a:pt x="2569" y="144"/>
                </a:cubicBezTo>
                <a:cubicBezTo>
                  <a:pt x="2527" y="144"/>
                  <a:pt x="2494" y="158"/>
                  <a:pt x="2467" y="189"/>
                </a:cubicBezTo>
                <a:cubicBezTo>
                  <a:pt x="2438" y="222"/>
                  <a:pt x="2425" y="261"/>
                  <a:pt x="2425" y="320"/>
                </a:cubicBezTo>
                <a:cubicBezTo>
                  <a:pt x="2425" y="427"/>
                  <a:pt x="2485" y="495"/>
                  <a:pt x="2579" y="495"/>
                </a:cubicBezTo>
                <a:cubicBezTo>
                  <a:pt x="2624" y="495"/>
                  <a:pt x="2664" y="480"/>
                  <a:pt x="2699" y="451"/>
                </a:cubicBezTo>
                <a:lnTo>
                  <a:pt x="2671" y="406"/>
                </a:lnTo>
                <a:cubicBezTo>
                  <a:pt x="2646" y="428"/>
                  <a:pt x="2619" y="439"/>
                  <a:pt x="2588" y="439"/>
                </a:cubicBezTo>
                <a:cubicBezTo>
                  <a:pt x="2522" y="439"/>
                  <a:pt x="2505" y="391"/>
                  <a:pt x="2505" y="344"/>
                </a:cubicBezTo>
                <a:lnTo>
                  <a:pt x="2505" y="339"/>
                </a:lnTo>
                <a:lnTo>
                  <a:pt x="2705" y="339"/>
                </a:lnTo>
                <a:close/>
                <a:moveTo>
                  <a:pt x="2383" y="486"/>
                </a:moveTo>
                <a:lnTo>
                  <a:pt x="2371" y="441"/>
                </a:lnTo>
                <a:cubicBezTo>
                  <a:pt x="2363" y="445"/>
                  <a:pt x="2351" y="441"/>
                  <a:pt x="2348" y="435"/>
                </a:cubicBezTo>
                <a:cubicBezTo>
                  <a:pt x="2342" y="428"/>
                  <a:pt x="2340" y="420"/>
                  <a:pt x="2340" y="375"/>
                </a:cubicBezTo>
                <a:lnTo>
                  <a:pt x="2340" y="92"/>
                </a:lnTo>
                <a:cubicBezTo>
                  <a:pt x="2340" y="49"/>
                  <a:pt x="2340" y="21"/>
                  <a:pt x="2334" y="1"/>
                </a:cubicBezTo>
                <a:lnTo>
                  <a:pt x="2260" y="17"/>
                </a:lnTo>
                <a:cubicBezTo>
                  <a:pt x="2264" y="45"/>
                  <a:pt x="2266" y="69"/>
                  <a:pt x="2266" y="115"/>
                </a:cubicBezTo>
                <a:lnTo>
                  <a:pt x="2266" y="399"/>
                </a:lnTo>
                <a:cubicBezTo>
                  <a:pt x="2266" y="428"/>
                  <a:pt x="2266" y="493"/>
                  <a:pt x="2340" y="493"/>
                </a:cubicBezTo>
                <a:cubicBezTo>
                  <a:pt x="2356" y="493"/>
                  <a:pt x="2370" y="491"/>
                  <a:pt x="2383" y="486"/>
                </a:cubicBezTo>
                <a:close/>
                <a:moveTo>
                  <a:pt x="2168" y="425"/>
                </a:moveTo>
                <a:cubicBezTo>
                  <a:pt x="2168" y="386"/>
                  <a:pt x="2136" y="354"/>
                  <a:pt x="2096" y="354"/>
                </a:cubicBezTo>
                <a:cubicBezTo>
                  <a:pt x="2057" y="354"/>
                  <a:pt x="2026" y="386"/>
                  <a:pt x="2026" y="425"/>
                </a:cubicBezTo>
                <a:cubicBezTo>
                  <a:pt x="2026" y="466"/>
                  <a:pt x="2058" y="500"/>
                  <a:pt x="2098" y="500"/>
                </a:cubicBezTo>
                <a:cubicBezTo>
                  <a:pt x="2136" y="500"/>
                  <a:pt x="2168" y="466"/>
                  <a:pt x="2168" y="425"/>
                </a:cubicBezTo>
                <a:close/>
                <a:moveTo>
                  <a:pt x="1909" y="486"/>
                </a:moveTo>
                <a:lnTo>
                  <a:pt x="1909" y="237"/>
                </a:lnTo>
                <a:cubicBezTo>
                  <a:pt x="1909" y="175"/>
                  <a:pt x="1873" y="144"/>
                  <a:pt x="1822" y="144"/>
                </a:cubicBezTo>
                <a:cubicBezTo>
                  <a:pt x="1786" y="144"/>
                  <a:pt x="1755" y="160"/>
                  <a:pt x="1720" y="191"/>
                </a:cubicBezTo>
                <a:cubicBezTo>
                  <a:pt x="1720" y="173"/>
                  <a:pt x="1716" y="158"/>
                  <a:pt x="1708" y="143"/>
                </a:cubicBezTo>
                <a:lnTo>
                  <a:pt x="1642" y="162"/>
                </a:lnTo>
                <a:cubicBezTo>
                  <a:pt x="1651" y="185"/>
                  <a:pt x="1654" y="206"/>
                  <a:pt x="1654" y="241"/>
                </a:cubicBezTo>
                <a:lnTo>
                  <a:pt x="1654" y="486"/>
                </a:lnTo>
                <a:lnTo>
                  <a:pt x="1726" y="486"/>
                </a:lnTo>
                <a:lnTo>
                  <a:pt x="1726" y="244"/>
                </a:lnTo>
                <a:cubicBezTo>
                  <a:pt x="1747" y="222"/>
                  <a:pt x="1778" y="206"/>
                  <a:pt x="1799" y="206"/>
                </a:cubicBezTo>
                <a:cubicBezTo>
                  <a:pt x="1827" y="206"/>
                  <a:pt x="1837" y="219"/>
                  <a:pt x="1837" y="265"/>
                </a:cubicBezTo>
                <a:lnTo>
                  <a:pt x="1837" y="486"/>
                </a:lnTo>
                <a:lnTo>
                  <a:pt x="1909" y="486"/>
                </a:lnTo>
                <a:close/>
                <a:moveTo>
                  <a:pt x="1498" y="286"/>
                </a:moveTo>
                <a:lnTo>
                  <a:pt x="1375" y="286"/>
                </a:lnTo>
                <a:cubicBezTo>
                  <a:pt x="1375" y="232"/>
                  <a:pt x="1397" y="199"/>
                  <a:pt x="1438" y="199"/>
                </a:cubicBezTo>
                <a:cubicBezTo>
                  <a:pt x="1475" y="199"/>
                  <a:pt x="1498" y="232"/>
                  <a:pt x="1498" y="286"/>
                </a:cubicBezTo>
                <a:close/>
                <a:moveTo>
                  <a:pt x="1574" y="339"/>
                </a:moveTo>
                <a:lnTo>
                  <a:pt x="1574" y="324"/>
                </a:lnTo>
                <a:cubicBezTo>
                  <a:pt x="1574" y="246"/>
                  <a:pt x="1559" y="205"/>
                  <a:pt x="1530" y="179"/>
                </a:cubicBezTo>
                <a:cubicBezTo>
                  <a:pt x="1502" y="153"/>
                  <a:pt x="1471" y="144"/>
                  <a:pt x="1438" y="144"/>
                </a:cubicBezTo>
                <a:cubicBezTo>
                  <a:pt x="1396" y="144"/>
                  <a:pt x="1363" y="158"/>
                  <a:pt x="1336" y="189"/>
                </a:cubicBezTo>
                <a:cubicBezTo>
                  <a:pt x="1307" y="222"/>
                  <a:pt x="1295" y="261"/>
                  <a:pt x="1295" y="320"/>
                </a:cubicBezTo>
                <a:cubicBezTo>
                  <a:pt x="1295" y="427"/>
                  <a:pt x="1354" y="495"/>
                  <a:pt x="1448" y="495"/>
                </a:cubicBezTo>
                <a:cubicBezTo>
                  <a:pt x="1493" y="495"/>
                  <a:pt x="1533" y="480"/>
                  <a:pt x="1568" y="451"/>
                </a:cubicBezTo>
                <a:lnTo>
                  <a:pt x="1540" y="406"/>
                </a:lnTo>
                <a:cubicBezTo>
                  <a:pt x="1515" y="428"/>
                  <a:pt x="1488" y="439"/>
                  <a:pt x="1457" y="439"/>
                </a:cubicBezTo>
                <a:cubicBezTo>
                  <a:pt x="1392" y="439"/>
                  <a:pt x="1374" y="391"/>
                  <a:pt x="1374" y="344"/>
                </a:cubicBezTo>
                <a:lnTo>
                  <a:pt x="1374" y="339"/>
                </a:lnTo>
                <a:lnTo>
                  <a:pt x="1574" y="339"/>
                </a:lnTo>
                <a:close/>
                <a:moveTo>
                  <a:pt x="1233" y="382"/>
                </a:moveTo>
                <a:cubicBezTo>
                  <a:pt x="1233" y="343"/>
                  <a:pt x="1215" y="306"/>
                  <a:pt x="1148" y="289"/>
                </a:cubicBezTo>
                <a:lnTo>
                  <a:pt x="1106" y="278"/>
                </a:lnTo>
                <a:cubicBezTo>
                  <a:pt x="1073" y="270"/>
                  <a:pt x="1062" y="259"/>
                  <a:pt x="1062" y="239"/>
                </a:cubicBezTo>
                <a:cubicBezTo>
                  <a:pt x="1062" y="213"/>
                  <a:pt x="1081" y="196"/>
                  <a:pt x="1112" y="196"/>
                </a:cubicBezTo>
                <a:cubicBezTo>
                  <a:pt x="1139" y="196"/>
                  <a:pt x="1163" y="204"/>
                  <a:pt x="1194" y="220"/>
                </a:cubicBezTo>
                <a:lnTo>
                  <a:pt x="1218" y="170"/>
                </a:lnTo>
                <a:cubicBezTo>
                  <a:pt x="1190" y="155"/>
                  <a:pt x="1153" y="141"/>
                  <a:pt x="1108" y="141"/>
                </a:cubicBezTo>
                <a:cubicBezTo>
                  <a:pt x="1034" y="141"/>
                  <a:pt x="984" y="185"/>
                  <a:pt x="984" y="247"/>
                </a:cubicBezTo>
                <a:cubicBezTo>
                  <a:pt x="984" y="294"/>
                  <a:pt x="1013" y="329"/>
                  <a:pt x="1063" y="339"/>
                </a:cubicBezTo>
                <a:lnTo>
                  <a:pt x="1104" y="348"/>
                </a:lnTo>
                <a:cubicBezTo>
                  <a:pt x="1141" y="356"/>
                  <a:pt x="1158" y="369"/>
                  <a:pt x="1158" y="395"/>
                </a:cubicBezTo>
                <a:cubicBezTo>
                  <a:pt x="1158" y="422"/>
                  <a:pt x="1135" y="441"/>
                  <a:pt x="1104" y="441"/>
                </a:cubicBezTo>
                <a:cubicBezTo>
                  <a:pt x="1066" y="441"/>
                  <a:pt x="1025" y="424"/>
                  <a:pt x="996" y="406"/>
                </a:cubicBezTo>
                <a:lnTo>
                  <a:pt x="970" y="459"/>
                </a:lnTo>
                <a:cubicBezTo>
                  <a:pt x="1013" y="482"/>
                  <a:pt x="1057" y="495"/>
                  <a:pt x="1098" y="495"/>
                </a:cubicBezTo>
                <a:cubicBezTo>
                  <a:pt x="1178" y="495"/>
                  <a:pt x="1233" y="449"/>
                  <a:pt x="1233" y="382"/>
                </a:cubicBezTo>
                <a:close/>
                <a:moveTo>
                  <a:pt x="921" y="382"/>
                </a:moveTo>
                <a:cubicBezTo>
                  <a:pt x="921" y="343"/>
                  <a:pt x="903" y="306"/>
                  <a:pt x="836" y="289"/>
                </a:cubicBezTo>
                <a:lnTo>
                  <a:pt x="794" y="278"/>
                </a:lnTo>
                <a:cubicBezTo>
                  <a:pt x="761" y="270"/>
                  <a:pt x="749" y="259"/>
                  <a:pt x="749" y="239"/>
                </a:cubicBezTo>
                <a:cubicBezTo>
                  <a:pt x="749" y="213"/>
                  <a:pt x="769" y="196"/>
                  <a:pt x="800" y="196"/>
                </a:cubicBezTo>
                <a:cubicBezTo>
                  <a:pt x="827" y="196"/>
                  <a:pt x="851" y="204"/>
                  <a:pt x="882" y="220"/>
                </a:cubicBezTo>
                <a:lnTo>
                  <a:pt x="906" y="170"/>
                </a:lnTo>
                <a:cubicBezTo>
                  <a:pt x="877" y="155"/>
                  <a:pt x="841" y="141"/>
                  <a:pt x="796" y="141"/>
                </a:cubicBezTo>
                <a:cubicBezTo>
                  <a:pt x="722" y="141"/>
                  <a:pt x="671" y="185"/>
                  <a:pt x="671" y="247"/>
                </a:cubicBezTo>
                <a:cubicBezTo>
                  <a:pt x="671" y="294"/>
                  <a:pt x="701" y="329"/>
                  <a:pt x="751" y="339"/>
                </a:cubicBezTo>
                <a:lnTo>
                  <a:pt x="792" y="348"/>
                </a:lnTo>
                <a:cubicBezTo>
                  <a:pt x="829" y="356"/>
                  <a:pt x="846" y="369"/>
                  <a:pt x="846" y="395"/>
                </a:cubicBezTo>
                <a:cubicBezTo>
                  <a:pt x="846" y="422"/>
                  <a:pt x="823" y="441"/>
                  <a:pt x="792" y="441"/>
                </a:cubicBezTo>
                <a:cubicBezTo>
                  <a:pt x="754" y="441"/>
                  <a:pt x="713" y="424"/>
                  <a:pt x="683" y="406"/>
                </a:cubicBezTo>
                <a:lnTo>
                  <a:pt x="658" y="459"/>
                </a:lnTo>
                <a:cubicBezTo>
                  <a:pt x="701" y="482"/>
                  <a:pt x="745" y="495"/>
                  <a:pt x="786" y="495"/>
                </a:cubicBezTo>
                <a:cubicBezTo>
                  <a:pt x="866" y="495"/>
                  <a:pt x="921" y="449"/>
                  <a:pt x="921" y="382"/>
                </a:cubicBezTo>
                <a:close/>
                <a:moveTo>
                  <a:pt x="596" y="55"/>
                </a:moveTo>
                <a:cubicBezTo>
                  <a:pt x="596" y="27"/>
                  <a:pt x="574" y="6"/>
                  <a:pt x="548" y="6"/>
                </a:cubicBezTo>
                <a:cubicBezTo>
                  <a:pt x="521" y="6"/>
                  <a:pt x="500" y="28"/>
                  <a:pt x="500" y="55"/>
                </a:cubicBezTo>
                <a:cubicBezTo>
                  <a:pt x="500" y="81"/>
                  <a:pt x="521" y="103"/>
                  <a:pt x="547" y="103"/>
                </a:cubicBezTo>
                <a:cubicBezTo>
                  <a:pt x="574" y="103"/>
                  <a:pt x="596" y="81"/>
                  <a:pt x="596" y="55"/>
                </a:cubicBezTo>
                <a:close/>
                <a:moveTo>
                  <a:pt x="584" y="486"/>
                </a:moveTo>
                <a:lnTo>
                  <a:pt x="584" y="144"/>
                </a:lnTo>
                <a:lnTo>
                  <a:pt x="511" y="158"/>
                </a:lnTo>
                <a:lnTo>
                  <a:pt x="511" y="486"/>
                </a:lnTo>
                <a:lnTo>
                  <a:pt x="584" y="486"/>
                </a:lnTo>
                <a:close/>
                <a:moveTo>
                  <a:pt x="447" y="152"/>
                </a:moveTo>
                <a:lnTo>
                  <a:pt x="372" y="152"/>
                </a:lnTo>
                <a:lnTo>
                  <a:pt x="338" y="308"/>
                </a:lnTo>
                <a:cubicBezTo>
                  <a:pt x="329" y="347"/>
                  <a:pt x="321" y="398"/>
                  <a:pt x="321" y="398"/>
                </a:cubicBezTo>
                <a:lnTo>
                  <a:pt x="319" y="398"/>
                </a:lnTo>
                <a:cubicBezTo>
                  <a:pt x="319" y="398"/>
                  <a:pt x="312" y="357"/>
                  <a:pt x="298" y="303"/>
                </a:cubicBezTo>
                <a:lnTo>
                  <a:pt x="261" y="152"/>
                </a:lnTo>
                <a:lnTo>
                  <a:pt x="189" y="152"/>
                </a:lnTo>
                <a:lnTo>
                  <a:pt x="146" y="307"/>
                </a:lnTo>
                <a:cubicBezTo>
                  <a:pt x="134" y="353"/>
                  <a:pt x="127" y="396"/>
                  <a:pt x="127" y="396"/>
                </a:cubicBezTo>
                <a:lnTo>
                  <a:pt x="125" y="396"/>
                </a:lnTo>
                <a:cubicBezTo>
                  <a:pt x="125" y="396"/>
                  <a:pt x="117" y="350"/>
                  <a:pt x="108" y="309"/>
                </a:cubicBezTo>
                <a:lnTo>
                  <a:pt x="72" y="147"/>
                </a:lnTo>
                <a:lnTo>
                  <a:pt x="0" y="157"/>
                </a:lnTo>
                <a:lnTo>
                  <a:pt x="91" y="488"/>
                </a:lnTo>
                <a:lnTo>
                  <a:pt x="159" y="488"/>
                </a:lnTo>
                <a:lnTo>
                  <a:pt x="199" y="337"/>
                </a:lnTo>
                <a:cubicBezTo>
                  <a:pt x="216" y="276"/>
                  <a:pt x="221" y="243"/>
                  <a:pt x="221" y="243"/>
                </a:cubicBezTo>
                <a:lnTo>
                  <a:pt x="222" y="243"/>
                </a:lnTo>
                <a:cubicBezTo>
                  <a:pt x="222" y="243"/>
                  <a:pt x="234" y="294"/>
                  <a:pt x="244" y="334"/>
                </a:cubicBezTo>
                <a:lnTo>
                  <a:pt x="285" y="488"/>
                </a:lnTo>
                <a:lnTo>
                  <a:pt x="353" y="488"/>
                </a:lnTo>
                <a:lnTo>
                  <a:pt x="447" y="152"/>
                </a:lnTo>
                <a:close/>
              </a:path>
            </a:pathLst>
          </a:custGeom>
          <a:solidFill>
            <a:schemeClr val="tx1"/>
          </a:solidFill>
          <a:ln w="9525">
            <a:noFill/>
            <a:round/>
            <a:headEnd/>
            <a:tailEnd/>
          </a:ln>
        </p:spPr>
        <p:txBody>
          <a:bodyPr vert="horz" wrap="square" lIns="91345" tIns="45672" rIns="91345" bIns="45672" numCol="1" anchor="t" anchorCtr="0" compatLnSpc="1">
            <a:prstTxWarp prst="textNoShape">
              <a:avLst/>
            </a:prstTxWarp>
          </a:bodyPr>
          <a:lstStyle/>
          <a:p>
            <a:endParaRPr lang="de-DE" sz="1798"/>
          </a:p>
        </p:txBody>
      </p:sp>
      <p:sp>
        <p:nvSpPr>
          <p:cNvPr id="58" name="Titel 1">
            <a:extLst>
              <a:ext uri="{FF2B5EF4-FFF2-40B4-BE49-F238E27FC236}">
                <a16:creationId xmlns:a16="http://schemas.microsoft.com/office/drawing/2014/main" id="{85805F51-5C97-E345-958F-2F1F3E4046D2}"/>
              </a:ext>
            </a:extLst>
          </p:cNvPr>
          <p:cNvSpPr txBox="1">
            <a:spLocks/>
          </p:cNvSpPr>
          <p:nvPr/>
        </p:nvSpPr>
        <p:spPr>
          <a:xfrm>
            <a:off x="359626" y="1962075"/>
            <a:ext cx="5036816" cy="498598"/>
          </a:xfrm>
          <a:prstGeom prst="rect">
            <a:avLst/>
          </a:prstGeom>
          <a:solidFill>
            <a:schemeClr val="bg2"/>
          </a:solidFill>
        </p:spPr>
        <p:txBody>
          <a:bodyPr vert="horz" wrap="none" lIns="89906" tIns="0" rIns="89906" bIns="0" rtlCol="0" anchor="t" anchorCtr="0">
            <a:spAutoFit/>
          </a:bodyPr>
          <a:lstStyle>
            <a:lvl1pPr marL="0" indent="0" algn="l" defTabSz="914377" rtl="0" eaLnBrk="1" latinLnBrk="0" hangingPunct="1">
              <a:lnSpc>
                <a:spcPct val="90000"/>
              </a:lnSpc>
              <a:spcBef>
                <a:spcPts val="0"/>
              </a:spcBef>
              <a:buFont typeface="Arial" panose="020B0604020202020204" pitchFamily="34" charset="0"/>
              <a:buNone/>
              <a:defRPr sz="3600" b="1" i="0" kern="1200" baseline="0">
                <a:solidFill>
                  <a:schemeClr val="bg1"/>
                </a:solidFill>
                <a:latin typeface="Calibri" panose="020F0502020204030204" pitchFamily="34" charset="0"/>
                <a:ea typeface="+mj-ea"/>
                <a:cs typeface="Calibri" panose="020F0502020204030204" pitchFamily="34" charset="0"/>
              </a:defRPr>
            </a:lvl1pPr>
          </a:lstStyle>
          <a:p>
            <a:r>
              <a:rPr lang="de-DE" sz="3596"/>
              <a:t>Titel der Präsentation auf</a:t>
            </a:r>
            <a:endParaRPr lang="de-DE" sz="3596" dirty="0"/>
          </a:p>
        </p:txBody>
      </p:sp>
      <p:sp>
        <p:nvSpPr>
          <p:cNvPr id="59" name="Untertitel 2">
            <a:extLst>
              <a:ext uri="{FF2B5EF4-FFF2-40B4-BE49-F238E27FC236}">
                <a16:creationId xmlns:a16="http://schemas.microsoft.com/office/drawing/2014/main" id="{21FA039B-FF8C-CC43-A7B1-3587AB2B0425}"/>
              </a:ext>
            </a:extLst>
          </p:cNvPr>
          <p:cNvSpPr txBox="1">
            <a:spLocks/>
          </p:cNvSpPr>
          <p:nvPr/>
        </p:nvSpPr>
        <p:spPr>
          <a:xfrm>
            <a:off x="359625" y="3590925"/>
            <a:ext cx="2013902" cy="1800000"/>
          </a:xfrm>
          <a:prstGeom prst="rect">
            <a:avLst/>
          </a:prstGeom>
        </p:spPr>
        <p:txBody>
          <a:bodyPr vert="horz" lIns="0" tIns="0" rIns="0" bIns="0" rtlCol="0" anchor="t" anchorCtr="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tabLst/>
              <a:defRPr lang="de-DE" sz="1800" b="0" i="0" u="none" strike="noStrike" kern="1200" baseline="0">
                <a:solidFill>
                  <a:schemeClr val="bg1"/>
                </a:solidFill>
                <a:latin typeface="Calibri" panose="020F0502020204030204" pitchFamily="34" charset="0"/>
                <a:ea typeface="+mn-ea"/>
                <a:cs typeface="Calibri" panose="020F0502020204030204" pitchFamily="34" charset="0"/>
              </a:defRPr>
            </a:lvl1pPr>
            <a:lvl2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2pPr>
            <a:lvl3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3pPr>
            <a:lvl4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4pPr>
            <a:lvl5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5pPr>
            <a:lvl6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6pPr>
            <a:lvl7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7pPr>
            <a:lvl8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8pPr>
            <a:lvl9pPr marL="0" indent="0" algn="l" defTabSz="914377" rtl="0" eaLnBrk="1" latinLnBrk="0" hangingPunct="1">
              <a:lnSpc>
                <a:spcPct val="100000"/>
              </a:lnSpc>
              <a:spcBef>
                <a:spcPts val="0"/>
              </a:spcBef>
              <a:spcAft>
                <a:spcPts val="0"/>
              </a:spcAft>
              <a:buFont typeface="Arial" panose="020B0604020202020204" pitchFamily="34" charset="0"/>
              <a:buNone/>
              <a:tabLst/>
              <a:defRPr sz="1600" b="0" kern="1200" baseline="0">
                <a:solidFill>
                  <a:schemeClr val="bg1"/>
                </a:solidFill>
                <a:latin typeface="Calibri" panose="020F0502020204030204" pitchFamily="34" charset="0"/>
                <a:ea typeface="+mn-ea"/>
                <a:cs typeface="Calibri" panose="020F0502020204030204" pitchFamily="34" charset="0"/>
              </a:defRPr>
            </a:lvl9pPr>
          </a:lstStyle>
          <a:p>
            <a:r>
              <a:rPr lang="en-GB" sz="1798"/>
              <a:t>Untertitel bzw. Kurzbeschreibung der Präsentation</a:t>
            </a:r>
          </a:p>
          <a:p>
            <a:r>
              <a:rPr lang="en-GB" sz="1798"/>
              <a:t>Name: der Referentin / des Referenten</a:t>
            </a:r>
            <a:endParaRPr lang="en-GB" sz="1798" dirty="0"/>
          </a:p>
        </p:txBody>
      </p:sp>
      <p:sp>
        <p:nvSpPr>
          <p:cNvPr id="60" name="Vertikaler Textplatzhalter 2">
            <a:extLst>
              <a:ext uri="{FF2B5EF4-FFF2-40B4-BE49-F238E27FC236}">
                <a16:creationId xmlns:a16="http://schemas.microsoft.com/office/drawing/2014/main" id="{757A8D0F-1525-5440-90DB-24F909E2470A}"/>
              </a:ext>
            </a:extLst>
          </p:cNvPr>
          <p:cNvSpPr>
            <a:spLocks noGrp="1"/>
          </p:cNvSpPr>
          <p:nvPr>
            <p:ph type="body" orient="vert" idx="18" hasCustomPrompt="1"/>
          </p:nvPr>
        </p:nvSpPr>
        <p:spPr>
          <a:xfrm>
            <a:off x="358402" y="2484439"/>
            <a:ext cx="4089403" cy="498598"/>
          </a:xfrm>
          <a:solidFill>
            <a:schemeClr val="bg2"/>
          </a:solidFill>
        </p:spPr>
        <p:txBody>
          <a:bodyPr vert="horz" wrap="none" lIns="90000" rIns="90000" anchor="t" anchorCtr="0">
            <a:spAutoFit/>
          </a:bodyPr>
          <a:lstStyle>
            <a:lvl1pPr marL="0" indent="0">
              <a:lnSpc>
                <a:spcPct val="90000"/>
              </a:lnSpc>
              <a:spcBef>
                <a:spcPts val="0"/>
              </a:spcBef>
              <a:buNone/>
              <a:defRPr sz="3596" b="1" i="0">
                <a:solidFill>
                  <a:schemeClr val="bg1"/>
                </a:solidFill>
                <a:latin typeface="Calibri" panose="020F0502020204030204" pitchFamily="34" charset="0"/>
                <a:cs typeface="Calibri" panose="020F0502020204030204" pitchFamily="34" charset="0"/>
              </a:defRPr>
            </a:lvl1pPr>
            <a:lvl2pPr marL="0" indent="0">
              <a:lnSpc>
                <a:spcPct val="90000"/>
              </a:lnSpc>
              <a:spcBef>
                <a:spcPts val="0"/>
              </a:spcBef>
              <a:defRPr sz="3197" b="1" i="0">
                <a:solidFill>
                  <a:schemeClr val="bg1"/>
                </a:solidFill>
                <a:latin typeface="+mn-lt"/>
              </a:defRPr>
            </a:lvl2pPr>
            <a:lvl3pPr marL="0" indent="0">
              <a:lnSpc>
                <a:spcPct val="90000"/>
              </a:lnSpc>
              <a:spcBef>
                <a:spcPts val="0"/>
              </a:spcBef>
              <a:defRPr sz="3197" b="1" i="0">
                <a:solidFill>
                  <a:schemeClr val="bg1"/>
                </a:solidFill>
                <a:latin typeface="+mn-lt"/>
              </a:defRPr>
            </a:lvl3pPr>
            <a:lvl4pPr marL="0" indent="0">
              <a:lnSpc>
                <a:spcPct val="90000"/>
              </a:lnSpc>
              <a:spcBef>
                <a:spcPts val="0"/>
              </a:spcBef>
              <a:defRPr sz="3197" b="1" i="0">
                <a:solidFill>
                  <a:schemeClr val="bg1"/>
                </a:solidFill>
                <a:latin typeface="+mn-lt"/>
              </a:defRPr>
            </a:lvl4pPr>
            <a:lvl5pPr marL="0" indent="0">
              <a:lnSpc>
                <a:spcPct val="90000"/>
              </a:lnSpc>
              <a:spcBef>
                <a:spcPts val="0"/>
              </a:spcBef>
              <a:defRPr sz="3197" b="1" i="0">
                <a:solidFill>
                  <a:schemeClr val="bg1"/>
                </a:solidFill>
                <a:latin typeface="+mn-lt"/>
              </a:defRPr>
            </a:lvl5pPr>
            <a:lvl6pPr marL="0" indent="0">
              <a:lnSpc>
                <a:spcPct val="90000"/>
              </a:lnSpc>
              <a:spcBef>
                <a:spcPts val="0"/>
              </a:spcBef>
              <a:defRPr sz="3197" b="1" i="0">
                <a:solidFill>
                  <a:schemeClr val="bg1"/>
                </a:solidFill>
                <a:latin typeface="+mn-lt"/>
              </a:defRPr>
            </a:lvl6pPr>
            <a:lvl7pPr marL="0" indent="0">
              <a:lnSpc>
                <a:spcPct val="90000"/>
              </a:lnSpc>
              <a:spcBef>
                <a:spcPts val="0"/>
              </a:spcBef>
              <a:defRPr sz="3197" b="1" i="0">
                <a:solidFill>
                  <a:schemeClr val="bg1"/>
                </a:solidFill>
                <a:latin typeface="+mn-lt"/>
              </a:defRPr>
            </a:lvl7pPr>
            <a:lvl8pPr marL="0" indent="0">
              <a:lnSpc>
                <a:spcPct val="90000"/>
              </a:lnSpc>
              <a:spcBef>
                <a:spcPts val="0"/>
              </a:spcBef>
              <a:defRPr sz="3197" b="1" i="0">
                <a:solidFill>
                  <a:schemeClr val="bg1"/>
                </a:solidFill>
                <a:latin typeface="+mn-lt"/>
              </a:defRPr>
            </a:lvl8pPr>
            <a:lvl9pPr marL="0" indent="0">
              <a:lnSpc>
                <a:spcPct val="90000"/>
              </a:lnSpc>
              <a:spcBef>
                <a:spcPts val="0"/>
              </a:spcBef>
              <a:defRPr sz="3197" b="1" i="0">
                <a:solidFill>
                  <a:schemeClr val="bg1"/>
                </a:solidFill>
                <a:latin typeface="+mn-lt"/>
              </a:defRPr>
            </a:lvl9pPr>
          </a:lstStyle>
          <a:p>
            <a:pPr lvl="0"/>
            <a:r>
              <a:rPr lang="de-DE" dirty="0"/>
              <a:t>zwei Zeilen einfügen</a:t>
            </a:r>
          </a:p>
        </p:txBody>
      </p:sp>
      <p:pic>
        <p:nvPicPr>
          <p:cNvPr id="4" name="Grafik 21">
            <a:extLst>
              <a:ext uri="{FF2B5EF4-FFF2-40B4-BE49-F238E27FC236}">
                <a16:creationId xmlns:a16="http://schemas.microsoft.com/office/drawing/2014/main" id="{8A21098D-AC96-CB49-5141-3524147C1C1C}"/>
              </a:ext>
            </a:extLst>
          </p:cNvPr>
          <p:cNvPicPr>
            <a:picLocks noChangeAspect="1"/>
          </p:cNvPicPr>
          <p:nvPr/>
        </p:nvPicPr>
        <p:blipFill>
          <a:blip r:embed="rId4"/>
          <a:srcRect/>
          <a:stretch/>
        </p:blipFill>
        <p:spPr>
          <a:xfrm>
            <a:off x="358775" y="293869"/>
            <a:ext cx="2880000" cy="780560"/>
          </a:xfrm>
          <a:prstGeom prst="rect">
            <a:avLst/>
          </a:prstGeom>
          <a:noFill/>
        </p:spPr>
      </p:pic>
    </p:spTree>
    <p:extLst>
      <p:ext uri="{BB962C8B-B14F-4D97-AF65-F5344CB8AC3E}">
        <p14:creationId xmlns:p14="http://schemas.microsoft.com/office/powerpoint/2010/main" val="3928419570"/>
      </p:ext>
    </p:extLst>
  </p:cSld>
  <p:clrMapOvr>
    <a:masterClrMapping/>
  </p:clrMapOvr>
  <p:extLst>
    <p:ext uri="{DCECCB84-F9BA-43D5-87BE-67443E8EF086}">
      <p15:sldGuideLst xmlns:p15="http://schemas.microsoft.com/office/powerpoint/2012/main">
        <p15:guide id="3" pos="226">
          <p15:clr>
            <a:srgbClr val="FBAE40"/>
          </p15:clr>
        </p15:guide>
        <p15:guide id="4" pos="5534">
          <p15:clr>
            <a:srgbClr val="FBAE40"/>
          </p15:clr>
        </p15:guide>
        <p15:guide id="6" orient="horz" pos="1236">
          <p15:clr>
            <a:srgbClr val="FBAE40"/>
          </p15:clr>
        </p15:guide>
        <p15:guide id="7" orient="horz" pos="2262">
          <p15:clr>
            <a:srgbClr val="FBAE40"/>
          </p15:clr>
        </p15:guide>
        <p15:guide id="8" pos="227">
          <p15:clr>
            <a:srgbClr val="FBAE40"/>
          </p15:clr>
        </p15:guide>
        <p15:guide id="9" pos="7461">
          <p15:clr>
            <a:srgbClr val="FBAE40"/>
          </p15:clr>
        </p15:guide>
        <p15:guide id="10" orient="horz" pos="156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line //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chor="ctr"/>
          <a:lstStyle/>
          <a:p>
            <a:r>
              <a:rPr lang="de-DE" dirty="0"/>
              <a:t>Headline einfügen</a:t>
            </a:r>
          </a:p>
        </p:txBody>
      </p:sp>
      <p:sp>
        <p:nvSpPr>
          <p:cNvPr id="3" name="Inhaltsplatzhalter 2"/>
          <p:cNvSpPr>
            <a:spLocks noGrp="1"/>
          </p:cNvSpPr>
          <p:nvPr>
            <p:ph idx="1" hasCustomPrompt="1"/>
          </p:nvPr>
        </p:nvSpPr>
        <p:spPr>
          <a:xfrm>
            <a:off x="359625" y="1665066"/>
            <a:ext cx="11472051" cy="4240848"/>
          </a:xfrm>
        </p:spPr>
        <p:txBody>
          <a:bodyPr/>
          <a:lstStyle>
            <a:lvl1pPr marL="274363" marR="0" indent="-274363"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lvl1pPr>
            <a:lvl2pPr marL="539210" marR="0" indent="-280707"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2pPr>
            <a:lvl3pPr marL="802472" marR="0" indent="-269605"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3pPr>
            <a:lvl4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4pPr>
            <a:lvl5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5pPr>
            <a:lvl6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6pPr>
            <a:lvl7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7pPr>
            <a:lvl8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8pPr>
            <a:lvl9pPr marL="1067320" marR="0"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b="0"/>
            </a:lvl9pPr>
          </a:lstStyle>
          <a:p>
            <a:pPr marL="274363" marR="0" lvl="0" indent="-274363"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23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Fließtext auf erster Ebene // für weitere Aufzählungen </a:t>
            </a:r>
            <a:br>
              <a:rPr kumimoji="0" lang="de-DE" sz="23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br>
            <a:r>
              <a:rPr kumimoji="0" lang="de-DE" sz="23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&gt;&gt; Menü &gt; Start &gt; Absatz &gt; Listenebne erhöhen </a:t>
            </a:r>
          </a:p>
          <a:p>
            <a:pPr marL="539210" marR="0" lvl="1" indent="-280707"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21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Zweite Ebene</a:t>
            </a:r>
          </a:p>
          <a:p>
            <a:pPr marL="802472" marR="0" lvl="2" indent="-269605"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9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Dritte Ebene</a:t>
            </a:r>
          </a:p>
          <a:p>
            <a:pPr marL="1067320" marR="0" lvl="3"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Vierte Ebene</a:t>
            </a:r>
          </a:p>
          <a:p>
            <a:pPr marL="1067320" marR="0" lvl="4"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Fünfte Ebene</a:t>
            </a:r>
          </a:p>
          <a:p>
            <a:pPr marL="1067320" marR="0" lvl="5"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Sechste Ebene</a:t>
            </a:r>
          </a:p>
          <a:p>
            <a:pPr marL="1067320" marR="0" lvl="6"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Siebte Ebene</a:t>
            </a:r>
          </a:p>
          <a:p>
            <a:pPr marL="1067320" marR="0" lvl="7"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Achte Ebene</a:t>
            </a:r>
          </a:p>
          <a:p>
            <a:pPr marL="1067320" marR="0" lvl="8" indent="-268020" algn="l" defTabSz="913463"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de-DE" sz="1798" b="0" i="0" u="none" strike="noStrike" kern="1200" cap="none" spc="0" normalizeH="0" baseline="0" noProof="0" dirty="0">
                <a:ln>
                  <a:noFill/>
                </a:ln>
                <a:solidFill>
                  <a:srgbClr val="58585A"/>
                </a:solidFill>
                <a:effectLst/>
                <a:uLnTx/>
                <a:uFillTx/>
                <a:latin typeface="Calibri" panose="020F0502020204030204" pitchFamily="34" charset="0"/>
                <a:ea typeface="+mn-ea"/>
                <a:cs typeface="Calibri" panose="020F0502020204030204" pitchFamily="34" charset="0"/>
              </a:rPr>
              <a:t>Neunte Ebene</a:t>
            </a:r>
          </a:p>
        </p:txBody>
      </p:sp>
      <p:sp>
        <p:nvSpPr>
          <p:cNvPr id="8" name="Datumsplatzhalter 3">
            <a:extLst>
              <a:ext uri="{FF2B5EF4-FFF2-40B4-BE49-F238E27FC236}">
                <a16:creationId xmlns:a16="http://schemas.microsoft.com/office/drawing/2014/main" id="{1BA5F8B6-9755-B049-B5EE-24C8818A39B7}"/>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en-GB"/>
              <a:t>Modellierung</a:t>
            </a:r>
          </a:p>
        </p:txBody>
      </p:sp>
      <p:sp>
        <p:nvSpPr>
          <p:cNvPr id="9" name="Fußzeilenplatzhalter 4">
            <a:extLst>
              <a:ext uri="{FF2B5EF4-FFF2-40B4-BE49-F238E27FC236}">
                <a16:creationId xmlns:a16="http://schemas.microsoft.com/office/drawing/2014/main" id="{7BA8AF51-BD09-E140-B970-8F7D15CD2ACD}"/>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13" name="Foliennummernplatzhalter 5">
            <a:extLst>
              <a:ext uri="{FF2B5EF4-FFF2-40B4-BE49-F238E27FC236}">
                <a16:creationId xmlns:a16="http://schemas.microsoft.com/office/drawing/2014/main" id="{AE209590-B7E9-864F-8E23-D8E66B67ED22}"/>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14" name="Linie">
            <a:extLst>
              <a:ext uri="{FF2B5EF4-FFF2-40B4-BE49-F238E27FC236}">
                <a16:creationId xmlns:a16="http://schemas.microsoft.com/office/drawing/2014/main" id="{74E4E7DF-5D97-5A48-92FB-8CDE15E71AB3}"/>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3288545175"/>
      </p:ext>
    </p:extLst>
  </p:cSld>
  <p:clrMapOvr>
    <a:masterClrMapping/>
  </p:clrMapOvr>
  <p:extLst>
    <p:ext uri="{DCECCB84-F9BA-43D5-87BE-67443E8EF086}">
      <p15:sldGuideLst xmlns:p15="http://schemas.microsoft.com/office/powerpoint/2012/main">
        <p15:guide id="4" pos="226">
          <p15:clr>
            <a:srgbClr val="FBAE40"/>
          </p15:clr>
        </p15:guide>
        <p15:guide id="5" pos="5534">
          <p15:clr>
            <a:srgbClr val="FBAE40"/>
          </p15:clr>
        </p15:guide>
        <p15:guide id="6" orient="horz" pos="1463">
          <p15:clr>
            <a:srgbClr val="FBAE40"/>
          </p15:clr>
        </p15:guide>
        <p15:guide id="7" orient="horz" pos="3618">
          <p15:clr>
            <a:srgbClr val="FBAE40"/>
          </p15:clr>
        </p15:guide>
        <p15:guide id="8" orient="horz" pos="851">
          <p15:clr>
            <a:srgbClr val="FBAE40"/>
          </p15:clr>
        </p15:guide>
        <p15:guide id="9" pos="227">
          <p15:clr>
            <a:srgbClr val="FBAE40"/>
          </p15:clr>
        </p15:guide>
        <p15:guide id="10" pos="746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a:t>Click to edit Master title style</a:t>
            </a:r>
            <a:endParaRPr lang="en-US" dirty="0"/>
          </a:p>
        </p:txBody>
      </p:sp>
      <p:sp>
        <p:nvSpPr>
          <p:cNvPr id="3" name="Content Placeholder 2"/>
          <p:cNvSpPr>
            <a:spLocks noGrp="1"/>
          </p:cNvSpPr>
          <p:nvPr>
            <p:ph sz="half" idx="1"/>
          </p:nvPr>
        </p:nvSpPr>
        <p:spPr>
          <a:xfrm>
            <a:off x="359962" y="1666800"/>
            <a:ext cx="5452008" cy="4239112"/>
          </a:xfrm>
        </p:spPr>
        <p:txBody>
          <a:bodyPr/>
          <a:lstStyle>
            <a:lvl2pPr>
              <a:defRPr b="0"/>
            </a:lvl2pPr>
            <a:lvl3pPr>
              <a:defRPr b="0"/>
            </a:lvl3pPr>
            <a:lvl4pPr>
              <a:defRPr b="0"/>
            </a:lvl4pPr>
            <a:lvl5pPr>
              <a:defRPr b="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57842" y="1666800"/>
            <a:ext cx="5573833" cy="4239112"/>
          </a:xfrm>
        </p:spPr>
        <p:txBody>
          <a:bodyPr/>
          <a:lstStyle>
            <a:lvl2pPr>
              <a:defRPr b="0"/>
            </a:lvl2pPr>
            <a:lvl3pPr>
              <a:defRPr b="0"/>
            </a:lvl3pPr>
            <a:lvl4pPr>
              <a:defRPr b="0"/>
            </a:lvl4pPr>
            <a:lvl5pPr>
              <a:defRPr b="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Datumsplatzhalter 3">
            <a:extLst>
              <a:ext uri="{FF2B5EF4-FFF2-40B4-BE49-F238E27FC236}">
                <a16:creationId xmlns:a16="http://schemas.microsoft.com/office/drawing/2014/main" id="{DD891D81-850B-104A-8882-3B4FE65D2A86}"/>
              </a:ext>
            </a:extLst>
          </p:cNvPr>
          <p:cNvSpPr>
            <a:spLocks noGrp="1"/>
          </p:cNvSpPr>
          <p:nvPr>
            <p:ph type="dt" sz="half" idx="10"/>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en-GB"/>
              <a:t>Modellierung</a:t>
            </a:r>
          </a:p>
        </p:txBody>
      </p:sp>
      <p:sp>
        <p:nvSpPr>
          <p:cNvPr id="11" name="Fußzeilenplatzhalter 4">
            <a:extLst>
              <a:ext uri="{FF2B5EF4-FFF2-40B4-BE49-F238E27FC236}">
                <a16:creationId xmlns:a16="http://schemas.microsoft.com/office/drawing/2014/main" id="{5C3E01FC-4088-3E4B-A987-3CBED1C47A40}"/>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12" name="Foliennummernplatzhalter 5">
            <a:extLst>
              <a:ext uri="{FF2B5EF4-FFF2-40B4-BE49-F238E27FC236}">
                <a16:creationId xmlns:a16="http://schemas.microsoft.com/office/drawing/2014/main" id="{1227048F-4499-5747-BBA5-477A08D6E89D}"/>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13" name="Linie">
            <a:extLst>
              <a:ext uri="{FF2B5EF4-FFF2-40B4-BE49-F238E27FC236}">
                <a16:creationId xmlns:a16="http://schemas.microsoft.com/office/drawing/2014/main" id="{B3105BE5-7E5E-0845-B3F4-48E9C5D4B19D}"/>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504094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GB"/>
              <a:t>Click to edit Master title style</a:t>
            </a:r>
            <a:endParaRPr lang="en-US" dirty="0"/>
          </a:p>
        </p:txBody>
      </p:sp>
      <p:sp>
        <p:nvSpPr>
          <p:cNvPr id="3" name="Content Placeholder 2"/>
          <p:cNvSpPr>
            <a:spLocks noGrp="1"/>
          </p:cNvSpPr>
          <p:nvPr>
            <p:ph sz="half" idx="1"/>
          </p:nvPr>
        </p:nvSpPr>
        <p:spPr>
          <a:xfrm>
            <a:off x="361826" y="2615519"/>
            <a:ext cx="5572334" cy="3290393"/>
          </a:xfrm>
        </p:spPr>
        <p:txBody>
          <a:bodyPr/>
          <a:lstStyle>
            <a:lvl2pPr>
              <a:defRPr b="0"/>
            </a:lvl2pPr>
            <a:lvl3pPr>
              <a:defRPr b="0"/>
            </a:lvl3pPr>
            <a:lvl4pPr>
              <a:defRPr b="0"/>
            </a:lvl4pPr>
            <a:lvl5pPr>
              <a:defRPr b="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57843" y="2615519"/>
            <a:ext cx="5573833" cy="3290393"/>
          </a:xfrm>
        </p:spPr>
        <p:txBody>
          <a:bodyPr/>
          <a:lstStyle>
            <a:lvl2pPr>
              <a:defRPr b="0"/>
            </a:lvl2pPr>
            <a:lvl3pPr>
              <a:defRPr b="0"/>
            </a:lvl3pPr>
            <a:lvl4pPr>
              <a:defRPr b="0"/>
            </a:lvl4pPr>
            <a:lvl5pPr>
              <a:defRPr b="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Text Placeholder 2">
            <a:extLst>
              <a:ext uri="{FF2B5EF4-FFF2-40B4-BE49-F238E27FC236}">
                <a16:creationId xmlns:a16="http://schemas.microsoft.com/office/drawing/2014/main" id="{8E951C31-C6BD-824C-BF6E-8C71F39EAA78}"/>
              </a:ext>
            </a:extLst>
          </p:cNvPr>
          <p:cNvSpPr>
            <a:spLocks noGrp="1"/>
          </p:cNvSpPr>
          <p:nvPr>
            <p:ph type="body" idx="13"/>
          </p:nvPr>
        </p:nvSpPr>
        <p:spPr>
          <a:xfrm>
            <a:off x="359624" y="1666800"/>
            <a:ext cx="5574533"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GB"/>
              <a:t>Click to edit Master text styles</a:t>
            </a:r>
          </a:p>
        </p:txBody>
      </p:sp>
      <p:sp>
        <p:nvSpPr>
          <p:cNvPr id="10" name="Text Placeholder 4">
            <a:extLst>
              <a:ext uri="{FF2B5EF4-FFF2-40B4-BE49-F238E27FC236}">
                <a16:creationId xmlns:a16="http://schemas.microsoft.com/office/drawing/2014/main" id="{2770AB22-F3E9-294E-99D4-9AB1D452A1AC}"/>
              </a:ext>
            </a:extLst>
          </p:cNvPr>
          <p:cNvSpPr>
            <a:spLocks noGrp="1"/>
          </p:cNvSpPr>
          <p:nvPr>
            <p:ph type="body" sz="quarter" idx="3"/>
          </p:nvPr>
        </p:nvSpPr>
        <p:spPr>
          <a:xfrm>
            <a:off x="6257840" y="1666800"/>
            <a:ext cx="5573834"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GB"/>
              <a:t>Click to edit Master text styles</a:t>
            </a:r>
          </a:p>
        </p:txBody>
      </p:sp>
      <p:sp>
        <p:nvSpPr>
          <p:cNvPr id="12" name="Datumsplatzhalter 3">
            <a:extLst>
              <a:ext uri="{FF2B5EF4-FFF2-40B4-BE49-F238E27FC236}">
                <a16:creationId xmlns:a16="http://schemas.microsoft.com/office/drawing/2014/main" id="{7C6A65A7-1CBA-0D4F-B9D8-6D61E7871B6C}"/>
              </a:ext>
            </a:extLst>
          </p:cNvPr>
          <p:cNvSpPr>
            <a:spLocks noGrp="1"/>
          </p:cNvSpPr>
          <p:nvPr>
            <p:ph type="dt" sz="half" idx="14"/>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en-GB"/>
              <a:t>Modellierung</a:t>
            </a:r>
          </a:p>
        </p:txBody>
      </p:sp>
      <p:sp>
        <p:nvSpPr>
          <p:cNvPr id="13" name="Fußzeilenplatzhalter 4">
            <a:extLst>
              <a:ext uri="{FF2B5EF4-FFF2-40B4-BE49-F238E27FC236}">
                <a16:creationId xmlns:a16="http://schemas.microsoft.com/office/drawing/2014/main" id="{B6433E5C-9FED-DA4C-8DE8-B99B9F300100}"/>
              </a:ext>
            </a:extLst>
          </p:cNvPr>
          <p:cNvSpPr>
            <a:spLocks noGrp="1"/>
          </p:cNvSpPr>
          <p:nvPr>
            <p:ph type="ftr" sz="quarter" idx="15"/>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14" name="Foliennummernplatzhalter 5">
            <a:extLst>
              <a:ext uri="{FF2B5EF4-FFF2-40B4-BE49-F238E27FC236}">
                <a16:creationId xmlns:a16="http://schemas.microsoft.com/office/drawing/2014/main" id="{AFD26347-1A0A-784C-8CCF-ACBD593832F5}"/>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15" name="Linie">
            <a:extLst>
              <a:ext uri="{FF2B5EF4-FFF2-40B4-BE49-F238E27FC236}">
                <a16:creationId xmlns:a16="http://schemas.microsoft.com/office/drawing/2014/main" id="{5D1988EE-945D-DC4D-B6FF-84072DB78E01}"/>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spTree>
    <p:extLst>
      <p:ext uri="{BB962C8B-B14F-4D97-AF65-F5344CB8AC3E}">
        <p14:creationId xmlns:p14="http://schemas.microsoft.com/office/powerpoint/2010/main" val="181859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59625" y="904869"/>
            <a:ext cx="11472051" cy="575329"/>
          </a:xfrm>
          <a:prstGeom prst="rect">
            <a:avLst/>
          </a:prstGeom>
        </p:spPr>
        <p:txBody>
          <a:bodyPr vert="horz" lIns="0" tIns="0" rIns="0" bIns="0" rtlCol="0" anchor="ctr" anchorCtr="0">
            <a:noAutofit/>
          </a:bodyPr>
          <a:lstStyle/>
          <a:p>
            <a:r>
              <a:rPr lang="de-DE" dirty="0"/>
              <a:t>Headline einfügen</a:t>
            </a:r>
          </a:p>
        </p:txBody>
      </p:sp>
      <p:sp>
        <p:nvSpPr>
          <p:cNvPr id="3" name="Textplatzhalter 2"/>
          <p:cNvSpPr>
            <a:spLocks noGrp="1"/>
          </p:cNvSpPr>
          <p:nvPr>
            <p:ph type="body" idx="1"/>
          </p:nvPr>
        </p:nvSpPr>
        <p:spPr>
          <a:xfrm>
            <a:off x="359625" y="1665065"/>
            <a:ext cx="11472051" cy="4240848"/>
          </a:xfrm>
          <a:prstGeom prst="rect">
            <a:avLst/>
          </a:prstGeom>
        </p:spPr>
        <p:txBody>
          <a:bodyPr vert="horz" lIns="0" tIns="0" rIns="0" bIns="0" rtlCol="0" anchor="t" anchorCtr="0">
            <a:noAutofit/>
          </a:bodyPr>
          <a:lstStyle/>
          <a:p>
            <a:pPr lvl="0"/>
            <a:r>
              <a:rPr lang="de-DE" dirty="0"/>
              <a:t>Fließtext auf erster Ebene // für weitere Aufzählungen </a:t>
            </a:r>
            <a:br>
              <a:rPr lang="de-DE" dirty="0"/>
            </a:br>
            <a:r>
              <a:rPr lang="de-DE" dirty="0"/>
              <a:t>&gt;&gt; Menü &gt; Start &gt; Absatz &gt; Listenebne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grpSp>
        <p:nvGrpSpPr>
          <p:cNvPr id="76" name="Regieanweisungen">
            <a:extLst>
              <a:ext uri="{FF2B5EF4-FFF2-40B4-BE49-F238E27FC236}">
                <a16:creationId xmlns:a16="http://schemas.microsoft.com/office/drawing/2014/main" id="{D1E7AB19-6326-F842-B55D-602CEE998E58}"/>
              </a:ext>
            </a:extLst>
          </p:cNvPr>
          <p:cNvGrpSpPr/>
          <p:nvPr/>
        </p:nvGrpSpPr>
        <p:grpSpPr>
          <a:xfrm>
            <a:off x="-467513" y="-468000"/>
            <a:ext cx="13126327" cy="7776000"/>
            <a:chOff x="-468000" y="-468000"/>
            <a:chExt cx="13140000" cy="7776000"/>
          </a:xfrm>
        </p:grpSpPr>
        <p:cxnSp>
          <p:nvCxnSpPr>
            <p:cNvPr id="81" name="Linie">
              <a:extLst>
                <a:ext uri="{FF2B5EF4-FFF2-40B4-BE49-F238E27FC236}">
                  <a16:creationId xmlns:a16="http://schemas.microsoft.com/office/drawing/2014/main" id="{E83804AF-E342-CE4F-B1EC-DEAF381D56D0}"/>
                </a:ext>
              </a:extLst>
            </p:cNvPr>
            <p:cNvCxnSpPr/>
            <p:nvPr/>
          </p:nvCxnSpPr>
          <p:spPr>
            <a:xfrm>
              <a:off x="12312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Linie">
              <a:extLst>
                <a:ext uri="{FF2B5EF4-FFF2-40B4-BE49-F238E27FC236}">
                  <a16:creationId xmlns:a16="http://schemas.microsoft.com/office/drawing/2014/main" id="{424FF1AA-1F85-0349-8AC7-B8DE428B8B2E}"/>
                </a:ext>
              </a:extLst>
            </p:cNvPr>
            <p:cNvCxnSpPr/>
            <p:nvPr/>
          </p:nvCxnSpPr>
          <p:spPr>
            <a:xfrm>
              <a:off x="12312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Linie">
              <a:extLst>
                <a:ext uri="{FF2B5EF4-FFF2-40B4-BE49-F238E27FC236}">
                  <a16:creationId xmlns:a16="http://schemas.microsoft.com/office/drawing/2014/main" id="{D3816368-3ED9-E949-869E-C138AEA477E6}"/>
                </a:ext>
              </a:extLst>
            </p:cNvPr>
            <p:cNvCxnSpPr/>
            <p:nvPr/>
          </p:nvCxnSpPr>
          <p:spPr>
            <a:xfrm>
              <a:off x="11844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Linie">
              <a:extLst>
                <a:ext uri="{FF2B5EF4-FFF2-40B4-BE49-F238E27FC236}">
                  <a16:creationId xmlns:a16="http://schemas.microsoft.com/office/drawing/2014/main" id="{A35BC36B-DBB2-8D43-8FC8-61482A66030E}"/>
                </a:ext>
              </a:extLst>
            </p:cNvPr>
            <p:cNvCxnSpPr/>
            <p:nvPr/>
          </p:nvCxnSpPr>
          <p:spPr>
            <a:xfrm>
              <a:off x="360000" y="-46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Linie">
              <a:extLst>
                <a:ext uri="{FF2B5EF4-FFF2-40B4-BE49-F238E27FC236}">
                  <a16:creationId xmlns:a16="http://schemas.microsoft.com/office/drawing/2014/main" id="{1D0BC4A0-12DF-0742-991C-E85484A0CF65}"/>
                </a:ext>
              </a:extLst>
            </p:cNvPr>
            <p:cNvCxnSpPr/>
            <p:nvPr/>
          </p:nvCxnSpPr>
          <p:spPr>
            <a:xfrm>
              <a:off x="11844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Linie">
              <a:extLst>
                <a:ext uri="{FF2B5EF4-FFF2-40B4-BE49-F238E27FC236}">
                  <a16:creationId xmlns:a16="http://schemas.microsoft.com/office/drawing/2014/main" id="{28E5A8EC-4E8D-2243-AAA2-E0CA46623482}"/>
                </a:ext>
              </a:extLst>
            </p:cNvPr>
            <p:cNvCxnSpPr/>
            <p:nvPr/>
          </p:nvCxnSpPr>
          <p:spPr>
            <a:xfrm>
              <a:off x="360000" y="6948000"/>
              <a:ext cx="0" cy="36000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Linie">
              <a:extLst>
                <a:ext uri="{FF2B5EF4-FFF2-40B4-BE49-F238E27FC236}">
                  <a16:creationId xmlns:a16="http://schemas.microsoft.com/office/drawing/2014/main" id="{89CA6780-65ED-624F-AF8E-E86F7BC6A566}"/>
                </a:ext>
              </a:extLst>
            </p:cNvPr>
            <p:cNvCxnSpPr/>
            <p:nvPr/>
          </p:nvCxnSpPr>
          <p:spPr>
            <a:xfrm>
              <a:off x="-468000" y="232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Linie">
              <a:extLst>
                <a:ext uri="{FF2B5EF4-FFF2-40B4-BE49-F238E27FC236}">
                  <a16:creationId xmlns:a16="http://schemas.microsoft.com/office/drawing/2014/main" id="{5C0C5252-6141-8542-B72D-C99EAD621600}"/>
                </a:ext>
              </a:extLst>
            </p:cNvPr>
            <p:cNvCxnSpPr/>
            <p:nvPr/>
          </p:nvCxnSpPr>
          <p:spPr>
            <a:xfrm>
              <a:off x="-468000" y="5742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Linie">
              <a:extLst>
                <a:ext uri="{FF2B5EF4-FFF2-40B4-BE49-F238E27FC236}">
                  <a16:creationId xmlns:a16="http://schemas.microsoft.com/office/drawing/2014/main" id="{B5AFC2EF-7146-F64A-AFFE-05B78978B34C}"/>
                </a:ext>
              </a:extLst>
            </p:cNvPr>
            <p:cNvCxnSpPr/>
            <p:nvPr/>
          </p:nvCxnSpPr>
          <p:spPr>
            <a:xfrm>
              <a:off x="-468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Linie">
              <a:extLst>
                <a:ext uri="{FF2B5EF4-FFF2-40B4-BE49-F238E27FC236}">
                  <a16:creationId xmlns:a16="http://schemas.microsoft.com/office/drawing/2014/main" id="{03D06505-86C7-C14B-8902-B14251A25389}"/>
                </a:ext>
              </a:extLst>
            </p:cNvPr>
            <p:cNvCxnSpPr/>
            <p:nvPr/>
          </p:nvCxnSpPr>
          <p:spPr>
            <a:xfrm>
              <a:off x="12312000" y="1350000"/>
              <a:ext cx="360000" cy="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8" name="Datumsplatzhalter 3">
            <a:extLst>
              <a:ext uri="{FF2B5EF4-FFF2-40B4-BE49-F238E27FC236}">
                <a16:creationId xmlns:a16="http://schemas.microsoft.com/office/drawing/2014/main" id="{BBC00DD8-CEB4-714C-9F21-1C97522ED652}"/>
              </a:ext>
            </a:extLst>
          </p:cNvPr>
          <p:cNvSpPr>
            <a:spLocks noGrp="1"/>
          </p:cNvSpPr>
          <p:nvPr>
            <p:ph type="dt" sz="half" idx="2"/>
          </p:nvPr>
        </p:nvSpPr>
        <p:spPr>
          <a:xfrm>
            <a:off x="3596254" y="388800"/>
            <a:ext cx="823542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399" b="1" i="0" baseline="0">
                <a:solidFill>
                  <a:schemeClr val="bg2"/>
                </a:solidFill>
                <a:latin typeface="Calibri" panose="020F0502020204030204" pitchFamily="34" charset="0"/>
                <a:cs typeface="Calibri" panose="020F0502020204030204" pitchFamily="34" charset="0"/>
              </a:defRPr>
            </a:lvl1pPr>
            <a:lvl2pPr marL="0" indent="0" algn="r">
              <a:lnSpc>
                <a:spcPct val="100000"/>
              </a:lnSpc>
              <a:spcBef>
                <a:spcPts val="0"/>
              </a:spcBef>
              <a:defRPr sz="1199" b="1" i="0" baseline="0">
                <a:latin typeface="+mn-lt"/>
              </a:defRPr>
            </a:lvl2pPr>
            <a:lvl3pPr marL="0" indent="0" algn="r">
              <a:lnSpc>
                <a:spcPct val="100000"/>
              </a:lnSpc>
              <a:spcBef>
                <a:spcPts val="0"/>
              </a:spcBef>
              <a:defRPr sz="1199" b="1" i="0" baseline="0">
                <a:latin typeface="+mn-lt"/>
              </a:defRPr>
            </a:lvl3pPr>
            <a:lvl4pPr marL="0" indent="0" algn="r">
              <a:lnSpc>
                <a:spcPct val="100000"/>
              </a:lnSpc>
              <a:spcBef>
                <a:spcPts val="0"/>
              </a:spcBef>
              <a:defRPr sz="1199" b="1" i="0" baseline="0">
                <a:latin typeface="+mn-lt"/>
              </a:defRPr>
            </a:lvl4pPr>
            <a:lvl5pPr marL="0" indent="0" algn="r">
              <a:lnSpc>
                <a:spcPct val="100000"/>
              </a:lnSpc>
              <a:spcBef>
                <a:spcPts val="0"/>
              </a:spcBef>
              <a:defRPr sz="1199" b="1" i="0" baseline="0">
                <a:latin typeface="+mn-lt"/>
              </a:defRPr>
            </a:lvl5pPr>
            <a:lvl6pPr marL="0" indent="0" algn="r">
              <a:lnSpc>
                <a:spcPct val="100000"/>
              </a:lnSpc>
              <a:spcBef>
                <a:spcPts val="0"/>
              </a:spcBef>
              <a:defRPr sz="1199" b="1" i="0" baseline="0">
                <a:latin typeface="+mn-lt"/>
              </a:defRPr>
            </a:lvl6pPr>
            <a:lvl7pPr marL="0" indent="0" algn="r">
              <a:lnSpc>
                <a:spcPct val="100000"/>
              </a:lnSpc>
              <a:spcBef>
                <a:spcPts val="0"/>
              </a:spcBef>
              <a:defRPr sz="1199" b="1" i="0" baseline="0">
                <a:latin typeface="+mn-lt"/>
              </a:defRPr>
            </a:lvl7pPr>
            <a:lvl8pPr marL="0" indent="0" algn="r">
              <a:lnSpc>
                <a:spcPct val="100000"/>
              </a:lnSpc>
              <a:spcBef>
                <a:spcPts val="0"/>
              </a:spcBef>
              <a:defRPr sz="1199" b="1" i="0" baseline="0">
                <a:latin typeface="+mn-lt"/>
              </a:defRPr>
            </a:lvl8pPr>
            <a:lvl9pPr marL="0" indent="0" algn="r">
              <a:lnSpc>
                <a:spcPct val="100000"/>
              </a:lnSpc>
              <a:spcBef>
                <a:spcPts val="0"/>
              </a:spcBef>
              <a:defRPr sz="1199" b="1" i="0" baseline="0">
                <a:latin typeface="+mn-lt"/>
              </a:defRPr>
            </a:lvl9pPr>
          </a:lstStyle>
          <a:p>
            <a:r>
              <a:rPr lang="en-GB"/>
              <a:t>Modellierung</a:t>
            </a:r>
          </a:p>
        </p:txBody>
      </p:sp>
      <p:sp>
        <p:nvSpPr>
          <p:cNvPr id="99" name="Fußzeilenplatzhalter 4">
            <a:extLst>
              <a:ext uri="{FF2B5EF4-FFF2-40B4-BE49-F238E27FC236}">
                <a16:creationId xmlns:a16="http://schemas.microsoft.com/office/drawing/2014/main" id="{20C08151-2A10-7E40-AD9E-0C6B1986FA2D}"/>
              </a:ext>
            </a:extLst>
          </p:cNvPr>
          <p:cNvSpPr>
            <a:spLocks noGrp="1"/>
          </p:cNvSpPr>
          <p:nvPr>
            <p:ph type="ftr" sz="quarter" idx="3"/>
          </p:nvPr>
        </p:nvSpPr>
        <p:spPr>
          <a:xfrm>
            <a:off x="359625" y="6172447"/>
            <a:ext cx="8416458" cy="360000"/>
          </a:xfrm>
          <a:prstGeom prst="rect">
            <a:avLst/>
          </a:prstGeom>
        </p:spPr>
        <p:txBody>
          <a:bodyPr vert="horz" lIns="0" tIns="0" rIns="0" bIns="0" rtlCol="0" anchor="b" anchorCtr="0">
            <a:noAutofit/>
          </a:bodyPr>
          <a:lstStyle>
            <a:lvl1pPr marL="0" indent="0" algn="l">
              <a:lnSpc>
                <a:spcPct val="100000"/>
              </a:lnSpc>
              <a:spcBef>
                <a:spcPts val="0"/>
              </a:spcBef>
              <a:buFont typeface="Arial" panose="020B0604020202020204" pitchFamily="34" charset="0"/>
              <a:buNone/>
              <a:defRPr sz="1399" b="0" i="0" baseline="0">
                <a:solidFill>
                  <a:schemeClr val="tx1"/>
                </a:solidFill>
                <a:latin typeface="Calibri" panose="020F0502020204030204" pitchFamily="34" charset="0"/>
                <a:cs typeface="Calibri" panose="020F0502020204030204" pitchFamily="34" charset="0"/>
              </a:defRPr>
            </a:lvl1pPr>
            <a:lvl2pPr marL="0" indent="0" algn="l">
              <a:lnSpc>
                <a:spcPct val="100000"/>
              </a:lnSpc>
              <a:spcBef>
                <a:spcPts val="0"/>
              </a:spcBef>
              <a:defRPr sz="1199" b="0" i="0" baseline="0">
                <a:latin typeface="+mn-lt"/>
              </a:defRPr>
            </a:lvl2pPr>
            <a:lvl3pPr marL="0" indent="0" algn="l">
              <a:lnSpc>
                <a:spcPct val="100000"/>
              </a:lnSpc>
              <a:spcBef>
                <a:spcPts val="0"/>
              </a:spcBef>
              <a:defRPr sz="1199" b="0" i="0" baseline="0">
                <a:latin typeface="+mn-lt"/>
              </a:defRPr>
            </a:lvl3pPr>
            <a:lvl4pPr marL="0" indent="0" algn="l">
              <a:lnSpc>
                <a:spcPct val="100000"/>
              </a:lnSpc>
              <a:spcBef>
                <a:spcPts val="0"/>
              </a:spcBef>
              <a:defRPr sz="1199" b="0" i="0" baseline="0">
                <a:latin typeface="+mn-lt"/>
              </a:defRPr>
            </a:lvl4pPr>
            <a:lvl5pPr marL="0" indent="0" algn="l">
              <a:lnSpc>
                <a:spcPct val="100000"/>
              </a:lnSpc>
              <a:spcBef>
                <a:spcPts val="0"/>
              </a:spcBef>
              <a:defRPr sz="1199" b="0" i="0" baseline="0">
                <a:latin typeface="+mn-lt"/>
              </a:defRPr>
            </a:lvl5pPr>
            <a:lvl6pPr marL="0" indent="0" algn="l">
              <a:lnSpc>
                <a:spcPct val="100000"/>
              </a:lnSpc>
              <a:spcBef>
                <a:spcPts val="0"/>
              </a:spcBef>
              <a:defRPr sz="1199" b="0" i="0" baseline="0">
                <a:latin typeface="+mn-lt"/>
              </a:defRPr>
            </a:lvl6pPr>
            <a:lvl7pPr marL="0" indent="0" algn="l">
              <a:lnSpc>
                <a:spcPct val="100000"/>
              </a:lnSpc>
              <a:spcBef>
                <a:spcPts val="0"/>
              </a:spcBef>
              <a:defRPr sz="1199" b="0" i="0" baseline="0">
                <a:latin typeface="+mn-lt"/>
              </a:defRPr>
            </a:lvl7pPr>
            <a:lvl8pPr marL="0" indent="0" algn="l">
              <a:lnSpc>
                <a:spcPct val="100000"/>
              </a:lnSpc>
              <a:spcBef>
                <a:spcPts val="0"/>
              </a:spcBef>
              <a:defRPr sz="1199" b="0" i="0" baseline="0">
                <a:latin typeface="+mn-lt"/>
              </a:defRPr>
            </a:lvl8pPr>
            <a:lvl9pPr marL="0" indent="0" algn="l">
              <a:lnSpc>
                <a:spcPct val="100000"/>
              </a:lnSpc>
              <a:spcBef>
                <a:spcPts val="0"/>
              </a:spcBef>
              <a:defRPr sz="1199" b="0" i="0" baseline="0">
                <a:latin typeface="+mn-lt"/>
              </a:defRPr>
            </a:lvl9pPr>
          </a:lstStyle>
          <a:p>
            <a:r>
              <a:rPr lang="en-GB"/>
              <a:t>T. Braun - Datenbanken</a:t>
            </a:r>
          </a:p>
        </p:txBody>
      </p:sp>
      <p:sp>
        <p:nvSpPr>
          <p:cNvPr id="100" name="Foliennummernplatzhalter 5">
            <a:extLst>
              <a:ext uri="{FF2B5EF4-FFF2-40B4-BE49-F238E27FC236}">
                <a16:creationId xmlns:a16="http://schemas.microsoft.com/office/drawing/2014/main" id="{B9FBCA1B-1C8C-194C-82E1-B0AC47CED4A8}"/>
              </a:ext>
            </a:extLst>
          </p:cNvPr>
          <p:cNvSpPr>
            <a:spLocks noGrp="1"/>
          </p:cNvSpPr>
          <p:nvPr>
            <p:ph type="sldNum" sz="quarter" idx="4"/>
          </p:nvPr>
        </p:nvSpPr>
        <p:spPr>
          <a:xfrm>
            <a:off x="11112424" y="6172448"/>
            <a:ext cx="719251" cy="360000"/>
          </a:xfrm>
          <a:prstGeom prst="rect">
            <a:avLst/>
          </a:prstGeom>
        </p:spPr>
        <p:txBody>
          <a:bodyPr vert="horz" lIns="0" tIns="0" rIns="0" bIns="0" rtlCol="0" anchor="b" anchorCtr="0">
            <a:noAutofit/>
          </a:bodyPr>
          <a:lstStyle>
            <a:lvl1pPr marL="0" indent="0" algn="r">
              <a:lnSpc>
                <a:spcPct val="100000"/>
              </a:lnSpc>
              <a:spcBef>
                <a:spcPts val="0"/>
              </a:spcBef>
              <a:buFont typeface="Arial" panose="020B0604020202020204" pitchFamily="34" charset="0"/>
              <a:buNone/>
              <a:defRPr sz="1466" b="1" i="0" baseline="0">
                <a:solidFill>
                  <a:schemeClr val="bg2"/>
                </a:solidFill>
                <a:latin typeface="+mj-lt"/>
              </a:defRPr>
            </a:lvl1pPr>
            <a:lvl2pPr marL="0" indent="0" algn="r">
              <a:lnSpc>
                <a:spcPct val="100000"/>
              </a:lnSpc>
              <a:spcBef>
                <a:spcPts val="0"/>
              </a:spcBef>
              <a:defRPr sz="1865" b="1" i="0" baseline="0">
                <a:latin typeface="+mj-lt"/>
              </a:defRPr>
            </a:lvl2pPr>
            <a:lvl3pPr marL="0" indent="0" algn="r">
              <a:lnSpc>
                <a:spcPct val="100000"/>
              </a:lnSpc>
              <a:spcBef>
                <a:spcPts val="0"/>
              </a:spcBef>
              <a:defRPr sz="1865" b="1" i="0" baseline="0">
                <a:latin typeface="+mj-lt"/>
              </a:defRPr>
            </a:lvl3pPr>
            <a:lvl4pPr marL="0" indent="0" algn="r">
              <a:lnSpc>
                <a:spcPct val="100000"/>
              </a:lnSpc>
              <a:spcBef>
                <a:spcPts val="0"/>
              </a:spcBef>
              <a:defRPr sz="1865" b="1" i="0" baseline="0">
                <a:latin typeface="+mj-lt"/>
              </a:defRPr>
            </a:lvl4pPr>
            <a:lvl5pPr marL="0" indent="0" algn="r">
              <a:lnSpc>
                <a:spcPct val="100000"/>
              </a:lnSpc>
              <a:spcBef>
                <a:spcPts val="0"/>
              </a:spcBef>
              <a:defRPr sz="1865" b="1" i="0" baseline="0">
                <a:latin typeface="+mj-lt"/>
              </a:defRPr>
            </a:lvl5pPr>
            <a:lvl6pPr marL="0" indent="0" algn="r">
              <a:lnSpc>
                <a:spcPct val="100000"/>
              </a:lnSpc>
              <a:spcBef>
                <a:spcPts val="0"/>
              </a:spcBef>
              <a:defRPr sz="1865" b="1" i="0" baseline="0">
                <a:latin typeface="+mj-lt"/>
              </a:defRPr>
            </a:lvl6pPr>
            <a:lvl7pPr marL="0" indent="0" algn="r">
              <a:lnSpc>
                <a:spcPct val="100000"/>
              </a:lnSpc>
              <a:spcBef>
                <a:spcPts val="0"/>
              </a:spcBef>
              <a:defRPr sz="1865" b="1" i="0" baseline="0">
                <a:latin typeface="+mj-lt"/>
              </a:defRPr>
            </a:lvl7pPr>
            <a:lvl8pPr marL="0" indent="0" algn="r">
              <a:lnSpc>
                <a:spcPct val="100000"/>
              </a:lnSpc>
              <a:spcBef>
                <a:spcPts val="0"/>
              </a:spcBef>
              <a:defRPr sz="1865" b="1" i="0" baseline="0">
                <a:latin typeface="+mj-lt"/>
              </a:defRPr>
            </a:lvl8pPr>
            <a:lvl9pPr marL="0" indent="0" algn="r">
              <a:lnSpc>
                <a:spcPct val="100000"/>
              </a:lnSpc>
              <a:spcBef>
                <a:spcPts val="0"/>
              </a:spcBef>
              <a:defRPr sz="1865" b="1" i="0" baseline="0">
                <a:latin typeface="+mj-lt"/>
              </a:defRPr>
            </a:lvl9pPr>
          </a:lstStyle>
          <a:p>
            <a:fld id="{6B52BCD7-8B4B-1443-81DC-540C3C62FE02}" type="slidenum">
              <a:rPr lang="en-GB" smtClean="0"/>
              <a:t>‹#›</a:t>
            </a:fld>
            <a:endParaRPr lang="en-GB"/>
          </a:p>
        </p:txBody>
      </p:sp>
      <p:sp>
        <p:nvSpPr>
          <p:cNvPr id="102" name="Linie">
            <a:extLst>
              <a:ext uri="{FF2B5EF4-FFF2-40B4-BE49-F238E27FC236}">
                <a16:creationId xmlns:a16="http://schemas.microsoft.com/office/drawing/2014/main" id="{60B90A70-D8B1-A04E-AE50-1F02457FB929}"/>
              </a:ext>
            </a:extLst>
          </p:cNvPr>
          <p:cNvSpPr/>
          <p:nvPr/>
        </p:nvSpPr>
        <p:spPr>
          <a:xfrm>
            <a:off x="0" y="6030720"/>
            <a:ext cx="12191301" cy="169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8"/>
          </a:p>
        </p:txBody>
      </p:sp>
      <p:pic>
        <p:nvPicPr>
          <p:cNvPr id="4" name="Grafik 3">
            <a:extLst>
              <a:ext uri="{FF2B5EF4-FFF2-40B4-BE49-F238E27FC236}">
                <a16:creationId xmlns:a16="http://schemas.microsoft.com/office/drawing/2014/main" id="{62B4A54D-B908-0D91-9BF6-2CD374980A17}"/>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t="-78" b="-78"/>
          <a:stretch/>
        </p:blipFill>
        <p:spPr>
          <a:xfrm>
            <a:off x="350838" y="267118"/>
            <a:ext cx="1632338" cy="456244"/>
          </a:xfrm>
          <a:prstGeom prst="rect">
            <a:avLst/>
          </a:prstGeom>
        </p:spPr>
      </p:pic>
    </p:spTree>
    <p:extLst>
      <p:ext uri="{BB962C8B-B14F-4D97-AF65-F5344CB8AC3E}">
        <p14:creationId xmlns:p14="http://schemas.microsoft.com/office/powerpoint/2010/main" val="588579241"/>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hf hdr="0"/>
  <p:txStyles>
    <p:titleStyle>
      <a:lvl1pPr marL="0" indent="0" algn="l" defTabSz="913463" rtl="0" eaLnBrk="1" latinLnBrk="0" hangingPunct="1">
        <a:lnSpc>
          <a:spcPct val="100000"/>
        </a:lnSpc>
        <a:spcBef>
          <a:spcPts val="0"/>
        </a:spcBef>
        <a:buFont typeface="Arial" panose="020B0604020202020204" pitchFamily="34" charset="0"/>
        <a:buNone/>
        <a:defRPr sz="2797" b="1" i="0" kern="1200" baseline="0">
          <a:solidFill>
            <a:schemeClr val="bg2"/>
          </a:solidFill>
          <a:latin typeface="Calibri" panose="020F0502020204030204" pitchFamily="34" charset="0"/>
          <a:ea typeface="+mj-ea"/>
          <a:cs typeface="Calibri" panose="020F0502020204030204" pitchFamily="34" charset="0"/>
        </a:defRPr>
      </a:lvl1pPr>
    </p:titleStyle>
    <p:bodyStyle>
      <a:lvl1pPr marL="274363" indent="-274363" algn="l" defTabSz="913463" rtl="0" eaLnBrk="1" latinLnBrk="0" hangingPunct="1">
        <a:lnSpc>
          <a:spcPct val="90000"/>
        </a:lnSpc>
        <a:spcBef>
          <a:spcPts val="500"/>
        </a:spcBef>
        <a:spcAft>
          <a:spcPts val="0"/>
        </a:spcAft>
        <a:buFont typeface="Arial" panose="020B0604020202020204" pitchFamily="34" charset="0"/>
        <a:buChar char="•"/>
        <a:tabLst/>
        <a:defRPr lang="de-DE" sz="2398" b="0" i="0" u="none" strike="noStrike" kern="1200" baseline="0" smtClean="0">
          <a:solidFill>
            <a:schemeClr val="tx1"/>
          </a:solidFill>
          <a:latin typeface="Calibri" panose="020F0502020204030204" pitchFamily="34" charset="0"/>
          <a:ea typeface="+mn-ea"/>
          <a:cs typeface="Calibri" panose="020F0502020204030204" pitchFamily="34" charset="0"/>
        </a:defRPr>
      </a:lvl1pPr>
      <a:lvl2pPr marL="539210" indent="-280707" algn="l" defTabSz="913463" rtl="0" eaLnBrk="1" latinLnBrk="0" hangingPunct="1">
        <a:lnSpc>
          <a:spcPct val="90000"/>
        </a:lnSpc>
        <a:spcBef>
          <a:spcPts val="500"/>
        </a:spcBef>
        <a:spcAft>
          <a:spcPts val="0"/>
        </a:spcAft>
        <a:buFont typeface="Arial" panose="020B0604020202020204" pitchFamily="34" charset="0"/>
        <a:buChar char="•"/>
        <a:tabLst/>
        <a:defRPr sz="2198" b="0" kern="1200" baseline="0">
          <a:solidFill>
            <a:schemeClr val="tx1"/>
          </a:solidFill>
          <a:latin typeface="Calibri" panose="020F0502020204030204" pitchFamily="34" charset="0"/>
          <a:ea typeface="+mn-ea"/>
          <a:cs typeface="Calibri" panose="020F0502020204030204" pitchFamily="34" charset="0"/>
        </a:defRPr>
      </a:lvl2pPr>
      <a:lvl3pPr marL="802472" indent="-269605" algn="l" defTabSz="913463" rtl="0" eaLnBrk="1" latinLnBrk="0" hangingPunct="1">
        <a:lnSpc>
          <a:spcPct val="90000"/>
        </a:lnSpc>
        <a:spcBef>
          <a:spcPts val="500"/>
        </a:spcBef>
        <a:spcAft>
          <a:spcPts val="0"/>
        </a:spcAft>
        <a:buFont typeface="Arial" panose="020B0604020202020204" pitchFamily="34" charset="0"/>
        <a:buChar char="•"/>
        <a:tabLst/>
        <a:defRPr sz="1998" b="0" kern="1200" baseline="0">
          <a:solidFill>
            <a:schemeClr val="tx1"/>
          </a:solidFill>
          <a:latin typeface="Calibri" panose="020F0502020204030204" pitchFamily="34" charset="0"/>
          <a:ea typeface="+mn-ea"/>
          <a:cs typeface="Calibri" panose="020F0502020204030204" pitchFamily="34" charset="0"/>
        </a:defRPr>
      </a:lvl3pPr>
      <a:lvl4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4pPr>
      <a:lvl5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5pPr>
      <a:lvl6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6pPr>
      <a:lvl7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7pPr>
      <a:lvl8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8pPr>
      <a:lvl9pPr marL="1067320" indent="-268020" algn="l" defTabSz="913463" rtl="0" eaLnBrk="1" latinLnBrk="0" hangingPunct="1">
        <a:lnSpc>
          <a:spcPct val="90000"/>
        </a:lnSpc>
        <a:spcBef>
          <a:spcPts val="500"/>
        </a:spcBef>
        <a:spcAft>
          <a:spcPts val="0"/>
        </a:spcAft>
        <a:buFont typeface="Arial" panose="020B0604020202020204" pitchFamily="34" charset="0"/>
        <a:buChar char="•"/>
        <a:tabLst/>
        <a:defRPr sz="1798" b="0" kern="1200" baseline="0">
          <a:solidFill>
            <a:schemeClr val="tx1"/>
          </a:solidFill>
          <a:latin typeface="Calibri" panose="020F0502020204030204" pitchFamily="34" charset="0"/>
          <a:ea typeface="+mn-ea"/>
          <a:cs typeface="Calibri" panose="020F0502020204030204" pitchFamily="34" charset="0"/>
        </a:defRPr>
      </a:lvl9pPr>
    </p:bodyStyle>
    <p:otherStyle>
      <a:defPPr>
        <a:defRPr lang="de-DE"/>
      </a:defPPr>
      <a:lvl1pPr marL="0" algn="l" defTabSz="913463" rtl="0" eaLnBrk="1" latinLnBrk="0" hangingPunct="1">
        <a:defRPr sz="1798" kern="1200">
          <a:solidFill>
            <a:schemeClr val="tx1"/>
          </a:solidFill>
          <a:latin typeface="+mn-lt"/>
          <a:ea typeface="+mn-ea"/>
          <a:cs typeface="+mn-cs"/>
        </a:defRPr>
      </a:lvl1pPr>
      <a:lvl2pPr marL="456732" algn="l" defTabSz="913463" rtl="0" eaLnBrk="1" latinLnBrk="0" hangingPunct="1">
        <a:defRPr sz="1798" kern="1200">
          <a:solidFill>
            <a:schemeClr val="tx1"/>
          </a:solidFill>
          <a:latin typeface="+mn-lt"/>
          <a:ea typeface="+mn-ea"/>
          <a:cs typeface="+mn-cs"/>
        </a:defRPr>
      </a:lvl2pPr>
      <a:lvl3pPr marL="913463" algn="l" defTabSz="913463" rtl="0" eaLnBrk="1" latinLnBrk="0" hangingPunct="1">
        <a:defRPr sz="1798" kern="1200">
          <a:solidFill>
            <a:schemeClr val="tx1"/>
          </a:solidFill>
          <a:latin typeface="+mn-lt"/>
          <a:ea typeface="+mn-ea"/>
          <a:cs typeface="+mn-cs"/>
        </a:defRPr>
      </a:lvl3pPr>
      <a:lvl4pPr marL="1370194" algn="l" defTabSz="913463" rtl="0" eaLnBrk="1" latinLnBrk="0" hangingPunct="1">
        <a:defRPr sz="1798" kern="1200">
          <a:solidFill>
            <a:schemeClr val="tx1"/>
          </a:solidFill>
          <a:latin typeface="+mn-lt"/>
          <a:ea typeface="+mn-ea"/>
          <a:cs typeface="+mn-cs"/>
        </a:defRPr>
      </a:lvl4pPr>
      <a:lvl5pPr marL="1826925" algn="l" defTabSz="913463" rtl="0" eaLnBrk="1" latinLnBrk="0" hangingPunct="1">
        <a:defRPr sz="1798" kern="1200">
          <a:solidFill>
            <a:schemeClr val="tx1"/>
          </a:solidFill>
          <a:latin typeface="+mn-lt"/>
          <a:ea typeface="+mn-ea"/>
          <a:cs typeface="+mn-cs"/>
        </a:defRPr>
      </a:lvl5pPr>
      <a:lvl6pPr marL="2283657" algn="l" defTabSz="913463" rtl="0" eaLnBrk="1" latinLnBrk="0" hangingPunct="1">
        <a:defRPr sz="1798" kern="1200">
          <a:solidFill>
            <a:schemeClr val="tx1"/>
          </a:solidFill>
          <a:latin typeface="+mn-lt"/>
          <a:ea typeface="+mn-ea"/>
          <a:cs typeface="+mn-cs"/>
        </a:defRPr>
      </a:lvl6pPr>
      <a:lvl7pPr marL="2740388" algn="l" defTabSz="913463" rtl="0" eaLnBrk="1" latinLnBrk="0" hangingPunct="1">
        <a:defRPr sz="1798" kern="1200">
          <a:solidFill>
            <a:schemeClr val="tx1"/>
          </a:solidFill>
          <a:latin typeface="+mn-lt"/>
          <a:ea typeface="+mn-ea"/>
          <a:cs typeface="+mn-cs"/>
        </a:defRPr>
      </a:lvl7pPr>
      <a:lvl8pPr marL="3197120" algn="l" defTabSz="913463" rtl="0" eaLnBrk="1" latinLnBrk="0" hangingPunct="1">
        <a:defRPr sz="1798" kern="1200">
          <a:solidFill>
            <a:schemeClr val="tx1"/>
          </a:solidFill>
          <a:latin typeface="+mn-lt"/>
          <a:ea typeface="+mn-ea"/>
          <a:cs typeface="+mn-cs"/>
        </a:defRPr>
      </a:lvl8pPr>
      <a:lvl9pPr marL="3653851" algn="l" defTabSz="913463"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0.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2.tif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601BB-6779-014A-A9D7-6811034CF8FE}"/>
              </a:ext>
            </a:extLst>
          </p:cNvPr>
          <p:cNvSpPr>
            <a:spLocks noGrp="1"/>
          </p:cNvSpPr>
          <p:nvPr>
            <p:ph type="ctrTitle"/>
          </p:nvPr>
        </p:nvSpPr>
        <p:spPr/>
        <p:txBody>
          <a:bodyPr>
            <a:normAutofit/>
          </a:bodyPr>
          <a:lstStyle/>
          <a:p>
            <a:r>
              <a:rPr lang="de-DE"/>
              <a:t>Datenbank-Modellierung</a:t>
            </a:r>
          </a:p>
        </p:txBody>
      </p:sp>
      <p:sp>
        <p:nvSpPr>
          <p:cNvPr id="3" name="Subtitle 2">
            <a:extLst>
              <a:ext uri="{FF2B5EF4-FFF2-40B4-BE49-F238E27FC236}">
                <a16:creationId xmlns:a16="http://schemas.microsoft.com/office/drawing/2014/main" id="{55119CD3-2A94-8040-A408-5B8A4155E744}"/>
              </a:ext>
            </a:extLst>
          </p:cNvPr>
          <p:cNvSpPr>
            <a:spLocks noGrp="1"/>
          </p:cNvSpPr>
          <p:nvPr>
            <p:ph type="subTitle" idx="1"/>
          </p:nvPr>
        </p:nvSpPr>
        <p:spPr/>
        <p:txBody>
          <a:bodyPr>
            <a:normAutofit/>
          </a:bodyPr>
          <a:lstStyle/>
          <a:p>
            <a:r>
              <a:rPr lang="de-DE"/>
              <a:t>Datenbanken</a:t>
            </a:r>
          </a:p>
        </p:txBody>
      </p:sp>
      <p:sp>
        <p:nvSpPr>
          <p:cNvPr id="4" name="Vertical Text Placeholder 3">
            <a:extLst>
              <a:ext uri="{FF2B5EF4-FFF2-40B4-BE49-F238E27FC236}">
                <a16:creationId xmlns:a16="http://schemas.microsoft.com/office/drawing/2014/main" id="{4152AB79-0972-C44B-A5B6-E692A8B76F7F}"/>
              </a:ext>
            </a:extLst>
          </p:cNvPr>
          <p:cNvSpPr>
            <a:spLocks noGrp="1"/>
          </p:cNvSpPr>
          <p:nvPr>
            <p:ph type="body" orient="vert" idx="13"/>
          </p:nvPr>
        </p:nvSpPr>
        <p:spPr/>
        <p:txBody>
          <a:bodyPr/>
          <a:lstStyle/>
          <a:p>
            <a:r>
              <a:rPr lang="de-DE"/>
              <a:t>Tanya Braun</a:t>
            </a:r>
          </a:p>
          <a:p>
            <a:r>
              <a:rPr lang="de-DE"/>
              <a:t>Arbeitsgruppe Date Science, Institut für Informatik</a:t>
            </a:r>
          </a:p>
        </p:txBody>
      </p:sp>
      <p:grpSp>
        <p:nvGrpSpPr>
          <p:cNvPr id="27" name="Group 26">
            <a:extLst>
              <a:ext uri="{FF2B5EF4-FFF2-40B4-BE49-F238E27FC236}">
                <a16:creationId xmlns:a16="http://schemas.microsoft.com/office/drawing/2014/main" id="{1750E644-3D91-5445-B447-7B37058ABCE4}"/>
              </a:ext>
            </a:extLst>
          </p:cNvPr>
          <p:cNvGrpSpPr/>
          <p:nvPr/>
        </p:nvGrpSpPr>
        <p:grpSpPr>
          <a:xfrm>
            <a:off x="6168163" y="1962149"/>
            <a:ext cx="5545470" cy="1859127"/>
            <a:chOff x="4350432" y="3397816"/>
            <a:chExt cx="7481243" cy="2508098"/>
          </a:xfrm>
        </p:grpSpPr>
        <p:sp>
          <p:nvSpPr>
            <p:cNvPr id="5" name="Rectangle 2">
              <a:extLst>
                <a:ext uri="{FF2B5EF4-FFF2-40B4-BE49-F238E27FC236}">
                  <a16:creationId xmlns:a16="http://schemas.microsoft.com/office/drawing/2014/main" id="{A489654A-9B69-EE4C-84DC-F0D9B4DD56EE}"/>
                </a:ext>
              </a:extLst>
            </p:cNvPr>
            <p:cNvSpPr>
              <a:spLocks noChangeArrowheads="1"/>
            </p:cNvSpPr>
            <p:nvPr/>
          </p:nvSpPr>
          <p:spPr bwMode="auto">
            <a:xfrm>
              <a:off x="10376452" y="4010958"/>
              <a:ext cx="988294" cy="326635"/>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100"/>
                <a:t>Abteilung</a:t>
              </a:r>
            </a:p>
          </p:txBody>
        </p:sp>
        <p:sp>
          <p:nvSpPr>
            <p:cNvPr id="6" name="Oval 7">
              <a:extLst>
                <a:ext uri="{FF2B5EF4-FFF2-40B4-BE49-F238E27FC236}">
                  <a16:creationId xmlns:a16="http://schemas.microsoft.com/office/drawing/2014/main" id="{12B821D9-6665-3141-94EE-27C987BAD006}"/>
                </a:ext>
              </a:extLst>
            </p:cNvPr>
            <p:cNvSpPr>
              <a:spLocks noChangeArrowheads="1"/>
            </p:cNvSpPr>
            <p:nvPr/>
          </p:nvSpPr>
          <p:spPr bwMode="auto">
            <a:xfrm>
              <a:off x="10043511" y="3397816"/>
              <a:ext cx="1654170" cy="368300"/>
            </a:xfrm>
            <a:prstGeom prst="ellipse">
              <a:avLst/>
            </a:prstGeom>
            <a:solidFill>
              <a:schemeClr val="bg1"/>
            </a:solidFill>
            <a:ln w="12700">
              <a:solidFill>
                <a:schemeClr val="tx1"/>
              </a:solidFill>
              <a:prstDash val="dash"/>
              <a:round/>
              <a:headEnd/>
              <a:tailEnd/>
            </a:ln>
          </p:spPr>
          <p:txBody>
            <a:bodyPr wrap="none" anchor="ctr"/>
            <a:lstStyle/>
            <a:p>
              <a:pPr algn="ctr"/>
              <a:r>
                <a:rPr lang="de-DE" sz="1100"/>
                <a:t>AnzahlAngestellte</a:t>
              </a:r>
            </a:p>
          </p:txBody>
        </p:sp>
        <p:cxnSp>
          <p:nvCxnSpPr>
            <p:cNvPr id="7" name="Straight Connector 6">
              <a:extLst>
                <a:ext uri="{FF2B5EF4-FFF2-40B4-BE49-F238E27FC236}">
                  <a16:creationId xmlns:a16="http://schemas.microsoft.com/office/drawing/2014/main" id="{2FCD1B72-E9A6-CE46-AC39-A7689BA8471D}"/>
                </a:ext>
              </a:extLst>
            </p:cNvPr>
            <p:cNvCxnSpPr>
              <a:cxnSpLocks/>
              <a:stCxn id="6" idx="4"/>
              <a:endCxn id="5" idx="0"/>
            </p:cNvCxnSpPr>
            <p:nvPr/>
          </p:nvCxnSpPr>
          <p:spPr>
            <a:xfrm>
              <a:off x="10870597" y="3766116"/>
              <a:ext cx="3" cy="24484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8" name="AutoShape 4">
              <a:extLst>
                <a:ext uri="{FF2B5EF4-FFF2-40B4-BE49-F238E27FC236}">
                  <a16:creationId xmlns:a16="http://schemas.microsoft.com/office/drawing/2014/main" id="{5EC11C2D-43FB-064A-AC5B-5FDAD6B18239}"/>
                </a:ext>
              </a:extLst>
            </p:cNvPr>
            <p:cNvSpPr>
              <a:spLocks noChangeArrowheads="1"/>
            </p:cNvSpPr>
            <p:nvPr/>
          </p:nvSpPr>
          <p:spPr bwMode="auto">
            <a:xfrm>
              <a:off x="7080801" y="3864973"/>
              <a:ext cx="1919472" cy="596900"/>
            </a:xfrm>
            <a:prstGeom prst="diamond">
              <a:avLst/>
            </a:prstGeom>
            <a:solidFill>
              <a:schemeClr val="bg1"/>
            </a:solidFill>
            <a:ln w="12700">
              <a:solidFill>
                <a:srgbClr val="7030A0"/>
              </a:solidFill>
              <a:miter lim="800000"/>
              <a:headEnd/>
              <a:tailEnd/>
            </a:ln>
          </p:spPr>
          <p:txBody>
            <a:bodyPr wrap="none" anchor="ctr"/>
            <a:lstStyle/>
            <a:p>
              <a:pPr algn="ctr"/>
              <a:r>
                <a:rPr lang="de-DE" sz="1200"/>
                <a:t>arbeitet_für</a:t>
              </a:r>
            </a:p>
          </p:txBody>
        </p:sp>
        <p:cxnSp>
          <p:nvCxnSpPr>
            <p:cNvPr id="9" name="Straight Connector 8">
              <a:extLst>
                <a:ext uri="{FF2B5EF4-FFF2-40B4-BE49-F238E27FC236}">
                  <a16:creationId xmlns:a16="http://schemas.microsoft.com/office/drawing/2014/main" id="{CE0D2EC1-E743-3544-9F5D-1563B8E8F8D4}"/>
                </a:ext>
              </a:extLst>
            </p:cNvPr>
            <p:cNvCxnSpPr>
              <a:cxnSpLocks/>
              <a:stCxn id="8" idx="3"/>
              <a:endCxn id="5" idx="1"/>
            </p:cNvCxnSpPr>
            <p:nvPr/>
          </p:nvCxnSpPr>
          <p:spPr>
            <a:xfrm>
              <a:off x="9000272" y="4163423"/>
              <a:ext cx="1376180" cy="10852"/>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10" name="Rectangle 2">
              <a:extLst>
                <a:ext uri="{FF2B5EF4-FFF2-40B4-BE49-F238E27FC236}">
                  <a16:creationId xmlns:a16="http://schemas.microsoft.com/office/drawing/2014/main" id="{4CEC8A79-97D3-684B-ABB6-077FF4B43454}"/>
                </a:ext>
              </a:extLst>
            </p:cNvPr>
            <p:cNvSpPr>
              <a:spLocks noChangeArrowheads="1"/>
            </p:cNvSpPr>
            <p:nvPr/>
          </p:nvSpPr>
          <p:spPr bwMode="auto">
            <a:xfrm>
              <a:off x="4350432" y="4680185"/>
              <a:ext cx="1115887" cy="326635"/>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100"/>
                <a:t>Angestellte</a:t>
              </a:r>
            </a:p>
          </p:txBody>
        </p:sp>
        <p:cxnSp>
          <p:nvCxnSpPr>
            <p:cNvPr id="11" name="Straight Connector 10">
              <a:extLst>
                <a:ext uri="{FF2B5EF4-FFF2-40B4-BE49-F238E27FC236}">
                  <a16:creationId xmlns:a16="http://schemas.microsoft.com/office/drawing/2014/main" id="{F012698E-FA4F-6D4E-B3F1-A687319C7F61}"/>
                </a:ext>
              </a:extLst>
            </p:cNvPr>
            <p:cNvCxnSpPr>
              <a:cxnSpLocks/>
              <a:stCxn id="10" idx="3"/>
              <a:endCxn id="8" idx="1"/>
            </p:cNvCxnSpPr>
            <p:nvPr/>
          </p:nvCxnSpPr>
          <p:spPr>
            <a:xfrm flipV="1">
              <a:off x="5466319" y="4163423"/>
              <a:ext cx="1614483" cy="680080"/>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12" name="AutoShape 4">
              <a:extLst>
                <a:ext uri="{FF2B5EF4-FFF2-40B4-BE49-F238E27FC236}">
                  <a16:creationId xmlns:a16="http://schemas.microsoft.com/office/drawing/2014/main" id="{B9B9FC34-8590-0B47-A831-A635CDCCFBDF}"/>
                </a:ext>
              </a:extLst>
            </p:cNvPr>
            <p:cNvSpPr>
              <a:spLocks noChangeArrowheads="1"/>
            </p:cNvSpPr>
            <p:nvPr/>
          </p:nvSpPr>
          <p:spPr bwMode="auto">
            <a:xfrm>
              <a:off x="9912203" y="4577878"/>
              <a:ext cx="1919472" cy="596900"/>
            </a:xfrm>
            <a:prstGeom prst="diamond">
              <a:avLst/>
            </a:prstGeom>
            <a:solidFill>
              <a:schemeClr val="bg1"/>
            </a:solidFill>
            <a:ln w="12700">
              <a:solidFill>
                <a:srgbClr val="7030A0"/>
              </a:solidFill>
              <a:miter lim="800000"/>
              <a:headEnd/>
              <a:tailEnd/>
            </a:ln>
          </p:spPr>
          <p:txBody>
            <a:bodyPr wrap="none" anchor="ctr"/>
            <a:lstStyle/>
            <a:p>
              <a:pPr algn="ctr"/>
              <a:r>
                <a:rPr lang="de-DE" sz="1200"/>
                <a:t>kontrolliert</a:t>
              </a:r>
            </a:p>
          </p:txBody>
        </p:sp>
        <p:cxnSp>
          <p:nvCxnSpPr>
            <p:cNvPr id="13" name="Straight Connector 12">
              <a:extLst>
                <a:ext uri="{FF2B5EF4-FFF2-40B4-BE49-F238E27FC236}">
                  <a16:creationId xmlns:a16="http://schemas.microsoft.com/office/drawing/2014/main" id="{49B03259-929D-FD47-B4C4-EFAD793F579B}"/>
                </a:ext>
              </a:extLst>
            </p:cNvPr>
            <p:cNvCxnSpPr>
              <a:cxnSpLocks/>
              <a:stCxn id="12" idx="0"/>
              <a:endCxn id="5" idx="2"/>
            </p:cNvCxnSpPr>
            <p:nvPr/>
          </p:nvCxnSpPr>
          <p:spPr>
            <a:xfrm flipH="1" flipV="1">
              <a:off x="10870600" y="4337592"/>
              <a:ext cx="1340" cy="24028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D18F791-52DC-C040-B0D1-1C2D11942E56}"/>
                </a:ext>
              </a:extLst>
            </p:cNvPr>
            <p:cNvCxnSpPr>
              <a:cxnSpLocks/>
              <a:stCxn id="15" idx="0"/>
              <a:endCxn id="12" idx="2"/>
            </p:cNvCxnSpPr>
            <p:nvPr/>
          </p:nvCxnSpPr>
          <p:spPr>
            <a:xfrm flipV="1">
              <a:off x="10871939" y="5174779"/>
              <a:ext cx="0" cy="277002"/>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15" name="Rectangle 2">
              <a:extLst>
                <a:ext uri="{FF2B5EF4-FFF2-40B4-BE49-F238E27FC236}">
                  <a16:creationId xmlns:a16="http://schemas.microsoft.com/office/drawing/2014/main" id="{45D5618D-BEAF-DE4D-A799-C47B660045DD}"/>
                </a:ext>
              </a:extLst>
            </p:cNvPr>
            <p:cNvSpPr>
              <a:spLocks noChangeArrowheads="1"/>
            </p:cNvSpPr>
            <p:nvPr/>
          </p:nvSpPr>
          <p:spPr bwMode="auto">
            <a:xfrm>
              <a:off x="10471864" y="5451781"/>
              <a:ext cx="800151" cy="326635"/>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100"/>
                <a:t>Projekt</a:t>
              </a:r>
            </a:p>
          </p:txBody>
        </p:sp>
        <p:sp>
          <p:nvSpPr>
            <p:cNvPr id="16" name="AutoShape 4">
              <a:extLst>
                <a:ext uri="{FF2B5EF4-FFF2-40B4-BE49-F238E27FC236}">
                  <a16:creationId xmlns:a16="http://schemas.microsoft.com/office/drawing/2014/main" id="{1ABEB745-3409-4649-9E14-D5F7A50B8DE0}"/>
                </a:ext>
              </a:extLst>
            </p:cNvPr>
            <p:cNvSpPr>
              <a:spLocks noChangeArrowheads="1"/>
            </p:cNvSpPr>
            <p:nvPr/>
          </p:nvSpPr>
          <p:spPr bwMode="auto">
            <a:xfrm>
              <a:off x="7048290" y="5309014"/>
              <a:ext cx="1919472" cy="596900"/>
            </a:xfrm>
            <a:prstGeom prst="diamond">
              <a:avLst/>
            </a:prstGeom>
            <a:solidFill>
              <a:schemeClr val="bg1"/>
            </a:solidFill>
            <a:ln w="12700">
              <a:solidFill>
                <a:srgbClr val="7030A0"/>
              </a:solidFill>
              <a:miter lim="800000"/>
              <a:headEnd/>
              <a:tailEnd/>
            </a:ln>
          </p:spPr>
          <p:txBody>
            <a:bodyPr wrap="none" anchor="ctr"/>
            <a:lstStyle/>
            <a:p>
              <a:pPr algn="ctr"/>
              <a:r>
                <a:rPr lang="de-DE" sz="1200"/>
                <a:t>arbeitet_an</a:t>
              </a:r>
            </a:p>
          </p:txBody>
        </p:sp>
        <p:cxnSp>
          <p:nvCxnSpPr>
            <p:cNvPr id="17" name="Straight Connector 16">
              <a:extLst>
                <a:ext uri="{FF2B5EF4-FFF2-40B4-BE49-F238E27FC236}">
                  <a16:creationId xmlns:a16="http://schemas.microsoft.com/office/drawing/2014/main" id="{6B2E0E33-3719-904B-9683-0227193CBA56}"/>
                </a:ext>
              </a:extLst>
            </p:cNvPr>
            <p:cNvCxnSpPr>
              <a:cxnSpLocks/>
              <a:stCxn id="16" idx="3"/>
              <a:endCxn id="15" idx="1"/>
            </p:cNvCxnSpPr>
            <p:nvPr/>
          </p:nvCxnSpPr>
          <p:spPr>
            <a:xfrm>
              <a:off x="8967762" y="5607464"/>
              <a:ext cx="1504102" cy="7634"/>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B457AB4D-9EEE-8B49-98B7-40661AE9E254}"/>
                </a:ext>
              </a:extLst>
            </p:cNvPr>
            <p:cNvCxnSpPr>
              <a:cxnSpLocks/>
              <a:stCxn id="10" idx="3"/>
              <a:endCxn id="16" idx="1"/>
            </p:cNvCxnSpPr>
            <p:nvPr/>
          </p:nvCxnSpPr>
          <p:spPr>
            <a:xfrm>
              <a:off x="5466319" y="4843503"/>
              <a:ext cx="1581971" cy="763961"/>
            </a:xfrm>
            <a:prstGeom prst="line">
              <a:avLst/>
            </a:prstGeom>
            <a:ln w="12700" cmpd="sng">
              <a:solidFill>
                <a:schemeClr val="tx1"/>
              </a:solidFill>
            </a:ln>
          </p:spPr>
          <p:style>
            <a:lnRef idx="1">
              <a:schemeClr val="dk1"/>
            </a:lnRef>
            <a:fillRef idx="0">
              <a:schemeClr val="dk1"/>
            </a:fillRef>
            <a:effectRef idx="0">
              <a:schemeClr val="dk1"/>
            </a:effectRef>
            <a:fontRef idx="minor">
              <a:schemeClr val="tx1"/>
            </a:fontRef>
          </p:style>
        </p:cxnSp>
        <p:sp>
          <p:nvSpPr>
            <p:cNvPr id="19" name="Oval 7">
              <a:extLst>
                <a:ext uri="{FF2B5EF4-FFF2-40B4-BE49-F238E27FC236}">
                  <a16:creationId xmlns:a16="http://schemas.microsoft.com/office/drawing/2014/main" id="{4319AB9B-B54D-2C41-A4D8-EB9CB14D0EB6}"/>
                </a:ext>
              </a:extLst>
            </p:cNvPr>
            <p:cNvSpPr>
              <a:spLocks noChangeArrowheads="1"/>
            </p:cNvSpPr>
            <p:nvPr/>
          </p:nvSpPr>
          <p:spPr bwMode="auto">
            <a:xfrm>
              <a:off x="7518175" y="4712124"/>
              <a:ext cx="979702" cy="368300"/>
            </a:xfrm>
            <a:prstGeom prst="ellipse">
              <a:avLst/>
            </a:prstGeom>
            <a:solidFill>
              <a:schemeClr val="bg1"/>
            </a:solidFill>
            <a:ln w="12700">
              <a:solidFill>
                <a:srgbClr val="FFC000"/>
              </a:solidFill>
              <a:round/>
              <a:headEnd/>
              <a:tailEnd/>
            </a:ln>
          </p:spPr>
          <p:txBody>
            <a:bodyPr wrap="none" anchor="ctr"/>
            <a:lstStyle/>
            <a:p>
              <a:pPr algn="ctr"/>
              <a:r>
                <a:rPr lang="de-DE" sz="1100"/>
                <a:t>Stunden</a:t>
              </a:r>
            </a:p>
          </p:txBody>
        </p:sp>
        <p:cxnSp>
          <p:nvCxnSpPr>
            <p:cNvPr id="20" name="Straight Connector 19">
              <a:extLst>
                <a:ext uri="{FF2B5EF4-FFF2-40B4-BE49-F238E27FC236}">
                  <a16:creationId xmlns:a16="http://schemas.microsoft.com/office/drawing/2014/main" id="{9C5C15F4-AF24-0847-814A-9D03EB8BF22F}"/>
                </a:ext>
              </a:extLst>
            </p:cNvPr>
            <p:cNvCxnSpPr>
              <a:cxnSpLocks/>
              <a:stCxn id="16" idx="0"/>
              <a:endCxn id="19" idx="4"/>
            </p:cNvCxnSpPr>
            <p:nvPr/>
          </p:nvCxnSpPr>
          <p:spPr>
            <a:xfrm flipV="1">
              <a:off x="8008026" y="5080424"/>
              <a:ext cx="0" cy="22859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0DDDA926-1766-2543-B280-DDBB06649DE2}"/>
                </a:ext>
              </a:extLst>
            </p:cNvPr>
            <p:cNvSpPr txBox="1"/>
            <p:nvPr/>
          </p:nvSpPr>
          <p:spPr>
            <a:xfrm>
              <a:off x="6843656" y="4184622"/>
              <a:ext cx="357256" cy="373692"/>
            </a:xfrm>
            <a:prstGeom prst="rect">
              <a:avLst/>
            </a:prstGeom>
            <a:noFill/>
          </p:spPr>
          <p:txBody>
            <a:bodyPr wrap="none" rtlCol="0">
              <a:spAutoFit/>
            </a:bodyPr>
            <a:lstStyle/>
            <a:p>
              <a:r>
                <a:rPr lang="de-DE" sz="1200"/>
                <a:t>n</a:t>
              </a:r>
            </a:p>
          </p:txBody>
        </p:sp>
        <p:sp>
          <p:nvSpPr>
            <p:cNvPr id="22" name="TextBox 21">
              <a:extLst>
                <a:ext uri="{FF2B5EF4-FFF2-40B4-BE49-F238E27FC236}">
                  <a16:creationId xmlns:a16="http://schemas.microsoft.com/office/drawing/2014/main" id="{F8EF5AF5-0A2E-6344-9783-9F3D01050313}"/>
                </a:ext>
              </a:extLst>
            </p:cNvPr>
            <p:cNvSpPr txBox="1"/>
            <p:nvPr/>
          </p:nvSpPr>
          <p:spPr>
            <a:xfrm>
              <a:off x="8997245" y="4181998"/>
              <a:ext cx="355095" cy="373692"/>
            </a:xfrm>
            <a:prstGeom prst="rect">
              <a:avLst/>
            </a:prstGeom>
            <a:noFill/>
          </p:spPr>
          <p:txBody>
            <a:bodyPr wrap="none" rtlCol="0">
              <a:spAutoFit/>
            </a:bodyPr>
            <a:lstStyle/>
            <a:p>
              <a:r>
                <a:rPr lang="de-DE" sz="1200"/>
                <a:t>1</a:t>
              </a:r>
            </a:p>
          </p:txBody>
        </p:sp>
        <p:sp>
          <p:nvSpPr>
            <p:cNvPr id="23" name="TextBox 22">
              <a:extLst>
                <a:ext uri="{FF2B5EF4-FFF2-40B4-BE49-F238E27FC236}">
                  <a16:creationId xmlns:a16="http://schemas.microsoft.com/office/drawing/2014/main" id="{8E9ACFD2-6587-354A-B48A-19B86BB0FCA7}"/>
                </a:ext>
              </a:extLst>
            </p:cNvPr>
            <p:cNvSpPr txBox="1"/>
            <p:nvPr/>
          </p:nvSpPr>
          <p:spPr>
            <a:xfrm>
              <a:off x="10846166" y="4306975"/>
              <a:ext cx="355095" cy="373692"/>
            </a:xfrm>
            <a:prstGeom prst="rect">
              <a:avLst/>
            </a:prstGeom>
            <a:noFill/>
          </p:spPr>
          <p:txBody>
            <a:bodyPr wrap="none" rtlCol="0">
              <a:spAutoFit/>
            </a:bodyPr>
            <a:lstStyle/>
            <a:p>
              <a:r>
                <a:rPr lang="de-DE" sz="1200"/>
                <a:t>1</a:t>
              </a:r>
            </a:p>
          </p:txBody>
        </p:sp>
        <p:sp>
          <p:nvSpPr>
            <p:cNvPr id="24" name="TextBox 23">
              <a:extLst>
                <a:ext uri="{FF2B5EF4-FFF2-40B4-BE49-F238E27FC236}">
                  <a16:creationId xmlns:a16="http://schemas.microsoft.com/office/drawing/2014/main" id="{392D69A2-4F3E-7545-91AD-2523F713680D}"/>
                </a:ext>
              </a:extLst>
            </p:cNvPr>
            <p:cNvSpPr txBox="1"/>
            <p:nvPr/>
          </p:nvSpPr>
          <p:spPr>
            <a:xfrm>
              <a:off x="10870597" y="5038246"/>
              <a:ext cx="357256" cy="373692"/>
            </a:xfrm>
            <a:prstGeom prst="rect">
              <a:avLst/>
            </a:prstGeom>
            <a:noFill/>
          </p:spPr>
          <p:txBody>
            <a:bodyPr wrap="none" rtlCol="0">
              <a:spAutoFit/>
            </a:bodyPr>
            <a:lstStyle/>
            <a:p>
              <a:r>
                <a:rPr lang="de-DE" sz="1200"/>
                <a:t>n</a:t>
              </a:r>
            </a:p>
          </p:txBody>
        </p:sp>
        <p:sp>
          <p:nvSpPr>
            <p:cNvPr id="25" name="TextBox 24">
              <a:extLst>
                <a:ext uri="{FF2B5EF4-FFF2-40B4-BE49-F238E27FC236}">
                  <a16:creationId xmlns:a16="http://schemas.microsoft.com/office/drawing/2014/main" id="{BA195B90-128A-A94B-A891-78F0AFF9F895}"/>
                </a:ext>
              </a:extLst>
            </p:cNvPr>
            <p:cNvSpPr txBox="1"/>
            <p:nvPr/>
          </p:nvSpPr>
          <p:spPr>
            <a:xfrm>
              <a:off x="6837708" y="5231469"/>
              <a:ext cx="415647" cy="373692"/>
            </a:xfrm>
            <a:prstGeom prst="rect">
              <a:avLst/>
            </a:prstGeom>
            <a:noFill/>
          </p:spPr>
          <p:txBody>
            <a:bodyPr wrap="none" rtlCol="0">
              <a:spAutoFit/>
            </a:bodyPr>
            <a:lstStyle/>
            <a:p>
              <a:r>
                <a:rPr lang="de-DE" sz="1200"/>
                <a:t>m</a:t>
              </a:r>
            </a:p>
          </p:txBody>
        </p:sp>
        <p:sp>
          <p:nvSpPr>
            <p:cNvPr id="26" name="TextBox 25">
              <a:extLst>
                <a:ext uri="{FF2B5EF4-FFF2-40B4-BE49-F238E27FC236}">
                  <a16:creationId xmlns:a16="http://schemas.microsoft.com/office/drawing/2014/main" id="{F579B152-CC5A-0040-B3C6-4AE1A11FADB0}"/>
                </a:ext>
              </a:extLst>
            </p:cNvPr>
            <p:cNvSpPr txBox="1"/>
            <p:nvPr/>
          </p:nvSpPr>
          <p:spPr>
            <a:xfrm>
              <a:off x="8871850" y="5231469"/>
              <a:ext cx="357256" cy="373692"/>
            </a:xfrm>
            <a:prstGeom prst="rect">
              <a:avLst/>
            </a:prstGeom>
            <a:noFill/>
          </p:spPr>
          <p:txBody>
            <a:bodyPr wrap="none" rtlCol="0">
              <a:spAutoFit/>
            </a:bodyPr>
            <a:lstStyle/>
            <a:p>
              <a:r>
                <a:rPr lang="de-DE" sz="1200"/>
                <a:t>n</a:t>
              </a:r>
            </a:p>
          </p:txBody>
        </p:sp>
      </p:grpSp>
    </p:spTree>
    <p:extLst>
      <p:ext uri="{BB962C8B-B14F-4D97-AF65-F5344CB8AC3E}">
        <p14:creationId xmlns:p14="http://schemas.microsoft.com/office/powerpoint/2010/main" val="2719436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0720-8BE0-8040-8CA0-72708F701AD9}"/>
              </a:ext>
            </a:extLst>
          </p:cNvPr>
          <p:cNvSpPr>
            <a:spLocks noGrp="1"/>
          </p:cNvSpPr>
          <p:nvPr>
            <p:ph type="title"/>
          </p:nvPr>
        </p:nvSpPr>
        <p:spPr/>
        <p:txBody>
          <a:bodyPr/>
          <a:lstStyle/>
          <a:p>
            <a:r>
              <a:rPr lang="de-DE" dirty="0"/>
              <a:t>Objekte/Entitäten und Attribute</a:t>
            </a:r>
          </a:p>
        </p:txBody>
      </p:sp>
      <p:sp>
        <p:nvSpPr>
          <p:cNvPr id="3" name="Content Placeholder 2">
            <a:extLst>
              <a:ext uri="{FF2B5EF4-FFF2-40B4-BE49-F238E27FC236}">
                <a16:creationId xmlns:a16="http://schemas.microsoft.com/office/drawing/2014/main" id="{526D1E85-F1DC-4F45-AD4F-886D19AC81F3}"/>
              </a:ext>
            </a:extLst>
          </p:cNvPr>
          <p:cNvSpPr>
            <a:spLocks noGrp="1"/>
          </p:cNvSpPr>
          <p:nvPr>
            <p:ph sz="half" idx="1"/>
          </p:nvPr>
        </p:nvSpPr>
        <p:spPr>
          <a:xfrm>
            <a:off x="359961" y="1666800"/>
            <a:ext cx="6553161" cy="4239112"/>
          </a:xfrm>
        </p:spPr>
        <p:txBody>
          <a:bodyPr>
            <a:noAutofit/>
          </a:bodyPr>
          <a:lstStyle/>
          <a:p>
            <a:r>
              <a:rPr lang="de-DE" dirty="0">
                <a:solidFill>
                  <a:schemeClr val="accent1"/>
                </a:solidFill>
              </a:rPr>
              <a:t>Entitäten</a:t>
            </a:r>
          </a:p>
          <a:p>
            <a:pPr lvl="1"/>
            <a:r>
              <a:rPr lang="de-DE" dirty="0"/>
              <a:t>Wesentliche Konzepte („abgrenzbare Dinge“) realer oder gedachter Miniwelten</a:t>
            </a:r>
          </a:p>
          <a:p>
            <a:pPr lvl="1"/>
            <a:r>
              <a:rPr lang="de-DE" dirty="0"/>
              <a:t>Haben eine eigenständige Existenz</a:t>
            </a:r>
          </a:p>
          <a:p>
            <a:r>
              <a:rPr lang="de-DE" dirty="0">
                <a:solidFill>
                  <a:schemeClr val="accent1"/>
                </a:solidFill>
              </a:rPr>
              <a:t>Attribute</a:t>
            </a:r>
            <a:r>
              <a:rPr lang="de-DE" dirty="0"/>
              <a:t> beschreiben Eigenschaften von Entitäten</a:t>
            </a:r>
          </a:p>
          <a:p>
            <a:r>
              <a:rPr lang="de-DE" dirty="0"/>
              <a:t>Mathematische Bedeutung: </a:t>
            </a:r>
            <a:br>
              <a:rPr lang="de-DE" dirty="0"/>
            </a:br>
            <a:r>
              <a:rPr lang="de-DE" dirty="0"/>
              <a:t>Menge von </a:t>
            </a:r>
            <a:r>
              <a:rPr lang="de-DE" dirty="0" err="1"/>
              <a:t>Tupeln</a:t>
            </a:r>
            <a:r>
              <a:rPr lang="de-DE" dirty="0"/>
              <a:t> von Werten</a:t>
            </a:r>
          </a:p>
          <a:p>
            <a:pPr lvl="1"/>
            <a:r>
              <a:rPr lang="de-DE" dirty="0"/>
              <a:t>Tupel = Aggregat von Basiswerten</a:t>
            </a:r>
          </a:p>
          <a:p>
            <a:r>
              <a:rPr lang="de-DE" dirty="0">
                <a:solidFill>
                  <a:schemeClr val="accent1"/>
                </a:solidFill>
              </a:rPr>
              <a:t>Schlüssel</a:t>
            </a:r>
            <a:r>
              <a:rPr lang="de-DE" dirty="0"/>
              <a:t>: Attribute, die Tupel eindeutig kennzeichnen</a:t>
            </a:r>
            <a:endParaRPr lang="de-DE" dirty="0">
              <a:solidFill>
                <a:schemeClr val="accent1"/>
              </a:solidFill>
            </a:endParaRPr>
          </a:p>
          <a:p>
            <a:pPr lvl="1"/>
            <a:r>
              <a:rPr lang="de-DE" dirty="0"/>
              <a:t>In der Graphik sind diese Attribute unterstrichen</a:t>
            </a:r>
          </a:p>
          <a:p>
            <a:pPr lvl="1"/>
            <a:r>
              <a:rPr lang="de-DE" dirty="0"/>
              <a:t>Entitäten mit eigenem Schlüssel = </a:t>
            </a:r>
            <a:r>
              <a:rPr lang="de-DE" dirty="0">
                <a:solidFill>
                  <a:schemeClr val="accent1"/>
                </a:solidFill>
              </a:rPr>
              <a:t>starke Entität</a:t>
            </a:r>
            <a:endParaRPr lang="de-DE" dirty="0"/>
          </a:p>
          <a:p>
            <a:endParaRPr lang="de-DE" dirty="0"/>
          </a:p>
        </p:txBody>
      </p:sp>
      <p:sp>
        <p:nvSpPr>
          <p:cNvPr id="11" name="Content Placeholder 10">
            <a:extLst>
              <a:ext uri="{FF2B5EF4-FFF2-40B4-BE49-F238E27FC236}">
                <a16:creationId xmlns:a16="http://schemas.microsoft.com/office/drawing/2014/main" id="{9F0BE147-648E-FE41-B23B-C63BB98D3C88}"/>
              </a:ext>
            </a:extLst>
          </p:cNvPr>
          <p:cNvSpPr>
            <a:spLocks noGrp="1"/>
          </p:cNvSpPr>
          <p:nvPr>
            <p:ph sz="half" idx="2"/>
          </p:nvPr>
        </p:nvSpPr>
        <p:spPr>
          <a:xfrm>
            <a:off x="7088221" y="1666800"/>
            <a:ext cx="4743454" cy="4239112"/>
          </a:xfrm>
        </p:spPr>
        <p:txBody>
          <a:bodyPr/>
          <a:lstStyle/>
          <a:p>
            <a:r>
              <a:rPr lang="de-DE" dirty="0"/>
              <a:t>Beispiel: </a:t>
            </a:r>
          </a:p>
          <a:p>
            <a:pPr lvl="1"/>
            <a:r>
              <a:rPr lang="de-DE" dirty="0"/>
              <a:t>Entität: Projekt</a:t>
            </a:r>
          </a:p>
          <a:p>
            <a:pPr lvl="1"/>
            <a:r>
              <a:rPr lang="de-DE" dirty="0"/>
              <a:t>Attribute: Projekt beschrieben durch</a:t>
            </a:r>
          </a:p>
          <a:p>
            <a:pPr lvl="2"/>
            <a:r>
              <a:rPr lang="de-DE" dirty="0"/>
              <a:t>Eine </a:t>
            </a:r>
            <a:r>
              <a:rPr lang="de-DE" dirty="0">
                <a:solidFill>
                  <a:schemeClr val="accent1"/>
                </a:solidFill>
              </a:rPr>
              <a:t>Nummer</a:t>
            </a:r>
          </a:p>
          <a:p>
            <a:pPr lvl="2"/>
            <a:r>
              <a:rPr lang="de-DE" dirty="0"/>
              <a:t>Einen Titel</a:t>
            </a:r>
          </a:p>
          <a:p>
            <a:pPr lvl="2"/>
            <a:r>
              <a:rPr lang="de-DE" dirty="0"/>
              <a:t>Das Budget</a:t>
            </a:r>
          </a:p>
          <a:p>
            <a:pPr lvl="1"/>
            <a:r>
              <a:rPr lang="en-GB" dirty="0" err="1"/>
              <a:t>Als</a:t>
            </a:r>
            <a:r>
              <a:rPr lang="en-GB" dirty="0"/>
              <a:t> </a:t>
            </a:r>
            <a:r>
              <a:rPr lang="en-GB" dirty="0" err="1"/>
              <a:t>Menge</a:t>
            </a:r>
            <a:r>
              <a:rPr lang="en-GB" dirty="0"/>
              <a:t> von </a:t>
            </a:r>
            <a:r>
              <a:rPr lang="en-GB" dirty="0" err="1"/>
              <a:t>Tupeln</a:t>
            </a:r>
            <a:r>
              <a:rPr lang="en-GB" dirty="0"/>
              <a:t>: </a:t>
            </a:r>
          </a:p>
          <a:p>
            <a:pPr lvl="2"/>
            <a:r>
              <a:rPr lang="de-DE" dirty="0"/>
              <a:t>(</a:t>
            </a:r>
            <a:r>
              <a:rPr lang="de-DE" u="sng" dirty="0"/>
              <a:t>42</a:t>
            </a:r>
            <a:r>
              <a:rPr lang="de-DE" dirty="0"/>
              <a:t>, Flughafen, 100M)</a:t>
            </a:r>
          </a:p>
          <a:p>
            <a:pPr lvl="2"/>
            <a:r>
              <a:rPr lang="de-DE" dirty="0"/>
              <a:t>(</a:t>
            </a:r>
            <a:r>
              <a:rPr lang="de-DE" u="sng" dirty="0"/>
              <a:t>21</a:t>
            </a:r>
            <a:r>
              <a:rPr lang="de-DE" dirty="0"/>
              <a:t>, Bahnhof, 50M)</a:t>
            </a:r>
          </a:p>
          <a:p>
            <a:pPr lvl="1"/>
            <a:endParaRPr lang="en-GB" dirty="0"/>
          </a:p>
        </p:txBody>
      </p:sp>
      <p:sp>
        <p:nvSpPr>
          <p:cNvPr id="6" name="Date Placeholder 5">
            <a:extLst>
              <a:ext uri="{FF2B5EF4-FFF2-40B4-BE49-F238E27FC236}">
                <a16:creationId xmlns:a16="http://schemas.microsoft.com/office/drawing/2014/main" id="{C4605DBD-30D7-DC40-BB02-A815F3B39BEC}"/>
              </a:ext>
            </a:extLst>
          </p:cNvPr>
          <p:cNvSpPr>
            <a:spLocks noGrp="1"/>
          </p:cNvSpPr>
          <p:nvPr>
            <p:ph type="dt" sz="half" idx="10"/>
          </p:nvPr>
        </p:nvSpPr>
        <p:spPr/>
        <p:txBody>
          <a:bodyPr/>
          <a:lstStyle/>
          <a:p>
            <a:r>
              <a:rPr lang="en-GB"/>
              <a:t>Modellierung</a:t>
            </a:r>
          </a:p>
        </p:txBody>
      </p:sp>
      <p:sp>
        <p:nvSpPr>
          <p:cNvPr id="8" name="Footer Placeholder 7">
            <a:extLst>
              <a:ext uri="{FF2B5EF4-FFF2-40B4-BE49-F238E27FC236}">
                <a16:creationId xmlns:a16="http://schemas.microsoft.com/office/drawing/2014/main" id="{93B12819-4CED-B14D-8B0A-4341496E175A}"/>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1D5D188E-924E-D04C-9EA0-A0051B13BA62}"/>
              </a:ext>
            </a:extLst>
          </p:cNvPr>
          <p:cNvSpPr>
            <a:spLocks noGrp="1"/>
          </p:cNvSpPr>
          <p:nvPr>
            <p:ph type="sldNum" sz="quarter" idx="4"/>
          </p:nvPr>
        </p:nvSpPr>
        <p:spPr/>
        <p:txBody>
          <a:bodyPr/>
          <a:lstStyle/>
          <a:p>
            <a:fld id="{6B52BCD7-8B4B-1443-81DC-540C3C62FE02}" type="slidenum">
              <a:rPr lang="en-GB" smtClean="0"/>
              <a:t>10</a:t>
            </a:fld>
            <a:endParaRPr lang="en-GB"/>
          </a:p>
        </p:txBody>
      </p:sp>
      <p:grpSp>
        <p:nvGrpSpPr>
          <p:cNvPr id="19" name="Group 18">
            <a:extLst>
              <a:ext uri="{FF2B5EF4-FFF2-40B4-BE49-F238E27FC236}">
                <a16:creationId xmlns:a16="http://schemas.microsoft.com/office/drawing/2014/main" id="{357E80EF-253D-8E41-9E44-1F40DDA787AA}"/>
              </a:ext>
            </a:extLst>
          </p:cNvPr>
          <p:cNvGrpSpPr/>
          <p:nvPr/>
        </p:nvGrpSpPr>
        <p:grpSpPr>
          <a:xfrm>
            <a:off x="9506440" y="4477133"/>
            <a:ext cx="2325235" cy="1428781"/>
            <a:chOff x="9506440" y="4477133"/>
            <a:chExt cx="2325235" cy="1428781"/>
          </a:xfrm>
        </p:grpSpPr>
        <p:sp>
          <p:nvSpPr>
            <p:cNvPr id="21" name="Rectangle 2">
              <a:extLst>
                <a:ext uri="{FF2B5EF4-FFF2-40B4-BE49-F238E27FC236}">
                  <a16:creationId xmlns:a16="http://schemas.microsoft.com/office/drawing/2014/main" id="{5FFEF8C3-BB6E-9E4D-8DF7-75907790225F}"/>
                </a:ext>
              </a:extLst>
            </p:cNvPr>
            <p:cNvSpPr>
              <a:spLocks noChangeArrowheads="1"/>
            </p:cNvSpPr>
            <p:nvPr/>
          </p:nvSpPr>
          <p:spPr bwMode="auto">
            <a:xfrm>
              <a:off x="9506440" y="5039373"/>
              <a:ext cx="798296" cy="315471"/>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Projekt</a:t>
              </a:r>
            </a:p>
          </p:txBody>
        </p:sp>
        <p:sp>
          <p:nvSpPr>
            <p:cNvPr id="23" name="Oval 4">
              <a:extLst>
                <a:ext uri="{FF2B5EF4-FFF2-40B4-BE49-F238E27FC236}">
                  <a16:creationId xmlns:a16="http://schemas.microsoft.com/office/drawing/2014/main" id="{13BE5E77-4016-F845-B19E-23A95CCB16B4}"/>
                </a:ext>
              </a:extLst>
            </p:cNvPr>
            <p:cNvSpPr>
              <a:spLocks noChangeArrowheads="1"/>
            </p:cNvSpPr>
            <p:nvPr/>
          </p:nvSpPr>
          <p:spPr bwMode="auto">
            <a:xfrm>
              <a:off x="11069675" y="4477133"/>
              <a:ext cx="762000" cy="368300"/>
            </a:xfrm>
            <a:prstGeom prst="ellipse">
              <a:avLst/>
            </a:prstGeom>
            <a:solidFill>
              <a:schemeClr val="bg1"/>
            </a:solidFill>
            <a:ln w="12700">
              <a:solidFill>
                <a:schemeClr val="tx1"/>
              </a:solidFill>
              <a:round/>
              <a:headEnd/>
              <a:tailEnd/>
            </a:ln>
          </p:spPr>
          <p:txBody>
            <a:bodyPr wrap="none" anchor="ctr"/>
            <a:lstStyle/>
            <a:p>
              <a:pPr algn="ctr"/>
              <a:r>
                <a:rPr lang="en-US" sz="1600" u="sng" dirty="0" err="1"/>
                <a:t>Nr</a:t>
              </a:r>
              <a:endParaRPr lang="en-US" sz="1600" u="sng" dirty="0"/>
            </a:p>
          </p:txBody>
        </p:sp>
        <p:sp>
          <p:nvSpPr>
            <p:cNvPr id="25" name="Oval 7">
              <a:extLst>
                <a:ext uri="{FF2B5EF4-FFF2-40B4-BE49-F238E27FC236}">
                  <a16:creationId xmlns:a16="http://schemas.microsoft.com/office/drawing/2014/main" id="{11E68FAA-C73C-564A-AD5B-3A33292A0543}"/>
                </a:ext>
              </a:extLst>
            </p:cNvPr>
            <p:cNvSpPr>
              <a:spLocks noChangeArrowheads="1"/>
            </p:cNvSpPr>
            <p:nvPr/>
          </p:nvSpPr>
          <p:spPr bwMode="auto">
            <a:xfrm>
              <a:off x="11068210" y="5012958"/>
              <a:ext cx="762000" cy="368300"/>
            </a:xfrm>
            <a:prstGeom prst="ellipse">
              <a:avLst/>
            </a:prstGeom>
            <a:solidFill>
              <a:schemeClr val="bg1"/>
            </a:solidFill>
            <a:ln w="12700">
              <a:solidFill>
                <a:schemeClr val="tx1"/>
              </a:solidFill>
              <a:round/>
              <a:headEnd/>
              <a:tailEnd/>
            </a:ln>
          </p:spPr>
          <p:txBody>
            <a:bodyPr wrap="none" anchor="ctr"/>
            <a:lstStyle/>
            <a:p>
              <a:pPr algn="ctr"/>
              <a:r>
                <a:rPr lang="en-US" sz="1600" dirty="0" err="1"/>
                <a:t>Titel</a:t>
              </a:r>
              <a:endParaRPr lang="en-US" sz="1600" dirty="0"/>
            </a:p>
          </p:txBody>
        </p:sp>
        <p:sp>
          <p:nvSpPr>
            <p:cNvPr id="26" name="Oval 10">
              <a:extLst>
                <a:ext uri="{FF2B5EF4-FFF2-40B4-BE49-F238E27FC236}">
                  <a16:creationId xmlns:a16="http://schemas.microsoft.com/office/drawing/2014/main" id="{D97E2ADF-8808-194D-B373-5E24134626A8}"/>
                </a:ext>
              </a:extLst>
            </p:cNvPr>
            <p:cNvSpPr>
              <a:spLocks noChangeArrowheads="1"/>
            </p:cNvSpPr>
            <p:nvPr/>
          </p:nvSpPr>
          <p:spPr bwMode="auto">
            <a:xfrm>
              <a:off x="11068210" y="5537614"/>
              <a:ext cx="762000" cy="368300"/>
            </a:xfrm>
            <a:prstGeom prst="ellipse">
              <a:avLst/>
            </a:prstGeom>
            <a:solidFill>
              <a:schemeClr val="bg1"/>
            </a:solidFill>
            <a:ln w="12700">
              <a:solidFill>
                <a:schemeClr val="tx1"/>
              </a:solidFill>
              <a:round/>
              <a:headEnd/>
              <a:tailEnd/>
            </a:ln>
          </p:spPr>
          <p:txBody>
            <a:bodyPr wrap="none" anchor="ctr"/>
            <a:lstStyle/>
            <a:p>
              <a:pPr algn="ctr"/>
              <a:r>
                <a:rPr lang="en-US" sz="1600" dirty="0"/>
                <a:t>Budget</a:t>
              </a:r>
            </a:p>
          </p:txBody>
        </p:sp>
        <p:cxnSp>
          <p:nvCxnSpPr>
            <p:cNvPr id="27" name="Straight Connector 26">
              <a:extLst>
                <a:ext uri="{FF2B5EF4-FFF2-40B4-BE49-F238E27FC236}">
                  <a16:creationId xmlns:a16="http://schemas.microsoft.com/office/drawing/2014/main" id="{00623776-B4CA-F940-8AD9-F9CACDDBF08C}"/>
                </a:ext>
              </a:extLst>
            </p:cNvPr>
            <p:cNvCxnSpPr>
              <a:stCxn id="21" idx="3"/>
              <a:endCxn id="23" idx="2"/>
            </p:cNvCxnSpPr>
            <p:nvPr/>
          </p:nvCxnSpPr>
          <p:spPr>
            <a:xfrm flipV="1">
              <a:off x="10304736" y="4661283"/>
              <a:ext cx="764939" cy="5358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35AE39B-3C85-0248-9797-93C152122859}"/>
                </a:ext>
              </a:extLst>
            </p:cNvPr>
            <p:cNvCxnSpPr>
              <a:stCxn id="21" idx="3"/>
              <a:endCxn id="25" idx="2"/>
            </p:cNvCxnSpPr>
            <p:nvPr/>
          </p:nvCxnSpPr>
          <p:spPr>
            <a:xfrm flipV="1">
              <a:off x="10304736" y="5197108"/>
              <a:ext cx="763474"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CB0BFBE-AC98-ED44-B490-6ADED27DC96B}"/>
                </a:ext>
              </a:extLst>
            </p:cNvPr>
            <p:cNvCxnSpPr>
              <a:cxnSpLocks/>
              <a:stCxn id="21" idx="3"/>
              <a:endCxn id="26" idx="2"/>
            </p:cNvCxnSpPr>
            <p:nvPr/>
          </p:nvCxnSpPr>
          <p:spPr>
            <a:xfrm>
              <a:off x="10304736" y="5197109"/>
              <a:ext cx="763474" cy="5246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459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342942-4627-3249-9F55-89AEF32B4E9D}"/>
              </a:ext>
            </a:extLst>
          </p:cNvPr>
          <p:cNvSpPr>
            <a:spLocks noGrp="1"/>
          </p:cNvSpPr>
          <p:nvPr>
            <p:ph type="title"/>
          </p:nvPr>
        </p:nvSpPr>
        <p:spPr/>
        <p:txBody>
          <a:bodyPr/>
          <a:lstStyle/>
          <a:p>
            <a:r>
              <a:rPr lang="de-DE" dirty="0"/>
              <a:t>Identifikation und Schlüssel</a:t>
            </a:r>
          </a:p>
        </p:txBody>
      </p:sp>
      <p:sp>
        <p:nvSpPr>
          <p:cNvPr id="6" name="Content Placeholder 5">
            <a:extLst>
              <a:ext uri="{FF2B5EF4-FFF2-40B4-BE49-F238E27FC236}">
                <a16:creationId xmlns:a16="http://schemas.microsoft.com/office/drawing/2014/main" id="{B7734051-0229-5247-B648-7C65FA4ADB6E}"/>
              </a:ext>
            </a:extLst>
          </p:cNvPr>
          <p:cNvSpPr>
            <a:spLocks noGrp="1"/>
          </p:cNvSpPr>
          <p:nvPr>
            <p:ph idx="1"/>
          </p:nvPr>
        </p:nvSpPr>
        <p:spPr/>
        <p:txBody>
          <a:bodyPr>
            <a:normAutofit/>
          </a:bodyPr>
          <a:lstStyle/>
          <a:p>
            <a:r>
              <a:rPr lang="de-DE" dirty="0"/>
              <a:t>Identifikation: Zwei grundlegende Ansätze in DB-Modellen</a:t>
            </a:r>
          </a:p>
          <a:p>
            <a:pPr lvl="1"/>
            <a:r>
              <a:rPr lang="de-DE" dirty="0"/>
              <a:t>Referentielle Identifikation</a:t>
            </a:r>
          </a:p>
          <a:p>
            <a:pPr lvl="2"/>
            <a:r>
              <a:rPr lang="de-DE" dirty="0"/>
              <a:t>Direkte Verweise auf Objekte (Zeiger in Programmiersprachen)</a:t>
            </a:r>
          </a:p>
          <a:p>
            <a:pPr lvl="1"/>
            <a:r>
              <a:rPr lang="de-DE" dirty="0"/>
              <a:t>Assoziative Identifikation</a:t>
            </a:r>
          </a:p>
          <a:p>
            <a:pPr lvl="2"/>
            <a:r>
              <a:rPr lang="de-DE" dirty="0"/>
              <a:t>Werte von Attributen oder Attributkombinationen, um sich eindeutig auf Objekte zu beziehen (Schlüssel: Ausweisnummer, Fahrgestellnummer, ...)</a:t>
            </a:r>
          </a:p>
          <a:p>
            <a:pPr lvl="2"/>
            <a:r>
              <a:rPr lang="de-DE" dirty="0"/>
              <a:t>Schlüssel</a:t>
            </a:r>
          </a:p>
          <a:p>
            <a:pPr lvl="3"/>
            <a:r>
              <a:rPr lang="de-DE" dirty="0"/>
              <a:t>Attribute oder Attribut</a:t>
            </a:r>
            <a:r>
              <a:rPr lang="de-DE" u="sng" dirty="0"/>
              <a:t>kombinationen</a:t>
            </a:r>
            <a:r>
              <a:rPr lang="de-DE" dirty="0"/>
              <a:t> mit innerhalb einer Klasse eindeutigen Werten</a:t>
            </a:r>
          </a:p>
          <a:p>
            <a:pPr lvl="3"/>
            <a:r>
              <a:rPr lang="de-DE" dirty="0"/>
              <a:t>Mehrere Schlüsselkandidaten möglich (dazu mehr später)</a:t>
            </a:r>
          </a:p>
          <a:p>
            <a:endParaRPr lang="de-DE" dirty="0"/>
          </a:p>
          <a:p>
            <a:endParaRPr lang="de-DE" dirty="0"/>
          </a:p>
        </p:txBody>
      </p:sp>
      <p:sp>
        <p:nvSpPr>
          <p:cNvPr id="2" name="Date Placeholder 1">
            <a:extLst>
              <a:ext uri="{FF2B5EF4-FFF2-40B4-BE49-F238E27FC236}">
                <a16:creationId xmlns:a16="http://schemas.microsoft.com/office/drawing/2014/main" id="{1484D576-D98C-664D-BA80-D417BC74CB62}"/>
              </a:ext>
            </a:extLst>
          </p:cNvPr>
          <p:cNvSpPr>
            <a:spLocks noGrp="1"/>
          </p:cNvSpPr>
          <p:nvPr>
            <p:ph type="dt" sz="half" idx="2"/>
          </p:nvPr>
        </p:nvSpPr>
        <p:spPr/>
        <p:txBody>
          <a:bodyPr/>
          <a:lstStyle/>
          <a:p>
            <a:r>
              <a:rPr lang="en-GB"/>
              <a:t>Modellierung</a:t>
            </a:r>
          </a:p>
        </p:txBody>
      </p:sp>
      <p:sp>
        <p:nvSpPr>
          <p:cNvPr id="3" name="Footer Placeholder 2">
            <a:extLst>
              <a:ext uri="{FF2B5EF4-FFF2-40B4-BE49-F238E27FC236}">
                <a16:creationId xmlns:a16="http://schemas.microsoft.com/office/drawing/2014/main" id="{5A405499-DB08-074D-AB1C-7FEFDE73572C}"/>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D8DAC2BC-ACAA-3D4E-8920-47C83A546B34}"/>
              </a:ext>
            </a:extLst>
          </p:cNvPr>
          <p:cNvSpPr>
            <a:spLocks noGrp="1"/>
          </p:cNvSpPr>
          <p:nvPr>
            <p:ph type="sldNum" sz="quarter" idx="4"/>
          </p:nvPr>
        </p:nvSpPr>
        <p:spPr/>
        <p:txBody>
          <a:bodyPr/>
          <a:lstStyle/>
          <a:p>
            <a:fld id="{6B52BCD7-8B4B-1443-81DC-540C3C62FE02}" type="slidenum">
              <a:rPr lang="en-GB" smtClean="0"/>
              <a:t>11</a:t>
            </a:fld>
            <a:endParaRPr lang="en-GB"/>
          </a:p>
        </p:txBody>
      </p:sp>
      <p:grpSp>
        <p:nvGrpSpPr>
          <p:cNvPr id="16" name="Group 15">
            <a:extLst>
              <a:ext uri="{FF2B5EF4-FFF2-40B4-BE49-F238E27FC236}">
                <a16:creationId xmlns:a16="http://schemas.microsoft.com/office/drawing/2014/main" id="{BD99B84C-D306-1C4F-B0E8-EA82237E6344}"/>
              </a:ext>
            </a:extLst>
          </p:cNvPr>
          <p:cNvGrpSpPr/>
          <p:nvPr/>
        </p:nvGrpSpPr>
        <p:grpSpPr>
          <a:xfrm>
            <a:off x="9506440" y="4477133"/>
            <a:ext cx="2325235" cy="1428781"/>
            <a:chOff x="9506440" y="4477133"/>
            <a:chExt cx="2325235" cy="1428781"/>
          </a:xfrm>
        </p:grpSpPr>
        <p:sp>
          <p:nvSpPr>
            <p:cNvPr id="17" name="Rectangle 2">
              <a:extLst>
                <a:ext uri="{FF2B5EF4-FFF2-40B4-BE49-F238E27FC236}">
                  <a16:creationId xmlns:a16="http://schemas.microsoft.com/office/drawing/2014/main" id="{7342A76C-4666-3A45-8709-213A76D40DFC}"/>
                </a:ext>
              </a:extLst>
            </p:cNvPr>
            <p:cNvSpPr>
              <a:spLocks noChangeArrowheads="1"/>
            </p:cNvSpPr>
            <p:nvPr/>
          </p:nvSpPr>
          <p:spPr bwMode="auto">
            <a:xfrm>
              <a:off x="9506440" y="5039373"/>
              <a:ext cx="798296" cy="315471"/>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Projekt</a:t>
              </a:r>
            </a:p>
          </p:txBody>
        </p:sp>
        <p:sp>
          <p:nvSpPr>
            <p:cNvPr id="18" name="Oval 4">
              <a:extLst>
                <a:ext uri="{FF2B5EF4-FFF2-40B4-BE49-F238E27FC236}">
                  <a16:creationId xmlns:a16="http://schemas.microsoft.com/office/drawing/2014/main" id="{1A71C1F2-79A5-D848-A2DD-1C4C4C00C045}"/>
                </a:ext>
              </a:extLst>
            </p:cNvPr>
            <p:cNvSpPr>
              <a:spLocks noChangeArrowheads="1"/>
            </p:cNvSpPr>
            <p:nvPr/>
          </p:nvSpPr>
          <p:spPr bwMode="auto">
            <a:xfrm>
              <a:off x="11069675" y="4477133"/>
              <a:ext cx="762000" cy="368300"/>
            </a:xfrm>
            <a:prstGeom prst="ellipse">
              <a:avLst/>
            </a:prstGeom>
            <a:solidFill>
              <a:schemeClr val="bg1"/>
            </a:solidFill>
            <a:ln w="12700">
              <a:solidFill>
                <a:schemeClr val="tx1"/>
              </a:solidFill>
              <a:round/>
              <a:headEnd/>
              <a:tailEnd/>
            </a:ln>
          </p:spPr>
          <p:txBody>
            <a:bodyPr wrap="none" anchor="ctr"/>
            <a:lstStyle/>
            <a:p>
              <a:pPr algn="ctr"/>
              <a:r>
                <a:rPr lang="en-US" sz="1600" u="sng" dirty="0" err="1"/>
                <a:t>Nr</a:t>
              </a:r>
              <a:endParaRPr lang="en-US" sz="1600" u="sng" dirty="0"/>
            </a:p>
          </p:txBody>
        </p:sp>
        <p:sp>
          <p:nvSpPr>
            <p:cNvPr id="19" name="Oval 7">
              <a:extLst>
                <a:ext uri="{FF2B5EF4-FFF2-40B4-BE49-F238E27FC236}">
                  <a16:creationId xmlns:a16="http://schemas.microsoft.com/office/drawing/2014/main" id="{2D25F7BB-3C1B-934C-8B16-DF2FD07E76A0}"/>
                </a:ext>
              </a:extLst>
            </p:cNvPr>
            <p:cNvSpPr>
              <a:spLocks noChangeArrowheads="1"/>
            </p:cNvSpPr>
            <p:nvPr/>
          </p:nvSpPr>
          <p:spPr bwMode="auto">
            <a:xfrm>
              <a:off x="11068210" y="5012958"/>
              <a:ext cx="762000" cy="368300"/>
            </a:xfrm>
            <a:prstGeom prst="ellipse">
              <a:avLst/>
            </a:prstGeom>
            <a:solidFill>
              <a:schemeClr val="bg1"/>
            </a:solidFill>
            <a:ln w="12700">
              <a:solidFill>
                <a:schemeClr val="tx1"/>
              </a:solidFill>
              <a:round/>
              <a:headEnd/>
              <a:tailEnd/>
            </a:ln>
          </p:spPr>
          <p:txBody>
            <a:bodyPr wrap="none" anchor="ctr"/>
            <a:lstStyle/>
            <a:p>
              <a:pPr algn="ctr"/>
              <a:r>
                <a:rPr lang="en-US" sz="1600" dirty="0" err="1"/>
                <a:t>Titel</a:t>
              </a:r>
              <a:endParaRPr lang="en-US" sz="1600" dirty="0"/>
            </a:p>
          </p:txBody>
        </p:sp>
        <p:sp>
          <p:nvSpPr>
            <p:cNvPr id="20" name="Oval 10">
              <a:extLst>
                <a:ext uri="{FF2B5EF4-FFF2-40B4-BE49-F238E27FC236}">
                  <a16:creationId xmlns:a16="http://schemas.microsoft.com/office/drawing/2014/main" id="{8D934877-44CD-AF4E-8882-BEE185D02C02}"/>
                </a:ext>
              </a:extLst>
            </p:cNvPr>
            <p:cNvSpPr>
              <a:spLocks noChangeArrowheads="1"/>
            </p:cNvSpPr>
            <p:nvPr/>
          </p:nvSpPr>
          <p:spPr bwMode="auto">
            <a:xfrm>
              <a:off x="11068210" y="5537614"/>
              <a:ext cx="762000" cy="368300"/>
            </a:xfrm>
            <a:prstGeom prst="ellipse">
              <a:avLst/>
            </a:prstGeom>
            <a:solidFill>
              <a:schemeClr val="bg1"/>
            </a:solidFill>
            <a:ln w="12700">
              <a:solidFill>
                <a:schemeClr val="tx1"/>
              </a:solidFill>
              <a:round/>
              <a:headEnd/>
              <a:tailEnd/>
            </a:ln>
          </p:spPr>
          <p:txBody>
            <a:bodyPr wrap="none" anchor="ctr"/>
            <a:lstStyle/>
            <a:p>
              <a:pPr algn="ctr"/>
              <a:r>
                <a:rPr lang="en-US" sz="1600" dirty="0"/>
                <a:t>Budget</a:t>
              </a:r>
            </a:p>
          </p:txBody>
        </p:sp>
        <p:cxnSp>
          <p:nvCxnSpPr>
            <p:cNvPr id="21" name="Straight Connector 20">
              <a:extLst>
                <a:ext uri="{FF2B5EF4-FFF2-40B4-BE49-F238E27FC236}">
                  <a16:creationId xmlns:a16="http://schemas.microsoft.com/office/drawing/2014/main" id="{26ECB099-2DA2-AC45-8465-6E6825257FC6}"/>
                </a:ext>
              </a:extLst>
            </p:cNvPr>
            <p:cNvCxnSpPr>
              <a:stCxn id="17" idx="3"/>
              <a:endCxn id="18" idx="2"/>
            </p:cNvCxnSpPr>
            <p:nvPr/>
          </p:nvCxnSpPr>
          <p:spPr>
            <a:xfrm flipV="1">
              <a:off x="10304736" y="4661283"/>
              <a:ext cx="764939" cy="5358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5CB1C3A-A2CE-3A4B-963B-1FD32E4EED06}"/>
                </a:ext>
              </a:extLst>
            </p:cNvPr>
            <p:cNvCxnSpPr>
              <a:stCxn id="17" idx="3"/>
              <a:endCxn id="19" idx="2"/>
            </p:cNvCxnSpPr>
            <p:nvPr/>
          </p:nvCxnSpPr>
          <p:spPr>
            <a:xfrm flipV="1">
              <a:off x="10304736" y="5197108"/>
              <a:ext cx="763474"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75F7529-C5C3-474F-9CFA-D757EA496940}"/>
                </a:ext>
              </a:extLst>
            </p:cNvPr>
            <p:cNvCxnSpPr>
              <a:cxnSpLocks/>
              <a:stCxn id="17" idx="3"/>
              <a:endCxn id="20" idx="2"/>
            </p:cNvCxnSpPr>
            <p:nvPr/>
          </p:nvCxnSpPr>
          <p:spPr>
            <a:xfrm>
              <a:off x="10304736" y="5197109"/>
              <a:ext cx="763474" cy="5246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80729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4DD1F-E77A-3142-B16D-849AB8619007}"/>
              </a:ext>
            </a:extLst>
          </p:cNvPr>
          <p:cNvSpPr>
            <a:spLocks noGrp="1"/>
          </p:cNvSpPr>
          <p:nvPr>
            <p:ph type="title"/>
          </p:nvPr>
        </p:nvSpPr>
        <p:spPr/>
        <p:txBody>
          <a:bodyPr/>
          <a:lstStyle/>
          <a:p>
            <a:r>
              <a:rPr lang="de-DE"/>
              <a:t>Assoziation/Relationship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C529B2-4C68-904A-995A-CE26789B019E}"/>
                  </a:ext>
                </a:extLst>
              </p:cNvPr>
              <p:cNvSpPr>
                <a:spLocks noGrp="1"/>
              </p:cNvSpPr>
              <p:nvPr>
                <p:ph idx="1"/>
              </p:nvPr>
            </p:nvSpPr>
            <p:spPr/>
            <p:txBody>
              <a:bodyPr/>
              <a:lstStyle/>
              <a:p>
                <a:r>
                  <a:rPr lang="de-DE"/>
                  <a:t>Objekte können miteinander in Beziehung gesetzt (assoziiert) werden:</a:t>
                </a:r>
              </a:p>
              <a:p>
                <a:pPr lvl="1"/>
                <a:r>
                  <a:rPr lang="de-DE"/>
                  <a:t>Binäre (ternäre, ...) Beziehungen assoziieren zwei (drei, ...) Klassen oder Objekte</a:t>
                </a:r>
              </a:p>
              <a:p>
                <a:pPr lvl="1"/>
                <a:r>
                  <a:rPr lang="de-DE"/>
                  <a:t>Allgemein: </a:t>
                </a:r>
                <a14:m>
                  <m:oMath xmlns:m="http://schemas.openxmlformats.org/officeDocument/2006/math">
                    <m:r>
                      <a:rPr lang="de-DE" smtClean="0">
                        <a:latin typeface="Cambria Math" panose="02040503050406030204" pitchFamily="18" charset="0"/>
                      </a:rPr>
                      <m:t>𝑛</m:t>
                    </m:r>
                  </m:oMath>
                </a14:m>
                <a:r>
                  <a:rPr lang="de-DE"/>
                  <a:t>-äre Beziehungen zwischen </a:t>
                </a:r>
                <a14:m>
                  <m:oMath xmlns:m="http://schemas.openxmlformats.org/officeDocument/2006/math">
                    <m:r>
                      <a:rPr lang="de-DE" i="1" smtClean="0">
                        <a:latin typeface="Cambria Math" panose="02040503050406030204" pitchFamily="18" charset="0"/>
                      </a:rPr>
                      <m:t>𝑛</m:t>
                    </m:r>
                  </m:oMath>
                </a14:m>
                <a:r>
                  <a:rPr lang="de-DE"/>
                  <a:t> Klassen oder Objekten</a:t>
                </a:r>
              </a:p>
              <a:p>
                <a:pPr lvl="2"/>
                <a14:m>
                  <m:oMath xmlns:m="http://schemas.openxmlformats.org/officeDocument/2006/math">
                    <m:r>
                      <a:rPr lang="de-DE" i="1" smtClean="0">
                        <a:latin typeface="Cambria Math" panose="02040503050406030204" pitchFamily="18" charset="0"/>
                      </a:rPr>
                      <m:t>𝑛</m:t>
                    </m:r>
                  </m:oMath>
                </a14:m>
                <a:r>
                  <a:rPr lang="de-DE"/>
                  <a:t> Grad der Beziehung</a:t>
                </a:r>
              </a:p>
              <a:p>
                <a:pPr lvl="1"/>
                <a:r>
                  <a:rPr lang="de-DE"/>
                  <a:t>Mathematische Bedeutung: Menge an verknüpften Tupeln</a:t>
                </a:r>
              </a:p>
              <a:p>
                <a:r>
                  <a:rPr lang="de-DE"/>
                  <a:t>Beispiel</a:t>
                </a:r>
              </a:p>
              <a:p>
                <a:pPr lvl="1"/>
                <a:r>
                  <a:rPr lang="de-DE"/>
                  <a:t>An Projekten arbeiten Mitarbeiter</a:t>
                </a:r>
              </a:p>
              <a:p>
                <a:pPr lvl="2"/>
                <a:r>
                  <a:rPr lang="de-DE"/>
                  <a:t>Mitarbeiter: Entität mit Attributen PersNr und Name</a:t>
                </a:r>
              </a:p>
              <a:p>
                <a:pPr lvl="2"/>
                <a:r>
                  <a:rPr lang="de-DE"/>
                  <a:t>Verknüpftes Tupel: </a:t>
                </a:r>
                <a:br>
                  <a:rPr lang="de-DE"/>
                </a:br>
                <a:r>
                  <a:rPr lang="de-DE"/>
                  <a:t>((4711, Mustermann), </a:t>
                </a:r>
                <a:br>
                  <a:rPr lang="de-DE"/>
                </a:br>
                <a:r>
                  <a:rPr lang="de-DE"/>
                  <a:t> (42, Flughafen, 100M))</a:t>
                </a:r>
              </a:p>
              <a:p>
                <a:pPr lvl="2"/>
                <a:endParaRPr lang="de-DE"/>
              </a:p>
            </p:txBody>
          </p:sp>
        </mc:Choice>
        <mc:Fallback xmlns="">
          <p:sp>
            <p:nvSpPr>
              <p:cNvPr id="3" name="Content Placeholder 2">
                <a:extLst>
                  <a:ext uri="{FF2B5EF4-FFF2-40B4-BE49-F238E27FC236}">
                    <a16:creationId xmlns:a16="http://schemas.microsoft.com/office/drawing/2014/main" id="{65C529B2-4C68-904A-995A-CE26789B019E}"/>
                  </a:ext>
                </a:extLst>
              </p:cNvPr>
              <p:cNvSpPr>
                <a:spLocks noGrp="1" noRot="1" noChangeAspect="1" noMove="1" noResize="1" noEditPoints="1" noAdjustHandles="1" noChangeArrowheads="1" noChangeShapeType="1" noTextEdit="1"/>
              </p:cNvSpPr>
              <p:nvPr>
                <p:ph idx="1"/>
              </p:nvPr>
            </p:nvSpPr>
            <p:spPr>
              <a:blipFill>
                <a:blip r:embed="rId2"/>
                <a:stretch>
                  <a:fillRect l="-1436" t="-2687"/>
                </a:stretch>
              </a:blipFill>
            </p:spPr>
            <p:txBody>
              <a:bodyPr/>
              <a:lstStyle/>
              <a:p>
                <a:r>
                  <a:rPr lang="en-GB">
                    <a:noFill/>
                  </a:rPr>
                  <a:t> </a:t>
                </a:r>
              </a:p>
            </p:txBody>
          </p:sp>
        </mc:Fallback>
      </mc:AlternateContent>
      <p:sp>
        <p:nvSpPr>
          <p:cNvPr id="9" name="Date Placeholder 8">
            <a:extLst>
              <a:ext uri="{FF2B5EF4-FFF2-40B4-BE49-F238E27FC236}">
                <a16:creationId xmlns:a16="http://schemas.microsoft.com/office/drawing/2014/main" id="{1D158040-0AEA-7D4E-8A2E-680FEBF99077}"/>
              </a:ext>
            </a:extLst>
          </p:cNvPr>
          <p:cNvSpPr>
            <a:spLocks noGrp="1"/>
          </p:cNvSpPr>
          <p:nvPr>
            <p:ph type="dt" sz="half" idx="2"/>
          </p:nvPr>
        </p:nvSpPr>
        <p:spPr/>
        <p:txBody>
          <a:bodyPr/>
          <a:lstStyle/>
          <a:p>
            <a:r>
              <a:rPr lang="de-DE"/>
              <a:t>Modellierung</a:t>
            </a:r>
          </a:p>
        </p:txBody>
      </p:sp>
      <p:sp>
        <p:nvSpPr>
          <p:cNvPr id="10" name="Footer Placeholder 9">
            <a:extLst>
              <a:ext uri="{FF2B5EF4-FFF2-40B4-BE49-F238E27FC236}">
                <a16:creationId xmlns:a16="http://schemas.microsoft.com/office/drawing/2014/main" id="{945076FE-FDFB-DF43-811E-72EAF6EB658D}"/>
              </a:ext>
            </a:extLst>
          </p:cNvPr>
          <p:cNvSpPr>
            <a:spLocks noGrp="1"/>
          </p:cNvSpPr>
          <p:nvPr>
            <p:ph type="ftr" sz="quarter" idx="3"/>
          </p:nvPr>
        </p:nvSpPr>
        <p:spPr/>
        <p:txBody>
          <a:bodyPr/>
          <a:lstStyle/>
          <a:p>
            <a:r>
              <a:rPr lang="de-DE"/>
              <a:t>T. Braun - Datenbanken</a:t>
            </a:r>
          </a:p>
        </p:txBody>
      </p:sp>
      <p:sp>
        <p:nvSpPr>
          <p:cNvPr id="4" name="Slide Number Placeholder 3">
            <a:extLst>
              <a:ext uri="{FF2B5EF4-FFF2-40B4-BE49-F238E27FC236}">
                <a16:creationId xmlns:a16="http://schemas.microsoft.com/office/drawing/2014/main" id="{ABDB5E11-9270-D14E-B6E4-88A538B6D0DB}"/>
              </a:ext>
            </a:extLst>
          </p:cNvPr>
          <p:cNvSpPr>
            <a:spLocks noGrp="1"/>
          </p:cNvSpPr>
          <p:nvPr>
            <p:ph type="sldNum" sz="quarter" idx="4"/>
          </p:nvPr>
        </p:nvSpPr>
        <p:spPr/>
        <p:txBody>
          <a:bodyPr/>
          <a:lstStyle/>
          <a:p>
            <a:fld id="{6B52BCD7-8B4B-1443-81DC-540C3C62FE02}" type="slidenum">
              <a:rPr lang="de-DE" smtClean="0"/>
              <a:pPr/>
              <a:t>12</a:t>
            </a:fld>
            <a:endParaRPr lang="de-DE"/>
          </a:p>
        </p:txBody>
      </p:sp>
      <p:grpSp>
        <p:nvGrpSpPr>
          <p:cNvPr id="143" name="Group 142">
            <a:extLst>
              <a:ext uri="{FF2B5EF4-FFF2-40B4-BE49-F238E27FC236}">
                <a16:creationId xmlns:a16="http://schemas.microsoft.com/office/drawing/2014/main" id="{754576B4-E3DD-E04B-9E2F-6E96DA661038}"/>
              </a:ext>
            </a:extLst>
          </p:cNvPr>
          <p:cNvGrpSpPr/>
          <p:nvPr/>
        </p:nvGrpSpPr>
        <p:grpSpPr>
          <a:xfrm>
            <a:off x="7794854" y="2969610"/>
            <a:ext cx="4035356" cy="969533"/>
            <a:chOff x="2725701" y="3227089"/>
            <a:chExt cx="4035356" cy="969533"/>
          </a:xfrm>
        </p:grpSpPr>
        <p:grpSp>
          <p:nvGrpSpPr>
            <p:cNvPr id="5" name="Group 4">
              <a:extLst>
                <a:ext uri="{FF2B5EF4-FFF2-40B4-BE49-F238E27FC236}">
                  <a16:creationId xmlns:a16="http://schemas.microsoft.com/office/drawing/2014/main" id="{21A21189-B0AB-0A46-A507-4171531E838E}"/>
                </a:ext>
              </a:extLst>
            </p:cNvPr>
            <p:cNvGrpSpPr>
              <a:grpSpLocks/>
            </p:cNvGrpSpPr>
            <p:nvPr/>
          </p:nvGrpSpPr>
          <p:grpSpPr bwMode="auto">
            <a:xfrm>
              <a:off x="2725701" y="3227089"/>
              <a:ext cx="4035356" cy="579438"/>
              <a:chOff x="1554" y="524"/>
              <a:chExt cx="2542" cy="365"/>
            </a:xfrm>
          </p:grpSpPr>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810DFDE-ADA4-F44B-AE8D-82EEAB61064A}"/>
                      </a:ext>
                    </a:extLst>
                  </p:cNvPr>
                  <p:cNvSpPr>
                    <a:spLocks noChangeArrowheads="1"/>
                  </p:cNvSpPr>
                  <p:nvPr/>
                </p:nvSpPr>
                <p:spPr bwMode="auto">
                  <a:xfrm>
                    <a:off x="1554" y="576"/>
                    <a:ext cx="454" cy="261"/>
                  </a:xfrm>
                  <a:prstGeom prst="rect">
                    <a:avLst/>
                  </a:prstGeom>
                  <a:noFill/>
                  <a:ln w="12700">
                    <a:solidFill>
                      <a:schemeClr val="accent1"/>
                    </a:solidFill>
                    <a:miter lim="800000"/>
                    <a:headEnd/>
                    <a:tailEnd/>
                  </a:ln>
                </p:spPr>
                <p:txBody>
                  <a:bodyPr wrap="none" anchor="ctr"/>
                  <a:lstStyle/>
                  <a:p>
                    <a:pPr algn="ctr"/>
                    <a14:m>
                      <m:oMathPara xmlns:m="http://schemas.openxmlformats.org/officeDocument/2006/math">
                        <m:oMathParaPr>
                          <m:jc m:val="centerGroup"/>
                        </m:oMathParaPr>
                        <m:oMath xmlns:m="http://schemas.openxmlformats.org/officeDocument/2006/math">
                          <m:sSub>
                            <m:sSubPr>
                              <m:ctrlPr>
                                <a:rPr lang="de-DE" b="0" i="1" smtClean="0">
                                  <a:latin typeface="Cambria Math" panose="02040503050406030204" pitchFamily="18" charset="0"/>
                                </a:rPr>
                              </m:ctrlPr>
                            </m:sSubPr>
                            <m:e>
                              <m:r>
                                <a:rPr lang="de-DE" b="0" i="1" smtClean="0">
                                  <a:latin typeface="Cambria Math" panose="02040503050406030204" pitchFamily="18" charset="0"/>
                                </a:rPr>
                                <m:t>𝐸</m:t>
                              </m:r>
                            </m:e>
                            <m:sub>
                              <m:r>
                                <a:rPr lang="de-DE" b="0" i="1" smtClean="0">
                                  <a:latin typeface="Cambria Math" panose="02040503050406030204" pitchFamily="18" charset="0"/>
                                </a:rPr>
                                <m:t>1</m:t>
                              </m:r>
                            </m:sub>
                          </m:sSub>
                        </m:oMath>
                      </m:oMathPara>
                    </a14:m>
                    <a:endParaRPr lang="de-DE" i="1">
                      <a:latin typeface="Times New Roman" charset="0"/>
                    </a:endParaRPr>
                  </a:p>
                </p:txBody>
              </p:sp>
            </mc:Choice>
            <mc:Fallback xmlns="">
              <p:sp>
                <p:nvSpPr>
                  <p:cNvPr id="6" name="Rectangle 5">
                    <a:extLst>
                      <a:ext uri="{FF2B5EF4-FFF2-40B4-BE49-F238E27FC236}">
                        <a16:creationId xmlns:a16="http://schemas.microsoft.com/office/drawing/2014/main" id="{3810DFDE-ADA4-F44B-AE8D-82EEAB61064A}"/>
                      </a:ext>
                    </a:extLst>
                  </p:cNvPr>
                  <p:cNvSpPr>
                    <a:spLocks noRot="1" noChangeAspect="1" noMove="1" noResize="1" noEditPoints="1" noAdjustHandles="1" noChangeArrowheads="1" noChangeShapeType="1" noTextEdit="1"/>
                  </p:cNvSpPr>
                  <p:nvPr/>
                </p:nvSpPr>
                <p:spPr bwMode="auto">
                  <a:xfrm>
                    <a:off x="1554" y="576"/>
                    <a:ext cx="454" cy="261"/>
                  </a:xfrm>
                  <a:prstGeom prst="rect">
                    <a:avLst/>
                  </a:prstGeom>
                  <a:blipFill>
                    <a:blip r:embed="rId3"/>
                    <a:stretch>
                      <a:fillRect/>
                    </a:stretch>
                  </a:blipFill>
                  <a:ln w="12700">
                    <a:solidFill>
                      <a:schemeClr val="accent1"/>
                    </a:solidFill>
                    <a:miter lim="800000"/>
                    <a:headEnd/>
                    <a:tailEn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6E94265-7186-A342-AF4C-BA91FFFE5897}"/>
                      </a:ext>
                    </a:extLst>
                  </p:cNvPr>
                  <p:cNvSpPr>
                    <a:spLocks noChangeArrowheads="1"/>
                  </p:cNvSpPr>
                  <p:nvPr/>
                </p:nvSpPr>
                <p:spPr bwMode="auto">
                  <a:xfrm>
                    <a:off x="3642" y="576"/>
                    <a:ext cx="454" cy="261"/>
                  </a:xfrm>
                  <a:prstGeom prst="rect">
                    <a:avLst/>
                  </a:prstGeom>
                  <a:noFill/>
                  <a:ln w="12700">
                    <a:solidFill>
                      <a:schemeClr val="accent1"/>
                    </a:solidFill>
                    <a:miter lim="800000"/>
                    <a:headEnd/>
                    <a:tailEnd/>
                  </a:ln>
                </p:spPr>
                <p:txBody>
                  <a:bodyPr wrap="none" anchor="ctr"/>
                  <a:lstStyle/>
                  <a:p>
                    <a:pPr algn="ct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𝐸</m:t>
                              </m:r>
                            </m:e>
                            <m:sub>
                              <m:r>
                                <a:rPr lang="de-DE" b="0" i="1" smtClean="0">
                                  <a:latin typeface="Cambria Math" panose="02040503050406030204" pitchFamily="18" charset="0"/>
                                </a:rPr>
                                <m:t>2</m:t>
                              </m:r>
                            </m:sub>
                          </m:sSub>
                        </m:oMath>
                      </m:oMathPara>
                    </a14:m>
                    <a:endParaRPr lang="de-DE" i="1">
                      <a:latin typeface="Times New Roman" charset="0"/>
                    </a:endParaRPr>
                  </a:p>
                </p:txBody>
              </p:sp>
            </mc:Choice>
            <mc:Fallback xmlns="">
              <p:sp>
                <p:nvSpPr>
                  <p:cNvPr id="7" name="Rectangle 6">
                    <a:extLst>
                      <a:ext uri="{FF2B5EF4-FFF2-40B4-BE49-F238E27FC236}">
                        <a16:creationId xmlns:a16="http://schemas.microsoft.com/office/drawing/2014/main" id="{56E94265-7186-A342-AF4C-BA91FFFE5897}"/>
                      </a:ext>
                    </a:extLst>
                  </p:cNvPr>
                  <p:cNvSpPr>
                    <a:spLocks noRot="1" noChangeAspect="1" noMove="1" noResize="1" noEditPoints="1" noAdjustHandles="1" noChangeArrowheads="1" noChangeShapeType="1" noTextEdit="1"/>
                  </p:cNvSpPr>
                  <p:nvPr/>
                </p:nvSpPr>
                <p:spPr bwMode="auto">
                  <a:xfrm>
                    <a:off x="3642" y="576"/>
                    <a:ext cx="454" cy="261"/>
                  </a:xfrm>
                  <a:prstGeom prst="rect">
                    <a:avLst/>
                  </a:prstGeom>
                  <a:blipFill>
                    <a:blip r:embed="rId4"/>
                    <a:stretch>
                      <a:fillRect/>
                    </a:stretch>
                  </a:blipFill>
                  <a:ln w="12700">
                    <a:solidFill>
                      <a:schemeClr val="accent1"/>
                    </a:solidFill>
                    <a:miter lim="800000"/>
                    <a:headEnd/>
                    <a:tailEnd/>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AutoShape 7">
                    <a:extLst>
                      <a:ext uri="{FF2B5EF4-FFF2-40B4-BE49-F238E27FC236}">
                        <a16:creationId xmlns:a16="http://schemas.microsoft.com/office/drawing/2014/main" id="{39637715-503D-5145-B9F4-C9573A9C8FA4}"/>
                      </a:ext>
                    </a:extLst>
                  </p:cNvPr>
                  <p:cNvSpPr>
                    <a:spLocks noChangeArrowheads="1"/>
                  </p:cNvSpPr>
                  <p:nvPr/>
                </p:nvSpPr>
                <p:spPr bwMode="auto">
                  <a:xfrm>
                    <a:off x="2466" y="524"/>
                    <a:ext cx="680" cy="365"/>
                  </a:xfrm>
                  <a:prstGeom prst="diamond">
                    <a:avLst/>
                  </a:prstGeom>
                  <a:noFill/>
                  <a:ln w="12700">
                    <a:solidFill>
                      <a:srgbClr val="FFC000"/>
                    </a:solidFill>
                    <a:miter lim="800000"/>
                    <a:headEnd/>
                    <a:tailEnd/>
                  </a:ln>
                </p:spPr>
                <p:txBody>
                  <a:bodyPr wrap="none" anchor="ctr"/>
                  <a:lstStyle/>
                  <a:p>
                    <a:pPr algn="ctr">
                      <a:lnSpc>
                        <a:spcPct val="110000"/>
                      </a:lnSpc>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rPr>
                            <m:t>𝑅</m:t>
                          </m:r>
                        </m:oMath>
                      </m:oMathPara>
                    </a14:m>
                    <a:endParaRPr lang="de-DE" i="1">
                      <a:latin typeface="Times New Roman" charset="0"/>
                    </a:endParaRPr>
                  </a:p>
                </p:txBody>
              </p:sp>
            </mc:Choice>
            <mc:Fallback xmlns="">
              <p:sp>
                <p:nvSpPr>
                  <p:cNvPr id="8" name="AutoShape 7">
                    <a:extLst>
                      <a:ext uri="{FF2B5EF4-FFF2-40B4-BE49-F238E27FC236}">
                        <a16:creationId xmlns:a16="http://schemas.microsoft.com/office/drawing/2014/main" id="{39637715-503D-5145-B9F4-C9573A9C8FA4}"/>
                      </a:ext>
                    </a:extLst>
                  </p:cNvPr>
                  <p:cNvSpPr>
                    <a:spLocks noRot="1" noChangeAspect="1" noMove="1" noResize="1" noEditPoints="1" noAdjustHandles="1" noChangeArrowheads="1" noChangeShapeType="1" noTextEdit="1"/>
                  </p:cNvSpPr>
                  <p:nvPr/>
                </p:nvSpPr>
                <p:spPr bwMode="auto">
                  <a:xfrm>
                    <a:off x="2466" y="524"/>
                    <a:ext cx="680" cy="365"/>
                  </a:xfrm>
                  <a:prstGeom prst="diamond">
                    <a:avLst/>
                  </a:prstGeom>
                  <a:blipFill>
                    <a:blip r:embed="rId5"/>
                    <a:stretch>
                      <a:fillRect/>
                    </a:stretch>
                  </a:blipFill>
                  <a:ln w="12700">
                    <a:solidFill>
                      <a:srgbClr val="FFC000"/>
                    </a:solidFill>
                    <a:miter lim="800000"/>
                    <a:headEnd/>
                    <a:tailEnd/>
                  </a:ln>
                  <a:extLst/>
                </p:spPr>
                <p:txBody>
                  <a:bodyPr/>
                  <a:lstStyle/>
                  <a:p>
                    <a:r>
                      <a:rPr lang="en-GB">
                        <a:noFill/>
                      </a:rPr>
                      <a:t> </a:t>
                    </a:r>
                  </a:p>
                </p:txBody>
              </p:sp>
            </mc:Fallback>
          </mc:AlternateContent>
          <p:sp>
            <p:nvSpPr>
              <p:cNvPr id="11" name="Line 10">
                <a:extLst>
                  <a:ext uri="{FF2B5EF4-FFF2-40B4-BE49-F238E27FC236}">
                    <a16:creationId xmlns:a16="http://schemas.microsoft.com/office/drawing/2014/main" id="{96E23767-D74B-9946-92AA-7E3BCC273887}"/>
                  </a:ext>
                </a:extLst>
              </p:cNvPr>
              <p:cNvSpPr>
                <a:spLocks noChangeShapeType="1"/>
              </p:cNvSpPr>
              <p:nvPr/>
            </p:nvSpPr>
            <p:spPr bwMode="auto">
              <a:xfrm>
                <a:off x="2145" y="576"/>
                <a:ext cx="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grpSp>
        <mc:AlternateContent xmlns:mc="http://schemas.openxmlformats.org/markup-compatibility/2006" xmlns:a14="http://schemas.microsoft.com/office/drawing/2010/main">
          <mc:Choice Requires="a14">
            <p:sp>
              <p:nvSpPr>
                <p:cNvPr id="14" name="Text Box 13">
                  <a:extLst>
                    <a:ext uri="{FF2B5EF4-FFF2-40B4-BE49-F238E27FC236}">
                      <a16:creationId xmlns:a16="http://schemas.microsoft.com/office/drawing/2014/main" id="{AA190414-5EDD-4545-A18A-D2FEDD44A461}"/>
                    </a:ext>
                  </a:extLst>
                </p:cNvPr>
                <p:cNvSpPr txBox="1">
                  <a:spLocks noChangeArrowheads="1"/>
                </p:cNvSpPr>
                <p:nvPr/>
              </p:nvSpPr>
              <p:spPr bwMode="auto">
                <a:xfrm>
                  <a:off x="3392439" y="3827290"/>
                  <a:ext cx="2760712" cy="369332"/>
                </a:xfrm>
                <a:prstGeom prst="rect">
                  <a:avLst/>
                </a:prstGeom>
                <a:noFill/>
                <a:ln>
                  <a:noFill/>
                </a:ln>
                <a:extLst>
                  <a:ext uri="{909E8E84-426E-40DD-AFC4-6F175D3DCCD1}">
                    <a14:hiddenFill>
                      <a:solidFill>
                        <a:srgbClr val="FFFFFF"/>
                      </a:solidFill>
                    </a14:hiddenFill>
                  </a:ext>
                  <a:ext uri="{91240B29-F687-4F45-9708-019B960494DF}">
                    <a14:hiddenLine w="635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14:m>
                    <m:oMathPara xmlns:m="http://schemas.openxmlformats.org/officeDocument/2006/math">
                      <m:oMathParaPr>
                        <m:jc m:val="centerGroup"/>
                      </m:oMathParaPr>
                      <m:oMath xmlns:m="http://schemas.openxmlformats.org/officeDocument/2006/math">
                        <m:r>
                          <a:rPr lang="de-DE" sz="1800" i="1" smtClean="0">
                            <a:latin typeface="Cambria Math" panose="02040503050406030204" pitchFamily="18" charset="0"/>
                          </a:rPr>
                          <m:t>𝑅</m:t>
                        </m:r>
                        <m:r>
                          <a:rPr lang="de-DE" sz="1800" i="1" smtClean="0">
                            <a:latin typeface="Cambria Math" panose="02040503050406030204" pitchFamily="18" charset="0"/>
                            <a:ea typeface="Cambria Math" panose="02040503050406030204" pitchFamily="18" charset="0"/>
                          </a:rPr>
                          <m:t>⊆</m:t>
                        </m:r>
                        <m:sSub>
                          <m:sSubPr>
                            <m:ctrlPr>
                              <a:rPr lang="de-DE" sz="1800" b="0" i="1" smtClean="0">
                                <a:latin typeface="Cambria Math" panose="02040503050406030204" pitchFamily="18" charset="0"/>
                                <a:ea typeface="Cambria Math" panose="02040503050406030204" pitchFamily="18" charset="0"/>
                              </a:rPr>
                            </m:ctrlPr>
                          </m:sSubPr>
                          <m:e>
                            <m:r>
                              <a:rPr lang="de-DE" sz="1800" b="0" i="1" smtClean="0">
                                <a:latin typeface="Cambria Math" panose="02040503050406030204" pitchFamily="18" charset="0"/>
                                <a:ea typeface="Cambria Math" panose="02040503050406030204" pitchFamily="18" charset="0"/>
                              </a:rPr>
                              <m:t>𝐸</m:t>
                            </m:r>
                          </m:e>
                          <m:sub>
                            <m:r>
                              <a:rPr lang="de-DE" sz="1800" b="0" i="1" smtClean="0">
                                <a:latin typeface="Cambria Math" panose="02040503050406030204" pitchFamily="18" charset="0"/>
                                <a:ea typeface="Cambria Math" panose="02040503050406030204" pitchFamily="18" charset="0"/>
                              </a:rPr>
                              <m:t>1</m:t>
                            </m:r>
                          </m:sub>
                        </m:sSub>
                        <m:r>
                          <a:rPr lang="de-DE" sz="1800" b="0" i="1" smtClean="0">
                            <a:latin typeface="Cambria Math" panose="02040503050406030204" pitchFamily="18" charset="0"/>
                            <a:ea typeface="Cambria Math" panose="02040503050406030204" pitchFamily="18" charset="0"/>
                          </a:rPr>
                          <m:t>×</m:t>
                        </m:r>
                        <m:sSub>
                          <m:sSubPr>
                            <m:ctrlPr>
                              <a:rPr lang="de-DE" sz="1800" b="0" i="1" smtClean="0">
                                <a:latin typeface="Cambria Math" panose="02040503050406030204" pitchFamily="18" charset="0"/>
                                <a:ea typeface="Cambria Math" panose="02040503050406030204" pitchFamily="18" charset="0"/>
                              </a:rPr>
                            </m:ctrlPr>
                          </m:sSubPr>
                          <m:e>
                            <m:r>
                              <a:rPr lang="de-DE" sz="1800" b="0" i="1" smtClean="0">
                                <a:latin typeface="Cambria Math" panose="02040503050406030204" pitchFamily="18" charset="0"/>
                                <a:ea typeface="Cambria Math" panose="02040503050406030204" pitchFamily="18" charset="0"/>
                              </a:rPr>
                              <m:t>𝐸</m:t>
                            </m:r>
                          </m:e>
                          <m:sub>
                            <m:r>
                              <a:rPr lang="de-DE" sz="1800" b="0" i="1" smtClean="0">
                                <a:latin typeface="Cambria Math" panose="02040503050406030204" pitchFamily="18" charset="0"/>
                                <a:ea typeface="Cambria Math" panose="02040503050406030204" pitchFamily="18" charset="0"/>
                              </a:rPr>
                              <m:t>2</m:t>
                            </m:r>
                          </m:sub>
                        </m:sSub>
                      </m:oMath>
                    </m:oMathPara>
                  </a14:m>
                  <a:endParaRPr lang="de-DE" sz="1800" i="1">
                    <a:latin typeface="Times New Roman" charset="0"/>
                  </a:endParaRPr>
                </a:p>
              </p:txBody>
            </p:sp>
          </mc:Choice>
          <mc:Fallback xmlns="">
            <p:sp>
              <p:nvSpPr>
                <p:cNvPr id="14" name="Text Box 13">
                  <a:extLst>
                    <a:ext uri="{FF2B5EF4-FFF2-40B4-BE49-F238E27FC236}">
                      <a16:creationId xmlns:a16="http://schemas.microsoft.com/office/drawing/2014/main" id="{AA190414-5EDD-4545-A18A-D2FEDD44A461}"/>
                    </a:ext>
                  </a:extLst>
                </p:cNvPr>
                <p:cNvSpPr txBox="1">
                  <a:spLocks noRot="1" noChangeAspect="1" noMove="1" noResize="1" noEditPoints="1" noAdjustHandles="1" noChangeArrowheads="1" noChangeShapeType="1" noTextEdit="1"/>
                </p:cNvSpPr>
                <p:nvPr/>
              </p:nvSpPr>
              <p:spPr bwMode="auto">
                <a:xfrm>
                  <a:off x="3392439" y="3827290"/>
                  <a:ext cx="2760712" cy="369332"/>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lstStyle/>
                <a:p>
                  <a:r>
                    <a:rPr lang="en-GB">
                      <a:noFill/>
                    </a:rPr>
                    <a:t> </a:t>
                  </a:r>
                </a:p>
              </p:txBody>
            </p:sp>
          </mc:Fallback>
        </mc:AlternateContent>
        <p:cxnSp>
          <p:nvCxnSpPr>
            <p:cNvPr id="128" name="Straight Connector 127">
              <a:extLst>
                <a:ext uri="{FF2B5EF4-FFF2-40B4-BE49-F238E27FC236}">
                  <a16:creationId xmlns:a16="http://schemas.microsoft.com/office/drawing/2014/main" id="{B23037F6-AA40-6046-B9BB-AF8FF8487F78}"/>
                </a:ext>
              </a:extLst>
            </p:cNvPr>
            <p:cNvCxnSpPr>
              <a:cxnSpLocks/>
              <a:stCxn id="6" idx="3"/>
              <a:endCxn id="8" idx="1"/>
            </p:cNvCxnSpPr>
            <p:nvPr/>
          </p:nvCxnSpPr>
          <p:spPr>
            <a:xfrm>
              <a:off x="3446414" y="3516808"/>
              <a:ext cx="7270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59B2C93E-35EE-2641-AB01-7CAD96054D3C}"/>
                </a:ext>
              </a:extLst>
            </p:cNvPr>
            <p:cNvCxnSpPr>
              <a:cxnSpLocks/>
              <a:stCxn id="8" idx="3"/>
              <a:endCxn id="7" idx="1"/>
            </p:cNvCxnSpPr>
            <p:nvPr/>
          </p:nvCxnSpPr>
          <p:spPr>
            <a:xfrm>
              <a:off x="5252958" y="3516808"/>
              <a:ext cx="7873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8A4273C1-81F9-DF48-AC1D-71289807C632}"/>
              </a:ext>
            </a:extLst>
          </p:cNvPr>
          <p:cNvGrpSpPr/>
          <p:nvPr/>
        </p:nvGrpSpPr>
        <p:grpSpPr>
          <a:xfrm>
            <a:off x="4876060" y="4688425"/>
            <a:ext cx="4630380" cy="990490"/>
            <a:chOff x="4876060" y="4688425"/>
            <a:chExt cx="4630380" cy="990490"/>
          </a:xfrm>
        </p:grpSpPr>
        <p:sp>
          <p:nvSpPr>
            <p:cNvPr id="33" name="Rectangle 3">
              <a:extLst>
                <a:ext uri="{FF2B5EF4-FFF2-40B4-BE49-F238E27FC236}">
                  <a16:creationId xmlns:a16="http://schemas.microsoft.com/office/drawing/2014/main" id="{CE69E5AE-CC75-7342-B2A7-75148248D682}"/>
                </a:ext>
              </a:extLst>
            </p:cNvPr>
            <p:cNvSpPr>
              <a:spLocks noChangeArrowheads="1"/>
            </p:cNvSpPr>
            <p:nvPr/>
          </p:nvSpPr>
          <p:spPr bwMode="auto">
            <a:xfrm>
              <a:off x="6306042" y="5027246"/>
              <a:ext cx="1257299" cy="339725"/>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a:t>Mitarbeiter</a:t>
              </a:r>
            </a:p>
          </p:txBody>
        </p:sp>
        <p:sp>
          <p:nvSpPr>
            <p:cNvPr id="34" name="AutoShape 6">
              <a:extLst>
                <a:ext uri="{FF2B5EF4-FFF2-40B4-BE49-F238E27FC236}">
                  <a16:creationId xmlns:a16="http://schemas.microsoft.com/office/drawing/2014/main" id="{B9FEA7DD-2178-184C-90B3-3A3469648FF8}"/>
                </a:ext>
              </a:extLst>
            </p:cNvPr>
            <p:cNvSpPr>
              <a:spLocks noChangeArrowheads="1"/>
            </p:cNvSpPr>
            <p:nvPr/>
          </p:nvSpPr>
          <p:spPr bwMode="auto">
            <a:xfrm>
              <a:off x="8126049" y="4715302"/>
              <a:ext cx="889488" cy="963613"/>
            </a:xfrm>
            <a:prstGeom prst="diamond">
              <a:avLst/>
            </a:prstGeom>
            <a:solidFill>
              <a:schemeClr val="bg1"/>
            </a:solidFill>
            <a:ln w="12700">
              <a:solidFill>
                <a:schemeClr val="tx1"/>
              </a:solidFill>
              <a:miter lim="800000"/>
              <a:headEnd/>
              <a:tailEnd/>
            </a:ln>
          </p:spPr>
          <p:txBody>
            <a:bodyPr wrap="none" anchor="ctr"/>
            <a:lstStyle/>
            <a:p>
              <a:pPr algn="ctr"/>
              <a:endParaRPr lang="de-DE"/>
            </a:p>
            <a:p>
              <a:pPr algn="ctr"/>
              <a:r>
                <a:rPr lang="de-DE"/>
                <a:t>arbeitet</a:t>
              </a:r>
              <a:br>
                <a:rPr lang="de-DE"/>
              </a:br>
              <a:r>
                <a:rPr lang="de-DE"/>
                <a:t>an</a:t>
              </a:r>
            </a:p>
          </p:txBody>
        </p:sp>
        <p:cxnSp>
          <p:nvCxnSpPr>
            <p:cNvPr id="23" name="Straight Connector 22">
              <a:extLst>
                <a:ext uri="{FF2B5EF4-FFF2-40B4-BE49-F238E27FC236}">
                  <a16:creationId xmlns:a16="http://schemas.microsoft.com/office/drawing/2014/main" id="{3347AFC8-051F-7240-8DFA-41536A391DA7}"/>
                </a:ext>
              </a:extLst>
            </p:cNvPr>
            <p:cNvCxnSpPr>
              <a:stCxn id="33" idx="3"/>
              <a:endCxn id="34" idx="1"/>
            </p:cNvCxnSpPr>
            <p:nvPr/>
          </p:nvCxnSpPr>
          <p:spPr>
            <a:xfrm>
              <a:off x="7563341" y="5197109"/>
              <a:ext cx="5627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06D57E4-2C48-7F46-8A1F-31A17E7012DE}"/>
                </a:ext>
              </a:extLst>
            </p:cNvPr>
            <p:cNvCxnSpPr>
              <a:cxnSpLocks/>
              <a:stCxn id="34" idx="3"/>
              <a:endCxn id="55" idx="1"/>
            </p:cNvCxnSpPr>
            <p:nvPr/>
          </p:nvCxnSpPr>
          <p:spPr>
            <a:xfrm>
              <a:off x="9015537" y="5197109"/>
              <a:ext cx="4909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4">
              <a:extLst>
                <a:ext uri="{FF2B5EF4-FFF2-40B4-BE49-F238E27FC236}">
                  <a16:creationId xmlns:a16="http://schemas.microsoft.com/office/drawing/2014/main" id="{E4546C08-6D48-444F-BF1D-5B95A11DBE5C}"/>
                </a:ext>
              </a:extLst>
            </p:cNvPr>
            <p:cNvSpPr>
              <a:spLocks noChangeArrowheads="1"/>
            </p:cNvSpPr>
            <p:nvPr/>
          </p:nvSpPr>
          <p:spPr bwMode="auto">
            <a:xfrm>
              <a:off x="4876060" y="4688425"/>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u="sng"/>
                <a:t>PersNr</a:t>
              </a:r>
            </a:p>
          </p:txBody>
        </p:sp>
        <p:sp>
          <p:nvSpPr>
            <p:cNvPr id="18" name="Oval 7">
              <a:extLst>
                <a:ext uri="{FF2B5EF4-FFF2-40B4-BE49-F238E27FC236}">
                  <a16:creationId xmlns:a16="http://schemas.microsoft.com/office/drawing/2014/main" id="{97204E54-8713-8943-B282-24072D25B97F}"/>
                </a:ext>
              </a:extLst>
            </p:cNvPr>
            <p:cNvSpPr>
              <a:spLocks noChangeArrowheads="1"/>
            </p:cNvSpPr>
            <p:nvPr/>
          </p:nvSpPr>
          <p:spPr bwMode="auto">
            <a:xfrm>
              <a:off x="4876060" y="5277644"/>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a:t>Name</a:t>
              </a:r>
            </a:p>
          </p:txBody>
        </p:sp>
        <p:cxnSp>
          <p:nvCxnSpPr>
            <p:cNvPr id="19" name="Straight Connector 18">
              <a:extLst>
                <a:ext uri="{FF2B5EF4-FFF2-40B4-BE49-F238E27FC236}">
                  <a16:creationId xmlns:a16="http://schemas.microsoft.com/office/drawing/2014/main" id="{D356F14C-E929-4B49-B932-D01C2818C9BE}"/>
                </a:ext>
              </a:extLst>
            </p:cNvPr>
            <p:cNvCxnSpPr>
              <a:cxnSpLocks/>
              <a:stCxn id="33" idx="1"/>
              <a:endCxn id="17" idx="6"/>
            </p:cNvCxnSpPr>
            <p:nvPr/>
          </p:nvCxnSpPr>
          <p:spPr>
            <a:xfrm flipH="1" flipV="1">
              <a:off x="5638060" y="4872575"/>
              <a:ext cx="667982" cy="3245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E83D3BB-6DBC-D74A-AFBD-C1D910051106}"/>
                </a:ext>
              </a:extLst>
            </p:cNvPr>
            <p:cNvCxnSpPr>
              <a:cxnSpLocks/>
              <a:stCxn id="33" idx="1"/>
              <a:endCxn id="18" idx="6"/>
            </p:cNvCxnSpPr>
            <p:nvPr/>
          </p:nvCxnSpPr>
          <p:spPr>
            <a:xfrm flipH="1">
              <a:off x="5638060" y="5197109"/>
              <a:ext cx="667982" cy="2646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F5C77624-A34E-0B48-8B6D-4CB6770B7C0C}"/>
              </a:ext>
            </a:extLst>
          </p:cNvPr>
          <p:cNvGrpSpPr/>
          <p:nvPr/>
        </p:nvGrpSpPr>
        <p:grpSpPr>
          <a:xfrm>
            <a:off x="9506440" y="4477133"/>
            <a:ext cx="2325235" cy="1428781"/>
            <a:chOff x="9506440" y="4477133"/>
            <a:chExt cx="2325235" cy="1428781"/>
          </a:xfrm>
        </p:grpSpPr>
        <p:sp>
          <p:nvSpPr>
            <p:cNvPr id="55" name="Rectangle 2">
              <a:extLst>
                <a:ext uri="{FF2B5EF4-FFF2-40B4-BE49-F238E27FC236}">
                  <a16:creationId xmlns:a16="http://schemas.microsoft.com/office/drawing/2014/main" id="{E0ABE012-B6CE-AD43-9623-D374DDDA1502}"/>
                </a:ext>
              </a:extLst>
            </p:cNvPr>
            <p:cNvSpPr>
              <a:spLocks noChangeArrowheads="1"/>
            </p:cNvSpPr>
            <p:nvPr/>
          </p:nvSpPr>
          <p:spPr bwMode="auto">
            <a:xfrm>
              <a:off x="9506440" y="5039373"/>
              <a:ext cx="798296" cy="315471"/>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a:t>Projekt</a:t>
              </a:r>
            </a:p>
          </p:txBody>
        </p:sp>
        <p:sp>
          <p:nvSpPr>
            <p:cNvPr id="56" name="Oval 4">
              <a:extLst>
                <a:ext uri="{FF2B5EF4-FFF2-40B4-BE49-F238E27FC236}">
                  <a16:creationId xmlns:a16="http://schemas.microsoft.com/office/drawing/2014/main" id="{EED01A0C-1AC8-7146-84F3-BF1F0F82E194}"/>
                </a:ext>
              </a:extLst>
            </p:cNvPr>
            <p:cNvSpPr>
              <a:spLocks noChangeArrowheads="1"/>
            </p:cNvSpPr>
            <p:nvPr/>
          </p:nvSpPr>
          <p:spPr bwMode="auto">
            <a:xfrm>
              <a:off x="11069675" y="4477133"/>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u="sng"/>
                <a:t>Nr</a:t>
              </a:r>
            </a:p>
          </p:txBody>
        </p:sp>
        <p:sp>
          <p:nvSpPr>
            <p:cNvPr id="57" name="Oval 7">
              <a:extLst>
                <a:ext uri="{FF2B5EF4-FFF2-40B4-BE49-F238E27FC236}">
                  <a16:creationId xmlns:a16="http://schemas.microsoft.com/office/drawing/2014/main" id="{E7D72F1F-DE41-A742-931B-09899FE1F9A5}"/>
                </a:ext>
              </a:extLst>
            </p:cNvPr>
            <p:cNvSpPr>
              <a:spLocks noChangeArrowheads="1"/>
            </p:cNvSpPr>
            <p:nvPr/>
          </p:nvSpPr>
          <p:spPr bwMode="auto">
            <a:xfrm>
              <a:off x="11068210" y="5012958"/>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a:t>Titel</a:t>
              </a:r>
            </a:p>
          </p:txBody>
        </p:sp>
        <p:sp>
          <p:nvSpPr>
            <p:cNvPr id="58" name="Oval 10">
              <a:extLst>
                <a:ext uri="{FF2B5EF4-FFF2-40B4-BE49-F238E27FC236}">
                  <a16:creationId xmlns:a16="http://schemas.microsoft.com/office/drawing/2014/main" id="{26126393-4225-444D-8662-29AB4986D144}"/>
                </a:ext>
              </a:extLst>
            </p:cNvPr>
            <p:cNvSpPr>
              <a:spLocks noChangeArrowheads="1"/>
            </p:cNvSpPr>
            <p:nvPr/>
          </p:nvSpPr>
          <p:spPr bwMode="auto">
            <a:xfrm>
              <a:off x="11068210" y="5537614"/>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a:t>Budget</a:t>
              </a:r>
            </a:p>
          </p:txBody>
        </p:sp>
        <p:cxnSp>
          <p:nvCxnSpPr>
            <p:cNvPr id="52" name="Straight Connector 51">
              <a:extLst>
                <a:ext uri="{FF2B5EF4-FFF2-40B4-BE49-F238E27FC236}">
                  <a16:creationId xmlns:a16="http://schemas.microsoft.com/office/drawing/2014/main" id="{1E25BDEC-BB3D-BF46-AD3D-96A89DC819EE}"/>
                </a:ext>
              </a:extLst>
            </p:cNvPr>
            <p:cNvCxnSpPr>
              <a:stCxn id="55" idx="3"/>
              <a:endCxn id="56" idx="2"/>
            </p:cNvCxnSpPr>
            <p:nvPr/>
          </p:nvCxnSpPr>
          <p:spPr>
            <a:xfrm flipV="1">
              <a:off x="10304736" y="4661283"/>
              <a:ext cx="764939" cy="5358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BE2F99D-457C-C548-A944-60C845861F3B}"/>
                </a:ext>
              </a:extLst>
            </p:cNvPr>
            <p:cNvCxnSpPr>
              <a:stCxn id="55" idx="3"/>
              <a:endCxn id="57" idx="2"/>
            </p:cNvCxnSpPr>
            <p:nvPr/>
          </p:nvCxnSpPr>
          <p:spPr>
            <a:xfrm flipV="1">
              <a:off x="10304736" y="5197108"/>
              <a:ext cx="763474"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E25EB63-ACB6-484F-8A52-2D7B637ADAFB}"/>
                </a:ext>
              </a:extLst>
            </p:cNvPr>
            <p:cNvCxnSpPr>
              <a:cxnSpLocks/>
              <a:stCxn id="55" idx="3"/>
              <a:endCxn id="58" idx="2"/>
            </p:cNvCxnSpPr>
            <p:nvPr/>
          </p:nvCxnSpPr>
          <p:spPr>
            <a:xfrm>
              <a:off x="10304736" y="5197109"/>
              <a:ext cx="763474" cy="5246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920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4DD1F-E77A-3142-B16D-849AB8619007}"/>
              </a:ext>
            </a:extLst>
          </p:cNvPr>
          <p:cNvSpPr>
            <a:spLocks noGrp="1"/>
          </p:cNvSpPr>
          <p:nvPr>
            <p:ph type="title"/>
          </p:nvPr>
        </p:nvSpPr>
        <p:spPr/>
        <p:txBody>
          <a:bodyPr/>
          <a:lstStyle/>
          <a:p>
            <a:r>
              <a:rPr lang="de-DE"/>
              <a:t>Assoziation/Relationship</a:t>
            </a:r>
          </a:p>
        </p:txBody>
      </p:sp>
      <p:sp>
        <p:nvSpPr>
          <p:cNvPr id="3" name="Content Placeholder 2">
            <a:extLst>
              <a:ext uri="{FF2B5EF4-FFF2-40B4-BE49-F238E27FC236}">
                <a16:creationId xmlns:a16="http://schemas.microsoft.com/office/drawing/2014/main" id="{65C529B2-4C68-904A-995A-CE26789B019E}"/>
              </a:ext>
            </a:extLst>
          </p:cNvPr>
          <p:cNvSpPr>
            <a:spLocks noGrp="1"/>
          </p:cNvSpPr>
          <p:nvPr>
            <p:ph idx="1"/>
          </p:nvPr>
        </p:nvSpPr>
        <p:spPr/>
        <p:txBody>
          <a:bodyPr/>
          <a:lstStyle/>
          <a:p>
            <a:r>
              <a:rPr lang="de-DE" dirty="0"/>
              <a:t>Schlüssel um Objekte in Assoziationen zu identifizieren</a:t>
            </a:r>
          </a:p>
          <a:p>
            <a:pPr lvl="1"/>
            <a:r>
              <a:rPr lang="de-DE" dirty="0"/>
              <a:t>Schlüssel stellen als Attributwerte Beziehungen zu anderen Objekten her</a:t>
            </a:r>
          </a:p>
          <a:p>
            <a:pPr lvl="1"/>
            <a:r>
              <a:rPr lang="de-DE" dirty="0"/>
              <a:t>Referenzierte Objekte müssen existieren (➝ </a:t>
            </a:r>
            <a:r>
              <a:rPr lang="de-DE" dirty="0">
                <a:solidFill>
                  <a:schemeClr val="accent1"/>
                </a:solidFill>
              </a:rPr>
              <a:t>referentielle Integrität</a:t>
            </a:r>
            <a:r>
              <a:rPr lang="de-DE" dirty="0"/>
              <a:t>)</a:t>
            </a:r>
          </a:p>
          <a:p>
            <a:pPr lvl="1"/>
            <a:r>
              <a:rPr lang="de-DE" dirty="0"/>
              <a:t>Erlauben vereinfachter </a:t>
            </a:r>
            <a:r>
              <a:rPr lang="de-DE" dirty="0" err="1"/>
              <a:t>Referenzierung</a:t>
            </a:r>
            <a:r>
              <a:rPr lang="de-DE" dirty="0"/>
              <a:t> in </a:t>
            </a:r>
            <a:r>
              <a:rPr lang="de-DE" dirty="0" err="1"/>
              <a:t>Tupeln</a:t>
            </a:r>
            <a:endParaRPr lang="de-DE" dirty="0"/>
          </a:p>
          <a:p>
            <a:r>
              <a:rPr lang="de-DE" dirty="0"/>
              <a:t>Beispiel</a:t>
            </a:r>
          </a:p>
          <a:p>
            <a:pPr lvl="1"/>
            <a:r>
              <a:rPr lang="de-DE" dirty="0"/>
              <a:t>Attribut „</a:t>
            </a:r>
            <a:r>
              <a:rPr lang="de-DE" dirty="0" err="1"/>
              <a:t>Nr</a:t>
            </a:r>
            <a:r>
              <a:rPr lang="de-DE" dirty="0"/>
              <a:t>“ Schlüssel für Projekte</a:t>
            </a:r>
          </a:p>
          <a:p>
            <a:pPr lvl="1"/>
            <a:r>
              <a:rPr lang="de-DE" dirty="0"/>
              <a:t>Attribut „</a:t>
            </a:r>
            <a:r>
              <a:rPr lang="de-DE" dirty="0" err="1"/>
              <a:t>PersNr</a:t>
            </a:r>
            <a:r>
              <a:rPr lang="de-DE" dirty="0"/>
              <a:t>“ Schlüssel für Mitarbeiter</a:t>
            </a:r>
          </a:p>
          <a:p>
            <a:pPr lvl="1"/>
            <a:r>
              <a:rPr lang="de-DE" dirty="0"/>
              <a:t>Ursprüngliches Tupel</a:t>
            </a:r>
          </a:p>
          <a:p>
            <a:pPr lvl="2"/>
            <a:r>
              <a:rPr lang="de-DE" dirty="0"/>
              <a:t>((4711, Mustermann), </a:t>
            </a:r>
            <a:br>
              <a:rPr lang="de-DE" dirty="0"/>
            </a:br>
            <a:r>
              <a:rPr lang="de-DE" dirty="0"/>
              <a:t> (42, Flughafen, 100M))</a:t>
            </a:r>
          </a:p>
          <a:p>
            <a:pPr lvl="1"/>
            <a:r>
              <a:rPr lang="de-DE" dirty="0"/>
              <a:t>Unter Zuhilfenahme der Schlüssel: </a:t>
            </a:r>
          </a:p>
          <a:p>
            <a:pPr lvl="2"/>
            <a:r>
              <a:rPr lang="de-DE" dirty="0"/>
              <a:t>(4711, 42)</a:t>
            </a:r>
          </a:p>
          <a:p>
            <a:endParaRPr lang="de-DE" dirty="0"/>
          </a:p>
        </p:txBody>
      </p:sp>
      <p:sp>
        <p:nvSpPr>
          <p:cNvPr id="5" name="Date Placeholder 4">
            <a:extLst>
              <a:ext uri="{FF2B5EF4-FFF2-40B4-BE49-F238E27FC236}">
                <a16:creationId xmlns:a16="http://schemas.microsoft.com/office/drawing/2014/main" id="{36FA1C10-0711-AD44-8512-B1E5CAD1E671}"/>
              </a:ext>
            </a:extLst>
          </p:cNvPr>
          <p:cNvSpPr>
            <a:spLocks noGrp="1"/>
          </p:cNvSpPr>
          <p:nvPr>
            <p:ph type="dt" sz="half" idx="2"/>
          </p:nvPr>
        </p:nvSpPr>
        <p:spPr/>
        <p:txBody>
          <a:bodyPr/>
          <a:lstStyle/>
          <a:p>
            <a:r>
              <a:rPr lang="de-DE"/>
              <a:t>Modellierung</a:t>
            </a:r>
          </a:p>
        </p:txBody>
      </p:sp>
      <p:sp>
        <p:nvSpPr>
          <p:cNvPr id="6" name="Footer Placeholder 5">
            <a:extLst>
              <a:ext uri="{FF2B5EF4-FFF2-40B4-BE49-F238E27FC236}">
                <a16:creationId xmlns:a16="http://schemas.microsoft.com/office/drawing/2014/main" id="{9793ABB3-75B8-684A-A1AE-FE3ED0BF55AB}"/>
              </a:ext>
            </a:extLst>
          </p:cNvPr>
          <p:cNvSpPr>
            <a:spLocks noGrp="1"/>
          </p:cNvSpPr>
          <p:nvPr>
            <p:ph type="ftr" sz="quarter" idx="3"/>
          </p:nvPr>
        </p:nvSpPr>
        <p:spPr/>
        <p:txBody>
          <a:bodyPr/>
          <a:lstStyle/>
          <a:p>
            <a:r>
              <a:rPr lang="de-DE"/>
              <a:t>T. Braun - Datenbanken</a:t>
            </a:r>
          </a:p>
        </p:txBody>
      </p:sp>
      <p:sp>
        <p:nvSpPr>
          <p:cNvPr id="4" name="Slide Number Placeholder 3">
            <a:extLst>
              <a:ext uri="{FF2B5EF4-FFF2-40B4-BE49-F238E27FC236}">
                <a16:creationId xmlns:a16="http://schemas.microsoft.com/office/drawing/2014/main" id="{ABDB5E11-9270-D14E-B6E4-88A538B6D0DB}"/>
              </a:ext>
            </a:extLst>
          </p:cNvPr>
          <p:cNvSpPr>
            <a:spLocks noGrp="1"/>
          </p:cNvSpPr>
          <p:nvPr>
            <p:ph type="sldNum" sz="quarter" idx="4"/>
          </p:nvPr>
        </p:nvSpPr>
        <p:spPr/>
        <p:txBody>
          <a:bodyPr/>
          <a:lstStyle/>
          <a:p>
            <a:fld id="{6B52BCD7-8B4B-1443-81DC-540C3C62FE02}" type="slidenum">
              <a:rPr lang="de-DE" smtClean="0"/>
              <a:pPr/>
              <a:t>13</a:t>
            </a:fld>
            <a:endParaRPr lang="de-DE"/>
          </a:p>
        </p:txBody>
      </p:sp>
      <p:grpSp>
        <p:nvGrpSpPr>
          <p:cNvPr id="34" name="Group 33">
            <a:extLst>
              <a:ext uri="{FF2B5EF4-FFF2-40B4-BE49-F238E27FC236}">
                <a16:creationId xmlns:a16="http://schemas.microsoft.com/office/drawing/2014/main" id="{BE64CE2C-1F3E-0D49-8DF2-4825D52392C2}"/>
              </a:ext>
            </a:extLst>
          </p:cNvPr>
          <p:cNvGrpSpPr/>
          <p:nvPr/>
        </p:nvGrpSpPr>
        <p:grpSpPr>
          <a:xfrm>
            <a:off x="4876060" y="4688425"/>
            <a:ext cx="4630380" cy="990490"/>
            <a:chOff x="4876060" y="4688425"/>
            <a:chExt cx="4630380" cy="990490"/>
          </a:xfrm>
        </p:grpSpPr>
        <p:sp>
          <p:nvSpPr>
            <p:cNvPr id="35" name="Rectangle 3">
              <a:extLst>
                <a:ext uri="{FF2B5EF4-FFF2-40B4-BE49-F238E27FC236}">
                  <a16:creationId xmlns:a16="http://schemas.microsoft.com/office/drawing/2014/main" id="{EFE0D314-07CC-DF49-931A-0450ECF1ED3B}"/>
                </a:ext>
              </a:extLst>
            </p:cNvPr>
            <p:cNvSpPr>
              <a:spLocks noChangeArrowheads="1"/>
            </p:cNvSpPr>
            <p:nvPr/>
          </p:nvSpPr>
          <p:spPr bwMode="auto">
            <a:xfrm>
              <a:off x="6306042" y="5027246"/>
              <a:ext cx="1257299" cy="339725"/>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a:t>Mitarbeiter</a:t>
              </a:r>
            </a:p>
          </p:txBody>
        </p:sp>
        <p:sp>
          <p:nvSpPr>
            <p:cNvPr id="36" name="AutoShape 6">
              <a:extLst>
                <a:ext uri="{FF2B5EF4-FFF2-40B4-BE49-F238E27FC236}">
                  <a16:creationId xmlns:a16="http://schemas.microsoft.com/office/drawing/2014/main" id="{2AD15FC9-596A-9D46-AACD-2C7A7D82FA12}"/>
                </a:ext>
              </a:extLst>
            </p:cNvPr>
            <p:cNvSpPr>
              <a:spLocks noChangeArrowheads="1"/>
            </p:cNvSpPr>
            <p:nvPr/>
          </p:nvSpPr>
          <p:spPr bwMode="auto">
            <a:xfrm>
              <a:off x="8126049" y="4715302"/>
              <a:ext cx="889488" cy="963613"/>
            </a:xfrm>
            <a:prstGeom prst="diamond">
              <a:avLst/>
            </a:prstGeom>
            <a:solidFill>
              <a:schemeClr val="bg1"/>
            </a:solidFill>
            <a:ln w="12700">
              <a:solidFill>
                <a:schemeClr val="tx1"/>
              </a:solidFill>
              <a:miter lim="800000"/>
              <a:headEnd/>
              <a:tailEnd/>
            </a:ln>
          </p:spPr>
          <p:txBody>
            <a:bodyPr wrap="none" anchor="ctr"/>
            <a:lstStyle/>
            <a:p>
              <a:pPr algn="ctr"/>
              <a:endParaRPr lang="de-DE"/>
            </a:p>
            <a:p>
              <a:pPr algn="ctr"/>
              <a:r>
                <a:rPr lang="de-DE"/>
                <a:t>arbeitet</a:t>
              </a:r>
              <a:br>
                <a:rPr lang="de-DE"/>
              </a:br>
              <a:r>
                <a:rPr lang="de-DE"/>
                <a:t>an</a:t>
              </a:r>
            </a:p>
          </p:txBody>
        </p:sp>
        <p:cxnSp>
          <p:nvCxnSpPr>
            <p:cNvPr id="37" name="Straight Connector 36">
              <a:extLst>
                <a:ext uri="{FF2B5EF4-FFF2-40B4-BE49-F238E27FC236}">
                  <a16:creationId xmlns:a16="http://schemas.microsoft.com/office/drawing/2014/main" id="{40E51967-0806-9648-93DB-6AA0E17EB979}"/>
                </a:ext>
              </a:extLst>
            </p:cNvPr>
            <p:cNvCxnSpPr>
              <a:stCxn id="35" idx="3"/>
              <a:endCxn id="36" idx="1"/>
            </p:cNvCxnSpPr>
            <p:nvPr/>
          </p:nvCxnSpPr>
          <p:spPr>
            <a:xfrm>
              <a:off x="7563341" y="5197109"/>
              <a:ext cx="5627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E1EEC36-6E75-9A40-86F5-78579B063E31}"/>
                </a:ext>
              </a:extLst>
            </p:cNvPr>
            <p:cNvCxnSpPr>
              <a:cxnSpLocks/>
              <a:stCxn id="36" idx="3"/>
              <a:endCxn id="55" idx="1"/>
            </p:cNvCxnSpPr>
            <p:nvPr/>
          </p:nvCxnSpPr>
          <p:spPr>
            <a:xfrm>
              <a:off x="9015537" y="5197109"/>
              <a:ext cx="4909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4">
              <a:extLst>
                <a:ext uri="{FF2B5EF4-FFF2-40B4-BE49-F238E27FC236}">
                  <a16:creationId xmlns:a16="http://schemas.microsoft.com/office/drawing/2014/main" id="{FBCB5C0E-219D-7243-A835-1F233C7C6EF5}"/>
                </a:ext>
              </a:extLst>
            </p:cNvPr>
            <p:cNvSpPr>
              <a:spLocks noChangeArrowheads="1"/>
            </p:cNvSpPr>
            <p:nvPr/>
          </p:nvSpPr>
          <p:spPr bwMode="auto">
            <a:xfrm>
              <a:off x="4876060" y="4688425"/>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u="sng"/>
                <a:t>PersNr</a:t>
              </a:r>
            </a:p>
          </p:txBody>
        </p:sp>
        <p:sp>
          <p:nvSpPr>
            <p:cNvPr id="51" name="Oval 7">
              <a:extLst>
                <a:ext uri="{FF2B5EF4-FFF2-40B4-BE49-F238E27FC236}">
                  <a16:creationId xmlns:a16="http://schemas.microsoft.com/office/drawing/2014/main" id="{40E34540-1FED-C34B-8FF7-BCC1FD86D0EB}"/>
                </a:ext>
              </a:extLst>
            </p:cNvPr>
            <p:cNvSpPr>
              <a:spLocks noChangeArrowheads="1"/>
            </p:cNvSpPr>
            <p:nvPr/>
          </p:nvSpPr>
          <p:spPr bwMode="auto">
            <a:xfrm>
              <a:off x="4876060" y="5277644"/>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a:t>Name</a:t>
              </a:r>
            </a:p>
          </p:txBody>
        </p:sp>
        <p:cxnSp>
          <p:nvCxnSpPr>
            <p:cNvPr id="52" name="Straight Connector 51">
              <a:extLst>
                <a:ext uri="{FF2B5EF4-FFF2-40B4-BE49-F238E27FC236}">
                  <a16:creationId xmlns:a16="http://schemas.microsoft.com/office/drawing/2014/main" id="{D59FA927-F4A6-E841-B358-9B6FBD55DB85}"/>
                </a:ext>
              </a:extLst>
            </p:cNvPr>
            <p:cNvCxnSpPr>
              <a:cxnSpLocks/>
              <a:stCxn id="35" idx="1"/>
              <a:endCxn id="50" idx="6"/>
            </p:cNvCxnSpPr>
            <p:nvPr/>
          </p:nvCxnSpPr>
          <p:spPr>
            <a:xfrm flipH="1" flipV="1">
              <a:off x="5638060" y="4872575"/>
              <a:ext cx="667982" cy="3245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F30BD23-AA40-F844-B7AC-EA0C38851A06}"/>
                </a:ext>
              </a:extLst>
            </p:cNvPr>
            <p:cNvCxnSpPr>
              <a:cxnSpLocks/>
              <a:stCxn id="35" idx="1"/>
              <a:endCxn id="51" idx="6"/>
            </p:cNvCxnSpPr>
            <p:nvPr/>
          </p:nvCxnSpPr>
          <p:spPr>
            <a:xfrm flipH="1">
              <a:off x="5638060" y="5197109"/>
              <a:ext cx="667982" cy="2646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F2A39F79-FA0B-644C-A419-CDEA6FB1F5E7}"/>
              </a:ext>
            </a:extLst>
          </p:cNvPr>
          <p:cNvGrpSpPr/>
          <p:nvPr/>
        </p:nvGrpSpPr>
        <p:grpSpPr>
          <a:xfrm>
            <a:off x="9506440" y="4477133"/>
            <a:ext cx="2325235" cy="1428781"/>
            <a:chOff x="9506440" y="4477133"/>
            <a:chExt cx="2325235" cy="1428781"/>
          </a:xfrm>
        </p:grpSpPr>
        <p:sp>
          <p:nvSpPr>
            <p:cNvPr id="55" name="Rectangle 2">
              <a:extLst>
                <a:ext uri="{FF2B5EF4-FFF2-40B4-BE49-F238E27FC236}">
                  <a16:creationId xmlns:a16="http://schemas.microsoft.com/office/drawing/2014/main" id="{DCFDC58D-6E94-9F4E-94F8-CC64400C293F}"/>
                </a:ext>
              </a:extLst>
            </p:cNvPr>
            <p:cNvSpPr>
              <a:spLocks noChangeArrowheads="1"/>
            </p:cNvSpPr>
            <p:nvPr/>
          </p:nvSpPr>
          <p:spPr bwMode="auto">
            <a:xfrm>
              <a:off x="9506440" y="5039373"/>
              <a:ext cx="798296" cy="315471"/>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a:t>Projekt</a:t>
              </a:r>
            </a:p>
          </p:txBody>
        </p:sp>
        <p:sp>
          <p:nvSpPr>
            <p:cNvPr id="56" name="Oval 4">
              <a:extLst>
                <a:ext uri="{FF2B5EF4-FFF2-40B4-BE49-F238E27FC236}">
                  <a16:creationId xmlns:a16="http://schemas.microsoft.com/office/drawing/2014/main" id="{0096F992-76D7-2045-B3E2-A31C0CF8A444}"/>
                </a:ext>
              </a:extLst>
            </p:cNvPr>
            <p:cNvSpPr>
              <a:spLocks noChangeArrowheads="1"/>
            </p:cNvSpPr>
            <p:nvPr/>
          </p:nvSpPr>
          <p:spPr bwMode="auto">
            <a:xfrm>
              <a:off x="11069675" y="4477133"/>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u="sng"/>
                <a:t>Nr</a:t>
              </a:r>
            </a:p>
          </p:txBody>
        </p:sp>
        <p:sp>
          <p:nvSpPr>
            <p:cNvPr id="57" name="Oval 7">
              <a:extLst>
                <a:ext uri="{FF2B5EF4-FFF2-40B4-BE49-F238E27FC236}">
                  <a16:creationId xmlns:a16="http://schemas.microsoft.com/office/drawing/2014/main" id="{7660F710-7DCB-D04F-AF69-588F10C6D943}"/>
                </a:ext>
              </a:extLst>
            </p:cNvPr>
            <p:cNvSpPr>
              <a:spLocks noChangeArrowheads="1"/>
            </p:cNvSpPr>
            <p:nvPr/>
          </p:nvSpPr>
          <p:spPr bwMode="auto">
            <a:xfrm>
              <a:off x="11068210" y="5012958"/>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a:t>Titel</a:t>
              </a:r>
            </a:p>
          </p:txBody>
        </p:sp>
        <p:sp>
          <p:nvSpPr>
            <p:cNvPr id="58" name="Oval 10">
              <a:extLst>
                <a:ext uri="{FF2B5EF4-FFF2-40B4-BE49-F238E27FC236}">
                  <a16:creationId xmlns:a16="http://schemas.microsoft.com/office/drawing/2014/main" id="{44985617-E82A-F045-B3F5-3A5D43737B5A}"/>
                </a:ext>
              </a:extLst>
            </p:cNvPr>
            <p:cNvSpPr>
              <a:spLocks noChangeArrowheads="1"/>
            </p:cNvSpPr>
            <p:nvPr/>
          </p:nvSpPr>
          <p:spPr bwMode="auto">
            <a:xfrm>
              <a:off x="11068210" y="5537614"/>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a:t>Budget</a:t>
              </a:r>
            </a:p>
          </p:txBody>
        </p:sp>
        <p:cxnSp>
          <p:nvCxnSpPr>
            <p:cNvPr id="59" name="Straight Connector 58">
              <a:extLst>
                <a:ext uri="{FF2B5EF4-FFF2-40B4-BE49-F238E27FC236}">
                  <a16:creationId xmlns:a16="http://schemas.microsoft.com/office/drawing/2014/main" id="{B44AE345-79C2-4745-BAE2-9BCFA840F479}"/>
                </a:ext>
              </a:extLst>
            </p:cNvPr>
            <p:cNvCxnSpPr>
              <a:stCxn id="55" idx="3"/>
              <a:endCxn id="56" idx="2"/>
            </p:cNvCxnSpPr>
            <p:nvPr/>
          </p:nvCxnSpPr>
          <p:spPr>
            <a:xfrm flipV="1">
              <a:off x="10304736" y="4661283"/>
              <a:ext cx="764939" cy="5358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8599008-01BF-C541-B6CC-F908D33713D2}"/>
                </a:ext>
              </a:extLst>
            </p:cNvPr>
            <p:cNvCxnSpPr>
              <a:stCxn id="55" idx="3"/>
              <a:endCxn id="57" idx="2"/>
            </p:cNvCxnSpPr>
            <p:nvPr/>
          </p:nvCxnSpPr>
          <p:spPr>
            <a:xfrm flipV="1">
              <a:off x="10304736" y="5197108"/>
              <a:ext cx="763474"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F7C9750-B118-9F40-87CD-42E2801B08DF}"/>
                </a:ext>
              </a:extLst>
            </p:cNvPr>
            <p:cNvCxnSpPr>
              <a:cxnSpLocks/>
              <a:stCxn id="55" idx="3"/>
              <a:endCxn id="58" idx="2"/>
            </p:cNvCxnSpPr>
            <p:nvPr/>
          </p:nvCxnSpPr>
          <p:spPr>
            <a:xfrm>
              <a:off x="10304736" y="5197109"/>
              <a:ext cx="763474" cy="5246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302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4DD1F-E77A-3142-B16D-849AB8619007}"/>
              </a:ext>
            </a:extLst>
          </p:cNvPr>
          <p:cNvSpPr>
            <a:spLocks noGrp="1"/>
          </p:cNvSpPr>
          <p:nvPr>
            <p:ph type="title"/>
          </p:nvPr>
        </p:nvSpPr>
        <p:spPr/>
        <p:txBody>
          <a:bodyPr/>
          <a:lstStyle/>
          <a:p>
            <a:r>
              <a:rPr lang="de-DE"/>
              <a:t>Identifikation und referentielle Integrität</a:t>
            </a:r>
          </a:p>
        </p:txBody>
      </p:sp>
      <p:sp>
        <p:nvSpPr>
          <p:cNvPr id="3" name="Content Placeholder 2">
            <a:extLst>
              <a:ext uri="{FF2B5EF4-FFF2-40B4-BE49-F238E27FC236}">
                <a16:creationId xmlns:a16="http://schemas.microsoft.com/office/drawing/2014/main" id="{65C529B2-4C68-904A-995A-CE26789B019E}"/>
              </a:ext>
            </a:extLst>
          </p:cNvPr>
          <p:cNvSpPr>
            <a:spLocks noGrp="1"/>
          </p:cNvSpPr>
          <p:nvPr>
            <p:ph idx="1"/>
          </p:nvPr>
        </p:nvSpPr>
        <p:spPr>
          <a:xfrm>
            <a:off x="359626" y="1665066"/>
            <a:ext cx="4402508" cy="4240848"/>
          </a:xfrm>
        </p:spPr>
        <p:txBody>
          <a:bodyPr>
            <a:noAutofit/>
          </a:bodyPr>
          <a:lstStyle/>
          <a:p>
            <a:r>
              <a:rPr lang="de-DE"/>
              <a:t>Beispiel: Projekt</a:t>
            </a:r>
          </a:p>
          <a:p>
            <a:pPr lvl="1"/>
            <a:r>
              <a:rPr lang="de-DE"/>
              <a:t>Projekte werden durch eine Nummer eindeutig identifiziert</a:t>
            </a:r>
          </a:p>
          <a:p>
            <a:pPr lvl="1"/>
            <a:r>
              <a:rPr lang="de-DE"/>
              <a:t>Zwei Möglichkeiten zur Identifikation von Projekten innerhalb der Assoziation „arbeitet an“</a:t>
            </a:r>
          </a:p>
          <a:p>
            <a:pPr lvl="1"/>
            <a:r>
              <a:rPr lang="de-DE">
                <a:ea typeface="ＭＳ Ｐゴシック" charset="0"/>
              </a:rPr>
              <a:t>Annahme: Projekt</a:t>
            </a:r>
            <a:r>
              <a:rPr lang="de-DE">
                <a:solidFill>
                  <a:srgbClr val="FFC000"/>
                </a:solidFill>
                <a:ea typeface="ＭＳ Ｐゴシック" charset="0"/>
              </a:rPr>
              <a:t> 54</a:t>
            </a:r>
            <a:r>
              <a:rPr lang="de-DE">
                <a:ea typeface="ＭＳ Ｐゴシック" charset="0"/>
              </a:rPr>
              <a:t> existiert nicht ➝ </a:t>
            </a:r>
            <a:r>
              <a:rPr lang="de-DE">
                <a:solidFill>
                  <a:srgbClr val="FFC000"/>
                </a:solidFill>
                <a:ea typeface="ＭＳ Ｐゴシック" charset="0"/>
              </a:rPr>
              <a:t>referentielle Integrität verletzt!</a:t>
            </a:r>
            <a:endParaRPr lang="de-DE" sz="1400">
              <a:solidFill>
                <a:srgbClr val="FFC000"/>
              </a:solidFill>
              <a:ea typeface="ＭＳ Ｐゴシック" charset="0"/>
            </a:endParaRPr>
          </a:p>
        </p:txBody>
      </p:sp>
      <p:sp>
        <p:nvSpPr>
          <p:cNvPr id="6" name="Date Placeholder 5">
            <a:extLst>
              <a:ext uri="{FF2B5EF4-FFF2-40B4-BE49-F238E27FC236}">
                <a16:creationId xmlns:a16="http://schemas.microsoft.com/office/drawing/2014/main" id="{99BCE612-2D08-E940-923F-E1EC8A429E1D}"/>
              </a:ext>
            </a:extLst>
          </p:cNvPr>
          <p:cNvSpPr>
            <a:spLocks noGrp="1"/>
          </p:cNvSpPr>
          <p:nvPr>
            <p:ph type="dt" sz="half" idx="2"/>
          </p:nvPr>
        </p:nvSpPr>
        <p:spPr/>
        <p:txBody>
          <a:bodyPr/>
          <a:lstStyle/>
          <a:p>
            <a:r>
              <a:rPr lang="de-DE"/>
              <a:t>Modellierung</a:t>
            </a:r>
          </a:p>
        </p:txBody>
      </p:sp>
      <p:sp>
        <p:nvSpPr>
          <p:cNvPr id="7" name="Footer Placeholder 6">
            <a:extLst>
              <a:ext uri="{FF2B5EF4-FFF2-40B4-BE49-F238E27FC236}">
                <a16:creationId xmlns:a16="http://schemas.microsoft.com/office/drawing/2014/main" id="{93B24D88-8621-7543-BEA5-71F047D3B072}"/>
              </a:ext>
            </a:extLst>
          </p:cNvPr>
          <p:cNvSpPr>
            <a:spLocks noGrp="1"/>
          </p:cNvSpPr>
          <p:nvPr>
            <p:ph type="ftr" sz="quarter" idx="3"/>
          </p:nvPr>
        </p:nvSpPr>
        <p:spPr/>
        <p:txBody>
          <a:bodyPr/>
          <a:lstStyle/>
          <a:p>
            <a:r>
              <a:rPr lang="de-DE"/>
              <a:t>T. Braun - Datenbanken</a:t>
            </a:r>
          </a:p>
        </p:txBody>
      </p:sp>
      <p:sp>
        <p:nvSpPr>
          <p:cNvPr id="4" name="Slide Number Placeholder 3">
            <a:extLst>
              <a:ext uri="{FF2B5EF4-FFF2-40B4-BE49-F238E27FC236}">
                <a16:creationId xmlns:a16="http://schemas.microsoft.com/office/drawing/2014/main" id="{ABDB5E11-9270-D14E-B6E4-88A538B6D0DB}"/>
              </a:ext>
            </a:extLst>
          </p:cNvPr>
          <p:cNvSpPr>
            <a:spLocks noGrp="1"/>
          </p:cNvSpPr>
          <p:nvPr>
            <p:ph type="sldNum" sz="quarter" idx="4"/>
          </p:nvPr>
        </p:nvSpPr>
        <p:spPr/>
        <p:txBody>
          <a:bodyPr/>
          <a:lstStyle/>
          <a:p>
            <a:fld id="{6B52BCD7-8B4B-1443-81DC-540C3C62FE02}" type="slidenum">
              <a:rPr lang="de-DE" smtClean="0"/>
              <a:t>14</a:t>
            </a:fld>
            <a:endParaRPr lang="de-DE"/>
          </a:p>
        </p:txBody>
      </p:sp>
      <p:grpSp>
        <p:nvGrpSpPr>
          <p:cNvPr id="20" name="Group 28">
            <a:extLst>
              <a:ext uri="{FF2B5EF4-FFF2-40B4-BE49-F238E27FC236}">
                <a16:creationId xmlns:a16="http://schemas.microsoft.com/office/drawing/2014/main" id="{B95E200C-E125-1745-B0D7-82D00A02E2F6}"/>
              </a:ext>
            </a:extLst>
          </p:cNvPr>
          <p:cNvGrpSpPr>
            <a:grpSpLocks/>
          </p:cNvGrpSpPr>
          <p:nvPr/>
        </p:nvGrpSpPr>
        <p:grpSpPr bwMode="auto">
          <a:xfrm>
            <a:off x="5581775" y="2061945"/>
            <a:ext cx="2766646" cy="2068513"/>
            <a:chOff x="837" y="2606"/>
            <a:chExt cx="1888" cy="1303"/>
          </a:xfrm>
        </p:grpSpPr>
        <p:sp>
          <p:nvSpPr>
            <p:cNvPr id="21" name="Rectangle 29">
              <a:extLst>
                <a:ext uri="{FF2B5EF4-FFF2-40B4-BE49-F238E27FC236}">
                  <a16:creationId xmlns:a16="http://schemas.microsoft.com/office/drawing/2014/main" id="{6FC004EC-171D-2048-A108-64974EE0763C}"/>
                </a:ext>
              </a:extLst>
            </p:cNvPr>
            <p:cNvSpPr>
              <a:spLocks noChangeArrowheads="1"/>
            </p:cNvSpPr>
            <p:nvPr/>
          </p:nvSpPr>
          <p:spPr bwMode="auto">
            <a:xfrm>
              <a:off x="1072" y="2980"/>
              <a:ext cx="1480" cy="916"/>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endParaRPr lang="de-DE"/>
            </a:p>
          </p:txBody>
        </p:sp>
        <p:sp>
          <p:nvSpPr>
            <p:cNvPr id="22" name="Line 30">
              <a:extLst>
                <a:ext uri="{FF2B5EF4-FFF2-40B4-BE49-F238E27FC236}">
                  <a16:creationId xmlns:a16="http://schemas.microsoft.com/office/drawing/2014/main" id="{EF5D267F-8C51-B944-A52D-624AD85E6618}"/>
                </a:ext>
              </a:extLst>
            </p:cNvPr>
            <p:cNvSpPr>
              <a:spLocks noChangeShapeType="1"/>
            </p:cNvSpPr>
            <p:nvPr/>
          </p:nvSpPr>
          <p:spPr bwMode="auto">
            <a:xfrm>
              <a:off x="1072" y="3216"/>
              <a:ext cx="14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3" name="Line 31">
              <a:extLst>
                <a:ext uri="{FF2B5EF4-FFF2-40B4-BE49-F238E27FC236}">
                  <a16:creationId xmlns:a16="http://schemas.microsoft.com/office/drawing/2014/main" id="{041A9C5D-A402-7C49-87E6-7D3B52E81267}"/>
                </a:ext>
              </a:extLst>
            </p:cNvPr>
            <p:cNvSpPr>
              <a:spLocks noChangeShapeType="1"/>
            </p:cNvSpPr>
            <p:nvPr/>
          </p:nvSpPr>
          <p:spPr bwMode="auto">
            <a:xfrm>
              <a:off x="1072" y="3456"/>
              <a:ext cx="14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4" name="Line 32">
              <a:extLst>
                <a:ext uri="{FF2B5EF4-FFF2-40B4-BE49-F238E27FC236}">
                  <a16:creationId xmlns:a16="http://schemas.microsoft.com/office/drawing/2014/main" id="{B2161E51-66A3-BA47-8F95-072615343C50}"/>
                </a:ext>
              </a:extLst>
            </p:cNvPr>
            <p:cNvSpPr>
              <a:spLocks noChangeShapeType="1"/>
            </p:cNvSpPr>
            <p:nvPr/>
          </p:nvSpPr>
          <p:spPr bwMode="auto">
            <a:xfrm>
              <a:off x="1072" y="3696"/>
              <a:ext cx="14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5" name="Line 33">
              <a:extLst>
                <a:ext uri="{FF2B5EF4-FFF2-40B4-BE49-F238E27FC236}">
                  <a16:creationId xmlns:a16="http://schemas.microsoft.com/office/drawing/2014/main" id="{21D4E145-C5D7-A94D-923C-F50320DBE114}"/>
                </a:ext>
              </a:extLst>
            </p:cNvPr>
            <p:cNvSpPr>
              <a:spLocks noChangeShapeType="1"/>
            </p:cNvSpPr>
            <p:nvPr/>
          </p:nvSpPr>
          <p:spPr bwMode="auto">
            <a:xfrm>
              <a:off x="1788" y="2980"/>
              <a:ext cx="0" cy="9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6" name="Rectangle 34">
              <a:extLst>
                <a:ext uri="{FF2B5EF4-FFF2-40B4-BE49-F238E27FC236}">
                  <a16:creationId xmlns:a16="http://schemas.microsoft.com/office/drawing/2014/main" id="{D045D1D5-4567-8949-89CC-DFB5BB45E5F7}"/>
                </a:ext>
              </a:extLst>
            </p:cNvPr>
            <p:cNvSpPr>
              <a:spLocks noChangeArrowheads="1"/>
            </p:cNvSpPr>
            <p:nvPr/>
          </p:nvSpPr>
          <p:spPr bwMode="auto">
            <a:xfrm>
              <a:off x="1143" y="2783"/>
              <a:ext cx="597"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t>Projekt</a:t>
              </a:r>
            </a:p>
          </p:txBody>
        </p:sp>
        <p:sp>
          <p:nvSpPr>
            <p:cNvPr id="27" name="Rectangle 35">
              <a:extLst>
                <a:ext uri="{FF2B5EF4-FFF2-40B4-BE49-F238E27FC236}">
                  <a16:creationId xmlns:a16="http://schemas.microsoft.com/office/drawing/2014/main" id="{D7ED820A-6F40-8240-A0D1-2DFA8F8525AA}"/>
                </a:ext>
              </a:extLst>
            </p:cNvPr>
            <p:cNvSpPr>
              <a:spLocks noChangeArrowheads="1"/>
            </p:cNvSpPr>
            <p:nvPr/>
          </p:nvSpPr>
          <p:spPr bwMode="auto">
            <a:xfrm>
              <a:off x="1743" y="2783"/>
              <a:ext cx="858"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t>Mitarbeiter</a:t>
              </a:r>
            </a:p>
          </p:txBody>
        </p:sp>
        <p:sp>
          <p:nvSpPr>
            <p:cNvPr id="28" name="Rectangle 36">
              <a:extLst>
                <a:ext uri="{FF2B5EF4-FFF2-40B4-BE49-F238E27FC236}">
                  <a16:creationId xmlns:a16="http://schemas.microsoft.com/office/drawing/2014/main" id="{5418680C-C7EA-A541-883E-4ECA517962E3}"/>
                </a:ext>
              </a:extLst>
            </p:cNvPr>
            <p:cNvSpPr>
              <a:spLocks noChangeArrowheads="1"/>
            </p:cNvSpPr>
            <p:nvPr/>
          </p:nvSpPr>
          <p:spPr bwMode="auto">
            <a:xfrm>
              <a:off x="1251" y="3695"/>
              <a:ext cx="24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t>...</a:t>
              </a:r>
            </a:p>
          </p:txBody>
        </p:sp>
        <p:sp>
          <p:nvSpPr>
            <p:cNvPr id="29" name="Rectangle 37">
              <a:extLst>
                <a:ext uri="{FF2B5EF4-FFF2-40B4-BE49-F238E27FC236}">
                  <a16:creationId xmlns:a16="http://schemas.microsoft.com/office/drawing/2014/main" id="{51D586AC-904B-3D4A-B2FF-314E23D974C6}"/>
                </a:ext>
              </a:extLst>
            </p:cNvPr>
            <p:cNvSpPr>
              <a:spLocks noChangeArrowheads="1"/>
            </p:cNvSpPr>
            <p:nvPr/>
          </p:nvSpPr>
          <p:spPr bwMode="auto">
            <a:xfrm>
              <a:off x="1971" y="3023"/>
              <a:ext cx="24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t>...</a:t>
              </a:r>
            </a:p>
          </p:txBody>
        </p:sp>
        <p:sp>
          <p:nvSpPr>
            <p:cNvPr id="30" name="Rectangle 38">
              <a:extLst>
                <a:ext uri="{FF2B5EF4-FFF2-40B4-BE49-F238E27FC236}">
                  <a16:creationId xmlns:a16="http://schemas.microsoft.com/office/drawing/2014/main" id="{F62E91EF-2381-464A-A807-0D83E73092A5}"/>
                </a:ext>
              </a:extLst>
            </p:cNvPr>
            <p:cNvSpPr>
              <a:spLocks noChangeArrowheads="1"/>
            </p:cNvSpPr>
            <p:nvPr/>
          </p:nvSpPr>
          <p:spPr bwMode="auto">
            <a:xfrm>
              <a:off x="1971" y="3263"/>
              <a:ext cx="24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t>...</a:t>
              </a:r>
            </a:p>
          </p:txBody>
        </p:sp>
        <p:sp>
          <p:nvSpPr>
            <p:cNvPr id="31" name="Rectangle 39">
              <a:extLst>
                <a:ext uri="{FF2B5EF4-FFF2-40B4-BE49-F238E27FC236}">
                  <a16:creationId xmlns:a16="http://schemas.microsoft.com/office/drawing/2014/main" id="{445B8188-0C6B-CF48-B249-9F24BC978645}"/>
                </a:ext>
              </a:extLst>
            </p:cNvPr>
            <p:cNvSpPr>
              <a:spLocks noChangeArrowheads="1"/>
            </p:cNvSpPr>
            <p:nvPr/>
          </p:nvSpPr>
          <p:spPr bwMode="auto">
            <a:xfrm>
              <a:off x="1971" y="3503"/>
              <a:ext cx="24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t>...</a:t>
              </a:r>
            </a:p>
          </p:txBody>
        </p:sp>
        <p:sp>
          <p:nvSpPr>
            <p:cNvPr id="32" name="Rectangle 40">
              <a:extLst>
                <a:ext uri="{FF2B5EF4-FFF2-40B4-BE49-F238E27FC236}">
                  <a16:creationId xmlns:a16="http://schemas.microsoft.com/office/drawing/2014/main" id="{F2A2EB66-B260-8744-AA68-1229A60B339E}"/>
                </a:ext>
              </a:extLst>
            </p:cNvPr>
            <p:cNvSpPr>
              <a:spLocks noChangeArrowheads="1"/>
            </p:cNvSpPr>
            <p:nvPr/>
          </p:nvSpPr>
          <p:spPr bwMode="auto">
            <a:xfrm>
              <a:off x="1971" y="3695"/>
              <a:ext cx="24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t>...</a:t>
              </a:r>
            </a:p>
          </p:txBody>
        </p:sp>
        <p:sp>
          <p:nvSpPr>
            <p:cNvPr id="33" name="Oval 41">
              <a:extLst>
                <a:ext uri="{FF2B5EF4-FFF2-40B4-BE49-F238E27FC236}">
                  <a16:creationId xmlns:a16="http://schemas.microsoft.com/office/drawing/2014/main" id="{B318F74C-9678-6849-9A8A-12169CA96181}"/>
                </a:ext>
              </a:extLst>
            </p:cNvPr>
            <p:cNvSpPr>
              <a:spLocks noChangeArrowheads="1"/>
            </p:cNvSpPr>
            <p:nvPr/>
          </p:nvSpPr>
          <p:spPr bwMode="auto">
            <a:xfrm>
              <a:off x="1408" y="3076"/>
              <a:ext cx="40" cy="40"/>
            </a:xfrm>
            <a:prstGeom prst="ellipse">
              <a:avLst/>
            </a:prstGeom>
            <a:solidFill>
              <a:schemeClr val="tx1"/>
            </a:solidFill>
            <a:ln w="12700">
              <a:solidFill>
                <a:schemeClr val="tx1"/>
              </a:solidFill>
              <a:round/>
              <a:headEnd/>
              <a:tailEnd/>
            </a:ln>
          </p:spPr>
          <p:txBody>
            <a:bodyPr wrap="none" anchor="ctr"/>
            <a:lstStyle/>
            <a:p>
              <a:endParaRPr lang="de-DE"/>
            </a:p>
          </p:txBody>
        </p:sp>
        <p:sp>
          <p:nvSpPr>
            <p:cNvPr id="34" name="Oval 42">
              <a:extLst>
                <a:ext uri="{FF2B5EF4-FFF2-40B4-BE49-F238E27FC236}">
                  <a16:creationId xmlns:a16="http://schemas.microsoft.com/office/drawing/2014/main" id="{BAA1287A-8F69-4E47-841F-0DDEEFDD497B}"/>
                </a:ext>
              </a:extLst>
            </p:cNvPr>
            <p:cNvSpPr>
              <a:spLocks noChangeArrowheads="1"/>
            </p:cNvSpPr>
            <p:nvPr/>
          </p:nvSpPr>
          <p:spPr bwMode="auto">
            <a:xfrm>
              <a:off x="1408" y="3316"/>
              <a:ext cx="40" cy="40"/>
            </a:xfrm>
            <a:prstGeom prst="ellipse">
              <a:avLst/>
            </a:prstGeom>
            <a:solidFill>
              <a:schemeClr val="tx1"/>
            </a:solidFill>
            <a:ln w="12700">
              <a:solidFill>
                <a:schemeClr val="tx1"/>
              </a:solidFill>
              <a:round/>
              <a:headEnd/>
              <a:tailEnd/>
            </a:ln>
          </p:spPr>
          <p:txBody>
            <a:bodyPr wrap="none" anchor="ctr"/>
            <a:lstStyle/>
            <a:p>
              <a:endParaRPr lang="de-DE"/>
            </a:p>
          </p:txBody>
        </p:sp>
        <p:sp>
          <p:nvSpPr>
            <p:cNvPr id="35" name="Oval 43">
              <a:extLst>
                <a:ext uri="{FF2B5EF4-FFF2-40B4-BE49-F238E27FC236}">
                  <a16:creationId xmlns:a16="http://schemas.microsoft.com/office/drawing/2014/main" id="{1B04B1BA-9AD5-E14E-897B-856036ACFE9C}"/>
                </a:ext>
              </a:extLst>
            </p:cNvPr>
            <p:cNvSpPr>
              <a:spLocks noChangeArrowheads="1"/>
            </p:cNvSpPr>
            <p:nvPr/>
          </p:nvSpPr>
          <p:spPr bwMode="auto">
            <a:xfrm>
              <a:off x="1408" y="3556"/>
              <a:ext cx="40" cy="40"/>
            </a:xfrm>
            <a:prstGeom prst="ellipse">
              <a:avLst/>
            </a:prstGeom>
            <a:solidFill>
              <a:schemeClr val="tx1"/>
            </a:solidFill>
            <a:ln w="12700">
              <a:solidFill>
                <a:schemeClr val="tx1"/>
              </a:solidFill>
              <a:round/>
              <a:headEnd/>
              <a:tailEnd/>
            </a:ln>
          </p:spPr>
          <p:txBody>
            <a:bodyPr wrap="none" anchor="ctr"/>
            <a:lstStyle/>
            <a:p>
              <a:endParaRPr lang="de-DE"/>
            </a:p>
          </p:txBody>
        </p:sp>
        <p:sp>
          <p:nvSpPr>
            <p:cNvPr id="36" name="Line 44">
              <a:extLst>
                <a:ext uri="{FF2B5EF4-FFF2-40B4-BE49-F238E27FC236}">
                  <a16:creationId xmlns:a16="http://schemas.microsoft.com/office/drawing/2014/main" id="{2A6A1228-8687-4844-A486-B52BA94D405D}"/>
                </a:ext>
              </a:extLst>
            </p:cNvPr>
            <p:cNvSpPr>
              <a:spLocks noChangeShapeType="1"/>
            </p:cNvSpPr>
            <p:nvPr/>
          </p:nvSpPr>
          <p:spPr bwMode="auto">
            <a:xfrm flipH="1">
              <a:off x="837" y="3096"/>
              <a:ext cx="58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7" name="Line 45">
              <a:extLst>
                <a:ext uri="{FF2B5EF4-FFF2-40B4-BE49-F238E27FC236}">
                  <a16:creationId xmlns:a16="http://schemas.microsoft.com/office/drawing/2014/main" id="{D3CCBEFB-190A-2A41-B567-5C2C903752B2}"/>
                </a:ext>
              </a:extLst>
            </p:cNvPr>
            <p:cNvSpPr>
              <a:spLocks noChangeShapeType="1"/>
            </p:cNvSpPr>
            <p:nvPr/>
          </p:nvSpPr>
          <p:spPr bwMode="auto">
            <a:xfrm flipH="1">
              <a:off x="837" y="3339"/>
              <a:ext cx="58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8" name="Line 46">
              <a:extLst>
                <a:ext uri="{FF2B5EF4-FFF2-40B4-BE49-F238E27FC236}">
                  <a16:creationId xmlns:a16="http://schemas.microsoft.com/office/drawing/2014/main" id="{87ED57A9-1075-6446-B0FD-DCCE239A5837}"/>
                </a:ext>
              </a:extLst>
            </p:cNvPr>
            <p:cNvSpPr>
              <a:spLocks noChangeShapeType="1"/>
            </p:cNvSpPr>
            <p:nvPr/>
          </p:nvSpPr>
          <p:spPr bwMode="auto">
            <a:xfrm flipH="1">
              <a:off x="837" y="3579"/>
              <a:ext cx="584"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9" name="Rectangle 47">
              <a:extLst>
                <a:ext uri="{FF2B5EF4-FFF2-40B4-BE49-F238E27FC236}">
                  <a16:creationId xmlns:a16="http://schemas.microsoft.com/office/drawing/2014/main" id="{4D864FDF-8D62-3D40-85BB-03561CB0515F}"/>
                </a:ext>
              </a:extLst>
            </p:cNvPr>
            <p:cNvSpPr>
              <a:spLocks noChangeArrowheads="1"/>
            </p:cNvSpPr>
            <p:nvPr/>
          </p:nvSpPr>
          <p:spPr bwMode="auto">
            <a:xfrm>
              <a:off x="851" y="2606"/>
              <a:ext cx="187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b="1"/>
                <a:t>Referentielle Identifikation</a:t>
              </a:r>
            </a:p>
          </p:txBody>
        </p:sp>
      </p:grpSp>
      <p:grpSp>
        <p:nvGrpSpPr>
          <p:cNvPr id="40" name="Group 48">
            <a:extLst>
              <a:ext uri="{FF2B5EF4-FFF2-40B4-BE49-F238E27FC236}">
                <a16:creationId xmlns:a16="http://schemas.microsoft.com/office/drawing/2014/main" id="{439E7955-53F1-7C47-8ED8-2B10F6D6CFAB}"/>
              </a:ext>
            </a:extLst>
          </p:cNvPr>
          <p:cNvGrpSpPr>
            <a:grpSpLocks/>
          </p:cNvGrpSpPr>
          <p:nvPr/>
        </p:nvGrpSpPr>
        <p:grpSpPr bwMode="auto">
          <a:xfrm>
            <a:off x="9314601" y="2079467"/>
            <a:ext cx="2586404" cy="2052638"/>
            <a:chOff x="3497" y="2604"/>
            <a:chExt cx="1765" cy="1293"/>
          </a:xfrm>
        </p:grpSpPr>
        <p:sp>
          <p:nvSpPr>
            <p:cNvPr id="41" name="Rectangle 49">
              <a:extLst>
                <a:ext uri="{FF2B5EF4-FFF2-40B4-BE49-F238E27FC236}">
                  <a16:creationId xmlns:a16="http://schemas.microsoft.com/office/drawing/2014/main" id="{6CCB1F52-EBF4-6B45-912E-A7F49BB8D02F}"/>
                </a:ext>
              </a:extLst>
            </p:cNvPr>
            <p:cNvSpPr>
              <a:spLocks noChangeArrowheads="1"/>
            </p:cNvSpPr>
            <p:nvPr/>
          </p:nvSpPr>
          <p:spPr bwMode="auto">
            <a:xfrm>
              <a:off x="3660" y="2972"/>
              <a:ext cx="1480" cy="916"/>
            </a:xfrm>
            <a:prstGeom prst="rect">
              <a:avLst/>
            </a:prstGeom>
            <a:solidFill>
              <a:schemeClr val="bg1"/>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lstStyle/>
            <a:p>
              <a:endParaRPr lang="de-DE"/>
            </a:p>
          </p:txBody>
        </p:sp>
        <p:sp>
          <p:nvSpPr>
            <p:cNvPr id="42" name="Line 50">
              <a:extLst>
                <a:ext uri="{FF2B5EF4-FFF2-40B4-BE49-F238E27FC236}">
                  <a16:creationId xmlns:a16="http://schemas.microsoft.com/office/drawing/2014/main" id="{7A741F2F-4D2C-D14E-99CD-A9747CE21DE2}"/>
                </a:ext>
              </a:extLst>
            </p:cNvPr>
            <p:cNvSpPr>
              <a:spLocks noChangeShapeType="1"/>
            </p:cNvSpPr>
            <p:nvPr/>
          </p:nvSpPr>
          <p:spPr bwMode="auto">
            <a:xfrm>
              <a:off x="3664" y="3216"/>
              <a:ext cx="14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3" name="Line 51">
              <a:extLst>
                <a:ext uri="{FF2B5EF4-FFF2-40B4-BE49-F238E27FC236}">
                  <a16:creationId xmlns:a16="http://schemas.microsoft.com/office/drawing/2014/main" id="{F4390EDB-9EE4-774A-8657-278FC13A1547}"/>
                </a:ext>
              </a:extLst>
            </p:cNvPr>
            <p:cNvSpPr>
              <a:spLocks noChangeShapeType="1"/>
            </p:cNvSpPr>
            <p:nvPr/>
          </p:nvSpPr>
          <p:spPr bwMode="auto">
            <a:xfrm>
              <a:off x="3664" y="3456"/>
              <a:ext cx="14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4" name="Line 52">
              <a:extLst>
                <a:ext uri="{FF2B5EF4-FFF2-40B4-BE49-F238E27FC236}">
                  <a16:creationId xmlns:a16="http://schemas.microsoft.com/office/drawing/2014/main" id="{E5905630-DF5E-964A-8A00-99F50DE23544}"/>
                </a:ext>
              </a:extLst>
            </p:cNvPr>
            <p:cNvSpPr>
              <a:spLocks noChangeShapeType="1"/>
            </p:cNvSpPr>
            <p:nvPr/>
          </p:nvSpPr>
          <p:spPr bwMode="auto">
            <a:xfrm>
              <a:off x="3664" y="3696"/>
              <a:ext cx="148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5" name="Line 53">
              <a:extLst>
                <a:ext uri="{FF2B5EF4-FFF2-40B4-BE49-F238E27FC236}">
                  <a16:creationId xmlns:a16="http://schemas.microsoft.com/office/drawing/2014/main" id="{0E758B6B-A991-5A4E-AECB-7AB49F0BD0B5}"/>
                </a:ext>
              </a:extLst>
            </p:cNvPr>
            <p:cNvSpPr>
              <a:spLocks noChangeShapeType="1"/>
            </p:cNvSpPr>
            <p:nvPr/>
          </p:nvSpPr>
          <p:spPr bwMode="auto">
            <a:xfrm>
              <a:off x="4380" y="2980"/>
              <a:ext cx="0" cy="90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6" name="Rectangle 54">
              <a:extLst>
                <a:ext uri="{FF2B5EF4-FFF2-40B4-BE49-F238E27FC236}">
                  <a16:creationId xmlns:a16="http://schemas.microsoft.com/office/drawing/2014/main" id="{E40CF9AC-B69C-754F-8B3E-7EEED6CC3EFE}"/>
                </a:ext>
              </a:extLst>
            </p:cNvPr>
            <p:cNvSpPr>
              <a:spLocks noChangeArrowheads="1"/>
            </p:cNvSpPr>
            <p:nvPr/>
          </p:nvSpPr>
          <p:spPr bwMode="auto">
            <a:xfrm>
              <a:off x="3735" y="2783"/>
              <a:ext cx="597"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t>Projekt</a:t>
              </a:r>
            </a:p>
          </p:txBody>
        </p:sp>
        <p:sp>
          <p:nvSpPr>
            <p:cNvPr id="47" name="Rectangle 55">
              <a:extLst>
                <a:ext uri="{FF2B5EF4-FFF2-40B4-BE49-F238E27FC236}">
                  <a16:creationId xmlns:a16="http://schemas.microsoft.com/office/drawing/2014/main" id="{B044CC22-9AF4-0C46-8E0C-C6A6BC4DDD6F}"/>
                </a:ext>
              </a:extLst>
            </p:cNvPr>
            <p:cNvSpPr>
              <a:spLocks noChangeArrowheads="1"/>
            </p:cNvSpPr>
            <p:nvPr/>
          </p:nvSpPr>
          <p:spPr bwMode="auto">
            <a:xfrm>
              <a:off x="4347" y="2783"/>
              <a:ext cx="858"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t>Mitarbeiter</a:t>
              </a:r>
            </a:p>
          </p:txBody>
        </p:sp>
        <p:sp>
          <p:nvSpPr>
            <p:cNvPr id="48" name="Rectangle 56">
              <a:extLst>
                <a:ext uri="{FF2B5EF4-FFF2-40B4-BE49-F238E27FC236}">
                  <a16:creationId xmlns:a16="http://schemas.microsoft.com/office/drawing/2014/main" id="{F9271819-B995-4842-A850-BA4DD22C90C5}"/>
                </a:ext>
              </a:extLst>
            </p:cNvPr>
            <p:cNvSpPr>
              <a:spLocks noChangeArrowheads="1"/>
            </p:cNvSpPr>
            <p:nvPr/>
          </p:nvSpPr>
          <p:spPr bwMode="auto">
            <a:xfrm>
              <a:off x="3856" y="2990"/>
              <a:ext cx="28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t>42</a:t>
              </a:r>
            </a:p>
          </p:txBody>
        </p:sp>
        <p:sp>
          <p:nvSpPr>
            <p:cNvPr id="49" name="Rectangle 57">
              <a:extLst>
                <a:ext uri="{FF2B5EF4-FFF2-40B4-BE49-F238E27FC236}">
                  <a16:creationId xmlns:a16="http://schemas.microsoft.com/office/drawing/2014/main" id="{2D84BC0A-F3BC-0942-961E-5E029BF596E2}"/>
                </a:ext>
              </a:extLst>
            </p:cNvPr>
            <p:cNvSpPr>
              <a:spLocks noChangeArrowheads="1"/>
            </p:cNvSpPr>
            <p:nvPr/>
          </p:nvSpPr>
          <p:spPr bwMode="auto">
            <a:xfrm>
              <a:off x="3856" y="3232"/>
              <a:ext cx="28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t>21</a:t>
              </a:r>
            </a:p>
          </p:txBody>
        </p:sp>
        <p:sp>
          <p:nvSpPr>
            <p:cNvPr id="50" name="Rectangle 58">
              <a:extLst>
                <a:ext uri="{FF2B5EF4-FFF2-40B4-BE49-F238E27FC236}">
                  <a16:creationId xmlns:a16="http://schemas.microsoft.com/office/drawing/2014/main" id="{B6CAF3FD-0552-1541-871A-0454804C98F7}"/>
                </a:ext>
              </a:extLst>
            </p:cNvPr>
            <p:cNvSpPr>
              <a:spLocks noChangeArrowheads="1"/>
            </p:cNvSpPr>
            <p:nvPr/>
          </p:nvSpPr>
          <p:spPr bwMode="auto">
            <a:xfrm>
              <a:off x="3856" y="3475"/>
              <a:ext cx="28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solidFill>
                    <a:srgbClr val="FFC000"/>
                  </a:solidFill>
                </a:rPr>
                <a:t>54</a:t>
              </a:r>
            </a:p>
          </p:txBody>
        </p:sp>
        <p:sp>
          <p:nvSpPr>
            <p:cNvPr id="51" name="Rectangle 59">
              <a:extLst>
                <a:ext uri="{FF2B5EF4-FFF2-40B4-BE49-F238E27FC236}">
                  <a16:creationId xmlns:a16="http://schemas.microsoft.com/office/drawing/2014/main" id="{35366403-DA93-824D-B8F9-7FD8C40CC718}"/>
                </a:ext>
              </a:extLst>
            </p:cNvPr>
            <p:cNvSpPr>
              <a:spLocks noChangeArrowheads="1"/>
            </p:cNvSpPr>
            <p:nvPr/>
          </p:nvSpPr>
          <p:spPr bwMode="auto">
            <a:xfrm>
              <a:off x="3792" y="3683"/>
              <a:ext cx="282"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t>....</a:t>
              </a:r>
            </a:p>
          </p:txBody>
        </p:sp>
        <p:sp>
          <p:nvSpPr>
            <p:cNvPr id="52" name="Rectangle 60">
              <a:extLst>
                <a:ext uri="{FF2B5EF4-FFF2-40B4-BE49-F238E27FC236}">
                  <a16:creationId xmlns:a16="http://schemas.microsoft.com/office/drawing/2014/main" id="{0313F945-1F93-5A4D-B826-7A5EBC1711BC}"/>
                </a:ext>
              </a:extLst>
            </p:cNvPr>
            <p:cNvSpPr>
              <a:spLocks noChangeArrowheads="1"/>
            </p:cNvSpPr>
            <p:nvPr/>
          </p:nvSpPr>
          <p:spPr bwMode="auto">
            <a:xfrm>
              <a:off x="4561" y="3683"/>
              <a:ext cx="24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t>...</a:t>
              </a:r>
            </a:p>
          </p:txBody>
        </p:sp>
        <p:sp>
          <p:nvSpPr>
            <p:cNvPr id="53" name="Rectangle 61">
              <a:extLst>
                <a:ext uri="{FF2B5EF4-FFF2-40B4-BE49-F238E27FC236}">
                  <a16:creationId xmlns:a16="http://schemas.microsoft.com/office/drawing/2014/main" id="{7C646F18-FE68-FB44-B9DF-B1147E13EF14}"/>
                </a:ext>
              </a:extLst>
            </p:cNvPr>
            <p:cNvSpPr>
              <a:spLocks noChangeArrowheads="1"/>
            </p:cNvSpPr>
            <p:nvPr/>
          </p:nvSpPr>
          <p:spPr bwMode="auto">
            <a:xfrm>
              <a:off x="4561" y="3469"/>
              <a:ext cx="24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t>...</a:t>
              </a:r>
            </a:p>
          </p:txBody>
        </p:sp>
        <p:sp>
          <p:nvSpPr>
            <p:cNvPr id="54" name="Rectangle 62">
              <a:extLst>
                <a:ext uri="{FF2B5EF4-FFF2-40B4-BE49-F238E27FC236}">
                  <a16:creationId xmlns:a16="http://schemas.microsoft.com/office/drawing/2014/main" id="{DF5093A2-464D-B748-8A02-48622DE30398}"/>
                </a:ext>
              </a:extLst>
            </p:cNvPr>
            <p:cNvSpPr>
              <a:spLocks noChangeArrowheads="1"/>
            </p:cNvSpPr>
            <p:nvPr/>
          </p:nvSpPr>
          <p:spPr bwMode="auto">
            <a:xfrm>
              <a:off x="4561" y="3232"/>
              <a:ext cx="24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t>...</a:t>
              </a:r>
            </a:p>
          </p:txBody>
        </p:sp>
        <p:sp>
          <p:nvSpPr>
            <p:cNvPr id="55" name="Rectangle 63">
              <a:extLst>
                <a:ext uri="{FF2B5EF4-FFF2-40B4-BE49-F238E27FC236}">
                  <a16:creationId xmlns:a16="http://schemas.microsoft.com/office/drawing/2014/main" id="{3D08A1E2-7DC1-554F-9DF3-1FF02D48F4E4}"/>
                </a:ext>
              </a:extLst>
            </p:cNvPr>
            <p:cNvSpPr>
              <a:spLocks noChangeArrowheads="1"/>
            </p:cNvSpPr>
            <p:nvPr/>
          </p:nvSpPr>
          <p:spPr bwMode="auto">
            <a:xfrm>
              <a:off x="4561" y="2990"/>
              <a:ext cx="24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nSpc>
                  <a:spcPct val="90000"/>
                </a:lnSpc>
              </a:pPr>
              <a:r>
                <a:rPr lang="de-DE"/>
                <a:t>...</a:t>
              </a:r>
            </a:p>
          </p:txBody>
        </p:sp>
        <p:sp>
          <p:nvSpPr>
            <p:cNvPr id="56" name="Rectangle 64">
              <a:extLst>
                <a:ext uri="{FF2B5EF4-FFF2-40B4-BE49-F238E27FC236}">
                  <a16:creationId xmlns:a16="http://schemas.microsoft.com/office/drawing/2014/main" id="{910D6FF7-762D-5440-9315-E89906D8679A}"/>
                </a:ext>
              </a:extLst>
            </p:cNvPr>
            <p:cNvSpPr>
              <a:spLocks noChangeArrowheads="1"/>
            </p:cNvSpPr>
            <p:nvPr/>
          </p:nvSpPr>
          <p:spPr bwMode="auto">
            <a:xfrm>
              <a:off x="3497" y="2604"/>
              <a:ext cx="1765"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b="1"/>
                <a:t>Assoziative Identifikation</a:t>
              </a:r>
            </a:p>
          </p:txBody>
        </p:sp>
      </p:grpSp>
      <p:sp>
        <p:nvSpPr>
          <p:cNvPr id="5" name="TextBox 4">
            <a:extLst>
              <a:ext uri="{FF2B5EF4-FFF2-40B4-BE49-F238E27FC236}">
                <a16:creationId xmlns:a16="http://schemas.microsoft.com/office/drawing/2014/main" id="{1A87D14F-B9F8-ED43-A93C-920CDD653AB1}"/>
              </a:ext>
            </a:extLst>
          </p:cNvPr>
          <p:cNvSpPr txBox="1"/>
          <p:nvPr/>
        </p:nvSpPr>
        <p:spPr>
          <a:xfrm>
            <a:off x="4876060" y="3417153"/>
            <a:ext cx="736099" cy="369332"/>
          </a:xfrm>
          <a:prstGeom prst="rect">
            <a:avLst/>
          </a:prstGeom>
          <a:noFill/>
        </p:spPr>
        <p:txBody>
          <a:bodyPr wrap="none" rtlCol="0">
            <a:spAutoFit/>
          </a:bodyPr>
          <a:lstStyle/>
          <a:p>
            <a:r>
              <a:rPr lang="de-DE">
                <a:solidFill>
                  <a:srgbClr val="FFC000"/>
                </a:solidFill>
                <a:latin typeface="Courier New" panose="02070309020205020404" pitchFamily="49" charset="0"/>
                <a:cs typeface="Courier New" panose="02070309020205020404" pitchFamily="49" charset="0"/>
              </a:rPr>
              <a:t>NULL</a:t>
            </a:r>
          </a:p>
        </p:txBody>
      </p:sp>
      <p:grpSp>
        <p:nvGrpSpPr>
          <p:cNvPr id="79" name="Group 78">
            <a:extLst>
              <a:ext uri="{FF2B5EF4-FFF2-40B4-BE49-F238E27FC236}">
                <a16:creationId xmlns:a16="http://schemas.microsoft.com/office/drawing/2014/main" id="{FEB95788-9033-3D45-8D9D-62DC76A02401}"/>
              </a:ext>
            </a:extLst>
          </p:cNvPr>
          <p:cNvGrpSpPr/>
          <p:nvPr/>
        </p:nvGrpSpPr>
        <p:grpSpPr>
          <a:xfrm>
            <a:off x="4876060" y="4688425"/>
            <a:ext cx="4630380" cy="990490"/>
            <a:chOff x="4876060" y="4688425"/>
            <a:chExt cx="4630380" cy="990490"/>
          </a:xfrm>
        </p:grpSpPr>
        <p:sp>
          <p:nvSpPr>
            <p:cNvPr id="80" name="Rectangle 3">
              <a:extLst>
                <a:ext uri="{FF2B5EF4-FFF2-40B4-BE49-F238E27FC236}">
                  <a16:creationId xmlns:a16="http://schemas.microsoft.com/office/drawing/2014/main" id="{C4938931-AD00-4447-A0B5-E0A5A52AF416}"/>
                </a:ext>
              </a:extLst>
            </p:cNvPr>
            <p:cNvSpPr>
              <a:spLocks noChangeArrowheads="1"/>
            </p:cNvSpPr>
            <p:nvPr/>
          </p:nvSpPr>
          <p:spPr bwMode="auto">
            <a:xfrm>
              <a:off x="6306042" y="5027246"/>
              <a:ext cx="1257299" cy="339725"/>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a:t>Mitarbeiter</a:t>
              </a:r>
            </a:p>
          </p:txBody>
        </p:sp>
        <p:sp>
          <p:nvSpPr>
            <p:cNvPr id="81" name="AutoShape 6">
              <a:extLst>
                <a:ext uri="{FF2B5EF4-FFF2-40B4-BE49-F238E27FC236}">
                  <a16:creationId xmlns:a16="http://schemas.microsoft.com/office/drawing/2014/main" id="{F5E2C81E-C649-5644-8FE3-B16FC52BDB57}"/>
                </a:ext>
              </a:extLst>
            </p:cNvPr>
            <p:cNvSpPr>
              <a:spLocks noChangeArrowheads="1"/>
            </p:cNvSpPr>
            <p:nvPr/>
          </p:nvSpPr>
          <p:spPr bwMode="auto">
            <a:xfrm>
              <a:off x="8126049" y="4715302"/>
              <a:ext cx="889488" cy="963613"/>
            </a:xfrm>
            <a:prstGeom prst="diamond">
              <a:avLst/>
            </a:prstGeom>
            <a:solidFill>
              <a:schemeClr val="bg1"/>
            </a:solidFill>
            <a:ln w="12700">
              <a:solidFill>
                <a:schemeClr val="tx1"/>
              </a:solidFill>
              <a:miter lim="800000"/>
              <a:headEnd/>
              <a:tailEnd/>
            </a:ln>
          </p:spPr>
          <p:txBody>
            <a:bodyPr wrap="none" anchor="ctr"/>
            <a:lstStyle/>
            <a:p>
              <a:pPr algn="ctr"/>
              <a:endParaRPr lang="de-DE" dirty="0"/>
            </a:p>
            <a:p>
              <a:pPr algn="ctr"/>
              <a:r>
                <a:rPr lang="de-DE" dirty="0"/>
                <a:t>arbeitet</a:t>
              </a:r>
              <a:br>
                <a:rPr lang="de-DE" dirty="0"/>
              </a:br>
              <a:r>
                <a:rPr lang="de-DE" dirty="0"/>
                <a:t>an</a:t>
              </a:r>
            </a:p>
          </p:txBody>
        </p:sp>
        <p:cxnSp>
          <p:nvCxnSpPr>
            <p:cNvPr id="82" name="Straight Connector 81">
              <a:extLst>
                <a:ext uri="{FF2B5EF4-FFF2-40B4-BE49-F238E27FC236}">
                  <a16:creationId xmlns:a16="http://schemas.microsoft.com/office/drawing/2014/main" id="{F1B69C43-408A-C447-8860-099229DDEF7F}"/>
                </a:ext>
              </a:extLst>
            </p:cNvPr>
            <p:cNvCxnSpPr>
              <a:stCxn id="80" idx="3"/>
              <a:endCxn id="81" idx="1"/>
            </p:cNvCxnSpPr>
            <p:nvPr/>
          </p:nvCxnSpPr>
          <p:spPr>
            <a:xfrm>
              <a:off x="7563341" y="5197109"/>
              <a:ext cx="5627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DEFBDC7-97CE-6848-8837-4223191A2084}"/>
                </a:ext>
              </a:extLst>
            </p:cNvPr>
            <p:cNvCxnSpPr>
              <a:cxnSpLocks/>
              <a:stCxn id="81" idx="3"/>
              <a:endCxn id="89" idx="1"/>
            </p:cNvCxnSpPr>
            <p:nvPr/>
          </p:nvCxnSpPr>
          <p:spPr>
            <a:xfrm>
              <a:off x="9015537" y="5197109"/>
              <a:ext cx="49090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Oval 4">
              <a:extLst>
                <a:ext uri="{FF2B5EF4-FFF2-40B4-BE49-F238E27FC236}">
                  <a16:creationId xmlns:a16="http://schemas.microsoft.com/office/drawing/2014/main" id="{DF958D2B-3E61-0342-84C3-94CAEC154A8D}"/>
                </a:ext>
              </a:extLst>
            </p:cNvPr>
            <p:cNvSpPr>
              <a:spLocks noChangeArrowheads="1"/>
            </p:cNvSpPr>
            <p:nvPr/>
          </p:nvSpPr>
          <p:spPr bwMode="auto">
            <a:xfrm>
              <a:off x="4876060" y="4688425"/>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u="sng"/>
                <a:t>PersNr</a:t>
              </a:r>
            </a:p>
          </p:txBody>
        </p:sp>
        <p:sp>
          <p:nvSpPr>
            <p:cNvPr id="85" name="Oval 7">
              <a:extLst>
                <a:ext uri="{FF2B5EF4-FFF2-40B4-BE49-F238E27FC236}">
                  <a16:creationId xmlns:a16="http://schemas.microsoft.com/office/drawing/2014/main" id="{F531FA63-59B4-D045-A1C2-1CF0592C14D5}"/>
                </a:ext>
              </a:extLst>
            </p:cNvPr>
            <p:cNvSpPr>
              <a:spLocks noChangeArrowheads="1"/>
            </p:cNvSpPr>
            <p:nvPr/>
          </p:nvSpPr>
          <p:spPr bwMode="auto">
            <a:xfrm>
              <a:off x="4876060" y="5277644"/>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a:t>Name</a:t>
              </a:r>
            </a:p>
          </p:txBody>
        </p:sp>
        <p:cxnSp>
          <p:nvCxnSpPr>
            <p:cNvPr id="86" name="Straight Connector 85">
              <a:extLst>
                <a:ext uri="{FF2B5EF4-FFF2-40B4-BE49-F238E27FC236}">
                  <a16:creationId xmlns:a16="http://schemas.microsoft.com/office/drawing/2014/main" id="{EA031AF6-9BD3-E44E-9956-375E68FBE283}"/>
                </a:ext>
              </a:extLst>
            </p:cNvPr>
            <p:cNvCxnSpPr>
              <a:cxnSpLocks/>
              <a:stCxn id="80" idx="1"/>
              <a:endCxn id="84" idx="6"/>
            </p:cNvCxnSpPr>
            <p:nvPr/>
          </p:nvCxnSpPr>
          <p:spPr>
            <a:xfrm flipH="1" flipV="1">
              <a:off x="5638060" y="4872575"/>
              <a:ext cx="667982" cy="3245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FE0B69F-F4CA-F342-AF4E-E486FB7758A3}"/>
                </a:ext>
              </a:extLst>
            </p:cNvPr>
            <p:cNvCxnSpPr>
              <a:cxnSpLocks/>
              <a:stCxn id="80" idx="1"/>
              <a:endCxn id="85" idx="6"/>
            </p:cNvCxnSpPr>
            <p:nvPr/>
          </p:nvCxnSpPr>
          <p:spPr>
            <a:xfrm flipH="1">
              <a:off x="5638060" y="5197109"/>
              <a:ext cx="667982" cy="2646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1A81B5BA-A978-324B-BD21-9C11FB0108AE}"/>
              </a:ext>
            </a:extLst>
          </p:cNvPr>
          <p:cNvGrpSpPr/>
          <p:nvPr/>
        </p:nvGrpSpPr>
        <p:grpSpPr>
          <a:xfrm>
            <a:off x="9506440" y="4477133"/>
            <a:ext cx="2325235" cy="1428781"/>
            <a:chOff x="9506440" y="4477133"/>
            <a:chExt cx="2325235" cy="1428781"/>
          </a:xfrm>
        </p:grpSpPr>
        <p:sp>
          <p:nvSpPr>
            <p:cNvPr id="89" name="Rectangle 2">
              <a:extLst>
                <a:ext uri="{FF2B5EF4-FFF2-40B4-BE49-F238E27FC236}">
                  <a16:creationId xmlns:a16="http://schemas.microsoft.com/office/drawing/2014/main" id="{926D1999-2E65-F14C-BA86-95CFCE688791}"/>
                </a:ext>
              </a:extLst>
            </p:cNvPr>
            <p:cNvSpPr>
              <a:spLocks noChangeArrowheads="1"/>
            </p:cNvSpPr>
            <p:nvPr/>
          </p:nvSpPr>
          <p:spPr bwMode="auto">
            <a:xfrm>
              <a:off x="9506440" y="5039373"/>
              <a:ext cx="798296" cy="315471"/>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a:t>Projekt</a:t>
              </a:r>
            </a:p>
          </p:txBody>
        </p:sp>
        <p:sp>
          <p:nvSpPr>
            <p:cNvPr id="90" name="Oval 4">
              <a:extLst>
                <a:ext uri="{FF2B5EF4-FFF2-40B4-BE49-F238E27FC236}">
                  <a16:creationId xmlns:a16="http://schemas.microsoft.com/office/drawing/2014/main" id="{48229FE3-9EAE-CF41-B733-159BABBAB6C6}"/>
                </a:ext>
              </a:extLst>
            </p:cNvPr>
            <p:cNvSpPr>
              <a:spLocks noChangeArrowheads="1"/>
            </p:cNvSpPr>
            <p:nvPr/>
          </p:nvSpPr>
          <p:spPr bwMode="auto">
            <a:xfrm>
              <a:off x="11069675" y="4477133"/>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u="sng"/>
                <a:t>Nr</a:t>
              </a:r>
            </a:p>
          </p:txBody>
        </p:sp>
        <p:sp>
          <p:nvSpPr>
            <p:cNvPr id="91" name="Oval 7">
              <a:extLst>
                <a:ext uri="{FF2B5EF4-FFF2-40B4-BE49-F238E27FC236}">
                  <a16:creationId xmlns:a16="http://schemas.microsoft.com/office/drawing/2014/main" id="{78183921-31CF-354E-8AC9-A2F92B07B25C}"/>
                </a:ext>
              </a:extLst>
            </p:cNvPr>
            <p:cNvSpPr>
              <a:spLocks noChangeArrowheads="1"/>
            </p:cNvSpPr>
            <p:nvPr/>
          </p:nvSpPr>
          <p:spPr bwMode="auto">
            <a:xfrm>
              <a:off x="11068210" y="5012958"/>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a:t>Titel</a:t>
              </a:r>
            </a:p>
          </p:txBody>
        </p:sp>
        <p:sp>
          <p:nvSpPr>
            <p:cNvPr id="92" name="Oval 10">
              <a:extLst>
                <a:ext uri="{FF2B5EF4-FFF2-40B4-BE49-F238E27FC236}">
                  <a16:creationId xmlns:a16="http://schemas.microsoft.com/office/drawing/2014/main" id="{332AEE8D-0A64-AD40-BE1C-C8035BA0C951}"/>
                </a:ext>
              </a:extLst>
            </p:cNvPr>
            <p:cNvSpPr>
              <a:spLocks noChangeArrowheads="1"/>
            </p:cNvSpPr>
            <p:nvPr/>
          </p:nvSpPr>
          <p:spPr bwMode="auto">
            <a:xfrm>
              <a:off x="11068210" y="5537614"/>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a:t>Budget</a:t>
              </a:r>
            </a:p>
          </p:txBody>
        </p:sp>
        <p:cxnSp>
          <p:nvCxnSpPr>
            <p:cNvPr id="93" name="Straight Connector 92">
              <a:extLst>
                <a:ext uri="{FF2B5EF4-FFF2-40B4-BE49-F238E27FC236}">
                  <a16:creationId xmlns:a16="http://schemas.microsoft.com/office/drawing/2014/main" id="{D32EDE12-29C4-6F49-AD3F-1D200BB276A7}"/>
                </a:ext>
              </a:extLst>
            </p:cNvPr>
            <p:cNvCxnSpPr>
              <a:stCxn id="89" idx="3"/>
              <a:endCxn id="90" idx="2"/>
            </p:cNvCxnSpPr>
            <p:nvPr/>
          </p:nvCxnSpPr>
          <p:spPr>
            <a:xfrm flipV="1">
              <a:off x="10304736" y="4661283"/>
              <a:ext cx="764939" cy="53582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4054EE8-9901-D846-88B3-A92B16CE4B8A}"/>
                </a:ext>
              </a:extLst>
            </p:cNvPr>
            <p:cNvCxnSpPr>
              <a:stCxn id="89" idx="3"/>
              <a:endCxn id="91" idx="2"/>
            </p:cNvCxnSpPr>
            <p:nvPr/>
          </p:nvCxnSpPr>
          <p:spPr>
            <a:xfrm flipV="1">
              <a:off x="10304736" y="5197108"/>
              <a:ext cx="763474"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C08C839-67D6-3842-B5C4-3F4C31DE6245}"/>
                </a:ext>
              </a:extLst>
            </p:cNvPr>
            <p:cNvCxnSpPr>
              <a:cxnSpLocks/>
              <a:stCxn id="89" idx="3"/>
              <a:endCxn id="92" idx="2"/>
            </p:cNvCxnSpPr>
            <p:nvPr/>
          </p:nvCxnSpPr>
          <p:spPr>
            <a:xfrm>
              <a:off x="10304736" y="5197109"/>
              <a:ext cx="763474" cy="5246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4191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FE24B-B8A0-674C-B06E-23FD17056FF4}"/>
              </a:ext>
            </a:extLst>
          </p:cNvPr>
          <p:cNvSpPr>
            <a:spLocks noGrp="1"/>
          </p:cNvSpPr>
          <p:nvPr>
            <p:ph type="title"/>
          </p:nvPr>
        </p:nvSpPr>
        <p:spPr/>
        <p:txBody>
          <a:bodyPr/>
          <a:lstStyle/>
          <a:p>
            <a:r>
              <a:rPr lang="de-DE" dirty="0"/>
              <a:t>Funktionalitäten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740C25-17C3-954F-8C01-CB62454CC605}"/>
                  </a:ext>
                </a:extLst>
              </p:cNvPr>
              <p:cNvSpPr>
                <a:spLocks noGrp="1"/>
              </p:cNvSpPr>
              <p:nvPr>
                <p:ph idx="1"/>
              </p:nvPr>
            </p:nvSpPr>
            <p:spPr>
              <a:xfrm>
                <a:off x="359626" y="1665066"/>
                <a:ext cx="7273724" cy="4240848"/>
              </a:xfrm>
            </p:spPr>
            <p:txBody>
              <a:bodyPr>
                <a:noAutofit/>
              </a:bodyPr>
              <a:lstStyle/>
              <a:p>
                <a:r>
                  <a:rPr lang="de-DE" dirty="0">
                    <a:ea typeface="ＭＳ Ｐゴシック" charset="0"/>
                  </a:rPr>
                  <a:t>Funktionalitätsangaben definieren Einschränkungen:</a:t>
                </a:r>
              </a:p>
              <a:p>
                <a:pPr lvl="1"/>
                <a:r>
                  <a:rPr lang="de-DE" dirty="0">
                    <a:ea typeface="ＭＳ Ｐゴシック" charset="0"/>
                  </a:rPr>
                  <a:t>Varianten sind </a:t>
                </a:r>
                <a14:m>
                  <m:oMath xmlns:m="http://schemas.openxmlformats.org/officeDocument/2006/math">
                    <m:r>
                      <a:rPr lang="de-DE" i="1">
                        <a:latin typeface="Cambria Math" panose="02040503050406030204" pitchFamily="18" charset="0"/>
                        <a:ea typeface="ＭＳ Ｐゴシック" charset="0"/>
                      </a:rPr>
                      <m:t>𝑛</m:t>
                    </m:r>
                    <m:r>
                      <a:rPr lang="de-DE" i="1">
                        <a:latin typeface="Cambria Math" panose="02040503050406030204" pitchFamily="18" charset="0"/>
                        <a:ea typeface="ＭＳ Ｐゴシック" charset="0"/>
                      </a:rPr>
                      <m:t> :</m:t>
                    </m:r>
                    <m:r>
                      <a:rPr lang="de-DE" i="1">
                        <a:latin typeface="Cambria Math" panose="02040503050406030204" pitchFamily="18" charset="0"/>
                        <a:ea typeface="ＭＳ Ｐゴシック" charset="0"/>
                      </a:rPr>
                      <m:t>𝑚</m:t>
                    </m:r>
                    <m:r>
                      <a:rPr lang="de-DE" i="1">
                        <a:latin typeface="Cambria Math" panose="02040503050406030204" pitchFamily="18" charset="0"/>
                        <a:ea typeface="ＭＳ Ｐゴシック" charset="0"/>
                      </a:rPr>
                      <m:t>,1 :</m:t>
                    </m:r>
                    <m:r>
                      <a:rPr lang="de-DE" i="1">
                        <a:latin typeface="Cambria Math" panose="02040503050406030204" pitchFamily="18" charset="0"/>
                        <a:ea typeface="ＭＳ Ｐゴシック" charset="0"/>
                      </a:rPr>
                      <m:t>𝑛</m:t>
                    </m:r>
                    <m:r>
                      <a:rPr lang="de-DE" i="1">
                        <a:latin typeface="Cambria Math" panose="02040503050406030204" pitchFamily="18" charset="0"/>
                        <a:ea typeface="ＭＳ Ｐゴシック" charset="0"/>
                      </a:rPr>
                      <m:t>, 1 :1</m:t>
                    </m:r>
                  </m:oMath>
                </a14:m>
                <a:endParaRPr lang="de-DE" dirty="0">
                  <a:ea typeface="ＭＳ Ｐゴシック" charset="0"/>
                </a:endParaRPr>
              </a:p>
              <a:p>
                <a:pPr lvl="1"/>
                <a:r>
                  <a:rPr lang="de-DE" dirty="0">
                    <a:ea typeface="ＭＳ Ｐゴシック" charset="0"/>
                  </a:rPr>
                  <a:t>Gegeben </a:t>
                </a:r>
                <a14:m>
                  <m:oMath xmlns:m="http://schemas.openxmlformats.org/officeDocument/2006/math">
                    <m:r>
                      <a:rPr lang="de-DE" b="0" i="1" smtClean="0">
                        <a:latin typeface="Cambria Math" panose="02040503050406030204" pitchFamily="18" charset="0"/>
                        <a:ea typeface="ＭＳ Ｐゴシック" charset="0"/>
                      </a:rPr>
                      <m:t>𝑥</m:t>
                    </m:r>
                    <m:r>
                      <a:rPr lang="de-DE" b="0" i="1" smtClean="0">
                        <a:latin typeface="Cambria Math" panose="02040503050406030204" pitchFamily="18" charset="0"/>
                        <a:ea typeface="ＭＳ Ｐゴシック" charset="0"/>
                      </a:rPr>
                      <m:t> :</m:t>
                    </m:r>
                    <m:r>
                      <a:rPr lang="de-DE" b="0" i="1" smtClean="0">
                        <a:latin typeface="Cambria Math" panose="02040503050406030204" pitchFamily="18" charset="0"/>
                        <a:ea typeface="ＭＳ Ｐゴシック" charset="0"/>
                      </a:rPr>
                      <m:t>𝑦</m:t>
                    </m:r>
                  </m:oMath>
                </a14:m>
                <a:r>
                  <a:rPr lang="de-DE" b="0" dirty="0">
                    <a:ea typeface="ＭＳ Ｐゴシック" charset="0"/>
                  </a:rPr>
                  <a:t>, </a:t>
                </a:r>
              </a:p>
              <a:p>
                <a:pPr lvl="2"/>
                <a:r>
                  <a:rPr lang="de-DE" b="0" dirty="0">
                    <a:ea typeface="ＭＳ Ｐゴシック" charset="0"/>
                  </a:rPr>
                  <a:t>J</a:t>
                </a:r>
                <a:r>
                  <a:rPr lang="de-DE" dirty="0">
                    <a:ea typeface="ＭＳ Ｐゴシック" charset="0"/>
                  </a:rPr>
                  <a:t>ede Instanz der ersten Klasse kann mit bis zu </a:t>
                </a:r>
                <a:br>
                  <a:rPr lang="de-DE" dirty="0">
                    <a:ea typeface="ＭＳ Ｐゴシック" charset="0"/>
                  </a:rPr>
                </a:br>
                <a14:m>
                  <m:oMath xmlns:m="http://schemas.openxmlformats.org/officeDocument/2006/math">
                    <m:r>
                      <a:rPr lang="de-DE" i="1">
                        <a:latin typeface="Cambria Math" panose="02040503050406030204" pitchFamily="18" charset="0"/>
                        <a:ea typeface="ＭＳ Ｐゴシック" charset="0"/>
                      </a:rPr>
                      <m:t>𝑦</m:t>
                    </m:r>
                  </m:oMath>
                </a14:m>
                <a:r>
                  <a:rPr lang="de-DE" dirty="0">
                    <a:ea typeface="ＭＳ Ｐゴシック" charset="0"/>
                  </a:rPr>
                  <a:t> Instanzen der zweiten Klasse assoziiert werden </a:t>
                </a:r>
              </a:p>
              <a:p>
                <a:pPr lvl="2"/>
                <a:r>
                  <a:rPr lang="de-DE" dirty="0">
                    <a:ea typeface="ＭＳ Ｐゴシック" charset="0"/>
                  </a:rPr>
                  <a:t>Jede Instanz der zweiten Klasse mit bis zu </a:t>
                </a:r>
                <a:br>
                  <a:rPr lang="de-DE" dirty="0">
                    <a:ea typeface="ＭＳ Ｐゴシック" charset="0"/>
                  </a:rPr>
                </a:br>
                <a14:m>
                  <m:oMath xmlns:m="http://schemas.openxmlformats.org/officeDocument/2006/math">
                    <m:r>
                      <a:rPr lang="de-DE" b="0" i="1" smtClean="0">
                        <a:latin typeface="Cambria Math" panose="02040503050406030204" pitchFamily="18" charset="0"/>
                        <a:ea typeface="ＭＳ Ｐゴシック" charset="0"/>
                      </a:rPr>
                      <m:t>𝑥</m:t>
                    </m:r>
                  </m:oMath>
                </a14:m>
                <a:r>
                  <a:rPr lang="de-DE" dirty="0">
                    <a:ea typeface="ＭＳ Ｐゴシック" charset="0"/>
                  </a:rPr>
                  <a:t> Instanzen der ersten Klasse assoziiert werden</a:t>
                </a:r>
              </a:p>
              <a:p>
                <a:r>
                  <a:rPr lang="de-DE" dirty="0">
                    <a:ea typeface="ＭＳ Ｐゴシック" charset="0"/>
                  </a:rPr>
                  <a:t>Beispiel</a:t>
                </a:r>
              </a:p>
              <a:p>
                <a:pPr lvl="1"/>
                <a:r>
                  <a:rPr lang="de-DE" dirty="0">
                    <a:ea typeface="ＭＳ Ｐゴシック" charset="0"/>
                  </a:rPr>
                  <a:t>An Projekten arbeiten Mitarbeiter</a:t>
                </a:r>
              </a:p>
              <a:p>
                <a:pPr lvl="2"/>
                <a:r>
                  <a:rPr lang="de-DE" dirty="0">
                    <a:ea typeface="ＭＳ Ｐゴシック" charset="0"/>
                  </a:rPr>
                  <a:t>Ein Mitarbeiter kann an mehreren (</a:t>
                </a:r>
                <a14:m>
                  <m:oMath xmlns:m="http://schemas.openxmlformats.org/officeDocument/2006/math">
                    <m:r>
                      <a:rPr lang="de-DE" i="1" dirty="0" smtClean="0">
                        <a:latin typeface="Cambria Math" panose="02040503050406030204" pitchFamily="18" charset="0"/>
                        <a:ea typeface="ＭＳ Ｐゴシック" charset="0"/>
                      </a:rPr>
                      <m:t>𝑛</m:t>
                    </m:r>
                  </m:oMath>
                </a14:m>
                <a:r>
                  <a:rPr lang="de-DE" dirty="0">
                    <a:ea typeface="ＭＳ Ｐゴシック" charset="0"/>
                  </a:rPr>
                  <a:t>) Projekten arbeiten </a:t>
                </a:r>
              </a:p>
              <a:p>
                <a:pPr lvl="2"/>
                <a:r>
                  <a:rPr lang="de-DE" dirty="0">
                    <a:ea typeface="ＭＳ Ｐゴシック" charset="0"/>
                  </a:rPr>
                  <a:t>Jedes Projekt wird von beliebig vielen (</a:t>
                </a:r>
                <a14:m>
                  <m:oMath xmlns:m="http://schemas.openxmlformats.org/officeDocument/2006/math">
                    <m:r>
                      <a:rPr lang="de-DE" i="1" dirty="0" smtClean="0">
                        <a:latin typeface="Cambria Math" panose="02040503050406030204" pitchFamily="18" charset="0"/>
                        <a:ea typeface="ＭＳ Ｐゴシック" charset="0"/>
                      </a:rPr>
                      <m:t>𝑚</m:t>
                    </m:r>
                  </m:oMath>
                </a14:m>
                <a:r>
                  <a:rPr lang="de-DE" dirty="0">
                    <a:ea typeface="ＭＳ Ｐゴシック" charset="0"/>
                  </a:rPr>
                  <a:t>) Mitarbeitern bearbeitet</a:t>
                </a:r>
              </a:p>
              <a:p>
                <a:endParaRPr lang="de-DE" dirty="0">
                  <a:ea typeface="ＭＳ Ｐゴシック" charset="0"/>
                </a:endParaRPr>
              </a:p>
            </p:txBody>
          </p:sp>
        </mc:Choice>
        <mc:Fallback xmlns="">
          <p:sp>
            <p:nvSpPr>
              <p:cNvPr id="3" name="Content Placeholder 2">
                <a:extLst>
                  <a:ext uri="{FF2B5EF4-FFF2-40B4-BE49-F238E27FC236}">
                    <a16:creationId xmlns:a16="http://schemas.microsoft.com/office/drawing/2014/main" id="{5F740C25-17C3-954F-8C01-CB62454CC605}"/>
                  </a:ext>
                </a:extLst>
              </p:cNvPr>
              <p:cNvSpPr>
                <a:spLocks noGrp="1" noRot="1" noChangeAspect="1" noMove="1" noResize="1" noEditPoints="1" noAdjustHandles="1" noChangeArrowheads="1" noChangeShapeType="1" noTextEdit="1"/>
              </p:cNvSpPr>
              <p:nvPr>
                <p:ph idx="1"/>
              </p:nvPr>
            </p:nvSpPr>
            <p:spPr>
              <a:xfrm>
                <a:off x="359626" y="1665066"/>
                <a:ext cx="7273724" cy="4240848"/>
              </a:xfrm>
              <a:blipFill>
                <a:blip r:embed="rId3"/>
                <a:stretch>
                  <a:fillRect l="-2443" t="-2985"/>
                </a:stretch>
              </a:blipFill>
            </p:spPr>
            <p:txBody>
              <a:bodyPr/>
              <a:lstStyle/>
              <a:p>
                <a:r>
                  <a:rPr lang="en-DE">
                    <a:noFill/>
                  </a:rPr>
                  <a:t> </a:t>
                </a:r>
              </a:p>
            </p:txBody>
          </p:sp>
        </mc:Fallback>
      </mc:AlternateContent>
      <p:sp>
        <p:nvSpPr>
          <p:cNvPr id="108" name="Date Placeholder 107">
            <a:extLst>
              <a:ext uri="{FF2B5EF4-FFF2-40B4-BE49-F238E27FC236}">
                <a16:creationId xmlns:a16="http://schemas.microsoft.com/office/drawing/2014/main" id="{BB0B3E04-DB39-A545-B6FC-B27E3A3657D1}"/>
              </a:ext>
            </a:extLst>
          </p:cNvPr>
          <p:cNvSpPr>
            <a:spLocks noGrp="1"/>
          </p:cNvSpPr>
          <p:nvPr>
            <p:ph type="dt" sz="half" idx="2"/>
          </p:nvPr>
        </p:nvSpPr>
        <p:spPr/>
        <p:txBody>
          <a:bodyPr/>
          <a:lstStyle/>
          <a:p>
            <a:r>
              <a:rPr lang="en-GB"/>
              <a:t>Modellierung</a:t>
            </a:r>
          </a:p>
        </p:txBody>
      </p:sp>
      <p:sp>
        <p:nvSpPr>
          <p:cNvPr id="119" name="Footer Placeholder 118">
            <a:extLst>
              <a:ext uri="{FF2B5EF4-FFF2-40B4-BE49-F238E27FC236}">
                <a16:creationId xmlns:a16="http://schemas.microsoft.com/office/drawing/2014/main" id="{213AC6AE-FFF1-3846-996A-DFF902CF739D}"/>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29D78A40-516C-1A46-B609-66C6699E4239}"/>
              </a:ext>
            </a:extLst>
          </p:cNvPr>
          <p:cNvSpPr>
            <a:spLocks noGrp="1"/>
          </p:cNvSpPr>
          <p:nvPr>
            <p:ph type="sldNum" sz="quarter" idx="4"/>
          </p:nvPr>
        </p:nvSpPr>
        <p:spPr/>
        <p:txBody>
          <a:bodyPr/>
          <a:lstStyle/>
          <a:p>
            <a:fld id="{6B52BCD7-8B4B-1443-81DC-540C3C62FE02}" type="slidenum">
              <a:rPr lang="en-GB" smtClean="0"/>
              <a:t>15</a:t>
            </a:fld>
            <a:endParaRPr lang="en-GB"/>
          </a:p>
        </p:txBody>
      </p:sp>
      <p:grpSp>
        <p:nvGrpSpPr>
          <p:cNvPr id="121" name="Group 120">
            <a:extLst>
              <a:ext uri="{FF2B5EF4-FFF2-40B4-BE49-F238E27FC236}">
                <a16:creationId xmlns:a16="http://schemas.microsoft.com/office/drawing/2014/main" id="{6C9FBF37-1AC3-C445-8A22-0D52F4EB5568}"/>
              </a:ext>
            </a:extLst>
          </p:cNvPr>
          <p:cNvGrpSpPr/>
          <p:nvPr/>
        </p:nvGrpSpPr>
        <p:grpSpPr>
          <a:xfrm>
            <a:off x="8495114" y="2156804"/>
            <a:ext cx="1535723" cy="2166938"/>
            <a:chOff x="7719806" y="2155960"/>
            <a:chExt cx="1535723" cy="2166938"/>
          </a:xfrm>
        </p:grpSpPr>
        <p:sp>
          <p:nvSpPr>
            <p:cNvPr id="44" name="Oval 41">
              <a:extLst>
                <a:ext uri="{FF2B5EF4-FFF2-40B4-BE49-F238E27FC236}">
                  <a16:creationId xmlns:a16="http://schemas.microsoft.com/office/drawing/2014/main" id="{51255A7F-65FA-B948-8E8B-3A0DDA529D96}"/>
                </a:ext>
              </a:extLst>
            </p:cNvPr>
            <p:cNvSpPr>
              <a:spLocks noChangeArrowheads="1"/>
            </p:cNvSpPr>
            <p:nvPr/>
          </p:nvSpPr>
          <p:spPr bwMode="auto">
            <a:xfrm>
              <a:off x="7719806" y="2308360"/>
              <a:ext cx="410308" cy="15113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 name="Rectangle 42">
              <a:extLst>
                <a:ext uri="{FF2B5EF4-FFF2-40B4-BE49-F238E27FC236}">
                  <a16:creationId xmlns:a16="http://schemas.microsoft.com/office/drawing/2014/main" id="{DD1EF42E-B69A-254F-B145-A239156585B3}"/>
                </a:ext>
              </a:extLst>
            </p:cNvPr>
            <p:cNvSpPr>
              <a:spLocks noChangeArrowheads="1"/>
            </p:cNvSpPr>
            <p:nvPr/>
          </p:nvSpPr>
          <p:spPr bwMode="auto">
            <a:xfrm>
              <a:off x="8352852" y="2155960"/>
              <a:ext cx="269631" cy="179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 name="Rectangle 43">
              <a:extLst>
                <a:ext uri="{FF2B5EF4-FFF2-40B4-BE49-F238E27FC236}">
                  <a16:creationId xmlns:a16="http://schemas.microsoft.com/office/drawing/2014/main" id="{D951424B-B6E3-A54B-A5C1-8884DAC99CE2}"/>
                </a:ext>
              </a:extLst>
            </p:cNvPr>
            <p:cNvSpPr>
              <a:spLocks noChangeArrowheads="1"/>
            </p:cNvSpPr>
            <p:nvPr/>
          </p:nvSpPr>
          <p:spPr bwMode="auto">
            <a:xfrm>
              <a:off x="8423190" y="2384560"/>
              <a:ext cx="58615" cy="63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47" name="Oval 44">
              <a:extLst>
                <a:ext uri="{FF2B5EF4-FFF2-40B4-BE49-F238E27FC236}">
                  <a16:creationId xmlns:a16="http://schemas.microsoft.com/office/drawing/2014/main" id="{B96E8E2D-EA4B-544F-9B0D-2836ED60920D}"/>
                </a:ext>
              </a:extLst>
            </p:cNvPr>
            <p:cNvSpPr>
              <a:spLocks noChangeArrowheads="1"/>
            </p:cNvSpPr>
            <p:nvPr/>
          </p:nvSpPr>
          <p:spPr bwMode="auto">
            <a:xfrm>
              <a:off x="7860483" y="2613160"/>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48" name="Oval 45">
              <a:extLst>
                <a:ext uri="{FF2B5EF4-FFF2-40B4-BE49-F238E27FC236}">
                  <a16:creationId xmlns:a16="http://schemas.microsoft.com/office/drawing/2014/main" id="{6AF9972D-428D-BF4C-B9E5-1B2665D5425B}"/>
                </a:ext>
              </a:extLst>
            </p:cNvPr>
            <p:cNvSpPr>
              <a:spLocks noChangeArrowheads="1"/>
            </p:cNvSpPr>
            <p:nvPr/>
          </p:nvSpPr>
          <p:spPr bwMode="auto">
            <a:xfrm>
              <a:off x="8845221" y="2308360"/>
              <a:ext cx="410308" cy="15113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 name="Oval 46">
              <a:extLst>
                <a:ext uri="{FF2B5EF4-FFF2-40B4-BE49-F238E27FC236}">
                  <a16:creationId xmlns:a16="http://schemas.microsoft.com/office/drawing/2014/main" id="{FD4B06F6-B686-EA4E-8439-CD672CA6A744}"/>
                </a:ext>
              </a:extLst>
            </p:cNvPr>
            <p:cNvSpPr>
              <a:spLocks noChangeArrowheads="1"/>
            </p:cNvSpPr>
            <p:nvPr/>
          </p:nvSpPr>
          <p:spPr bwMode="auto">
            <a:xfrm>
              <a:off x="8001159" y="2765560"/>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50" name="Oval 47">
              <a:extLst>
                <a:ext uri="{FF2B5EF4-FFF2-40B4-BE49-F238E27FC236}">
                  <a16:creationId xmlns:a16="http://schemas.microsoft.com/office/drawing/2014/main" id="{0244EEA6-2CE9-6943-876F-01BBFCF9CB7A}"/>
                </a:ext>
              </a:extLst>
            </p:cNvPr>
            <p:cNvSpPr>
              <a:spLocks noChangeArrowheads="1"/>
            </p:cNvSpPr>
            <p:nvPr/>
          </p:nvSpPr>
          <p:spPr bwMode="auto">
            <a:xfrm>
              <a:off x="7860483" y="2917960"/>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51" name="Oval 48">
              <a:extLst>
                <a:ext uri="{FF2B5EF4-FFF2-40B4-BE49-F238E27FC236}">
                  <a16:creationId xmlns:a16="http://schemas.microsoft.com/office/drawing/2014/main" id="{04488B4C-2AE0-174E-9F90-1D59F589E31C}"/>
                </a:ext>
              </a:extLst>
            </p:cNvPr>
            <p:cNvSpPr>
              <a:spLocks noChangeArrowheads="1"/>
            </p:cNvSpPr>
            <p:nvPr/>
          </p:nvSpPr>
          <p:spPr bwMode="auto">
            <a:xfrm>
              <a:off x="8001159" y="3070360"/>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52" name="Oval 49">
              <a:extLst>
                <a:ext uri="{FF2B5EF4-FFF2-40B4-BE49-F238E27FC236}">
                  <a16:creationId xmlns:a16="http://schemas.microsoft.com/office/drawing/2014/main" id="{A70FD1EE-170E-6B47-AE52-3598A9C04775}"/>
                </a:ext>
              </a:extLst>
            </p:cNvPr>
            <p:cNvSpPr>
              <a:spLocks noChangeArrowheads="1"/>
            </p:cNvSpPr>
            <p:nvPr/>
          </p:nvSpPr>
          <p:spPr bwMode="auto">
            <a:xfrm>
              <a:off x="7860483" y="3222760"/>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53" name="Oval 50">
              <a:extLst>
                <a:ext uri="{FF2B5EF4-FFF2-40B4-BE49-F238E27FC236}">
                  <a16:creationId xmlns:a16="http://schemas.microsoft.com/office/drawing/2014/main" id="{39A2B609-4EFF-CA48-A43C-45F55ABEE787}"/>
                </a:ext>
              </a:extLst>
            </p:cNvPr>
            <p:cNvSpPr>
              <a:spLocks noChangeArrowheads="1"/>
            </p:cNvSpPr>
            <p:nvPr/>
          </p:nvSpPr>
          <p:spPr bwMode="auto">
            <a:xfrm>
              <a:off x="8001159" y="3375160"/>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54" name="Oval 51">
              <a:extLst>
                <a:ext uri="{FF2B5EF4-FFF2-40B4-BE49-F238E27FC236}">
                  <a16:creationId xmlns:a16="http://schemas.microsoft.com/office/drawing/2014/main" id="{CED3AE0E-AB12-6B4B-A26E-FD8F61C25416}"/>
                </a:ext>
              </a:extLst>
            </p:cNvPr>
            <p:cNvSpPr>
              <a:spLocks noChangeArrowheads="1"/>
            </p:cNvSpPr>
            <p:nvPr/>
          </p:nvSpPr>
          <p:spPr bwMode="auto">
            <a:xfrm>
              <a:off x="7860483" y="3527560"/>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55" name="Oval 52">
              <a:extLst>
                <a:ext uri="{FF2B5EF4-FFF2-40B4-BE49-F238E27FC236}">
                  <a16:creationId xmlns:a16="http://schemas.microsoft.com/office/drawing/2014/main" id="{C24CD26B-DE53-1C45-8634-6B64977C0CB2}"/>
                </a:ext>
              </a:extLst>
            </p:cNvPr>
            <p:cNvSpPr>
              <a:spLocks noChangeArrowheads="1"/>
            </p:cNvSpPr>
            <p:nvPr/>
          </p:nvSpPr>
          <p:spPr bwMode="auto">
            <a:xfrm>
              <a:off x="8985898" y="2536960"/>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56" name="Oval 53">
              <a:extLst>
                <a:ext uri="{FF2B5EF4-FFF2-40B4-BE49-F238E27FC236}">
                  <a16:creationId xmlns:a16="http://schemas.microsoft.com/office/drawing/2014/main" id="{9E67AEDE-162B-EE48-A4F0-E113E30238EB}"/>
                </a:ext>
              </a:extLst>
            </p:cNvPr>
            <p:cNvSpPr>
              <a:spLocks noChangeArrowheads="1"/>
            </p:cNvSpPr>
            <p:nvPr/>
          </p:nvSpPr>
          <p:spPr bwMode="auto">
            <a:xfrm>
              <a:off x="9126575" y="2689360"/>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57" name="Oval 54">
              <a:extLst>
                <a:ext uri="{FF2B5EF4-FFF2-40B4-BE49-F238E27FC236}">
                  <a16:creationId xmlns:a16="http://schemas.microsoft.com/office/drawing/2014/main" id="{E10EED06-0549-454D-8DC3-F811E8542F8E}"/>
                </a:ext>
              </a:extLst>
            </p:cNvPr>
            <p:cNvSpPr>
              <a:spLocks noChangeArrowheads="1"/>
            </p:cNvSpPr>
            <p:nvPr/>
          </p:nvSpPr>
          <p:spPr bwMode="auto">
            <a:xfrm>
              <a:off x="8985898" y="2841760"/>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58" name="Oval 55">
              <a:extLst>
                <a:ext uri="{FF2B5EF4-FFF2-40B4-BE49-F238E27FC236}">
                  <a16:creationId xmlns:a16="http://schemas.microsoft.com/office/drawing/2014/main" id="{F1BCAD2B-8A12-3848-BF92-75609FFE7B3A}"/>
                </a:ext>
              </a:extLst>
            </p:cNvPr>
            <p:cNvSpPr>
              <a:spLocks noChangeArrowheads="1"/>
            </p:cNvSpPr>
            <p:nvPr/>
          </p:nvSpPr>
          <p:spPr bwMode="auto">
            <a:xfrm>
              <a:off x="9126575" y="3070360"/>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59" name="Oval 56">
              <a:extLst>
                <a:ext uri="{FF2B5EF4-FFF2-40B4-BE49-F238E27FC236}">
                  <a16:creationId xmlns:a16="http://schemas.microsoft.com/office/drawing/2014/main" id="{B6D84850-EAF4-FA40-AAB4-520E0693DB2B}"/>
                </a:ext>
              </a:extLst>
            </p:cNvPr>
            <p:cNvSpPr>
              <a:spLocks noChangeArrowheads="1"/>
            </p:cNvSpPr>
            <p:nvPr/>
          </p:nvSpPr>
          <p:spPr bwMode="auto">
            <a:xfrm>
              <a:off x="8985898" y="3146560"/>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60" name="Oval 57">
              <a:extLst>
                <a:ext uri="{FF2B5EF4-FFF2-40B4-BE49-F238E27FC236}">
                  <a16:creationId xmlns:a16="http://schemas.microsoft.com/office/drawing/2014/main" id="{72A23436-C047-4F4C-B5DB-06F34E093572}"/>
                </a:ext>
              </a:extLst>
            </p:cNvPr>
            <p:cNvSpPr>
              <a:spLocks noChangeArrowheads="1"/>
            </p:cNvSpPr>
            <p:nvPr/>
          </p:nvSpPr>
          <p:spPr bwMode="auto">
            <a:xfrm>
              <a:off x="9056236" y="3375160"/>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61" name="Oval 58">
              <a:extLst>
                <a:ext uri="{FF2B5EF4-FFF2-40B4-BE49-F238E27FC236}">
                  <a16:creationId xmlns:a16="http://schemas.microsoft.com/office/drawing/2014/main" id="{C83084C1-9C7A-3948-BF68-08A39A6A5EA3}"/>
                </a:ext>
              </a:extLst>
            </p:cNvPr>
            <p:cNvSpPr>
              <a:spLocks noChangeArrowheads="1"/>
            </p:cNvSpPr>
            <p:nvPr/>
          </p:nvSpPr>
          <p:spPr bwMode="auto">
            <a:xfrm>
              <a:off x="8985898" y="3527560"/>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62" name="Rectangle 59">
              <a:extLst>
                <a:ext uri="{FF2B5EF4-FFF2-40B4-BE49-F238E27FC236}">
                  <a16:creationId xmlns:a16="http://schemas.microsoft.com/office/drawing/2014/main" id="{1D46D17F-D45E-7541-ABB9-D3C32E08EFDA}"/>
                </a:ext>
              </a:extLst>
            </p:cNvPr>
            <p:cNvSpPr>
              <a:spLocks noChangeArrowheads="1"/>
            </p:cNvSpPr>
            <p:nvPr/>
          </p:nvSpPr>
          <p:spPr bwMode="auto">
            <a:xfrm>
              <a:off x="8423190" y="2841760"/>
              <a:ext cx="58615" cy="63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63" name="Rectangle 60">
              <a:extLst>
                <a:ext uri="{FF2B5EF4-FFF2-40B4-BE49-F238E27FC236}">
                  <a16:creationId xmlns:a16="http://schemas.microsoft.com/office/drawing/2014/main" id="{78B701FF-9A7F-EC4C-9552-4B45567B9D9E}"/>
                </a:ext>
              </a:extLst>
            </p:cNvPr>
            <p:cNvSpPr>
              <a:spLocks noChangeArrowheads="1"/>
            </p:cNvSpPr>
            <p:nvPr/>
          </p:nvSpPr>
          <p:spPr bwMode="auto">
            <a:xfrm>
              <a:off x="8493529" y="3070360"/>
              <a:ext cx="58615" cy="63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64" name="Rectangle 61">
              <a:extLst>
                <a:ext uri="{FF2B5EF4-FFF2-40B4-BE49-F238E27FC236}">
                  <a16:creationId xmlns:a16="http://schemas.microsoft.com/office/drawing/2014/main" id="{40FB09EF-CE2B-BA46-9BA0-8AF7D88303E7}"/>
                </a:ext>
              </a:extLst>
            </p:cNvPr>
            <p:cNvSpPr>
              <a:spLocks noChangeArrowheads="1"/>
            </p:cNvSpPr>
            <p:nvPr/>
          </p:nvSpPr>
          <p:spPr bwMode="auto">
            <a:xfrm>
              <a:off x="8493529" y="3527560"/>
              <a:ext cx="58615" cy="63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65" name="Line 62">
              <a:extLst>
                <a:ext uri="{FF2B5EF4-FFF2-40B4-BE49-F238E27FC236}">
                  <a16:creationId xmlns:a16="http://schemas.microsoft.com/office/drawing/2014/main" id="{777BA3F3-861B-F748-A241-B2D92E094494}"/>
                </a:ext>
              </a:extLst>
            </p:cNvPr>
            <p:cNvSpPr>
              <a:spLocks noChangeShapeType="1"/>
            </p:cNvSpPr>
            <p:nvPr/>
          </p:nvSpPr>
          <p:spPr bwMode="auto">
            <a:xfrm flipH="1" flipV="1">
              <a:off x="8446636" y="2419485"/>
              <a:ext cx="580292" cy="1460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66" name="Line 63">
              <a:extLst>
                <a:ext uri="{FF2B5EF4-FFF2-40B4-BE49-F238E27FC236}">
                  <a16:creationId xmlns:a16="http://schemas.microsoft.com/office/drawing/2014/main" id="{7D708E41-AF8E-DA4B-AC7D-1C011C35D290}"/>
                </a:ext>
              </a:extLst>
            </p:cNvPr>
            <p:cNvSpPr>
              <a:spLocks noChangeShapeType="1"/>
            </p:cNvSpPr>
            <p:nvPr/>
          </p:nvSpPr>
          <p:spPr bwMode="auto">
            <a:xfrm flipH="1">
              <a:off x="8456894" y="2873510"/>
              <a:ext cx="57003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67" name="Line 64">
              <a:extLst>
                <a:ext uri="{FF2B5EF4-FFF2-40B4-BE49-F238E27FC236}">
                  <a16:creationId xmlns:a16="http://schemas.microsoft.com/office/drawing/2014/main" id="{DB225D1A-B9C4-3749-A694-D5EC696743CC}"/>
                </a:ext>
              </a:extLst>
            </p:cNvPr>
            <p:cNvSpPr>
              <a:spLocks noChangeShapeType="1"/>
            </p:cNvSpPr>
            <p:nvPr/>
          </p:nvSpPr>
          <p:spPr bwMode="auto">
            <a:xfrm flipH="1" flipV="1">
              <a:off x="8528698" y="3102110"/>
              <a:ext cx="487973" cy="920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68" name="Line 65">
              <a:extLst>
                <a:ext uri="{FF2B5EF4-FFF2-40B4-BE49-F238E27FC236}">
                  <a16:creationId xmlns:a16="http://schemas.microsoft.com/office/drawing/2014/main" id="{C707A357-D263-A442-9BDC-F3F42A06E2C6}"/>
                </a:ext>
              </a:extLst>
            </p:cNvPr>
            <p:cNvSpPr>
              <a:spLocks noChangeShapeType="1"/>
            </p:cNvSpPr>
            <p:nvPr/>
          </p:nvSpPr>
          <p:spPr bwMode="auto">
            <a:xfrm flipH="1">
              <a:off x="8508183" y="3406910"/>
              <a:ext cx="592015" cy="155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69" name="Line 66">
              <a:extLst>
                <a:ext uri="{FF2B5EF4-FFF2-40B4-BE49-F238E27FC236}">
                  <a16:creationId xmlns:a16="http://schemas.microsoft.com/office/drawing/2014/main" id="{97871ECA-2683-6846-8495-47885572B764}"/>
                </a:ext>
              </a:extLst>
            </p:cNvPr>
            <p:cNvSpPr>
              <a:spLocks noChangeShapeType="1"/>
            </p:cNvSpPr>
            <p:nvPr/>
          </p:nvSpPr>
          <p:spPr bwMode="auto">
            <a:xfrm flipH="1">
              <a:off x="8023140" y="2421073"/>
              <a:ext cx="445477" cy="368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70" name="Line 67">
              <a:extLst>
                <a:ext uri="{FF2B5EF4-FFF2-40B4-BE49-F238E27FC236}">
                  <a16:creationId xmlns:a16="http://schemas.microsoft.com/office/drawing/2014/main" id="{0D62BB3B-B091-7C42-ABED-1DC09FC6E09F}"/>
                </a:ext>
              </a:extLst>
            </p:cNvPr>
            <p:cNvSpPr>
              <a:spLocks noChangeShapeType="1"/>
            </p:cNvSpPr>
            <p:nvPr/>
          </p:nvSpPr>
          <p:spPr bwMode="auto">
            <a:xfrm flipH="1" flipV="1">
              <a:off x="8023140" y="2800485"/>
              <a:ext cx="435219"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71" name="Line 68">
              <a:extLst>
                <a:ext uri="{FF2B5EF4-FFF2-40B4-BE49-F238E27FC236}">
                  <a16:creationId xmlns:a16="http://schemas.microsoft.com/office/drawing/2014/main" id="{E76E4E37-D8B4-0640-9BA0-6147D7933DDF}"/>
                </a:ext>
              </a:extLst>
            </p:cNvPr>
            <p:cNvSpPr>
              <a:spLocks noChangeShapeType="1"/>
            </p:cNvSpPr>
            <p:nvPr/>
          </p:nvSpPr>
          <p:spPr bwMode="auto">
            <a:xfrm flipH="1">
              <a:off x="8023140" y="3097348"/>
              <a:ext cx="507023" cy="111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72" name="Line 69">
              <a:extLst>
                <a:ext uri="{FF2B5EF4-FFF2-40B4-BE49-F238E27FC236}">
                  <a16:creationId xmlns:a16="http://schemas.microsoft.com/office/drawing/2014/main" id="{2930C348-E7C9-6C43-A78E-3776B6270794}"/>
                </a:ext>
              </a:extLst>
            </p:cNvPr>
            <p:cNvSpPr>
              <a:spLocks noChangeShapeType="1"/>
            </p:cNvSpPr>
            <p:nvPr/>
          </p:nvSpPr>
          <p:spPr bwMode="auto">
            <a:xfrm flipH="1" flipV="1">
              <a:off x="8023140" y="3394210"/>
              <a:ext cx="496765" cy="1809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mc:AlternateContent xmlns:mc="http://schemas.openxmlformats.org/markup-compatibility/2006" xmlns:a14="http://schemas.microsoft.com/office/drawing/2010/main">
          <mc:Choice Requires="a14">
            <p:sp>
              <p:nvSpPr>
                <p:cNvPr id="73" name="Rectangle 70">
                  <a:extLst>
                    <a:ext uri="{FF2B5EF4-FFF2-40B4-BE49-F238E27FC236}">
                      <a16:creationId xmlns:a16="http://schemas.microsoft.com/office/drawing/2014/main" id="{616ED587-F00A-1042-98B5-F46F3C482FF3}"/>
                    </a:ext>
                  </a:extLst>
                </p:cNvPr>
                <p:cNvSpPr>
                  <a:spLocks noChangeArrowheads="1"/>
                </p:cNvSpPr>
                <p:nvPr/>
              </p:nvSpPr>
              <p:spPr bwMode="auto">
                <a:xfrm>
                  <a:off x="8175540" y="3983173"/>
                  <a:ext cx="698988" cy="33972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90488" tIns="44450" rIns="90488" bIns="44450">
                  <a:spAutoFit/>
                </a:bodyPr>
                <a:lstStyle/>
                <a:p>
                  <a:pPr algn="ctr">
                    <a:lnSpc>
                      <a:spcPct val="90000"/>
                    </a:lnSpc>
                  </a:pPr>
                  <a14:m>
                    <m:oMathPara xmlns:m="http://schemas.openxmlformats.org/officeDocument/2006/math">
                      <m:oMathParaPr>
                        <m:jc m:val="centerGroup"/>
                      </m:oMathParaPr>
                      <m:oMath xmlns:m="http://schemas.openxmlformats.org/officeDocument/2006/math">
                        <m:r>
                          <a:rPr lang="de-DE" b="0" i="1" dirty="0" smtClean="0">
                            <a:latin typeface="Cambria Math" panose="02040503050406030204" pitchFamily="18" charset="0"/>
                          </a:rPr>
                          <m:t>1</m:t>
                        </m:r>
                        <m:r>
                          <a:rPr lang="de-DE" i="1" dirty="0">
                            <a:latin typeface="Cambria Math" panose="02040503050406030204" pitchFamily="18" charset="0"/>
                          </a:rPr>
                          <m:t> :</m:t>
                        </m:r>
                        <m:r>
                          <a:rPr lang="de-DE" b="0" i="1" dirty="0" smtClean="0">
                            <a:latin typeface="Cambria Math" panose="02040503050406030204" pitchFamily="18" charset="0"/>
                          </a:rPr>
                          <m:t>𝑛</m:t>
                        </m:r>
                      </m:oMath>
                    </m:oMathPara>
                  </a14:m>
                  <a:endParaRPr lang="de-DE" dirty="0"/>
                </a:p>
              </p:txBody>
            </p:sp>
          </mc:Choice>
          <mc:Fallback xmlns="">
            <p:sp>
              <p:nvSpPr>
                <p:cNvPr id="73" name="Rectangle 70">
                  <a:extLst>
                    <a:ext uri="{FF2B5EF4-FFF2-40B4-BE49-F238E27FC236}">
                      <a16:creationId xmlns:a16="http://schemas.microsoft.com/office/drawing/2014/main" id="{616ED587-F00A-1042-98B5-F46F3C482FF3}"/>
                    </a:ext>
                  </a:extLst>
                </p:cNvPr>
                <p:cNvSpPr>
                  <a:spLocks noRot="1" noChangeAspect="1" noMove="1" noResize="1" noEditPoints="1" noAdjustHandles="1" noChangeArrowheads="1" noChangeShapeType="1" noTextEdit="1"/>
                </p:cNvSpPr>
                <p:nvPr/>
              </p:nvSpPr>
              <p:spPr bwMode="auto">
                <a:xfrm>
                  <a:off x="8175540" y="3983173"/>
                  <a:ext cx="698988" cy="339725"/>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GB">
                      <a:noFill/>
                    </a:rPr>
                    <a:t> </a:t>
                  </a:r>
                </a:p>
              </p:txBody>
            </p:sp>
          </mc:Fallback>
        </mc:AlternateContent>
      </p:grpSp>
      <p:grpSp>
        <p:nvGrpSpPr>
          <p:cNvPr id="122" name="Group 121">
            <a:extLst>
              <a:ext uri="{FF2B5EF4-FFF2-40B4-BE49-F238E27FC236}">
                <a16:creationId xmlns:a16="http://schemas.microsoft.com/office/drawing/2014/main" id="{682DB8C5-1615-7B43-88D6-A2860F06E9F8}"/>
              </a:ext>
            </a:extLst>
          </p:cNvPr>
          <p:cNvGrpSpPr/>
          <p:nvPr/>
        </p:nvGrpSpPr>
        <p:grpSpPr>
          <a:xfrm>
            <a:off x="6694276" y="2144104"/>
            <a:ext cx="1535723" cy="2179638"/>
            <a:chOff x="5161244" y="2133735"/>
            <a:chExt cx="1535723" cy="2179638"/>
          </a:xfrm>
        </p:grpSpPr>
        <p:sp>
          <p:nvSpPr>
            <p:cNvPr id="6" name="Oval 3">
              <a:extLst>
                <a:ext uri="{FF2B5EF4-FFF2-40B4-BE49-F238E27FC236}">
                  <a16:creationId xmlns:a16="http://schemas.microsoft.com/office/drawing/2014/main" id="{FDFF1CB5-AB71-754C-BDA5-E35343A0B370}"/>
                </a:ext>
              </a:extLst>
            </p:cNvPr>
            <p:cNvSpPr>
              <a:spLocks noChangeArrowheads="1"/>
            </p:cNvSpPr>
            <p:nvPr/>
          </p:nvSpPr>
          <p:spPr bwMode="auto">
            <a:xfrm>
              <a:off x="5161244" y="2286135"/>
              <a:ext cx="410308" cy="15113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 name="Rectangle 4">
              <a:extLst>
                <a:ext uri="{FF2B5EF4-FFF2-40B4-BE49-F238E27FC236}">
                  <a16:creationId xmlns:a16="http://schemas.microsoft.com/office/drawing/2014/main" id="{85E95B45-D4C6-8148-AB30-9DB432EF5793}"/>
                </a:ext>
              </a:extLst>
            </p:cNvPr>
            <p:cNvSpPr>
              <a:spLocks noChangeArrowheads="1"/>
            </p:cNvSpPr>
            <p:nvPr/>
          </p:nvSpPr>
          <p:spPr bwMode="auto">
            <a:xfrm>
              <a:off x="5794290" y="2133735"/>
              <a:ext cx="269631" cy="179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 name="Rectangle 5">
              <a:extLst>
                <a:ext uri="{FF2B5EF4-FFF2-40B4-BE49-F238E27FC236}">
                  <a16:creationId xmlns:a16="http://schemas.microsoft.com/office/drawing/2014/main" id="{9DE424D4-F48E-B947-81B1-64C290AECA73}"/>
                </a:ext>
              </a:extLst>
            </p:cNvPr>
            <p:cNvSpPr>
              <a:spLocks noChangeArrowheads="1"/>
            </p:cNvSpPr>
            <p:nvPr/>
          </p:nvSpPr>
          <p:spPr bwMode="auto">
            <a:xfrm>
              <a:off x="5864629" y="2362335"/>
              <a:ext cx="58615" cy="63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9" name="Oval 6">
              <a:extLst>
                <a:ext uri="{FF2B5EF4-FFF2-40B4-BE49-F238E27FC236}">
                  <a16:creationId xmlns:a16="http://schemas.microsoft.com/office/drawing/2014/main" id="{0125ED03-F971-214A-8121-AE8B42B57B03}"/>
                </a:ext>
              </a:extLst>
            </p:cNvPr>
            <p:cNvSpPr>
              <a:spLocks noChangeArrowheads="1"/>
            </p:cNvSpPr>
            <p:nvPr/>
          </p:nvSpPr>
          <p:spPr bwMode="auto">
            <a:xfrm>
              <a:off x="5301921" y="25909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10" name="Oval 7">
              <a:extLst>
                <a:ext uri="{FF2B5EF4-FFF2-40B4-BE49-F238E27FC236}">
                  <a16:creationId xmlns:a16="http://schemas.microsoft.com/office/drawing/2014/main" id="{66E9CAF2-4AF5-F844-B306-086259D632F8}"/>
                </a:ext>
              </a:extLst>
            </p:cNvPr>
            <p:cNvSpPr>
              <a:spLocks noChangeArrowheads="1"/>
            </p:cNvSpPr>
            <p:nvPr/>
          </p:nvSpPr>
          <p:spPr bwMode="auto">
            <a:xfrm>
              <a:off x="6286659" y="2286135"/>
              <a:ext cx="410308" cy="15113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Oval 8">
              <a:extLst>
                <a:ext uri="{FF2B5EF4-FFF2-40B4-BE49-F238E27FC236}">
                  <a16:creationId xmlns:a16="http://schemas.microsoft.com/office/drawing/2014/main" id="{1A2C8A09-9B07-F042-AF7D-8D6F49A0C488}"/>
                </a:ext>
              </a:extLst>
            </p:cNvPr>
            <p:cNvSpPr>
              <a:spLocks noChangeArrowheads="1"/>
            </p:cNvSpPr>
            <p:nvPr/>
          </p:nvSpPr>
          <p:spPr bwMode="auto">
            <a:xfrm>
              <a:off x="5442598" y="27433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12" name="Oval 9">
              <a:extLst>
                <a:ext uri="{FF2B5EF4-FFF2-40B4-BE49-F238E27FC236}">
                  <a16:creationId xmlns:a16="http://schemas.microsoft.com/office/drawing/2014/main" id="{F5B0E53B-1C93-F640-8D1E-29DBE693AFCE}"/>
                </a:ext>
              </a:extLst>
            </p:cNvPr>
            <p:cNvSpPr>
              <a:spLocks noChangeArrowheads="1"/>
            </p:cNvSpPr>
            <p:nvPr/>
          </p:nvSpPr>
          <p:spPr bwMode="auto">
            <a:xfrm>
              <a:off x="5301921" y="28957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13" name="Oval 10">
              <a:extLst>
                <a:ext uri="{FF2B5EF4-FFF2-40B4-BE49-F238E27FC236}">
                  <a16:creationId xmlns:a16="http://schemas.microsoft.com/office/drawing/2014/main" id="{91CD353E-76BB-2648-83DD-6B673BFBC997}"/>
                </a:ext>
              </a:extLst>
            </p:cNvPr>
            <p:cNvSpPr>
              <a:spLocks noChangeArrowheads="1"/>
            </p:cNvSpPr>
            <p:nvPr/>
          </p:nvSpPr>
          <p:spPr bwMode="auto">
            <a:xfrm>
              <a:off x="5442598" y="30481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14" name="Oval 11">
              <a:extLst>
                <a:ext uri="{FF2B5EF4-FFF2-40B4-BE49-F238E27FC236}">
                  <a16:creationId xmlns:a16="http://schemas.microsoft.com/office/drawing/2014/main" id="{1889326B-16BD-AA41-928A-635EAB804BCD}"/>
                </a:ext>
              </a:extLst>
            </p:cNvPr>
            <p:cNvSpPr>
              <a:spLocks noChangeArrowheads="1"/>
            </p:cNvSpPr>
            <p:nvPr/>
          </p:nvSpPr>
          <p:spPr bwMode="auto">
            <a:xfrm>
              <a:off x="5301921" y="32005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15" name="Oval 12">
              <a:extLst>
                <a:ext uri="{FF2B5EF4-FFF2-40B4-BE49-F238E27FC236}">
                  <a16:creationId xmlns:a16="http://schemas.microsoft.com/office/drawing/2014/main" id="{444F2007-420F-8444-AFF6-4C1EB34A99BD}"/>
                </a:ext>
              </a:extLst>
            </p:cNvPr>
            <p:cNvSpPr>
              <a:spLocks noChangeArrowheads="1"/>
            </p:cNvSpPr>
            <p:nvPr/>
          </p:nvSpPr>
          <p:spPr bwMode="auto">
            <a:xfrm>
              <a:off x="5442598" y="33529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16" name="Oval 13">
              <a:extLst>
                <a:ext uri="{FF2B5EF4-FFF2-40B4-BE49-F238E27FC236}">
                  <a16:creationId xmlns:a16="http://schemas.microsoft.com/office/drawing/2014/main" id="{64A9FFC3-2550-604F-BA90-AE13030D71DE}"/>
                </a:ext>
              </a:extLst>
            </p:cNvPr>
            <p:cNvSpPr>
              <a:spLocks noChangeArrowheads="1"/>
            </p:cNvSpPr>
            <p:nvPr/>
          </p:nvSpPr>
          <p:spPr bwMode="auto">
            <a:xfrm>
              <a:off x="5301921" y="35053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17" name="Oval 14">
              <a:extLst>
                <a:ext uri="{FF2B5EF4-FFF2-40B4-BE49-F238E27FC236}">
                  <a16:creationId xmlns:a16="http://schemas.microsoft.com/office/drawing/2014/main" id="{F4DEC1B6-E6BA-254C-8435-6CC0CF182A6A}"/>
                </a:ext>
              </a:extLst>
            </p:cNvPr>
            <p:cNvSpPr>
              <a:spLocks noChangeArrowheads="1"/>
            </p:cNvSpPr>
            <p:nvPr/>
          </p:nvSpPr>
          <p:spPr bwMode="auto">
            <a:xfrm>
              <a:off x="6427336" y="25147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18" name="Oval 15">
              <a:extLst>
                <a:ext uri="{FF2B5EF4-FFF2-40B4-BE49-F238E27FC236}">
                  <a16:creationId xmlns:a16="http://schemas.microsoft.com/office/drawing/2014/main" id="{C9F1C3FD-1795-0143-8350-C430AFD91E32}"/>
                </a:ext>
              </a:extLst>
            </p:cNvPr>
            <p:cNvSpPr>
              <a:spLocks noChangeArrowheads="1"/>
            </p:cNvSpPr>
            <p:nvPr/>
          </p:nvSpPr>
          <p:spPr bwMode="auto">
            <a:xfrm>
              <a:off x="6568013" y="26671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19" name="Oval 16">
              <a:extLst>
                <a:ext uri="{FF2B5EF4-FFF2-40B4-BE49-F238E27FC236}">
                  <a16:creationId xmlns:a16="http://schemas.microsoft.com/office/drawing/2014/main" id="{C1E9C092-1A58-FE49-8489-9D00AE1C5CC4}"/>
                </a:ext>
              </a:extLst>
            </p:cNvPr>
            <p:cNvSpPr>
              <a:spLocks noChangeArrowheads="1"/>
            </p:cNvSpPr>
            <p:nvPr/>
          </p:nvSpPr>
          <p:spPr bwMode="auto">
            <a:xfrm>
              <a:off x="6427336" y="28195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20" name="Oval 17">
              <a:extLst>
                <a:ext uri="{FF2B5EF4-FFF2-40B4-BE49-F238E27FC236}">
                  <a16:creationId xmlns:a16="http://schemas.microsoft.com/office/drawing/2014/main" id="{34E783B7-2072-2D44-85DD-B10397472B29}"/>
                </a:ext>
              </a:extLst>
            </p:cNvPr>
            <p:cNvSpPr>
              <a:spLocks noChangeArrowheads="1"/>
            </p:cNvSpPr>
            <p:nvPr/>
          </p:nvSpPr>
          <p:spPr bwMode="auto">
            <a:xfrm>
              <a:off x="6568013" y="30481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21" name="Oval 18">
              <a:extLst>
                <a:ext uri="{FF2B5EF4-FFF2-40B4-BE49-F238E27FC236}">
                  <a16:creationId xmlns:a16="http://schemas.microsoft.com/office/drawing/2014/main" id="{3B507E9D-594E-6F43-87B7-9D4A4634443A}"/>
                </a:ext>
              </a:extLst>
            </p:cNvPr>
            <p:cNvSpPr>
              <a:spLocks noChangeArrowheads="1"/>
            </p:cNvSpPr>
            <p:nvPr/>
          </p:nvSpPr>
          <p:spPr bwMode="auto">
            <a:xfrm>
              <a:off x="6427336" y="31243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22" name="Oval 19">
              <a:extLst>
                <a:ext uri="{FF2B5EF4-FFF2-40B4-BE49-F238E27FC236}">
                  <a16:creationId xmlns:a16="http://schemas.microsoft.com/office/drawing/2014/main" id="{28011973-9C5B-0B4E-BA8D-36B34A658CE3}"/>
                </a:ext>
              </a:extLst>
            </p:cNvPr>
            <p:cNvSpPr>
              <a:spLocks noChangeArrowheads="1"/>
            </p:cNvSpPr>
            <p:nvPr/>
          </p:nvSpPr>
          <p:spPr bwMode="auto">
            <a:xfrm>
              <a:off x="6497675" y="33529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23" name="Oval 20">
              <a:extLst>
                <a:ext uri="{FF2B5EF4-FFF2-40B4-BE49-F238E27FC236}">
                  <a16:creationId xmlns:a16="http://schemas.microsoft.com/office/drawing/2014/main" id="{BE9D9C61-C33A-9B4E-B576-D4B9C211508C}"/>
                </a:ext>
              </a:extLst>
            </p:cNvPr>
            <p:cNvSpPr>
              <a:spLocks noChangeArrowheads="1"/>
            </p:cNvSpPr>
            <p:nvPr/>
          </p:nvSpPr>
          <p:spPr bwMode="auto">
            <a:xfrm>
              <a:off x="6427336" y="35053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24" name="Rectangle 21">
              <a:extLst>
                <a:ext uri="{FF2B5EF4-FFF2-40B4-BE49-F238E27FC236}">
                  <a16:creationId xmlns:a16="http://schemas.microsoft.com/office/drawing/2014/main" id="{EA545B7A-1D90-3E4E-9F0A-BB82B0C925D5}"/>
                </a:ext>
              </a:extLst>
            </p:cNvPr>
            <p:cNvSpPr>
              <a:spLocks noChangeArrowheads="1"/>
            </p:cNvSpPr>
            <p:nvPr/>
          </p:nvSpPr>
          <p:spPr bwMode="auto">
            <a:xfrm>
              <a:off x="5934967" y="2590935"/>
              <a:ext cx="58615" cy="63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25" name="Rectangle 22">
              <a:extLst>
                <a:ext uri="{FF2B5EF4-FFF2-40B4-BE49-F238E27FC236}">
                  <a16:creationId xmlns:a16="http://schemas.microsoft.com/office/drawing/2014/main" id="{D1AD80B4-3D06-2F4E-BD40-1F5BBAF844DF}"/>
                </a:ext>
              </a:extLst>
            </p:cNvPr>
            <p:cNvSpPr>
              <a:spLocks noChangeArrowheads="1"/>
            </p:cNvSpPr>
            <p:nvPr/>
          </p:nvSpPr>
          <p:spPr bwMode="auto">
            <a:xfrm>
              <a:off x="5864629" y="2819535"/>
              <a:ext cx="58615" cy="63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26" name="Rectangle 23">
              <a:extLst>
                <a:ext uri="{FF2B5EF4-FFF2-40B4-BE49-F238E27FC236}">
                  <a16:creationId xmlns:a16="http://schemas.microsoft.com/office/drawing/2014/main" id="{7AE09F50-7901-534F-966A-A79E7708FBFF}"/>
                </a:ext>
              </a:extLst>
            </p:cNvPr>
            <p:cNvSpPr>
              <a:spLocks noChangeArrowheads="1"/>
            </p:cNvSpPr>
            <p:nvPr/>
          </p:nvSpPr>
          <p:spPr bwMode="auto">
            <a:xfrm>
              <a:off x="5934967" y="3048135"/>
              <a:ext cx="58615" cy="63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27" name="Rectangle 24">
              <a:extLst>
                <a:ext uri="{FF2B5EF4-FFF2-40B4-BE49-F238E27FC236}">
                  <a16:creationId xmlns:a16="http://schemas.microsoft.com/office/drawing/2014/main" id="{BD83C606-192A-404D-BF8F-17228AC669B8}"/>
                </a:ext>
              </a:extLst>
            </p:cNvPr>
            <p:cNvSpPr>
              <a:spLocks noChangeArrowheads="1"/>
            </p:cNvSpPr>
            <p:nvPr/>
          </p:nvSpPr>
          <p:spPr bwMode="auto">
            <a:xfrm>
              <a:off x="5864629" y="3276735"/>
              <a:ext cx="58615" cy="63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28" name="Rectangle 25">
              <a:extLst>
                <a:ext uri="{FF2B5EF4-FFF2-40B4-BE49-F238E27FC236}">
                  <a16:creationId xmlns:a16="http://schemas.microsoft.com/office/drawing/2014/main" id="{7D627422-ED9D-1A42-8895-B2F4C67E595F}"/>
                </a:ext>
              </a:extLst>
            </p:cNvPr>
            <p:cNvSpPr>
              <a:spLocks noChangeArrowheads="1"/>
            </p:cNvSpPr>
            <p:nvPr/>
          </p:nvSpPr>
          <p:spPr bwMode="auto">
            <a:xfrm>
              <a:off x="5934967" y="3505335"/>
              <a:ext cx="58615" cy="63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29" name="Rectangle 26">
              <a:extLst>
                <a:ext uri="{FF2B5EF4-FFF2-40B4-BE49-F238E27FC236}">
                  <a16:creationId xmlns:a16="http://schemas.microsoft.com/office/drawing/2014/main" id="{724F119D-6C27-1E45-A348-51AC57B47657}"/>
                </a:ext>
              </a:extLst>
            </p:cNvPr>
            <p:cNvSpPr>
              <a:spLocks noChangeArrowheads="1"/>
            </p:cNvSpPr>
            <p:nvPr/>
          </p:nvSpPr>
          <p:spPr bwMode="auto">
            <a:xfrm>
              <a:off x="5864629" y="3657735"/>
              <a:ext cx="58615" cy="63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30" name="Line 27">
              <a:extLst>
                <a:ext uri="{FF2B5EF4-FFF2-40B4-BE49-F238E27FC236}">
                  <a16:creationId xmlns:a16="http://schemas.microsoft.com/office/drawing/2014/main" id="{6BEBA13F-62AB-5F4D-AE4D-C64585B82AFE}"/>
                </a:ext>
              </a:extLst>
            </p:cNvPr>
            <p:cNvSpPr>
              <a:spLocks noChangeShapeType="1"/>
            </p:cNvSpPr>
            <p:nvPr/>
          </p:nvSpPr>
          <p:spPr bwMode="auto">
            <a:xfrm flipV="1">
              <a:off x="5335625" y="2382973"/>
              <a:ext cx="556846" cy="2476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1" name="Line 28">
              <a:extLst>
                <a:ext uri="{FF2B5EF4-FFF2-40B4-BE49-F238E27FC236}">
                  <a16:creationId xmlns:a16="http://schemas.microsoft.com/office/drawing/2014/main" id="{1906FE1D-4EFF-B94B-B83E-86AC786D0129}"/>
                </a:ext>
              </a:extLst>
            </p:cNvPr>
            <p:cNvSpPr>
              <a:spLocks noChangeShapeType="1"/>
            </p:cNvSpPr>
            <p:nvPr/>
          </p:nvSpPr>
          <p:spPr bwMode="auto">
            <a:xfrm>
              <a:off x="5904194" y="2395673"/>
              <a:ext cx="546588" cy="1444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2" name="Line 29">
              <a:extLst>
                <a:ext uri="{FF2B5EF4-FFF2-40B4-BE49-F238E27FC236}">
                  <a16:creationId xmlns:a16="http://schemas.microsoft.com/office/drawing/2014/main" id="{8917435A-F776-A249-AD86-CDAE3965B2DB}"/>
                </a:ext>
              </a:extLst>
            </p:cNvPr>
            <p:cNvSpPr>
              <a:spLocks noChangeShapeType="1"/>
            </p:cNvSpPr>
            <p:nvPr/>
          </p:nvSpPr>
          <p:spPr bwMode="auto">
            <a:xfrm>
              <a:off x="5325367" y="2624273"/>
              <a:ext cx="63890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3" name="Line 30">
              <a:extLst>
                <a:ext uri="{FF2B5EF4-FFF2-40B4-BE49-F238E27FC236}">
                  <a16:creationId xmlns:a16="http://schemas.microsoft.com/office/drawing/2014/main" id="{CFFE9C7E-AF59-B240-9A65-DBC53BC390CC}"/>
                </a:ext>
              </a:extLst>
            </p:cNvPr>
            <p:cNvSpPr>
              <a:spLocks noChangeShapeType="1"/>
            </p:cNvSpPr>
            <p:nvPr/>
          </p:nvSpPr>
          <p:spPr bwMode="auto">
            <a:xfrm>
              <a:off x="5965740" y="2619510"/>
              <a:ext cx="495300" cy="2349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4" name="Line 31">
              <a:extLst>
                <a:ext uri="{FF2B5EF4-FFF2-40B4-BE49-F238E27FC236}">
                  <a16:creationId xmlns:a16="http://schemas.microsoft.com/office/drawing/2014/main" id="{D8513CA8-F20F-6246-BC05-07CC17A2105A}"/>
                </a:ext>
              </a:extLst>
            </p:cNvPr>
            <p:cNvSpPr>
              <a:spLocks noChangeShapeType="1"/>
            </p:cNvSpPr>
            <p:nvPr/>
          </p:nvSpPr>
          <p:spPr bwMode="auto">
            <a:xfrm flipV="1">
              <a:off x="5325367" y="2843348"/>
              <a:ext cx="556846" cy="904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5" name="Line 32">
              <a:extLst>
                <a:ext uri="{FF2B5EF4-FFF2-40B4-BE49-F238E27FC236}">
                  <a16:creationId xmlns:a16="http://schemas.microsoft.com/office/drawing/2014/main" id="{2F203F85-C8B0-1C4D-9A9F-48131B33971D}"/>
                </a:ext>
              </a:extLst>
            </p:cNvPr>
            <p:cNvSpPr>
              <a:spLocks noChangeShapeType="1"/>
            </p:cNvSpPr>
            <p:nvPr/>
          </p:nvSpPr>
          <p:spPr bwMode="auto">
            <a:xfrm>
              <a:off x="5873421" y="2844935"/>
              <a:ext cx="577362" cy="95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6" name="Line 33">
              <a:extLst>
                <a:ext uri="{FF2B5EF4-FFF2-40B4-BE49-F238E27FC236}">
                  <a16:creationId xmlns:a16="http://schemas.microsoft.com/office/drawing/2014/main" id="{A5E7FC36-7890-9444-8122-9ED4FBF6CA1F}"/>
                </a:ext>
              </a:extLst>
            </p:cNvPr>
            <p:cNvSpPr>
              <a:spLocks noChangeShapeType="1"/>
            </p:cNvSpPr>
            <p:nvPr/>
          </p:nvSpPr>
          <p:spPr bwMode="auto">
            <a:xfrm>
              <a:off x="5489490" y="3073535"/>
              <a:ext cx="47478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7" name="Line 34">
              <a:extLst>
                <a:ext uri="{FF2B5EF4-FFF2-40B4-BE49-F238E27FC236}">
                  <a16:creationId xmlns:a16="http://schemas.microsoft.com/office/drawing/2014/main" id="{AA39391C-6358-B744-8D53-3199136FD6C4}"/>
                </a:ext>
              </a:extLst>
            </p:cNvPr>
            <p:cNvSpPr>
              <a:spLocks noChangeShapeType="1"/>
            </p:cNvSpPr>
            <p:nvPr/>
          </p:nvSpPr>
          <p:spPr bwMode="auto">
            <a:xfrm>
              <a:off x="5965740" y="3073535"/>
              <a:ext cx="61985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8" name="Line 35">
              <a:extLst>
                <a:ext uri="{FF2B5EF4-FFF2-40B4-BE49-F238E27FC236}">
                  <a16:creationId xmlns:a16="http://schemas.microsoft.com/office/drawing/2014/main" id="{0784C551-23B5-B04B-ADC1-2C748F1CCEF5}"/>
                </a:ext>
              </a:extLst>
            </p:cNvPr>
            <p:cNvSpPr>
              <a:spLocks noChangeShapeType="1"/>
            </p:cNvSpPr>
            <p:nvPr/>
          </p:nvSpPr>
          <p:spPr bwMode="auto">
            <a:xfrm flipV="1">
              <a:off x="5479232" y="3302135"/>
              <a:ext cx="413238" cy="79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9" name="Line 36">
              <a:extLst>
                <a:ext uri="{FF2B5EF4-FFF2-40B4-BE49-F238E27FC236}">
                  <a16:creationId xmlns:a16="http://schemas.microsoft.com/office/drawing/2014/main" id="{E1F98785-EF9B-1E4F-AB91-3E4439C4E1F1}"/>
                </a:ext>
              </a:extLst>
            </p:cNvPr>
            <p:cNvSpPr>
              <a:spLocks noChangeShapeType="1"/>
            </p:cNvSpPr>
            <p:nvPr/>
          </p:nvSpPr>
          <p:spPr bwMode="auto">
            <a:xfrm flipV="1">
              <a:off x="5893936" y="2843348"/>
              <a:ext cx="546588" cy="4603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0" name="Line 37">
              <a:extLst>
                <a:ext uri="{FF2B5EF4-FFF2-40B4-BE49-F238E27FC236}">
                  <a16:creationId xmlns:a16="http://schemas.microsoft.com/office/drawing/2014/main" id="{EBD25431-A903-2041-BC80-DF42B0E6BD57}"/>
                </a:ext>
              </a:extLst>
            </p:cNvPr>
            <p:cNvSpPr>
              <a:spLocks noChangeShapeType="1"/>
            </p:cNvSpPr>
            <p:nvPr/>
          </p:nvSpPr>
          <p:spPr bwMode="auto">
            <a:xfrm>
              <a:off x="5501213" y="3392623"/>
              <a:ext cx="463062" cy="1333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1" name="Line 38">
              <a:extLst>
                <a:ext uri="{FF2B5EF4-FFF2-40B4-BE49-F238E27FC236}">
                  <a16:creationId xmlns:a16="http://schemas.microsoft.com/office/drawing/2014/main" id="{EAF6E7A4-C080-E748-8C8B-F056E430D2A0}"/>
                </a:ext>
              </a:extLst>
            </p:cNvPr>
            <p:cNvSpPr>
              <a:spLocks noChangeShapeType="1"/>
            </p:cNvSpPr>
            <p:nvPr/>
          </p:nvSpPr>
          <p:spPr bwMode="auto">
            <a:xfrm flipV="1">
              <a:off x="5986256" y="3368810"/>
              <a:ext cx="526073" cy="1698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2" name="Line 39">
              <a:extLst>
                <a:ext uri="{FF2B5EF4-FFF2-40B4-BE49-F238E27FC236}">
                  <a16:creationId xmlns:a16="http://schemas.microsoft.com/office/drawing/2014/main" id="{129387EF-BFD3-3249-972C-5AEF1C36D75B}"/>
                </a:ext>
              </a:extLst>
            </p:cNvPr>
            <p:cNvSpPr>
              <a:spLocks noChangeShapeType="1"/>
            </p:cNvSpPr>
            <p:nvPr/>
          </p:nvSpPr>
          <p:spPr bwMode="auto">
            <a:xfrm>
              <a:off x="5345882" y="3538673"/>
              <a:ext cx="546588" cy="1444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3" name="Line 40">
              <a:extLst>
                <a:ext uri="{FF2B5EF4-FFF2-40B4-BE49-F238E27FC236}">
                  <a16:creationId xmlns:a16="http://schemas.microsoft.com/office/drawing/2014/main" id="{5C6AD48C-5954-584E-B6AE-CE1433CBE19C}"/>
                </a:ext>
              </a:extLst>
            </p:cNvPr>
            <p:cNvSpPr>
              <a:spLocks noChangeShapeType="1"/>
            </p:cNvSpPr>
            <p:nvPr/>
          </p:nvSpPr>
          <p:spPr bwMode="auto">
            <a:xfrm flipV="1">
              <a:off x="5893936" y="3525973"/>
              <a:ext cx="567104" cy="1698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mc:AlternateContent xmlns:mc="http://schemas.openxmlformats.org/markup-compatibility/2006" xmlns:a14="http://schemas.microsoft.com/office/drawing/2010/main">
          <mc:Choice Requires="a14">
            <p:sp>
              <p:nvSpPr>
                <p:cNvPr id="74" name="Rectangle 71">
                  <a:extLst>
                    <a:ext uri="{FF2B5EF4-FFF2-40B4-BE49-F238E27FC236}">
                      <a16:creationId xmlns:a16="http://schemas.microsoft.com/office/drawing/2014/main" id="{EE79905C-4A28-544A-96CA-3E25BF1E7700}"/>
                    </a:ext>
                  </a:extLst>
                </p:cNvPr>
                <p:cNvSpPr>
                  <a:spLocks noChangeArrowheads="1"/>
                </p:cNvSpPr>
                <p:nvPr/>
              </p:nvSpPr>
              <p:spPr bwMode="auto">
                <a:xfrm>
                  <a:off x="5596463" y="3973648"/>
                  <a:ext cx="769327" cy="33972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90488" tIns="44450" rIns="90488" bIns="44450">
                  <a:spAutoFit/>
                </a:bodyPr>
                <a:lstStyle/>
                <a:p>
                  <a:pPr algn="ctr">
                    <a:lnSpc>
                      <a:spcPct val="90000"/>
                    </a:lnSpc>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rPr>
                          <m:t>𝑛</m:t>
                        </m:r>
                        <m:r>
                          <a:rPr lang="de-DE" b="0" i="1" dirty="0" smtClean="0">
                            <a:latin typeface="Cambria Math" panose="02040503050406030204" pitchFamily="18" charset="0"/>
                          </a:rPr>
                          <m:t> :</m:t>
                        </m:r>
                        <m:r>
                          <a:rPr lang="de-DE" i="1" dirty="0" smtClean="0">
                            <a:latin typeface="Cambria Math" panose="02040503050406030204" pitchFamily="18" charset="0"/>
                          </a:rPr>
                          <m:t>𝑚</m:t>
                        </m:r>
                      </m:oMath>
                    </m:oMathPara>
                  </a14:m>
                  <a:endParaRPr lang="de-DE" dirty="0"/>
                </a:p>
              </p:txBody>
            </p:sp>
          </mc:Choice>
          <mc:Fallback xmlns="">
            <p:sp>
              <p:nvSpPr>
                <p:cNvPr id="74" name="Rectangle 71">
                  <a:extLst>
                    <a:ext uri="{FF2B5EF4-FFF2-40B4-BE49-F238E27FC236}">
                      <a16:creationId xmlns:a16="http://schemas.microsoft.com/office/drawing/2014/main" id="{EE79905C-4A28-544A-96CA-3E25BF1E7700}"/>
                    </a:ext>
                  </a:extLst>
                </p:cNvPr>
                <p:cNvSpPr>
                  <a:spLocks noRot="1" noChangeAspect="1" noMove="1" noResize="1" noEditPoints="1" noAdjustHandles="1" noChangeArrowheads="1" noChangeShapeType="1" noTextEdit="1"/>
                </p:cNvSpPr>
                <p:nvPr/>
              </p:nvSpPr>
              <p:spPr bwMode="auto">
                <a:xfrm>
                  <a:off x="5596463" y="3973648"/>
                  <a:ext cx="769327" cy="33972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GB">
                      <a:noFill/>
                    </a:rPr>
                    <a:t> </a:t>
                  </a:r>
                </a:p>
              </p:txBody>
            </p:sp>
          </mc:Fallback>
        </mc:AlternateContent>
      </p:grpSp>
      <p:grpSp>
        <p:nvGrpSpPr>
          <p:cNvPr id="120" name="Group 119">
            <a:extLst>
              <a:ext uri="{FF2B5EF4-FFF2-40B4-BE49-F238E27FC236}">
                <a16:creationId xmlns:a16="http://schemas.microsoft.com/office/drawing/2014/main" id="{B677290C-7344-2443-B88E-447C422A803F}"/>
              </a:ext>
            </a:extLst>
          </p:cNvPr>
          <p:cNvGrpSpPr/>
          <p:nvPr/>
        </p:nvGrpSpPr>
        <p:grpSpPr>
          <a:xfrm>
            <a:off x="10295952" y="2132992"/>
            <a:ext cx="1535723" cy="2190750"/>
            <a:chOff x="10295952" y="2133735"/>
            <a:chExt cx="1535723" cy="2190750"/>
          </a:xfrm>
        </p:grpSpPr>
        <p:sp>
          <p:nvSpPr>
            <p:cNvPr id="75" name="Oval 72">
              <a:extLst>
                <a:ext uri="{FF2B5EF4-FFF2-40B4-BE49-F238E27FC236}">
                  <a16:creationId xmlns:a16="http://schemas.microsoft.com/office/drawing/2014/main" id="{AF525D8C-584B-8149-AC1B-868A54515642}"/>
                </a:ext>
              </a:extLst>
            </p:cNvPr>
            <p:cNvSpPr>
              <a:spLocks noChangeArrowheads="1"/>
            </p:cNvSpPr>
            <p:nvPr/>
          </p:nvSpPr>
          <p:spPr bwMode="auto">
            <a:xfrm>
              <a:off x="10295952" y="2286135"/>
              <a:ext cx="410308" cy="15113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6" name="Rectangle 73">
              <a:extLst>
                <a:ext uri="{FF2B5EF4-FFF2-40B4-BE49-F238E27FC236}">
                  <a16:creationId xmlns:a16="http://schemas.microsoft.com/office/drawing/2014/main" id="{E255A025-DFDB-054B-8A43-E463DD584913}"/>
                </a:ext>
              </a:extLst>
            </p:cNvPr>
            <p:cNvSpPr>
              <a:spLocks noChangeArrowheads="1"/>
            </p:cNvSpPr>
            <p:nvPr/>
          </p:nvSpPr>
          <p:spPr bwMode="auto">
            <a:xfrm>
              <a:off x="10928998" y="2133735"/>
              <a:ext cx="269631" cy="1790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7" name="Rectangle 74">
              <a:extLst>
                <a:ext uri="{FF2B5EF4-FFF2-40B4-BE49-F238E27FC236}">
                  <a16:creationId xmlns:a16="http://schemas.microsoft.com/office/drawing/2014/main" id="{02297B5D-D6A4-DB47-AAF4-A3354B3DAEEC}"/>
                </a:ext>
              </a:extLst>
            </p:cNvPr>
            <p:cNvSpPr>
              <a:spLocks noChangeArrowheads="1"/>
            </p:cNvSpPr>
            <p:nvPr/>
          </p:nvSpPr>
          <p:spPr bwMode="auto">
            <a:xfrm>
              <a:off x="10999337" y="2362335"/>
              <a:ext cx="58615" cy="63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78" name="Oval 75">
              <a:extLst>
                <a:ext uri="{FF2B5EF4-FFF2-40B4-BE49-F238E27FC236}">
                  <a16:creationId xmlns:a16="http://schemas.microsoft.com/office/drawing/2014/main" id="{3EBA5F93-BCFF-4C48-8123-5F76FDC7327F}"/>
                </a:ext>
              </a:extLst>
            </p:cNvPr>
            <p:cNvSpPr>
              <a:spLocks noChangeArrowheads="1"/>
            </p:cNvSpPr>
            <p:nvPr/>
          </p:nvSpPr>
          <p:spPr bwMode="auto">
            <a:xfrm>
              <a:off x="10436629" y="25909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79" name="Oval 76">
              <a:extLst>
                <a:ext uri="{FF2B5EF4-FFF2-40B4-BE49-F238E27FC236}">
                  <a16:creationId xmlns:a16="http://schemas.microsoft.com/office/drawing/2014/main" id="{B5DF7755-1B17-C243-9174-4092F215CBC4}"/>
                </a:ext>
              </a:extLst>
            </p:cNvPr>
            <p:cNvSpPr>
              <a:spLocks noChangeArrowheads="1"/>
            </p:cNvSpPr>
            <p:nvPr/>
          </p:nvSpPr>
          <p:spPr bwMode="auto">
            <a:xfrm>
              <a:off x="11421367" y="2286135"/>
              <a:ext cx="410308" cy="15113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0" name="Oval 77">
              <a:extLst>
                <a:ext uri="{FF2B5EF4-FFF2-40B4-BE49-F238E27FC236}">
                  <a16:creationId xmlns:a16="http://schemas.microsoft.com/office/drawing/2014/main" id="{F8F026A5-EDA1-5A40-B186-620A6A92CD2E}"/>
                </a:ext>
              </a:extLst>
            </p:cNvPr>
            <p:cNvSpPr>
              <a:spLocks noChangeArrowheads="1"/>
            </p:cNvSpPr>
            <p:nvPr/>
          </p:nvSpPr>
          <p:spPr bwMode="auto">
            <a:xfrm>
              <a:off x="10577306" y="27433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81" name="Oval 78">
              <a:extLst>
                <a:ext uri="{FF2B5EF4-FFF2-40B4-BE49-F238E27FC236}">
                  <a16:creationId xmlns:a16="http://schemas.microsoft.com/office/drawing/2014/main" id="{FCF835AF-51B4-9F4D-BC55-FE7CCD50731F}"/>
                </a:ext>
              </a:extLst>
            </p:cNvPr>
            <p:cNvSpPr>
              <a:spLocks noChangeArrowheads="1"/>
            </p:cNvSpPr>
            <p:nvPr/>
          </p:nvSpPr>
          <p:spPr bwMode="auto">
            <a:xfrm>
              <a:off x="10436629" y="28957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82" name="Oval 79">
              <a:extLst>
                <a:ext uri="{FF2B5EF4-FFF2-40B4-BE49-F238E27FC236}">
                  <a16:creationId xmlns:a16="http://schemas.microsoft.com/office/drawing/2014/main" id="{8928D17E-DDD8-4F4D-B6A6-DFD043106D00}"/>
                </a:ext>
              </a:extLst>
            </p:cNvPr>
            <p:cNvSpPr>
              <a:spLocks noChangeArrowheads="1"/>
            </p:cNvSpPr>
            <p:nvPr/>
          </p:nvSpPr>
          <p:spPr bwMode="auto">
            <a:xfrm>
              <a:off x="10577306" y="30481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83" name="Oval 80">
              <a:extLst>
                <a:ext uri="{FF2B5EF4-FFF2-40B4-BE49-F238E27FC236}">
                  <a16:creationId xmlns:a16="http://schemas.microsoft.com/office/drawing/2014/main" id="{15C0FFAF-0107-7143-847A-5B89EBAA13EE}"/>
                </a:ext>
              </a:extLst>
            </p:cNvPr>
            <p:cNvSpPr>
              <a:spLocks noChangeArrowheads="1"/>
            </p:cNvSpPr>
            <p:nvPr/>
          </p:nvSpPr>
          <p:spPr bwMode="auto">
            <a:xfrm>
              <a:off x="10436629" y="32005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84" name="Oval 81">
              <a:extLst>
                <a:ext uri="{FF2B5EF4-FFF2-40B4-BE49-F238E27FC236}">
                  <a16:creationId xmlns:a16="http://schemas.microsoft.com/office/drawing/2014/main" id="{A840637F-6056-4145-A160-3D9F66CFCB2D}"/>
                </a:ext>
              </a:extLst>
            </p:cNvPr>
            <p:cNvSpPr>
              <a:spLocks noChangeArrowheads="1"/>
            </p:cNvSpPr>
            <p:nvPr/>
          </p:nvSpPr>
          <p:spPr bwMode="auto">
            <a:xfrm>
              <a:off x="10577306" y="33529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85" name="Oval 82">
              <a:extLst>
                <a:ext uri="{FF2B5EF4-FFF2-40B4-BE49-F238E27FC236}">
                  <a16:creationId xmlns:a16="http://schemas.microsoft.com/office/drawing/2014/main" id="{282FBC76-27CC-C844-AD31-B62A91B70F21}"/>
                </a:ext>
              </a:extLst>
            </p:cNvPr>
            <p:cNvSpPr>
              <a:spLocks noChangeArrowheads="1"/>
            </p:cNvSpPr>
            <p:nvPr/>
          </p:nvSpPr>
          <p:spPr bwMode="auto">
            <a:xfrm>
              <a:off x="10436629" y="35053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86" name="Oval 83">
              <a:extLst>
                <a:ext uri="{FF2B5EF4-FFF2-40B4-BE49-F238E27FC236}">
                  <a16:creationId xmlns:a16="http://schemas.microsoft.com/office/drawing/2014/main" id="{D2F6AC50-02DB-9E45-A09A-632CF316C97E}"/>
                </a:ext>
              </a:extLst>
            </p:cNvPr>
            <p:cNvSpPr>
              <a:spLocks noChangeArrowheads="1"/>
            </p:cNvSpPr>
            <p:nvPr/>
          </p:nvSpPr>
          <p:spPr bwMode="auto">
            <a:xfrm>
              <a:off x="11562044" y="25147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87" name="Oval 84">
              <a:extLst>
                <a:ext uri="{FF2B5EF4-FFF2-40B4-BE49-F238E27FC236}">
                  <a16:creationId xmlns:a16="http://schemas.microsoft.com/office/drawing/2014/main" id="{DC5B974F-8073-474A-87B8-160173351D1F}"/>
                </a:ext>
              </a:extLst>
            </p:cNvPr>
            <p:cNvSpPr>
              <a:spLocks noChangeArrowheads="1"/>
            </p:cNvSpPr>
            <p:nvPr/>
          </p:nvSpPr>
          <p:spPr bwMode="auto">
            <a:xfrm>
              <a:off x="11702721" y="26671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88" name="Oval 85">
              <a:extLst>
                <a:ext uri="{FF2B5EF4-FFF2-40B4-BE49-F238E27FC236}">
                  <a16:creationId xmlns:a16="http://schemas.microsoft.com/office/drawing/2014/main" id="{CE70F720-C418-0C43-9B4D-8E42F3D0EF1D}"/>
                </a:ext>
              </a:extLst>
            </p:cNvPr>
            <p:cNvSpPr>
              <a:spLocks noChangeArrowheads="1"/>
            </p:cNvSpPr>
            <p:nvPr/>
          </p:nvSpPr>
          <p:spPr bwMode="auto">
            <a:xfrm>
              <a:off x="11562044" y="28195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89" name="Oval 86">
              <a:extLst>
                <a:ext uri="{FF2B5EF4-FFF2-40B4-BE49-F238E27FC236}">
                  <a16:creationId xmlns:a16="http://schemas.microsoft.com/office/drawing/2014/main" id="{36FDD3A1-C81F-A944-890B-4830AF7EDF39}"/>
                </a:ext>
              </a:extLst>
            </p:cNvPr>
            <p:cNvSpPr>
              <a:spLocks noChangeArrowheads="1"/>
            </p:cNvSpPr>
            <p:nvPr/>
          </p:nvSpPr>
          <p:spPr bwMode="auto">
            <a:xfrm>
              <a:off x="11702721" y="30481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90" name="Oval 87">
              <a:extLst>
                <a:ext uri="{FF2B5EF4-FFF2-40B4-BE49-F238E27FC236}">
                  <a16:creationId xmlns:a16="http://schemas.microsoft.com/office/drawing/2014/main" id="{A7CBD038-13AE-D941-A14E-F7CBFA59672E}"/>
                </a:ext>
              </a:extLst>
            </p:cNvPr>
            <p:cNvSpPr>
              <a:spLocks noChangeArrowheads="1"/>
            </p:cNvSpPr>
            <p:nvPr/>
          </p:nvSpPr>
          <p:spPr bwMode="auto">
            <a:xfrm>
              <a:off x="11562044" y="31243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91" name="Oval 88">
              <a:extLst>
                <a:ext uri="{FF2B5EF4-FFF2-40B4-BE49-F238E27FC236}">
                  <a16:creationId xmlns:a16="http://schemas.microsoft.com/office/drawing/2014/main" id="{981A96DA-1479-F64D-AB9A-44DB0694FF2E}"/>
                </a:ext>
              </a:extLst>
            </p:cNvPr>
            <p:cNvSpPr>
              <a:spLocks noChangeArrowheads="1"/>
            </p:cNvSpPr>
            <p:nvPr/>
          </p:nvSpPr>
          <p:spPr bwMode="auto">
            <a:xfrm>
              <a:off x="11632383" y="33529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92" name="Oval 89">
              <a:extLst>
                <a:ext uri="{FF2B5EF4-FFF2-40B4-BE49-F238E27FC236}">
                  <a16:creationId xmlns:a16="http://schemas.microsoft.com/office/drawing/2014/main" id="{B94E3A8C-8594-414C-BFE6-E85337608800}"/>
                </a:ext>
              </a:extLst>
            </p:cNvPr>
            <p:cNvSpPr>
              <a:spLocks noChangeArrowheads="1"/>
            </p:cNvSpPr>
            <p:nvPr/>
          </p:nvSpPr>
          <p:spPr bwMode="auto">
            <a:xfrm>
              <a:off x="11562044" y="3505335"/>
              <a:ext cx="58615" cy="63500"/>
            </a:xfrm>
            <a:prstGeom prst="ellipse">
              <a:avLst/>
            </a:prstGeom>
            <a:solidFill>
              <a:schemeClr val="tx1"/>
            </a:solidFill>
            <a:ln w="12700">
              <a:solidFill>
                <a:schemeClr val="tx1"/>
              </a:solidFill>
              <a:round/>
              <a:headEnd/>
              <a:tailEnd/>
            </a:ln>
          </p:spPr>
          <p:txBody>
            <a:bodyPr wrap="none" anchor="ctr"/>
            <a:lstStyle/>
            <a:p>
              <a:endParaRPr lang="en-US"/>
            </a:p>
          </p:txBody>
        </p:sp>
        <p:sp>
          <p:nvSpPr>
            <p:cNvPr id="93" name="Rectangle 90">
              <a:extLst>
                <a:ext uri="{FF2B5EF4-FFF2-40B4-BE49-F238E27FC236}">
                  <a16:creationId xmlns:a16="http://schemas.microsoft.com/office/drawing/2014/main" id="{AA6081BB-0B13-7B42-87FA-1C79A7406ADA}"/>
                </a:ext>
              </a:extLst>
            </p:cNvPr>
            <p:cNvSpPr>
              <a:spLocks noChangeArrowheads="1"/>
            </p:cNvSpPr>
            <p:nvPr/>
          </p:nvSpPr>
          <p:spPr bwMode="auto">
            <a:xfrm>
              <a:off x="11069675" y="2590935"/>
              <a:ext cx="58615" cy="63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94" name="Rectangle 91">
              <a:extLst>
                <a:ext uri="{FF2B5EF4-FFF2-40B4-BE49-F238E27FC236}">
                  <a16:creationId xmlns:a16="http://schemas.microsoft.com/office/drawing/2014/main" id="{29D95B48-81CA-2F4E-9AF4-62B5AC4D138A}"/>
                </a:ext>
              </a:extLst>
            </p:cNvPr>
            <p:cNvSpPr>
              <a:spLocks noChangeArrowheads="1"/>
            </p:cNvSpPr>
            <p:nvPr/>
          </p:nvSpPr>
          <p:spPr bwMode="auto">
            <a:xfrm>
              <a:off x="11069675" y="3048135"/>
              <a:ext cx="58615" cy="63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95" name="Rectangle 92">
              <a:extLst>
                <a:ext uri="{FF2B5EF4-FFF2-40B4-BE49-F238E27FC236}">
                  <a16:creationId xmlns:a16="http://schemas.microsoft.com/office/drawing/2014/main" id="{10C3B889-A9A6-F14B-AEDE-A2126BDDEE6F}"/>
                </a:ext>
              </a:extLst>
            </p:cNvPr>
            <p:cNvSpPr>
              <a:spLocks noChangeArrowheads="1"/>
            </p:cNvSpPr>
            <p:nvPr/>
          </p:nvSpPr>
          <p:spPr bwMode="auto">
            <a:xfrm>
              <a:off x="10999337" y="3276735"/>
              <a:ext cx="58615" cy="63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96" name="Rectangle 93">
              <a:extLst>
                <a:ext uri="{FF2B5EF4-FFF2-40B4-BE49-F238E27FC236}">
                  <a16:creationId xmlns:a16="http://schemas.microsoft.com/office/drawing/2014/main" id="{E625FEC5-E2BB-F24B-B808-6FF0477E1730}"/>
                </a:ext>
              </a:extLst>
            </p:cNvPr>
            <p:cNvSpPr>
              <a:spLocks noChangeArrowheads="1"/>
            </p:cNvSpPr>
            <p:nvPr/>
          </p:nvSpPr>
          <p:spPr bwMode="auto">
            <a:xfrm>
              <a:off x="11069675" y="3505335"/>
              <a:ext cx="58615" cy="6350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97" name="Line 94">
              <a:extLst>
                <a:ext uri="{FF2B5EF4-FFF2-40B4-BE49-F238E27FC236}">
                  <a16:creationId xmlns:a16="http://schemas.microsoft.com/office/drawing/2014/main" id="{26023897-DE49-F44B-82B8-4BFB29389B4B}"/>
                </a:ext>
              </a:extLst>
            </p:cNvPr>
            <p:cNvSpPr>
              <a:spLocks noChangeShapeType="1"/>
            </p:cNvSpPr>
            <p:nvPr/>
          </p:nvSpPr>
          <p:spPr bwMode="auto">
            <a:xfrm flipH="1" flipV="1">
              <a:off x="11002267" y="2386148"/>
              <a:ext cx="611065" cy="1682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98" name="Line 95">
              <a:extLst>
                <a:ext uri="{FF2B5EF4-FFF2-40B4-BE49-F238E27FC236}">
                  <a16:creationId xmlns:a16="http://schemas.microsoft.com/office/drawing/2014/main" id="{4FDED9EE-4269-424D-AEF7-25E9643BB4F5}"/>
                </a:ext>
              </a:extLst>
            </p:cNvPr>
            <p:cNvSpPr>
              <a:spLocks noChangeShapeType="1"/>
            </p:cNvSpPr>
            <p:nvPr/>
          </p:nvSpPr>
          <p:spPr bwMode="auto">
            <a:xfrm flipH="1">
              <a:off x="10454213" y="2409960"/>
              <a:ext cx="570035" cy="200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99" name="Line 96">
              <a:extLst>
                <a:ext uri="{FF2B5EF4-FFF2-40B4-BE49-F238E27FC236}">
                  <a16:creationId xmlns:a16="http://schemas.microsoft.com/office/drawing/2014/main" id="{07F3B127-CD75-584F-BAEF-04E7A10AD71D}"/>
                </a:ext>
              </a:extLst>
            </p:cNvPr>
            <p:cNvSpPr>
              <a:spLocks noChangeShapeType="1"/>
            </p:cNvSpPr>
            <p:nvPr/>
          </p:nvSpPr>
          <p:spPr bwMode="auto">
            <a:xfrm flipV="1">
              <a:off x="10621267" y="2609985"/>
              <a:ext cx="483577" cy="1809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0" name="Line 97">
              <a:extLst>
                <a:ext uri="{FF2B5EF4-FFF2-40B4-BE49-F238E27FC236}">
                  <a16:creationId xmlns:a16="http://schemas.microsoft.com/office/drawing/2014/main" id="{922B6560-FF96-D242-A72C-C927FB5E6084}"/>
                </a:ext>
              </a:extLst>
            </p:cNvPr>
            <p:cNvSpPr>
              <a:spLocks noChangeShapeType="1"/>
            </p:cNvSpPr>
            <p:nvPr/>
          </p:nvSpPr>
          <p:spPr bwMode="auto">
            <a:xfrm>
              <a:off x="11106310" y="2644910"/>
              <a:ext cx="485042" cy="2111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1" name="Line 98">
              <a:extLst>
                <a:ext uri="{FF2B5EF4-FFF2-40B4-BE49-F238E27FC236}">
                  <a16:creationId xmlns:a16="http://schemas.microsoft.com/office/drawing/2014/main" id="{7573F37E-A918-CF4A-9BB2-61206493BFD8}"/>
                </a:ext>
              </a:extLst>
            </p:cNvPr>
            <p:cNvSpPr>
              <a:spLocks noChangeShapeType="1"/>
            </p:cNvSpPr>
            <p:nvPr/>
          </p:nvSpPr>
          <p:spPr bwMode="auto">
            <a:xfrm>
              <a:off x="10611010" y="3075123"/>
              <a:ext cx="48357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2" name="Line 99">
              <a:extLst>
                <a:ext uri="{FF2B5EF4-FFF2-40B4-BE49-F238E27FC236}">
                  <a16:creationId xmlns:a16="http://schemas.microsoft.com/office/drawing/2014/main" id="{7A44C4A0-9BF5-D047-B1CB-7D35B94C66A9}"/>
                </a:ext>
              </a:extLst>
            </p:cNvPr>
            <p:cNvSpPr>
              <a:spLocks noChangeShapeType="1"/>
            </p:cNvSpPr>
            <p:nvPr/>
          </p:nvSpPr>
          <p:spPr bwMode="auto">
            <a:xfrm>
              <a:off x="11106310" y="3075123"/>
              <a:ext cx="61985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3" name="Line 100">
              <a:extLst>
                <a:ext uri="{FF2B5EF4-FFF2-40B4-BE49-F238E27FC236}">
                  <a16:creationId xmlns:a16="http://schemas.microsoft.com/office/drawing/2014/main" id="{30203735-A7CF-BB4D-9868-8094AA7A5875}"/>
                </a:ext>
              </a:extLst>
            </p:cNvPr>
            <p:cNvSpPr>
              <a:spLocks noChangeShapeType="1"/>
            </p:cNvSpPr>
            <p:nvPr/>
          </p:nvSpPr>
          <p:spPr bwMode="auto">
            <a:xfrm flipV="1">
              <a:off x="10631525" y="3303723"/>
              <a:ext cx="391258" cy="809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4" name="Line 101">
              <a:extLst>
                <a:ext uri="{FF2B5EF4-FFF2-40B4-BE49-F238E27FC236}">
                  <a16:creationId xmlns:a16="http://schemas.microsoft.com/office/drawing/2014/main" id="{8A0C6593-BE19-EA44-A51E-DF69061E7519}"/>
                </a:ext>
              </a:extLst>
            </p:cNvPr>
            <p:cNvSpPr>
              <a:spLocks noChangeShapeType="1"/>
            </p:cNvSpPr>
            <p:nvPr/>
          </p:nvSpPr>
          <p:spPr bwMode="auto">
            <a:xfrm>
              <a:off x="11044763" y="3305310"/>
              <a:ext cx="546588" cy="2349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5" name="Line 102">
              <a:extLst>
                <a:ext uri="{FF2B5EF4-FFF2-40B4-BE49-F238E27FC236}">
                  <a16:creationId xmlns:a16="http://schemas.microsoft.com/office/drawing/2014/main" id="{C721C1FD-EE32-2946-A22F-DA4A1FF572B7}"/>
                </a:ext>
              </a:extLst>
            </p:cNvPr>
            <p:cNvSpPr>
              <a:spLocks noChangeShapeType="1"/>
            </p:cNvSpPr>
            <p:nvPr/>
          </p:nvSpPr>
          <p:spPr bwMode="auto">
            <a:xfrm flipH="1">
              <a:off x="11094587" y="3395798"/>
              <a:ext cx="581758" cy="1444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06" name="Line 103">
              <a:extLst>
                <a:ext uri="{FF2B5EF4-FFF2-40B4-BE49-F238E27FC236}">
                  <a16:creationId xmlns:a16="http://schemas.microsoft.com/office/drawing/2014/main" id="{9B6632FB-B7DB-9449-9406-2EEDE71DA2D9}"/>
                </a:ext>
              </a:extLst>
            </p:cNvPr>
            <p:cNvSpPr>
              <a:spLocks noChangeShapeType="1"/>
            </p:cNvSpPr>
            <p:nvPr/>
          </p:nvSpPr>
          <p:spPr bwMode="auto">
            <a:xfrm flipH="1">
              <a:off x="10454213" y="3546610"/>
              <a:ext cx="65209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mc:AlternateContent xmlns:mc="http://schemas.openxmlformats.org/markup-compatibility/2006" xmlns:a14="http://schemas.microsoft.com/office/drawing/2010/main">
          <mc:Choice Requires="a14">
            <p:sp>
              <p:nvSpPr>
                <p:cNvPr id="107" name="Rectangle 104">
                  <a:extLst>
                    <a:ext uri="{FF2B5EF4-FFF2-40B4-BE49-F238E27FC236}">
                      <a16:creationId xmlns:a16="http://schemas.microsoft.com/office/drawing/2014/main" id="{24108FDB-E8B5-E445-BA28-6CF033821413}"/>
                    </a:ext>
                  </a:extLst>
                </p:cNvPr>
                <p:cNvSpPr>
                  <a:spLocks noChangeArrowheads="1"/>
                </p:cNvSpPr>
                <p:nvPr/>
              </p:nvSpPr>
              <p:spPr bwMode="auto">
                <a:xfrm>
                  <a:off x="10741429" y="3984760"/>
                  <a:ext cx="690196" cy="33972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90488" tIns="44450" rIns="90488" bIns="44450">
                  <a:spAutoFit/>
                </a:bodyPr>
                <a:lstStyle/>
                <a:p>
                  <a:pPr algn="ctr">
                    <a:lnSpc>
                      <a:spcPct val="90000"/>
                    </a:lnSpc>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rPr>
                          <m:t>1</m:t>
                        </m:r>
                        <m:r>
                          <a:rPr lang="de-DE" i="1" dirty="0">
                            <a:latin typeface="Cambria Math" panose="02040503050406030204" pitchFamily="18" charset="0"/>
                          </a:rPr>
                          <m:t> :</m:t>
                        </m:r>
                        <m:r>
                          <a:rPr lang="de-DE" b="0" i="1" dirty="0" smtClean="0">
                            <a:latin typeface="Cambria Math" panose="02040503050406030204" pitchFamily="18" charset="0"/>
                          </a:rPr>
                          <m:t>1</m:t>
                        </m:r>
                      </m:oMath>
                    </m:oMathPara>
                  </a14:m>
                  <a:endParaRPr lang="de-DE" dirty="0"/>
                </a:p>
              </p:txBody>
            </p:sp>
          </mc:Choice>
          <mc:Fallback xmlns="">
            <p:sp>
              <p:nvSpPr>
                <p:cNvPr id="107" name="Rectangle 104">
                  <a:extLst>
                    <a:ext uri="{FF2B5EF4-FFF2-40B4-BE49-F238E27FC236}">
                      <a16:creationId xmlns:a16="http://schemas.microsoft.com/office/drawing/2014/main" id="{24108FDB-E8B5-E445-BA28-6CF033821413}"/>
                    </a:ext>
                  </a:extLst>
                </p:cNvPr>
                <p:cNvSpPr>
                  <a:spLocks noRot="1" noChangeAspect="1" noMove="1" noResize="1" noEditPoints="1" noAdjustHandles="1" noChangeArrowheads="1" noChangeShapeType="1" noTextEdit="1"/>
                </p:cNvSpPr>
                <p:nvPr/>
              </p:nvSpPr>
              <p:spPr bwMode="auto">
                <a:xfrm>
                  <a:off x="10741429" y="3984760"/>
                  <a:ext cx="690196" cy="33972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GB">
                      <a:noFill/>
                    </a:rPr>
                    <a:t> </a:t>
                  </a:r>
                </a:p>
              </p:txBody>
            </p:sp>
          </mc:Fallback>
        </mc:AlternateContent>
      </p:grpSp>
      <p:grpSp>
        <p:nvGrpSpPr>
          <p:cNvPr id="123" name="Group 122">
            <a:extLst>
              <a:ext uri="{FF2B5EF4-FFF2-40B4-BE49-F238E27FC236}">
                <a16:creationId xmlns:a16="http://schemas.microsoft.com/office/drawing/2014/main" id="{14911533-90C8-A14A-A7B3-71D8E21B38CC}"/>
              </a:ext>
            </a:extLst>
          </p:cNvPr>
          <p:cNvGrpSpPr/>
          <p:nvPr/>
        </p:nvGrpSpPr>
        <p:grpSpPr>
          <a:xfrm>
            <a:off x="9796222" y="1067402"/>
            <a:ext cx="2002869" cy="720009"/>
            <a:chOff x="1102310" y="5127118"/>
            <a:chExt cx="2002869" cy="720009"/>
          </a:xfrm>
        </p:grpSpPr>
        <p:sp>
          <p:nvSpPr>
            <p:cNvPr id="124" name="TextBox 123">
              <a:extLst>
                <a:ext uri="{FF2B5EF4-FFF2-40B4-BE49-F238E27FC236}">
                  <a16:creationId xmlns:a16="http://schemas.microsoft.com/office/drawing/2014/main" id="{D7E4DE7C-B2E8-5840-9A08-283C1FE201D1}"/>
                </a:ext>
              </a:extLst>
            </p:cNvPr>
            <p:cNvSpPr txBox="1"/>
            <p:nvPr/>
          </p:nvSpPr>
          <p:spPr>
            <a:xfrm>
              <a:off x="1102310" y="5127118"/>
              <a:ext cx="2002869" cy="720009"/>
            </a:xfrm>
            <a:prstGeom prst="cloudCallout">
              <a:avLst>
                <a:gd name="adj1" fmla="val -23165"/>
                <a:gd name="adj2" fmla="val 77761"/>
              </a:avLst>
            </a:prstGeom>
            <a:solidFill>
              <a:srgbClr val="FFC000"/>
            </a:solidFill>
            <a:ln>
              <a:noFill/>
            </a:ln>
          </p:spPr>
          <p:style>
            <a:lnRef idx="0">
              <a:schemeClr val="accent1"/>
            </a:lnRef>
            <a:fillRef idx="3">
              <a:schemeClr val="accent1"/>
            </a:fillRef>
            <a:effectRef idx="3">
              <a:schemeClr val="accent1"/>
            </a:effectRef>
            <a:fontRef idx="minor">
              <a:schemeClr val="lt1"/>
            </a:fontRef>
          </p:style>
          <p:txBody>
            <a:bodyPr wrap="square" rtlCol="0">
              <a:noAutofit/>
            </a:bodyPr>
            <a:lstStyle/>
            <a:p>
              <a:endParaRPr lang="de-DE"/>
            </a:p>
          </p:txBody>
        </p:sp>
        <mc:AlternateContent xmlns:mc="http://schemas.openxmlformats.org/markup-compatibility/2006" xmlns:a14="http://schemas.microsoft.com/office/drawing/2010/main">
          <mc:Choice Requires="a14">
            <p:sp>
              <p:nvSpPr>
                <p:cNvPr id="125" name="Rectangle 124">
                  <a:extLst>
                    <a:ext uri="{FF2B5EF4-FFF2-40B4-BE49-F238E27FC236}">
                      <a16:creationId xmlns:a16="http://schemas.microsoft.com/office/drawing/2014/main" id="{A0364428-A226-8D4C-8CD3-ABDF1C28FF94}"/>
                    </a:ext>
                  </a:extLst>
                </p:cNvPr>
                <p:cNvSpPr/>
                <p:nvPr/>
              </p:nvSpPr>
              <p:spPr>
                <a:xfrm>
                  <a:off x="1343888" y="5164851"/>
                  <a:ext cx="1527828" cy="646331"/>
                </a:xfrm>
                <a:prstGeom prst="rect">
                  <a:avLst/>
                </a:prstGeom>
              </p:spPr>
              <p:txBody>
                <a:bodyPr wrap="square">
                  <a:spAutoFit/>
                </a:bodyPr>
                <a:lstStyle/>
                <a:p>
                  <a:pPr algn="ctr"/>
                  <a:r>
                    <a:rPr lang="de-DE" dirty="0">
                      <a:solidFill>
                        <a:schemeClr val="bg1"/>
                      </a:solidFill>
                    </a:rPr>
                    <a:t>Beispiele für </a:t>
                  </a:r>
                  <a14:m>
                    <m:oMath xmlns:m="http://schemas.openxmlformats.org/officeDocument/2006/math">
                      <m:r>
                        <a:rPr lang="de-DE" i="1">
                          <a:solidFill>
                            <a:schemeClr val="bg1"/>
                          </a:solidFill>
                          <a:latin typeface="Cambria Math" panose="02040503050406030204" pitchFamily="18" charset="0"/>
                          <a:ea typeface="ＭＳ Ｐゴシック" charset="0"/>
                        </a:rPr>
                        <m:t>1 :</m:t>
                      </m:r>
                      <m:r>
                        <a:rPr lang="de-DE" i="1">
                          <a:solidFill>
                            <a:schemeClr val="bg1"/>
                          </a:solidFill>
                          <a:latin typeface="Cambria Math" panose="02040503050406030204" pitchFamily="18" charset="0"/>
                          <a:ea typeface="ＭＳ Ｐゴシック" charset="0"/>
                        </a:rPr>
                        <m:t>𝑛</m:t>
                      </m:r>
                      <m:r>
                        <a:rPr lang="de-DE" i="1">
                          <a:solidFill>
                            <a:schemeClr val="bg1"/>
                          </a:solidFill>
                          <a:latin typeface="Cambria Math" panose="02040503050406030204" pitchFamily="18" charset="0"/>
                          <a:ea typeface="ＭＳ Ｐゴシック" charset="0"/>
                        </a:rPr>
                        <m:t>, 1 :1</m:t>
                      </m:r>
                    </m:oMath>
                  </a14:m>
                  <a:r>
                    <a:rPr lang="de-DE" dirty="0">
                      <a:solidFill>
                        <a:schemeClr val="bg1"/>
                      </a:solidFill>
                      <a:ea typeface="ＭＳ Ｐゴシック" charset="0"/>
                    </a:rPr>
                    <a:t>?</a:t>
                  </a:r>
                </a:p>
              </p:txBody>
            </p:sp>
          </mc:Choice>
          <mc:Fallback xmlns="">
            <p:sp>
              <p:nvSpPr>
                <p:cNvPr id="125" name="Rectangle 124">
                  <a:extLst>
                    <a:ext uri="{FF2B5EF4-FFF2-40B4-BE49-F238E27FC236}">
                      <a16:creationId xmlns:a16="http://schemas.microsoft.com/office/drawing/2014/main" id="{A0364428-A226-8D4C-8CD3-ABDF1C28FF94}"/>
                    </a:ext>
                  </a:extLst>
                </p:cNvPr>
                <p:cNvSpPr>
                  <a:spLocks noRot="1" noChangeAspect="1" noMove="1" noResize="1" noEditPoints="1" noAdjustHandles="1" noChangeArrowheads="1" noChangeShapeType="1" noTextEdit="1"/>
                </p:cNvSpPr>
                <p:nvPr/>
              </p:nvSpPr>
              <p:spPr>
                <a:xfrm>
                  <a:off x="1343888" y="5164851"/>
                  <a:ext cx="1527828" cy="646331"/>
                </a:xfrm>
                <a:prstGeom prst="rect">
                  <a:avLst/>
                </a:prstGeom>
                <a:blipFill>
                  <a:blip r:embed="rId7"/>
                  <a:stretch>
                    <a:fillRect t="-3846" b="-13462"/>
                  </a:stretch>
                </a:blipFill>
              </p:spPr>
              <p:txBody>
                <a:bodyPr/>
                <a:lstStyle/>
                <a:p>
                  <a:r>
                    <a:rPr lang="en-GB">
                      <a:noFill/>
                    </a:rPr>
                    <a:t> </a:t>
                  </a:r>
                </a:p>
              </p:txBody>
            </p:sp>
          </mc:Fallback>
        </mc:AlternateContent>
      </p:grpSp>
      <p:grpSp>
        <p:nvGrpSpPr>
          <p:cNvPr id="130" name="Group 129">
            <a:extLst>
              <a:ext uri="{FF2B5EF4-FFF2-40B4-BE49-F238E27FC236}">
                <a16:creationId xmlns:a16="http://schemas.microsoft.com/office/drawing/2014/main" id="{C08BACAD-C963-6846-9845-114F4C02E50A}"/>
              </a:ext>
            </a:extLst>
          </p:cNvPr>
          <p:cNvGrpSpPr/>
          <p:nvPr/>
        </p:nvGrpSpPr>
        <p:grpSpPr>
          <a:xfrm>
            <a:off x="7569307" y="4937372"/>
            <a:ext cx="4262368" cy="963613"/>
            <a:chOff x="7569307" y="4937372"/>
            <a:chExt cx="4262368" cy="963613"/>
          </a:xfrm>
        </p:grpSpPr>
        <p:sp>
          <p:nvSpPr>
            <p:cNvPr id="115" name="Rectangle 4">
              <a:extLst>
                <a:ext uri="{FF2B5EF4-FFF2-40B4-BE49-F238E27FC236}">
                  <a16:creationId xmlns:a16="http://schemas.microsoft.com/office/drawing/2014/main" id="{DCF0C347-7129-0240-BF7D-964D2C0B2223}"/>
                </a:ext>
              </a:extLst>
            </p:cNvPr>
            <p:cNvSpPr>
              <a:spLocks noChangeArrowheads="1"/>
            </p:cNvSpPr>
            <p:nvPr/>
          </p:nvSpPr>
          <p:spPr bwMode="auto">
            <a:xfrm>
              <a:off x="10571444" y="5247728"/>
              <a:ext cx="1260231" cy="342900"/>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Mitarbeiter</a:t>
              </a:r>
            </a:p>
          </p:txBody>
        </p:sp>
        <mc:AlternateContent xmlns:mc="http://schemas.openxmlformats.org/markup-compatibility/2006" xmlns:a14="http://schemas.microsoft.com/office/drawing/2010/main">
          <mc:Choice Requires="a14">
            <p:sp>
              <p:nvSpPr>
                <p:cNvPr id="111" name="Rectangle 14">
                  <a:extLst>
                    <a:ext uri="{FF2B5EF4-FFF2-40B4-BE49-F238E27FC236}">
                      <a16:creationId xmlns:a16="http://schemas.microsoft.com/office/drawing/2014/main" id="{0D3BD749-75B7-9440-AEAB-452C294C5F65}"/>
                    </a:ext>
                  </a:extLst>
                </p:cNvPr>
                <p:cNvSpPr>
                  <a:spLocks noChangeArrowheads="1"/>
                </p:cNvSpPr>
                <p:nvPr/>
              </p:nvSpPr>
              <p:spPr bwMode="auto">
                <a:xfrm>
                  <a:off x="9978243" y="5137563"/>
                  <a:ext cx="433581" cy="33906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90488" tIns="44450" rIns="90488" bIns="44450">
                  <a:spAutoFit/>
                </a:bodyPr>
                <a:lstStyle/>
                <a:p>
                  <a:pPr algn="ctr">
                    <a:lnSpc>
                      <a:spcPct val="90000"/>
                    </a:lnSpc>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rPr>
                          <m:t>𝑚</m:t>
                        </m:r>
                      </m:oMath>
                    </m:oMathPara>
                  </a14:m>
                  <a:endParaRPr lang="de-DE" dirty="0"/>
                </a:p>
              </p:txBody>
            </p:sp>
          </mc:Choice>
          <mc:Fallback xmlns="">
            <p:sp>
              <p:nvSpPr>
                <p:cNvPr id="111" name="Rectangle 14">
                  <a:extLst>
                    <a:ext uri="{FF2B5EF4-FFF2-40B4-BE49-F238E27FC236}">
                      <a16:creationId xmlns:a16="http://schemas.microsoft.com/office/drawing/2014/main" id="{0D3BD749-75B7-9440-AEAB-452C294C5F65}"/>
                    </a:ext>
                  </a:extLst>
                </p:cNvPr>
                <p:cNvSpPr>
                  <a:spLocks noRot="1" noChangeAspect="1" noMove="1" noResize="1" noEditPoints="1" noAdjustHandles="1" noChangeArrowheads="1" noChangeShapeType="1" noTextEdit="1"/>
                </p:cNvSpPr>
                <p:nvPr/>
              </p:nvSpPr>
              <p:spPr bwMode="auto">
                <a:xfrm>
                  <a:off x="9978243" y="5137563"/>
                  <a:ext cx="433581" cy="339067"/>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DE">
                      <a:noFill/>
                    </a:rPr>
                    <a:t> </a:t>
                  </a:r>
                </a:p>
              </p:txBody>
            </p:sp>
          </mc:Fallback>
        </mc:AlternateContent>
        <mc:AlternateContent xmlns:mc="http://schemas.openxmlformats.org/markup-compatibility/2006" xmlns:a14="http://schemas.microsoft.com/office/drawing/2010/main">
          <mc:Choice Requires="a14">
            <p:sp>
              <p:nvSpPr>
                <p:cNvPr id="112" name="Rectangle 15">
                  <a:extLst>
                    <a:ext uri="{FF2B5EF4-FFF2-40B4-BE49-F238E27FC236}">
                      <a16:creationId xmlns:a16="http://schemas.microsoft.com/office/drawing/2014/main" id="{B5AB7957-0D0D-A449-8B51-B192FF31C14F}"/>
                    </a:ext>
                  </a:extLst>
                </p:cNvPr>
                <p:cNvSpPr>
                  <a:spLocks noChangeArrowheads="1"/>
                </p:cNvSpPr>
                <p:nvPr/>
              </p:nvSpPr>
              <p:spPr bwMode="auto">
                <a:xfrm>
                  <a:off x="8937881" y="5137563"/>
                  <a:ext cx="372667" cy="33906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90488" tIns="44450" rIns="90488" bIns="44450">
                  <a:spAutoFit/>
                </a:bodyPr>
                <a:lstStyle/>
                <a:p>
                  <a:pPr algn="ctr">
                    <a:lnSpc>
                      <a:spcPct val="90000"/>
                    </a:lnSpc>
                  </a:pPr>
                  <a14:m>
                    <m:oMathPara xmlns:m="http://schemas.openxmlformats.org/officeDocument/2006/math">
                      <m:oMathParaPr>
                        <m:jc m:val="centerGroup"/>
                      </m:oMathParaPr>
                      <m:oMath xmlns:m="http://schemas.openxmlformats.org/officeDocument/2006/math">
                        <m:r>
                          <a:rPr lang="de-DE" i="1" dirty="0" smtClean="0">
                            <a:latin typeface="Cambria Math" panose="02040503050406030204" pitchFamily="18" charset="0"/>
                          </a:rPr>
                          <m:t>𝑛</m:t>
                        </m:r>
                      </m:oMath>
                    </m:oMathPara>
                  </a14:m>
                  <a:endParaRPr lang="de-DE" dirty="0"/>
                </a:p>
              </p:txBody>
            </p:sp>
          </mc:Choice>
          <mc:Fallback xmlns="">
            <p:sp>
              <p:nvSpPr>
                <p:cNvPr id="112" name="Rectangle 15">
                  <a:extLst>
                    <a:ext uri="{FF2B5EF4-FFF2-40B4-BE49-F238E27FC236}">
                      <a16:creationId xmlns:a16="http://schemas.microsoft.com/office/drawing/2014/main" id="{B5AB7957-0D0D-A449-8B51-B192FF31C14F}"/>
                    </a:ext>
                  </a:extLst>
                </p:cNvPr>
                <p:cNvSpPr>
                  <a:spLocks noRot="1" noChangeAspect="1" noMove="1" noResize="1" noEditPoints="1" noAdjustHandles="1" noChangeArrowheads="1" noChangeShapeType="1" noTextEdit="1"/>
                </p:cNvSpPr>
                <p:nvPr/>
              </p:nvSpPr>
              <p:spPr bwMode="auto">
                <a:xfrm>
                  <a:off x="8937881" y="5137563"/>
                  <a:ext cx="372667" cy="339067"/>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DE">
                      <a:noFill/>
                    </a:rPr>
                    <a:t> </a:t>
                  </a:r>
                </a:p>
              </p:txBody>
            </p:sp>
          </mc:Fallback>
        </mc:AlternateContent>
        <p:sp>
          <p:nvSpPr>
            <p:cNvPr id="126" name="Rectangle 3">
              <a:extLst>
                <a:ext uri="{FF2B5EF4-FFF2-40B4-BE49-F238E27FC236}">
                  <a16:creationId xmlns:a16="http://schemas.microsoft.com/office/drawing/2014/main" id="{CD1634E9-6C98-7F4E-8BBB-723E6028C2C2}"/>
                </a:ext>
              </a:extLst>
            </p:cNvPr>
            <p:cNvSpPr>
              <a:spLocks noChangeArrowheads="1"/>
            </p:cNvSpPr>
            <p:nvPr/>
          </p:nvSpPr>
          <p:spPr bwMode="auto">
            <a:xfrm>
              <a:off x="7569307" y="5249316"/>
              <a:ext cx="849529" cy="3390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Projekt</a:t>
              </a:r>
            </a:p>
          </p:txBody>
        </p:sp>
        <p:sp>
          <p:nvSpPr>
            <p:cNvPr id="127" name="AutoShape 6">
              <a:extLst>
                <a:ext uri="{FF2B5EF4-FFF2-40B4-BE49-F238E27FC236}">
                  <a16:creationId xmlns:a16="http://schemas.microsoft.com/office/drawing/2014/main" id="{5ABBB45D-361E-EC40-B097-6051DB4C8658}"/>
                </a:ext>
              </a:extLst>
            </p:cNvPr>
            <p:cNvSpPr>
              <a:spLocks noChangeArrowheads="1"/>
            </p:cNvSpPr>
            <p:nvPr/>
          </p:nvSpPr>
          <p:spPr bwMode="auto">
            <a:xfrm>
              <a:off x="9185429" y="4937372"/>
              <a:ext cx="889488" cy="963613"/>
            </a:xfrm>
            <a:prstGeom prst="diamond">
              <a:avLst/>
            </a:prstGeom>
            <a:solidFill>
              <a:schemeClr val="bg1"/>
            </a:solidFill>
            <a:ln w="12700">
              <a:solidFill>
                <a:schemeClr val="tx1"/>
              </a:solidFill>
              <a:miter lim="800000"/>
              <a:headEnd/>
              <a:tailEnd/>
            </a:ln>
          </p:spPr>
          <p:txBody>
            <a:bodyPr wrap="none" anchor="ctr"/>
            <a:lstStyle/>
            <a:p>
              <a:pPr algn="ctr"/>
              <a:endParaRPr lang="de-DE" dirty="0"/>
            </a:p>
            <a:p>
              <a:pPr algn="ctr"/>
              <a:r>
                <a:rPr lang="de-DE" dirty="0"/>
                <a:t>arbeitet</a:t>
              </a:r>
              <a:br>
                <a:rPr lang="de-DE" dirty="0"/>
              </a:br>
              <a:r>
                <a:rPr lang="de-DE" dirty="0"/>
                <a:t>an</a:t>
              </a:r>
            </a:p>
          </p:txBody>
        </p:sp>
        <p:cxnSp>
          <p:nvCxnSpPr>
            <p:cNvPr id="128" name="Straight Connector 127">
              <a:extLst>
                <a:ext uri="{FF2B5EF4-FFF2-40B4-BE49-F238E27FC236}">
                  <a16:creationId xmlns:a16="http://schemas.microsoft.com/office/drawing/2014/main" id="{8587AA1D-489C-B94B-B1FF-D0296E15B27A}"/>
                </a:ext>
              </a:extLst>
            </p:cNvPr>
            <p:cNvCxnSpPr>
              <a:stCxn id="126" idx="3"/>
              <a:endCxn id="127" idx="1"/>
            </p:cNvCxnSpPr>
            <p:nvPr/>
          </p:nvCxnSpPr>
          <p:spPr>
            <a:xfrm>
              <a:off x="8418836" y="5418850"/>
              <a:ext cx="766593" cy="3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9465BB9A-7530-CD46-93EB-CD6AF28125CB}"/>
                </a:ext>
              </a:extLst>
            </p:cNvPr>
            <p:cNvCxnSpPr>
              <a:cxnSpLocks/>
              <a:stCxn id="127" idx="3"/>
              <a:endCxn id="115" idx="1"/>
            </p:cNvCxnSpPr>
            <p:nvPr/>
          </p:nvCxnSpPr>
          <p:spPr>
            <a:xfrm flipV="1">
              <a:off x="10074917" y="5419178"/>
              <a:ext cx="496527"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F9B0B30-DA3D-C78E-6966-7D60BCFE71BD}"/>
                  </a:ext>
                </a:extLst>
              </p:cNvPr>
              <p:cNvSpPr txBox="1"/>
              <p:nvPr/>
            </p:nvSpPr>
            <p:spPr>
              <a:xfrm>
                <a:off x="5509436" y="369196"/>
                <a:ext cx="3614778"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de-DE" b="0" dirty="0"/>
                  <a:t>Achtung: </a:t>
                </a:r>
                <a14:m>
                  <m:oMath xmlns:m="http://schemas.openxmlformats.org/officeDocument/2006/math">
                    <m:r>
                      <a:rPr lang="de-DE" b="0" i="1" smtClean="0">
                        <a:latin typeface="Cambria Math" panose="02040503050406030204" pitchFamily="18" charset="0"/>
                      </a:rPr>
                      <m:t>𝑛</m:t>
                    </m:r>
                    <m:r>
                      <a:rPr lang="de-DE" b="0" i="1" smtClean="0">
                        <a:latin typeface="Cambria Math" panose="02040503050406030204" pitchFamily="18" charset="0"/>
                      </a:rPr>
                      <m:t>,</m:t>
                    </m:r>
                    <m:r>
                      <a:rPr lang="de-DE" b="0" i="1" smtClean="0">
                        <a:latin typeface="Cambria Math" panose="02040503050406030204" pitchFamily="18" charset="0"/>
                      </a:rPr>
                      <m:t>𝑚</m:t>
                    </m:r>
                  </m:oMath>
                </a14:m>
                <a:r>
                  <a:rPr lang="en-DE" dirty="0"/>
                  <a:t> gelten lokal pro Assoziation (und nicht global über verschiedene Assoziationen hinweg)</a:t>
                </a:r>
              </a:p>
            </p:txBody>
          </p:sp>
        </mc:Choice>
        <mc:Fallback xmlns="">
          <p:sp>
            <p:nvSpPr>
              <p:cNvPr id="5" name="TextBox 4">
                <a:extLst>
                  <a:ext uri="{FF2B5EF4-FFF2-40B4-BE49-F238E27FC236}">
                    <a16:creationId xmlns:a16="http://schemas.microsoft.com/office/drawing/2014/main" id="{0F9B0B30-DA3D-C78E-6966-7D60BCFE71BD}"/>
                  </a:ext>
                </a:extLst>
              </p:cNvPr>
              <p:cNvSpPr txBox="1">
                <a:spLocks noRot="1" noChangeAspect="1" noMove="1" noResize="1" noEditPoints="1" noAdjustHandles="1" noChangeArrowheads="1" noChangeShapeType="1" noTextEdit="1"/>
              </p:cNvSpPr>
              <p:nvPr/>
            </p:nvSpPr>
            <p:spPr>
              <a:xfrm>
                <a:off x="5509436" y="369196"/>
                <a:ext cx="3614778" cy="923330"/>
              </a:xfrm>
              <a:prstGeom prst="rect">
                <a:avLst/>
              </a:prstGeom>
              <a:blipFill>
                <a:blip r:embed="rId10"/>
                <a:stretch>
                  <a:fillRect/>
                </a:stretch>
              </a:blipFill>
            </p:spPr>
            <p:txBody>
              <a:bodyPr/>
              <a:lstStyle/>
              <a:p>
                <a:r>
                  <a:rPr lang="en-DE">
                    <a:noFill/>
                  </a:rPr>
                  <a:t> </a:t>
                </a:r>
              </a:p>
            </p:txBody>
          </p:sp>
        </mc:Fallback>
      </mc:AlternateContent>
    </p:spTree>
    <p:extLst>
      <p:ext uri="{BB962C8B-B14F-4D97-AF65-F5344CB8AC3E}">
        <p14:creationId xmlns:p14="http://schemas.microsoft.com/office/powerpoint/2010/main" val="202538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2"/>
          <p:cNvSpPr>
            <a:spLocks noGrp="1" noChangeArrowheads="1"/>
          </p:cNvSpPr>
          <p:nvPr>
            <p:ph type="title"/>
          </p:nvPr>
        </p:nvSpPr>
        <p:spPr/>
        <p:txBody>
          <a:bodyPr/>
          <a:lstStyle/>
          <a:p>
            <a:r>
              <a:rPr lang="de-DE" dirty="0">
                <a:ea typeface="ＭＳ Ｐゴシック" charset="0"/>
                <a:cs typeface="ＭＳ Ｐゴシック" charset="0"/>
              </a:rPr>
              <a:t>Partizipation</a:t>
            </a:r>
            <a:endParaRPr lang="de-DE" sz="1800" dirty="0">
              <a:ea typeface="ＭＳ Ｐゴシック" charset="0"/>
              <a:cs typeface="ＭＳ Ｐゴシック" charset="0"/>
            </a:endParaRPr>
          </a:p>
        </p:txBody>
      </p:sp>
      <p:sp>
        <p:nvSpPr>
          <p:cNvPr id="36869" name="Rectangle 23"/>
          <p:cNvSpPr>
            <a:spLocks noGrp="1" noChangeArrowheads="1"/>
          </p:cNvSpPr>
          <p:nvPr>
            <p:ph idx="1"/>
          </p:nvPr>
        </p:nvSpPr>
        <p:spPr>
          <a:xfrm>
            <a:off x="359625" y="1665066"/>
            <a:ext cx="7522839" cy="4240848"/>
          </a:xfrm>
        </p:spPr>
        <p:txBody>
          <a:bodyPr/>
          <a:lstStyle/>
          <a:p>
            <a:r>
              <a:rPr lang="de-DE" dirty="0"/>
              <a:t>Beteiligung an einer Beziehung</a:t>
            </a:r>
          </a:p>
          <a:p>
            <a:r>
              <a:rPr lang="de-DE" dirty="0"/>
              <a:t>Formen:</a:t>
            </a:r>
          </a:p>
          <a:p>
            <a:pPr lvl="1"/>
            <a:r>
              <a:rPr lang="de-DE" dirty="0">
                <a:solidFill>
                  <a:schemeClr val="accent1"/>
                </a:solidFill>
              </a:rPr>
              <a:t>Totale Partizipation</a:t>
            </a:r>
            <a:r>
              <a:rPr lang="de-DE" dirty="0"/>
              <a:t>: Jede Instanz einer Klasse muss mit einer Instanz der zweiten Klasse in Beziehung stehen (           )</a:t>
            </a:r>
          </a:p>
          <a:p>
            <a:pPr lvl="1"/>
            <a:r>
              <a:rPr lang="de-DE" dirty="0">
                <a:solidFill>
                  <a:schemeClr val="accent1"/>
                </a:solidFill>
              </a:rPr>
              <a:t>Partielle Partizipation</a:t>
            </a:r>
            <a:r>
              <a:rPr lang="de-DE" dirty="0"/>
              <a:t>: Eine Instanz einer Klasse kann in Beziehung zu einer Instanz der zweiten Klasse stehen (           )</a:t>
            </a:r>
          </a:p>
          <a:p>
            <a:r>
              <a:rPr lang="de-DE" dirty="0">
                <a:ea typeface="ＭＳ Ｐゴシック" charset="0"/>
              </a:rPr>
              <a:t>Beispiel: </a:t>
            </a:r>
          </a:p>
          <a:p>
            <a:pPr lvl="1"/>
            <a:r>
              <a:rPr lang="de-DE" dirty="0">
                <a:ea typeface="ＭＳ Ｐゴシック" charset="0"/>
              </a:rPr>
              <a:t>Projekte werden von Abteilungen durchgeführt</a:t>
            </a:r>
          </a:p>
          <a:p>
            <a:pPr lvl="1"/>
            <a:r>
              <a:rPr lang="de-DE" dirty="0">
                <a:solidFill>
                  <a:schemeClr val="accent1"/>
                </a:solidFill>
                <a:ea typeface="ＭＳ Ｐゴシック" charset="0"/>
              </a:rPr>
              <a:t>Jedes Projekt muss einer Abteilung zugeordnet sein</a:t>
            </a:r>
          </a:p>
          <a:p>
            <a:pPr lvl="1"/>
            <a:r>
              <a:rPr lang="de-DE" dirty="0">
                <a:ea typeface="ＭＳ Ｐゴシック" charset="0"/>
              </a:rPr>
              <a:t>Eine Abteilung kann mehrere Projekte ausführen.</a:t>
            </a:r>
          </a:p>
        </p:txBody>
      </p:sp>
      <p:sp>
        <p:nvSpPr>
          <p:cNvPr id="2" name="Date Placeholder 1">
            <a:extLst>
              <a:ext uri="{FF2B5EF4-FFF2-40B4-BE49-F238E27FC236}">
                <a16:creationId xmlns:a16="http://schemas.microsoft.com/office/drawing/2014/main" id="{B2990256-BCEF-2B4B-9D70-5E664398F5BD}"/>
              </a:ext>
            </a:extLst>
          </p:cNvPr>
          <p:cNvSpPr>
            <a:spLocks noGrp="1"/>
          </p:cNvSpPr>
          <p:nvPr>
            <p:ph type="dt" sz="half" idx="2"/>
          </p:nvPr>
        </p:nvSpPr>
        <p:spPr/>
        <p:txBody>
          <a:bodyPr/>
          <a:lstStyle/>
          <a:p>
            <a:r>
              <a:rPr lang="en-GB"/>
              <a:t>Modellierung</a:t>
            </a:r>
          </a:p>
        </p:txBody>
      </p:sp>
      <p:sp>
        <p:nvSpPr>
          <p:cNvPr id="4" name="Footer Placeholder 3">
            <a:extLst>
              <a:ext uri="{FF2B5EF4-FFF2-40B4-BE49-F238E27FC236}">
                <a16:creationId xmlns:a16="http://schemas.microsoft.com/office/drawing/2014/main" id="{5E1AA39B-E42C-284D-8BBC-96A3D6A146C6}"/>
              </a:ext>
            </a:extLst>
          </p:cNvPr>
          <p:cNvSpPr>
            <a:spLocks noGrp="1"/>
          </p:cNvSpPr>
          <p:nvPr>
            <p:ph type="ftr" sz="quarter" idx="3"/>
          </p:nvPr>
        </p:nvSpPr>
        <p:spPr/>
        <p:txBody>
          <a:bodyPr/>
          <a:lstStyle/>
          <a:p>
            <a:r>
              <a:rPr lang="en-GB"/>
              <a:t>T. Braun - Datenbanken</a:t>
            </a:r>
          </a:p>
        </p:txBody>
      </p:sp>
      <p:sp>
        <p:nvSpPr>
          <p:cNvPr id="5" name="Slide Number Placeholder 4">
            <a:extLst>
              <a:ext uri="{FF2B5EF4-FFF2-40B4-BE49-F238E27FC236}">
                <a16:creationId xmlns:a16="http://schemas.microsoft.com/office/drawing/2014/main" id="{8797B05E-B937-8F4C-AC27-ECA321A1A326}"/>
              </a:ext>
            </a:extLst>
          </p:cNvPr>
          <p:cNvSpPr>
            <a:spLocks noGrp="1"/>
          </p:cNvSpPr>
          <p:nvPr>
            <p:ph type="sldNum" sz="quarter" idx="4"/>
          </p:nvPr>
        </p:nvSpPr>
        <p:spPr/>
        <p:txBody>
          <a:bodyPr/>
          <a:lstStyle/>
          <a:p>
            <a:fld id="{6B52BCD7-8B4B-1443-81DC-540C3C62FE02}" type="slidenum">
              <a:rPr lang="en-GB" smtClean="0"/>
              <a:t>16</a:t>
            </a:fld>
            <a:endParaRPr lang="en-GB"/>
          </a:p>
        </p:txBody>
      </p:sp>
      <p:sp>
        <p:nvSpPr>
          <p:cNvPr id="31" name="Line 16">
            <a:extLst>
              <a:ext uri="{FF2B5EF4-FFF2-40B4-BE49-F238E27FC236}">
                <a16:creationId xmlns:a16="http://schemas.microsoft.com/office/drawing/2014/main" id="{3DDA6431-F0F2-C64E-9F9C-99D0F7180742}"/>
              </a:ext>
            </a:extLst>
          </p:cNvPr>
          <p:cNvSpPr>
            <a:spLocks noChangeShapeType="1"/>
          </p:cNvSpPr>
          <p:nvPr/>
        </p:nvSpPr>
        <p:spPr bwMode="auto">
          <a:xfrm flipH="1">
            <a:off x="6393158" y="2952115"/>
            <a:ext cx="576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2" name="Line 17">
            <a:extLst>
              <a:ext uri="{FF2B5EF4-FFF2-40B4-BE49-F238E27FC236}">
                <a16:creationId xmlns:a16="http://schemas.microsoft.com/office/drawing/2014/main" id="{CEFF2076-E628-9B47-9311-5CB010BF1EFE}"/>
              </a:ext>
            </a:extLst>
          </p:cNvPr>
          <p:cNvSpPr>
            <a:spLocks noChangeShapeType="1"/>
          </p:cNvSpPr>
          <p:nvPr/>
        </p:nvSpPr>
        <p:spPr bwMode="auto">
          <a:xfrm flipH="1">
            <a:off x="6393158" y="2878823"/>
            <a:ext cx="576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33" name="Line 17">
            <a:extLst>
              <a:ext uri="{FF2B5EF4-FFF2-40B4-BE49-F238E27FC236}">
                <a16:creationId xmlns:a16="http://schemas.microsoft.com/office/drawing/2014/main" id="{BCE9FA6D-E6A5-234C-B87D-443BC692F699}"/>
              </a:ext>
            </a:extLst>
          </p:cNvPr>
          <p:cNvSpPr>
            <a:spLocks noChangeShapeType="1"/>
          </p:cNvSpPr>
          <p:nvPr/>
        </p:nvSpPr>
        <p:spPr bwMode="auto">
          <a:xfrm flipH="1">
            <a:off x="7072271" y="3565242"/>
            <a:ext cx="576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grpSp>
        <p:nvGrpSpPr>
          <p:cNvPr id="34" name="Group 33">
            <a:extLst>
              <a:ext uri="{FF2B5EF4-FFF2-40B4-BE49-F238E27FC236}">
                <a16:creationId xmlns:a16="http://schemas.microsoft.com/office/drawing/2014/main" id="{77CDBF28-78C0-7C4B-8BA0-D9EC3EF76C8A}"/>
              </a:ext>
            </a:extLst>
          </p:cNvPr>
          <p:cNvGrpSpPr/>
          <p:nvPr/>
        </p:nvGrpSpPr>
        <p:grpSpPr>
          <a:xfrm>
            <a:off x="9487547" y="2737741"/>
            <a:ext cx="2002869" cy="720009"/>
            <a:chOff x="1102310" y="5127118"/>
            <a:chExt cx="2002869" cy="720009"/>
          </a:xfrm>
        </p:grpSpPr>
        <p:sp>
          <p:nvSpPr>
            <p:cNvPr id="35" name="TextBox 34">
              <a:extLst>
                <a:ext uri="{FF2B5EF4-FFF2-40B4-BE49-F238E27FC236}">
                  <a16:creationId xmlns:a16="http://schemas.microsoft.com/office/drawing/2014/main" id="{0CF94B6B-C43F-1E48-BD8C-D6F81A62F341}"/>
                </a:ext>
              </a:extLst>
            </p:cNvPr>
            <p:cNvSpPr txBox="1"/>
            <p:nvPr/>
          </p:nvSpPr>
          <p:spPr>
            <a:xfrm>
              <a:off x="1102310" y="5127118"/>
              <a:ext cx="2002869" cy="720009"/>
            </a:xfrm>
            <a:prstGeom prst="cloudCallout">
              <a:avLst>
                <a:gd name="adj1" fmla="val -176"/>
                <a:gd name="adj2" fmla="val 101179"/>
              </a:avLst>
            </a:prstGeom>
            <a:solidFill>
              <a:srgbClr val="FFC000"/>
            </a:solidFill>
            <a:ln>
              <a:noFill/>
            </a:ln>
          </p:spPr>
          <p:style>
            <a:lnRef idx="0">
              <a:schemeClr val="accent1"/>
            </a:lnRef>
            <a:fillRef idx="3">
              <a:schemeClr val="accent1"/>
            </a:fillRef>
            <a:effectRef idx="3">
              <a:schemeClr val="accent1"/>
            </a:effectRef>
            <a:fontRef idx="minor">
              <a:schemeClr val="lt1"/>
            </a:fontRef>
          </p:style>
          <p:txBody>
            <a:bodyPr wrap="square" rtlCol="0">
              <a:noAutofit/>
            </a:bodyPr>
            <a:lstStyle/>
            <a:p>
              <a:endParaRPr lang="de-DE"/>
            </a:p>
          </p:txBody>
        </p:sp>
        <p:sp>
          <p:nvSpPr>
            <p:cNvPr id="36" name="Rectangle 35">
              <a:extLst>
                <a:ext uri="{FF2B5EF4-FFF2-40B4-BE49-F238E27FC236}">
                  <a16:creationId xmlns:a16="http://schemas.microsoft.com/office/drawing/2014/main" id="{137E9F4A-246E-3B40-B7D2-22D8D71410CC}"/>
                </a:ext>
              </a:extLst>
            </p:cNvPr>
            <p:cNvSpPr/>
            <p:nvPr/>
          </p:nvSpPr>
          <p:spPr>
            <a:xfrm>
              <a:off x="1252853" y="5164037"/>
              <a:ext cx="1701781" cy="646331"/>
            </a:xfrm>
            <a:prstGeom prst="rect">
              <a:avLst/>
            </a:prstGeom>
          </p:spPr>
          <p:txBody>
            <a:bodyPr wrap="square">
              <a:spAutoFit/>
            </a:bodyPr>
            <a:lstStyle/>
            <a:p>
              <a:pPr algn="ctr"/>
              <a:r>
                <a:rPr lang="de-DE" dirty="0">
                  <a:solidFill>
                    <a:schemeClr val="bg1"/>
                  </a:solidFill>
                </a:rPr>
                <a:t>Was bedeutet die Änderung?</a:t>
              </a:r>
              <a:endParaRPr lang="de-DE" dirty="0">
                <a:solidFill>
                  <a:schemeClr val="bg1"/>
                </a:solidFill>
                <a:ea typeface="ＭＳ Ｐゴシック" charset="0"/>
              </a:endParaRPr>
            </a:p>
          </p:txBody>
        </p:sp>
      </p:grpSp>
      <p:grpSp>
        <p:nvGrpSpPr>
          <p:cNvPr id="15" name="Group 14">
            <a:extLst>
              <a:ext uri="{FF2B5EF4-FFF2-40B4-BE49-F238E27FC236}">
                <a16:creationId xmlns:a16="http://schemas.microsoft.com/office/drawing/2014/main" id="{83FB8A8A-5D03-8641-9FB4-083D91DB38FC}"/>
              </a:ext>
            </a:extLst>
          </p:cNvPr>
          <p:cNvGrpSpPr/>
          <p:nvPr/>
        </p:nvGrpSpPr>
        <p:grpSpPr>
          <a:xfrm>
            <a:off x="7955733" y="4942301"/>
            <a:ext cx="3875942" cy="963613"/>
            <a:chOff x="7955733" y="4942301"/>
            <a:chExt cx="3875942" cy="963613"/>
          </a:xfrm>
        </p:grpSpPr>
        <p:sp>
          <p:nvSpPr>
            <p:cNvPr id="36870" name="Rectangle 12"/>
            <p:cNvSpPr>
              <a:spLocks noChangeArrowheads="1"/>
            </p:cNvSpPr>
            <p:nvPr/>
          </p:nvSpPr>
          <p:spPr bwMode="auto">
            <a:xfrm>
              <a:off x="7955733" y="5252657"/>
              <a:ext cx="874835" cy="342900"/>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Projekt</a:t>
              </a:r>
            </a:p>
          </p:txBody>
        </p:sp>
        <p:sp>
          <p:nvSpPr>
            <p:cNvPr id="36871" name="Rectangle 13"/>
            <p:cNvSpPr>
              <a:spLocks noChangeArrowheads="1"/>
            </p:cNvSpPr>
            <p:nvPr/>
          </p:nvSpPr>
          <p:spPr bwMode="auto">
            <a:xfrm>
              <a:off x="10747290" y="5254245"/>
              <a:ext cx="1084385" cy="339725"/>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a:t>Abteilung</a:t>
              </a:r>
            </a:p>
          </p:txBody>
        </p:sp>
        <p:sp>
          <p:nvSpPr>
            <p:cNvPr id="36872" name="Rectangle 14"/>
            <p:cNvSpPr>
              <a:spLocks noChangeArrowheads="1"/>
            </p:cNvSpPr>
            <p:nvPr/>
          </p:nvSpPr>
          <p:spPr bwMode="auto">
            <a:xfrm>
              <a:off x="10086402" y="5097876"/>
              <a:ext cx="30186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1</a:t>
              </a:r>
            </a:p>
          </p:txBody>
        </p:sp>
        <p:sp>
          <p:nvSpPr>
            <p:cNvPr id="36873" name="Rectangle 15"/>
            <p:cNvSpPr>
              <a:spLocks noChangeArrowheads="1"/>
            </p:cNvSpPr>
            <p:nvPr/>
          </p:nvSpPr>
          <p:spPr bwMode="auto">
            <a:xfrm>
              <a:off x="9160279" y="5097876"/>
              <a:ext cx="304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n</a:t>
              </a:r>
            </a:p>
          </p:txBody>
        </p:sp>
        <p:grpSp>
          <p:nvGrpSpPr>
            <p:cNvPr id="36877" name="Group 19"/>
            <p:cNvGrpSpPr>
              <a:grpSpLocks/>
            </p:cNvGrpSpPr>
            <p:nvPr/>
          </p:nvGrpSpPr>
          <p:grpSpPr bwMode="auto">
            <a:xfrm>
              <a:off x="9328798" y="4942301"/>
              <a:ext cx="889488" cy="963613"/>
              <a:chOff x="2364" y="1510"/>
              <a:chExt cx="607" cy="607"/>
            </a:xfrm>
          </p:grpSpPr>
          <p:sp>
            <p:nvSpPr>
              <p:cNvPr id="36878" name="AutoShape 20"/>
              <p:cNvSpPr>
                <a:spLocks noChangeArrowheads="1"/>
              </p:cNvSpPr>
              <p:nvPr/>
            </p:nvSpPr>
            <p:spPr bwMode="auto">
              <a:xfrm>
                <a:off x="2364" y="1510"/>
                <a:ext cx="607" cy="607"/>
              </a:xfrm>
              <a:prstGeom prst="diamond">
                <a:avLst/>
              </a:prstGeom>
              <a:solidFill>
                <a:schemeClr val="bg1"/>
              </a:solidFill>
              <a:ln w="12700">
                <a:solidFill>
                  <a:schemeClr val="tx1"/>
                </a:solidFill>
                <a:miter lim="800000"/>
                <a:headEnd/>
                <a:tailEnd/>
              </a:ln>
            </p:spPr>
            <p:txBody>
              <a:bodyPr wrap="none" anchor="ctr"/>
              <a:lstStyle/>
              <a:p>
                <a:endParaRPr lang="en-US"/>
              </a:p>
            </p:txBody>
          </p:sp>
          <p:sp>
            <p:nvSpPr>
              <p:cNvPr id="36879" name="Rectangle 21"/>
              <p:cNvSpPr>
                <a:spLocks noChangeArrowheads="1"/>
              </p:cNvSpPr>
              <p:nvPr/>
            </p:nvSpPr>
            <p:spPr bwMode="auto">
              <a:xfrm>
                <a:off x="2413" y="1629"/>
                <a:ext cx="50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führt</a:t>
                </a:r>
              </a:p>
              <a:p>
                <a:pPr algn="ctr">
                  <a:lnSpc>
                    <a:spcPct val="90000"/>
                  </a:lnSpc>
                </a:pPr>
                <a:r>
                  <a:rPr lang="de-DE" dirty="0"/>
                  <a:t>durch</a:t>
                </a:r>
              </a:p>
            </p:txBody>
          </p:sp>
        </p:grpSp>
        <p:cxnSp>
          <p:nvCxnSpPr>
            <p:cNvPr id="7" name="Straight Connector 6">
              <a:extLst>
                <a:ext uri="{FF2B5EF4-FFF2-40B4-BE49-F238E27FC236}">
                  <a16:creationId xmlns:a16="http://schemas.microsoft.com/office/drawing/2014/main" id="{3C7B0155-4286-5C42-9417-3A1715607446}"/>
                </a:ext>
              </a:extLst>
            </p:cNvPr>
            <p:cNvCxnSpPr>
              <a:stCxn id="36870" idx="3"/>
              <a:endCxn id="36878" idx="1"/>
            </p:cNvCxnSpPr>
            <p:nvPr/>
          </p:nvCxnSpPr>
          <p:spPr>
            <a:xfrm>
              <a:off x="8830568" y="5424107"/>
              <a:ext cx="498230" cy="1"/>
            </a:xfrm>
            <a:prstGeom prst="line">
              <a:avLst/>
            </a:prstGeom>
            <a:ln w="63500" cmpd="dbl"/>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5F1D19D-383E-6C47-8CA0-8A46A3FD2C6C}"/>
                </a:ext>
              </a:extLst>
            </p:cNvPr>
            <p:cNvCxnSpPr>
              <a:cxnSpLocks/>
              <a:stCxn id="36878" idx="3"/>
              <a:endCxn id="36871" idx="1"/>
            </p:cNvCxnSpPr>
            <p:nvPr/>
          </p:nvCxnSpPr>
          <p:spPr>
            <a:xfrm>
              <a:off x="10218286" y="5424108"/>
              <a:ext cx="52900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53DD5475-C237-374A-A68B-0E6FACBAB893}"/>
              </a:ext>
            </a:extLst>
          </p:cNvPr>
          <p:cNvGrpSpPr/>
          <p:nvPr/>
        </p:nvGrpSpPr>
        <p:grpSpPr>
          <a:xfrm>
            <a:off x="7955733" y="3842246"/>
            <a:ext cx="3875942" cy="963613"/>
            <a:chOff x="7955733" y="3842246"/>
            <a:chExt cx="3875942" cy="963613"/>
          </a:xfrm>
        </p:grpSpPr>
        <p:sp>
          <p:nvSpPr>
            <p:cNvPr id="50" name="Rectangle 12">
              <a:extLst>
                <a:ext uri="{FF2B5EF4-FFF2-40B4-BE49-F238E27FC236}">
                  <a16:creationId xmlns:a16="http://schemas.microsoft.com/office/drawing/2014/main" id="{D51A3F55-6640-6649-AD43-9FFA8CD47839}"/>
                </a:ext>
              </a:extLst>
            </p:cNvPr>
            <p:cNvSpPr>
              <a:spLocks noChangeArrowheads="1"/>
            </p:cNvSpPr>
            <p:nvPr/>
          </p:nvSpPr>
          <p:spPr bwMode="auto">
            <a:xfrm>
              <a:off x="7955733" y="4151809"/>
              <a:ext cx="874835" cy="342900"/>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Projekt</a:t>
              </a:r>
            </a:p>
          </p:txBody>
        </p:sp>
        <p:sp>
          <p:nvSpPr>
            <p:cNvPr id="51" name="Rectangle 13">
              <a:extLst>
                <a:ext uri="{FF2B5EF4-FFF2-40B4-BE49-F238E27FC236}">
                  <a16:creationId xmlns:a16="http://schemas.microsoft.com/office/drawing/2014/main" id="{D86EC2A1-AB3B-F842-9EC7-407783F8CE85}"/>
                </a:ext>
              </a:extLst>
            </p:cNvPr>
            <p:cNvSpPr>
              <a:spLocks noChangeArrowheads="1"/>
            </p:cNvSpPr>
            <p:nvPr/>
          </p:nvSpPr>
          <p:spPr bwMode="auto">
            <a:xfrm>
              <a:off x="10747290" y="4154984"/>
              <a:ext cx="1084385" cy="339725"/>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Abteilung</a:t>
              </a:r>
            </a:p>
          </p:txBody>
        </p:sp>
        <p:sp>
          <p:nvSpPr>
            <p:cNvPr id="52" name="Rectangle 14">
              <a:extLst>
                <a:ext uri="{FF2B5EF4-FFF2-40B4-BE49-F238E27FC236}">
                  <a16:creationId xmlns:a16="http://schemas.microsoft.com/office/drawing/2014/main" id="{A5E876A6-EB8C-8F41-85B7-C13FB107DC1A}"/>
                </a:ext>
              </a:extLst>
            </p:cNvPr>
            <p:cNvSpPr>
              <a:spLocks noChangeArrowheads="1"/>
            </p:cNvSpPr>
            <p:nvPr/>
          </p:nvSpPr>
          <p:spPr bwMode="auto">
            <a:xfrm>
              <a:off x="10086402" y="3997821"/>
              <a:ext cx="30186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1</a:t>
              </a:r>
            </a:p>
          </p:txBody>
        </p:sp>
        <p:sp>
          <p:nvSpPr>
            <p:cNvPr id="53" name="Rectangle 15">
              <a:extLst>
                <a:ext uri="{FF2B5EF4-FFF2-40B4-BE49-F238E27FC236}">
                  <a16:creationId xmlns:a16="http://schemas.microsoft.com/office/drawing/2014/main" id="{CC7F95F7-6363-244D-9079-8C1A6402EB77}"/>
                </a:ext>
              </a:extLst>
            </p:cNvPr>
            <p:cNvSpPr>
              <a:spLocks noChangeArrowheads="1"/>
            </p:cNvSpPr>
            <p:nvPr/>
          </p:nvSpPr>
          <p:spPr bwMode="auto">
            <a:xfrm>
              <a:off x="9160279" y="3997821"/>
              <a:ext cx="304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n</a:t>
              </a:r>
            </a:p>
          </p:txBody>
        </p:sp>
        <p:grpSp>
          <p:nvGrpSpPr>
            <p:cNvPr id="57" name="Group 19">
              <a:extLst>
                <a:ext uri="{FF2B5EF4-FFF2-40B4-BE49-F238E27FC236}">
                  <a16:creationId xmlns:a16="http://schemas.microsoft.com/office/drawing/2014/main" id="{459B8234-37D8-F544-8287-1CCC9EA47D6C}"/>
                </a:ext>
              </a:extLst>
            </p:cNvPr>
            <p:cNvGrpSpPr>
              <a:grpSpLocks/>
            </p:cNvGrpSpPr>
            <p:nvPr/>
          </p:nvGrpSpPr>
          <p:grpSpPr bwMode="auto">
            <a:xfrm>
              <a:off x="9328798" y="3842246"/>
              <a:ext cx="889488" cy="963613"/>
              <a:chOff x="2364" y="1510"/>
              <a:chExt cx="607" cy="607"/>
            </a:xfrm>
          </p:grpSpPr>
          <p:sp>
            <p:nvSpPr>
              <p:cNvPr id="58" name="AutoShape 20">
                <a:extLst>
                  <a:ext uri="{FF2B5EF4-FFF2-40B4-BE49-F238E27FC236}">
                    <a16:creationId xmlns:a16="http://schemas.microsoft.com/office/drawing/2014/main" id="{B879CC87-6F4F-2942-A4FE-10AD491711B9}"/>
                  </a:ext>
                </a:extLst>
              </p:cNvPr>
              <p:cNvSpPr>
                <a:spLocks noChangeArrowheads="1"/>
              </p:cNvSpPr>
              <p:nvPr/>
            </p:nvSpPr>
            <p:spPr bwMode="auto">
              <a:xfrm>
                <a:off x="2364" y="1510"/>
                <a:ext cx="607" cy="607"/>
              </a:xfrm>
              <a:prstGeom prst="diamond">
                <a:avLst/>
              </a:prstGeom>
              <a:solidFill>
                <a:schemeClr val="bg1"/>
              </a:solidFill>
              <a:ln w="12700">
                <a:solidFill>
                  <a:schemeClr val="tx1"/>
                </a:solidFill>
                <a:miter lim="800000"/>
                <a:headEnd/>
                <a:tailEnd/>
              </a:ln>
            </p:spPr>
            <p:txBody>
              <a:bodyPr wrap="none" anchor="ctr"/>
              <a:lstStyle/>
              <a:p>
                <a:endParaRPr lang="en-US"/>
              </a:p>
            </p:txBody>
          </p:sp>
          <p:sp>
            <p:nvSpPr>
              <p:cNvPr id="59" name="Rectangle 21">
                <a:extLst>
                  <a:ext uri="{FF2B5EF4-FFF2-40B4-BE49-F238E27FC236}">
                    <a16:creationId xmlns:a16="http://schemas.microsoft.com/office/drawing/2014/main" id="{96B52E18-F581-1C4B-9387-99E0364B00FE}"/>
                  </a:ext>
                </a:extLst>
              </p:cNvPr>
              <p:cNvSpPr>
                <a:spLocks noChangeArrowheads="1"/>
              </p:cNvSpPr>
              <p:nvPr/>
            </p:nvSpPr>
            <p:spPr bwMode="auto">
              <a:xfrm>
                <a:off x="2413" y="1629"/>
                <a:ext cx="50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a:t>führt</a:t>
                </a:r>
              </a:p>
              <a:p>
                <a:pPr algn="ctr">
                  <a:lnSpc>
                    <a:spcPct val="90000"/>
                  </a:lnSpc>
                </a:pPr>
                <a:r>
                  <a:rPr lang="de-DE"/>
                  <a:t>durch</a:t>
                </a:r>
              </a:p>
            </p:txBody>
          </p:sp>
        </p:grpSp>
        <p:cxnSp>
          <p:nvCxnSpPr>
            <p:cNvPr id="42" name="Straight Connector 41">
              <a:extLst>
                <a:ext uri="{FF2B5EF4-FFF2-40B4-BE49-F238E27FC236}">
                  <a16:creationId xmlns:a16="http://schemas.microsoft.com/office/drawing/2014/main" id="{00D51D36-2250-8E4B-9E00-DEEF7260E5E8}"/>
                </a:ext>
              </a:extLst>
            </p:cNvPr>
            <p:cNvCxnSpPr>
              <a:cxnSpLocks/>
              <a:stCxn id="50" idx="3"/>
              <a:endCxn id="58" idx="1"/>
            </p:cNvCxnSpPr>
            <p:nvPr/>
          </p:nvCxnSpPr>
          <p:spPr>
            <a:xfrm>
              <a:off x="8830568" y="4323259"/>
              <a:ext cx="498230" cy="794"/>
            </a:xfrm>
            <a:prstGeom prst="line">
              <a:avLst/>
            </a:prstGeom>
            <a:ln w="4445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BDCBF72-9EDD-A642-9ACB-FBA3E56A5EBB}"/>
                </a:ext>
              </a:extLst>
            </p:cNvPr>
            <p:cNvCxnSpPr>
              <a:cxnSpLocks/>
              <a:stCxn id="58" idx="3"/>
              <a:endCxn id="51" idx="1"/>
            </p:cNvCxnSpPr>
            <p:nvPr/>
          </p:nvCxnSpPr>
          <p:spPr>
            <a:xfrm>
              <a:off x="10218286" y="4324053"/>
              <a:ext cx="529004" cy="794"/>
            </a:xfrm>
            <a:prstGeom prst="line">
              <a:avLst/>
            </a:prstGeom>
            <a:ln w="63500" cmpd="dbl">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71042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6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6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de-DE" dirty="0"/>
              <a:t>Partizipation: Rollennamen</a:t>
            </a:r>
          </a:p>
        </p:txBody>
      </p:sp>
      <p:sp>
        <p:nvSpPr>
          <p:cNvPr id="35843" name="Rectangle 3"/>
          <p:cNvSpPr>
            <a:spLocks noGrp="1" noChangeArrowheads="1"/>
          </p:cNvSpPr>
          <p:nvPr>
            <p:ph idx="1"/>
          </p:nvPr>
        </p:nvSpPr>
        <p:spPr/>
        <p:txBody>
          <a:bodyPr>
            <a:normAutofit/>
          </a:bodyPr>
          <a:lstStyle/>
          <a:p>
            <a:r>
              <a:rPr lang="de-DE" dirty="0">
                <a:solidFill>
                  <a:schemeClr val="accent1"/>
                </a:solidFill>
              </a:rPr>
              <a:t>Rollennamen</a:t>
            </a:r>
            <a:r>
              <a:rPr lang="de-DE" dirty="0"/>
              <a:t> (Namen für die Argumente der Relation) identifizieren die Menge der Instanzen, die mit einer anderen Instanz in Beziehung stehen.</a:t>
            </a:r>
          </a:p>
          <a:p>
            <a:pPr lvl="1"/>
            <a:r>
              <a:rPr lang="de-DE" dirty="0"/>
              <a:t>Rollen können als abgeleitete Attribute verstanden werden, die die Menge der Instanzen als Attributwerte besitzen</a:t>
            </a:r>
          </a:p>
          <a:p>
            <a:pPr lvl="1"/>
            <a:r>
              <a:rPr lang="de-DE" dirty="0"/>
              <a:t>Besonders bei rekursiven Assoziationen eingesetzt</a:t>
            </a:r>
          </a:p>
          <a:p>
            <a:pPr lvl="1"/>
            <a:r>
              <a:rPr lang="de-DE" dirty="0"/>
              <a:t>Beispiele:</a:t>
            </a:r>
          </a:p>
          <a:p>
            <a:pPr lvl="2"/>
            <a:r>
              <a:rPr lang="de-DE" dirty="0"/>
              <a:t>Abteilungen als Durchführer von Projekten als Durchgeführte</a:t>
            </a:r>
          </a:p>
          <a:p>
            <a:pPr lvl="2"/>
            <a:r>
              <a:rPr lang="de-DE" dirty="0"/>
              <a:t>Rekursiv: Vorgesetzte und Untergebene</a:t>
            </a:r>
          </a:p>
        </p:txBody>
      </p:sp>
      <p:sp>
        <p:nvSpPr>
          <p:cNvPr id="2" name="Date Placeholder 1">
            <a:extLst>
              <a:ext uri="{FF2B5EF4-FFF2-40B4-BE49-F238E27FC236}">
                <a16:creationId xmlns:a16="http://schemas.microsoft.com/office/drawing/2014/main" id="{7FA65047-9B1F-ED4A-8E96-6FDFBD353347}"/>
              </a:ext>
            </a:extLst>
          </p:cNvPr>
          <p:cNvSpPr>
            <a:spLocks noGrp="1"/>
          </p:cNvSpPr>
          <p:nvPr>
            <p:ph type="dt" sz="half" idx="2"/>
          </p:nvPr>
        </p:nvSpPr>
        <p:spPr/>
        <p:txBody>
          <a:bodyPr/>
          <a:lstStyle/>
          <a:p>
            <a:r>
              <a:rPr lang="en-GB"/>
              <a:t>Modellierung</a:t>
            </a:r>
          </a:p>
        </p:txBody>
      </p:sp>
      <p:sp>
        <p:nvSpPr>
          <p:cNvPr id="3" name="Footer Placeholder 2">
            <a:extLst>
              <a:ext uri="{FF2B5EF4-FFF2-40B4-BE49-F238E27FC236}">
                <a16:creationId xmlns:a16="http://schemas.microsoft.com/office/drawing/2014/main" id="{55A30C29-3463-3A43-82CE-A8E4D975DD59}"/>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EDD49883-4367-D943-8D41-02CC27055BA2}"/>
              </a:ext>
            </a:extLst>
          </p:cNvPr>
          <p:cNvSpPr>
            <a:spLocks noGrp="1"/>
          </p:cNvSpPr>
          <p:nvPr>
            <p:ph type="sldNum" sz="quarter" idx="4"/>
          </p:nvPr>
        </p:nvSpPr>
        <p:spPr/>
        <p:txBody>
          <a:bodyPr/>
          <a:lstStyle/>
          <a:p>
            <a:fld id="{6B52BCD7-8B4B-1443-81DC-540C3C62FE02}" type="slidenum">
              <a:rPr lang="en-GB" smtClean="0"/>
              <a:t>17</a:t>
            </a:fld>
            <a:endParaRPr lang="en-GB"/>
          </a:p>
        </p:txBody>
      </p:sp>
      <p:grpSp>
        <p:nvGrpSpPr>
          <p:cNvPr id="7" name="Group 6">
            <a:extLst>
              <a:ext uri="{FF2B5EF4-FFF2-40B4-BE49-F238E27FC236}">
                <a16:creationId xmlns:a16="http://schemas.microsoft.com/office/drawing/2014/main" id="{801A0925-8377-9849-A985-8B38B3C5EEB1}"/>
              </a:ext>
            </a:extLst>
          </p:cNvPr>
          <p:cNvGrpSpPr/>
          <p:nvPr/>
        </p:nvGrpSpPr>
        <p:grpSpPr>
          <a:xfrm>
            <a:off x="6960418" y="3872359"/>
            <a:ext cx="3240864" cy="1806576"/>
            <a:chOff x="5842299" y="4462934"/>
            <a:chExt cx="3240864" cy="1806576"/>
          </a:xfrm>
        </p:grpSpPr>
        <p:grpSp>
          <p:nvGrpSpPr>
            <p:cNvPr id="17" name="Group 2">
              <a:extLst>
                <a:ext uri="{FF2B5EF4-FFF2-40B4-BE49-F238E27FC236}">
                  <a16:creationId xmlns:a16="http://schemas.microsoft.com/office/drawing/2014/main" id="{F8DD29C1-63F0-6244-88B2-BEEB94E78536}"/>
                </a:ext>
              </a:extLst>
            </p:cNvPr>
            <p:cNvGrpSpPr>
              <a:grpSpLocks/>
            </p:cNvGrpSpPr>
            <p:nvPr/>
          </p:nvGrpSpPr>
          <p:grpSpPr bwMode="auto">
            <a:xfrm>
              <a:off x="6677749" y="4462934"/>
              <a:ext cx="1439007" cy="1806576"/>
              <a:chOff x="3278" y="2179"/>
              <a:chExt cx="982" cy="1138"/>
            </a:xfrm>
          </p:grpSpPr>
          <p:sp>
            <p:nvSpPr>
              <p:cNvPr id="18" name="Line 10">
                <a:extLst>
                  <a:ext uri="{FF2B5EF4-FFF2-40B4-BE49-F238E27FC236}">
                    <a16:creationId xmlns:a16="http://schemas.microsoft.com/office/drawing/2014/main" id="{B71F7A96-A520-4640-87DB-824367173393}"/>
                  </a:ext>
                </a:extLst>
              </p:cNvPr>
              <p:cNvSpPr>
                <a:spLocks noChangeShapeType="1"/>
              </p:cNvSpPr>
              <p:nvPr/>
            </p:nvSpPr>
            <p:spPr bwMode="auto">
              <a:xfrm flipH="1">
                <a:off x="3452" y="2481"/>
                <a:ext cx="18" cy="62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dirty="0"/>
              </a:p>
            </p:txBody>
          </p:sp>
          <p:sp>
            <p:nvSpPr>
              <p:cNvPr id="20" name="Rectangle 4">
                <a:extLst>
                  <a:ext uri="{FF2B5EF4-FFF2-40B4-BE49-F238E27FC236}">
                    <a16:creationId xmlns:a16="http://schemas.microsoft.com/office/drawing/2014/main" id="{29D912AD-C544-5F4E-8ADE-4C0BB3B1BDC3}"/>
                  </a:ext>
                </a:extLst>
              </p:cNvPr>
              <p:cNvSpPr>
                <a:spLocks noChangeArrowheads="1"/>
              </p:cNvSpPr>
              <p:nvPr/>
            </p:nvSpPr>
            <p:spPr bwMode="auto">
              <a:xfrm>
                <a:off x="3343" y="3101"/>
                <a:ext cx="860" cy="216"/>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a:t>Mitarbeiter</a:t>
                </a:r>
              </a:p>
            </p:txBody>
          </p:sp>
          <p:sp>
            <p:nvSpPr>
              <p:cNvPr id="21" name="AutoShape 6">
                <a:extLst>
                  <a:ext uri="{FF2B5EF4-FFF2-40B4-BE49-F238E27FC236}">
                    <a16:creationId xmlns:a16="http://schemas.microsoft.com/office/drawing/2014/main" id="{068C58F5-02B9-E649-B242-29B3FFED35E0}"/>
                  </a:ext>
                </a:extLst>
              </p:cNvPr>
              <p:cNvSpPr>
                <a:spLocks noChangeArrowheads="1"/>
              </p:cNvSpPr>
              <p:nvPr/>
            </p:nvSpPr>
            <p:spPr bwMode="auto">
              <a:xfrm>
                <a:off x="3470" y="2179"/>
                <a:ext cx="607" cy="607"/>
              </a:xfrm>
              <a:prstGeom prst="diamond">
                <a:avLst/>
              </a:prstGeom>
              <a:solidFill>
                <a:schemeClr val="bg1"/>
              </a:solidFill>
              <a:ln w="12700">
                <a:solidFill>
                  <a:schemeClr val="tx1"/>
                </a:solidFill>
                <a:miter lim="800000"/>
                <a:headEnd/>
                <a:tailEnd/>
              </a:ln>
            </p:spPr>
            <p:txBody>
              <a:bodyPr wrap="none" anchor="ctr"/>
              <a:lstStyle/>
              <a:p>
                <a:endParaRPr lang="en-US"/>
              </a:p>
            </p:txBody>
          </p:sp>
          <p:sp>
            <p:nvSpPr>
              <p:cNvPr id="22" name="Rectangle 7">
                <a:extLst>
                  <a:ext uri="{FF2B5EF4-FFF2-40B4-BE49-F238E27FC236}">
                    <a16:creationId xmlns:a16="http://schemas.microsoft.com/office/drawing/2014/main" id="{3C1803CB-BC0F-FF4B-B5E9-7F737DE2148B}"/>
                  </a:ext>
                </a:extLst>
              </p:cNvPr>
              <p:cNvSpPr>
                <a:spLocks noChangeArrowheads="1"/>
              </p:cNvSpPr>
              <p:nvPr/>
            </p:nvSpPr>
            <p:spPr bwMode="auto">
              <a:xfrm>
                <a:off x="3278" y="2380"/>
                <a:ext cx="205"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1</a:t>
                </a:r>
              </a:p>
            </p:txBody>
          </p:sp>
          <p:sp>
            <p:nvSpPr>
              <p:cNvPr id="23" name="Rectangle 8">
                <a:extLst>
                  <a:ext uri="{FF2B5EF4-FFF2-40B4-BE49-F238E27FC236}">
                    <a16:creationId xmlns:a16="http://schemas.microsoft.com/office/drawing/2014/main" id="{29313AA6-40C9-9C4B-9D90-88F0592F4190}"/>
                  </a:ext>
                </a:extLst>
              </p:cNvPr>
              <p:cNvSpPr>
                <a:spLocks noChangeArrowheads="1"/>
              </p:cNvSpPr>
              <p:nvPr/>
            </p:nvSpPr>
            <p:spPr bwMode="auto">
              <a:xfrm>
                <a:off x="4052" y="2380"/>
                <a:ext cx="208"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n</a:t>
                </a:r>
              </a:p>
            </p:txBody>
          </p:sp>
          <p:sp>
            <p:nvSpPr>
              <p:cNvPr id="24" name="Line 9">
                <a:extLst>
                  <a:ext uri="{FF2B5EF4-FFF2-40B4-BE49-F238E27FC236}">
                    <a16:creationId xmlns:a16="http://schemas.microsoft.com/office/drawing/2014/main" id="{1F342452-8E84-3A49-9C70-5F49DE66103F}"/>
                  </a:ext>
                </a:extLst>
              </p:cNvPr>
              <p:cNvSpPr>
                <a:spLocks noChangeShapeType="1"/>
              </p:cNvSpPr>
              <p:nvPr/>
            </p:nvSpPr>
            <p:spPr bwMode="auto">
              <a:xfrm flipH="1" flipV="1">
                <a:off x="4077" y="2487"/>
                <a:ext cx="36" cy="61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25" name="Rectangle 5">
                <a:extLst>
                  <a:ext uri="{FF2B5EF4-FFF2-40B4-BE49-F238E27FC236}">
                    <a16:creationId xmlns:a16="http://schemas.microsoft.com/office/drawing/2014/main" id="{7A5D3A16-5F26-8A47-93A3-0747096C085A}"/>
                  </a:ext>
                </a:extLst>
              </p:cNvPr>
              <p:cNvSpPr>
                <a:spLocks noChangeArrowheads="1"/>
              </p:cNvSpPr>
              <p:nvPr/>
            </p:nvSpPr>
            <p:spPr bwMode="auto">
              <a:xfrm>
                <a:off x="3452" y="2375"/>
                <a:ext cx="643"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Aufsicht</a:t>
                </a:r>
              </a:p>
            </p:txBody>
          </p:sp>
        </p:grpSp>
        <p:sp>
          <p:nvSpPr>
            <p:cNvPr id="26" name="Rectangle 21">
              <a:extLst>
                <a:ext uri="{FF2B5EF4-FFF2-40B4-BE49-F238E27FC236}">
                  <a16:creationId xmlns:a16="http://schemas.microsoft.com/office/drawing/2014/main" id="{15331F4A-1365-D240-95CA-39CDCC633A41}"/>
                </a:ext>
              </a:extLst>
            </p:cNvPr>
            <p:cNvSpPr>
              <a:spLocks noChangeArrowheads="1"/>
            </p:cNvSpPr>
            <p:nvPr/>
          </p:nvSpPr>
          <p:spPr bwMode="auto">
            <a:xfrm>
              <a:off x="5842299" y="5286357"/>
              <a:ext cx="1045224" cy="283667"/>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sz="1400" dirty="0">
                  <a:solidFill>
                    <a:schemeClr val="accent1"/>
                  </a:solidFill>
                </a:rPr>
                <a:t>Vorgesetzte</a:t>
              </a:r>
            </a:p>
          </p:txBody>
        </p:sp>
        <p:sp>
          <p:nvSpPr>
            <p:cNvPr id="27" name="Rectangle 21">
              <a:extLst>
                <a:ext uri="{FF2B5EF4-FFF2-40B4-BE49-F238E27FC236}">
                  <a16:creationId xmlns:a16="http://schemas.microsoft.com/office/drawing/2014/main" id="{168CD860-0580-354B-AE4A-AD903FBAB139}"/>
                </a:ext>
              </a:extLst>
            </p:cNvPr>
            <p:cNvSpPr>
              <a:spLocks noChangeArrowheads="1"/>
            </p:cNvSpPr>
            <p:nvPr/>
          </p:nvSpPr>
          <p:spPr bwMode="auto">
            <a:xfrm>
              <a:off x="7941310" y="5292650"/>
              <a:ext cx="1141853" cy="283667"/>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sz="1400" dirty="0">
                  <a:solidFill>
                    <a:schemeClr val="accent1"/>
                  </a:solidFill>
                </a:rPr>
                <a:t>Untergebene</a:t>
              </a:r>
            </a:p>
          </p:txBody>
        </p:sp>
      </p:grpSp>
      <p:grpSp>
        <p:nvGrpSpPr>
          <p:cNvPr id="29" name="Group 28">
            <a:extLst>
              <a:ext uri="{FF2B5EF4-FFF2-40B4-BE49-F238E27FC236}">
                <a16:creationId xmlns:a16="http://schemas.microsoft.com/office/drawing/2014/main" id="{D4EB9289-D308-274C-B6B2-D3D3BF2313F4}"/>
              </a:ext>
            </a:extLst>
          </p:cNvPr>
          <p:cNvGrpSpPr/>
          <p:nvPr/>
        </p:nvGrpSpPr>
        <p:grpSpPr>
          <a:xfrm>
            <a:off x="1378033" y="4715322"/>
            <a:ext cx="5137641" cy="963613"/>
            <a:chOff x="400623" y="5538543"/>
            <a:chExt cx="5137641" cy="963613"/>
          </a:xfrm>
        </p:grpSpPr>
        <p:grpSp>
          <p:nvGrpSpPr>
            <p:cNvPr id="38" name="Group 11">
              <a:extLst>
                <a:ext uri="{FF2B5EF4-FFF2-40B4-BE49-F238E27FC236}">
                  <a16:creationId xmlns:a16="http://schemas.microsoft.com/office/drawing/2014/main" id="{008E9F7B-FA3B-0B47-A578-AD42205F43F7}"/>
                </a:ext>
              </a:extLst>
            </p:cNvPr>
            <p:cNvGrpSpPr>
              <a:grpSpLocks/>
            </p:cNvGrpSpPr>
            <p:nvPr/>
          </p:nvGrpSpPr>
          <p:grpSpPr bwMode="auto">
            <a:xfrm>
              <a:off x="400623" y="5538543"/>
              <a:ext cx="5137641" cy="963613"/>
              <a:chOff x="998" y="1510"/>
              <a:chExt cx="3506" cy="607"/>
            </a:xfrm>
          </p:grpSpPr>
          <p:sp>
            <p:nvSpPr>
              <p:cNvPr id="39" name="Rectangle 12">
                <a:extLst>
                  <a:ext uri="{FF2B5EF4-FFF2-40B4-BE49-F238E27FC236}">
                    <a16:creationId xmlns:a16="http://schemas.microsoft.com/office/drawing/2014/main" id="{37DC3767-1352-2149-BD00-C23B983C712A}"/>
                  </a:ext>
                </a:extLst>
              </p:cNvPr>
              <p:cNvSpPr>
                <a:spLocks noChangeArrowheads="1"/>
              </p:cNvSpPr>
              <p:nvPr/>
            </p:nvSpPr>
            <p:spPr bwMode="auto">
              <a:xfrm>
                <a:off x="998" y="1708"/>
                <a:ext cx="597" cy="216"/>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Projekt</a:t>
                </a:r>
              </a:p>
            </p:txBody>
          </p:sp>
          <p:sp>
            <p:nvSpPr>
              <p:cNvPr id="40" name="Rectangle 13">
                <a:extLst>
                  <a:ext uri="{FF2B5EF4-FFF2-40B4-BE49-F238E27FC236}">
                    <a16:creationId xmlns:a16="http://schemas.microsoft.com/office/drawing/2014/main" id="{B2411C9A-CB7F-BD48-9170-B8413C75327A}"/>
                  </a:ext>
                </a:extLst>
              </p:cNvPr>
              <p:cNvSpPr>
                <a:spLocks noChangeArrowheads="1"/>
              </p:cNvSpPr>
              <p:nvPr/>
            </p:nvSpPr>
            <p:spPr bwMode="auto">
              <a:xfrm>
                <a:off x="3764" y="1707"/>
                <a:ext cx="740" cy="214"/>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a:t>Abteilung</a:t>
                </a:r>
              </a:p>
            </p:txBody>
          </p:sp>
          <p:sp>
            <p:nvSpPr>
              <p:cNvPr id="41" name="Rectangle 14">
                <a:extLst>
                  <a:ext uri="{FF2B5EF4-FFF2-40B4-BE49-F238E27FC236}">
                    <a16:creationId xmlns:a16="http://schemas.microsoft.com/office/drawing/2014/main" id="{7154D5A0-CB98-4145-A3F2-17393575ABE0}"/>
                  </a:ext>
                </a:extLst>
              </p:cNvPr>
              <p:cNvSpPr>
                <a:spLocks noChangeArrowheads="1"/>
              </p:cNvSpPr>
              <p:nvPr/>
            </p:nvSpPr>
            <p:spPr bwMode="auto">
              <a:xfrm>
                <a:off x="2881" y="1608"/>
                <a:ext cx="20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1</a:t>
                </a:r>
              </a:p>
            </p:txBody>
          </p:sp>
          <p:sp>
            <p:nvSpPr>
              <p:cNvPr id="42" name="Rectangle 15">
                <a:extLst>
                  <a:ext uri="{FF2B5EF4-FFF2-40B4-BE49-F238E27FC236}">
                    <a16:creationId xmlns:a16="http://schemas.microsoft.com/office/drawing/2014/main" id="{AB37F3DA-BA11-C145-AAFD-62EA1698BD69}"/>
                  </a:ext>
                </a:extLst>
              </p:cNvPr>
              <p:cNvSpPr>
                <a:spLocks noChangeArrowheads="1"/>
              </p:cNvSpPr>
              <p:nvPr/>
            </p:nvSpPr>
            <p:spPr bwMode="auto">
              <a:xfrm>
                <a:off x="2249" y="1608"/>
                <a:ext cx="208"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n</a:t>
                </a:r>
              </a:p>
            </p:txBody>
          </p:sp>
          <p:grpSp>
            <p:nvGrpSpPr>
              <p:cNvPr id="46" name="Group 19">
                <a:extLst>
                  <a:ext uri="{FF2B5EF4-FFF2-40B4-BE49-F238E27FC236}">
                    <a16:creationId xmlns:a16="http://schemas.microsoft.com/office/drawing/2014/main" id="{A731F9B2-7701-F640-A6B7-82400543FE19}"/>
                  </a:ext>
                </a:extLst>
              </p:cNvPr>
              <p:cNvGrpSpPr>
                <a:grpSpLocks/>
              </p:cNvGrpSpPr>
              <p:nvPr/>
            </p:nvGrpSpPr>
            <p:grpSpPr bwMode="auto">
              <a:xfrm>
                <a:off x="2364" y="1510"/>
                <a:ext cx="607" cy="607"/>
                <a:chOff x="2364" y="1510"/>
                <a:chExt cx="607" cy="607"/>
              </a:xfrm>
            </p:grpSpPr>
            <p:sp>
              <p:nvSpPr>
                <p:cNvPr id="47" name="AutoShape 20">
                  <a:extLst>
                    <a:ext uri="{FF2B5EF4-FFF2-40B4-BE49-F238E27FC236}">
                      <a16:creationId xmlns:a16="http://schemas.microsoft.com/office/drawing/2014/main" id="{8E5388E4-FFC7-0E43-B55A-5B0CCE48D1C2}"/>
                    </a:ext>
                  </a:extLst>
                </p:cNvPr>
                <p:cNvSpPr>
                  <a:spLocks noChangeArrowheads="1"/>
                </p:cNvSpPr>
                <p:nvPr/>
              </p:nvSpPr>
              <p:spPr bwMode="auto">
                <a:xfrm>
                  <a:off x="2364" y="1510"/>
                  <a:ext cx="607" cy="607"/>
                </a:xfrm>
                <a:prstGeom prst="diamond">
                  <a:avLst/>
                </a:prstGeom>
                <a:solidFill>
                  <a:schemeClr val="bg1"/>
                </a:solidFill>
                <a:ln w="12700">
                  <a:solidFill>
                    <a:schemeClr val="tx1"/>
                  </a:solidFill>
                  <a:miter lim="800000"/>
                  <a:headEnd/>
                  <a:tailEnd/>
                </a:ln>
              </p:spPr>
              <p:txBody>
                <a:bodyPr wrap="none" anchor="ctr"/>
                <a:lstStyle/>
                <a:p>
                  <a:endParaRPr lang="en-US"/>
                </a:p>
              </p:txBody>
            </p:sp>
            <p:sp>
              <p:nvSpPr>
                <p:cNvPr id="48" name="Rectangle 21">
                  <a:extLst>
                    <a:ext uri="{FF2B5EF4-FFF2-40B4-BE49-F238E27FC236}">
                      <a16:creationId xmlns:a16="http://schemas.microsoft.com/office/drawing/2014/main" id="{6DAE29D6-CF0E-DA45-AC4E-47C79C00BDA3}"/>
                    </a:ext>
                  </a:extLst>
                </p:cNvPr>
                <p:cNvSpPr>
                  <a:spLocks noChangeArrowheads="1"/>
                </p:cNvSpPr>
                <p:nvPr/>
              </p:nvSpPr>
              <p:spPr bwMode="auto">
                <a:xfrm>
                  <a:off x="2413" y="1629"/>
                  <a:ext cx="50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führt</a:t>
                  </a:r>
                </a:p>
                <a:p>
                  <a:pPr algn="ctr">
                    <a:lnSpc>
                      <a:spcPct val="90000"/>
                    </a:lnSpc>
                  </a:pPr>
                  <a:r>
                    <a:rPr lang="de-DE" dirty="0"/>
                    <a:t>durch</a:t>
                  </a:r>
                </a:p>
              </p:txBody>
            </p:sp>
          </p:grpSp>
        </p:grpSp>
        <p:sp>
          <p:nvSpPr>
            <p:cNvPr id="49" name="Rectangle 21">
              <a:extLst>
                <a:ext uri="{FF2B5EF4-FFF2-40B4-BE49-F238E27FC236}">
                  <a16:creationId xmlns:a16="http://schemas.microsoft.com/office/drawing/2014/main" id="{E1363EFD-7F07-4E43-8784-2DCA6DA8FD89}"/>
                </a:ext>
              </a:extLst>
            </p:cNvPr>
            <p:cNvSpPr>
              <a:spLocks noChangeArrowheads="1"/>
            </p:cNvSpPr>
            <p:nvPr/>
          </p:nvSpPr>
          <p:spPr bwMode="auto">
            <a:xfrm>
              <a:off x="1225897" y="6144376"/>
              <a:ext cx="1291378" cy="287258"/>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sz="1400" dirty="0">
                  <a:solidFill>
                    <a:schemeClr val="accent1"/>
                  </a:solidFill>
                </a:rPr>
                <a:t>Durchgeführte</a:t>
              </a:r>
            </a:p>
          </p:txBody>
        </p:sp>
        <p:sp>
          <p:nvSpPr>
            <p:cNvPr id="50" name="Rectangle 21">
              <a:extLst>
                <a:ext uri="{FF2B5EF4-FFF2-40B4-BE49-F238E27FC236}">
                  <a16:creationId xmlns:a16="http://schemas.microsoft.com/office/drawing/2014/main" id="{0D589660-7AC7-D741-B966-EFA9A8C97640}"/>
                </a:ext>
              </a:extLst>
            </p:cNvPr>
            <p:cNvSpPr>
              <a:spLocks noChangeArrowheads="1"/>
            </p:cNvSpPr>
            <p:nvPr/>
          </p:nvSpPr>
          <p:spPr bwMode="auto">
            <a:xfrm>
              <a:off x="3243122" y="6146171"/>
              <a:ext cx="1072795" cy="283667"/>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sz="1400" dirty="0">
                  <a:solidFill>
                    <a:schemeClr val="accent1"/>
                  </a:solidFill>
                </a:rPr>
                <a:t>Durchführer</a:t>
              </a:r>
            </a:p>
          </p:txBody>
        </p:sp>
        <p:cxnSp>
          <p:nvCxnSpPr>
            <p:cNvPr id="11" name="Straight Connector 10">
              <a:extLst>
                <a:ext uri="{FF2B5EF4-FFF2-40B4-BE49-F238E27FC236}">
                  <a16:creationId xmlns:a16="http://schemas.microsoft.com/office/drawing/2014/main" id="{6F259CFB-35E8-2145-BDD3-F6B81B050123}"/>
                </a:ext>
              </a:extLst>
            </p:cNvPr>
            <p:cNvCxnSpPr>
              <a:stCxn id="39" idx="3"/>
              <a:endCxn id="47" idx="1"/>
            </p:cNvCxnSpPr>
            <p:nvPr/>
          </p:nvCxnSpPr>
          <p:spPr>
            <a:xfrm flipV="1">
              <a:off x="1275457" y="6020350"/>
              <a:ext cx="1126881" cy="3968"/>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2EF8507-030F-0549-8CF8-6FC90312C16A}"/>
                </a:ext>
              </a:extLst>
            </p:cNvPr>
            <p:cNvCxnSpPr>
              <a:stCxn id="47" idx="3"/>
              <a:endCxn id="40" idx="1"/>
            </p:cNvCxnSpPr>
            <p:nvPr/>
          </p:nvCxnSpPr>
          <p:spPr>
            <a:xfrm>
              <a:off x="3291828" y="6020350"/>
              <a:ext cx="1162051" cy="7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47870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84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FE24B-B8A0-674C-B06E-23FD17056FF4}"/>
              </a:ext>
            </a:extLst>
          </p:cNvPr>
          <p:cNvSpPr>
            <a:spLocks noGrp="1"/>
          </p:cNvSpPr>
          <p:nvPr>
            <p:ph type="title"/>
          </p:nvPr>
        </p:nvSpPr>
        <p:spPr/>
        <p:txBody>
          <a:bodyPr/>
          <a:lstStyle/>
          <a:p>
            <a:r>
              <a:rPr lang="de-DE" dirty="0"/>
              <a:t>Funktionalitäten (Reprise)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740C25-17C3-954F-8C01-CB62454CC605}"/>
                  </a:ext>
                </a:extLst>
              </p:cNvPr>
              <p:cNvSpPr>
                <a:spLocks noGrp="1"/>
              </p:cNvSpPr>
              <p:nvPr>
                <p:ph idx="1"/>
              </p:nvPr>
            </p:nvSpPr>
            <p:spPr>
              <a:xfrm>
                <a:off x="359626" y="1665066"/>
                <a:ext cx="7208636" cy="4240848"/>
              </a:xfrm>
            </p:spPr>
            <p:txBody>
              <a:bodyPr>
                <a:normAutofit/>
              </a:bodyPr>
              <a:lstStyle/>
              <a:p>
                <a:r>
                  <a:rPr lang="de-DE" dirty="0">
                    <a:ea typeface="ＭＳ Ｐゴシック" charset="0"/>
                  </a:rPr>
                  <a:t>Explizite Angabe der </a:t>
                </a:r>
                <a:r>
                  <a:rPr lang="de-DE" dirty="0" err="1">
                    <a:ea typeface="ＭＳ Ｐゴシック" charset="0"/>
                  </a:rPr>
                  <a:t>Kardinalitäten</a:t>
                </a:r>
                <a:r>
                  <a:rPr lang="de-DE" dirty="0">
                    <a:ea typeface="ＭＳ Ｐゴシック" charset="0"/>
                  </a:rPr>
                  <a:t> über </a:t>
                </a:r>
                <a:r>
                  <a:rPr lang="de-DE" dirty="0">
                    <a:solidFill>
                      <a:schemeClr val="accent1"/>
                    </a:solidFill>
                    <a:ea typeface="ＭＳ Ｐゴシック" charset="0"/>
                  </a:rPr>
                  <a:t>(min, </a:t>
                </a:r>
                <a:r>
                  <a:rPr lang="de-DE" dirty="0" err="1">
                    <a:solidFill>
                      <a:schemeClr val="accent1"/>
                    </a:solidFill>
                    <a:ea typeface="ＭＳ Ｐゴシック" charset="0"/>
                  </a:rPr>
                  <a:t>max</a:t>
                </a:r>
                <a:r>
                  <a:rPr lang="de-DE" dirty="0">
                    <a:solidFill>
                      <a:schemeClr val="accent1"/>
                    </a:solidFill>
                    <a:ea typeface="ＭＳ Ｐゴシック" charset="0"/>
                  </a:rPr>
                  <a:t>)</a:t>
                </a:r>
                <a:r>
                  <a:rPr lang="de-DE" dirty="0">
                    <a:ea typeface="ＭＳ Ｐゴシック" charset="0"/>
                  </a:rPr>
                  <a:t>-</a:t>
                </a:r>
                <a:r>
                  <a:rPr lang="de-DE" dirty="0" err="1">
                    <a:ea typeface="ＭＳ Ｐゴシック" charset="0"/>
                  </a:rPr>
                  <a:t>Kardinalitäten</a:t>
                </a:r>
                <a:endParaRPr lang="de-DE" dirty="0">
                  <a:ea typeface="ＭＳ Ｐゴシック" charset="0"/>
                </a:endParaRPr>
              </a:p>
              <a:p>
                <a:pPr lvl="1"/>
                <a:r>
                  <a:rPr lang="de-DE" dirty="0">
                    <a:ea typeface="ＭＳ Ｐゴシック" charset="0"/>
                  </a:rPr>
                  <a:t>Instanz ist mit </a:t>
                </a:r>
                <a:r>
                  <a:rPr lang="de-DE" dirty="0">
                    <a:solidFill>
                      <a:schemeClr val="accent1"/>
                    </a:solidFill>
                    <a:ea typeface="ＭＳ Ｐゴシック" charset="0"/>
                  </a:rPr>
                  <a:t>min </a:t>
                </a:r>
                <a:r>
                  <a:rPr lang="de-DE" dirty="0">
                    <a:ea typeface="ＭＳ Ｐゴシック" charset="0"/>
                  </a:rPr>
                  <a:t>bis </a:t>
                </a:r>
                <a:r>
                  <a:rPr lang="de-DE" dirty="0" err="1">
                    <a:solidFill>
                      <a:schemeClr val="accent1"/>
                    </a:solidFill>
                    <a:ea typeface="ＭＳ Ｐゴシック" charset="0"/>
                  </a:rPr>
                  <a:t>max</a:t>
                </a:r>
                <a:r>
                  <a:rPr lang="de-DE" dirty="0">
                    <a:ea typeface="ＭＳ Ｐゴシック" charset="0"/>
                  </a:rPr>
                  <a:t> Instanzen assoziiert</a:t>
                </a:r>
              </a:p>
              <a:p>
                <a:pPr lvl="1"/>
                <a:r>
                  <a:rPr lang="de-DE" dirty="0">
                    <a:ea typeface="ＭＳ Ｐゴシック" charset="0"/>
                  </a:rPr>
                  <a:t>Leider invers zu </a:t>
                </a:r>
                <a14:m>
                  <m:oMath xmlns:m="http://schemas.openxmlformats.org/officeDocument/2006/math">
                    <m:r>
                      <a:rPr lang="de-DE" i="1">
                        <a:latin typeface="Cambria Math" panose="02040503050406030204" pitchFamily="18" charset="0"/>
                        <a:ea typeface="ＭＳ Ｐゴシック" charset="0"/>
                      </a:rPr>
                      <m:t>𝑛</m:t>
                    </m:r>
                    <m:r>
                      <a:rPr lang="de-DE" i="1">
                        <a:latin typeface="Cambria Math" panose="02040503050406030204" pitchFamily="18" charset="0"/>
                        <a:ea typeface="ＭＳ Ｐゴシック" charset="0"/>
                      </a:rPr>
                      <m:t> :</m:t>
                    </m:r>
                    <m:r>
                      <a:rPr lang="de-DE" i="1">
                        <a:latin typeface="Cambria Math" panose="02040503050406030204" pitchFamily="18" charset="0"/>
                        <a:ea typeface="ＭＳ Ｐゴシック" charset="0"/>
                      </a:rPr>
                      <m:t>𝑚</m:t>
                    </m:r>
                  </m:oMath>
                </a14:m>
                <a:r>
                  <a:rPr lang="de-DE" dirty="0">
                    <a:ea typeface="ＭＳ Ｐゴシック" charset="0"/>
                  </a:rPr>
                  <a:t> Funktionalitäten an den Kanten</a:t>
                </a:r>
              </a:p>
              <a:p>
                <a:pPr lvl="1"/>
                <a:r>
                  <a:rPr lang="de-DE" dirty="0">
                    <a:ea typeface="ＭＳ Ｐゴシック" charset="0"/>
                  </a:rPr>
                  <a:t>Erlaubt totale Partizipation direkt anzugeben</a:t>
                </a:r>
              </a:p>
              <a:p>
                <a:pPr lvl="2"/>
                <a:r>
                  <a:rPr lang="de-DE" dirty="0">
                    <a:ea typeface="ＭＳ Ｐゴシック" charset="0"/>
                  </a:rPr>
                  <a:t>Durch </a:t>
                </a:r>
                <a:r>
                  <a:rPr lang="de-DE" dirty="0">
                    <a:solidFill>
                      <a:schemeClr val="accent1"/>
                    </a:solidFill>
                    <a:ea typeface="ＭＳ Ｐゴシック" charset="0"/>
                  </a:rPr>
                  <a:t>min=1</a:t>
                </a:r>
                <a:endParaRPr lang="de-DE" dirty="0">
                  <a:ea typeface="ＭＳ Ｐゴシック" charset="0"/>
                </a:endParaRPr>
              </a:p>
              <a:p>
                <a:pPr lvl="2"/>
                <a:r>
                  <a:rPr lang="de-DE" dirty="0">
                    <a:ea typeface="ＭＳ Ｐゴシック" charset="0"/>
                  </a:rPr>
                  <a:t>Doppelte Striche dann nicht mehr nötig</a:t>
                </a:r>
              </a:p>
              <a:p>
                <a:pPr lvl="2"/>
                <a:r>
                  <a:rPr lang="de-DE" dirty="0">
                    <a:ea typeface="ＭＳ Ｐゴシック" charset="0"/>
                  </a:rPr>
                  <a:t>Beispiele</a:t>
                </a:r>
              </a:p>
              <a:p>
                <a:pPr lvl="3"/>
                <a:r>
                  <a:rPr lang="de-DE" dirty="0">
                    <a:ea typeface="ＭＳ Ｐゴシック" charset="0"/>
                  </a:rPr>
                  <a:t>Totale Partizipation von Projekt</a:t>
                </a:r>
              </a:p>
              <a:p>
                <a:pPr lvl="3"/>
                <a:r>
                  <a:rPr lang="de-DE" dirty="0">
                    <a:ea typeface="ＭＳ Ｐゴシック" charset="0"/>
                  </a:rPr>
                  <a:t>Totale Partizipation beider Entitäten</a:t>
                </a:r>
              </a:p>
            </p:txBody>
          </p:sp>
        </mc:Choice>
        <mc:Fallback xmlns="">
          <p:sp>
            <p:nvSpPr>
              <p:cNvPr id="3" name="Content Placeholder 2">
                <a:extLst>
                  <a:ext uri="{FF2B5EF4-FFF2-40B4-BE49-F238E27FC236}">
                    <a16:creationId xmlns:a16="http://schemas.microsoft.com/office/drawing/2014/main" id="{5F740C25-17C3-954F-8C01-CB62454CC605}"/>
                  </a:ext>
                </a:extLst>
              </p:cNvPr>
              <p:cNvSpPr>
                <a:spLocks noGrp="1" noRot="1" noChangeAspect="1" noMove="1" noResize="1" noEditPoints="1" noAdjustHandles="1" noChangeArrowheads="1" noChangeShapeType="1" noTextEdit="1"/>
              </p:cNvSpPr>
              <p:nvPr>
                <p:ph idx="1"/>
              </p:nvPr>
            </p:nvSpPr>
            <p:spPr>
              <a:xfrm>
                <a:off x="359626" y="1665066"/>
                <a:ext cx="7208636" cy="4240848"/>
              </a:xfrm>
              <a:blipFill>
                <a:blip r:embed="rId3"/>
                <a:stretch>
                  <a:fillRect l="-2285" t="-2687"/>
                </a:stretch>
              </a:blipFill>
            </p:spPr>
            <p:txBody>
              <a:bodyPr/>
              <a:lstStyle/>
              <a:p>
                <a:r>
                  <a:rPr lang="en-GB">
                    <a:noFill/>
                  </a:rPr>
                  <a:t> </a:t>
                </a:r>
              </a:p>
            </p:txBody>
          </p:sp>
        </mc:Fallback>
      </mc:AlternateContent>
      <p:sp>
        <p:nvSpPr>
          <p:cNvPr id="5" name="Date Placeholder 4">
            <a:extLst>
              <a:ext uri="{FF2B5EF4-FFF2-40B4-BE49-F238E27FC236}">
                <a16:creationId xmlns:a16="http://schemas.microsoft.com/office/drawing/2014/main" id="{721EFAA0-833F-EB42-9512-BEB6C2EA8DBD}"/>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93390795-5204-F842-AC3B-CAB4F8786EFC}"/>
              </a:ext>
            </a:extLst>
          </p:cNvPr>
          <p:cNvSpPr>
            <a:spLocks noGrp="1"/>
          </p:cNvSpPr>
          <p:nvPr>
            <p:ph type="ftr" sz="quarter" idx="3"/>
          </p:nvPr>
        </p:nvSpPr>
        <p:spPr/>
        <p:txBody>
          <a:bodyPr/>
          <a:lstStyle/>
          <a:p>
            <a:r>
              <a:rPr lang="en-GB" dirty="0"/>
              <a:t>T. Braun - </a:t>
            </a:r>
            <a:r>
              <a:rPr lang="en-GB" dirty="0" err="1"/>
              <a:t>Datenbanken</a:t>
            </a:r>
            <a:endParaRPr lang="en-GB" dirty="0"/>
          </a:p>
        </p:txBody>
      </p:sp>
      <p:sp>
        <p:nvSpPr>
          <p:cNvPr id="4" name="Slide Number Placeholder 3">
            <a:extLst>
              <a:ext uri="{FF2B5EF4-FFF2-40B4-BE49-F238E27FC236}">
                <a16:creationId xmlns:a16="http://schemas.microsoft.com/office/drawing/2014/main" id="{29D78A40-516C-1A46-B609-66C6699E4239}"/>
              </a:ext>
            </a:extLst>
          </p:cNvPr>
          <p:cNvSpPr>
            <a:spLocks noGrp="1"/>
          </p:cNvSpPr>
          <p:nvPr>
            <p:ph type="sldNum" sz="quarter" idx="4"/>
          </p:nvPr>
        </p:nvSpPr>
        <p:spPr/>
        <p:txBody>
          <a:bodyPr/>
          <a:lstStyle/>
          <a:p>
            <a:fld id="{6B52BCD7-8B4B-1443-81DC-540C3C62FE02}" type="slidenum">
              <a:rPr lang="en-GB" smtClean="0"/>
              <a:t>18</a:t>
            </a:fld>
            <a:endParaRPr lang="en-GB"/>
          </a:p>
        </p:txBody>
      </p:sp>
      <p:grpSp>
        <p:nvGrpSpPr>
          <p:cNvPr id="130" name="Group 129">
            <a:extLst>
              <a:ext uri="{FF2B5EF4-FFF2-40B4-BE49-F238E27FC236}">
                <a16:creationId xmlns:a16="http://schemas.microsoft.com/office/drawing/2014/main" id="{DA3248A8-6AE2-9147-AC45-E81C92CF4CB3}"/>
              </a:ext>
            </a:extLst>
          </p:cNvPr>
          <p:cNvGrpSpPr/>
          <p:nvPr/>
        </p:nvGrpSpPr>
        <p:grpSpPr>
          <a:xfrm>
            <a:off x="7848750" y="1475883"/>
            <a:ext cx="3982905" cy="963613"/>
            <a:chOff x="2820427" y="2212329"/>
            <a:chExt cx="3982905" cy="963613"/>
          </a:xfrm>
        </p:grpSpPr>
        <p:grpSp>
          <p:nvGrpSpPr>
            <p:cNvPr id="108" name="Group 107">
              <a:extLst>
                <a:ext uri="{FF2B5EF4-FFF2-40B4-BE49-F238E27FC236}">
                  <a16:creationId xmlns:a16="http://schemas.microsoft.com/office/drawing/2014/main" id="{6345CBDC-75C8-5344-9C23-F92448F44ADE}"/>
                </a:ext>
              </a:extLst>
            </p:cNvPr>
            <p:cNvGrpSpPr/>
            <p:nvPr/>
          </p:nvGrpSpPr>
          <p:grpSpPr>
            <a:xfrm>
              <a:off x="2820427" y="2212329"/>
              <a:ext cx="3982905" cy="963613"/>
              <a:chOff x="2632553" y="4209852"/>
              <a:chExt cx="3982905" cy="963613"/>
            </a:xfrm>
          </p:grpSpPr>
          <p:grpSp>
            <p:nvGrpSpPr>
              <p:cNvPr id="109" name="Group 2">
                <a:extLst>
                  <a:ext uri="{FF2B5EF4-FFF2-40B4-BE49-F238E27FC236}">
                    <a16:creationId xmlns:a16="http://schemas.microsoft.com/office/drawing/2014/main" id="{29312E31-B4D2-FC4E-8B47-66007D7F4221}"/>
                  </a:ext>
                </a:extLst>
              </p:cNvPr>
              <p:cNvGrpSpPr>
                <a:grpSpLocks/>
              </p:cNvGrpSpPr>
              <p:nvPr/>
            </p:nvGrpSpPr>
            <p:grpSpPr bwMode="auto">
              <a:xfrm>
                <a:off x="2632553" y="4209852"/>
                <a:ext cx="3982905" cy="963613"/>
                <a:chOff x="1485" y="2913"/>
                <a:chExt cx="2718" cy="607"/>
              </a:xfrm>
            </p:grpSpPr>
            <p:sp>
              <p:nvSpPr>
                <p:cNvPr id="112" name="Line 10">
                  <a:extLst>
                    <a:ext uri="{FF2B5EF4-FFF2-40B4-BE49-F238E27FC236}">
                      <a16:creationId xmlns:a16="http://schemas.microsoft.com/office/drawing/2014/main" id="{EBA80C60-3E81-BC41-8E72-4457F67FDCA3}"/>
                    </a:ext>
                  </a:extLst>
                </p:cNvPr>
                <p:cNvSpPr>
                  <a:spLocks noChangeShapeType="1"/>
                </p:cNvSpPr>
                <p:nvPr/>
              </p:nvSpPr>
              <p:spPr bwMode="auto">
                <a:xfrm>
                  <a:off x="2974" y="3216"/>
                  <a:ext cx="36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dirty="0"/>
                </a:p>
              </p:txBody>
            </p:sp>
            <p:sp>
              <p:nvSpPr>
                <p:cNvPr id="116" name="Line 9">
                  <a:extLst>
                    <a:ext uri="{FF2B5EF4-FFF2-40B4-BE49-F238E27FC236}">
                      <a16:creationId xmlns:a16="http://schemas.microsoft.com/office/drawing/2014/main" id="{D99AB9E7-195C-9545-845A-077480CABD53}"/>
                    </a:ext>
                  </a:extLst>
                </p:cNvPr>
                <p:cNvSpPr>
                  <a:spLocks noChangeShapeType="1"/>
                </p:cNvSpPr>
                <p:nvPr/>
              </p:nvSpPr>
              <p:spPr bwMode="auto">
                <a:xfrm flipH="1">
                  <a:off x="2084" y="3217"/>
                  <a:ext cx="39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113" name="Rectangle 3">
                  <a:extLst>
                    <a:ext uri="{FF2B5EF4-FFF2-40B4-BE49-F238E27FC236}">
                      <a16:creationId xmlns:a16="http://schemas.microsoft.com/office/drawing/2014/main" id="{8FAF6CC6-1185-F349-93AF-FF4B1E35DED2}"/>
                    </a:ext>
                  </a:extLst>
                </p:cNvPr>
                <p:cNvSpPr>
                  <a:spLocks noChangeArrowheads="1"/>
                </p:cNvSpPr>
                <p:nvPr/>
              </p:nvSpPr>
              <p:spPr bwMode="auto">
                <a:xfrm>
                  <a:off x="1485" y="3101"/>
                  <a:ext cx="597" cy="216"/>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a:t>Projekt</a:t>
                  </a:r>
                </a:p>
              </p:txBody>
            </p:sp>
            <p:sp>
              <p:nvSpPr>
                <p:cNvPr id="114" name="Rectangle 4">
                  <a:extLst>
                    <a:ext uri="{FF2B5EF4-FFF2-40B4-BE49-F238E27FC236}">
                      <a16:creationId xmlns:a16="http://schemas.microsoft.com/office/drawing/2014/main" id="{4ABBA2B2-F51B-6C4B-B489-4BEA0F88C38B}"/>
                    </a:ext>
                  </a:extLst>
                </p:cNvPr>
                <p:cNvSpPr>
                  <a:spLocks noChangeArrowheads="1"/>
                </p:cNvSpPr>
                <p:nvPr/>
              </p:nvSpPr>
              <p:spPr bwMode="auto">
                <a:xfrm>
                  <a:off x="3343" y="3101"/>
                  <a:ext cx="860" cy="216"/>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Mitarbeiter</a:t>
                  </a:r>
                </a:p>
              </p:txBody>
            </p:sp>
            <p:sp>
              <p:nvSpPr>
                <p:cNvPr id="115" name="AutoShape 6">
                  <a:extLst>
                    <a:ext uri="{FF2B5EF4-FFF2-40B4-BE49-F238E27FC236}">
                      <a16:creationId xmlns:a16="http://schemas.microsoft.com/office/drawing/2014/main" id="{3C39DF70-167A-C048-A7B2-5FA32E41AE4B}"/>
                    </a:ext>
                  </a:extLst>
                </p:cNvPr>
                <p:cNvSpPr>
                  <a:spLocks noChangeArrowheads="1"/>
                </p:cNvSpPr>
                <p:nvPr/>
              </p:nvSpPr>
              <p:spPr bwMode="auto">
                <a:xfrm>
                  <a:off x="2469" y="2913"/>
                  <a:ext cx="607" cy="607"/>
                </a:xfrm>
                <a:prstGeom prst="diamond">
                  <a:avLst/>
                </a:prstGeom>
                <a:solidFill>
                  <a:schemeClr val="bg1"/>
                </a:solidFill>
                <a:ln w="12700">
                  <a:solidFill>
                    <a:schemeClr val="tx1"/>
                  </a:solidFill>
                  <a:miter lim="800000"/>
                  <a:headEnd/>
                  <a:tailEnd/>
                </a:ln>
              </p:spPr>
              <p:txBody>
                <a:bodyPr wrap="none" anchor="ctr"/>
                <a:lstStyle/>
                <a:p>
                  <a:endParaRPr lang="en-US"/>
                </a:p>
              </p:txBody>
            </p:sp>
            <p:sp>
              <p:nvSpPr>
                <p:cNvPr id="117" name="Rectangle 5">
                  <a:extLst>
                    <a:ext uri="{FF2B5EF4-FFF2-40B4-BE49-F238E27FC236}">
                      <a16:creationId xmlns:a16="http://schemas.microsoft.com/office/drawing/2014/main" id="{097EDAE5-3C86-4C43-B4E6-028D38FD42B7}"/>
                    </a:ext>
                  </a:extLst>
                </p:cNvPr>
                <p:cNvSpPr>
                  <a:spLocks noChangeArrowheads="1"/>
                </p:cNvSpPr>
                <p:nvPr/>
              </p:nvSpPr>
              <p:spPr bwMode="auto">
                <a:xfrm>
                  <a:off x="2445" y="3117"/>
                  <a:ext cx="650"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arbeitet</a:t>
                  </a:r>
                </a:p>
                <a:p>
                  <a:pPr algn="ctr">
                    <a:lnSpc>
                      <a:spcPct val="90000"/>
                    </a:lnSpc>
                  </a:pPr>
                  <a:r>
                    <a:rPr lang="de-DE" dirty="0"/>
                    <a:t>an</a:t>
                  </a:r>
                </a:p>
              </p:txBody>
            </p:sp>
          </p:grpSp>
          <p:sp>
            <p:nvSpPr>
              <p:cNvPr id="110" name="Rectangle 14">
                <a:extLst>
                  <a:ext uri="{FF2B5EF4-FFF2-40B4-BE49-F238E27FC236}">
                    <a16:creationId xmlns:a16="http://schemas.microsoft.com/office/drawing/2014/main" id="{5F27B16D-A0AF-424E-BDF0-E5F82FE92704}"/>
                  </a:ext>
                </a:extLst>
              </p:cNvPr>
              <p:cNvSpPr>
                <a:spLocks noChangeArrowheads="1"/>
              </p:cNvSpPr>
              <p:nvPr/>
            </p:nvSpPr>
            <p:spPr bwMode="auto">
              <a:xfrm>
                <a:off x="4844725" y="4405114"/>
                <a:ext cx="379913" cy="3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m</a:t>
                </a:r>
              </a:p>
            </p:txBody>
          </p:sp>
          <p:sp>
            <p:nvSpPr>
              <p:cNvPr id="111" name="Rectangle 15">
                <a:extLst>
                  <a:ext uri="{FF2B5EF4-FFF2-40B4-BE49-F238E27FC236}">
                    <a16:creationId xmlns:a16="http://schemas.microsoft.com/office/drawing/2014/main" id="{A3E1FEE4-3202-B842-85E4-A3BA2B374ED3}"/>
                  </a:ext>
                </a:extLst>
              </p:cNvPr>
              <p:cNvSpPr>
                <a:spLocks noChangeArrowheads="1"/>
              </p:cNvSpPr>
              <p:nvPr/>
            </p:nvSpPr>
            <p:spPr bwMode="auto">
              <a:xfrm>
                <a:off x="3870191" y="4405114"/>
                <a:ext cx="304572" cy="3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n</a:t>
                </a:r>
              </a:p>
            </p:txBody>
          </p:sp>
        </p:grpSp>
        <p:sp>
          <p:nvSpPr>
            <p:cNvPr id="128" name="TextBox 127">
              <a:extLst>
                <a:ext uri="{FF2B5EF4-FFF2-40B4-BE49-F238E27FC236}">
                  <a16:creationId xmlns:a16="http://schemas.microsoft.com/office/drawing/2014/main" id="{3D621ECE-2CBE-D247-AD0D-F867BB0490B0}"/>
                </a:ext>
              </a:extLst>
            </p:cNvPr>
            <p:cNvSpPr txBox="1"/>
            <p:nvPr/>
          </p:nvSpPr>
          <p:spPr>
            <a:xfrm>
              <a:off x="3800810" y="2682503"/>
              <a:ext cx="736532" cy="369332"/>
            </a:xfrm>
            <a:prstGeom prst="rect">
              <a:avLst/>
            </a:prstGeom>
            <a:noFill/>
          </p:spPr>
          <p:txBody>
            <a:bodyPr wrap="square" rtlCol="0">
              <a:spAutoFit/>
            </a:bodyPr>
            <a:lstStyle/>
            <a:p>
              <a:r>
                <a:rPr lang="de-DE" dirty="0">
                  <a:solidFill>
                    <a:schemeClr val="accent1"/>
                  </a:solidFill>
                </a:rPr>
                <a:t>(0,m)</a:t>
              </a:r>
            </a:p>
          </p:txBody>
        </p:sp>
        <p:sp>
          <p:nvSpPr>
            <p:cNvPr id="129" name="TextBox 128">
              <a:extLst>
                <a:ext uri="{FF2B5EF4-FFF2-40B4-BE49-F238E27FC236}">
                  <a16:creationId xmlns:a16="http://schemas.microsoft.com/office/drawing/2014/main" id="{4897634D-EAEA-614D-BCAA-F5A9500FC084}"/>
                </a:ext>
              </a:extLst>
            </p:cNvPr>
            <p:cNvSpPr txBox="1"/>
            <p:nvPr/>
          </p:nvSpPr>
          <p:spPr>
            <a:xfrm>
              <a:off x="4983788" y="2677764"/>
              <a:ext cx="622286" cy="369332"/>
            </a:xfrm>
            <a:prstGeom prst="rect">
              <a:avLst/>
            </a:prstGeom>
            <a:noFill/>
          </p:spPr>
          <p:txBody>
            <a:bodyPr wrap="none" rtlCol="0">
              <a:spAutoFit/>
            </a:bodyPr>
            <a:lstStyle/>
            <a:p>
              <a:r>
                <a:rPr lang="de-DE" dirty="0">
                  <a:solidFill>
                    <a:schemeClr val="accent1"/>
                  </a:solidFill>
                </a:rPr>
                <a:t>(0,n)</a:t>
              </a:r>
            </a:p>
          </p:txBody>
        </p:sp>
      </p:grpSp>
      <p:grpSp>
        <p:nvGrpSpPr>
          <p:cNvPr id="171" name="Group 170">
            <a:extLst>
              <a:ext uri="{FF2B5EF4-FFF2-40B4-BE49-F238E27FC236}">
                <a16:creationId xmlns:a16="http://schemas.microsoft.com/office/drawing/2014/main" id="{B33335FA-E31E-7040-A176-FB9B53E315AC}"/>
              </a:ext>
            </a:extLst>
          </p:cNvPr>
          <p:cNvGrpSpPr/>
          <p:nvPr/>
        </p:nvGrpSpPr>
        <p:grpSpPr>
          <a:xfrm>
            <a:off x="8831037" y="4267695"/>
            <a:ext cx="1812680" cy="347663"/>
            <a:chOff x="3644956" y="3918312"/>
            <a:chExt cx="1812680" cy="347663"/>
          </a:xfrm>
        </p:grpSpPr>
        <p:sp>
          <p:nvSpPr>
            <p:cNvPr id="134" name="Rectangle 14">
              <a:extLst>
                <a:ext uri="{FF2B5EF4-FFF2-40B4-BE49-F238E27FC236}">
                  <a16:creationId xmlns:a16="http://schemas.microsoft.com/office/drawing/2014/main" id="{F3185AB7-80EF-2047-A6D8-B725DE87D831}"/>
                </a:ext>
              </a:extLst>
            </p:cNvPr>
            <p:cNvSpPr>
              <a:spLocks noChangeArrowheads="1"/>
            </p:cNvSpPr>
            <p:nvPr/>
          </p:nvSpPr>
          <p:spPr bwMode="auto">
            <a:xfrm>
              <a:off x="4842175" y="3926250"/>
              <a:ext cx="615461"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(0,n)</a:t>
              </a:r>
            </a:p>
          </p:txBody>
        </p:sp>
        <p:sp>
          <p:nvSpPr>
            <p:cNvPr id="135" name="Rectangle 15">
              <a:extLst>
                <a:ext uri="{FF2B5EF4-FFF2-40B4-BE49-F238E27FC236}">
                  <a16:creationId xmlns:a16="http://schemas.microsoft.com/office/drawing/2014/main" id="{AFBEAFC2-C48E-7849-95DA-6753B263D40B}"/>
                </a:ext>
              </a:extLst>
            </p:cNvPr>
            <p:cNvSpPr>
              <a:spLocks noChangeArrowheads="1"/>
            </p:cNvSpPr>
            <p:nvPr/>
          </p:nvSpPr>
          <p:spPr bwMode="auto">
            <a:xfrm>
              <a:off x="3644956" y="3918312"/>
              <a:ext cx="61985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solidFill>
                    <a:srgbClr val="FFC000"/>
                  </a:solidFill>
                </a:rPr>
                <a:t>(1,1)</a:t>
              </a:r>
            </a:p>
          </p:txBody>
        </p:sp>
      </p:grpSp>
      <p:grpSp>
        <p:nvGrpSpPr>
          <p:cNvPr id="170" name="Group 169">
            <a:extLst>
              <a:ext uri="{FF2B5EF4-FFF2-40B4-BE49-F238E27FC236}">
                <a16:creationId xmlns:a16="http://schemas.microsoft.com/office/drawing/2014/main" id="{F92815E9-2F45-A14F-A752-4E7D77415FCB}"/>
              </a:ext>
            </a:extLst>
          </p:cNvPr>
          <p:cNvGrpSpPr/>
          <p:nvPr/>
        </p:nvGrpSpPr>
        <p:grpSpPr>
          <a:xfrm>
            <a:off x="7833091" y="3774852"/>
            <a:ext cx="3998564" cy="963613"/>
            <a:chOff x="2647030" y="3435712"/>
            <a:chExt cx="3998564" cy="963613"/>
          </a:xfrm>
        </p:grpSpPr>
        <p:sp>
          <p:nvSpPr>
            <p:cNvPr id="132" name="Rectangle 12">
              <a:extLst>
                <a:ext uri="{FF2B5EF4-FFF2-40B4-BE49-F238E27FC236}">
                  <a16:creationId xmlns:a16="http://schemas.microsoft.com/office/drawing/2014/main" id="{37389418-8B26-124C-B8FD-6D972D3CDBE0}"/>
                </a:ext>
              </a:extLst>
            </p:cNvPr>
            <p:cNvSpPr>
              <a:spLocks noChangeArrowheads="1"/>
            </p:cNvSpPr>
            <p:nvPr/>
          </p:nvSpPr>
          <p:spPr bwMode="auto">
            <a:xfrm>
              <a:off x="2647030" y="3748450"/>
              <a:ext cx="874834" cy="342900"/>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Projekt</a:t>
              </a:r>
            </a:p>
          </p:txBody>
        </p:sp>
        <p:sp>
          <p:nvSpPr>
            <p:cNvPr id="133" name="Rectangle 13">
              <a:extLst>
                <a:ext uri="{FF2B5EF4-FFF2-40B4-BE49-F238E27FC236}">
                  <a16:creationId xmlns:a16="http://schemas.microsoft.com/office/drawing/2014/main" id="{CC2BCE38-4100-8D4D-A3BF-843C8D7EDA1B}"/>
                </a:ext>
              </a:extLst>
            </p:cNvPr>
            <p:cNvSpPr>
              <a:spLocks noChangeArrowheads="1"/>
            </p:cNvSpPr>
            <p:nvPr/>
          </p:nvSpPr>
          <p:spPr bwMode="auto">
            <a:xfrm>
              <a:off x="5560681" y="3742100"/>
              <a:ext cx="1084913" cy="3390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Abteilung</a:t>
              </a:r>
            </a:p>
          </p:txBody>
        </p:sp>
        <p:sp>
          <p:nvSpPr>
            <p:cNvPr id="139" name="AutoShape 20">
              <a:extLst>
                <a:ext uri="{FF2B5EF4-FFF2-40B4-BE49-F238E27FC236}">
                  <a16:creationId xmlns:a16="http://schemas.microsoft.com/office/drawing/2014/main" id="{A4E1CF03-671E-A044-9703-4C94C19E4BF1}"/>
                </a:ext>
              </a:extLst>
            </p:cNvPr>
            <p:cNvSpPr>
              <a:spLocks noChangeArrowheads="1"/>
            </p:cNvSpPr>
            <p:nvPr/>
          </p:nvSpPr>
          <p:spPr bwMode="auto">
            <a:xfrm>
              <a:off x="4106552" y="3435712"/>
              <a:ext cx="889488" cy="963613"/>
            </a:xfrm>
            <a:prstGeom prst="diamond">
              <a:avLst/>
            </a:prstGeom>
            <a:solidFill>
              <a:schemeClr val="bg1"/>
            </a:solidFill>
            <a:ln w="12700">
              <a:solidFill>
                <a:schemeClr val="tx1"/>
              </a:solidFill>
              <a:miter lim="800000"/>
              <a:headEnd/>
              <a:tailEnd/>
            </a:ln>
          </p:spPr>
          <p:txBody>
            <a:bodyPr wrap="none" anchor="ctr"/>
            <a:lstStyle/>
            <a:p>
              <a:pPr algn="ctr"/>
              <a:r>
                <a:rPr lang="en-US" dirty="0" err="1"/>
                <a:t>führt</a:t>
              </a:r>
              <a:br>
                <a:rPr lang="en-US" dirty="0"/>
              </a:br>
              <a:r>
                <a:rPr lang="en-US" dirty="0" err="1"/>
                <a:t>durch</a:t>
              </a:r>
              <a:endParaRPr lang="en-US" dirty="0"/>
            </a:p>
          </p:txBody>
        </p:sp>
        <p:cxnSp>
          <p:nvCxnSpPr>
            <p:cNvPr id="152" name="Straight Connector 151">
              <a:extLst>
                <a:ext uri="{FF2B5EF4-FFF2-40B4-BE49-F238E27FC236}">
                  <a16:creationId xmlns:a16="http://schemas.microsoft.com/office/drawing/2014/main" id="{A4C4A352-519A-C744-BCAB-051482DC39A5}"/>
                </a:ext>
              </a:extLst>
            </p:cNvPr>
            <p:cNvCxnSpPr>
              <a:stCxn id="132" idx="3"/>
              <a:endCxn id="139" idx="1"/>
            </p:cNvCxnSpPr>
            <p:nvPr/>
          </p:nvCxnSpPr>
          <p:spPr>
            <a:xfrm flipV="1">
              <a:off x="3521864" y="3917519"/>
              <a:ext cx="584688" cy="2381"/>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FE5AB4D6-3479-134C-93AC-754500720093}"/>
                </a:ext>
              </a:extLst>
            </p:cNvPr>
            <p:cNvCxnSpPr>
              <a:cxnSpLocks/>
              <a:stCxn id="139" idx="3"/>
              <a:endCxn id="133" idx="1"/>
            </p:cNvCxnSpPr>
            <p:nvPr/>
          </p:nvCxnSpPr>
          <p:spPr>
            <a:xfrm flipV="1">
              <a:off x="4996040" y="3911634"/>
              <a:ext cx="564641" cy="58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Rectangle 14">
              <a:extLst>
                <a:ext uri="{FF2B5EF4-FFF2-40B4-BE49-F238E27FC236}">
                  <a16:creationId xmlns:a16="http://schemas.microsoft.com/office/drawing/2014/main" id="{70908502-C39C-C549-9FF8-C7D6D75FBDAA}"/>
                </a:ext>
              </a:extLst>
            </p:cNvPr>
            <p:cNvSpPr>
              <a:spLocks noChangeArrowheads="1"/>
            </p:cNvSpPr>
            <p:nvPr/>
          </p:nvSpPr>
          <p:spPr bwMode="auto">
            <a:xfrm>
              <a:off x="4893063" y="3634866"/>
              <a:ext cx="299763" cy="3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1</a:t>
              </a:r>
            </a:p>
          </p:txBody>
        </p:sp>
        <p:sp>
          <p:nvSpPr>
            <p:cNvPr id="167" name="Rectangle 15">
              <a:extLst>
                <a:ext uri="{FF2B5EF4-FFF2-40B4-BE49-F238E27FC236}">
                  <a16:creationId xmlns:a16="http://schemas.microsoft.com/office/drawing/2014/main" id="{A5A75FD8-7BEF-E24B-BE40-A62E7334EAF3}"/>
                </a:ext>
              </a:extLst>
            </p:cNvPr>
            <p:cNvSpPr>
              <a:spLocks noChangeArrowheads="1"/>
            </p:cNvSpPr>
            <p:nvPr/>
          </p:nvSpPr>
          <p:spPr bwMode="auto">
            <a:xfrm>
              <a:off x="3878454" y="3634866"/>
              <a:ext cx="304572" cy="3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n</a:t>
              </a:r>
            </a:p>
          </p:txBody>
        </p:sp>
      </p:grpSp>
      <p:grpSp>
        <p:nvGrpSpPr>
          <p:cNvPr id="172" name="Group 171">
            <a:extLst>
              <a:ext uri="{FF2B5EF4-FFF2-40B4-BE49-F238E27FC236}">
                <a16:creationId xmlns:a16="http://schemas.microsoft.com/office/drawing/2014/main" id="{2CF3D152-69A2-4B44-9439-368D9B9799CE}"/>
              </a:ext>
            </a:extLst>
          </p:cNvPr>
          <p:cNvGrpSpPr/>
          <p:nvPr/>
        </p:nvGrpSpPr>
        <p:grpSpPr>
          <a:xfrm>
            <a:off x="8831037" y="5424901"/>
            <a:ext cx="1812680" cy="347663"/>
            <a:chOff x="3644956" y="3918312"/>
            <a:chExt cx="1812680" cy="347663"/>
          </a:xfrm>
        </p:grpSpPr>
        <p:sp>
          <p:nvSpPr>
            <p:cNvPr id="173" name="Rectangle 14">
              <a:extLst>
                <a:ext uri="{FF2B5EF4-FFF2-40B4-BE49-F238E27FC236}">
                  <a16:creationId xmlns:a16="http://schemas.microsoft.com/office/drawing/2014/main" id="{B9A9A4D8-2B8A-0A4A-9882-FAC30B0FE2C7}"/>
                </a:ext>
              </a:extLst>
            </p:cNvPr>
            <p:cNvSpPr>
              <a:spLocks noChangeArrowheads="1"/>
            </p:cNvSpPr>
            <p:nvPr/>
          </p:nvSpPr>
          <p:spPr bwMode="auto">
            <a:xfrm>
              <a:off x="4842175" y="3926250"/>
              <a:ext cx="615461"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solidFill>
                    <a:srgbClr val="FFC000"/>
                  </a:solidFill>
                </a:rPr>
                <a:t>(1,n)</a:t>
              </a:r>
            </a:p>
          </p:txBody>
        </p:sp>
        <p:sp>
          <p:nvSpPr>
            <p:cNvPr id="174" name="Rectangle 15">
              <a:extLst>
                <a:ext uri="{FF2B5EF4-FFF2-40B4-BE49-F238E27FC236}">
                  <a16:creationId xmlns:a16="http://schemas.microsoft.com/office/drawing/2014/main" id="{242A4353-CB55-D542-85BE-596F222899E3}"/>
                </a:ext>
              </a:extLst>
            </p:cNvPr>
            <p:cNvSpPr>
              <a:spLocks noChangeArrowheads="1"/>
            </p:cNvSpPr>
            <p:nvPr/>
          </p:nvSpPr>
          <p:spPr bwMode="auto">
            <a:xfrm>
              <a:off x="3644956" y="3918312"/>
              <a:ext cx="61985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solidFill>
                    <a:srgbClr val="FFC000"/>
                  </a:solidFill>
                </a:rPr>
                <a:t>(1,1)</a:t>
              </a:r>
            </a:p>
          </p:txBody>
        </p:sp>
      </p:grpSp>
      <p:grpSp>
        <p:nvGrpSpPr>
          <p:cNvPr id="175" name="Group 174">
            <a:extLst>
              <a:ext uri="{FF2B5EF4-FFF2-40B4-BE49-F238E27FC236}">
                <a16:creationId xmlns:a16="http://schemas.microsoft.com/office/drawing/2014/main" id="{C619DAD9-10C2-7345-9F53-CD58A6D74EDE}"/>
              </a:ext>
            </a:extLst>
          </p:cNvPr>
          <p:cNvGrpSpPr/>
          <p:nvPr/>
        </p:nvGrpSpPr>
        <p:grpSpPr>
          <a:xfrm>
            <a:off x="7833111" y="4942301"/>
            <a:ext cx="3998564" cy="963613"/>
            <a:chOff x="2647030" y="3435712"/>
            <a:chExt cx="3998564" cy="963613"/>
          </a:xfrm>
        </p:grpSpPr>
        <p:sp>
          <p:nvSpPr>
            <p:cNvPr id="176" name="Rectangle 12">
              <a:extLst>
                <a:ext uri="{FF2B5EF4-FFF2-40B4-BE49-F238E27FC236}">
                  <a16:creationId xmlns:a16="http://schemas.microsoft.com/office/drawing/2014/main" id="{0A0A7004-C23D-184D-A3DC-847DB2ADFE76}"/>
                </a:ext>
              </a:extLst>
            </p:cNvPr>
            <p:cNvSpPr>
              <a:spLocks noChangeArrowheads="1"/>
            </p:cNvSpPr>
            <p:nvPr/>
          </p:nvSpPr>
          <p:spPr bwMode="auto">
            <a:xfrm>
              <a:off x="2647030" y="3748450"/>
              <a:ext cx="874834" cy="342900"/>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Projekt</a:t>
              </a:r>
            </a:p>
          </p:txBody>
        </p:sp>
        <p:sp>
          <p:nvSpPr>
            <p:cNvPr id="177" name="Rectangle 13">
              <a:extLst>
                <a:ext uri="{FF2B5EF4-FFF2-40B4-BE49-F238E27FC236}">
                  <a16:creationId xmlns:a16="http://schemas.microsoft.com/office/drawing/2014/main" id="{BA4D9774-F679-BF4D-9F5C-ADB4BC39AC66}"/>
                </a:ext>
              </a:extLst>
            </p:cNvPr>
            <p:cNvSpPr>
              <a:spLocks noChangeArrowheads="1"/>
            </p:cNvSpPr>
            <p:nvPr/>
          </p:nvSpPr>
          <p:spPr bwMode="auto">
            <a:xfrm>
              <a:off x="5560681" y="3742100"/>
              <a:ext cx="1084913" cy="3390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Abteilung</a:t>
              </a:r>
            </a:p>
          </p:txBody>
        </p:sp>
        <p:sp>
          <p:nvSpPr>
            <p:cNvPr id="178" name="AutoShape 20">
              <a:extLst>
                <a:ext uri="{FF2B5EF4-FFF2-40B4-BE49-F238E27FC236}">
                  <a16:creationId xmlns:a16="http://schemas.microsoft.com/office/drawing/2014/main" id="{7ECE38B3-4346-8C4A-938A-09EE1D5760B1}"/>
                </a:ext>
              </a:extLst>
            </p:cNvPr>
            <p:cNvSpPr>
              <a:spLocks noChangeArrowheads="1"/>
            </p:cNvSpPr>
            <p:nvPr/>
          </p:nvSpPr>
          <p:spPr bwMode="auto">
            <a:xfrm>
              <a:off x="4106552" y="3435712"/>
              <a:ext cx="889488" cy="963613"/>
            </a:xfrm>
            <a:prstGeom prst="diamond">
              <a:avLst/>
            </a:prstGeom>
            <a:solidFill>
              <a:schemeClr val="bg1"/>
            </a:solidFill>
            <a:ln w="12700">
              <a:solidFill>
                <a:schemeClr val="tx1"/>
              </a:solidFill>
              <a:miter lim="800000"/>
              <a:headEnd/>
              <a:tailEnd/>
            </a:ln>
          </p:spPr>
          <p:txBody>
            <a:bodyPr wrap="none" anchor="ctr"/>
            <a:lstStyle/>
            <a:p>
              <a:pPr algn="ctr"/>
              <a:r>
                <a:rPr lang="en-US" dirty="0" err="1"/>
                <a:t>führt</a:t>
              </a:r>
              <a:br>
                <a:rPr lang="en-US" dirty="0"/>
              </a:br>
              <a:r>
                <a:rPr lang="en-US" dirty="0" err="1"/>
                <a:t>durch</a:t>
              </a:r>
              <a:endParaRPr lang="en-US" dirty="0"/>
            </a:p>
          </p:txBody>
        </p:sp>
        <p:cxnSp>
          <p:nvCxnSpPr>
            <p:cNvPr id="179" name="Straight Connector 178">
              <a:extLst>
                <a:ext uri="{FF2B5EF4-FFF2-40B4-BE49-F238E27FC236}">
                  <a16:creationId xmlns:a16="http://schemas.microsoft.com/office/drawing/2014/main" id="{30F4750F-7FDB-8147-ACC4-6DCCD58FF0AE}"/>
                </a:ext>
              </a:extLst>
            </p:cNvPr>
            <p:cNvCxnSpPr>
              <a:stCxn id="176" idx="3"/>
              <a:endCxn id="178" idx="1"/>
            </p:cNvCxnSpPr>
            <p:nvPr/>
          </p:nvCxnSpPr>
          <p:spPr>
            <a:xfrm flipV="1">
              <a:off x="3521864" y="3917519"/>
              <a:ext cx="584688" cy="2381"/>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EEA968FE-A65A-B642-A19A-554735F2AA11}"/>
                </a:ext>
              </a:extLst>
            </p:cNvPr>
            <p:cNvCxnSpPr>
              <a:cxnSpLocks/>
              <a:stCxn id="178" idx="3"/>
              <a:endCxn id="177" idx="1"/>
            </p:cNvCxnSpPr>
            <p:nvPr/>
          </p:nvCxnSpPr>
          <p:spPr>
            <a:xfrm flipV="1">
              <a:off x="4996040" y="3911634"/>
              <a:ext cx="564641" cy="5885"/>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Rectangle 14">
              <a:extLst>
                <a:ext uri="{FF2B5EF4-FFF2-40B4-BE49-F238E27FC236}">
                  <a16:creationId xmlns:a16="http://schemas.microsoft.com/office/drawing/2014/main" id="{790504E7-7D46-7149-82F5-4A33DEC50907}"/>
                </a:ext>
              </a:extLst>
            </p:cNvPr>
            <p:cNvSpPr>
              <a:spLocks noChangeArrowheads="1"/>
            </p:cNvSpPr>
            <p:nvPr/>
          </p:nvSpPr>
          <p:spPr bwMode="auto">
            <a:xfrm>
              <a:off x="4893063" y="3634866"/>
              <a:ext cx="299763" cy="3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1</a:t>
              </a:r>
            </a:p>
          </p:txBody>
        </p:sp>
        <p:sp>
          <p:nvSpPr>
            <p:cNvPr id="182" name="Rectangle 15">
              <a:extLst>
                <a:ext uri="{FF2B5EF4-FFF2-40B4-BE49-F238E27FC236}">
                  <a16:creationId xmlns:a16="http://schemas.microsoft.com/office/drawing/2014/main" id="{FED7B5CD-563E-3A40-A540-F2EB5FD45D7C}"/>
                </a:ext>
              </a:extLst>
            </p:cNvPr>
            <p:cNvSpPr>
              <a:spLocks noChangeArrowheads="1"/>
            </p:cNvSpPr>
            <p:nvPr/>
          </p:nvSpPr>
          <p:spPr bwMode="auto">
            <a:xfrm>
              <a:off x="3878454" y="3634866"/>
              <a:ext cx="304572" cy="3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n</a:t>
              </a:r>
            </a:p>
          </p:txBody>
        </p:sp>
      </p:grpSp>
      <p:sp>
        <p:nvSpPr>
          <p:cNvPr id="183" name="Rectangle 182">
            <a:extLst>
              <a:ext uri="{FF2B5EF4-FFF2-40B4-BE49-F238E27FC236}">
                <a16:creationId xmlns:a16="http://schemas.microsoft.com/office/drawing/2014/main" id="{009A335D-D6D9-FC4C-A738-A84CB5D780D9}"/>
              </a:ext>
            </a:extLst>
          </p:cNvPr>
          <p:cNvSpPr/>
          <p:nvPr/>
        </p:nvSpPr>
        <p:spPr>
          <a:xfrm>
            <a:off x="1180756" y="5264590"/>
            <a:ext cx="3540258" cy="646331"/>
          </a:xfrm>
          <a:prstGeom prst="rect">
            <a:avLst/>
          </a:prstGeom>
        </p:spPr>
        <p:txBody>
          <a:bodyPr wrap="square">
            <a:spAutoFit/>
          </a:bodyPr>
          <a:lstStyle/>
          <a:p>
            <a:pPr marL="7938" lvl="1"/>
            <a:r>
              <a:rPr lang="de-DE" dirty="0">
                <a:solidFill>
                  <a:schemeClr val="tx1">
                    <a:lumMod val="60000"/>
                    <a:lumOff val="40000"/>
                  </a:schemeClr>
                </a:solidFill>
                <a:ea typeface="ＭＳ Ｐゴシック" charset="0"/>
              </a:rPr>
              <a:t>Bemerkung: In der Literatur findet man weitere Beschriftungsregeln.</a:t>
            </a:r>
          </a:p>
        </p:txBody>
      </p:sp>
    </p:spTree>
    <p:extLst>
      <p:ext uri="{BB962C8B-B14F-4D97-AF65-F5344CB8AC3E}">
        <p14:creationId xmlns:p14="http://schemas.microsoft.com/office/powerpoint/2010/main" val="330776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30853-2D1E-D94D-8F99-854001A6670F}"/>
              </a:ext>
            </a:extLst>
          </p:cNvPr>
          <p:cNvSpPr>
            <a:spLocks noGrp="1"/>
          </p:cNvSpPr>
          <p:nvPr>
            <p:ph type="title"/>
          </p:nvPr>
        </p:nvSpPr>
        <p:spPr/>
        <p:txBody>
          <a:bodyPr/>
          <a:lstStyle/>
          <a:p>
            <a:r>
              <a:rPr lang="de-DE" dirty="0"/>
              <a:t>Schwache,</a:t>
            </a:r>
            <a:r>
              <a:rPr lang="de-DE" dirty="0">
                <a:ea typeface="ＭＳ Ｐゴシック" charset="0"/>
                <a:cs typeface="ＭＳ Ｐゴシック" charset="0"/>
              </a:rPr>
              <a:t> existenzabhängige</a:t>
            </a:r>
            <a:r>
              <a:rPr lang="de-DE" dirty="0"/>
              <a:t> Entitäten</a:t>
            </a:r>
          </a:p>
        </p:txBody>
      </p:sp>
      <p:sp>
        <p:nvSpPr>
          <p:cNvPr id="3" name="Content Placeholder 2">
            <a:extLst>
              <a:ext uri="{FF2B5EF4-FFF2-40B4-BE49-F238E27FC236}">
                <a16:creationId xmlns:a16="http://schemas.microsoft.com/office/drawing/2014/main" id="{B9FE72E5-65CC-E14E-ADD7-BC74D94514E4}"/>
              </a:ext>
            </a:extLst>
          </p:cNvPr>
          <p:cNvSpPr>
            <a:spLocks noGrp="1"/>
          </p:cNvSpPr>
          <p:nvPr>
            <p:ph idx="1"/>
          </p:nvPr>
        </p:nvSpPr>
        <p:spPr>
          <a:xfrm>
            <a:off x="359626" y="1665066"/>
            <a:ext cx="7363837" cy="4240848"/>
          </a:xfrm>
        </p:spPr>
        <p:txBody>
          <a:bodyPr>
            <a:normAutofit/>
          </a:bodyPr>
          <a:lstStyle/>
          <a:p>
            <a:r>
              <a:rPr lang="de-DE" dirty="0"/>
              <a:t>Starke Entitäten</a:t>
            </a:r>
          </a:p>
          <a:p>
            <a:pPr lvl="1"/>
            <a:r>
              <a:rPr lang="de-DE" dirty="0"/>
              <a:t>Besitzen ausgezeichnete Attribute </a:t>
            </a:r>
            <a:br>
              <a:rPr lang="de-DE" dirty="0"/>
            </a:br>
            <a:r>
              <a:rPr lang="de-DE" dirty="0"/>
              <a:t>zur eindeutigen Identifikation (Schlüssel)</a:t>
            </a:r>
          </a:p>
          <a:p>
            <a:pPr lvl="1"/>
            <a:r>
              <a:rPr lang="de-DE" dirty="0"/>
              <a:t>Beispiel:</a:t>
            </a:r>
          </a:p>
          <a:p>
            <a:pPr lvl="2"/>
            <a:r>
              <a:rPr lang="de-DE" dirty="0"/>
              <a:t>Projekt Schlüssel: </a:t>
            </a:r>
            <a:r>
              <a:rPr lang="de-DE" dirty="0" err="1"/>
              <a:t>Nr</a:t>
            </a:r>
            <a:r>
              <a:rPr lang="de-DE" dirty="0"/>
              <a:t>, Mitarbeiter Schlüssel: </a:t>
            </a:r>
            <a:r>
              <a:rPr lang="de-DE" dirty="0" err="1"/>
              <a:t>PersNr</a:t>
            </a:r>
            <a:endParaRPr lang="de-DE" dirty="0"/>
          </a:p>
          <a:p>
            <a:r>
              <a:rPr lang="de-DE" dirty="0">
                <a:solidFill>
                  <a:schemeClr val="accent1"/>
                </a:solidFill>
              </a:rPr>
              <a:t>Schwache</a:t>
            </a:r>
            <a:r>
              <a:rPr lang="de-DE" dirty="0"/>
              <a:t> Entitäten</a:t>
            </a:r>
          </a:p>
          <a:p>
            <a:pPr lvl="1"/>
            <a:r>
              <a:rPr lang="de-DE" dirty="0"/>
              <a:t>Benötigen identifizierende Einheit zur Identifikation</a:t>
            </a:r>
          </a:p>
          <a:p>
            <a:pPr lvl="1"/>
            <a:r>
              <a:rPr lang="de-DE" dirty="0"/>
              <a:t>Starke Entität mit schwacher Entität in Beziehung</a:t>
            </a:r>
          </a:p>
          <a:p>
            <a:pPr lvl="2"/>
            <a:r>
              <a:rPr lang="de-DE" dirty="0"/>
              <a:t>Totale Partizipation der schwachen Entität nötig</a:t>
            </a:r>
          </a:p>
          <a:p>
            <a:pPr lvl="1"/>
            <a:r>
              <a:rPr lang="de-DE" dirty="0"/>
              <a:t>Beispiel: </a:t>
            </a:r>
          </a:p>
          <a:p>
            <a:pPr lvl="2"/>
            <a:r>
              <a:rPr lang="de-DE" dirty="0"/>
              <a:t>Beziehung „Angehörige von“ stellt die Verbindung </a:t>
            </a:r>
            <a:br>
              <a:rPr lang="de-DE" dirty="0"/>
            </a:br>
            <a:r>
              <a:rPr lang="de-DE" dirty="0"/>
              <a:t>zur identifizierenden Einheit (Angestellter) her</a:t>
            </a:r>
          </a:p>
        </p:txBody>
      </p:sp>
      <p:sp>
        <p:nvSpPr>
          <p:cNvPr id="6" name="Date Placeholder 5">
            <a:extLst>
              <a:ext uri="{FF2B5EF4-FFF2-40B4-BE49-F238E27FC236}">
                <a16:creationId xmlns:a16="http://schemas.microsoft.com/office/drawing/2014/main" id="{182B7E70-C246-2243-8E2F-BEFB98C4C597}"/>
              </a:ext>
            </a:extLst>
          </p:cNvPr>
          <p:cNvSpPr>
            <a:spLocks noGrp="1"/>
          </p:cNvSpPr>
          <p:nvPr>
            <p:ph type="dt" sz="half" idx="2"/>
          </p:nvPr>
        </p:nvSpPr>
        <p:spPr/>
        <p:txBody>
          <a:bodyPr/>
          <a:lstStyle/>
          <a:p>
            <a:r>
              <a:rPr lang="en-GB"/>
              <a:t>Modellierung</a:t>
            </a:r>
          </a:p>
        </p:txBody>
      </p:sp>
      <p:sp>
        <p:nvSpPr>
          <p:cNvPr id="29" name="Footer Placeholder 28">
            <a:extLst>
              <a:ext uri="{FF2B5EF4-FFF2-40B4-BE49-F238E27FC236}">
                <a16:creationId xmlns:a16="http://schemas.microsoft.com/office/drawing/2014/main" id="{FF51F6B5-1D47-EC4D-B0C6-294773821271}"/>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92DA2D1F-C167-254B-853D-F590CE06E813}"/>
              </a:ext>
            </a:extLst>
          </p:cNvPr>
          <p:cNvSpPr>
            <a:spLocks noGrp="1"/>
          </p:cNvSpPr>
          <p:nvPr>
            <p:ph type="sldNum" sz="quarter" idx="4"/>
          </p:nvPr>
        </p:nvSpPr>
        <p:spPr/>
        <p:txBody>
          <a:bodyPr/>
          <a:lstStyle/>
          <a:p>
            <a:fld id="{6B52BCD7-8B4B-1443-81DC-540C3C62FE02}" type="slidenum">
              <a:rPr lang="en-GB" smtClean="0"/>
              <a:t>19</a:t>
            </a:fld>
            <a:endParaRPr lang="en-GB"/>
          </a:p>
        </p:txBody>
      </p:sp>
      <p:grpSp>
        <p:nvGrpSpPr>
          <p:cNvPr id="5" name="Group 19">
            <a:extLst>
              <a:ext uri="{FF2B5EF4-FFF2-40B4-BE49-F238E27FC236}">
                <a16:creationId xmlns:a16="http://schemas.microsoft.com/office/drawing/2014/main" id="{0FBE490E-F80A-F54C-8D8C-7695310CC8BC}"/>
              </a:ext>
            </a:extLst>
          </p:cNvPr>
          <p:cNvGrpSpPr>
            <a:grpSpLocks/>
          </p:cNvGrpSpPr>
          <p:nvPr/>
        </p:nvGrpSpPr>
        <p:grpSpPr bwMode="auto">
          <a:xfrm>
            <a:off x="6681270" y="5057363"/>
            <a:ext cx="5150445" cy="848551"/>
            <a:chOff x="2681" y="2426"/>
            <a:chExt cx="1742" cy="287"/>
          </a:xfrm>
        </p:grpSpPr>
        <p:sp>
          <p:nvSpPr>
            <p:cNvPr id="7" name="Rectangle 6">
              <a:extLst>
                <a:ext uri="{FF2B5EF4-FFF2-40B4-BE49-F238E27FC236}">
                  <a16:creationId xmlns:a16="http://schemas.microsoft.com/office/drawing/2014/main" id="{831EA33D-2C5E-584B-8CE5-57AC669BB995}"/>
                </a:ext>
              </a:extLst>
            </p:cNvPr>
            <p:cNvSpPr>
              <a:spLocks noChangeArrowheads="1"/>
            </p:cNvSpPr>
            <p:nvPr/>
          </p:nvSpPr>
          <p:spPr bwMode="auto">
            <a:xfrm>
              <a:off x="2707" y="2510"/>
              <a:ext cx="458" cy="105"/>
            </a:xfrm>
            <a:prstGeom prst="rect">
              <a:avLst/>
            </a:prstGeom>
            <a:noFill/>
            <a:ln w="12700">
              <a:solidFill>
                <a:schemeClr val="tx1"/>
              </a:solidFill>
              <a:miter lim="800000"/>
              <a:headEnd type="none" w="sm" len="sm"/>
              <a:tailEnd type="none" w="sm" len="sm"/>
            </a:ln>
          </p:spPr>
          <p:txBody>
            <a:bodyPr wrap="none" anchor="ctr"/>
            <a:lstStyle/>
            <a:p>
              <a:pPr algn="ctr"/>
              <a:r>
                <a:rPr lang="de-DE" dirty="0"/>
                <a:t>Angestellter</a:t>
              </a:r>
              <a:endParaRPr lang="de-DE" sz="1100" dirty="0"/>
            </a:p>
          </p:txBody>
        </p:sp>
        <p:sp>
          <p:nvSpPr>
            <p:cNvPr id="8" name="Text Box 10">
              <a:extLst>
                <a:ext uri="{FF2B5EF4-FFF2-40B4-BE49-F238E27FC236}">
                  <a16:creationId xmlns:a16="http://schemas.microsoft.com/office/drawing/2014/main" id="{A9A3A12C-DEF9-3C49-92E8-D7D31E801DF3}"/>
                </a:ext>
              </a:extLst>
            </p:cNvPr>
            <p:cNvSpPr txBox="1">
              <a:spLocks noChangeArrowheads="1"/>
            </p:cNvSpPr>
            <p:nvPr/>
          </p:nvSpPr>
          <p:spPr bwMode="auto">
            <a:xfrm>
              <a:off x="2681" y="2618"/>
              <a:ext cx="374" cy="94"/>
            </a:xfrm>
            <a:prstGeom prst="rect">
              <a:avLst/>
            </a:prstGeom>
            <a:noFill/>
            <a:ln w="12700">
              <a:noFill/>
              <a:miter lim="800000"/>
              <a:headEnd type="none" w="sm" len="sm"/>
              <a:tailEnd type="none" w="sm" len="sm"/>
            </a:ln>
          </p:spPr>
          <p:txBody>
            <a:bodyPr wrap="none">
              <a:spAutoFit/>
            </a:bodyPr>
            <a:lstStyle/>
            <a:p>
              <a:r>
                <a:rPr lang="de-DE" sz="1200" dirty="0"/>
                <a:t>(starke) Entität</a:t>
              </a:r>
            </a:p>
          </p:txBody>
        </p:sp>
        <p:sp>
          <p:nvSpPr>
            <p:cNvPr id="9" name="AutoShape 12">
              <a:extLst>
                <a:ext uri="{FF2B5EF4-FFF2-40B4-BE49-F238E27FC236}">
                  <a16:creationId xmlns:a16="http://schemas.microsoft.com/office/drawing/2014/main" id="{E4844F38-3694-0C4A-818A-2F059BFA4BA1}"/>
                </a:ext>
              </a:extLst>
            </p:cNvPr>
            <p:cNvSpPr>
              <a:spLocks noChangeArrowheads="1"/>
            </p:cNvSpPr>
            <p:nvPr/>
          </p:nvSpPr>
          <p:spPr bwMode="auto">
            <a:xfrm>
              <a:off x="3348" y="2426"/>
              <a:ext cx="408" cy="272"/>
            </a:xfrm>
            <a:prstGeom prst="diamond">
              <a:avLst/>
            </a:prstGeom>
            <a:solidFill>
              <a:schemeClr val="bg1"/>
            </a:solidFill>
            <a:ln w="38100" cmpd="dbl">
              <a:solidFill>
                <a:schemeClr val="tx1"/>
              </a:solidFill>
              <a:miter lim="800000"/>
              <a:headEnd type="none" w="sm" len="sm"/>
              <a:tailEnd type="none" w="sm" len="sm"/>
            </a:ln>
          </p:spPr>
          <p:txBody>
            <a:bodyPr wrap="none" anchor="ctr"/>
            <a:lstStyle/>
            <a:p>
              <a:pPr algn="ctr"/>
              <a:r>
                <a:rPr lang="de-DE" sz="1200" dirty="0"/>
                <a:t>Angehörige</a:t>
              </a:r>
              <a:br>
                <a:rPr lang="de-DE" sz="1200" dirty="0"/>
              </a:br>
              <a:r>
                <a:rPr lang="de-DE" sz="1200" dirty="0"/>
                <a:t>von</a:t>
              </a:r>
            </a:p>
          </p:txBody>
        </p:sp>
        <p:sp>
          <p:nvSpPr>
            <p:cNvPr id="12" name="Text Box 16">
              <a:extLst>
                <a:ext uri="{FF2B5EF4-FFF2-40B4-BE49-F238E27FC236}">
                  <a16:creationId xmlns:a16="http://schemas.microsoft.com/office/drawing/2014/main" id="{2C7E1E82-A2E2-B643-9322-44E20ADB21CD}"/>
                </a:ext>
              </a:extLst>
            </p:cNvPr>
            <p:cNvSpPr txBox="1">
              <a:spLocks noChangeArrowheads="1"/>
            </p:cNvSpPr>
            <p:nvPr/>
          </p:nvSpPr>
          <p:spPr bwMode="auto">
            <a:xfrm>
              <a:off x="3734" y="2455"/>
              <a:ext cx="104" cy="125"/>
            </a:xfrm>
            <a:prstGeom prst="rect">
              <a:avLst/>
            </a:prstGeom>
            <a:noFill/>
            <a:ln w="12700">
              <a:noFill/>
              <a:miter lim="800000"/>
              <a:headEnd type="none" w="sm" len="sm"/>
              <a:tailEnd type="none" w="sm" len="sm"/>
            </a:ln>
          </p:spPr>
          <p:txBody>
            <a:bodyPr wrap="none">
              <a:spAutoFit/>
            </a:bodyPr>
            <a:lstStyle/>
            <a:p>
              <a:r>
                <a:rPr lang="de-DE" dirty="0"/>
                <a:t>n</a:t>
              </a:r>
            </a:p>
          </p:txBody>
        </p:sp>
        <p:sp>
          <p:nvSpPr>
            <p:cNvPr id="13" name="Text Box 17">
              <a:extLst>
                <a:ext uri="{FF2B5EF4-FFF2-40B4-BE49-F238E27FC236}">
                  <a16:creationId xmlns:a16="http://schemas.microsoft.com/office/drawing/2014/main" id="{E7FCBCD6-2832-2149-AF51-BCE47120C490}"/>
                </a:ext>
              </a:extLst>
            </p:cNvPr>
            <p:cNvSpPr txBox="1">
              <a:spLocks noChangeArrowheads="1"/>
            </p:cNvSpPr>
            <p:nvPr/>
          </p:nvSpPr>
          <p:spPr bwMode="auto">
            <a:xfrm>
              <a:off x="3277" y="2463"/>
              <a:ext cx="102" cy="125"/>
            </a:xfrm>
            <a:prstGeom prst="rect">
              <a:avLst/>
            </a:prstGeom>
            <a:noFill/>
            <a:ln w="12700">
              <a:noFill/>
              <a:miter lim="800000"/>
              <a:headEnd type="none" w="sm" len="sm"/>
              <a:tailEnd type="none" w="sm" len="sm"/>
            </a:ln>
          </p:spPr>
          <p:txBody>
            <a:bodyPr wrap="none">
              <a:spAutoFit/>
            </a:bodyPr>
            <a:lstStyle/>
            <a:p>
              <a:r>
                <a:rPr lang="de-DE" dirty="0"/>
                <a:t>1</a:t>
              </a:r>
            </a:p>
          </p:txBody>
        </p:sp>
        <p:sp>
          <p:nvSpPr>
            <p:cNvPr id="14" name="Rectangle 9">
              <a:extLst>
                <a:ext uri="{FF2B5EF4-FFF2-40B4-BE49-F238E27FC236}">
                  <a16:creationId xmlns:a16="http://schemas.microsoft.com/office/drawing/2014/main" id="{81720C1C-CABF-2F42-A2F0-63121A8473DE}"/>
                </a:ext>
              </a:extLst>
            </p:cNvPr>
            <p:cNvSpPr>
              <a:spLocks noChangeArrowheads="1"/>
            </p:cNvSpPr>
            <p:nvPr/>
          </p:nvSpPr>
          <p:spPr bwMode="auto">
            <a:xfrm>
              <a:off x="3941" y="2510"/>
              <a:ext cx="482" cy="105"/>
            </a:xfrm>
            <a:prstGeom prst="rect">
              <a:avLst/>
            </a:prstGeom>
            <a:noFill/>
            <a:ln w="38100" cmpd="dbl">
              <a:solidFill>
                <a:schemeClr val="tx1"/>
              </a:solidFill>
              <a:miter lim="800000"/>
              <a:headEnd type="none" w="sm" len="sm"/>
              <a:tailEnd type="none" w="sm" len="sm"/>
            </a:ln>
          </p:spPr>
          <p:txBody>
            <a:bodyPr wrap="none" anchor="ctr"/>
            <a:lstStyle/>
            <a:p>
              <a:pPr algn="ctr"/>
              <a:r>
                <a:rPr lang="de-DE" dirty="0"/>
                <a:t>Angehörige</a:t>
              </a:r>
              <a:endParaRPr lang="de-DE" sz="1100" dirty="0"/>
            </a:p>
          </p:txBody>
        </p:sp>
        <p:sp>
          <p:nvSpPr>
            <p:cNvPr id="15" name="Text Box 11">
              <a:extLst>
                <a:ext uri="{FF2B5EF4-FFF2-40B4-BE49-F238E27FC236}">
                  <a16:creationId xmlns:a16="http://schemas.microsoft.com/office/drawing/2014/main" id="{20B085B1-671B-5647-B1D2-51380453C57F}"/>
                </a:ext>
              </a:extLst>
            </p:cNvPr>
            <p:cNvSpPr txBox="1">
              <a:spLocks noChangeArrowheads="1"/>
            </p:cNvSpPr>
            <p:nvPr/>
          </p:nvSpPr>
          <p:spPr bwMode="auto">
            <a:xfrm>
              <a:off x="3931" y="2619"/>
              <a:ext cx="421" cy="94"/>
            </a:xfrm>
            <a:prstGeom prst="rect">
              <a:avLst/>
            </a:prstGeom>
            <a:noFill/>
            <a:ln w="12700">
              <a:noFill/>
              <a:miter lim="800000"/>
              <a:headEnd type="none" w="sm" len="sm"/>
              <a:tailEnd type="none" w="sm" len="sm"/>
            </a:ln>
          </p:spPr>
          <p:txBody>
            <a:bodyPr wrap="none">
              <a:spAutoFit/>
            </a:bodyPr>
            <a:lstStyle/>
            <a:p>
              <a:r>
                <a:rPr lang="de-DE" sz="1200" dirty="0"/>
                <a:t>schwache Entität</a:t>
              </a:r>
            </a:p>
          </p:txBody>
        </p:sp>
      </p:grpSp>
      <p:grpSp>
        <p:nvGrpSpPr>
          <p:cNvPr id="28" name="Group 27">
            <a:extLst>
              <a:ext uri="{FF2B5EF4-FFF2-40B4-BE49-F238E27FC236}">
                <a16:creationId xmlns:a16="http://schemas.microsoft.com/office/drawing/2014/main" id="{D135B100-DD64-CE43-8857-8120A0436EBA}"/>
              </a:ext>
            </a:extLst>
          </p:cNvPr>
          <p:cNvGrpSpPr/>
          <p:nvPr/>
        </p:nvGrpSpPr>
        <p:grpSpPr>
          <a:xfrm>
            <a:off x="7069780" y="2034930"/>
            <a:ext cx="3522783" cy="963613"/>
            <a:chOff x="3132364" y="3708679"/>
            <a:chExt cx="3522783" cy="963613"/>
          </a:xfrm>
        </p:grpSpPr>
        <p:grpSp>
          <p:nvGrpSpPr>
            <p:cNvPr id="16" name="Group 15">
              <a:extLst>
                <a:ext uri="{FF2B5EF4-FFF2-40B4-BE49-F238E27FC236}">
                  <a16:creationId xmlns:a16="http://schemas.microsoft.com/office/drawing/2014/main" id="{D46C622C-ACB9-5F41-B5B3-58F08027F7C7}"/>
                </a:ext>
              </a:extLst>
            </p:cNvPr>
            <p:cNvGrpSpPr/>
            <p:nvPr/>
          </p:nvGrpSpPr>
          <p:grpSpPr>
            <a:xfrm>
              <a:off x="3132364" y="3708679"/>
              <a:ext cx="3522783" cy="963613"/>
              <a:chOff x="2887543" y="4197152"/>
              <a:chExt cx="3522783" cy="963613"/>
            </a:xfrm>
          </p:grpSpPr>
          <p:grpSp>
            <p:nvGrpSpPr>
              <p:cNvPr id="17" name="Group 2">
                <a:extLst>
                  <a:ext uri="{FF2B5EF4-FFF2-40B4-BE49-F238E27FC236}">
                    <a16:creationId xmlns:a16="http://schemas.microsoft.com/office/drawing/2014/main" id="{0A3BCEF1-1AD2-1F4D-93F5-03B0EEEF605F}"/>
                  </a:ext>
                </a:extLst>
              </p:cNvPr>
              <p:cNvGrpSpPr>
                <a:grpSpLocks/>
              </p:cNvGrpSpPr>
              <p:nvPr/>
            </p:nvGrpSpPr>
            <p:grpSpPr bwMode="auto">
              <a:xfrm>
                <a:off x="2887543" y="4197152"/>
                <a:ext cx="3522783" cy="963613"/>
                <a:chOff x="1659" y="2905"/>
                <a:chExt cx="2404" cy="607"/>
              </a:xfrm>
            </p:grpSpPr>
            <p:sp>
              <p:nvSpPr>
                <p:cNvPr id="21" name="Rectangle 3">
                  <a:extLst>
                    <a:ext uri="{FF2B5EF4-FFF2-40B4-BE49-F238E27FC236}">
                      <a16:creationId xmlns:a16="http://schemas.microsoft.com/office/drawing/2014/main" id="{34219F98-4A08-754F-9B40-AF8A25859086}"/>
                    </a:ext>
                  </a:extLst>
                </p:cNvPr>
                <p:cNvSpPr>
                  <a:spLocks noChangeArrowheads="1"/>
                </p:cNvSpPr>
                <p:nvPr/>
              </p:nvSpPr>
              <p:spPr bwMode="auto">
                <a:xfrm>
                  <a:off x="1659" y="3100"/>
                  <a:ext cx="858" cy="214"/>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Mitarbeiter</a:t>
                  </a:r>
                </a:p>
              </p:txBody>
            </p:sp>
            <p:sp>
              <p:nvSpPr>
                <p:cNvPr id="22" name="Rectangle 4">
                  <a:extLst>
                    <a:ext uri="{FF2B5EF4-FFF2-40B4-BE49-F238E27FC236}">
                      <a16:creationId xmlns:a16="http://schemas.microsoft.com/office/drawing/2014/main" id="{D2F8F8FE-40D7-2844-8AE7-DF1D2C79E2D6}"/>
                    </a:ext>
                  </a:extLst>
                </p:cNvPr>
                <p:cNvSpPr>
                  <a:spLocks noChangeArrowheads="1"/>
                </p:cNvSpPr>
                <p:nvPr/>
              </p:nvSpPr>
              <p:spPr bwMode="auto">
                <a:xfrm>
                  <a:off x="3483" y="3100"/>
                  <a:ext cx="580" cy="214"/>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Projekt</a:t>
                  </a:r>
                </a:p>
              </p:txBody>
            </p:sp>
            <p:sp>
              <p:nvSpPr>
                <p:cNvPr id="23" name="AutoShape 6">
                  <a:extLst>
                    <a:ext uri="{FF2B5EF4-FFF2-40B4-BE49-F238E27FC236}">
                      <a16:creationId xmlns:a16="http://schemas.microsoft.com/office/drawing/2014/main" id="{21964A6B-5042-BA49-9C79-DF0F9DEBCB9F}"/>
                    </a:ext>
                  </a:extLst>
                </p:cNvPr>
                <p:cNvSpPr>
                  <a:spLocks noChangeArrowheads="1"/>
                </p:cNvSpPr>
                <p:nvPr/>
              </p:nvSpPr>
              <p:spPr bwMode="auto">
                <a:xfrm>
                  <a:off x="2691" y="2905"/>
                  <a:ext cx="607" cy="607"/>
                </a:xfrm>
                <a:prstGeom prst="diamond">
                  <a:avLst/>
                </a:prstGeom>
                <a:solidFill>
                  <a:schemeClr val="bg1"/>
                </a:solidFill>
                <a:ln w="12700">
                  <a:solidFill>
                    <a:schemeClr val="tx1"/>
                  </a:solidFill>
                  <a:miter lim="800000"/>
                  <a:headEnd/>
                  <a:tailEnd/>
                </a:ln>
              </p:spPr>
              <p:txBody>
                <a:bodyPr wrap="none" anchor="ctr"/>
                <a:lstStyle/>
                <a:p>
                  <a:endParaRPr lang="en-US"/>
                </a:p>
              </p:txBody>
            </p:sp>
            <p:sp>
              <p:nvSpPr>
                <p:cNvPr id="25" name="Rectangle 5">
                  <a:extLst>
                    <a:ext uri="{FF2B5EF4-FFF2-40B4-BE49-F238E27FC236}">
                      <a16:creationId xmlns:a16="http://schemas.microsoft.com/office/drawing/2014/main" id="{FAC6F2D4-382B-704F-91AF-29B4E8CA02B6}"/>
                    </a:ext>
                  </a:extLst>
                </p:cNvPr>
                <p:cNvSpPr>
                  <a:spLocks noChangeArrowheads="1"/>
                </p:cNvSpPr>
                <p:nvPr/>
              </p:nvSpPr>
              <p:spPr bwMode="auto">
                <a:xfrm>
                  <a:off x="2672" y="3109"/>
                  <a:ext cx="650"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arbeitet</a:t>
                  </a:r>
                </a:p>
                <a:p>
                  <a:pPr algn="ctr">
                    <a:lnSpc>
                      <a:spcPct val="90000"/>
                    </a:lnSpc>
                  </a:pPr>
                  <a:r>
                    <a:rPr lang="de-DE" dirty="0"/>
                    <a:t>an</a:t>
                  </a:r>
                </a:p>
              </p:txBody>
            </p:sp>
          </p:grpSp>
          <p:sp>
            <p:nvSpPr>
              <p:cNvPr id="18" name="Rectangle 14">
                <a:extLst>
                  <a:ext uri="{FF2B5EF4-FFF2-40B4-BE49-F238E27FC236}">
                    <a16:creationId xmlns:a16="http://schemas.microsoft.com/office/drawing/2014/main" id="{FC628F7D-78D9-A74F-8597-A07D331CB008}"/>
                  </a:ext>
                </a:extLst>
              </p:cNvPr>
              <p:cNvSpPr>
                <a:spLocks noChangeArrowheads="1"/>
              </p:cNvSpPr>
              <p:nvPr/>
            </p:nvSpPr>
            <p:spPr bwMode="auto">
              <a:xfrm>
                <a:off x="5153129" y="4391568"/>
                <a:ext cx="379913" cy="3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m</a:t>
                </a:r>
              </a:p>
            </p:txBody>
          </p:sp>
          <p:sp>
            <p:nvSpPr>
              <p:cNvPr id="19" name="Rectangle 15">
                <a:extLst>
                  <a:ext uri="{FF2B5EF4-FFF2-40B4-BE49-F238E27FC236}">
                    <a16:creationId xmlns:a16="http://schemas.microsoft.com/office/drawing/2014/main" id="{B567B594-0188-FA46-83BA-B855A7EACC09}"/>
                  </a:ext>
                </a:extLst>
              </p:cNvPr>
              <p:cNvSpPr>
                <a:spLocks noChangeArrowheads="1"/>
              </p:cNvSpPr>
              <p:nvPr/>
            </p:nvSpPr>
            <p:spPr bwMode="auto">
              <a:xfrm>
                <a:off x="4178595" y="4391568"/>
                <a:ext cx="304572" cy="3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n</a:t>
                </a:r>
              </a:p>
            </p:txBody>
          </p:sp>
        </p:grpSp>
        <p:sp>
          <p:nvSpPr>
            <p:cNvPr id="26" name="Text Box 10">
              <a:extLst>
                <a:ext uri="{FF2B5EF4-FFF2-40B4-BE49-F238E27FC236}">
                  <a16:creationId xmlns:a16="http://schemas.microsoft.com/office/drawing/2014/main" id="{B83076BD-D68E-1A4E-9904-7C8D7FCC320D}"/>
                </a:ext>
              </a:extLst>
            </p:cNvPr>
            <p:cNvSpPr txBox="1">
              <a:spLocks noChangeArrowheads="1"/>
            </p:cNvSpPr>
            <p:nvPr/>
          </p:nvSpPr>
          <p:spPr bwMode="auto">
            <a:xfrm>
              <a:off x="3189716" y="4323429"/>
              <a:ext cx="1104405" cy="276999"/>
            </a:xfrm>
            <a:prstGeom prst="rect">
              <a:avLst/>
            </a:prstGeom>
            <a:noFill/>
            <a:ln w="12700">
              <a:noFill/>
              <a:miter lim="800000"/>
              <a:headEnd type="none" w="sm" len="sm"/>
              <a:tailEnd type="none" w="sm" len="sm"/>
            </a:ln>
          </p:spPr>
          <p:txBody>
            <a:bodyPr wrap="none">
              <a:spAutoFit/>
            </a:bodyPr>
            <a:lstStyle/>
            <a:p>
              <a:r>
                <a:rPr lang="de-DE" sz="1200" dirty="0"/>
                <a:t>(starke) Entität</a:t>
              </a:r>
            </a:p>
          </p:txBody>
        </p:sp>
        <p:sp>
          <p:nvSpPr>
            <p:cNvPr id="27" name="Text Box 10">
              <a:extLst>
                <a:ext uri="{FF2B5EF4-FFF2-40B4-BE49-F238E27FC236}">
                  <a16:creationId xmlns:a16="http://schemas.microsoft.com/office/drawing/2014/main" id="{8029BB28-E05A-534E-9E2E-0D1D1185223F}"/>
                </a:ext>
              </a:extLst>
            </p:cNvPr>
            <p:cNvSpPr txBox="1">
              <a:spLocks noChangeArrowheads="1"/>
            </p:cNvSpPr>
            <p:nvPr/>
          </p:nvSpPr>
          <p:spPr bwMode="auto">
            <a:xfrm>
              <a:off x="5535417" y="4335426"/>
              <a:ext cx="1104405" cy="276999"/>
            </a:xfrm>
            <a:prstGeom prst="rect">
              <a:avLst/>
            </a:prstGeom>
            <a:noFill/>
            <a:ln w="12700">
              <a:noFill/>
              <a:miter lim="800000"/>
              <a:headEnd type="none" w="sm" len="sm"/>
              <a:tailEnd type="none" w="sm" len="sm"/>
            </a:ln>
          </p:spPr>
          <p:txBody>
            <a:bodyPr wrap="none">
              <a:spAutoFit/>
            </a:bodyPr>
            <a:lstStyle/>
            <a:p>
              <a:r>
                <a:rPr lang="de-DE" sz="1200" dirty="0"/>
                <a:t>(starke) Entität</a:t>
              </a:r>
            </a:p>
          </p:txBody>
        </p:sp>
      </p:grpSp>
      <p:grpSp>
        <p:nvGrpSpPr>
          <p:cNvPr id="30" name="Group 29">
            <a:extLst>
              <a:ext uri="{FF2B5EF4-FFF2-40B4-BE49-F238E27FC236}">
                <a16:creationId xmlns:a16="http://schemas.microsoft.com/office/drawing/2014/main" id="{1B761A80-A249-0541-9FFA-4D0387583263}"/>
              </a:ext>
            </a:extLst>
          </p:cNvPr>
          <p:cNvGrpSpPr/>
          <p:nvPr/>
        </p:nvGrpSpPr>
        <p:grpSpPr>
          <a:xfrm>
            <a:off x="6013560" y="2010171"/>
            <a:ext cx="1056220" cy="957519"/>
            <a:chOff x="5614341" y="4688425"/>
            <a:chExt cx="1056220" cy="957519"/>
          </a:xfrm>
        </p:grpSpPr>
        <p:sp>
          <p:nvSpPr>
            <p:cNvPr id="35" name="Oval 4">
              <a:extLst>
                <a:ext uri="{FF2B5EF4-FFF2-40B4-BE49-F238E27FC236}">
                  <a16:creationId xmlns:a16="http://schemas.microsoft.com/office/drawing/2014/main" id="{10D35331-3E5E-694C-86CF-7DD0B1870F6E}"/>
                </a:ext>
              </a:extLst>
            </p:cNvPr>
            <p:cNvSpPr>
              <a:spLocks noChangeArrowheads="1"/>
            </p:cNvSpPr>
            <p:nvPr/>
          </p:nvSpPr>
          <p:spPr bwMode="auto">
            <a:xfrm>
              <a:off x="5614341" y="4688425"/>
              <a:ext cx="762000" cy="368300"/>
            </a:xfrm>
            <a:prstGeom prst="ellipse">
              <a:avLst/>
            </a:prstGeom>
            <a:solidFill>
              <a:schemeClr val="bg1"/>
            </a:solidFill>
            <a:ln w="12700">
              <a:solidFill>
                <a:schemeClr val="tx1"/>
              </a:solidFill>
              <a:round/>
              <a:headEnd/>
              <a:tailEnd/>
            </a:ln>
          </p:spPr>
          <p:txBody>
            <a:bodyPr wrap="none" anchor="ctr"/>
            <a:lstStyle/>
            <a:p>
              <a:pPr algn="ctr"/>
              <a:r>
                <a:rPr lang="en-US" sz="1600" u="sng" dirty="0" err="1"/>
                <a:t>PersNr</a:t>
              </a:r>
              <a:endParaRPr lang="en-US" sz="1600" u="sng" dirty="0"/>
            </a:p>
          </p:txBody>
        </p:sp>
        <p:sp>
          <p:nvSpPr>
            <p:cNvPr id="36" name="Oval 7">
              <a:extLst>
                <a:ext uri="{FF2B5EF4-FFF2-40B4-BE49-F238E27FC236}">
                  <a16:creationId xmlns:a16="http://schemas.microsoft.com/office/drawing/2014/main" id="{13701C25-B4AE-0045-B84A-ED8694316F7D}"/>
                </a:ext>
              </a:extLst>
            </p:cNvPr>
            <p:cNvSpPr>
              <a:spLocks noChangeArrowheads="1"/>
            </p:cNvSpPr>
            <p:nvPr/>
          </p:nvSpPr>
          <p:spPr bwMode="auto">
            <a:xfrm>
              <a:off x="5614341" y="5277644"/>
              <a:ext cx="762000" cy="368300"/>
            </a:xfrm>
            <a:prstGeom prst="ellipse">
              <a:avLst/>
            </a:prstGeom>
            <a:solidFill>
              <a:schemeClr val="bg1"/>
            </a:solidFill>
            <a:ln w="12700">
              <a:solidFill>
                <a:schemeClr val="tx1"/>
              </a:solidFill>
              <a:round/>
              <a:headEnd/>
              <a:tailEnd/>
            </a:ln>
          </p:spPr>
          <p:txBody>
            <a:bodyPr wrap="none" anchor="ctr"/>
            <a:lstStyle/>
            <a:p>
              <a:pPr algn="ctr"/>
              <a:r>
                <a:rPr lang="en-US" sz="1600" dirty="0"/>
                <a:t>Name</a:t>
              </a:r>
            </a:p>
          </p:txBody>
        </p:sp>
        <p:cxnSp>
          <p:nvCxnSpPr>
            <p:cNvPr id="37" name="Straight Connector 36">
              <a:extLst>
                <a:ext uri="{FF2B5EF4-FFF2-40B4-BE49-F238E27FC236}">
                  <a16:creationId xmlns:a16="http://schemas.microsoft.com/office/drawing/2014/main" id="{DB61D728-5E66-794D-8B3A-2F0CE9BC51EA}"/>
                </a:ext>
              </a:extLst>
            </p:cNvPr>
            <p:cNvCxnSpPr>
              <a:cxnSpLocks/>
              <a:stCxn id="21" idx="1"/>
              <a:endCxn id="35" idx="6"/>
            </p:cNvCxnSpPr>
            <p:nvPr/>
          </p:nvCxnSpPr>
          <p:spPr>
            <a:xfrm flipH="1" flipV="1">
              <a:off x="6376341" y="4872575"/>
              <a:ext cx="294220" cy="3200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D8BE216-FD28-3346-93D9-0A373553AFD3}"/>
                </a:ext>
              </a:extLst>
            </p:cNvPr>
            <p:cNvCxnSpPr>
              <a:cxnSpLocks/>
              <a:stCxn id="21" idx="1"/>
              <a:endCxn id="36" idx="6"/>
            </p:cNvCxnSpPr>
            <p:nvPr/>
          </p:nvCxnSpPr>
          <p:spPr>
            <a:xfrm flipH="1">
              <a:off x="6376341" y="5192610"/>
              <a:ext cx="294220" cy="2691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CDB07F0E-9721-6048-BB01-6232AF768552}"/>
              </a:ext>
            </a:extLst>
          </p:cNvPr>
          <p:cNvGrpSpPr/>
          <p:nvPr/>
        </p:nvGrpSpPr>
        <p:grpSpPr>
          <a:xfrm>
            <a:off x="10592563" y="1798871"/>
            <a:ext cx="1239112" cy="1428781"/>
            <a:chOff x="10260678" y="4463587"/>
            <a:chExt cx="1239112" cy="1428781"/>
          </a:xfrm>
        </p:grpSpPr>
        <p:sp>
          <p:nvSpPr>
            <p:cNvPr id="41" name="Oval 4">
              <a:extLst>
                <a:ext uri="{FF2B5EF4-FFF2-40B4-BE49-F238E27FC236}">
                  <a16:creationId xmlns:a16="http://schemas.microsoft.com/office/drawing/2014/main" id="{AE5D8C9A-34BA-7744-8682-35E3D82B7165}"/>
                </a:ext>
              </a:extLst>
            </p:cNvPr>
            <p:cNvSpPr>
              <a:spLocks noChangeArrowheads="1"/>
            </p:cNvSpPr>
            <p:nvPr/>
          </p:nvSpPr>
          <p:spPr bwMode="auto">
            <a:xfrm>
              <a:off x="10737790" y="4463587"/>
              <a:ext cx="762000" cy="368300"/>
            </a:xfrm>
            <a:prstGeom prst="ellipse">
              <a:avLst/>
            </a:prstGeom>
            <a:solidFill>
              <a:schemeClr val="bg1"/>
            </a:solidFill>
            <a:ln w="12700">
              <a:solidFill>
                <a:schemeClr val="tx1"/>
              </a:solidFill>
              <a:round/>
              <a:headEnd/>
              <a:tailEnd/>
            </a:ln>
          </p:spPr>
          <p:txBody>
            <a:bodyPr wrap="none" anchor="ctr"/>
            <a:lstStyle/>
            <a:p>
              <a:pPr algn="ctr"/>
              <a:r>
                <a:rPr lang="en-US" sz="1600" u="sng" dirty="0" err="1"/>
                <a:t>Nr</a:t>
              </a:r>
              <a:endParaRPr lang="en-US" sz="1600" u="sng" dirty="0"/>
            </a:p>
          </p:txBody>
        </p:sp>
        <p:sp>
          <p:nvSpPr>
            <p:cNvPr id="42" name="Oval 7">
              <a:extLst>
                <a:ext uri="{FF2B5EF4-FFF2-40B4-BE49-F238E27FC236}">
                  <a16:creationId xmlns:a16="http://schemas.microsoft.com/office/drawing/2014/main" id="{62CB95F4-2FCF-EF47-A079-EA5D9784028E}"/>
                </a:ext>
              </a:extLst>
            </p:cNvPr>
            <p:cNvSpPr>
              <a:spLocks noChangeArrowheads="1"/>
            </p:cNvSpPr>
            <p:nvPr/>
          </p:nvSpPr>
          <p:spPr bwMode="auto">
            <a:xfrm>
              <a:off x="10736325" y="4999412"/>
              <a:ext cx="762000" cy="368300"/>
            </a:xfrm>
            <a:prstGeom prst="ellipse">
              <a:avLst/>
            </a:prstGeom>
            <a:solidFill>
              <a:schemeClr val="bg1"/>
            </a:solidFill>
            <a:ln w="12700">
              <a:solidFill>
                <a:schemeClr val="tx1"/>
              </a:solidFill>
              <a:round/>
              <a:headEnd/>
              <a:tailEnd/>
            </a:ln>
          </p:spPr>
          <p:txBody>
            <a:bodyPr wrap="none" anchor="ctr"/>
            <a:lstStyle/>
            <a:p>
              <a:pPr algn="ctr"/>
              <a:r>
                <a:rPr lang="en-US" sz="1600" dirty="0" err="1"/>
                <a:t>Titel</a:t>
              </a:r>
              <a:endParaRPr lang="en-US" sz="1600" dirty="0"/>
            </a:p>
          </p:txBody>
        </p:sp>
        <p:sp>
          <p:nvSpPr>
            <p:cNvPr id="43" name="Oval 10">
              <a:extLst>
                <a:ext uri="{FF2B5EF4-FFF2-40B4-BE49-F238E27FC236}">
                  <a16:creationId xmlns:a16="http://schemas.microsoft.com/office/drawing/2014/main" id="{053EF8AD-AAD7-E649-B6FC-9D434DEC5DBE}"/>
                </a:ext>
              </a:extLst>
            </p:cNvPr>
            <p:cNvSpPr>
              <a:spLocks noChangeArrowheads="1"/>
            </p:cNvSpPr>
            <p:nvPr/>
          </p:nvSpPr>
          <p:spPr bwMode="auto">
            <a:xfrm>
              <a:off x="10736325" y="5524068"/>
              <a:ext cx="762000" cy="368300"/>
            </a:xfrm>
            <a:prstGeom prst="ellipse">
              <a:avLst/>
            </a:prstGeom>
            <a:solidFill>
              <a:schemeClr val="bg1"/>
            </a:solidFill>
            <a:ln w="12700">
              <a:solidFill>
                <a:schemeClr val="tx1"/>
              </a:solidFill>
              <a:round/>
              <a:headEnd/>
              <a:tailEnd/>
            </a:ln>
          </p:spPr>
          <p:txBody>
            <a:bodyPr wrap="none" anchor="ctr"/>
            <a:lstStyle/>
            <a:p>
              <a:pPr algn="ctr"/>
              <a:r>
                <a:rPr lang="en-US" sz="1600" dirty="0"/>
                <a:t>Budget</a:t>
              </a:r>
            </a:p>
          </p:txBody>
        </p:sp>
        <p:cxnSp>
          <p:nvCxnSpPr>
            <p:cNvPr id="44" name="Straight Connector 43">
              <a:extLst>
                <a:ext uri="{FF2B5EF4-FFF2-40B4-BE49-F238E27FC236}">
                  <a16:creationId xmlns:a16="http://schemas.microsoft.com/office/drawing/2014/main" id="{965A94C2-0A97-FF4F-BA2A-34BFAA5368F6}"/>
                </a:ext>
              </a:extLst>
            </p:cNvPr>
            <p:cNvCxnSpPr>
              <a:cxnSpLocks/>
              <a:stCxn id="22" idx="3"/>
              <a:endCxn id="41" idx="2"/>
            </p:cNvCxnSpPr>
            <p:nvPr/>
          </p:nvCxnSpPr>
          <p:spPr>
            <a:xfrm flipV="1">
              <a:off x="10260678" y="4647737"/>
              <a:ext cx="477112" cy="5313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7B18F39-BD5A-4B41-8971-2B8D2AA93D4D}"/>
                </a:ext>
              </a:extLst>
            </p:cNvPr>
            <p:cNvCxnSpPr>
              <a:cxnSpLocks/>
              <a:stCxn id="22" idx="3"/>
              <a:endCxn id="42" idx="2"/>
            </p:cNvCxnSpPr>
            <p:nvPr/>
          </p:nvCxnSpPr>
          <p:spPr>
            <a:xfrm>
              <a:off x="10260678" y="5179072"/>
              <a:ext cx="475647" cy="44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5850EC43-061A-2B45-B286-D4BFA7D26C44}"/>
                </a:ext>
              </a:extLst>
            </p:cNvPr>
            <p:cNvCxnSpPr>
              <a:cxnSpLocks/>
              <a:stCxn id="22" idx="3"/>
              <a:endCxn id="43" idx="2"/>
            </p:cNvCxnSpPr>
            <p:nvPr/>
          </p:nvCxnSpPr>
          <p:spPr>
            <a:xfrm>
              <a:off x="10260678" y="5179072"/>
              <a:ext cx="475647" cy="529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6" name="Straight Connector 55">
            <a:extLst>
              <a:ext uri="{FF2B5EF4-FFF2-40B4-BE49-F238E27FC236}">
                <a16:creationId xmlns:a16="http://schemas.microsoft.com/office/drawing/2014/main" id="{980043BE-950C-224D-950D-0A7C2D396E5C}"/>
              </a:ext>
            </a:extLst>
          </p:cNvPr>
          <p:cNvCxnSpPr>
            <a:cxnSpLocks/>
            <a:stCxn id="21" idx="3"/>
            <a:endCxn id="23" idx="1"/>
          </p:cNvCxnSpPr>
          <p:nvPr/>
        </p:nvCxnSpPr>
        <p:spPr>
          <a:xfrm>
            <a:off x="8327079" y="2514356"/>
            <a:ext cx="254977" cy="23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A6E5653-B16D-4A42-9C30-E618745AFF58}"/>
              </a:ext>
            </a:extLst>
          </p:cNvPr>
          <p:cNvCxnSpPr>
            <a:cxnSpLocks/>
            <a:stCxn id="23" idx="3"/>
            <a:endCxn id="22" idx="1"/>
          </p:cNvCxnSpPr>
          <p:nvPr/>
        </p:nvCxnSpPr>
        <p:spPr>
          <a:xfrm flipV="1">
            <a:off x="9471545" y="2514356"/>
            <a:ext cx="271096" cy="238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0EE0727-94B1-8F47-B444-F98A78AB55D5}"/>
              </a:ext>
            </a:extLst>
          </p:cNvPr>
          <p:cNvCxnSpPr>
            <a:cxnSpLocks/>
            <a:stCxn id="7" idx="3"/>
            <a:endCxn id="9" idx="1"/>
          </p:cNvCxnSpPr>
          <p:nvPr/>
        </p:nvCxnSpPr>
        <p:spPr>
          <a:xfrm flipV="1">
            <a:off x="8112277" y="5459464"/>
            <a:ext cx="541063" cy="1478"/>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1D32741-4683-9A43-B134-E456171E8F6F}"/>
              </a:ext>
            </a:extLst>
          </p:cNvPr>
          <p:cNvCxnSpPr>
            <a:cxnSpLocks/>
            <a:stCxn id="9" idx="3"/>
            <a:endCxn id="14" idx="1"/>
          </p:cNvCxnSpPr>
          <p:nvPr/>
        </p:nvCxnSpPr>
        <p:spPr>
          <a:xfrm>
            <a:off x="9859644" y="5459464"/>
            <a:ext cx="546976" cy="1478"/>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61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29E7E-FF85-9A45-BACD-8433E1AF909A}"/>
              </a:ext>
            </a:extLst>
          </p:cNvPr>
          <p:cNvSpPr>
            <a:spLocks noGrp="1"/>
          </p:cNvSpPr>
          <p:nvPr>
            <p:ph type="title"/>
          </p:nvPr>
        </p:nvSpPr>
        <p:spPr/>
        <p:txBody>
          <a:bodyPr/>
          <a:lstStyle/>
          <a:p>
            <a:r>
              <a:rPr lang="de-DE" dirty="0"/>
              <a:t>Inhalte: Datenbanken (DBs)</a:t>
            </a:r>
          </a:p>
        </p:txBody>
      </p:sp>
      <p:sp>
        <p:nvSpPr>
          <p:cNvPr id="3" name="Content Placeholder 2">
            <a:extLst>
              <a:ext uri="{FF2B5EF4-FFF2-40B4-BE49-F238E27FC236}">
                <a16:creationId xmlns:a16="http://schemas.microsoft.com/office/drawing/2014/main" id="{D7C1E219-4D1E-034D-83DE-29A60A233579}"/>
              </a:ext>
            </a:extLst>
          </p:cNvPr>
          <p:cNvSpPr>
            <a:spLocks noGrp="1"/>
          </p:cNvSpPr>
          <p:nvPr>
            <p:ph idx="1"/>
          </p:nvPr>
        </p:nvSpPr>
        <p:spPr/>
        <p:txBody>
          <a:bodyPr numCol="2">
            <a:normAutofit fontScale="92500" lnSpcReduction="10000"/>
          </a:bodyPr>
          <a:lstStyle/>
          <a:p>
            <a:pPr marL="457200" indent="-457200">
              <a:buFont typeface="+mj-lt"/>
              <a:buAutoNum type="arabicPeriod"/>
            </a:pPr>
            <a:r>
              <a:rPr lang="de-DE" b="1" dirty="0"/>
              <a:t>Einführung</a:t>
            </a:r>
          </a:p>
          <a:p>
            <a:pPr lvl="1"/>
            <a:r>
              <a:rPr lang="de-DE" dirty="0"/>
              <a:t>Anwendungen</a:t>
            </a:r>
          </a:p>
          <a:p>
            <a:pPr lvl="1"/>
            <a:r>
              <a:rPr lang="de-DE" dirty="0"/>
              <a:t>Datenbankmanagementsysteme</a:t>
            </a:r>
          </a:p>
          <a:p>
            <a:pPr marL="457200" indent="-457200">
              <a:buFont typeface="+mj-lt"/>
              <a:buAutoNum type="arabicPeriod"/>
            </a:pPr>
            <a:r>
              <a:rPr lang="de-DE" b="1" dirty="0">
                <a:solidFill>
                  <a:schemeClr val="accent1"/>
                </a:solidFill>
              </a:rPr>
              <a:t>Datenbank-Modellierung</a:t>
            </a:r>
          </a:p>
          <a:p>
            <a:pPr lvl="1"/>
            <a:r>
              <a:rPr lang="de-DE" dirty="0">
                <a:solidFill>
                  <a:schemeClr val="accent1"/>
                </a:solidFill>
              </a:rPr>
              <a:t>Entity-</a:t>
            </a:r>
            <a:r>
              <a:rPr lang="de-DE" dirty="0" err="1">
                <a:solidFill>
                  <a:schemeClr val="accent1"/>
                </a:solidFill>
              </a:rPr>
              <a:t>Relationship</a:t>
            </a:r>
            <a:r>
              <a:rPr lang="de-DE" dirty="0">
                <a:solidFill>
                  <a:schemeClr val="accent1"/>
                </a:solidFill>
              </a:rPr>
              <a:t>-Modell (ER-Modell)</a:t>
            </a:r>
          </a:p>
          <a:p>
            <a:pPr lvl="1"/>
            <a:r>
              <a:rPr lang="de-DE" dirty="0">
                <a:solidFill>
                  <a:schemeClr val="accent1"/>
                </a:solidFill>
              </a:rPr>
              <a:t>Beziehung zwischen ER und UML</a:t>
            </a:r>
          </a:p>
          <a:p>
            <a:pPr marL="457200" indent="-457200">
              <a:buFont typeface="+mj-lt"/>
              <a:buAutoNum type="arabicPeriod"/>
            </a:pPr>
            <a:r>
              <a:rPr lang="de-DE" b="1" dirty="0"/>
              <a:t>Das relationale Modell</a:t>
            </a:r>
          </a:p>
          <a:p>
            <a:pPr lvl="1"/>
            <a:r>
              <a:rPr lang="de-DE" dirty="0"/>
              <a:t>Relationales Datenmodell (RM)</a:t>
            </a:r>
          </a:p>
          <a:p>
            <a:pPr lvl="1"/>
            <a:r>
              <a:rPr lang="de-DE" dirty="0"/>
              <a:t>Vom ER-Modell zum RM</a:t>
            </a:r>
          </a:p>
          <a:p>
            <a:pPr lvl="1"/>
            <a:r>
              <a:rPr lang="de-DE" dirty="0"/>
              <a:t>Relationale Algebra als Anfragesprache</a:t>
            </a:r>
          </a:p>
          <a:p>
            <a:pPr marL="457200" indent="-457200">
              <a:buFont typeface="+mj-lt"/>
              <a:buAutoNum type="arabicPeriod"/>
            </a:pPr>
            <a:r>
              <a:rPr lang="de-DE" b="1" dirty="0"/>
              <a:t>Datenbank-Entwurf</a:t>
            </a:r>
          </a:p>
          <a:p>
            <a:pPr lvl="1"/>
            <a:r>
              <a:rPr lang="de-DE" dirty="0"/>
              <a:t>Funktionale Abhängigkeiten</a:t>
            </a:r>
          </a:p>
          <a:p>
            <a:pPr lvl="1"/>
            <a:r>
              <a:rPr lang="de-DE" dirty="0"/>
              <a:t>Normalformen</a:t>
            </a:r>
          </a:p>
          <a:p>
            <a:pPr marL="457200" indent="-457200">
              <a:buFont typeface="+mj-lt"/>
              <a:buAutoNum type="arabicPeriod"/>
            </a:pPr>
            <a:r>
              <a:rPr lang="de-DE" b="1" dirty="0"/>
              <a:t>Structured Query Language (SQL) </a:t>
            </a:r>
          </a:p>
          <a:p>
            <a:pPr lvl="1"/>
            <a:r>
              <a:rPr lang="de-DE" dirty="0"/>
              <a:t>Datendefinition</a:t>
            </a:r>
          </a:p>
          <a:p>
            <a:pPr lvl="1"/>
            <a:r>
              <a:rPr lang="de-DE" dirty="0"/>
              <a:t>Datenmanipulation</a:t>
            </a:r>
          </a:p>
          <a:p>
            <a:pPr marL="457200" indent="-457200">
              <a:buFont typeface="+mj-lt"/>
              <a:buAutoNum type="arabicPeriod"/>
            </a:pPr>
            <a:r>
              <a:rPr lang="de-DE" b="1" dirty="0"/>
              <a:t>Anfrageverarbeitung</a:t>
            </a:r>
          </a:p>
          <a:p>
            <a:pPr lvl="1"/>
            <a:r>
              <a:rPr lang="de-DE" dirty="0"/>
              <a:t>Architektur</a:t>
            </a:r>
          </a:p>
          <a:p>
            <a:pPr lvl="1"/>
            <a:r>
              <a:rPr lang="de-DE" dirty="0"/>
              <a:t>Indexierung</a:t>
            </a:r>
          </a:p>
          <a:p>
            <a:pPr lvl="1"/>
            <a:r>
              <a:rPr lang="de-DE" dirty="0"/>
              <a:t>Anfragepläne, Optimierung</a:t>
            </a:r>
          </a:p>
          <a:p>
            <a:pPr marL="457200" indent="-457200">
              <a:buFont typeface="+mj-lt"/>
              <a:buAutoNum type="arabicPeriod"/>
            </a:pPr>
            <a:r>
              <a:rPr lang="de-DE" b="1" dirty="0"/>
              <a:t>Transaktionen</a:t>
            </a:r>
          </a:p>
          <a:p>
            <a:pPr lvl="1"/>
            <a:r>
              <a:rPr lang="de-DE" dirty="0"/>
              <a:t>Transaktionsverarbeitung, </a:t>
            </a:r>
            <a:r>
              <a:rPr lang="de-DE" dirty="0" err="1"/>
              <a:t>Schedules</a:t>
            </a:r>
            <a:r>
              <a:rPr lang="de-DE" dirty="0"/>
              <a:t>, Sperren</a:t>
            </a:r>
          </a:p>
          <a:p>
            <a:pPr lvl="1"/>
            <a:r>
              <a:rPr lang="de-DE" dirty="0"/>
              <a:t>Wiederherstellung</a:t>
            </a:r>
          </a:p>
          <a:p>
            <a:pPr marL="457200" indent="-457200">
              <a:buFont typeface="+mj-lt"/>
              <a:buAutoNum type="arabicPeriod"/>
            </a:pPr>
            <a:r>
              <a:rPr lang="de-DE" b="1" dirty="0"/>
              <a:t>Verteilte Datenbanken</a:t>
            </a:r>
          </a:p>
          <a:p>
            <a:pPr lvl="1"/>
            <a:r>
              <a:rPr lang="de-DE" dirty="0"/>
              <a:t>Fragmentierung, Replikation, Allokation; CAP</a:t>
            </a:r>
          </a:p>
          <a:p>
            <a:pPr lvl="1"/>
            <a:r>
              <a:rPr lang="de-DE"/>
              <a:t>Anfragebeantwortung, föderierte Systeme</a:t>
            </a:r>
            <a:endParaRPr lang="de-DE" dirty="0"/>
          </a:p>
        </p:txBody>
      </p:sp>
      <p:sp>
        <p:nvSpPr>
          <p:cNvPr id="5" name="Date Placeholder 4">
            <a:extLst>
              <a:ext uri="{FF2B5EF4-FFF2-40B4-BE49-F238E27FC236}">
                <a16:creationId xmlns:a16="http://schemas.microsoft.com/office/drawing/2014/main" id="{4EC15D49-C61E-374D-9704-2FBC41AA98EC}"/>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649DB2EC-B461-EC44-B669-5BC12A2CBBE4}"/>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9597543F-F586-3148-899E-5C8DE66F3429}"/>
              </a:ext>
            </a:extLst>
          </p:cNvPr>
          <p:cNvSpPr>
            <a:spLocks noGrp="1"/>
          </p:cNvSpPr>
          <p:nvPr>
            <p:ph type="sldNum" sz="quarter" idx="4"/>
          </p:nvPr>
        </p:nvSpPr>
        <p:spPr/>
        <p:txBody>
          <a:bodyPr/>
          <a:lstStyle/>
          <a:p>
            <a:fld id="{6B52BCD7-8B4B-1443-81DC-540C3C62FE02}" type="slidenum">
              <a:rPr lang="en-GB" smtClean="0"/>
              <a:t>2</a:t>
            </a:fld>
            <a:endParaRPr lang="en-GB"/>
          </a:p>
        </p:txBody>
      </p:sp>
    </p:spTree>
    <p:extLst>
      <p:ext uri="{BB962C8B-B14F-4D97-AF65-F5344CB8AC3E}">
        <p14:creationId xmlns:p14="http://schemas.microsoft.com/office/powerpoint/2010/main" val="2335536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EEA1-629C-354C-A04C-73FC70DEE10C}"/>
              </a:ext>
            </a:extLst>
          </p:cNvPr>
          <p:cNvSpPr>
            <a:spLocks noGrp="1"/>
          </p:cNvSpPr>
          <p:nvPr>
            <p:ph type="title"/>
          </p:nvPr>
        </p:nvSpPr>
        <p:spPr/>
        <p:txBody>
          <a:bodyPr/>
          <a:lstStyle/>
          <a:p>
            <a:r>
              <a:rPr lang="de-DE" dirty="0"/>
              <a:t>Schwache Entitäten und Schlüssel</a:t>
            </a:r>
          </a:p>
        </p:txBody>
      </p:sp>
      <p:sp>
        <p:nvSpPr>
          <p:cNvPr id="3" name="Content Placeholder 2">
            <a:extLst>
              <a:ext uri="{FF2B5EF4-FFF2-40B4-BE49-F238E27FC236}">
                <a16:creationId xmlns:a16="http://schemas.microsoft.com/office/drawing/2014/main" id="{3823867A-E9AA-604F-A493-FEE7A644E921}"/>
              </a:ext>
            </a:extLst>
          </p:cNvPr>
          <p:cNvSpPr>
            <a:spLocks noGrp="1"/>
          </p:cNvSpPr>
          <p:nvPr>
            <p:ph idx="1"/>
          </p:nvPr>
        </p:nvSpPr>
        <p:spPr/>
        <p:txBody>
          <a:bodyPr/>
          <a:lstStyle/>
          <a:p>
            <a:r>
              <a:rPr lang="de-DE" dirty="0"/>
              <a:t>Beziehung zwischen starkem und schwachem Typ ist immer 1:n (oder 1:1 in seltenen Fällen)</a:t>
            </a:r>
          </a:p>
          <a:p>
            <a:r>
              <a:rPr lang="de-DE" dirty="0"/>
              <a:t>Schwache Entitäten haben </a:t>
            </a:r>
            <a:r>
              <a:rPr lang="de-DE" dirty="0">
                <a:solidFill>
                  <a:schemeClr val="accent1"/>
                </a:solidFill>
              </a:rPr>
              <a:t>partiellen Schlüssel</a:t>
            </a:r>
          </a:p>
          <a:p>
            <a:pPr lvl="1"/>
            <a:r>
              <a:rPr lang="de-DE" dirty="0"/>
              <a:t>Wird eindeutig mit Schlüssel der identifizierenden Entität</a:t>
            </a:r>
          </a:p>
          <a:p>
            <a:pPr lvl="1"/>
            <a:r>
              <a:rPr lang="de-DE" dirty="0"/>
              <a:t>Beispiel:</a:t>
            </a:r>
          </a:p>
          <a:p>
            <a:pPr lvl="2"/>
            <a:r>
              <a:rPr lang="de-DE" dirty="0" err="1"/>
              <a:t>RaumNr</a:t>
            </a:r>
            <a:r>
              <a:rPr lang="de-DE" dirty="0"/>
              <a:t> ist nur innerhalb eines Gebäudes eindeutig</a:t>
            </a:r>
          </a:p>
          <a:p>
            <a:pPr lvl="2"/>
            <a:r>
              <a:rPr lang="de-DE" dirty="0"/>
              <a:t>Eindeutiger Schlüssel ist: </a:t>
            </a:r>
            <a:r>
              <a:rPr lang="de-DE" dirty="0" err="1">
                <a:solidFill>
                  <a:srgbClr val="FFC000"/>
                </a:solidFill>
              </a:rPr>
              <a:t>GebNr</a:t>
            </a:r>
            <a:r>
              <a:rPr lang="de-DE" dirty="0">
                <a:solidFill>
                  <a:srgbClr val="FFC000"/>
                </a:solidFill>
              </a:rPr>
              <a:t> und </a:t>
            </a:r>
            <a:r>
              <a:rPr lang="de-DE" dirty="0" err="1">
                <a:solidFill>
                  <a:schemeClr val="accent1"/>
                </a:solidFill>
              </a:rPr>
              <a:t>RaumNr</a:t>
            </a:r>
            <a:endParaRPr lang="de-DE" dirty="0">
              <a:solidFill>
                <a:schemeClr val="accent1"/>
              </a:solidFill>
            </a:endParaRPr>
          </a:p>
        </p:txBody>
      </p:sp>
      <p:sp>
        <p:nvSpPr>
          <p:cNvPr id="5" name="Date Placeholder 4">
            <a:extLst>
              <a:ext uri="{FF2B5EF4-FFF2-40B4-BE49-F238E27FC236}">
                <a16:creationId xmlns:a16="http://schemas.microsoft.com/office/drawing/2014/main" id="{04FA9D6C-3B61-7340-A99D-F031CCBA28A9}"/>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6A4918D5-0567-4341-B482-B69F1F96EE56}"/>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C33949D7-61E8-1E40-9F59-4FCA2F71F87F}"/>
              </a:ext>
            </a:extLst>
          </p:cNvPr>
          <p:cNvSpPr>
            <a:spLocks noGrp="1"/>
          </p:cNvSpPr>
          <p:nvPr>
            <p:ph type="sldNum" sz="quarter" idx="4"/>
          </p:nvPr>
        </p:nvSpPr>
        <p:spPr/>
        <p:txBody>
          <a:bodyPr/>
          <a:lstStyle/>
          <a:p>
            <a:fld id="{6B52BCD7-8B4B-1443-81DC-540C3C62FE02}" type="slidenum">
              <a:rPr lang="en-GB" smtClean="0"/>
              <a:t>20</a:t>
            </a:fld>
            <a:endParaRPr lang="en-GB"/>
          </a:p>
        </p:txBody>
      </p:sp>
      <p:grpSp>
        <p:nvGrpSpPr>
          <p:cNvPr id="63" name="Group 62">
            <a:extLst>
              <a:ext uri="{FF2B5EF4-FFF2-40B4-BE49-F238E27FC236}">
                <a16:creationId xmlns:a16="http://schemas.microsoft.com/office/drawing/2014/main" id="{354C7E11-CB87-3E4D-BC74-B68602C03CBE}"/>
              </a:ext>
            </a:extLst>
          </p:cNvPr>
          <p:cNvGrpSpPr/>
          <p:nvPr/>
        </p:nvGrpSpPr>
        <p:grpSpPr>
          <a:xfrm>
            <a:off x="5076228" y="4837021"/>
            <a:ext cx="6755447" cy="1068893"/>
            <a:chOff x="1375670" y="4548193"/>
            <a:chExt cx="6755447" cy="1068893"/>
          </a:xfrm>
        </p:grpSpPr>
        <p:sp>
          <p:nvSpPr>
            <p:cNvPr id="8" name="Oval 7">
              <a:extLst>
                <a:ext uri="{FF2B5EF4-FFF2-40B4-BE49-F238E27FC236}">
                  <a16:creationId xmlns:a16="http://schemas.microsoft.com/office/drawing/2014/main" id="{B593CC13-6586-8241-99EE-F98A0670C63F}"/>
                </a:ext>
              </a:extLst>
            </p:cNvPr>
            <p:cNvSpPr>
              <a:spLocks noChangeArrowheads="1"/>
            </p:cNvSpPr>
            <p:nvPr/>
          </p:nvSpPr>
          <p:spPr bwMode="auto">
            <a:xfrm>
              <a:off x="1433385" y="5114136"/>
              <a:ext cx="670381" cy="457200"/>
            </a:xfrm>
            <a:prstGeom prst="ellipse">
              <a:avLst/>
            </a:prstGeom>
            <a:noFill/>
            <a:ln w="12700">
              <a:solidFill>
                <a:schemeClr val="tx1"/>
              </a:solidFill>
              <a:round/>
              <a:headEnd/>
              <a:tailEnd/>
            </a:ln>
          </p:spPr>
          <p:txBody>
            <a:bodyPr wrap="none" anchor="ctr"/>
            <a:lstStyle/>
            <a:p>
              <a:pPr algn="ctr"/>
              <a:r>
                <a:rPr lang="de-DE" dirty="0"/>
                <a:t>Höhe</a:t>
              </a:r>
            </a:p>
          </p:txBody>
        </p:sp>
        <p:sp>
          <p:nvSpPr>
            <p:cNvPr id="9" name="Oval 8">
              <a:extLst>
                <a:ext uri="{FF2B5EF4-FFF2-40B4-BE49-F238E27FC236}">
                  <a16:creationId xmlns:a16="http://schemas.microsoft.com/office/drawing/2014/main" id="{2DBE68DE-26D3-A047-A710-2407E3970C4C}"/>
                </a:ext>
              </a:extLst>
            </p:cNvPr>
            <p:cNvSpPr>
              <a:spLocks noChangeArrowheads="1"/>
            </p:cNvSpPr>
            <p:nvPr/>
          </p:nvSpPr>
          <p:spPr bwMode="auto">
            <a:xfrm>
              <a:off x="1375670" y="4548193"/>
              <a:ext cx="785809" cy="457200"/>
            </a:xfrm>
            <a:prstGeom prst="ellipse">
              <a:avLst/>
            </a:prstGeom>
            <a:noFill/>
            <a:ln w="12700">
              <a:solidFill>
                <a:schemeClr val="tx1"/>
              </a:solidFill>
              <a:round/>
              <a:headEnd/>
              <a:tailEnd/>
            </a:ln>
          </p:spPr>
          <p:txBody>
            <a:bodyPr wrap="none" anchor="ctr"/>
            <a:lstStyle/>
            <a:p>
              <a:pPr algn="ctr"/>
              <a:r>
                <a:rPr lang="de-DE" u="sng" dirty="0" err="1">
                  <a:solidFill>
                    <a:srgbClr val="FFC000"/>
                  </a:solidFill>
                </a:rPr>
                <a:t>GebNr</a:t>
              </a:r>
              <a:endParaRPr lang="de-DE" u="sng" dirty="0">
                <a:solidFill>
                  <a:srgbClr val="FFC000"/>
                </a:solidFill>
              </a:endParaRPr>
            </a:p>
          </p:txBody>
        </p:sp>
        <p:sp>
          <p:nvSpPr>
            <p:cNvPr id="10" name="Oval 9">
              <a:extLst>
                <a:ext uri="{FF2B5EF4-FFF2-40B4-BE49-F238E27FC236}">
                  <a16:creationId xmlns:a16="http://schemas.microsoft.com/office/drawing/2014/main" id="{8313FBFC-61E6-4040-879A-82E248AA0747}"/>
                </a:ext>
              </a:extLst>
            </p:cNvPr>
            <p:cNvSpPr>
              <a:spLocks noChangeArrowheads="1"/>
            </p:cNvSpPr>
            <p:nvPr/>
          </p:nvSpPr>
          <p:spPr bwMode="auto">
            <a:xfrm>
              <a:off x="7132672" y="5159886"/>
              <a:ext cx="804068" cy="457200"/>
            </a:xfrm>
            <a:prstGeom prst="ellipse">
              <a:avLst/>
            </a:prstGeom>
            <a:noFill/>
            <a:ln w="12700">
              <a:solidFill>
                <a:schemeClr val="tx1"/>
              </a:solidFill>
              <a:round/>
              <a:headEnd/>
              <a:tailEnd/>
            </a:ln>
          </p:spPr>
          <p:txBody>
            <a:bodyPr wrap="none" anchor="ctr"/>
            <a:lstStyle/>
            <a:p>
              <a:pPr algn="ctr"/>
              <a:r>
                <a:rPr lang="de-DE"/>
                <a:t>Größe</a:t>
              </a:r>
            </a:p>
          </p:txBody>
        </p:sp>
        <p:grpSp>
          <p:nvGrpSpPr>
            <p:cNvPr id="37" name="Group 36">
              <a:extLst>
                <a:ext uri="{FF2B5EF4-FFF2-40B4-BE49-F238E27FC236}">
                  <a16:creationId xmlns:a16="http://schemas.microsoft.com/office/drawing/2014/main" id="{BC885F9A-3A00-CD43-BB5B-2ED86F3F1EEC}"/>
                </a:ext>
              </a:extLst>
            </p:cNvPr>
            <p:cNvGrpSpPr/>
            <p:nvPr/>
          </p:nvGrpSpPr>
          <p:grpSpPr>
            <a:xfrm>
              <a:off x="6938294" y="4549252"/>
              <a:ext cx="1192823" cy="457200"/>
              <a:chOff x="6899382" y="3935986"/>
              <a:chExt cx="1192823" cy="457200"/>
            </a:xfrm>
          </p:grpSpPr>
          <p:sp>
            <p:nvSpPr>
              <p:cNvPr id="11" name="Oval 10">
                <a:extLst>
                  <a:ext uri="{FF2B5EF4-FFF2-40B4-BE49-F238E27FC236}">
                    <a16:creationId xmlns:a16="http://schemas.microsoft.com/office/drawing/2014/main" id="{074BF14F-D963-E64D-A905-BB7AF52F7004}"/>
                  </a:ext>
                </a:extLst>
              </p:cNvPr>
              <p:cNvSpPr>
                <a:spLocks noChangeArrowheads="1"/>
              </p:cNvSpPr>
              <p:nvPr/>
            </p:nvSpPr>
            <p:spPr bwMode="auto">
              <a:xfrm>
                <a:off x="6899382" y="3935986"/>
                <a:ext cx="1192823" cy="457200"/>
              </a:xfrm>
              <a:prstGeom prst="ellipse">
                <a:avLst/>
              </a:prstGeom>
              <a:noFill/>
              <a:ln w="12700">
                <a:solidFill>
                  <a:schemeClr val="tx1"/>
                </a:solidFill>
                <a:round/>
                <a:headEnd/>
                <a:tailEnd/>
              </a:ln>
            </p:spPr>
            <p:txBody>
              <a:bodyPr wrap="none" anchor="ctr"/>
              <a:lstStyle/>
              <a:p>
                <a:pPr algn="ctr"/>
                <a:r>
                  <a:rPr lang="de-DE" dirty="0" err="1">
                    <a:solidFill>
                      <a:schemeClr val="accent1"/>
                    </a:solidFill>
                  </a:rPr>
                  <a:t>RaumNr</a:t>
                </a:r>
                <a:endParaRPr lang="de-DE" dirty="0">
                  <a:solidFill>
                    <a:schemeClr val="accent1"/>
                  </a:solidFill>
                </a:endParaRPr>
              </a:p>
            </p:txBody>
          </p:sp>
          <p:sp>
            <p:nvSpPr>
              <p:cNvPr id="17" name="Line 16">
                <a:extLst>
                  <a:ext uri="{FF2B5EF4-FFF2-40B4-BE49-F238E27FC236}">
                    <a16:creationId xmlns:a16="http://schemas.microsoft.com/office/drawing/2014/main" id="{B27E0FA4-67B5-8E49-9B48-8AF86F890243}"/>
                  </a:ext>
                </a:extLst>
              </p:cNvPr>
              <p:cNvSpPr>
                <a:spLocks noChangeShapeType="1"/>
              </p:cNvSpPr>
              <p:nvPr/>
            </p:nvSpPr>
            <p:spPr bwMode="auto">
              <a:xfrm>
                <a:off x="7087015" y="4278886"/>
                <a:ext cx="851389"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de-DE"/>
              </a:p>
            </p:txBody>
          </p:sp>
        </p:grpSp>
        <p:grpSp>
          <p:nvGrpSpPr>
            <p:cNvPr id="36" name="Group 35">
              <a:extLst>
                <a:ext uri="{FF2B5EF4-FFF2-40B4-BE49-F238E27FC236}">
                  <a16:creationId xmlns:a16="http://schemas.microsoft.com/office/drawing/2014/main" id="{D8D757F1-FCD6-5D4C-95EC-C0F31FE2F076}"/>
                </a:ext>
              </a:extLst>
            </p:cNvPr>
            <p:cNvGrpSpPr/>
            <p:nvPr/>
          </p:nvGrpSpPr>
          <p:grpSpPr>
            <a:xfrm>
              <a:off x="2654673" y="4607723"/>
              <a:ext cx="3899389" cy="963613"/>
              <a:chOff x="2692746" y="3708679"/>
              <a:chExt cx="3899389" cy="963613"/>
            </a:xfrm>
          </p:grpSpPr>
          <p:grpSp>
            <p:nvGrpSpPr>
              <p:cNvPr id="24" name="Group 23">
                <a:extLst>
                  <a:ext uri="{FF2B5EF4-FFF2-40B4-BE49-F238E27FC236}">
                    <a16:creationId xmlns:a16="http://schemas.microsoft.com/office/drawing/2014/main" id="{1BE86067-85AD-BA48-8D44-0A88F7E0709A}"/>
                  </a:ext>
                </a:extLst>
              </p:cNvPr>
              <p:cNvGrpSpPr/>
              <p:nvPr/>
            </p:nvGrpSpPr>
            <p:grpSpPr>
              <a:xfrm>
                <a:off x="2692746" y="3708679"/>
                <a:ext cx="3899389" cy="963613"/>
                <a:chOff x="2447925" y="4197152"/>
                <a:chExt cx="3899389" cy="963613"/>
              </a:xfrm>
            </p:grpSpPr>
            <p:grpSp>
              <p:nvGrpSpPr>
                <p:cNvPr id="25" name="Group 2">
                  <a:extLst>
                    <a:ext uri="{FF2B5EF4-FFF2-40B4-BE49-F238E27FC236}">
                      <a16:creationId xmlns:a16="http://schemas.microsoft.com/office/drawing/2014/main" id="{6034E228-0389-7C42-8DD9-610F4E1E3423}"/>
                    </a:ext>
                  </a:extLst>
                </p:cNvPr>
                <p:cNvGrpSpPr>
                  <a:grpSpLocks/>
                </p:cNvGrpSpPr>
                <p:nvPr/>
              </p:nvGrpSpPr>
              <p:grpSpPr bwMode="auto">
                <a:xfrm>
                  <a:off x="2447925" y="4197152"/>
                  <a:ext cx="3899389" cy="963613"/>
                  <a:chOff x="1359" y="2905"/>
                  <a:chExt cx="2661" cy="607"/>
                </a:xfrm>
              </p:grpSpPr>
              <p:sp>
                <p:nvSpPr>
                  <p:cNvPr id="29" name="Rectangle 3">
                    <a:extLst>
                      <a:ext uri="{FF2B5EF4-FFF2-40B4-BE49-F238E27FC236}">
                        <a16:creationId xmlns:a16="http://schemas.microsoft.com/office/drawing/2014/main" id="{A33FFDCD-E16B-DD4C-BEAD-267471C42526}"/>
                      </a:ext>
                    </a:extLst>
                  </p:cNvPr>
                  <p:cNvSpPr>
                    <a:spLocks noChangeArrowheads="1"/>
                  </p:cNvSpPr>
                  <p:nvPr/>
                </p:nvSpPr>
                <p:spPr bwMode="auto">
                  <a:xfrm>
                    <a:off x="1359" y="3102"/>
                    <a:ext cx="707" cy="214"/>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Gebäude</a:t>
                    </a:r>
                  </a:p>
                </p:txBody>
              </p:sp>
              <p:sp>
                <p:nvSpPr>
                  <p:cNvPr id="30" name="Rectangle 4">
                    <a:extLst>
                      <a:ext uri="{FF2B5EF4-FFF2-40B4-BE49-F238E27FC236}">
                        <a16:creationId xmlns:a16="http://schemas.microsoft.com/office/drawing/2014/main" id="{35327733-C57D-004F-8314-421086F3F988}"/>
                      </a:ext>
                    </a:extLst>
                  </p:cNvPr>
                  <p:cNvSpPr>
                    <a:spLocks noChangeArrowheads="1"/>
                  </p:cNvSpPr>
                  <p:nvPr/>
                </p:nvSpPr>
                <p:spPr bwMode="auto">
                  <a:xfrm>
                    <a:off x="3526" y="3101"/>
                    <a:ext cx="494" cy="214"/>
                  </a:xfrm>
                  <a:prstGeom prst="rect">
                    <a:avLst/>
                  </a:prstGeom>
                  <a:solidFill>
                    <a:schemeClr val="bg1"/>
                  </a:solidFill>
                  <a:ln w="38100" cmpd="dbl">
                    <a:solidFill>
                      <a:schemeClr val="tx1"/>
                    </a:solidFill>
                    <a:miter lim="800000"/>
                    <a:headEnd/>
                    <a:tailEnd/>
                  </a:ln>
                </p:spPr>
                <p:txBody>
                  <a:bodyPr wrap="none" lIns="90488" tIns="44450" rIns="90488" bIns="44450">
                    <a:spAutoFit/>
                  </a:bodyPr>
                  <a:lstStyle/>
                  <a:p>
                    <a:pPr algn="ctr">
                      <a:lnSpc>
                        <a:spcPct val="90000"/>
                      </a:lnSpc>
                    </a:pPr>
                    <a:r>
                      <a:rPr lang="de-DE" dirty="0"/>
                      <a:t>Raum</a:t>
                    </a:r>
                  </a:p>
                </p:txBody>
              </p:sp>
              <p:sp>
                <p:nvSpPr>
                  <p:cNvPr id="31" name="AutoShape 6">
                    <a:extLst>
                      <a:ext uri="{FF2B5EF4-FFF2-40B4-BE49-F238E27FC236}">
                        <a16:creationId xmlns:a16="http://schemas.microsoft.com/office/drawing/2014/main" id="{511B86A9-8593-9A4C-93CA-7C87CC69EEDC}"/>
                      </a:ext>
                    </a:extLst>
                  </p:cNvPr>
                  <p:cNvSpPr>
                    <a:spLocks noChangeArrowheads="1"/>
                  </p:cNvSpPr>
                  <p:nvPr/>
                </p:nvSpPr>
                <p:spPr bwMode="auto">
                  <a:xfrm>
                    <a:off x="2396" y="2905"/>
                    <a:ext cx="607" cy="607"/>
                  </a:xfrm>
                  <a:prstGeom prst="diamond">
                    <a:avLst/>
                  </a:prstGeom>
                  <a:solidFill>
                    <a:schemeClr val="bg1"/>
                  </a:solidFill>
                  <a:ln w="38100" cmpd="dbl">
                    <a:solidFill>
                      <a:schemeClr val="tx1"/>
                    </a:solidFill>
                    <a:miter lim="800000"/>
                    <a:headEnd/>
                    <a:tailEnd/>
                  </a:ln>
                </p:spPr>
                <p:txBody>
                  <a:bodyPr wrap="none" anchor="ctr"/>
                  <a:lstStyle/>
                  <a:p>
                    <a:pPr algn="ctr"/>
                    <a:r>
                      <a:rPr lang="en-US" dirty="0" err="1"/>
                      <a:t>liegt</a:t>
                    </a:r>
                    <a:br>
                      <a:rPr lang="en-US" dirty="0"/>
                    </a:br>
                    <a:r>
                      <a:rPr lang="en-US" dirty="0"/>
                      <a:t>in</a:t>
                    </a:r>
                  </a:p>
                </p:txBody>
              </p:sp>
            </p:grpSp>
            <p:sp>
              <p:nvSpPr>
                <p:cNvPr id="26" name="Rectangle 14">
                  <a:extLst>
                    <a:ext uri="{FF2B5EF4-FFF2-40B4-BE49-F238E27FC236}">
                      <a16:creationId xmlns:a16="http://schemas.microsoft.com/office/drawing/2014/main" id="{D4402EA8-E955-F445-AD15-2E7C2DF5C8A3}"/>
                    </a:ext>
                  </a:extLst>
                </p:cNvPr>
                <p:cNvSpPr>
                  <a:spLocks noChangeArrowheads="1"/>
                </p:cNvSpPr>
                <p:nvPr/>
              </p:nvSpPr>
              <p:spPr bwMode="auto">
                <a:xfrm>
                  <a:off x="4767935" y="4405114"/>
                  <a:ext cx="304572" cy="3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n</a:t>
                  </a:r>
                </a:p>
              </p:txBody>
            </p:sp>
            <p:sp>
              <p:nvSpPr>
                <p:cNvPr id="27" name="Rectangle 15">
                  <a:extLst>
                    <a:ext uri="{FF2B5EF4-FFF2-40B4-BE49-F238E27FC236}">
                      <a16:creationId xmlns:a16="http://schemas.microsoft.com/office/drawing/2014/main" id="{256C0D63-8919-C848-8BED-5A11685276B2}"/>
                    </a:ext>
                  </a:extLst>
                </p:cNvPr>
                <p:cNvSpPr>
                  <a:spLocks noChangeArrowheads="1"/>
                </p:cNvSpPr>
                <p:nvPr/>
              </p:nvSpPr>
              <p:spPr bwMode="auto">
                <a:xfrm>
                  <a:off x="3755731" y="4405114"/>
                  <a:ext cx="304572" cy="3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1</a:t>
                  </a:r>
                </a:p>
              </p:txBody>
            </p:sp>
          </p:grpSp>
          <p:cxnSp>
            <p:nvCxnSpPr>
              <p:cNvPr id="35" name="Straight Connector 34">
                <a:extLst>
                  <a:ext uri="{FF2B5EF4-FFF2-40B4-BE49-F238E27FC236}">
                    <a16:creationId xmlns:a16="http://schemas.microsoft.com/office/drawing/2014/main" id="{9C33B371-12D9-8C4F-9B01-7DA74FBD5C48}"/>
                  </a:ext>
                </a:extLst>
              </p:cNvPr>
              <p:cNvCxnSpPr>
                <a:stCxn id="29" idx="3"/>
                <a:endCxn id="31" idx="1"/>
              </p:cNvCxnSpPr>
              <p:nvPr/>
            </p:nvCxnSpPr>
            <p:spPr>
              <a:xfrm flipV="1">
                <a:off x="3728773" y="4190486"/>
                <a:ext cx="483577" cy="7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id="{DE7F0252-4ECE-A646-B7B3-CC83B2555E12}"/>
                </a:ext>
              </a:extLst>
            </p:cNvPr>
            <p:cNvCxnSpPr>
              <a:cxnSpLocks/>
              <a:stCxn id="9" idx="6"/>
              <a:endCxn id="29" idx="1"/>
            </p:cNvCxnSpPr>
            <p:nvPr/>
          </p:nvCxnSpPr>
          <p:spPr>
            <a:xfrm>
              <a:off x="2161479" y="4776793"/>
              <a:ext cx="493194" cy="3135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E8F03F6-FC46-BA4D-981D-7AE5E0A2613B}"/>
                </a:ext>
              </a:extLst>
            </p:cNvPr>
            <p:cNvCxnSpPr>
              <a:cxnSpLocks/>
              <a:stCxn id="8" idx="6"/>
              <a:endCxn id="29" idx="1"/>
            </p:cNvCxnSpPr>
            <p:nvPr/>
          </p:nvCxnSpPr>
          <p:spPr>
            <a:xfrm flipV="1">
              <a:off x="2103766" y="5090324"/>
              <a:ext cx="550907" cy="2524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B16D1A8-AE33-A341-9B84-34AA81AE7851}"/>
                </a:ext>
              </a:extLst>
            </p:cNvPr>
            <p:cNvCxnSpPr>
              <a:cxnSpLocks/>
              <a:stCxn id="11" idx="2"/>
              <a:endCxn id="30" idx="3"/>
            </p:cNvCxnSpPr>
            <p:nvPr/>
          </p:nvCxnSpPr>
          <p:spPr>
            <a:xfrm flipH="1">
              <a:off x="6554062" y="4777852"/>
              <a:ext cx="384232" cy="3108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A165A6C-38AF-3F4A-B3E4-FEC19BA14884}"/>
                </a:ext>
              </a:extLst>
            </p:cNvPr>
            <p:cNvCxnSpPr>
              <a:cxnSpLocks/>
              <a:stCxn id="10" idx="2"/>
              <a:endCxn id="30" idx="3"/>
            </p:cNvCxnSpPr>
            <p:nvPr/>
          </p:nvCxnSpPr>
          <p:spPr>
            <a:xfrm flipH="1" flipV="1">
              <a:off x="6554062" y="5088736"/>
              <a:ext cx="578610" cy="2997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426EE8D-5DBF-0945-B306-2B8D1847D4FA}"/>
                </a:ext>
              </a:extLst>
            </p:cNvPr>
            <p:cNvCxnSpPr>
              <a:cxnSpLocks/>
              <a:stCxn id="31" idx="3"/>
              <a:endCxn id="30" idx="1"/>
            </p:cNvCxnSpPr>
            <p:nvPr/>
          </p:nvCxnSpPr>
          <p:spPr>
            <a:xfrm flipV="1">
              <a:off x="5063766" y="5088736"/>
              <a:ext cx="766396" cy="794"/>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B40AAF17-75AA-F842-A0CD-864278B549DF}"/>
              </a:ext>
            </a:extLst>
          </p:cNvPr>
          <p:cNvGrpSpPr/>
          <p:nvPr/>
        </p:nvGrpSpPr>
        <p:grpSpPr>
          <a:xfrm>
            <a:off x="8906726" y="2256565"/>
            <a:ext cx="2695787" cy="861791"/>
            <a:chOff x="684256" y="5090359"/>
            <a:chExt cx="2695787" cy="861791"/>
          </a:xfrm>
        </p:grpSpPr>
        <p:sp>
          <p:nvSpPr>
            <p:cNvPr id="33" name="TextBox 32">
              <a:extLst>
                <a:ext uri="{FF2B5EF4-FFF2-40B4-BE49-F238E27FC236}">
                  <a16:creationId xmlns:a16="http://schemas.microsoft.com/office/drawing/2014/main" id="{52F436F1-7E60-2C42-A7F8-67F1839AF7D0}"/>
                </a:ext>
              </a:extLst>
            </p:cNvPr>
            <p:cNvSpPr txBox="1"/>
            <p:nvPr/>
          </p:nvSpPr>
          <p:spPr>
            <a:xfrm>
              <a:off x="684256" y="5090359"/>
              <a:ext cx="2695787" cy="861791"/>
            </a:xfrm>
            <a:prstGeom prst="cloudCallout">
              <a:avLst>
                <a:gd name="adj1" fmla="val -42890"/>
                <a:gd name="adj2" fmla="val -75662"/>
              </a:avLst>
            </a:prstGeom>
            <a:solidFill>
              <a:srgbClr val="FFC000"/>
            </a:solidFill>
            <a:ln>
              <a:noFill/>
            </a:ln>
          </p:spPr>
          <p:style>
            <a:lnRef idx="0">
              <a:schemeClr val="accent1"/>
            </a:lnRef>
            <a:fillRef idx="3">
              <a:schemeClr val="accent1"/>
            </a:fillRef>
            <a:effectRef idx="3">
              <a:schemeClr val="accent1"/>
            </a:effectRef>
            <a:fontRef idx="minor">
              <a:schemeClr val="lt1"/>
            </a:fontRef>
          </p:style>
          <p:txBody>
            <a:bodyPr wrap="square" rtlCol="0">
              <a:noAutofit/>
            </a:bodyPr>
            <a:lstStyle/>
            <a:p>
              <a:endParaRPr lang="de-DE"/>
            </a:p>
          </p:txBody>
        </p:sp>
        <p:sp>
          <p:nvSpPr>
            <p:cNvPr id="34" name="Rectangle 33">
              <a:extLst>
                <a:ext uri="{FF2B5EF4-FFF2-40B4-BE49-F238E27FC236}">
                  <a16:creationId xmlns:a16="http://schemas.microsoft.com/office/drawing/2014/main" id="{225BF5CD-C224-BB46-B760-15C71812FD65}"/>
                </a:ext>
              </a:extLst>
            </p:cNvPr>
            <p:cNvSpPr/>
            <p:nvPr/>
          </p:nvSpPr>
          <p:spPr>
            <a:xfrm>
              <a:off x="724832" y="5198088"/>
              <a:ext cx="2567805" cy="646331"/>
            </a:xfrm>
            <a:prstGeom prst="rect">
              <a:avLst/>
            </a:prstGeom>
          </p:spPr>
          <p:txBody>
            <a:bodyPr wrap="square">
              <a:spAutoFit/>
            </a:bodyPr>
            <a:lstStyle/>
            <a:p>
              <a:pPr algn="ctr"/>
              <a:r>
                <a:rPr lang="de-DE" dirty="0">
                  <a:solidFill>
                    <a:schemeClr val="bg1"/>
                  </a:solidFill>
                </a:rPr>
                <a:t>Warum kann das keine </a:t>
              </a:r>
              <a:r>
                <a:rPr lang="de-DE" dirty="0" err="1">
                  <a:solidFill>
                    <a:schemeClr val="bg1"/>
                  </a:solidFill>
                </a:rPr>
                <a:t>n:m-Beziehung</a:t>
              </a:r>
              <a:r>
                <a:rPr lang="de-DE" dirty="0">
                  <a:solidFill>
                    <a:schemeClr val="bg1"/>
                  </a:solidFill>
                </a:rPr>
                <a:t> sein?</a:t>
              </a:r>
              <a:endParaRPr lang="en-GB" dirty="0">
                <a:solidFill>
                  <a:schemeClr val="bg1"/>
                </a:solidFill>
              </a:endParaRPr>
            </a:p>
          </p:txBody>
        </p:sp>
      </p:grpSp>
    </p:spTree>
    <p:extLst>
      <p:ext uri="{BB962C8B-B14F-4D97-AF65-F5344CB8AC3E}">
        <p14:creationId xmlns:p14="http://schemas.microsoft.com/office/powerpoint/2010/main" val="290075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DBF6C-D6D9-A54B-9208-7A8625B761F5}"/>
              </a:ext>
            </a:extLst>
          </p:cNvPr>
          <p:cNvSpPr>
            <a:spLocks noGrp="1"/>
          </p:cNvSpPr>
          <p:nvPr>
            <p:ph type="title"/>
          </p:nvPr>
        </p:nvSpPr>
        <p:spPr/>
        <p:txBody>
          <a:bodyPr/>
          <a:lstStyle/>
          <a:p>
            <a:r>
              <a:rPr lang="de-DE" dirty="0"/>
              <a:t>Von der Anforderungsdefinition</a:t>
            </a:r>
          </a:p>
        </p:txBody>
      </p:sp>
      <p:sp>
        <p:nvSpPr>
          <p:cNvPr id="3" name="Text Placeholder 2">
            <a:extLst>
              <a:ext uri="{FF2B5EF4-FFF2-40B4-BE49-F238E27FC236}">
                <a16:creationId xmlns:a16="http://schemas.microsoft.com/office/drawing/2014/main" id="{EF3CB361-31DE-CD43-8C39-F135C30F80D0}"/>
              </a:ext>
            </a:extLst>
          </p:cNvPr>
          <p:cNvSpPr>
            <a:spLocks noGrp="1"/>
          </p:cNvSpPr>
          <p:nvPr>
            <p:ph type="body" idx="1"/>
          </p:nvPr>
        </p:nvSpPr>
        <p:spPr/>
        <p:txBody>
          <a:bodyPr/>
          <a:lstStyle/>
          <a:p>
            <a:r>
              <a:rPr lang="de-DE" dirty="0"/>
              <a:t>Zum ER-Diagramm</a:t>
            </a:r>
          </a:p>
        </p:txBody>
      </p:sp>
      <p:sp>
        <p:nvSpPr>
          <p:cNvPr id="5" name="Date Placeholder 4">
            <a:extLst>
              <a:ext uri="{FF2B5EF4-FFF2-40B4-BE49-F238E27FC236}">
                <a16:creationId xmlns:a16="http://schemas.microsoft.com/office/drawing/2014/main" id="{F49297FE-9506-AB42-93E6-D1EC05558F89}"/>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4C81D92A-9DB7-7B46-95D3-6344BBCA467A}"/>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A93EC8E5-1563-5C41-8F0F-986D8DFBC287}"/>
              </a:ext>
            </a:extLst>
          </p:cNvPr>
          <p:cNvSpPr>
            <a:spLocks noGrp="1"/>
          </p:cNvSpPr>
          <p:nvPr>
            <p:ph type="sldNum" sz="quarter" idx="4"/>
          </p:nvPr>
        </p:nvSpPr>
        <p:spPr/>
        <p:txBody>
          <a:bodyPr/>
          <a:lstStyle/>
          <a:p>
            <a:fld id="{6B52BCD7-8B4B-1443-81DC-540C3C62FE02}" type="slidenum">
              <a:rPr lang="en-GB" smtClean="0"/>
              <a:t>21</a:t>
            </a:fld>
            <a:endParaRPr lang="en-GB"/>
          </a:p>
        </p:txBody>
      </p:sp>
    </p:spTree>
    <p:extLst>
      <p:ext uri="{BB962C8B-B14F-4D97-AF65-F5344CB8AC3E}">
        <p14:creationId xmlns:p14="http://schemas.microsoft.com/office/powerpoint/2010/main" val="3848671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Anwendungsdefinition „Firma“ …</a:t>
            </a:r>
          </a:p>
        </p:txBody>
      </p:sp>
      <p:sp>
        <p:nvSpPr>
          <p:cNvPr id="3" name="Inhaltsplatzhalter 2"/>
          <p:cNvSpPr>
            <a:spLocks noGrp="1"/>
          </p:cNvSpPr>
          <p:nvPr>
            <p:ph idx="1"/>
          </p:nvPr>
        </p:nvSpPr>
        <p:spPr/>
        <p:txBody>
          <a:bodyPr>
            <a:normAutofit fontScale="92500" lnSpcReduction="10000"/>
          </a:bodyPr>
          <a:lstStyle/>
          <a:p>
            <a:pPr marL="360363" indent="-360363">
              <a:buFont typeface="+mj-lt"/>
              <a:buAutoNum type="arabicPeriod"/>
            </a:pPr>
            <a:r>
              <a:rPr lang="de-DE" dirty="0"/>
              <a:t>Die Firma ist in Abteilungen organisiert. Jede Abteilung hat eine eindeutige Bezeichnung, eine eindeutige Nummer und einen bestimmten Angestellten, der die Abteilung leitet. Es wird das Anfangsdatum verfolgt, ab dem dieser Angestellte die Leitung der Abteilung übernommen hat. Eine Abteilung verfügt über mehrere Standorte.</a:t>
            </a:r>
          </a:p>
          <a:p>
            <a:pPr marL="360363" indent="-360363">
              <a:buFont typeface="+mj-lt"/>
              <a:buAutoNum type="arabicPeriod"/>
            </a:pPr>
            <a:r>
              <a:rPr lang="de-DE" dirty="0"/>
              <a:t>Eine Abteilung kontrolliert eine Reihe von Projekten, die jeweils einen Namen, eine eindeutige Nummer und einen einzigen Standort haben.</a:t>
            </a:r>
          </a:p>
          <a:p>
            <a:pPr marL="360363" indent="-360363">
              <a:buFont typeface="+mj-lt"/>
              <a:buAutoNum type="arabicPeriod"/>
            </a:pPr>
            <a:r>
              <a:rPr lang="de-DE" dirty="0"/>
              <a:t>Zu jedem Angestellten sollen Name, Sozialversicherungsnummer, Adresse, Gehalt, Geschlecht und Geburtsdatum gespeichert werden. Ein Angestellter wird einer Abteilung zugewiesen, kann aber an mehreren Projekten arbeiten, die nicht unbedingt alle von der gleichen Abteilung kontrolliert werden. Dabei wird die Stundenzahl pro Woche verfolgt, die ein Angestellter an jedem Projekt arbeitet. Es wird auch der unmittelbare Vorgesetzte eines Angestellten gespeichert.</a:t>
            </a:r>
          </a:p>
          <a:p>
            <a:pPr marL="360363" indent="-360363">
              <a:buFont typeface="+mj-lt"/>
              <a:buAutoNum type="arabicPeriod"/>
            </a:pPr>
            <a:r>
              <a:rPr lang="de-DE" dirty="0"/>
              <a:t>Zu Versicherungszwecken sollen die Familienangehörigen jedes Mitarbeiters gespeichert werden. Hierzu werden für jeden Angehörigen Vorname, Geschlecht, Geburtsdatum und Verwandtschaftsgrad zum jeweiligen Angestellten erfasst.</a:t>
            </a:r>
          </a:p>
          <a:p>
            <a:endParaRPr lang="de-DE" dirty="0"/>
          </a:p>
        </p:txBody>
      </p:sp>
      <p:sp>
        <p:nvSpPr>
          <p:cNvPr id="5" name="Date Placeholder 4">
            <a:extLst>
              <a:ext uri="{FF2B5EF4-FFF2-40B4-BE49-F238E27FC236}">
                <a16:creationId xmlns:a16="http://schemas.microsoft.com/office/drawing/2014/main" id="{C80DB288-68E1-5A40-B2B8-5E4B8B16D4D0}"/>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72BDBE71-F3C6-3F49-9B18-EB99D7AA2DE2}"/>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22</a:t>
            </a:fld>
            <a:endParaRPr lang="de-DE"/>
          </a:p>
        </p:txBody>
      </p:sp>
    </p:spTree>
    <p:extLst>
      <p:ext uri="{BB962C8B-B14F-4D97-AF65-F5344CB8AC3E}">
        <p14:creationId xmlns:p14="http://schemas.microsoft.com/office/powerpoint/2010/main" val="31224661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Anwendungsdefinition „Firma“ …</a:t>
            </a:r>
          </a:p>
        </p:txBody>
      </p:sp>
      <p:sp>
        <p:nvSpPr>
          <p:cNvPr id="3" name="Inhaltsplatzhalter 2"/>
          <p:cNvSpPr>
            <a:spLocks noGrp="1"/>
          </p:cNvSpPr>
          <p:nvPr>
            <p:ph idx="1"/>
          </p:nvPr>
        </p:nvSpPr>
        <p:spPr/>
        <p:txBody>
          <a:bodyPr>
            <a:noAutofit/>
          </a:bodyPr>
          <a:lstStyle/>
          <a:p>
            <a:pPr marL="360363" indent="-360363">
              <a:buFont typeface="+mj-lt"/>
              <a:buAutoNum type="arabicPeriod"/>
            </a:pPr>
            <a:r>
              <a:rPr lang="de-DE" dirty="0"/>
              <a:t>Die Firma ist in Abteilungen organisiert. Jede Abteilung hat eine eindeutige Bezeichnung, eine eindeutige Nummer und einen bestimmten Angestellten, der die Abteilung leitet. Es wird das Anfangsdatum verfolgt, ab dem dieser Angestellte die Leitung der Abteilung übernommen hat. Eine Abteilung verfügt über mehrere Standorte.</a:t>
            </a:r>
          </a:p>
          <a:p>
            <a:pPr lvl="1"/>
            <a:r>
              <a:rPr lang="de-DE" dirty="0"/>
              <a:t>Interpretation: totale Partizipation der Abteilung</a:t>
            </a:r>
          </a:p>
          <a:p>
            <a:r>
              <a:rPr lang="de-DE" dirty="0"/>
              <a:t>Mehrwertige Attribute: </a:t>
            </a:r>
          </a:p>
          <a:p>
            <a:pPr lvl="1"/>
            <a:r>
              <a:rPr lang="de-DE" dirty="0"/>
              <a:t>Graphische Darstellung: doppelte Umrandung</a:t>
            </a:r>
          </a:p>
          <a:p>
            <a:pPr lvl="1"/>
            <a:r>
              <a:rPr lang="de-DE" dirty="0"/>
              <a:t>Mehrere Orte pro Abteilung</a:t>
            </a:r>
          </a:p>
          <a:p>
            <a:r>
              <a:rPr lang="de-DE" dirty="0"/>
              <a:t>Anforderungen nicht immer eindeutig</a:t>
            </a:r>
          </a:p>
          <a:p>
            <a:pPr lvl="1"/>
            <a:r>
              <a:rPr lang="de-DE" dirty="0"/>
              <a:t>Standort auch als Entität denkbar</a:t>
            </a:r>
          </a:p>
        </p:txBody>
      </p:sp>
      <p:sp>
        <p:nvSpPr>
          <p:cNvPr id="5" name="Date Placeholder 4">
            <a:extLst>
              <a:ext uri="{FF2B5EF4-FFF2-40B4-BE49-F238E27FC236}">
                <a16:creationId xmlns:a16="http://schemas.microsoft.com/office/drawing/2014/main" id="{420C4AD2-93B7-834D-9A00-27541912DE44}"/>
              </a:ext>
            </a:extLst>
          </p:cNvPr>
          <p:cNvSpPr>
            <a:spLocks noGrp="1"/>
          </p:cNvSpPr>
          <p:nvPr>
            <p:ph type="dt" sz="half" idx="2"/>
          </p:nvPr>
        </p:nvSpPr>
        <p:spPr/>
        <p:txBody>
          <a:bodyPr/>
          <a:lstStyle/>
          <a:p>
            <a:r>
              <a:rPr lang="en-GB"/>
              <a:t>Modellierung</a:t>
            </a:r>
          </a:p>
        </p:txBody>
      </p:sp>
      <p:sp>
        <p:nvSpPr>
          <p:cNvPr id="21" name="Footer Placeholder 20">
            <a:extLst>
              <a:ext uri="{FF2B5EF4-FFF2-40B4-BE49-F238E27FC236}">
                <a16:creationId xmlns:a16="http://schemas.microsoft.com/office/drawing/2014/main" id="{32E28CC2-DED4-5A47-B986-5C9EF6819D3A}"/>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23</a:t>
            </a:fld>
            <a:endParaRPr lang="de-DE"/>
          </a:p>
        </p:txBody>
      </p:sp>
      <p:sp>
        <p:nvSpPr>
          <p:cNvPr id="6" name="Rectangle 2">
            <a:extLst>
              <a:ext uri="{FF2B5EF4-FFF2-40B4-BE49-F238E27FC236}">
                <a16:creationId xmlns:a16="http://schemas.microsoft.com/office/drawing/2014/main" id="{6ABD2201-175F-FC49-A129-242501D60F9B}"/>
              </a:ext>
            </a:extLst>
          </p:cNvPr>
          <p:cNvSpPr>
            <a:spLocks noChangeArrowheads="1"/>
          </p:cNvSpPr>
          <p:nvPr/>
        </p:nvSpPr>
        <p:spPr bwMode="auto">
          <a:xfrm>
            <a:off x="9911262" y="5451781"/>
            <a:ext cx="981167"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t>Abteilung</a:t>
            </a:r>
          </a:p>
        </p:txBody>
      </p:sp>
      <p:sp>
        <p:nvSpPr>
          <p:cNvPr id="7" name="Oval 4">
            <a:extLst>
              <a:ext uri="{FF2B5EF4-FFF2-40B4-BE49-F238E27FC236}">
                <a16:creationId xmlns:a16="http://schemas.microsoft.com/office/drawing/2014/main" id="{30E4FE9C-FFE6-884F-871B-D8E0F216AB8B}"/>
              </a:ext>
            </a:extLst>
          </p:cNvPr>
          <p:cNvSpPr>
            <a:spLocks noChangeArrowheads="1"/>
          </p:cNvSpPr>
          <p:nvPr/>
        </p:nvSpPr>
        <p:spPr bwMode="auto">
          <a:xfrm>
            <a:off x="9034513" y="4704871"/>
            <a:ext cx="762000" cy="368300"/>
          </a:xfrm>
          <a:prstGeom prst="ellipse">
            <a:avLst/>
          </a:prstGeom>
          <a:solidFill>
            <a:schemeClr val="bg1"/>
          </a:solidFill>
          <a:ln w="12700">
            <a:solidFill>
              <a:srgbClr val="FFC000"/>
            </a:solidFill>
            <a:round/>
            <a:headEnd/>
            <a:tailEnd/>
          </a:ln>
        </p:spPr>
        <p:txBody>
          <a:bodyPr wrap="none" anchor="ctr"/>
          <a:lstStyle/>
          <a:p>
            <a:pPr algn="ctr"/>
            <a:r>
              <a:rPr lang="de-DE" sz="1600" u="sng"/>
              <a:t>Name</a:t>
            </a:r>
          </a:p>
        </p:txBody>
      </p:sp>
      <p:sp>
        <p:nvSpPr>
          <p:cNvPr id="8" name="Oval 7">
            <a:extLst>
              <a:ext uri="{FF2B5EF4-FFF2-40B4-BE49-F238E27FC236}">
                <a16:creationId xmlns:a16="http://schemas.microsoft.com/office/drawing/2014/main" id="{55A9F3DA-719E-574B-9EFE-A9DB20F76041}"/>
              </a:ext>
            </a:extLst>
          </p:cNvPr>
          <p:cNvSpPr>
            <a:spLocks noChangeArrowheads="1"/>
          </p:cNvSpPr>
          <p:nvPr/>
        </p:nvSpPr>
        <p:spPr bwMode="auto">
          <a:xfrm>
            <a:off x="9911992" y="4099254"/>
            <a:ext cx="979702" cy="368300"/>
          </a:xfrm>
          <a:prstGeom prst="ellipse">
            <a:avLst/>
          </a:prstGeom>
          <a:solidFill>
            <a:schemeClr val="bg1"/>
          </a:solidFill>
          <a:ln w="12700">
            <a:solidFill>
              <a:srgbClr val="FFC000"/>
            </a:solidFill>
            <a:round/>
            <a:headEnd/>
            <a:tailEnd/>
          </a:ln>
        </p:spPr>
        <p:txBody>
          <a:bodyPr wrap="none" anchor="ctr"/>
          <a:lstStyle/>
          <a:p>
            <a:pPr algn="ctr"/>
            <a:r>
              <a:rPr lang="de-DE" sz="1600" u="sng"/>
              <a:t>Nummer</a:t>
            </a:r>
          </a:p>
        </p:txBody>
      </p:sp>
      <p:sp>
        <p:nvSpPr>
          <p:cNvPr id="9" name="Oval 10">
            <a:extLst>
              <a:ext uri="{FF2B5EF4-FFF2-40B4-BE49-F238E27FC236}">
                <a16:creationId xmlns:a16="http://schemas.microsoft.com/office/drawing/2014/main" id="{CD9CFCF7-DF57-DD45-8623-3F79CD58B0A8}"/>
              </a:ext>
            </a:extLst>
          </p:cNvPr>
          <p:cNvSpPr>
            <a:spLocks noChangeArrowheads="1"/>
          </p:cNvSpPr>
          <p:nvPr/>
        </p:nvSpPr>
        <p:spPr bwMode="auto">
          <a:xfrm>
            <a:off x="10850508" y="4701436"/>
            <a:ext cx="981167" cy="368300"/>
          </a:xfrm>
          <a:prstGeom prst="ellipse">
            <a:avLst/>
          </a:prstGeom>
          <a:solidFill>
            <a:schemeClr val="bg1"/>
          </a:solidFill>
          <a:ln w="38100" cmpd="dbl">
            <a:solidFill>
              <a:srgbClr val="FFC000"/>
            </a:solidFill>
            <a:round/>
            <a:headEnd/>
            <a:tailEnd/>
          </a:ln>
        </p:spPr>
        <p:txBody>
          <a:bodyPr wrap="none" anchor="ctr"/>
          <a:lstStyle/>
          <a:p>
            <a:pPr algn="ctr"/>
            <a:r>
              <a:rPr lang="de-DE" sz="1600" dirty="0"/>
              <a:t>Standorte</a:t>
            </a:r>
          </a:p>
        </p:txBody>
      </p:sp>
      <p:cxnSp>
        <p:nvCxnSpPr>
          <p:cNvPr id="10" name="Straight Connector 9">
            <a:extLst>
              <a:ext uri="{FF2B5EF4-FFF2-40B4-BE49-F238E27FC236}">
                <a16:creationId xmlns:a16="http://schemas.microsoft.com/office/drawing/2014/main" id="{00FCE33B-DD12-FB4C-8CB2-2BB244D4B3B7}"/>
              </a:ext>
            </a:extLst>
          </p:cNvPr>
          <p:cNvCxnSpPr>
            <a:cxnSpLocks/>
            <a:stCxn id="6" idx="0"/>
            <a:endCxn id="7" idx="4"/>
          </p:cNvCxnSpPr>
          <p:nvPr/>
        </p:nvCxnSpPr>
        <p:spPr>
          <a:xfrm flipH="1" flipV="1">
            <a:off x="9415513" y="5073172"/>
            <a:ext cx="986332" cy="378609"/>
          </a:xfrm>
          <a:prstGeom prst="line">
            <a:avLst/>
          </a:prstGeom>
          <a:ln w="127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8732115B-084D-2249-8D01-D142B4048297}"/>
              </a:ext>
            </a:extLst>
          </p:cNvPr>
          <p:cNvCxnSpPr>
            <a:cxnSpLocks/>
            <a:stCxn id="6" idx="0"/>
            <a:endCxn id="8" idx="4"/>
          </p:cNvCxnSpPr>
          <p:nvPr/>
        </p:nvCxnSpPr>
        <p:spPr>
          <a:xfrm flipH="1" flipV="1">
            <a:off x="10401843" y="4467554"/>
            <a:ext cx="2" cy="98422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D706C7DC-1542-464B-8AB5-D8F6FDA790BF}"/>
              </a:ext>
            </a:extLst>
          </p:cNvPr>
          <p:cNvCxnSpPr>
            <a:cxnSpLocks/>
            <a:stCxn id="6" idx="0"/>
            <a:endCxn id="9" idx="4"/>
          </p:cNvCxnSpPr>
          <p:nvPr/>
        </p:nvCxnSpPr>
        <p:spPr>
          <a:xfrm flipV="1">
            <a:off x="10401845" y="5069736"/>
            <a:ext cx="939246" cy="38204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3" name="AutoShape 4">
            <a:extLst>
              <a:ext uri="{FF2B5EF4-FFF2-40B4-BE49-F238E27FC236}">
                <a16:creationId xmlns:a16="http://schemas.microsoft.com/office/drawing/2014/main" id="{0CBBC5F9-03C3-DD4F-9634-3855DAD81EE4}"/>
              </a:ext>
            </a:extLst>
          </p:cNvPr>
          <p:cNvSpPr>
            <a:spLocks noChangeArrowheads="1"/>
          </p:cNvSpPr>
          <p:nvPr/>
        </p:nvSpPr>
        <p:spPr bwMode="auto">
          <a:xfrm>
            <a:off x="6630604" y="5309014"/>
            <a:ext cx="1919472" cy="596900"/>
          </a:xfrm>
          <a:prstGeom prst="diamond">
            <a:avLst/>
          </a:prstGeom>
          <a:solidFill>
            <a:schemeClr val="bg1"/>
          </a:solidFill>
          <a:ln w="12700">
            <a:solidFill>
              <a:schemeClr val="accent4"/>
            </a:solidFill>
            <a:miter lim="800000"/>
            <a:headEnd/>
            <a:tailEnd/>
          </a:ln>
        </p:spPr>
        <p:txBody>
          <a:bodyPr wrap="none" anchor="ctr"/>
          <a:lstStyle/>
          <a:p>
            <a:pPr algn="ctr"/>
            <a:r>
              <a:rPr lang="de-DE" dirty="0"/>
              <a:t>Leitet</a:t>
            </a:r>
          </a:p>
        </p:txBody>
      </p:sp>
      <p:cxnSp>
        <p:nvCxnSpPr>
          <p:cNvPr id="14" name="Straight Connector 13">
            <a:extLst>
              <a:ext uri="{FF2B5EF4-FFF2-40B4-BE49-F238E27FC236}">
                <a16:creationId xmlns:a16="http://schemas.microsoft.com/office/drawing/2014/main" id="{2A2810F0-6694-214D-A4EF-75D4CC9A315A}"/>
              </a:ext>
            </a:extLst>
          </p:cNvPr>
          <p:cNvCxnSpPr>
            <a:cxnSpLocks/>
            <a:stCxn id="13" idx="3"/>
            <a:endCxn id="6" idx="1"/>
          </p:cNvCxnSpPr>
          <p:nvPr/>
        </p:nvCxnSpPr>
        <p:spPr>
          <a:xfrm>
            <a:off x="8550077" y="5607464"/>
            <a:ext cx="1361185" cy="0"/>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15" name="Rectangle 2">
            <a:extLst>
              <a:ext uri="{FF2B5EF4-FFF2-40B4-BE49-F238E27FC236}">
                <a16:creationId xmlns:a16="http://schemas.microsoft.com/office/drawing/2014/main" id="{95C133D7-84B2-D844-8DAA-3F0EFC296C7C}"/>
              </a:ext>
            </a:extLst>
          </p:cNvPr>
          <p:cNvSpPr>
            <a:spLocks noChangeArrowheads="1"/>
          </p:cNvSpPr>
          <p:nvPr/>
        </p:nvSpPr>
        <p:spPr bwMode="auto">
          <a:xfrm>
            <a:off x="4149024" y="5451440"/>
            <a:ext cx="1115307"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t>Angestellte</a:t>
            </a:r>
          </a:p>
        </p:txBody>
      </p:sp>
      <p:cxnSp>
        <p:nvCxnSpPr>
          <p:cNvPr id="16" name="Straight Connector 15">
            <a:extLst>
              <a:ext uri="{FF2B5EF4-FFF2-40B4-BE49-F238E27FC236}">
                <a16:creationId xmlns:a16="http://schemas.microsoft.com/office/drawing/2014/main" id="{F092466F-8116-BF4E-B597-48AA768B67D9}"/>
              </a:ext>
            </a:extLst>
          </p:cNvPr>
          <p:cNvCxnSpPr>
            <a:cxnSpLocks/>
            <a:stCxn id="15" idx="3"/>
            <a:endCxn id="13" idx="1"/>
          </p:cNvCxnSpPr>
          <p:nvPr/>
        </p:nvCxnSpPr>
        <p:spPr>
          <a:xfrm>
            <a:off x="5264330" y="5607124"/>
            <a:ext cx="1366274" cy="34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7" name="Oval 7">
            <a:extLst>
              <a:ext uri="{FF2B5EF4-FFF2-40B4-BE49-F238E27FC236}">
                <a16:creationId xmlns:a16="http://schemas.microsoft.com/office/drawing/2014/main" id="{848FA21C-7355-D841-B6E3-5404EE56B65E}"/>
              </a:ext>
            </a:extLst>
          </p:cNvPr>
          <p:cNvSpPr>
            <a:spLocks noChangeArrowheads="1"/>
          </p:cNvSpPr>
          <p:nvPr/>
        </p:nvSpPr>
        <p:spPr bwMode="auto">
          <a:xfrm>
            <a:off x="6927765" y="4557013"/>
            <a:ext cx="1325150" cy="368300"/>
          </a:xfrm>
          <a:prstGeom prst="ellipse">
            <a:avLst/>
          </a:prstGeom>
          <a:solidFill>
            <a:schemeClr val="bg1"/>
          </a:solidFill>
          <a:ln w="12700">
            <a:solidFill>
              <a:srgbClr val="FFC000"/>
            </a:solidFill>
            <a:round/>
            <a:headEnd/>
            <a:tailEnd/>
          </a:ln>
        </p:spPr>
        <p:txBody>
          <a:bodyPr wrap="none" anchor="ctr"/>
          <a:lstStyle/>
          <a:p>
            <a:pPr algn="ctr"/>
            <a:r>
              <a:rPr lang="de-DE" sz="1600" dirty="0"/>
              <a:t>Anfangsdatum</a:t>
            </a:r>
          </a:p>
        </p:txBody>
      </p:sp>
      <p:cxnSp>
        <p:nvCxnSpPr>
          <p:cNvPr id="18" name="Straight Connector 17">
            <a:extLst>
              <a:ext uri="{FF2B5EF4-FFF2-40B4-BE49-F238E27FC236}">
                <a16:creationId xmlns:a16="http://schemas.microsoft.com/office/drawing/2014/main" id="{521A9D11-036B-6349-A46A-8A2930C01E65}"/>
              </a:ext>
            </a:extLst>
          </p:cNvPr>
          <p:cNvCxnSpPr>
            <a:cxnSpLocks/>
            <a:stCxn id="13" idx="0"/>
            <a:endCxn id="17" idx="4"/>
          </p:cNvCxnSpPr>
          <p:nvPr/>
        </p:nvCxnSpPr>
        <p:spPr>
          <a:xfrm flipV="1">
            <a:off x="7590340" y="4925314"/>
            <a:ext cx="0" cy="38370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A158888A-5A04-9A45-95A4-A5E5D3F7B3C2}"/>
              </a:ext>
            </a:extLst>
          </p:cNvPr>
          <p:cNvSpPr txBox="1"/>
          <p:nvPr/>
        </p:nvSpPr>
        <p:spPr>
          <a:xfrm>
            <a:off x="6371283" y="5505810"/>
            <a:ext cx="301686" cy="369332"/>
          </a:xfrm>
          <a:prstGeom prst="rect">
            <a:avLst/>
          </a:prstGeom>
          <a:noFill/>
        </p:spPr>
        <p:txBody>
          <a:bodyPr wrap="none" rtlCol="0">
            <a:spAutoFit/>
          </a:bodyPr>
          <a:lstStyle/>
          <a:p>
            <a:r>
              <a:rPr lang="de-DE" dirty="0"/>
              <a:t>1</a:t>
            </a:r>
          </a:p>
        </p:txBody>
      </p:sp>
      <p:sp>
        <p:nvSpPr>
          <p:cNvPr id="20" name="TextBox 19">
            <a:extLst>
              <a:ext uri="{FF2B5EF4-FFF2-40B4-BE49-F238E27FC236}">
                <a16:creationId xmlns:a16="http://schemas.microsoft.com/office/drawing/2014/main" id="{7FA0C3B4-AAD7-5642-B8E9-FB278C338678}"/>
              </a:ext>
            </a:extLst>
          </p:cNvPr>
          <p:cNvSpPr txBox="1"/>
          <p:nvPr/>
        </p:nvSpPr>
        <p:spPr>
          <a:xfrm>
            <a:off x="8524872" y="5503186"/>
            <a:ext cx="301686" cy="369332"/>
          </a:xfrm>
          <a:prstGeom prst="rect">
            <a:avLst/>
          </a:prstGeom>
          <a:noFill/>
        </p:spPr>
        <p:txBody>
          <a:bodyPr wrap="none" rtlCol="0">
            <a:spAutoFit/>
          </a:bodyPr>
          <a:lstStyle/>
          <a:p>
            <a:r>
              <a:rPr lang="de-DE" dirty="0"/>
              <a:t>1</a:t>
            </a:r>
          </a:p>
        </p:txBody>
      </p:sp>
      <p:sp>
        <p:nvSpPr>
          <p:cNvPr id="22" name="Rectangle 21">
            <a:extLst>
              <a:ext uri="{FF2B5EF4-FFF2-40B4-BE49-F238E27FC236}">
                <a16:creationId xmlns:a16="http://schemas.microsoft.com/office/drawing/2014/main" id="{DD1AFBAD-8456-8648-8F5C-59093E2BFE70}"/>
              </a:ext>
            </a:extLst>
          </p:cNvPr>
          <p:cNvSpPr/>
          <p:nvPr/>
        </p:nvSpPr>
        <p:spPr>
          <a:xfrm>
            <a:off x="2614051" y="1691244"/>
            <a:ext cx="1497362" cy="27512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tangle 22">
            <a:extLst>
              <a:ext uri="{FF2B5EF4-FFF2-40B4-BE49-F238E27FC236}">
                <a16:creationId xmlns:a16="http://schemas.microsoft.com/office/drawing/2014/main" id="{4F4EA080-DA37-DA43-AD03-289CDB251DCE}"/>
              </a:ext>
            </a:extLst>
          </p:cNvPr>
          <p:cNvSpPr/>
          <p:nvPr/>
        </p:nvSpPr>
        <p:spPr>
          <a:xfrm>
            <a:off x="6725237" y="2018610"/>
            <a:ext cx="1551776" cy="27512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3">
            <a:extLst>
              <a:ext uri="{FF2B5EF4-FFF2-40B4-BE49-F238E27FC236}">
                <a16:creationId xmlns:a16="http://schemas.microsoft.com/office/drawing/2014/main" id="{D007DBCC-642E-0842-9FB2-CE162F84E976}"/>
              </a:ext>
            </a:extLst>
          </p:cNvPr>
          <p:cNvSpPr/>
          <p:nvPr/>
        </p:nvSpPr>
        <p:spPr>
          <a:xfrm>
            <a:off x="8471655" y="1658125"/>
            <a:ext cx="3131065"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4">
            <a:extLst>
              <a:ext uri="{FF2B5EF4-FFF2-40B4-BE49-F238E27FC236}">
                <a16:creationId xmlns:a16="http://schemas.microsoft.com/office/drawing/2014/main" id="{2BD0C28F-FDA6-1E4D-B667-6AC4BA8D59BE}"/>
              </a:ext>
            </a:extLst>
          </p:cNvPr>
          <p:cNvSpPr/>
          <p:nvPr/>
        </p:nvSpPr>
        <p:spPr>
          <a:xfrm>
            <a:off x="1226855" y="2003785"/>
            <a:ext cx="2640718"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Diamond 25">
            <a:extLst>
              <a:ext uri="{FF2B5EF4-FFF2-40B4-BE49-F238E27FC236}">
                <a16:creationId xmlns:a16="http://schemas.microsoft.com/office/drawing/2014/main" id="{86F34E07-29FC-EE45-931B-43B8BD70F3F8}"/>
              </a:ext>
            </a:extLst>
          </p:cNvPr>
          <p:cNvSpPr/>
          <p:nvPr/>
        </p:nvSpPr>
        <p:spPr>
          <a:xfrm>
            <a:off x="10504661" y="1932572"/>
            <a:ext cx="843515" cy="460521"/>
          </a:xfrm>
          <a:prstGeom prst="diamond">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Oval 26">
            <a:extLst>
              <a:ext uri="{FF2B5EF4-FFF2-40B4-BE49-F238E27FC236}">
                <a16:creationId xmlns:a16="http://schemas.microsoft.com/office/drawing/2014/main" id="{8A7D10C1-A577-5A45-80C9-55A143969D9E}"/>
              </a:ext>
            </a:extLst>
          </p:cNvPr>
          <p:cNvSpPr/>
          <p:nvPr/>
        </p:nvSpPr>
        <p:spPr>
          <a:xfrm>
            <a:off x="1713672" y="2332776"/>
            <a:ext cx="1950701"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a:extLst>
              <a:ext uri="{FF2B5EF4-FFF2-40B4-BE49-F238E27FC236}">
                <a16:creationId xmlns:a16="http://schemas.microsoft.com/office/drawing/2014/main" id="{441D3E77-2A95-5747-B8AF-68EA10A2E095}"/>
              </a:ext>
            </a:extLst>
          </p:cNvPr>
          <p:cNvSpPr/>
          <p:nvPr/>
        </p:nvSpPr>
        <p:spPr>
          <a:xfrm>
            <a:off x="7509230" y="2657505"/>
            <a:ext cx="1390930"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Straight Connector 29">
            <a:extLst>
              <a:ext uri="{FF2B5EF4-FFF2-40B4-BE49-F238E27FC236}">
                <a16:creationId xmlns:a16="http://schemas.microsoft.com/office/drawing/2014/main" id="{528D347A-2C2D-9D40-B9FA-3E7ADE31DD09}"/>
              </a:ext>
            </a:extLst>
          </p:cNvPr>
          <p:cNvCxnSpPr>
            <a:cxnSpLocks/>
          </p:cNvCxnSpPr>
          <p:nvPr/>
        </p:nvCxnSpPr>
        <p:spPr>
          <a:xfrm>
            <a:off x="5206326" y="2280079"/>
            <a:ext cx="1445087"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1" name="Oval 10">
            <a:extLst>
              <a:ext uri="{FF2B5EF4-FFF2-40B4-BE49-F238E27FC236}">
                <a16:creationId xmlns:a16="http://schemas.microsoft.com/office/drawing/2014/main" id="{E9682E7D-F1C3-8B46-843B-1ECF42145743}"/>
              </a:ext>
            </a:extLst>
          </p:cNvPr>
          <p:cNvSpPr>
            <a:spLocks noChangeArrowheads="1"/>
          </p:cNvSpPr>
          <p:nvPr/>
        </p:nvSpPr>
        <p:spPr bwMode="auto">
          <a:xfrm>
            <a:off x="4546744" y="4099254"/>
            <a:ext cx="981167" cy="368300"/>
          </a:xfrm>
          <a:prstGeom prst="ellipse">
            <a:avLst/>
          </a:prstGeom>
          <a:solidFill>
            <a:schemeClr val="bg1"/>
          </a:solidFill>
          <a:ln w="38100" cmpd="dbl">
            <a:solidFill>
              <a:srgbClr val="FFC000"/>
            </a:solidFill>
            <a:round/>
            <a:headEnd/>
            <a:tailEnd/>
          </a:ln>
        </p:spPr>
        <p:txBody>
          <a:bodyPr wrap="none" anchor="ctr"/>
          <a:lstStyle/>
          <a:p>
            <a:pPr algn="ctr"/>
            <a:r>
              <a:rPr lang="de-DE" sz="1600" dirty="0"/>
              <a:t>Standorte</a:t>
            </a:r>
          </a:p>
        </p:txBody>
      </p:sp>
    </p:spTree>
    <p:extLst>
      <p:ext uri="{BB962C8B-B14F-4D97-AF65-F5344CB8AC3E}">
        <p14:creationId xmlns:p14="http://schemas.microsoft.com/office/powerpoint/2010/main" val="40706943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2" end="2"/>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
                                            <p:txEl>
                                              <p:pRg st="3" end="3"/>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3">
                                            <p:txEl>
                                              <p:pRg st="4" end="4"/>
                                            </p:txEl>
                                          </p:spTgt>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3">
                                            <p:txEl>
                                              <p:pRg st="5" end="5"/>
                                            </p:txEl>
                                          </p:spTgt>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animBg="1"/>
      <p:bldP spid="15" grpId="0" animBg="1"/>
      <p:bldP spid="17" grpId="0" animBg="1"/>
      <p:bldP spid="19" grpId="0"/>
      <p:bldP spid="20" grpId="0"/>
      <p:bldP spid="22" grpId="0" animBg="1"/>
      <p:bldP spid="23" grpId="0" animBg="1"/>
      <p:bldP spid="24" grpId="0" animBg="1"/>
      <p:bldP spid="25" grpId="0" animBg="1"/>
      <p:bldP spid="26" grpId="0" animBg="1"/>
      <p:bldP spid="27" grpId="0" animBg="1"/>
      <p:bldP spid="28"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Anwendungsdefinition „Firma“ …</a:t>
            </a:r>
          </a:p>
        </p:txBody>
      </p:sp>
      <p:sp>
        <p:nvSpPr>
          <p:cNvPr id="3" name="Inhaltsplatzhalter 2"/>
          <p:cNvSpPr>
            <a:spLocks noGrp="1"/>
          </p:cNvSpPr>
          <p:nvPr>
            <p:ph idx="1"/>
          </p:nvPr>
        </p:nvSpPr>
        <p:spPr>
          <a:xfrm>
            <a:off x="359625" y="1665066"/>
            <a:ext cx="7642205" cy="4240848"/>
          </a:xfrm>
        </p:spPr>
        <p:txBody>
          <a:bodyPr>
            <a:normAutofit/>
          </a:bodyPr>
          <a:lstStyle/>
          <a:p>
            <a:pPr marL="360363" indent="-360363">
              <a:buFont typeface="+mj-lt"/>
              <a:buAutoNum type="arabicPeriod" startAt="2"/>
            </a:pPr>
            <a:r>
              <a:rPr lang="de-DE" dirty="0"/>
              <a:t>Eine Abteilung kontrolliert eine Reihe von Projekten, die jeweils einen Namen, eine eindeutige Nummer und einen einzigen Standort haben.</a:t>
            </a:r>
          </a:p>
          <a:p>
            <a:pPr lvl="1"/>
            <a:r>
              <a:rPr lang="de-DE" dirty="0"/>
              <a:t>Interpretation: totale Partizipation der Projekte</a:t>
            </a:r>
          </a:p>
          <a:p>
            <a:endParaRPr lang="de-DE" dirty="0"/>
          </a:p>
          <a:p>
            <a:r>
              <a:rPr lang="de-DE" dirty="0"/>
              <a:t>Mehrwertige vs. einwertige Attribute</a:t>
            </a:r>
          </a:p>
          <a:p>
            <a:pPr lvl="1"/>
            <a:r>
              <a:rPr lang="de-DE" dirty="0"/>
              <a:t>Standorte: mehrere Orte pro Abteilung</a:t>
            </a:r>
          </a:p>
          <a:p>
            <a:pPr lvl="1"/>
            <a:endParaRPr lang="de-DE" dirty="0"/>
          </a:p>
          <a:p>
            <a:pPr lvl="1"/>
            <a:endParaRPr lang="de-DE" dirty="0"/>
          </a:p>
          <a:p>
            <a:pPr lvl="1"/>
            <a:r>
              <a:rPr lang="de-DE" dirty="0"/>
              <a:t>Standort: ein Ort pro Projekt</a:t>
            </a:r>
          </a:p>
          <a:p>
            <a:pPr lvl="1"/>
            <a:endParaRPr lang="de-DE" dirty="0"/>
          </a:p>
          <a:p>
            <a:endParaRPr lang="de-DE" dirty="0"/>
          </a:p>
        </p:txBody>
      </p:sp>
      <p:sp>
        <p:nvSpPr>
          <p:cNvPr id="5" name="Date Placeholder 4">
            <a:extLst>
              <a:ext uri="{FF2B5EF4-FFF2-40B4-BE49-F238E27FC236}">
                <a16:creationId xmlns:a16="http://schemas.microsoft.com/office/drawing/2014/main" id="{82AB45AE-9763-E145-9D65-90172CC1D4E5}"/>
              </a:ext>
            </a:extLst>
          </p:cNvPr>
          <p:cNvSpPr>
            <a:spLocks noGrp="1"/>
          </p:cNvSpPr>
          <p:nvPr>
            <p:ph type="dt" sz="half" idx="2"/>
          </p:nvPr>
        </p:nvSpPr>
        <p:spPr/>
        <p:txBody>
          <a:bodyPr/>
          <a:lstStyle/>
          <a:p>
            <a:r>
              <a:rPr lang="en-GB"/>
              <a:t>Modellierung</a:t>
            </a:r>
          </a:p>
        </p:txBody>
      </p:sp>
      <p:sp>
        <p:nvSpPr>
          <p:cNvPr id="13" name="Footer Placeholder 12">
            <a:extLst>
              <a:ext uri="{FF2B5EF4-FFF2-40B4-BE49-F238E27FC236}">
                <a16:creationId xmlns:a16="http://schemas.microsoft.com/office/drawing/2014/main" id="{4ABDF54D-C839-AF47-9E86-7FDD65520CC9}"/>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24</a:t>
            </a:fld>
            <a:endParaRPr lang="de-DE"/>
          </a:p>
        </p:txBody>
      </p:sp>
      <p:sp>
        <p:nvSpPr>
          <p:cNvPr id="6" name="Rectangle 2">
            <a:extLst>
              <a:ext uri="{FF2B5EF4-FFF2-40B4-BE49-F238E27FC236}">
                <a16:creationId xmlns:a16="http://schemas.microsoft.com/office/drawing/2014/main" id="{6ABD2201-175F-FC49-A129-242501D60F9B}"/>
              </a:ext>
            </a:extLst>
          </p:cNvPr>
          <p:cNvSpPr>
            <a:spLocks noChangeArrowheads="1"/>
          </p:cNvSpPr>
          <p:nvPr/>
        </p:nvSpPr>
        <p:spPr bwMode="auto">
          <a:xfrm>
            <a:off x="9913985" y="2448106"/>
            <a:ext cx="981167"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t>Abteilung</a:t>
            </a:r>
          </a:p>
        </p:txBody>
      </p:sp>
      <p:sp>
        <p:nvSpPr>
          <p:cNvPr id="7" name="Oval 4">
            <a:extLst>
              <a:ext uri="{FF2B5EF4-FFF2-40B4-BE49-F238E27FC236}">
                <a16:creationId xmlns:a16="http://schemas.microsoft.com/office/drawing/2014/main" id="{30E4FE9C-FFE6-884F-871B-D8E0F216AB8B}"/>
              </a:ext>
            </a:extLst>
          </p:cNvPr>
          <p:cNvSpPr>
            <a:spLocks noChangeArrowheads="1"/>
          </p:cNvSpPr>
          <p:nvPr/>
        </p:nvSpPr>
        <p:spPr bwMode="auto">
          <a:xfrm>
            <a:off x="9037236" y="1701196"/>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u="sng"/>
              <a:t>Name</a:t>
            </a:r>
          </a:p>
        </p:txBody>
      </p:sp>
      <p:sp>
        <p:nvSpPr>
          <p:cNvPr id="8" name="Oval 7">
            <a:extLst>
              <a:ext uri="{FF2B5EF4-FFF2-40B4-BE49-F238E27FC236}">
                <a16:creationId xmlns:a16="http://schemas.microsoft.com/office/drawing/2014/main" id="{55A9F3DA-719E-574B-9EFE-A9DB20F76041}"/>
              </a:ext>
            </a:extLst>
          </p:cNvPr>
          <p:cNvSpPr>
            <a:spLocks noChangeArrowheads="1"/>
          </p:cNvSpPr>
          <p:nvPr/>
        </p:nvSpPr>
        <p:spPr bwMode="auto">
          <a:xfrm>
            <a:off x="9914715" y="1095579"/>
            <a:ext cx="979702" cy="368300"/>
          </a:xfrm>
          <a:prstGeom prst="ellipse">
            <a:avLst/>
          </a:prstGeom>
          <a:solidFill>
            <a:schemeClr val="bg1"/>
          </a:solidFill>
          <a:ln w="12700">
            <a:solidFill>
              <a:schemeClr val="tx1"/>
            </a:solidFill>
            <a:round/>
            <a:headEnd/>
            <a:tailEnd/>
          </a:ln>
        </p:spPr>
        <p:txBody>
          <a:bodyPr wrap="none" anchor="ctr"/>
          <a:lstStyle/>
          <a:p>
            <a:pPr algn="ctr"/>
            <a:r>
              <a:rPr lang="de-DE" sz="1600" u="sng"/>
              <a:t>Nummer</a:t>
            </a:r>
          </a:p>
        </p:txBody>
      </p:sp>
      <p:sp>
        <p:nvSpPr>
          <p:cNvPr id="9" name="Oval 10">
            <a:extLst>
              <a:ext uri="{FF2B5EF4-FFF2-40B4-BE49-F238E27FC236}">
                <a16:creationId xmlns:a16="http://schemas.microsoft.com/office/drawing/2014/main" id="{CD9CFCF7-DF57-DD45-8623-3F79CD58B0A8}"/>
              </a:ext>
            </a:extLst>
          </p:cNvPr>
          <p:cNvSpPr>
            <a:spLocks noChangeArrowheads="1"/>
          </p:cNvSpPr>
          <p:nvPr/>
        </p:nvSpPr>
        <p:spPr bwMode="auto">
          <a:xfrm>
            <a:off x="10853231" y="1697761"/>
            <a:ext cx="981167" cy="368300"/>
          </a:xfrm>
          <a:prstGeom prst="ellipse">
            <a:avLst/>
          </a:prstGeom>
          <a:solidFill>
            <a:schemeClr val="bg1"/>
          </a:solidFill>
          <a:ln w="38100" cmpd="dbl">
            <a:solidFill>
              <a:schemeClr val="tx1"/>
            </a:solidFill>
            <a:round/>
            <a:headEnd/>
            <a:tailEnd/>
          </a:ln>
        </p:spPr>
        <p:txBody>
          <a:bodyPr wrap="none" anchor="ctr"/>
          <a:lstStyle/>
          <a:p>
            <a:pPr algn="ctr"/>
            <a:r>
              <a:rPr lang="de-DE" sz="1600" dirty="0"/>
              <a:t>Standorte</a:t>
            </a:r>
          </a:p>
        </p:txBody>
      </p:sp>
      <p:cxnSp>
        <p:nvCxnSpPr>
          <p:cNvPr id="10" name="Straight Connector 9">
            <a:extLst>
              <a:ext uri="{FF2B5EF4-FFF2-40B4-BE49-F238E27FC236}">
                <a16:creationId xmlns:a16="http://schemas.microsoft.com/office/drawing/2014/main" id="{00FCE33B-DD12-FB4C-8CB2-2BB244D4B3B7}"/>
              </a:ext>
            </a:extLst>
          </p:cNvPr>
          <p:cNvCxnSpPr>
            <a:cxnSpLocks/>
            <a:stCxn id="6" idx="0"/>
            <a:endCxn id="7" idx="4"/>
          </p:cNvCxnSpPr>
          <p:nvPr/>
        </p:nvCxnSpPr>
        <p:spPr>
          <a:xfrm flipH="1" flipV="1">
            <a:off x="9418236" y="2069497"/>
            <a:ext cx="986332" cy="37860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8732115B-084D-2249-8D01-D142B4048297}"/>
              </a:ext>
            </a:extLst>
          </p:cNvPr>
          <p:cNvCxnSpPr>
            <a:cxnSpLocks/>
            <a:stCxn id="6" idx="0"/>
            <a:endCxn id="8" idx="4"/>
          </p:cNvCxnSpPr>
          <p:nvPr/>
        </p:nvCxnSpPr>
        <p:spPr>
          <a:xfrm flipH="1" flipV="1">
            <a:off x="10404566" y="1463879"/>
            <a:ext cx="2" cy="98422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D706C7DC-1542-464B-8AB5-D8F6FDA790BF}"/>
              </a:ext>
            </a:extLst>
          </p:cNvPr>
          <p:cNvCxnSpPr>
            <a:cxnSpLocks/>
            <a:stCxn id="6" idx="0"/>
            <a:endCxn id="9" idx="4"/>
          </p:cNvCxnSpPr>
          <p:nvPr/>
        </p:nvCxnSpPr>
        <p:spPr>
          <a:xfrm flipV="1">
            <a:off x="10404568" y="2066061"/>
            <a:ext cx="939246" cy="38204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DD1AFBAD-8456-8648-8F5C-59093E2BFE70}"/>
              </a:ext>
            </a:extLst>
          </p:cNvPr>
          <p:cNvSpPr/>
          <p:nvPr/>
        </p:nvSpPr>
        <p:spPr>
          <a:xfrm>
            <a:off x="5908882" y="1683709"/>
            <a:ext cx="1162478" cy="27512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3">
            <a:extLst>
              <a:ext uri="{FF2B5EF4-FFF2-40B4-BE49-F238E27FC236}">
                <a16:creationId xmlns:a16="http://schemas.microsoft.com/office/drawing/2014/main" id="{D007DBCC-642E-0842-9FB2-CE162F84E976}"/>
              </a:ext>
            </a:extLst>
          </p:cNvPr>
          <p:cNvSpPr/>
          <p:nvPr/>
        </p:nvSpPr>
        <p:spPr>
          <a:xfrm>
            <a:off x="2332663" y="2005534"/>
            <a:ext cx="1019596"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4">
            <a:extLst>
              <a:ext uri="{FF2B5EF4-FFF2-40B4-BE49-F238E27FC236}">
                <a16:creationId xmlns:a16="http://schemas.microsoft.com/office/drawing/2014/main" id="{2BD0C28F-FDA6-1E4D-B667-6AC4BA8D59BE}"/>
              </a:ext>
            </a:extLst>
          </p:cNvPr>
          <p:cNvSpPr/>
          <p:nvPr/>
        </p:nvSpPr>
        <p:spPr>
          <a:xfrm>
            <a:off x="3957590" y="1994107"/>
            <a:ext cx="2632864"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Diamond 25">
            <a:extLst>
              <a:ext uri="{FF2B5EF4-FFF2-40B4-BE49-F238E27FC236}">
                <a16:creationId xmlns:a16="http://schemas.microsoft.com/office/drawing/2014/main" id="{86F34E07-29FC-EE45-931B-43B8BD70F3F8}"/>
              </a:ext>
            </a:extLst>
          </p:cNvPr>
          <p:cNvSpPr/>
          <p:nvPr/>
        </p:nvSpPr>
        <p:spPr>
          <a:xfrm>
            <a:off x="2510461" y="1594757"/>
            <a:ext cx="1447128" cy="460521"/>
          </a:xfrm>
          <a:prstGeom prst="diamond">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Oval 27">
            <a:extLst>
              <a:ext uri="{FF2B5EF4-FFF2-40B4-BE49-F238E27FC236}">
                <a16:creationId xmlns:a16="http://schemas.microsoft.com/office/drawing/2014/main" id="{441D3E77-2A95-5747-B8AF-68EA10A2E095}"/>
              </a:ext>
            </a:extLst>
          </p:cNvPr>
          <p:cNvSpPr/>
          <p:nvPr/>
        </p:nvSpPr>
        <p:spPr>
          <a:xfrm>
            <a:off x="1745248" y="2331965"/>
            <a:ext cx="1148249"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Straight Connector 29">
            <a:extLst>
              <a:ext uri="{FF2B5EF4-FFF2-40B4-BE49-F238E27FC236}">
                <a16:creationId xmlns:a16="http://schemas.microsoft.com/office/drawing/2014/main" id="{528D347A-2C2D-9D40-B9FA-3E7ADE31DD09}"/>
              </a:ext>
            </a:extLst>
          </p:cNvPr>
          <p:cNvCxnSpPr>
            <a:cxnSpLocks/>
          </p:cNvCxnSpPr>
          <p:nvPr/>
        </p:nvCxnSpPr>
        <p:spPr>
          <a:xfrm>
            <a:off x="4610556" y="1955992"/>
            <a:ext cx="665861"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9" name="AutoShape 4">
            <a:extLst>
              <a:ext uri="{FF2B5EF4-FFF2-40B4-BE49-F238E27FC236}">
                <a16:creationId xmlns:a16="http://schemas.microsoft.com/office/drawing/2014/main" id="{EBF2DAF1-2797-4943-BB30-E78CEB9755CC}"/>
              </a:ext>
            </a:extLst>
          </p:cNvPr>
          <p:cNvSpPr>
            <a:spLocks noChangeArrowheads="1"/>
          </p:cNvSpPr>
          <p:nvPr/>
        </p:nvSpPr>
        <p:spPr bwMode="auto">
          <a:xfrm>
            <a:off x="9446173" y="3301677"/>
            <a:ext cx="1919472" cy="596900"/>
          </a:xfrm>
          <a:prstGeom prst="diamond">
            <a:avLst/>
          </a:prstGeom>
          <a:solidFill>
            <a:schemeClr val="bg1"/>
          </a:solidFill>
          <a:ln w="12700">
            <a:solidFill>
              <a:schemeClr val="accent4"/>
            </a:solidFill>
            <a:miter lim="800000"/>
            <a:headEnd/>
            <a:tailEnd/>
          </a:ln>
        </p:spPr>
        <p:txBody>
          <a:bodyPr wrap="none" anchor="ctr"/>
          <a:lstStyle/>
          <a:p>
            <a:pPr algn="ctr"/>
            <a:r>
              <a:rPr lang="de-DE" dirty="0"/>
              <a:t>kontrolliert</a:t>
            </a:r>
          </a:p>
        </p:txBody>
      </p:sp>
      <p:cxnSp>
        <p:nvCxnSpPr>
          <p:cNvPr id="31" name="Straight Connector 30">
            <a:extLst>
              <a:ext uri="{FF2B5EF4-FFF2-40B4-BE49-F238E27FC236}">
                <a16:creationId xmlns:a16="http://schemas.microsoft.com/office/drawing/2014/main" id="{D40C15D1-E807-9248-82E6-0E2E52002E82}"/>
              </a:ext>
            </a:extLst>
          </p:cNvPr>
          <p:cNvCxnSpPr>
            <a:cxnSpLocks/>
            <a:stCxn id="29" idx="0"/>
            <a:endCxn id="6" idx="2"/>
          </p:cNvCxnSpPr>
          <p:nvPr/>
        </p:nvCxnSpPr>
        <p:spPr>
          <a:xfrm flipH="1" flipV="1">
            <a:off x="10404569" y="2759473"/>
            <a:ext cx="1341" cy="54220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F46A4917-F8D4-B945-87B0-46361CAB435F}"/>
              </a:ext>
            </a:extLst>
          </p:cNvPr>
          <p:cNvCxnSpPr>
            <a:cxnSpLocks/>
            <a:stCxn id="33" idx="0"/>
            <a:endCxn id="29" idx="2"/>
          </p:cNvCxnSpPr>
          <p:nvPr/>
        </p:nvCxnSpPr>
        <p:spPr>
          <a:xfrm flipH="1" flipV="1">
            <a:off x="10405910" y="3898577"/>
            <a:ext cx="1" cy="518376"/>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33" name="Rectangle 2">
            <a:extLst>
              <a:ext uri="{FF2B5EF4-FFF2-40B4-BE49-F238E27FC236}">
                <a16:creationId xmlns:a16="http://schemas.microsoft.com/office/drawing/2014/main" id="{69FCE0EA-9065-2244-894B-DC07C1A3343A}"/>
              </a:ext>
            </a:extLst>
          </p:cNvPr>
          <p:cNvSpPr>
            <a:spLocks noChangeArrowheads="1"/>
          </p:cNvSpPr>
          <p:nvPr/>
        </p:nvSpPr>
        <p:spPr bwMode="auto">
          <a:xfrm>
            <a:off x="10016155" y="4416954"/>
            <a:ext cx="779510"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t>Projekt</a:t>
            </a:r>
          </a:p>
        </p:txBody>
      </p:sp>
      <p:sp>
        <p:nvSpPr>
          <p:cNvPr id="34" name="Oval 4">
            <a:extLst>
              <a:ext uri="{FF2B5EF4-FFF2-40B4-BE49-F238E27FC236}">
                <a16:creationId xmlns:a16="http://schemas.microsoft.com/office/drawing/2014/main" id="{9840713D-93A2-994D-A369-9D706C45EDFA}"/>
              </a:ext>
            </a:extLst>
          </p:cNvPr>
          <p:cNvSpPr>
            <a:spLocks noChangeArrowheads="1"/>
          </p:cNvSpPr>
          <p:nvPr/>
        </p:nvSpPr>
        <p:spPr bwMode="auto">
          <a:xfrm>
            <a:off x="9368302" y="5153273"/>
            <a:ext cx="762000" cy="368300"/>
          </a:xfrm>
          <a:prstGeom prst="ellipse">
            <a:avLst/>
          </a:prstGeom>
          <a:solidFill>
            <a:schemeClr val="bg1"/>
          </a:solidFill>
          <a:ln w="12700">
            <a:solidFill>
              <a:srgbClr val="FFC000"/>
            </a:solidFill>
            <a:round/>
            <a:headEnd/>
            <a:tailEnd/>
          </a:ln>
        </p:spPr>
        <p:txBody>
          <a:bodyPr wrap="none" anchor="ctr"/>
          <a:lstStyle/>
          <a:p>
            <a:pPr algn="ctr"/>
            <a:r>
              <a:rPr lang="de-DE" sz="1600" dirty="0"/>
              <a:t>Name</a:t>
            </a:r>
          </a:p>
        </p:txBody>
      </p:sp>
      <p:sp>
        <p:nvSpPr>
          <p:cNvPr id="35" name="Oval 7">
            <a:extLst>
              <a:ext uri="{FF2B5EF4-FFF2-40B4-BE49-F238E27FC236}">
                <a16:creationId xmlns:a16="http://schemas.microsoft.com/office/drawing/2014/main" id="{3F8BDC91-4317-3747-B754-BEE46544FC7A}"/>
              </a:ext>
            </a:extLst>
          </p:cNvPr>
          <p:cNvSpPr>
            <a:spLocks noChangeArrowheads="1"/>
          </p:cNvSpPr>
          <p:nvPr/>
        </p:nvSpPr>
        <p:spPr bwMode="auto">
          <a:xfrm>
            <a:off x="9712364" y="5537614"/>
            <a:ext cx="979702" cy="368300"/>
          </a:xfrm>
          <a:prstGeom prst="ellipse">
            <a:avLst/>
          </a:prstGeom>
          <a:solidFill>
            <a:schemeClr val="bg1"/>
          </a:solidFill>
          <a:ln w="12700">
            <a:solidFill>
              <a:srgbClr val="FFC000"/>
            </a:solidFill>
            <a:round/>
            <a:headEnd/>
            <a:tailEnd/>
          </a:ln>
        </p:spPr>
        <p:txBody>
          <a:bodyPr wrap="none" anchor="ctr"/>
          <a:lstStyle/>
          <a:p>
            <a:pPr algn="ctr"/>
            <a:r>
              <a:rPr lang="de-DE" sz="1600" u="sng" dirty="0"/>
              <a:t>Nummer</a:t>
            </a:r>
          </a:p>
        </p:txBody>
      </p:sp>
      <p:sp>
        <p:nvSpPr>
          <p:cNvPr id="36" name="Oval 10">
            <a:extLst>
              <a:ext uri="{FF2B5EF4-FFF2-40B4-BE49-F238E27FC236}">
                <a16:creationId xmlns:a16="http://schemas.microsoft.com/office/drawing/2014/main" id="{354A757D-7EE1-8C48-B584-3A0286F45C0E}"/>
              </a:ext>
            </a:extLst>
          </p:cNvPr>
          <p:cNvSpPr>
            <a:spLocks noChangeArrowheads="1"/>
          </p:cNvSpPr>
          <p:nvPr/>
        </p:nvSpPr>
        <p:spPr bwMode="auto">
          <a:xfrm>
            <a:off x="10383137" y="5165239"/>
            <a:ext cx="981167" cy="368300"/>
          </a:xfrm>
          <a:prstGeom prst="ellipse">
            <a:avLst/>
          </a:prstGeom>
          <a:solidFill>
            <a:schemeClr val="bg1"/>
          </a:solidFill>
          <a:ln w="12700" cmpd="sng">
            <a:solidFill>
              <a:srgbClr val="FFC000"/>
            </a:solidFill>
            <a:round/>
            <a:headEnd/>
            <a:tailEnd/>
          </a:ln>
        </p:spPr>
        <p:txBody>
          <a:bodyPr wrap="none" anchor="ctr"/>
          <a:lstStyle/>
          <a:p>
            <a:pPr algn="ctr"/>
            <a:r>
              <a:rPr lang="de-DE" sz="1600" dirty="0"/>
              <a:t>Standort</a:t>
            </a:r>
          </a:p>
        </p:txBody>
      </p:sp>
      <p:cxnSp>
        <p:nvCxnSpPr>
          <p:cNvPr id="37" name="Straight Connector 36">
            <a:extLst>
              <a:ext uri="{FF2B5EF4-FFF2-40B4-BE49-F238E27FC236}">
                <a16:creationId xmlns:a16="http://schemas.microsoft.com/office/drawing/2014/main" id="{F56EF212-89BC-7344-8728-5C3734E0E6C4}"/>
              </a:ext>
            </a:extLst>
          </p:cNvPr>
          <p:cNvCxnSpPr>
            <a:cxnSpLocks/>
            <a:stCxn id="33" idx="2"/>
            <a:endCxn id="34" idx="7"/>
          </p:cNvCxnSpPr>
          <p:nvPr/>
        </p:nvCxnSpPr>
        <p:spPr>
          <a:xfrm flipH="1">
            <a:off x="10018710" y="4728321"/>
            <a:ext cx="387200" cy="478889"/>
          </a:xfrm>
          <a:prstGeom prst="line">
            <a:avLst/>
          </a:prstGeom>
          <a:ln w="1270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2A842721-AF1D-1C46-94C5-056F845C32D1}"/>
              </a:ext>
            </a:extLst>
          </p:cNvPr>
          <p:cNvCxnSpPr>
            <a:cxnSpLocks/>
            <a:stCxn id="33" idx="2"/>
            <a:endCxn id="35" idx="0"/>
          </p:cNvCxnSpPr>
          <p:nvPr/>
        </p:nvCxnSpPr>
        <p:spPr>
          <a:xfrm flipH="1">
            <a:off x="10202216" y="4728320"/>
            <a:ext cx="203695" cy="80929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686739AD-3B7E-0D4D-A9DE-63098E533A5F}"/>
              </a:ext>
            </a:extLst>
          </p:cNvPr>
          <p:cNvCxnSpPr>
            <a:cxnSpLocks/>
            <a:stCxn id="33" idx="2"/>
            <a:endCxn id="36" idx="0"/>
          </p:cNvCxnSpPr>
          <p:nvPr/>
        </p:nvCxnSpPr>
        <p:spPr>
          <a:xfrm>
            <a:off x="10405910" y="4728321"/>
            <a:ext cx="467810" cy="43691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239CDC0C-F2B4-8C42-9313-81A0380F3455}"/>
              </a:ext>
            </a:extLst>
          </p:cNvPr>
          <p:cNvSpPr txBox="1"/>
          <p:nvPr/>
        </p:nvSpPr>
        <p:spPr>
          <a:xfrm>
            <a:off x="10420597" y="3006498"/>
            <a:ext cx="301686" cy="369332"/>
          </a:xfrm>
          <a:prstGeom prst="rect">
            <a:avLst/>
          </a:prstGeom>
          <a:noFill/>
        </p:spPr>
        <p:txBody>
          <a:bodyPr wrap="none" rtlCol="0">
            <a:spAutoFit/>
          </a:bodyPr>
          <a:lstStyle/>
          <a:p>
            <a:r>
              <a:rPr lang="de-DE" dirty="0"/>
              <a:t>1</a:t>
            </a:r>
          </a:p>
        </p:txBody>
      </p:sp>
      <p:sp>
        <p:nvSpPr>
          <p:cNvPr id="41" name="TextBox 40">
            <a:extLst>
              <a:ext uri="{FF2B5EF4-FFF2-40B4-BE49-F238E27FC236}">
                <a16:creationId xmlns:a16="http://schemas.microsoft.com/office/drawing/2014/main" id="{49BC2860-FEE6-CD43-9B44-3248A1D818F0}"/>
              </a:ext>
            </a:extLst>
          </p:cNvPr>
          <p:cNvSpPr txBox="1"/>
          <p:nvPr/>
        </p:nvSpPr>
        <p:spPr>
          <a:xfrm>
            <a:off x="10404567" y="3802505"/>
            <a:ext cx="306494" cy="369332"/>
          </a:xfrm>
          <a:prstGeom prst="rect">
            <a:avLst/>
          </a:prstGeom>
          <a:noFill/>
        </p:spPr>
        <p:txBody>
          <a:bodyPr wrap="none" rtlCol="0">
            <a:spAutoFit/>
          </a:bodyPr>
          <a:lstStyle/>
          <a:p>
            <a:r>
              <a:rPr lang="de-DE" dirty="0"/>
              <a:t>n</a:t>
            </a:r>
          </a:p>
        </p:txBody>
      </p:sp>
      <p:sp>
        <p:nvSpPr>
          <p:cNvPr id="47" name="Rectangle 46">
            <a:extLst>
              <a:ext uri="{FF2B5EF4-FFF2-40B4-BE49-F238E27FC236}">
                <a16:creationId xmlns:a16="http://schemas.microsoft.com/office/drawing/2014/main" id="{D09C4B6E-0B92-964D-B7FD-110D9787FC6A}"/>
              </a:ext>
            </a:extLst>
          </p:cNvPr>
          <p:cNvSpPr/>
          <p:nvPr/>
        </p:nvSpPr>
        <p:spPr>
          <a:xfrm>
            <a:off x="1310798" y="1676353"/>
            <a:ext cx="1199663" cy="27512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Oval 10">
            <a:extLst>
              <a:ext uri="{FF2B5EF4-FFF2-40B4-BE49-F238E27FC236}">
                <a16:creationId xmlns:a16="http://schemas.microsoft.com/office/drawing/2014/main" id="{7F2B3AA6-60C6-2C44-9D72-083BF587E042}"/>
              </a:ext>
            </a:extLst>
          </p:cNvPr>
          <p:cNvSpPr>
            <a:spLocks noChangeArrowheads="1"/>
          </p:cNvSpPr>
          <p:nvPr/>
        </p:nvSpPr>
        <p:spPr bwMode="auto">
          <a:xfrm>
            <a:off x="4043601" y="4255566"/>
            <a:ext cx="981167" cy="368300"/>
          </a:xfrm>
          <a:prstGeom prst="ellipse">
            <a:avLst/>
          </a:prstGeom>
          <a:solidFill>
            <a:schemeClr val="bg1"/>
          </a:solidFill>
          <a:ln w="38100" cmpd="dbl">
            <a:solidFill>
              <a:schemeClr val="tx1"/>
            </a:solidFill>
            <a:round/>
            <a:headEnd/>
            <a:tailEnd/>
          </a:ln>
        </p:spPr>
        <p:txBody>
          <a:bodyPr wrap="none" anchor="ctr"/>
          <a:lstStyle/>
          <a:p>
            <a:pPr algn="ctr"/>
            <a:r>
              <a:rPr lang="de-DE" sz="1600" dirty="0"/>
              <a:t>Standorte</a:t>
            </a:r>
          </a:p>
        </p:txBody>
      </p:sp>
      <p:sp>
        <p:nvSpPr>
          <p:cNvPr id="51" name="Oval 10">
            <a:extLst>
              <a:ext uri="{FF2B5EF4-FFF2-40B4-BE49-F238E27FC236}">
                <a16:creationId xmlns:a16="http://schemas.microsoft.com/office/drawing/2014/main" id="{B1125230-1DFF-F246-A512-F574914789E6}"/>
              </a:ext>
            </a:extLst>
          </p:cNvPr>
          <p:cNvSpPr>
            <a:spLocks noChangeArrowheads="1"/>
          </p:cNvSpPr>
          <p:nvPr/>
        </p:nvSpPr>
        <p:spPr bwMode="auto">
          <a:xfrm>
            <a:off x="4043600" y="5321876"/>
            <a:ext cx="981167" cy="368300"/>
          </a:xfrm>
          <a:prstGeom prst="ellipse">
            <a:avLst/>
          </a:prstGeom>
          <a:solidFill>
            <a:schemeClr val="bg1"/>
          </a:solidFill>
          <a:ln w="12700" cmpd="sng">
            <a:solidFill>
              <a:srgbClr val="FFC000"/>
            </a:solidFill>
            <a:round/>
            <a:headEnd/>
            <a:tailEnd/>
          </a:ln>
        </p:spPr>
        <p:txBody>
          <a:bodyPr wrap="none" anchor="ctr"/>
          <a:lstStyle/>
          <a:p>
            <a:pPr algn="ctr"/>
            <a:r>
              <a:rPr lang="de-DE" sz="1600" dirty="0"/>
              <a:t>Standort</a:t>
            </a:r>
          </a:p>
        </p:txBody>
      </p:sp>
    </p:spTree>
    <p:extLst>
      <p:ext uri="{BB962C8B-B14F-4D97-AF65-F5344CB8AC3E}">
        <p14:creationId xmlns:p14="http://schemas.microsoft.com/office/powerpoint/2010/main" val="26920537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3" end="3"/>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3">
                                            <p:txEl>
                                              <p:pRg st="4" end="4"/>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
                                            <p:txEl>
                                              <p:pRg st="7" end="7"/>
                                            </p:tx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22" grpId="0" animBg="1"/>
      <p:bldP spid="24" grpId="0" animBg="1"/>
      <p:bldP spid="25" grpId="0" animBg="1"/>
      <p:bldP spid="26" grpId="0" animBg="1"/>
      <p:bldP spid="28" grpId="0" animBg="1"/>
      <p:bldP spid="29" grpId="0" animBg="1"/>
      <p:bldP spid="33" grpId="0" animBg="1"/>
      <p:bldP spid="34" grpId="0" animBg="1"/>
      <p:bldP spid="35" grpId="0" animBg="1"/>
      <p:bldP spid="36" grpId="0" animBg="1"/>
      <p:bldP spid="40" grpId="0"/>
      <p:bldP spid="41" grpId="0"/>
      <p:bldP spid="47" grpId="0" animBg="1"/>
      <p:bldP spid="49" grpId="0" animBg="1"/>
      <p:bldP spid="5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Anwendungsdefinition „Firma“ …</a:t>
            </a:r>
          </a:p>
        </p:txBody>
      </p:sp>
      <p:sp>
        <p:nvSpPr>
          <p:cNvPr id="3" name="Inhaltsplatzhalter 2"/>
          <p:cNvSpPr>
            <a:spLocks noGrp="1"/>
          </p:cNvSpPr>
          <p:nvPr>
            <p:ph idx="1"/>
          </p:nvPr>
        </p:nvSpPr>
        <p:spPr>
          <a:xfrm>
            <a:off x="359625" y="1665066"/>
            <a:ext cx="7551429" cy="4240848"/>
          </a:xfrm>
          <a:ln>
            <a:noFill/>
          </a:ln>
        </p:spPr>
        <p:txBody>
          <a:bodyPr>
            <a:noAutofit/>
          </a:bodyPr>
          <a:lstStyle/>
          <a:p>
            <a:pPr marL="360363" indent="-360363">
              <a:buFont typeface="+mj-lt"/>
              <a:buAutoNum type="arabicPeriod" startAt="3"/>
            </a:pPr>
            <a:r>
              <a:rPr lang="de-DE" dirty="0"/>
              <a:t>Zu jedem Angestellten sollen Name, Sozialversicherungsnummer, Adresse, Gehalt, Geschlecht und Geburtsdatum gespeichert werden. ... Es wird auch der unmittelbare Vorgesetzte eines Angestellten gespeichert.</a:t>
            </a:r>
          </a:p>
          <a:p>
            <a:pPr lvl="1"/>
            <a:r>
              <a:rPr lang="de-DE" dirty="0"/>
              <a:t>Interpretation: Name als mehrwertiges Attribut, auch bei anderen Attributen denkbar</a:t>
            </a:r>
          </a:p>
          <a:p>
            <a:pPr lvl="1"/>
            <a:endParaRPr lang="de-DE" dirty="0"/>
          </a:p>
          <a:p>
            <a:r>
              <a:rPr lang="de-DE" i="1" dirty="0"/>
              <a:t>Neues Konzept</a:t>
            </a:r>
            <a:r>
              <a:rPr lang="de-DE" dirty="0"/>
              <a:t>: Atomare vs. zusammengesetzte Attribute</a:t>
            </a:r>
          </a:p>
          <a:p>
            <a:pPr lvl="1"/>
            <a:r>
              <a:rPr lang="de-DE" dirty="0"/>
              <a:t>Atomar: unteilbar (nicht sinnvoll zerlegbar); z.B. </a:t>
            </a:r>
            <a:r>
              <a:rPr lang="de-DE" dirty="0" err="1"/>
              <a:t>SozVersNr</a:t>
            </a:r>
            <a:endParaRPr lang="de-DE" dirty="0"/>
          </a:p>
          <a:p>
            <a:pPr lvl="1"/>
            <a:r>
              <a:rPr lang="de-DE" dirty="0"/>
              <a:t>Zusammengesetzt: aus mehreren Attributen bestehend; z.B. Name besteht aus Vorname und Nachname</a:t>
            </a:r>
          </a:p>
        </p:txBody>
      </p:sp>
      <p:sp>
        <p:nvSpPr>
          <p:cNvPr id="5" name="Date Placeholder 4">
            <a:extLst>
              <a:ext uri="{FF2B5EF4-FFF2-40B4-BE49-F238E27FC236}">
                <a16:creationId xmlns:a16="http://schemas.microsoft.com/office/drawing/2014/main" id="{95773CB1-2C4F-0344-A89D-83C2404DC63A}"/>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B38F7A39-A8BF-B147-AF7D-7880D4397E24}"/>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25</a:t>
            </a:fld>
            <a:endParaRPr lang="de-DE"/>
          </a:p>
        </p:txBody>
      </p:sp>
      <p:sp>
        <p:nvSpPr>
          <p:cNvPr id="22" name="Rectangle 21">
            <a:extLst>
              <a:ext uri="{FF2B5EF4-FFF2-40B4-BE49-F238E27FC236}">
                <a16:creationId xmlns:a16="http://schemas.microsoft.com/office/drawing/2014/main" id="{DD1AFBAD-8456-8648-8F5C-59093E2BFE70}"/>
              </a:ext>
            </a:extLst>
          </p:cNvPr>
          <p:cNvSpPr/>
          <p:nvPr/>
        </p:nvSpPr>
        <p:spPr>
          <a:xfrm>
            <a:off x="1910058" y="1700198"/>
            <a:ext cx="1584982" cy="27512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3">
            <a:extLst>
              <a:ext uri="{FF2B5EF4-FFF2-40B4-BE49-F238E27FC236}">
                <a16:creationId xmlns:a16="http://schemas.microsoft.com/office/drawing/2014/main" id="{D007DBCC-642E-0842-9FB2-CE162F84E976}"/>
              </a:ext>
            </a:extLst>
          </p:cNvPr>
          <p:cNvSpPr/>
          <p:nvPr/>
        </p:nvSpPr>
        <p:spPr>
          <a:xfrm>
            <a:off x="4305069" y="1669486"/>
            <a:ext cx="803640"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4">
            <a:extLst>
              <a:ext uri="{FF2B5EF4-FFF2-40B4-BE49-F238E27FC236}">
                <a16:creationId xmlns:a16="http://schemas.microsoft.com/office/drawing/2014/main" id="{2BD0C28F-FDA6-1E4D-B667-6AC4BA8D59BE}"/>
              </a:ext>
            </a:extLst>
          </p:cNvPr>
          <p:cNvSpPr/>
          <p:nvPr/>
        </p:nvSpPr>
        <p:spPr>
          <a:xfrm>
            <a:off x="596053" y="2010458"/>
            <a:ext cx="3657858"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Oval 28">
            <a:extLst>
              <a:ext uri="{FF2B5EF4-FFF2-40B4-BE49-F238E27FC236}">
                <a16:creationId xmlns:a16="http://schemas.microsoft.com/office/drawing/2014/main" id="{7603A67F-70A7-A24A-AD1B-D2E0186E6A49}"/>
              </a:ext>
            </a:extLst>
          </p:cNvPr>
          <p:cNvSpPr/>
          <p:nvPr/>
        </p:nvSpPr>
        <p:spPr>
          <a:xfrm>
            <a:off x="4253911" y="1996542"/>
            <a:ext cx="1045586"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Oval 30">
            <a:extLst>
              <a:ext uri="{FF2B5EF4-FFF2-40B4-BE49-F238E27FC236}">
                <a16:creationId xmlns:a16="http://schemas.microsoft.com/office/drawing/2014/main" id="{22BA6997-1097-5645-BE94-312E8A4CA0BE}"/>
              </a:ext>
            </a:extLst>
          </p:cNvPr>
          <p:cNvSpPr/>
          <p:nvPr/>
        </p:nvSpPr>
        <p:spPr>
          <a:xfrm>
            <a:off x="5379678" y="1988503"/>
            <a:ext cx="910880"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Oval 31">
            <a:extLst>
              <a:ext uri="{FF2B5EF4-FFF2-40B4-BE49-F238E27FC236}">
                <a16:creationId xmlns:a16="http://schemas.microsoft.com/office/drawing/2014/main" id="{D18B15F6-58E2-BE46-BF68-B8C68140FACE}"/>
              </a:ext>
            </a:extLst>
          </p:cNvPr>
          <p:cNvSpPr/>
          <p:nvPr/>
        </p:nvSpPr>
        <p:spPr>
          <a:xfrm>
            <a:off x="6300925" y="1988503"/>
            <a:ext cx="1534265"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Oval 32">
            <a:extLst>
              <a:ext uri="{FF2B5EF4-FFF2-40B4-BE49-F238E27FC236}">
                <a16:creationId xmlns:a16="http://schemas.microsoft.com/office/drawing/2014/main" id="{ECE7F25E-A7E6-3944-A7D5-BF168BE7DE14}"/>
              </a:ext>
            </a:extLst>
          </p:cNvPr>
          <p:cNvSpPr/>
          <p:nvPr/>
        </p:nvSpPr>
        <p:spPr>
          <a:xfrm>
            <a:off x="1212761" y="2309284"/>
            <a:ext cx="1902972"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tangle 2">
            <a:extLst>
              <a:ext uri="{FF2B5EF4-FFF2-40B4-BE49-F238E27FC236}">
                <a16:creationId xmlns:a16="http://schemas.microsoft.com/office/drawing/2014/main" id="{E636BF1E-DBCE-6449-ABD6-717FD8B1EADA}"/>
              </a:ext>
            </a:extLst>
          </p:cNvPr>
          <p:cNvSpPr>
            <a:spLocks noChangeArrowheads="1"/>
          </p:cNvSpPr>
          <p:nvPr/>
        </p:nvSpPr>
        <p:spPr bwMode="auto">
          <a:xfrm>
            <a:off x="9353056" y="2961341"/>
            <a:ext cx="1115307"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t>Angestellte</a:t>
            </a:r>
          </a:p>
        </p:txBody>
      </p:sp>
      <p:sp>
        <p:nvSpPr>
          <p:cNvPr id="41" name="Oval 7">
            <a:extLst>
              <a:ext uri="{FF2B5EF4-FFF2-40B4-BE49-F238E27FC236}">
                <a16:creationId xmlns:a16="http://schemas.microsoft.com/office/drawing/2014/main" id="{0D99A0EC-FBC1-7347-8EEF-59E39C9B92EF}"/>
              </a:ext>
            </a:extLst>
          </p:cNvPr>
          <p:cNvSpPr>
            <a:spLocks noChangeArrowheads="1"/>
          </p:cNvSpPr>
          <p:nvPr/>
        </p:nvSpPr>
        <p:spPr bwMode="auto">
          <a:xfrm>
            <a:off x="7835623" y="2763641"/>
            <a:ext cx="1081882" cy="368300"/>
          </a:xfrm>
          <a:prstGeom prst="ellipse">
            <a:avLst/>
          </a:prstGeom>
          <a:solidFill>
            <a:schemeClr val="bg1"/>
          </a:solidFill>
          <a:ln w="12700">
            <a:solidFill>
              <a:srgbClr val="FFC000"/>
            </a:solidFill>
            <a:round/>
            <a:headEnd/>
            <a:tailEnd/>
          </a:ln>
        </p:spPr>
        <p:txBody>
          <a:bodyPr wrap="none" anchor="ctr"/>
          <a:lstStyle/>
          <a:p>
            <a:pPr algn="ctr"/>
            <a:r>
              <a:rPr lang="de-DE" sz="1600" u="sng" dirty="0" err="1"/>
              <a:t>SozVersNr</a:t>
            </a:r>
            <a:endParaRPr lang="de-DE" sz="1600" u="sng" dirty="0"/>
          </a:p>
        </p:txBody>
      </p:sp>
      <p:sp>
        <p:nvSpPr>
          <p:cNvPr id="42" name="Oval 10">
            <a:extLst>
              <a:ext uri="{FF2B5EF4-FFF2-40B4-BE49-F238E27FC236}">
                <a16:creationId xmlns:a16="http://schemas.microsoft.com/office/drawing/2014/main" id="{B32A4F5C-32F8-D04B-83B6-E31AAECE2E79}"/>
              </a:ext>
            </a:extLst>
          </p:cNvPr>
          <p:cNvSpPr>
            <a:spLocks noChangeArrowheads="1"/>
          </p:cNvSpPr>
          <p:nvPr/>
        </p:nvSpPr>
        <p:spPr bwMode="auto">
          <a:xfrm>
            <a:off x="7885981" y="3298551"/>
            <a:ext cx="981167" cy="368300"/>
          </a:xfrm>
          <a:prstGeom prst="ellipse">
            <a:avLst/>
          </a:prstGeom>
          <a:solidFill>
            <a:schemeClr val="bg1"/>
          </a:solidFill>
          <a:ln w="12700" cmpd="sng">
            <a:solidFill>
              <a:srgbClr val="FFC000"/>
            </a:solidFill>
            <a:round/>
            <a:headEnd/>
            <a:tailEnd/>
          </a:ln>
        </p:spPr>
        <p:txBody>
          <a:bodyPr wrap="none" anchor="ctr"/>
          <a:lstStyle/>
          <a:p>
            <a:pPr algn="ctr"/>
            <a:r>
              <a:rPr lang="de-DE" sz="1600" dirty="0" err="1"/>
              <a:t>GebDatum</a:t>
            </a:r>
            <a:endParaRPr lang="de-DE" sz="1600" dirty="0"/>
          </a:p>
        </p:txBody>
      </p:sp>
      <p:cxnSp>
        <p:nvCxnSpPr>
          <p:cNvPr id="43" name="Straight Connector 42">
            <a:extLst>
              <a:ext uri="{FF2B5EF4-FFF2-40B4-BE49-F238E27FC236}">
                <a16:creationId xmlns:a16="http://schemas.microsoft.com/office/drawing/2014/main" id="{29374322-1AF2-6045-A81A-B549FF9EF2B5}"/>
              </a:ext>
            </a:extLst>
          </p:cNvPr>
          <p:cNvCxnSpPr>
            <a:cxnSpLocks/>
            <a:stCxn id="40" idx="1"/>
            <a:endCxn id="41" idx="6"/>
          </p:cNvCxnSpPr>
          <p:nvPr/>
        </p:nvCxnSpPr>
        <p:spPr>
          <a:xfrm flipH="1" flipV="1">
            <a:off x="8917505" y="2947792"/>
            <a:ext cx="435550" cy="1692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DE77DEE7-2170-BE40-A731-4FB1A35D3E51}"/>
              </a:ext>
            </a:extLst>
          </p:cNvPr>
          <p:cNvCxnSpPr>
            <a:cxnSpLocks/>
            <a:stCxn id="40" idx="1"/>
            <a:endCxn id="42" idx="6"/>
          </p:cNvCxnSpPr>
          <p:nvPr/>
        </p:nvCxnSpPr>
        <p:spPr>
          <a:xfrm flipH="1">
            <a:off x="8867147" y="3117025"/>
            <a:ext cx="485908" cy="36567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5" name="Oval 7">
            <a:extLst>
              <a:ext uri="{FF2B5EF4-FFF2-40B4-BE49-F238E27FC236}">
                <a16:creationId xmlns:a16="http://schemas.microsoft.com/office/drawing/2014/main" id="{64903495-5514-1C4E-A355-F00AC9101558}"/>
              </a:ext>
            </a:extLst>
          </p:cNvPr>
          <p:cNvSpPr>
            <a:spLocks noChangeArrowheads="1"/>
          </p:cNvSpPr>
          <p:nvPr/>
        </p:nvSpPr>
        <p:spPr bwMode="auto">
          <a:xfrm>
            <a:off x="9287009" y="1974867"/>
            <a:ext cx="1048623" cy="368300"/>
          </a:xfrm>
          <a:prstGeom prst="ellipse">
            <a:avLst/>
          </a:prstGeom>
          <a:solidFill>
            <a:schemeClr val="bg1"/>
          </a:solidFill>
          <a:ln w="12700">
            <a:solidFill>
              <a:srgbClr val="FFC000"/>
            </a:solidFill>
            <a:round/>
            <a:headEnd/>
            <a:tailEnd/>
          </a:ln>
        </p:spPr>
        <p:txBody>
          <a:bodyPr wrap="none" anchor="ctr"/>
          <a:lstStyle/>
          <a:p>
            <a:pPr algn="ctr"/>
            <a:r>
              <a:rPr lang="de-DE" sz="1600" dirty="0"/>
              <a:t>Geschlecht</a:t>
            </a:r>
          </a:p>
        </p:txBody>
      </p:sp>
      <p:cxnSp>
        <p:nvCxnSpPr>
          <p:cNvPr id="46" name="Straight Connector 45">
            <a:extLst>
              <a:ext uri="{FF2B5EF4-FFF2-40B4-BE49-F238E27FC236}">
                <a16:creationId xmlns:a16="http://schemas.microsoft.com/office/drawing/2014/main" id="{CF69DFBD-5600-2C4A-ADE6-5449C8D619AD}"/>
              </a:ext>
            </a:extLst>
          </p:cNvPr>
          <p:cNvCxnSpPr>
            <a:cxnSpLocks/>
            <a:stCxn id="40" idx="0"/>
            <a:endCxn id="45" idx="4"/>
          </p:cNvCxnSpPr>
          <p:nvPr/>
        </p:nvCxnSpPr>
        <p:spPr>
          <a:xfrm flipH="1" flipV="1">
            <a:off x="9811321" y="2343168"/>
            <a:ext cx="99389" cy="61817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7" name="Oval 7">
            <a:extLst>
              <a:ext uri="{FF2B5EF4-FFF2-40B4-BE49-F238E27FC236}">
                <a16:creationId xmlns:a16="http://schemas.microsoft.com/office/drawing/2014/main" id="{C4649E96-44C5-684D-884E-E365FC853E0C}"/>
              </a:ext>
            </a:extLst>
          </p:cNvPr>
          <p:cNvSpPr>
            <a:spLocks noChangeArrowheads="1"/>
          </p:cNvSpPr>
          <p:nvPr/>
        </p:nvSpPr>
        <p:spPr bwMode="auto">
          <a:xfrm>
            <a:off x="9887184" y="2316948"/>
            <a:ext cx="793884" cy="368300"/>
          </a:xfrm>
          <a:prstGeom prst="ellipse">
            <a:avLst/>
          </a:prstGeom>
          <a:solidFill>
            <a:schemeClr val="bg1"/>
          </a:solidFill>
          <a:ln w="12700">
            <a:solidFill>
              <a:srgbClr val="FFC000"/>
            </a:solidFill>
            <a:round/>
            <a:headEnd/>
            <a:tailEnd/>
          </a:ln>
        </p:spPr>
        <p:txBody>
          <a:bodyPr wrap="none" anchor="ctr"/>
          <a:lstStyle/>
          <a:p>
            <a:pPr algn="ctr"/>
            <a:r>
              <a:rPr lang="de-DE" sz="1600" dirty="0"/>
              <a:t>Adresse</a:t>
            </a:r>
          </a:p>
        </p:txBody>
      </p:sp>
      <p:cxnSp>
        <p:nvCxnSpPr>
          <p:cNvPr id="48" name="Straight Connector 47">
            <a:extLst>
              <a:ext uri="{FF2B5EF4-FFF2-40B4-BE49-F238E27FC236}">
                <a16:creationId xmlns:a16="http://schemas.microsoft.com/office/drawing/2014/main" id="{4B2248FB-3941-374E-AF98-67B908F9E5F1}"/>
              </a:ext>
            </a:extLst>
          </p:cNvPr>
          <p:cNvCxnSpPr>
            <a:cxnSpLocks/>
            <a:stCxn id="40" idx="0"/>
            <a:endCxn id="47" idx="4"/>
          </p:cNvCxnSpPr>
          <p:nvPr/>
        </p:nvCxnSpPr>
        <p:spPr>
          <a:xfrm flipV="1">
            <a:off x="9910710" y="2685248"/>
            <a:ext cx="373417" cy="27609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9" name="Oval 7">
            <a:extLst>
              <a:ext uri="{FF2B5EF4-FFF2-40B4-BE49-F238E27FC236}">
                <a16:creationId xmlns:a16="http://schemas.microsoft.com/office/drawing/2014/main" id="{5B5D4FA9-DAAE-0C40-9D98-958D9AE5071C}"/>
              </a:ext>
            </a:extLst>
          </p:cNvPr>
          <p:cNvSpPr>
            <a:spLocks noChangeArrowheads="1"/>
          </p:cNvSpPr>
          <p:nvPr/>
        </p:nvSpPr>
        <p:spPr bwMode="auto">
          <a:xfrm>
            <a:off x="10783052" y="2003907"/>
            <a:ext cx="1048623" cy="368300"/>
          </a:xfrm>
          <a:prstGeom prst="ellipse">
            <a:avLst/>
          </a:prstGeom>
          <a:solidFill>
            <a:schemeClr val="bg1"/>
          </a:solidFill>
          <a:ln w="12700">
            <a:solidFill>
              <a:srgbClr val="FFC000"/>
            </a:solidFill>
            <a:round/>
            <a:headEnd/>
            <a:tailEnd/>
          </a:ln>
        </p:spPr>
        <p:txBody>
          <a:bodyPr wrap="none" anchor="ctr"/>
          <a:lstStyle/>
          <a:p>
            <a:pPr algn="ctr"/>
            <a:r>
              <a:rPr lang="de-DE" sz="1600" dirty="0"/>
              <a:t>Gehalt</a:t>
            </a:r>
          </a:p>
        </p:txBody>
      </p:sp>
      <p:cxnSp>
        <p:nvCxnSpPr>
          <p:cNvPr id="50" name="Straight Connector 49">
            <a:extLst>
              <a:ext uri="{FF2B5EF4-FFF2-40B4-BE49-F238E27FC236}">
                <a16:creationId xmlns:a16="http://schemas.microsoft.com/office/drawing/2014/main" id="{C836CF5A-C8C2-BA41-B665-51B62811B6F4}"/>
              </a:ext>
            </a:extLst>
          </p:cNvPr>
          <p:cNvCxnSpPr>
            <a:cxnSpLocks/>
            <a:stCxn id="40" idx="0"/>
            <a:endCxn id="49" idx="4"/>
          </p:cNvCxnSpPr>
          <p:nvPr/>
        </p:nvCxnSpPr>
        <p:spPr>
          <a:xfrm flipV="1">
            <a:off x="9910709" y="2372208"/>
            <a:ext cx="1396654" cy="5891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1" name="Oval 7">
            <a:extLst>
              <a:ext uri="{FF2B5EF4-FFF2-40B4-BE49-F238E27FC236}">
                <a16:creationId xmlns:a16="http://schemas.microsoft.com/office/drawing/2014/main" id="{EADB134E-3172-A943-B63D-617CB2A7066B}"/>
              </a:ext>
            </a:extLst>
          </p:cNvPr>
          <p:cNvSpPr>
            <a:spLocks noChangeArrowheads="1"/>
          </p:cNvSpPr>
          <p:nvPr/>
        </p:nvSpPr>
        <p:spPr bwMode="auto">
          <a:xfrm>
            <a:off x="8574356" y="2014089"/>
            <a:ext cx="573663" cy="368300"/>
          </a:xfrm>
          <a:prstGeom prst="ellipse">
            <a:avLst/>
          </a:prstGeom>
          <a:solidFill>
            <a:schemeClr val="bg1"/>
          </a:solidFill>
          <a:ln w="12700">
            <a:solidFill>
              <a:srgbClr val="FFC000"/>
            </a:solidFill>
            <a:round/>
            <a:headEnd/>
            <a:tailEnd/>
          </a:ln>
        </p:spPr>
        <p:txBody>
          <a:bodyPr wrap="none" anchor="ctr"/>
          <a:lstStyle/>
          <a:p>
            <a:pPr algn="ctr"/>
            <a:r>
              <a:rPr lang="de-DE" sz="1600" dirty="0"/>
              <a:t>Name</a:t>
            </a:r>
          </a:p>
        </p:txBody>
      </p:sp>
      <p:cxnSp>
        <p:nvCxnSpPr>
          <p:cNvPr id="52" name="Straight Connector 51">
            <a:extLst>
              <a:ext uri="{FF2B5EF4-FFF2-40B4-BE49-F238E27FC236}">
                <a16:creationId xmlns:a16="http://schemas.microsoft.com/office/drawing/2014/main" id="{2D2DFBC3-A7C7-004E-990D-626006D730DB}"/>
              </a:ext>
            </a:extLst>
          </p:cNvPr>
          <p:cNvCxnSpPr>
            <a:cxnSpLocks/>
            <a:stCxn id="40" idx="1"/>
            <a:endCxn id="51" idx="4"/>
          </p:cNvCxnSpPr>
          <p:nvPr/>
        </p:nvCxnSpPr>
        <p:spPr>
          <a:xfrm flipH="1" flipV="1">
            <a:off x="8861187" y="2382390"/>
            <a:ext cx="491868" cy="73463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3" name="Oval 7">
            <a:extLst>
              <a:ext uri="{FF2B5EF4-FFF2-40B4-BE49-F238E27FC236}">
                <a16:creationId xmlns:a16="http://schemas.microsoft.com/office/drawing/2014/main" id="{2D828AF7-4457-4342-96AA-418CBB35DA95}"/>
              </a:ext>
            </a:extLst>
          </p:cNvPr>
          <p:cNvSpPr>
            <a:spLocks noChangeArrowheads="1"/>
          </p:cNvSpPr>
          <p:nvPr/>
        </p:nvSpPr>
        <p:spPr bwMode="auto">
          <a:xfrm>
            <a:off x="8005339" y="1472243"/>
            <a:ext cx="861808" cy="368300"/>
          </a:xfrm>
          <a:prstGeom prst="ellipse">
            <a:avLst/>
          </a:prstGeom>
          <a:solidFill>
            <a:schemeClr val="bg1"/>
          </a:solidFill>
          <a:ln w="12700">
            <a:solidFill>
              <a:srgbClr val="FFC000"/>
            </a:solidFill>
            <a:round/>
            <a:headEnd/>
            <a:tailEnd/>
          </a:ln>
        </p:spPr>
        <p:txBody>
          <a:bodyPr wrap="none" anchor="ctr"/>
          <a:lstStyle/>
          <a:p>
            <a:pPr algn="ctr"/>
            <a:r>
              <a:rPr lang="de-DE" sz="1600" dirty="0"/>
              <a:t>Vorname</a:t>
            </a:r>
          </a:p>
        </p:txBody>
      </p:sp>
      <p:cxnSp>
        <p:nvCxnSpPr>
          <p:cNvPr id="54" name="Straight Connector 53">
            <a:extLst>
              <a:ext uri="{FF2B5EF4-FFF2-40B4-BE49-F238E27FC236}">
                <a16:creationId xmlns:a16="http://schemas.microsoft.com/office/drawing/2014/main" id="{2FD07384-C859-B64F-8345-82E03A3A1CFB}"/>
              </a:ext>
            </a:extLst>
          </p:cNvPr>
          <p:cNvCxnSpPr>
            <a:cxnSpLocks/>
            <a:stCxn id="51" idx="1"/>
            <a:endCxn id="53" idx="4"/>
          </p:cNvCxnSpPr>
          <p:nvPr/>
        </p:nvCxnSpPr>
        <p:spPr>
          <a:xfrm flipH="1" flipV="1">
            <a:off x="8436244" y="1840543"/>
            <a:ext cx="222123" cy="22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5" name="Oval 7">
            <a:extLst>
              <a:ext uri="{FF2B5EF4-FFF2-40B4-BE49-F238E27FC236}">
                <a16:creationId xmlns:a16="http://schemas.microsoft.com/office/drawing/2014/main" id="{47C14A44-DFD1-DE4A-9B8E-61A494524361}"/>
              </a:ext>
            </a:extLst>
          </p:cNvPr>
          <p:cNvSpPr>
            <a:spLocks noChangeArrowheads="1"/>
          </p:cNvSpPr>
          <p:nvPr/>
        </p:nvSpPr>
        <p:spPr bwMode="auto">
          <a:xfrm>
            <a:off x="8951142" y="1468521"/>
            <a:ext cx="977266" cy="368300"/>
          </a:xfrm>
          <a:prstGeom prst="ellipse">
            <a:avLst/>
          </a:prstGeom>
          <a:solidFill>
            <a:schemeClr val="bg1"/>
          </a:solidFill>
          <a:ln w="12700">
            <a:solidFill>
              <a:srgbClr val="FFC000"/>
            </a:solidFill>
            <a:round/>
            <a:headEnd/>
            <a:tailEnd/>
          </a:ln>
        </p:spPr>
        <p:txBody>
          <a:bodyPr wrap="none" anchor="ctr"/>
          <a:lstStyle/>
          <a:p>
            <a:pPr algn="ctr"/>
            <a:r>
              <a:rPr lang="de-DE" sz="1600" dirty="0"/>
              <a:t>Nachname</a:t>
            </a:r>
          </a:p>
        </p:txBody>
      </p:sp>
      <p:cxnSp>
        <p:nvCxnSpPr>
          <p:cNvPr id="56" name="Straight Connector 55">
            <a:extLst>
              <a:ext uri="{FF2B5EF4-FFF2-40B4-BE49-F238E27FC236}">
                <a16:creationId xmlns:a16="http://schemas.microsoft.com/office/drawing/2014/main" id="{D20C671B-4F9D-9945-BED9-1B4B3E9BF481}"/>
              </a:ext>
            </a:extLst>
          </p:cNvPr>
          <p:cNvCxnSpPr>
            <a:cxnSpLocks/>
            <a:stCxn id="51" idx="7"/>
            <a:endCxn id="55" idx="4"/>
          </p:cNvCxnSpPr>
          <p:nvPr/>
        </p:nvCxnSpPr>
        <p:spPr>
          <a:xfrm flipV="1">
            <a:off x="9064007" y="1836821"/>
            <a:ext cx="375768" cy="23120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8" name="AutoShape 4">
            <a:extLst>
              <a:ext uri="{FF2B5EF4-FFF2-40B4-BE49-F238E27FC236}">
                <a16:creationId xmlns:a16="http://schemas.microsoft.com/office/drawing/2014/main" id="{C0A80C1B-EE75-FF49-ACF8-B821E49E0430}"/>
              </a:ext>
            </a:extLst>
          </p:cNvPr>
          <p:cNvSpPr>
            <a:spLocks noChangeArrowheads="1"/>
          </p:cNvSpPr>
          <p:nvPr/>
        </p:nvSpPr>
        <p:spPr bwMode="auto">
          <a:xfrm>
            <a:off x="8832301" y="5309014"/>
            <a:ext cx="1919472" cy="596900"/>
          </a:xfrm>
          <a:prstGeom prst="diamond">
            <a:avLst/>
          </a:prstGeom>
          <a:solidFill>
            <a:schemeClr val="bg1"/>
          </a:solidFill>
          <a:ln w="12700">
            <a:solidFill>
              <a:schemeClr val="accent4"/>
            </a:solidFill>
            <a:miter lim="800000"/>
            <a:headEnd/>
            <a:tailEnd/>
          </a:ln>
        </p:spPr>
        <p:txBody>
          <a:bodyPr wrap="none" anchor="ctr"/>
          <a:lstStyle/>
          <a:p>
            <a:pPr algn="ctr"/>
            <a:r>
              <a:rPr lang="de-DE" dirty="0"/>
              <a:t>Aufsicht</a:t>
            </a:r>
          </a:p>
        </p:txBody>
      </p:sp>
      <p:cxnSp>
        <p:nvCxnSpPr>
          <p:cNvPr id="59" name="Straight Connector 58">
            <a:extLst>
              <a:ext uri="{FF2B5EF4-FFF2-40B4-BE49-F238E27FC236}">
                <a16:creationId xmlns:a16="http://schemas.microsoft.com/office/drawing/2014/main" id="{C44E7F83-186E-8645-A521-EFE572F4D523}"/>
              </a:ext>
            </a:extLst>
          </p:cNvPr>
          <p:cNvCxnSpPr>
            <a:cxnSpLocks/>
            <a:stCxn id="58" idx="3"/>
            <a:endCxn id="40" idx="2"/>
          </p:cNvCxnSpPr>
          <p:nvPr/>
        </p:nvCxnSpPr>
        <p:spPr>
          <a:xfrm flipH="1" flipV="1">
            <a:off x="9910709" y="3272708"/>
            <a:ext cx="841064" cy="23347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72C7225C-32FA-7140-859F-9341B2FACA7F}"/>
              </a:ext>
            </a:extLst>
          </p:cNvPr>
          <p:cNvCxnSpPr>
            <a:cxnSpLocks/>
            <a:stCxn id="40" idx="2"/>
            <a:endCxn id="58" idx="1"/>
          </p:cNvCxnSpPr>
          <p:nvPr/>
        </p:nvCxnSpPr>
        <p:spPr>
          <a:xfrm flipH="1">
            <a:off x="8832301" y="3272708"/>
            <a:ext cx="1078408" cy="23347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ED5F7C48-1EC9-604D-BF2E-8785A9DC9EDE}"/>
              </a:ext>
            </a:extLst>
          </p:cNvPr>
          <p:cNvSpPr txBox="1"/>
          <p:nvPr/>
        </p:nvSpPr>
        <p:spPr>
          <a:xfrm>
            <a:off x="7991235" y="4379474"/>
            <a:ext cx="1370055" cy="369332"/>
          </a:xfrm>
          <a:prstGeom prst="rect">
            <a:avLst/>
          </a:prstGeom>
          <a:noFill/>
        </p:spPr>
        <p:txBody>
          <a:bodyPr wrap="none" rtlCol="0">
            <a:spAutoFit/>
          </a:bodyPr>
          <a:lstStyle/>
          <a:p>
            <a:r>
              <a:rPr lang="de-DE" dirty="0"/>
              <a:t>Vorgesetzter</a:t>
            </a:r>
          </a:p>
        </p:txBody>
      </p:sp>
      <p:sp>
        <p:nvSpPr>
          <p:cNvPr id="62" name="TextBox 61">
            <a:extLst>
              <a:ext uri="{FF2B5EF4-FFF2-40B4-BE49-F238E27FC236}">
                <a16:creationId xmlns:a16="http://schemas.microsoft.com/office/drawing/2014/main" id="{7E8C27CC-80F3-0849-A8DC-4FD1D6E76DE2}"/>
              </a:ext>
            </a:extLst>
          </p:cNvPr>
          <p:cNvSpPr txBox="1"/>
          <p:nvPr/>
        </p:nvSpPr>
        <p:spPr>
          <a:xfrm>
            <a:off x="10325548" y="4379474"/>
            <a:ext cx="1495859" cy="369332"/>
          </a:xfrm>
          <a:prstGeom prst="rect">
            <a:avLst/>
          </a:prstGeom>
          <a:noFill/>
        </p:spPr>
        <p:txBody>
          <a:bodyPr wrap="none" rtlCol="0">
            <a:spAutoFit/>
          </a:bodyPr>
          <a:lstStyle/>
          <a:p>
            <a:r>
              <a:rPr lang="de-DE" dirty="0"/>
              <a:t>Untergebener</a:t>
            </a:r>
          </a:p>
        </p:txBody>
      </p:sp>
      <p:sp>
        <p:nvSpPr>
          <p:cNvPr id="63" name="TextBox 62">
            <a:extLst>
              <a:ext uri="{FF2B5EF4-FFF2-40B4-BE49-F238E27FC236}">
                <a16:creationId xmlns:a16="http://schemas.microsoft.com/office/drawing/2014/main" id="{8D019A48-A4E1-6646-86B3-B0F77F51369B}"/>
              </a:ext>
            </a:extLst>
          </p:cNvPr>
          <p:cNvSpPr txBox="1"/>
          <p:nvPr/>
        </p:nvSpPr>
        <p:spPr>
          <a:xfrm>
            <a:off x="8583843" y="5425422"/>
            <a:ext cx="301686" cy="369332"/>
          </a:xfrm>
          <a:prstGeom prst="rect">
            <a:avLst/>
          </a:prstGeom>
          <a:noFill/>
        </p:spPr>
        <p:txBody>
          <a:bodyPr wrap="none" rtlCol="0">
            <a:spAutoFit/>
          </a:bodyPr>
          <a:lstStyle/>
          <a:p>
            <a:r>
              <a:rPr lang="de-DE" dirty="0"/>
              <a:t>1</a:t>
            </a:r>
          </a:p>
        </p:txBody>
      </p:sp>
      <p:sp>
        <p:nvSpPr>
          <p:cNvPr id="64" name="TextBox 63">
            <a:extLst>
              <a:ext uri="{FF2B5EF4-FFF2-40B4-BE49-F238E27FC236}">
                <a16:creationId xmlns:a16="http://schemas.microsoft.com/office/drawing/2014/main" id="{173F6D76-8F72-234C-B7B3-5F01359A3885}"/>
              </a:ext>
            </a:extLst>
          </p:cNvPr>
          <p:cNvSpPr txBox="1"/>
          <p:nvPr/>
        </p:nvSpPr>
        <p:spPr>
          <a:xfrm>
            <a:off x="10737432" y="5422798"/>
            <a:ext cx="306494" cy="369332"/>
          </a:xfrm>
          <a:prstGeom prst="rect">
            <a:avLst/>
          </a:prstGeom>
          <a:noFill/>
        </p:spPr>
        <p:txBody>
          <a:bodyPr wrap="none" rtlCol="0">
            <a:spAutoFit/>
          </a:bodyPr>
          <a:lstStyle/>
          <a:p>
            <a:r>
              <a:rPr lang="de-DE" dirty="0"/>
              <a:t>n</a:t>
            </a:r>
          </a:p>
        </p:txBody>
      </p:sp>
      <p:sp>
        <p:nvSpPr>
          <p:cNvPr id="67" name="Diamond 66">
            <a:extLst>
              <a:ext uri="{FF2B5EF4-FFF2-40B4-BE49-F238E27FC236}">
                <a16:creationId xmlns:a16="http://schemas.microsoft.com/office/drawing/2014/main" id="{B9ACAD30-7E86-ED43-8468-AA78926B45B4}"/>
              </a:ext>
            </a:extLst>
          </p:cNvPr>
          <p:cNvSpPr/>
          <p:nvPr/>
        </p:nvSpPr>
        <p:spPr>
          <a:xfrm>
            <a:off x="2705324" y="2553691"/>
            <a:ext cx="1781859" cy="460521"/>
          </a:xfrm>
          <a:prstGeom prst="diamond">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8" name="Straight Connector 67">
            <a:extLst>
              <a:ext uri="{FF2B5EF4-FFF2-40B4-BE49-F238E27FC236}">
                <a16:creationId xmlns:a16="http://schemas.microsoft.com/office/drawing/2014/main" id="{433FE802-791E-3146-9BAC-2A33CF4AE4AC}"/>
              </a:ext>
            </a:extLst>
          </p:cNvPr>
          <p:cNvCxnSpPr>
            <a:cxnSpLocks/>
          </p:cNvCxnSpPr>
          <p:nvPr/>
        </p:nvCxnSpPr>
        <p:spPr>
          <a:xfrm>
            <a:off x="720355" y="2947791"/>
            <a:ext cx="2097352"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5223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
                                            <p:txEl>
                                              <p:pRg st="3" end="3"/>
                                            </p:txEl>
                                          </p:spTgt>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3">
                                            <p:txEl>
                                              <p:pRg st="4" end="4"/>
                                            </p:txEl>
                                          </p:spTgt>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9" grpId="0" animBg="1"/>
      <p:bldP spid="31" grpId="0" animBg="1"/>
      <p:bldP spid="32" grpId="0" animBg="1"/>
      <p:bldP spid="33" grpId="0" animBg="1"/>
      <p:bldP spid="40" grpId="0" animBg="1"/>
      <p:bldP spid="41" grpId="0" animBg="1"/>
      <p:bldP spid="42" grpId="0" animBg="1"/>
      <p:bldP spid="45" grpId="0" animBg="1"/>
      <p:bldP spid="47" grpId="0" animBg="1"/>
      <p:bldP spid="49" grpId="0" animBg="1"/>
      <p:bldP spid="51" grpId="0" animBg="1"/>
      <p:bldP spid="53" grpId="0" animBg="1"/>
      <p:bldP spid="55" grpId="0" animBg="1"/>
      <p:bldP spid="58" grpId="0" animBg="1"/>
      <p:bldP spid="61" grpId="0"/>
      <p:bldP spid="62" grpId="0"/>
      <p:bldP spid="63" grpId="0"/>
      <p:bldP spid="64" grpId="0"/>
      <p:bldP spid="6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Anwendungsdefinition „Firma“ …</a:t>
            </a:r>
          </a:p>
        </p:txBody>
      </p:sp>
      <p:sp>
        <p:nvSpPr>
          <p:cNvPr id="3" name="Inhaltsplatzhalter 2"/>
          <p:cNvSpPr>
            <a:spLocks noGrp="1"/>
          </p:cNvSpPr>
          <p:nvPr>
            <p:ph idx="1"/>
          </p:nvPr>
        </p:nvSpPr>
        <p:spPr/>
        <p:txBody>
          <a:bodyPr>
            <a:noAutofit/>
          </a:bodyPr>
          <a:lstStyle/>
          <a:p>
            <a:pPr marL="360363" indent="-360363">
              <a:buFont typeface="+mj-lt"/>
              <a:buAutoNum type="arabicPeriod" startAt="3"/>
            </a:pPr>
            <a:r>
              <a:rPr lang="de-DE" dirty="0"/>
              <a:t>... Ein Angestellter wird einer Abteilung zugewiesen, kann aber an mehreren Projekten arbeiten, die nicht unbedingt alle von der gleichen Abteilung kontrolliert werden. Dabei wird die Stundenzahl pro Woche verfolgt, die ein Angestellter an jedem Projekt arbeitet...</a:t>
            </a:r>
          </a:p>
          <a:p>
            <a:pPr lvl="1"/>
            <a:r>
              <a:rPr lang="de-DE" dirty="0"/>
              <a:t>Interpretation: totale Partizipation der Abteilung und der Projekte in den Beziehungen zu Angestellten</a:t>
            </a:r>
          </a:p>
          <a:p>
            <a:r>
              <a:rPr lang="de-DE" dirty="0"/>
              <a:t>Neues Konzept: abgeleitetes Attribut</a:t>
            </a:r>
          </a:p>
          <a:p>
            <a:pPr lvl="1"/>
            <a:r>
              <a:rPr lang="de-DE" dirty="0"/>
              <a:t>Kann berechnet werden</a:t>
            </a:r>
          </a:p>
          <a:p>
            <a:pPr lvl="1"/>
            <a:r>
              <a:rPr lang="de-DE" dirty="0"/>
              <a:t>Beispiel:</a:t>
            </a:r>
          </a:p>
        </p:txBody>
      </p:sp>
      <p:sp>
        <p:nvSpPr>
          <p:cNvPr id="5" name="Date Placeholder 4">
            <a:extLst>
              <a:ext uri="{FF2B5EF4-FFF2-40B4-BE49-F238E27FC236}">
                <a16:creationId xmlns:a16="http://schemas.microsoft.com/office/drawing/2014/main" id="{5601E55B-4B1B-1147-B29D-33719CE70ED5}"/>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7A049BD2-3CE8-0548-98CE-BF7CB8BF2A89}"/>
              </a:ext>
            </a:extLst>
          </p:cNvPr>
          <p:cNvSpPr>
            <a:spLocks noGrp="1"/>
          </p:cNvSpPr>
          <p:nvPr>
            <p:ph type="ftr" sz="quarter" idx="3"/>
          </p:nvPr>
        </p:nvSpPr>
        <p:spPr/>
        <p:txBody>
          <a:bodyPr/>
          <a:lstStyle/>
          <a:p>
            <a:r>
              <a:rPr lang="en-GB" dirty="0"/>
              <a:t>T. Braun - </a:t>
            </a:r>
            <a:r>
              <a:rPr lang="en-GB" dirty="0" err="1"/>
              <a:t>Datenbanken</a:t>
            </a:r>
            <a:endParaRPr lang="en-GB" dirty="0"/>
          </a:p>
        </p:txBody>
      </p:sp>
      <p:sp>
        <p:nvSpPr>
          <p:cNvPr id="4" name="Foliennummernplatzhalter 3"/>
          <p:cNvSpPr>
            <a:spLocks noGrp="1"/>
          </p:cNvSpPr>
          <p:nvPr>
            <p:ph type="sldNum" sz="quarter" idx="4"/>
          </p:nvPr>
        </p:nvSpPr>
        <p:spPr/>
        <p:txBody>
          <a:bodyPr/>
          <a:lstStyle/>
          <a:p>
            <a:fld id="{F7DF081D-10DE-4B74-9430-A19A7CE4796F}" type="slidenum">
              <a:rPr lang="de-DE" smtClean="0"/>
              <a:pPr/>
              <a:t>26</a:t>
            </a:fld>
            <a:endParaRPr lang="de-DE"/>
          </a:p>
        </p:txBody>
      </p:sp>
      <p:sp>
        <p:nvSpPr>
          <p:cNvPr id="22" name="Rectangle 21">
            <a:extLst>
              <a:ext uri="{FF2B5EF4-FFF2-40B4-BE49-F238E27FC236}">
                <a16:creationId xmlns:a16="http://schemas.microsoft.com/office/drawing/2014/main" id="{DD1AFBAD-8456-8648-8F5C-59093E2BFE70}"/>
              </a:ext>
            </a:extLst>
          </p:cNvPr>
          <p:cNvSpPr/>
          <p:nvPr/>
        </p:nvSpPr>
        <p:spPr>
          <a:xfrm>
            <a:off x="1443706" y="1681862"/>
            <a:ext cx="1523014" cy="27512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3">
            <a:extLst>
              <a:ext uri="{FF2B5EF4-FFF2-40B4-BE49-F238E27FC236}">
                <a16:creationId xmlns:a16="http://schemas.microsoft.com/office/drawing/2014/main" id="{D007DBCC-642E-0842-9FB2-CE162F84E976}"/>
              </a:ext>
            </a:extLst>
          </p:cNvPr>
          <p:cNvSpPr/>
          <p:nvPr/>
        </p:nvSpPr>
        <p:spPr>
          <a:xfrm>
            <a:off x="1698780" y="2321608"/>
            <a:ext cx="1654019"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tangle 29">
            <a:extLst>
              <a:ext uri="{FF2B5EF4-FFF2-40B4-BE49-F238E27FC236}">
                <a16:creationId xmlns:a16="http://schemas.microsoft.com/office/drawing/2014/main" id="{C5D8A4CB-C763-3B4F-87F6-9F2961B0EEAE}"/>
              </a:ext>
            </a:extLst>
          </p:cNvPr>
          <p:cNvSpPr/>
          <p:nvPr/>
        </p:nvSpPr>
        <p:spPr>
          <a:xfrm>
            <a:off x="4343946" y="1681863"/>
            <a:ext cx="1210187" cy="27512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tangle 33">
            <a:extLst>
              <a:ext uri="{FF2B5EF4-FFF2-40B4-BE49-F238E27FC236}">
                <a16:creationId xmlns:a16="http://schemas.microsoft.com/office/drawing/2014/main" id="{A5F50CFE-4436-AC4A-8D57-7CC847E09C4D}"/>
              </a:ext>
            </a:extLst>
          </p:cNvPr>
          <p:cNvSpPr/>
          <p:nvPr/>
        </p:nvSpPr>
        <p:spPr>
          <a:xfrm>
            <a:off x="10121807" y="1681864"/>
            <a:ext cx="1225829" cy="27512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tangle 2">
            <a:extLst>
              <a:ext uri="{FF2B5EF4-FFF2-40B4-BE49-F238E27FC236}">
                <a16:creationId xmlns:a16="http://schemas.microsoft.com/office/drawing/2014/main" id="{C7D4F958-7949-0841-B088-10074A13B43F}"/>
              </a:ext>
            </a:extLst>
          </p:cNvPr>
          <p:cNvSpPr>
            <a:spLocks noChangeArrowheads="1"/>
          </p:cNvSpPr>
          <p:nvPr/>
        </p:nvSpPr>
        <p:spPr bwMode="auto">
          <a:xfrm>
            <a:off x="10380015" y="4010958"/>
            <a:ext cx="981167"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t>Abteilung</a:t>
            </a:r>
          </a:p>
        </p:txBody>
      </p:sp>
      <p:sp>
        <p:nvSpPr>
          <p:cNvPr id="36" name="Oval 7">
            <a:extLst>
              <a:ext uri="{FF2B5EF4-FFF2-40B4-BE49-F238E27FC236}">
                <a16:creationId xmlns:a16="http://schemas.microsoft.com/office/drawing/2014/main" id="{FC057D28-CA7C-5A4A-9DE1-8429E238058C}"/>
              </a:ext>
            </a:extLst>
          </p:cNvPr>
          <p:cNvSpPr>
            <a:spLocks noChangeArrowheads="1"/>
          </p:cNvSpPr>
          <p:nvPr/>
        </p:nvSpPr>
        <p:spPr bwMode="auto">
          <a:xfrm>
            <a:off x="10043511" y="3397816"/>
            <a:ext cx="1654170" cy="368300"/>
          </a:xfrm>
          <a:prstGeom prst="ellipse">
            <a:avLst/>
          </a:prstGeom>
          <a:solidFill>
            <a:schemeClr val="bg1"/>
          </a:solidFill>
          <a:ln w="12700">
            <a:solidFill>
              <a:schemeClr val="tx1"/>
            </a:solidFill>
            <a:prstDash val="dash"/>
            <a:round/>
            <a:headEnd/>
            <a:tailEnd/>
          </a:ln>
        </p:spPr>
        <p:txBody>
          <a:bodyPr wrap="none" anchor="ctr"/>
          <a:lstStyle/>
          <a:p>
            <a:pPr algn="ctr"/>
            <a:r>
              <a:rPr lang="de-DE" sz="1600"/>
              <a:t>AnzahlAngestellte</a:t>
            </a:r>
          </a:p>
        </p:txBody>
      </p:sp>
      <p:cxnSp>
        <p:nvCxnSpPr>
          <p:cNvPr id="37" name="Straight Connector 36">
            <a:extLst>
              <a:ext uri="{FF2B5EF4-FFF2-40B4-BE49-F238E27FC236}">
                <a16:creationId xmlns:a16="http://schemas.microsoft.com/office/drawing/2014/main" id="{1B6F4783-281D-A64B-B64E-32B3F96DCC80}"/>
              </a:ext>
            </a:extLst>
          </p:cNvPr>
          <p:cNvCxnSpPr>
            <a:cxnSpLocks/>
            <a:stCxn id="36" idx="4"/>
            <a:endCxn id="35" idx="0"/>
          </p:cNvCxnSpPr>
          <p:nvPr/>
        </p:nvCxnSpPr>
        <p:spPr>
          <a:xfrm>
            <a:off x="10870596" y="3766117"/>
            <a:ext cx="2" cy="24484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8" name="AutoShape 4">
            <a:extLst>
              <a:ext uri="{FF2B5EF4-FFF2-40B4-BE49-F238E27FC236}">
                <a16:creationId xmlns:a16="http://schemas.microsoft.com/office/drawing/2014/main" id="{7AA1E2B2-C336-CB4C-B306-1D9F61DDE8B8}"/>
              </a:ext>
            </a:extLst>
          </p:cNvPr>
          <p:cNvSpPr>
            <a:spLocks noChangeArrowheads="1"/>
          </p:cNvSpPr>
          <p:nvPr/>
        </p:nvSpPr>
        <p:spPr bwMode="auto">
          <a:xfrm>
            <a:off x="7080801" y="3864973"/>
            <a:ext cx="1919472" cy="596900"/>
          </a:xfrm>
          <a:prstGeom prst="diamond">
            <a:avLst/>
          </a:prstGeom>
          <a:solidFill>
            <a:schemeClr val="bg1"/>
          </a:solidFill>
          <a:ln w="12700">
            <a:solidFill>
              <a:schemeClr val="accent4"/>
            </a:solidFill>
            <a:miter lim="800000"/>
            <a:headEnd/>
            <a:tailEnd/>
          </a:ln>
        </p:spPr>
        <p:txBody>
          <a:bodyPr wrap="none" anchor="ctr"/>
          <a:lstStyle/>
          <a:p>
            <a:pPr algn="ctr"/>
            <a:r>
              <a:rPr lang="de-DE" dirty="0" err="1"/>
              <a:t>arbeitet_für</a:t>
            </a:r>
            <a:endParaRPr lang="de-DE" dirty="0"/>
          </a:p>
        </p:txBody>
      </p:sp>
      <p:cxnSp>
        <p:nvCxnSpPr>
          <p:cNvPr id="39" name="Straight Connector 38">
            <a:extLst>
              <a:ext uri="{FF2B5EF4-FFF2-40B4-BE49-F238E27FC236}">
                <a16:creationId xmlns:a16="http://schemas.microsoft.com/office/drawing/2014/main" id="{B16102B9-1AB5-8746-84A8-BFA7C64F4A2B}"/>
              </a:ext>
            </a:extLst>
          </p:cNvPr>
          <p:cNvCxnSpPr>
            <a:cxnSpLocks/>
            <a:stCxn id="38" idx="3"/>
            <a:endCxn id="35" idx="1"/>
          </p:cNvCxnSpPr>
          <p:nvPr/>
        </p:nvCxnSpPr>
        <p:spPr>
          <a:xfrm>
            <a:off x="9000274" y="4163423"/>
            <a:ext cx="1379741" cy="3218"/>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57" name="Rectangle 2">
            <a:extLst>
              <a:ext uri="{FF2B5EF4-FFF2-40B4-BE49-F238E27FC236}">
                <a16:creationId xmlns:a16="http://schemas.microsoft.com/office/drawing/2014/main" id="{1F5C5CD8-F904-6D4E-8BE5-70EE62A0709C}"/>
              </a:ext>
            </a:extLst>
          </p:cNvPr>
          <p:cNvSpPr>
            <a:spLocks noChangeArrowheads="1"/>
          </p:cNvSpPr>
          <p:nvPr/>
        </p:nvSpPr>
        <p:spPr bwMode="auto">
          <a:xfrm>
            <a:off x="4350723" y="4680185"/>
            <a:ext cx="1115307"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t>Angestellte</a:t>
            </a:r>
          </a:p>
        </p:txBody>
      </p:sp>
      <p:cxnSp>
        <p:nvCxnSpPr>
          <p:cNvPr id="58" name="Straight Connector 57">
            <a:extLst>
              <a:ext uri="{FF2B5EF4-FFF2-40B4-BE49-F238E27FC236}">
                <a16:creationId xmlns:a16="http://schemas.microsoft.com/office/drawing/2014/main" id="{66FAF457-B836-9245-90AC-7E0F81163EC5}"/>
              </a:ext>
            </a:extLst>
          </p:cNvPr>
          <p:cNvCxnSpPr>
            <a:cxnSpLocks/>
            <a:stCxn id="57" idx="3"/>
            <a:endCxn id="38" idx="1"/>
          </p:cNvCxnSpPr>
          <p:nvPr/>
        </p:nvCxnSpPr>
        <p:spPr>
          <a:xfrm flipV="1">
            <a:off x="5466029" y="4163424"/>
            <a:ext cx="1614772" cy="672445"/>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59" name="AutoShape 4">
            <a:extLst>
              <a:ext uri="{FF2B5EF4-FFF2-40B4-BE49-F238E27FC236}">
                <a16:creationId xmlns:a16="http://schemas.microsoft.com/office/drawing/2014/main" id="{A0D0BB3C-A3CA-CE48-88CD-CDF92B3506C6}"/>
              </a:ext>
            </a:extLst>
          </p:cNvPr>
          <p:cNvSpPr>
            <a:spLocks noChangeArrowheads="1"/>
          </p:cNvSpPr>
          <p:nvPr/>
        </p:nvSpPr>
        <p:spPr bwMode="auto">
          <a:xfrm>
            <a:off x="9912203" y="4577878"/>
            <a:ext cx="1919472" cy="596900"/>
          </a:xfrm>
          <a:prstGeom prst="diamond">
            <a:avLst/>
          </a:prstGeom>
          <a:solidFill>
            <a:schemeClr val="bg1"/>
          </a:solidFill>
          <a:ln w="12700">
            <a:solidFill>
              <a:schemeClr val="tx1"/>
            </a:solidFill>
            <a:miter lim="800000"/>
            <a:headEnd/>
            <a:tailEnd/>
          </a:ln>
        </p:spPr>
        <p:txBody>
          <a:bodyPr wrap="none" anchor="ctr"/>
          <a:lstStyle/>
          <a:p>
            <a:pPr algn="ctr"/>
            <a:r>
              <a:rPr lang="de-DE" dirty="0"/>
              <a:t>kontrolliert</a:t>
            </a:r>
          </a:p>
        </p:txBody>
      </p:sp>
      <p:cxnSp>
        <p:nvCxnSpPr>
          <p:cNvPr id="60" name="Straight Connector 59">
            <a:extLst>
              <a:ext uri="{FF2B5EF4-FFF2-40B4-BE49-F238E27FC236}">
                <a16:creationId xmlns:a16="http://schemas.microsoft.com/office/drawing/2014/main" id="{5222AFD9-3D8C-5144-A04E-293158BDCC84}"/>
              </a:ext>
            </a:extLst>
          </p:cNvPr>
          <p:cNvCxnSpPr>
            <a:cxnSpLocks/>
            <a:stCxn id="59" idx="0"/>
            <a:endCxn id="35" idx="2"/>
          </p:cNvCxnSpPr>
          <p:nvPr/>
        </p:nvCxnSpPr>
        <p:spPr>
          <a:xfrm flipH="1" flipV="1">
            <a:off x="10870599" y="4322324"/>
            <a:ext cx="1341" cy="25555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0A85E6C0-0583-0E48-9FB1-3819B046C1D1}"/>
              </a:ext>
            </a:extLst>
          </p:cNvPr>
          <p:cNvCxnSpPr>
            <a:cxnSpLocks/>
            <a:stCxn id="62" idx="0"/>
            <a:endCxn id="59" idx="2"/>
          </p:cNvCxnSpPr>
          <p:nvPr/>
        </p:nvCxnSpPr>
        <p:spPr>
          <a:xfrm flipH="1" flipV="1">
            <a:off x="10871940" y="5174778"/>
            <a:ext cx="1" cy="277002"/>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62" name="Rectangle 2">
            <a:extLst>
              <a:ext uri="{FF2B5EF4-FFF2-40B4-BE49-F238E27FC236}">
                <a16:creationId xmlns:a16="http://schemas.microsoft.com/office/drawing/2014/main" id="{1150B9DB-594B-3742-B1C8-3E817BAB20C7}"/>
              </a:ext>
            </a:extLst>
          </p:cNvPr>
          <p:cNvSpPr>
            <a:spLocks noChangeArrowheads="1"/>
          </p:cNvSpPr>
          <p:nvPr/>
        </p:nvSpPr>
        <p:spPr bwMode="auto">
          <a:xfrm>
            <a:off x="10482185" y="5451781"/>
            <a:ext cx="779510"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t>Projekt</a:t>
            </a:r>
          </a:p>
        </p:txBody>
      </p:sp>
      <p:sp>
        <p:nvSpPr>
          <p:cNvPr id="63" name="AutoShape 4">
            <a:extLst>
              <a:ext uri="{FF2B5EF4-FFF2-40B4-BE49-F238E27FC236}">
                <a16:creationId xmlns:a16="http://schemas.microsoft.com/office/drawing/2014/main" id="{4ECCFAC9-B828-5B44-80F2-8F45FEF08DFE}"/>
              </a:ext>
            </a:extLst>
          </p:cNvPr>
          <p:cNvSpPr>
            <a:spLocks noChangeArrowheads="1"/>
          </p:cNvSpPr>
          <p:nvPr/>
        </p:nvSpPr>
        <p:spPr bwMode="auto">
          <a:xfrm>
            <a:off x="7048290" y="5309014"/>
            <a:ext cx="1919472" cy="596900"/>
          </a:xfrm>
          <a:prstGeom prst="diamond">
            <a:avLst/>
          </a:prstGeom>
          <a:solidFill>
            <a:schemeClr val="bg1"/>
          </a:solidFill>
          <a:ln w="12700">
            <a:solidFill>
              <a:schemeClr val="accent4"/>
            </a:solidFill>
            <a:miter lim="800000"/>
            <a:headEnd/>
            <a:tailEnd/>
          </a:ln>
        </p:spPr>
        <p:txBody>
          <a:bodyPr wrap="none" anchor="ctr"/>
          <a:lstStyle/>
          <a:p>
            <a:pPr algn="ctr"/>
            <a:r>
              <a:rPr lang="de-DE" dirty="0" err="1"/>
              <a:t>arbeitet_an</a:t>
            </a:r>
            <a:endParaRPr lang="de-DE" dirty="0"/>
          </a:p>
        </p:txBody>
      </p:sp>
      <p:cxnSp>
        <p:nvCxnSpPr>
          <p:cNvPr id="64" name="Straight Connector 63">
            <a:extLst>
              <a:ext uri="{FF2B5EF4-FFF2-40B4-BE49-F238E27FC236}">
                <a16:creationId xmlns:a16="http://schemas.microsoft.com/office/drawing/2014/main" id="{7F60EA6E-D663-364B-905E-8D3BFEB93062}"/>
              </a:ext>
            </a:extLst>
          </p:cNvPr>
          <p:cNvCxnSpPr>
            <a:cxnSpLocks/>
            <a:stCxn id="63" idx="3"/>
            <a:endCxn id="62" idx="1"/>
          </p:cNvCxnSpPr>
          <p:nvPr/>
        </p:nvCxnSpPr>
        <p:spPr>
          <a:xfrm>
            <a:off x="8967763" y="5607464"/>
            <a:ext cx="1514423" cy="0"/>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87702381-527E-EB46-B6AF-22E82737B934}"/>
              </a:ext>
            </a:extLst>
          </p:cNvPr>
          <p:cNvCxnSpPr>
            <a:cxnSpLocks/>
            <a:stCxn id="57" idx="3"/>
            <a:endCxn id="63" idx="1"/>
          </p:cNvCxnSpPr>
          <p:nvPr/>
        </p:nvCxnSpPr>
        <p:spPr>
          <a:xfrm>
            <a:off x="5466030" y="4835868"/>
            <a:ext cx="1582261" cy="771596"/>
          </a:xfrm>
          <a:prstGeom prst="line">
            <a:avLst/>
          </a:prstGeom>
          <a:ln w="12700" cmpd="sng">
            <a:solidFill>
              <a:schemeClr val="tx1"/>
            </a:solidFill>
          </a:ln>
        </p:spPr>
        <p:style>
          <a:lnRef idx="1">
            <a:schemeClr val="dk1"/>
          </a:lnRef>
          <a:fillRef idx="0">
            <a:schemeClr val="dk1"/>
          </a:fillRef>
          <a:effectRef idx="0">
            <a:schemeClr val="dk1"/>
          </a:effectRef>
          <a:fontRef idx="minor">
            <a:schemeClr val="tx1"/>
          </a:fontRef>
        </p:style>
      </p:cxnSp>
      <p:sp>
        <p:nvSpPr>
          <p:cNvPr id="66" name="Oval 7">
            <a:extLst>
              <a:ext uri="{FF2B5EF4-FFF2-40B4-BE49-F238E27FC236}">
                <a16:creationId xmlns:a16="http://schemas.microsoft.com/office/drawing/2014/main" id="{D0C533B6-4174-6046-9EDB-1B39484165B2}"/>
              </a:ext>
            </a:extLst>
          </p:cNvPr>
          <p:cNvSpPr>
            <a:spLocks noChangeArrowheads="1"/>
          </p:cNvSpPr>
          <p:nvPr/>
        </p:nvSpPr>
        <p:spPr bwMode="auto">
          <a:xfrm>
            <a:off x="7518175" y="4712124"/>
            <a:ext cx="979702" cy="368300"/>
          </a:xfrm>
          <a:prstGeom prst="ellipse">
            <a:avLst/>
          </a:prstGeom>
          <a:solidFill>
            <a:schemeClr val="bg1"/>
          </a:solidFill>
          <a:ln w="12700">
            <a:solidFill>
              <a:srgbClr val="FFC000"/>
            </a:solidFill>
            <a:round/>
            <a:headEnd/>
            <a:tailEnd/>
          </a:ln>
        </p:spPr>
        <p:txBody>
          <a:bodyPr wrap="none" anchor="ctr"/>
          <a:lstStyle/>
          <a:p>
            <a:pPr algn="ctr"/>
            <a:r>
              <a:rPr lang="de-DE" sz="1600" dirty="0"/>
              <a:t>Stunden</a:t>
            </a:r>
          </a:p>
        </p:txBody>
      </p:sp>
      <p:cxnSp>
        <p:nvCxnSpPr>
          <p:cNvPr id="67" name="Straight Connector 66">
            <a:extLst>
              <a:ext uri="{FF2B5EF4-FFF2-40B4-BE49-F238E27FC236}">
                <a16:creationId xmlns:a16="http://schemas.microsoft.com/office/drawing/2014/main" id="{8F3E8F36-7310-A642-BEA0-9DE27FE51D60}"/>
              </a:ext>
            </a:extLst>
          </p:cNvPr>
          <p:cNvCxnSpPr>
            <a:cxnSpLocks/>
            <a:stCxn id="63" idx="0"/>
            <a:endCxn id="66" idx="4"/>
          </p:cNvCxnSpPr>
          <p:nvPr/>
        </p:nvCxnSpPr>
        <p:spPr>
          <a:xfrm flipV="1">
            <a:off x="8008026" y="5080424"/>
            <a:ext cx="0" cy="22859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8" name="TextBox 67">
            <a:extLst>
              <a:ext uri="{FF2B5EF4-FFF2-40B4-BE49-F238E27FC236}">
                <a16:creationId xmlns:a16="http://schemas.microsoft.com/office/drawing/2014/main" id="{21323E32-1A49-7A4B-89FF-E1009124E893}"/>
              </a:ext>
            </a:extLst>
          </p:cNvPr>
          <p:cNvSpPr txBox="1"/>
          <p:nvPr/>
        </p:nvSpPr>
        <p:spPr>
          <a:xfrm>
            <a:off x="6843656" y="4184622"/>
            <a:ext cx="306494" cy="369332"/>
          </a:xfrm>
          <a:prstGeom prst="rect">
            <a:avLst/>
          </a:prstGeom>
          <a:noFill/>
        </p:spPr>
        <p:txBody>
          <a:bodyPr wrap="none" rtlCol="0">
            <a:spAutoFit/>
          </a:bodyPr>
          <a:lstStyle/>
          <a:p>
            <a:r>
              <a:rPr lang="de-DE" dirty="0"/>
              <a:t>n</a:t>
            </a:r>
          </a:p>
        </p:txBody>
      </p:sp>
      <p:sp>
        <p:nvSpPr>
          <p:cNvPr id="69" name="TextBox 68">
            <a:extLst>
              <a:ext uri="{FF2B5EF4-FFF2-40B4-BE49-F238E27FC236}">
                <a16:creationId xmlns:a16="http://schemas.microsoft.com/office/drawing/2014/main" id="{7B5FB196-3BD5-AB4B-9B4F-548BBB1E4E57}"/>
              </a:ext>
            </a:extLst>
          </p:cNvPr>
          <p:cNvSpPr txBox="1"/>
          <p:nvPr/>
        </p:nvSpPr>
        <p:spPr>
          <a:xfrm>
            <a:off x="8997245" y="4181998"/>
            <a:ext cx="301686" cy="369332"/>
          </a:xfrm>
          <a:prstGeom prst="rect">
            <a:avLst/>
          </a:prstGeom>
          <a:noFill/>
        </p:spPr>
        <p:txBody>
          <a:bodyPr wrap="none" rtlCol="0">
            <a:spAutoFit/>
          </a:bodyPr>
          <a:lstStyle/>
          <a:p>
            <a:r>
              <a:rPr lang="de-DE" dirty="0"/>
              <a:t>1</a:t>
            </a:r>
          </a:p>
        </p:txBody>
      </p:sp>
      <p:sp>
        <p:nvSpPr>
          <p:cNvPr id="70" name="TextBox 69">
            <a:extLst>
              <a:ext uri="{FF2B5EF4-FFF2-40B4-BE49-F238E27FC236}">
                <a16:creationId xmlns:a16="http://schemas.microsoft.com/office/drawing/2014/main" id="{A4A1720F-F393-D04E-8216-9F0A9233206B}"/>
              </a:ext>
            </a:extLst>
          </p:cNvPr>
          <p:cNvSpPr txBox="1"/>
          <p:nvPr/>
        </p:nvSpPr>
        <p:spPr>
          <a:xfrm>
            <a:off x="10846167" y="4306975"/>
            <a:ext cx="301686" cy="369332"/>
          </a:xfrm>
          <a:prstGeom prst="rect">
            <a:avLst/>
          </a:prstGeom>
          <a:noFill/>
        </p:spPr>
        <p:txBody>
          <a:bodyPr wrap="none" rtlCol="0">
            <a:spAutoFit/>
          </a:bodyPr>
          <a:lstStyle/>
          <a:p>
            <a:r>
              <a:rPr lang="de-DE" dirty="0"/>
              <a:t>1</a:t>
            </a:r>
          </a:p>
        </p:txBody>
      </p:sp>
      <p:sp>
        <p:nvSpPr>
          <p:cNvPr id="71" name="TextBox 70">
            <a:extLst>
              <a:ext uri="{FF2B5EF4-FFF2-40B4-BE49-F238E27FC236}">
                <a16:creationId xmlns:a16="http://schemas.microsoft.com/office/drawing/2014/main" id="{5EDFA95C-1AEB-9644-BA1A-D6FE0296B528}"/>
              </a:ext>
            </a:extLst>
          </p:cNvPr>
          <p:cNvSpPr txBox="1"/>
          <p:nvPr/>
        </p:nvSpPr>
        <p:spPr>
          <a:xfrm>
            <a:off x="10870597" y="5038246"/>
            <a:ext cx="306494" cy="369332"/>
          </a:xfrm>
          <a:prstGeom prst="rect">
            <a:avLst/>
          </a:prstGeom>
          <a:noFill/>
        </p:spPr>
        <p:txBody>
          <a:bodyPr wrap="none" rtlCol="0">
            <a:spAutoFit/>
          </a:bodyPr>
          <a:lstStyle/>
          <a:p>
            <a:r>
              <a:rPr lang="de-DE" dirty="0"/>
              <a:t>n</a:t>
            </a:r>
          </a:p>
        </p:txBody>
      </p:sp>
      <p:sp>
        <p:nvSpPr>
          <p:cNvPr id="72" name="TextBox 71">
            <a:extLst>
              <a:ext uri="{FF2B5EF4-FFF2-40B4-BE49-F238E27FC236}">
                <a16:creationId xmlns:a16="http://schemas.microsoft.com/office/drawing/2014/main" id="{0A2A5921-A307-CC4D-A0F3-78CB229E1093}"/>
              </a:ext>
            </a:extLst>
          </p:cNvPr>
          <p:cNvSpPr txBox="1"/>
          <p:nvPr/>
        </p:nvSpPr>
        <p:spPr>
          <a:xfrm>
            <a:off x="6837709" y="5374493"/>
            <a:ext cx="381836" cy="369332"/>
          </a:xfrm>
          <a:prstGeom prst="rect">
            <a:avLst/>
          </a:prstGeom>
          <a:noFill/>
        </p:spPr>
        <p:txBody>
          <a:bodyPr wrap="none" rtlCol="0">
            <a:spAutoFit/>
          </a:bodyPr>
          <a:lstStyle/>
          <a:p>
            <a:r>
              <a:rPr lang="de-DE" dirty="0"/>
              <a:t>m</a:t>
            </a:r>
          </a:p>
        </p:txBody>
      </p:sp>
      <p:sp>
        <p:nvSpPr>
          <p:cNvPr id="73" name="TextBox 72">
            <a:extLst>
              <a:ext uri="{FF2B5EF4-FFF2-40B4-BE49-F238E27FC236}">
                <a16:creationId xmlns:a16="http://schemas.microsoft.com/office/drawing/2014/main" id="{350D6F3A-30D8-114E-BB36-F5ED6267F2AD}"/>
              </a:ext>
            </a:extLst>
          </p:cNvPr>
          <p:cNvSpPr txBox="1"/>
          <p:nvPr/>
        </p:nvSpPr>
        <p:spPr>
          <a:xfrm>
            <a:off x="8871850" y="5374493"/>
            <a:ext cx="306494" cy="369332"/>
          </a:xfrm>
          <a:prstGeom prst="rect">
            <a:avLst/>
          </a:prstGeom>
          <a:noFill/>
        </p:spPr>
        <p:txBody>
          <a:bodyPr wrap="none" rtlCol="0">
            <a:spAutoFit/>
          </a:bodyPr>
          <a:lstStyle/>
          <a:p>
            <a:r>
              <a:rPr lang="de-DE" dirty="0"/>
              <a:t>n</a:t>
            </a:r>
          </a:p>
        </p:txBody>
      </p:sp>
      <p:sp>
        <p:nvSpPr>
          <p:cNvPr id="85" name="Diamond 84">
            <a:extLst>
              <a:ext uri="{FF2B5EF4-FFF2-40B4-BE49-F238E27FC236}">
                <a16:creationId xmlns:a16="http://schemas.microsoft.com/office/drawing/2014/main" id="{EBB3FFB2-D0DE-0C4B-A3C3-2C02A71BC26A}"/>
              </a:ext>
            </a:extLst>
          </p:cNvPr>
          <p:cNvSpPr/>
          <p:nvPr/>
        </p:nvSpPr>
        <p:spPr>
          <a:xfrm>
            <a:off x="5554133" y="1622090"/>
            <a:ext cx="1494157" cy="460521"/>
          </a:xfrm>
          <a:prstGeom prst="diamond">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6" name="Straight Connector 85">
            <a:extLst>
              <a:ext uri="{FF2B5EF4-FFF2-40B4-BE49-F238E27FC236}">
                <a16:creationId xmlns:a16="http://schemas.microsoft.com/office/drawing/2014/main" id="{598FDC67-4C5C-1145-89A0-0C69BF04D649}"/>
              </a:ext>
            </a:extLst>
          </p:cNvPr>
          <p:cNvCxnSpPr>
            <a:cxnSpLocks/>
          </p:cNvCxnSpPr>
          <p:nvPr/>
        </p:nvCxnSpPr>
        <p:spPr>
          <a:xfrm>
            <a:off x="3644233" y="1936043"/>
            <a:ext cx="621417"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8" name="Diamond 87">
            <a:extLst>
              <a:ext uri="{FF2B5EF4-FFF2-40B4-BE49-F238E27FC236}">
                <a16:creationId xmlns:a16="http://schemas.microsoft.com/office/drawing/2014/main" id="{BE5C01D7-0B30-724B-B087-6BD34E54A2C0}"/>
              </a:ext>
            </a:extLst>
          </p:cNvPr>
          <p:cNvSpPr/>
          <p:nvPr/>
        </p:nvSpPr>
        <p:spPr>
          <a:xfrm>
            <a:off x="628144" y="1934128"/>
            <a:ext cx="1184522" cy="460521"/>
          </a:xfrm>
          <a:prstGeom prst="diamond">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89" name="Straight Connector 88">
            <a:extLst>
              <a:ext uri="{FF2B5EF4-FFF2-40B4-BE49-F238E27FC236}">
                <a16:creationId xmlns:a16="http://schemas.microsoft.com/office/drawing/2014/main" id="{1BBDE9AD-F0E9-1B4B-B6AB-63E323AF4C95}"/>
              </a:ext>
            </a:extLst>
          </p:cNvPr>
          <p:cNvCxnSpPr>
            <a:cxnSpLocks/>
          </p:cNvCxnSpPr>
          <p:nvPr/>
        </p:nvCxnSpPr>
        <p:spPr>
          <a:xfrm>
            <a:off x="8871850" y="1934128"/>
            <a:ext cx="1171661"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91" name="Oval 7">
            <a:extLst>
              <a:ext uri="{FF2B5EF4-FFF2-40B4-BE49-F238E27FC236}">
                <a16:creationId xmlns:a16="http://schemas.microsoft.com/office/drawing/2014/main" id="{9360DBAE-E9EE-9448-83BB-DEBFEEE98142}"/>
              </a:ext>
            </a:extLst>
          </p:cNvPr>
          <p:cNvSpPr>
            <a:spLocks noChangeArrowheads="1"/>
          </p:cNvSpPr>
          <p:nvPr/>
        </p:nvSpPr>
        <p:spPr bwMode="auto">
          <a:xfrm>
            <a:off x="1081782" y="4499646"/>
            <a:ext cx="1654170" cy="368300"/>
          </a:xfrm>
          <a:prstGeom prst="ellipse">
            <a:avLst/>
          </a:prstGeom>
          <a:solidFill>
            <a:schemeClr val="bg1"/>
          </a:solidFill>
          <a:ln w="12700">
            <a:solidFill>
              <a:schemeClr val="tx1"/>
            </a:solidFill>
            <a:prstDash val="dash"/>
            <a:round/>
            <a:headEnd/>
            <a:tailEnd/>
          </a:ln>
        </p:spPr>
        <p:txBody>
          <a:bodyPr wrap="none" anchor="ctr"/>
          <a:lstStyle/>
          <a:p>
            <a:pPr algn="ctr"/>
            <a:r>
              <a:rPr lang="de-DE" sz="1600"/>
              <a:t>AnzahlAngestellte</a:t>
            </a:r>
          </a:p>
        </p:txBody>
      </p:sp>
    </p:spTree>
    <p:extLst>
      <p:ext uri="{BB962C8B-B14F-4D97-AF65-F5344CB8AC3E}">
        <p14:creationId xmlns:p14="http://schemas.microsoft.com/office/powerpoint/2010/main" val="32702420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2" end="2"/>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
                                            <p:txEl>
                                              <p:pRg st="4" end="4"/>
                                            </p:tx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6"/>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30" grpId="0" animBg="1"/>
      <p:bldP spid="34" grpId="0" animBg="1"/>
      <p:bldP spid="35" grpId="0" animBg="1"/>
      <p:bldP spid="36" grpId="0" animBg="1"/>
      <p:bldP spid="38" grpId="0" animBg="1"/>
      <p:bldP spid="57" grpId="0" animBg="1"/>
      <p:bldP spid="59" grpId="0" animBg="1"/>
      <p:bldP spid="62" grpId="0" animBg="1"/>
      <p:bldP spid="63" grpId="0" animBg="1"/>
      <p:bldP spid="66" grpId="0" animBg="1"/>
      <p:bldP spid="68" grpId="0"/>
      <p:bldP spid="69" grpId="0"/>
      <p:bldP spid="70" grpId="0"/>
      <p:bldP spid="71" grpId="0"/>
      <p:bldP spid="72" grpId="0"/>
      <p:bldP spid="73" grpId="0"/>
      <p:bldP spid="85" grpId="0" animBg="1"/>
      <p:bldP spid="88" grpId="0" animBg="1"/>
      <p:bldP spid="9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Anwendungsdefinition „Firma“ …</a:t>
            </a:r>
          </a:p>
        </p:txBody>
      </p:sp>
      <p:sp>
        <p:nvSpPr>
          <p:cNvPr id="3" name="Inhaltsplatzhalter 2"/>
          <p:cNvSpPr>
            <a:spLocks noGrp="1"/>
          </p:cNvSpPr>
          <p:nvPr>
            <p:ph idx="1"/>
          </p:nvPr>
        </p:nvSpPr>
        <p:spPr>
          <a:xfrm>
            <a:off x="359626" y="1665066"/>
            <a:ext cx="8190536" cy="4240848"/>
          </a:xfrm>
        </p:spPr>
        <p:txBody>
          <a:bodyPr>
            <a:noAutofit/>
          </a:bodyPr>
          <a:lstStyle/>
          <a:p>
            <a:pPr marL="360363" indent="-360363">
              <a:buFont typeface="+mj-lt"/>
              <a:buAutoNum type="arabicPeriod" startAt="4"/>
            </a:pPr>
            <a:r>
              <a:rPr lang="de-DE" dirty="0"/>
              <a:t>Zu Versicherungszwecken sollen die Familienangehörigen jedes Mitarbeiters gespeichert werden. Hierzu werden für jeden Angehörigen Vorname, Geschlecht, Geburtsdatum und Verwandtschaftsgrad zum jeweiligen Angestellten erfasst.</a:t>
            </a:r>
          </a:p>
          <a:p>
            <a:endParaRPr lang="de-DE" dirty="0"/>
          </a:p>
          <a:p>
            <a:endParaRPr lang="de-DE" dirty="0"/>
          </a:p>
          <a:p>
            <a:r>
              <a:rPr lang="de-DE" dirty="0"/>
              <a:t>Partielle Schlüsselattribute</a:t>
            </a:r>
          </a:p>
          <a:p>
            <a:pPr lvl="1"/>
            <a:r>
              <a:rPr lang="de-DE" dirty="0"/>
              <a:t>Name ist nicht eindeutig ohne den dazugehörigen Angestellten</a:t>
            </a:r>
          </a:p>
        </p:txBody>
      </p:sp>
      <p:sp>
        <p:nvSpPr>
          <p:cNvPr id="5" name="Date Placeholder 4">
            <a:extLst>
              <a:ext uri="{FF2B5EF4-FFF2-40B4-BE49-F238E27FC236}">
                <a16:creationId xmlns:a16="http://schemas.microsoft.com/office/drawing/2014/main" id="{E9394B57-583C-4946-89EA-13B5FFE93C18}"/>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9A9E4C9C-46E5-D543-AAE0-5CD143707FEB}"/>
              </a:ext>
            </a:extLst>
          </p:cNvPr>
          <p:cNvSpPr>
            <a:spLocks noGrp="1"/>
          </p:cNvSpPr>
          <p:nvPr>
            <p:ph type="ftr" sz="quarter" idx="3"/>
          </p:nvPr>
        </p:nvSpPr>
        <p:spPr/>
        <p:txBody>
          <a:bodyPr/>
          <a:lstStyle/>
          <a:p>
            <a:r>
              <a:rPr lang="en-GB"/>
              <a:t>T. Braun - Datenbanken</a:t>
            </a:r>
          </a:p>
        </p:txBody>
      </p:sp>
      <p:sp>
        <p:nvSpPr>
          <p:cNvPr id="4" name="Foliennummernplatzhalter 3"/>
          <p:cNvSpPr>
            <a:spLocks noGrp="1"/>
          </p:cNvSpPr>
          <p:nvPr>
            <p:ph type="sldNum" sz="quarter" idx="4"/>
          </p:nvPr>
        </p:nvSpPr>
        <p:spPr/>
        <p:txBody>
          <a:bodyPr/>
          <a:lstStyle/>
          <a:p>
            <a:fld id="{F7DF081D-10DE-4B74-9430-A19A7CE4796F}" type="slidenum">
              <a:rPr lang="de-DE" smtClean="0"/>
              <a:pPr/>
              <a:t>27</a:t>
            </a:fld>
            <a:endParaRPr lang="de-DE"/>
          </a:p>
        </p:txBody>
      </p:sp>
      <p:sp>
        <p:nvSpPr>
          <p:cNvPr id="22" name="Rectangle 21">
            <a:extLst>
              <a:ext uri="{FF2B5EF4-FFF2-40B4-BE49-F238E27FC236}">
                <a16:creationId xmlns:a16="http://schemas.microsoft.com/office/drawing/2014/main" id="{DD1AFBAD-8456-8648-8F5C-59093E2BFE70}"/>
              </a:ext>
            </a:extLst>
          </p:cNvPr>
          <p:cNvSpPr/>
          <p:nvPr/>
        </p:nvSpPr>
        <p:spPr>
          <a:xfrm>
            <a:off x="707728" y="2011126"/>
            <a:ext cx="1527472" cy="27512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Oval 23">
            <a:extLst>
              <a:ext uri="{FF2B5EF4-FFF2-40B4-BE49-F238E27FC236}">
                <a16:creationId xmlns:a16="http://schemas.microsoft.com/office/drawing/2014/main" id="{D007DBCC-642E-0842-9FB2-CE162F84E976}"/>
              </a:ext>
            </a:extLst>
          </p:cNvPr>
          <p:cNvSpPr/>
          <p:nvPr/>
        </p:nvSpPr>
        <p:spPr>
          <a:xfrm>
            <a:off x="2299606" y="2320911"/>
            <a:ext cx="1236074"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Oval 24">
            <a:extLst>
              <a:ext uri="{FF2B5EF4-FFF2-40B4-BE49-F238E27FC236}">
                <a16:creationId xmlns:a16="http://schemas.microsoft.com/office/drawing/2014/main" id="{2BD0C28F-FDA6-1E4D-B667-6AC4BA8D59BE}"/>
              </a:ext>
            </a:extLst>
          </p:cNvPr>
          <p:cNvSpPr/>
          <p:nvPr/>
        </p:nvSpPr>
        <p:spPr>
          <a:xfrm>
            <a:off x="3551251" y="2325877"/>
            <a:ext cx="1517526"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Oval 28">
            <a:extLst>
              <a:ext uri="{FF2B5EF4-FFF2-40B4-BE49-F238E27FC236}">
                <a16:creationId xmlns:a16="http://schemas.microsoft.com/office/drawing/2014/main" id="{7603A67F-70A7-A24A-AD1B-D2E0186E6A49}"/>
              </a:ext>
            </a:extLst>
          </p:cNvPr>
          <p:cNvSpPr/>
          <p:nvPr/>
        </p:nvSpPr>
        <p:spPr>
          <a:xfrm>
            <a:off x="5102779" y="2318726"/>
            <a:ext cx="1894074"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Oval 30">
            <a:extLst>
              <a:ext uri="{FF2B5EF4-FFF2-40B4-BE49-F238E27FC236}">
                <a16:creationId xmlns:a16="http://schemas.microsoft.com/office/drawing/2014/main" id="{22BA6997-1097-5645-BE94-312E8A4CA0BE}"/>
              </a:ext>
            </a:extLst>
          </p:cNvPr>
          <p:cNvSpPr/>
          <p:nvPr/>
        </p:nvSpPr>
        <p:spPr>
          <a:xfrm>
            <a:off x="623009" y="2657752"/>
            <a:ext cx="2817844" cy="303947"/>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tangle 2">
            <a:extLst>
              <a:ext uri="{FF2B5EF4-FFF2-40B4-BE49-F238E27FC236}">
                <a16:creationId xmlns:a16="http://schemas.microsoft.com/office/drawing/2014/main" id="{E636BF1E-DBCE-6449-ABD6-717FD8B1EADA}"/>
              </a:ext>
            </a:extLst>
          </p:cNvPr>
          <p:cNvSpPr>
            <a:spLocks noChangeArrowheads="1"/>
          </p:cNvSpPr>
          <p:nvPr/>
        </p:nvSpPr>
        <p:spPr bwMode="auto">
          <a:xfrm>
            <a:off x="9277927" y="2334380"/>
            <a:ext cx="1115307"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t>Angestellte</a:t>
            </a:r>
          </a:p>
        </p:txBody>
      </p:sp>
      <p:sp>
        <p:nvSpPr>
          <p:cNvPr id="67" name="Diamond 66">
            <a:extLst>
              <a:ext uri="{FF2B5EF4-FFF2-40B4-BE49-F238E27FC236}">
                <a16:creationId xmlns:a16="http://schemas.microsoft.com/office/drawing/2014/main" id="{B9ACAD30-7E86-ED43-8468-AA78926B45B4}"/>
              </a:ext>
            </a:extLst>
          </p:cNvPr>
          <p:cNvSpPr/>
          <p:nvPr/>
        </p:nvSpPr>
        <p:spPr>
          <a:xfrm>
            <a:off x="5068777" y="1582128"/>
            <a:ext cx="2680989" cy="460521"/>
          </a:xfrm>
          <a:prstGeom prst="diamond">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68" name="Straight Connector 67">
            <a:extLst>
              <a:ext uri="{FF2B5EF4-FFF2-40B4-BE49-F238E27FC236}">
                <a16:creationId xmlns:a16="http://schemas.microsoft.com/office/drawing/2014/main" id="{433FE802-791E-3146-9BAC-2A33CF4AE4AC}"/>
              </a:ext>
            </a:extLst>
          </p:cNvPr>
          <p:cNvCxnSpPr>
            <a:cxnSpLocks/>
          </p:cNvCxnSpPr>
          <p:nvPr/>
        </p:nvCxnSpPr>
        <p:spPr>
          <a:xfrm>
            <a:off x="4740553" y="1936613"/>
            <a:ext cx="362226"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2A8AA0B1-21E4-A247-9309-E07CC6E8CCC6}"/>
              </a:ext>
            </a:extLst>
          </p:cNvPr>
          <p:cNvSpPr/>
          <p:nvPr/>
        </p:nvSpPr>
        <p:spPr>
          <a:xfrm>
            <a:off x="5169514" y="1687464"/>
            <a:ext cx="2580252" cy="27512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AutoShape 4">
            <a:extLst>
              <a:ext uri="{FF2B5EF4-FFF2-40B4-BE49-F238E27FC236}">
                <a16:creationId xmlns:a16="http://schemas.microsoft.com/office/drawing/2014/main" id="{F7D293D2-8BC1-6947-9DC9-88163E4D0086}"/>
              </a:ext>
            </a:extLst>
          </p:cNvPr>
          <p:cNvSpPr>
            <a:spLocks noChangeArrowheads="1"/>
          </p:cNvSpPr>
          <p:nvPr/>
        </p:nvSpPr>
        <p:spPr bwMode="auto">
          <a:xfrm>
            <a:off x="8754351" y="3142542"/>
            <a:ext cx="2160574" cy="1192907"/>
          </a:xfrm>
          <a:prstGeom prst="diamond">
            <a:avLst/>
          </a:prstGeom>
          <a:solidFill>
            <a:schemeClr val="bg1"/>
          </a:solidFill>
          <a:ln w="38100" cmpd="dbl">
            <a:solidFill>
              <a:schemeClr val="accent4"/>
            </a:solidFill>
            <a:miter lim="800000"/>
            <a:headEnd/>
            <a:tailEnd/>
          </a:ln>
        </p:spPr>
        <p:txBody>
          <a:bodyPr wrap="none" anchor="ctr"/>
          <a:lstStyle/>
          <a:p>
            <a:pPr algn="ctr"/>
            <a:r>
              <a:rPr lang="de-DE" dirty="0" err="1"/>
              <a:t>Angehörige_von</a:t>
            </a:r>
            <a:endParaRPr lang="de-DE" dirty="0"/>
          </a:p>
        </p:txBody>
      </p:sp>
      <p:cxnSp>
        <p:nvCxnSpPr>
          <p:cNvPr id="65" name="Straight Connector 64">
            <a:extLst>
              <a:ext uri="{FF2B5EF4-FFF2-40B4-BE49-F238E27FC236}">
                <a16:creationId xmlns:a16="http://schemas.microsoft.com/office/drawing/2014/main" id="{2F5B8ECC-2785-B844-8BBA-596C1A1EE306}"/>
              </a:ext>
            </a:extLst>
          </p:cNvPr>
          <p:cNvCxnSpPr>
            <a:cxnSpLocks/>
            <a:stCxn id="57" idx="2"/>
            <a:endCxn id="69" idx="0"/>
          </p:cNvCxnSpPr>
          <p:nvPr/>
        </p:nvCxnSpPr>
        <p:spPr>
          <a:xfrm>
            <a:off x="9834638" y="4335449"/>
            <a:ext cx="0" cy="577197"/>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86FC57C4-855A-9643-871A-8A60FBE4BCCF}"/>
              </a:ext>
            </a:extLst>
          </p:cNvPr>
          <p:cNvCxnSpPr>
            <a:cxnSpLocks/>
            <a:stCxn id="40" idx="2"/>
            <a:endCxn id="57" idx="0"/>
          </p:cNvCxnSpPr>
          <p:nvPr/>
        </p:nvCxnSpPr>
        <p:spPr>
          <a:xfrm flipH="1">
            <a:off x="9834638" y="2645747"/>
            <a:ext cx="942" cy="49679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9" name="Rectangle 2">
            <a:extLst>
              <a:ext uri="{FF2B5EF4-FFF2-40B4-BE49-F238E27FC236}">
                <a16:creationId xmlns:a16="http://schemas.microsoft.com/office/drawing/2014/main" id="{802566D2-FA99-1B4C-ACDA-B518F5BF8682}"/>
              </a:ext>
            </a:extLst>
          </p:cNvPr>
          <p:cNvSpPr>
            <a:spLocks noChangeArrowheads="1"/>
          </p:cNvSpPr>
          <p:nvPr/>
        </p:nvSpPr>
        <p:spPr bwMode="auto">
          <a:xfrm>
            <a:off x="9172598" y="4912646"/>
            <a:ext cx="1324081" cy="311367"/>
          </a:xfrm>
          <a:prstGeom prst="rect">
            <a:avLst/>
          </a:prstGeom>
          <a:solidFill>
            <a:schemeClr val="bg1"/>
          </a:solidFill>
          <a:ln w="38100" cmpd="dbl">
            <a:solidFill>
              <a:schemeClr val="accent1"/>
            </a:solidFill>
            <a:miter lim="800000"/>
            <a:headEnd/>
            <a:tailEnd/>
          </a:ln>
        </p:spPr>
        <p:txBody>
          <a:bodyPr wrap="square" lIns="90488" tIns="44450" rIns="90488" bIns="44450">
            <a:spAutoFit/>
          </a:bodyPr>
          <a:lstStyle/>
          <a:p>
            <a:pPr algn="ctr">
              <a:lnSpc>
                <a:spcPct val="90000"/>
              </a:lnSpc>
            </a:pPr>
            <a:r>
              <a:rPr lang="de-DE" sz="1600" dirty="0"/>
              <a:t>Angehörige</a:t>
            </a:r>
          </a:p>
        </p:txBody>
      </p:sp>
      <p:sp>
        <p:nvSpPr>
          <p:cNvPr id="70" name="Oval 10">
            <a:extLst>
              <a:ext uri="{FF2B5EF4-FFF2-40B4-BE49-F238E27FC236}">
                <a16:creationId xmlns:a16="http://schemas.microsoft.com/office/drawing/2014/main" id="{8A2FC56E-84AC-E149-87F0-E542A4EDD0A7}"/>
              </a:ext>
            </a:extLst>
          </p:cNvPr>
          <p:cNvSpPr>
            <a:spLocks noChangeArrowheads="1"/>
          </p:cNvSpPr>
          <p:nvPr/>
        </p:nvSpPr>
        <p:spPr bwMode="auto">
          <a:xfrm>
            <a:off x="8550161" y="5507571"/>
            <a:ext cx="981167" cy="368300"/>
          </a:xfrm>
          <a:prstGeom prst="ellipse">
            <a:avLst/>
          </a:prstGeom>
          <a:solidFill>
            <a:schemeClr val="bg1"/>
          </a:solidFill>
          <a:ln w="12700" cmpd="sng">
            <a:solidFill>
              <a:srgbClr val="FFC000"/>
            </a:solidFill>
            <a:round/>
            <a:headEnd/>
            <a:tailEnd/>
          </a:ln>
        </p:spPr>
        <p:txBody>
          <a:bodyPr wrap="none" anchor="ctr"/>
          <a:lstStyle/>
          <a:p>
            <a:pPr algn="ctr"/>
            <a:r>
              <a:rPr lang="de-DE" sz="1600" dirty="0" err="1"/>
              <a:t>GebDatum</a:t>
            </a:r>
            <a:endParaRPr lang="de-DE" sz="1600" dirty="0"/>
          </a:p>
        </p:txBody>
      </p:sp>
      <p:cxnSp>
        <p:nvCxnSpPr>
          <p:cNvPr id="71" name="Straight Connector 70">
            <a:extLst>
              <a:ext uri="{FF2B5EF4-FFF2-40B4-BE49-F238E27FC236}">
                <a16:creationId xmlns:a16="http://schemas.microsoft.com/office/drawing/2014/main" id="{9B1AA03A-88C9-8E4A-84FE-E4C0FDAEE497}"/>
              </a:ext>
            </a:extLst>
          </p:cNvPr>
          <p:cNvCxnSpPr>
            <a:cxnSpLocks/>
            <a:stCxn id="69" idx="2"/>
            <a:endCxn id="70" idx="0"/>
          </p:cNvCxnSpPr>
          <p:nvPr/>
        </p:nvCxnSpPr>
        <p:spPr>
          <a:xfrm flipH="1">
            <a:off x="9040744" y="5224013"/>
            <a:ext cx="793894" cy="28355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72" name="Oval 7">
            <a:extLst>
              <a:ext uri="{FF2B5EF4-FFF2-40B4-BE49-F238E27FC236}">
                <a16:creationId xmlns:a16="http://schemas.microsoft.com/office/drawing/2014/main" id="{285D7C7D-E587-C84F-8780-CF94BED83E6D}"/>
              </a:ext>
            </a:extLst>
          </p:cNvPr>
          <p:cNvSpPr>
            <a:spLocks noChangeArrowheads="1"/>
          </p:cNvSpPr>
          <p:nvPr/>
        </p:nvSpPr>
        <p:spPr bwMode="auto">
          <a:xfrm>
            <a:off x="9917239" y="5537614"/>
            <a:ext cx="1048623" cy="368300"/>
          </a:xfrm>
          <a:prstGeom prst="ellipse">
            <a:avLst/>
          </a:prstGeom>
          <a:solidFill>
            <a:schemeClr val="bg1"/>
          </a:solidFill>
          <a:ln w="12700">
            <a:solidFill>
              <a:srgbClr val="FFC000"/>
            </a:solidFill>
            <a:round/>
            <a:headEnd/>
            <a:tailEnd/>
          </a:ln>
        </p:spPr>
        <p:txBody>
          <a:bodyPr wrap="none" anchor="ctr"/>
          <a:lstStyle/>
          <a:p>
            <a:pPr algn="ctr"/>
            <a:r>
              <a:rPr lang="de-DE" sz="1600" dirty="0"/>
              <a:t>Geschlecht</a:t>
            </a:r>
          </a:p>
        </p:txBody>
      </p:sp>
      <p:cxnSp>
        <p:nvCxnSpPr>
          <p:cNvPr id="73" name="Straight Connector 72">
            <a:extLst>
              <a:ext uri="{FF2B5EF4-FFF2-40B4-BE49-F238E27FC236}">
                <a16:creationId xmlns:a16="http://schemas.microsoft.com/office/drawing/2014/main" id="{470D72C1-8D51-CE41-8FB2-62F9E820232C}"/>
              </a:ext>
            </a:extLst>
          </p:cNvPr>
          <p:cNvCxnSpPr>
            <a:cxnSpLocks/>
            <a:stCxn id="69" idx="2"/>
            <a:endCxn id="72" idx="0"/>
          </p:cNvCxnSpPr>
          <p:nvPr/>
        </p:nvCxnSpPr>
        <p:spPr>
          <a:xfrm>
            <a:off x="9834638" y="5224012"/>
            <a:ext cx="606912" cy="31360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74" name="Oval 7">
            <a:extLst>
              <a:ext uri="{FF2B5EF4-FFF2-40B4-BE49-F238E27FC236}">
                <a16:creationId xmlns:a16="http://schemas.microsoft.com/office/drawing/2014/main" id="{8B86608C-1D75-1546-A043-6A18E5425B7C}"/>
              </a:ext>
            </a:extLst>
          </p:cNvPr>
          <p:cNvSpPr>
            <a:spLocks noChangeArrowheads="1"/>
          </p:cNvSpPr>
          <p:nvPr/>
        </p:nvSpPr>
        <p:spPr bwMode="auto">
          <a:xfrm>
            <a:off x="11286740" y="5513632"/>
            <a:ext cx="542166" cy="368300"/>
          </a:xfrm>
          <a:prstGeom prst="ellipse">
            <a:avLst/>
          </a:prstGeom>
          <a:solidFill>
            <a:schemeClr val="bg1"/>
          </a:solidFill>
          <a:ln w="12700">
            <a:solidFill>
              <a:srgbClr val="FFC000"/>
            </a:solidFill>
            <a:round/>
            <a:headEnd/>
            <a:tailEnd/>
          </a:ln>
        </p:spPr>
        <p:txBody>
          <a:bodyPr wrap="none" anchor="ctr"/>
          <a:lstStyle/>
          <a:p>
            <a:pPr algn="ctr"/>
            <a:r>
              <a:rPr lang="de-DE" sz="1600" dirty="0"/>
              <a:t>Grad</a:t>
            </a:r>
          </a:p>
        </p:txBody>
      </p:sp>
      <p:cxnSp>
        <p:nvCxnSpPr>
          <p:cNvPr id="75" name="Straight Connector 74">
            <a:extLst>
              <a:ext uri="{FF2B5EF4-FFF2-40B4-BE49-F238E27FC236}">
                <a16:creationId xmlns:a16="http://schemas.microsoft.com/office/drawing/2014/main" id="{47BCCC61-6EDA-9D40-829E-E6A8C5D407DD}"/>
              </a:ext>
            </a:extLst>
          </p:cNvPr>
          <p:cNvCxnSpPr>
            <a:cxnSpLocks/>
            <a:stCxn id="69" idx="3"/>
            <a:endCxn id="74" idx="0"/>
          </p:cNvCxnSpPr>
          <p:nvPr/>
        </p:nvCxnSpPr>
        <p:spPr>
          <a:xfrm>
            <a:off x="10496679" y="5068330"/>
            <a:ext cx="1061145" cy="44530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76" name="Oval 7">
            <a:extLst>
              <a:ext uri="{FF2B5EF4-FFF2-40B4-BE49-F238E27FC236}">
                <a16:creationId xmlns:a16="http://schemas.microsoft.com/office/drawing/2014/main" id="{B226EA97-D32A-1F41-9BFF-7A14EE2EE54E}"/>
              </a:ext>
            </a:extLst>
          </p:cNvPr>
          <p:cNvSpPr>
            <a:spLocks noChangeArrowheads="1"/>
          </p:cNvSpPr>
          <p:nvPr/>
        </p:nvSpPr>
        <p:spPr bwMode="auto">
          <a:xfrm>
            <a:off x="7695281" y="5494649"/>
            <a:ext cx="573663" cy="368300"/>
          </a:xfrm>
          <a:prstGeom prst="ellipse">
            <a:avLst/>
          </a:prstGeom>
          <a:solidFill>
            <a:schemeClr val="bg1"/>
          </a:solidFill>
          <a:ln w="12700">
            <a:solidFill>
              <a:srgbClr val="FFC000"/>
            </a:solidFill>
            <a:round/>
            <a:headEnd/>
            <a:tailEnd/>
          </a:ln>
        </p:spPr>
        <p:txBody>
          <a:bodyPr wrap="none" anchor="ctr"/>
          <a:lstStyle/>
          <a:p>
            <a:pPr algn="ctr"/>
            <a:r>
              <a:rPr lang="de-DE" sz="1600" dirty="0"/>
              <a:t>Name</a:t>
            </a:r>
          </a:p>
        </p:txBody>
      </p:sp>
      <p:cxnSp>
        <p:nvCxnSpPr>
          <p:cNvPr id="77" name="Straight Connector 76">
            <a:extLst>
              <a:ext uri="{FF2B5EF4-FFF2-40B4-BE49-F238E27FC236}">
                <a16:creationId xmlns:a16="http://schemas.microsoft.com/office/drawing/2014/main" id="{02531633-1294-404D-8CB7-2B17FC4EF779}"/>
              </a:ext>
            </a:extLst>
          </p:cNvPr>
          <p:cNvCxnSpPr>
            <a:cxnSpLocks/>
            <a:stCxn id="69" idx="1"/>
            <a:endCxn id="76" idx="0"/>
          </p:cNvCxnSpPr>
          <p:nvPr/>
        </p:nvCxnSpPr>
        <p:spPr>
          <a:xfrm flipH="1">
            <a:off x="7982113" y="5068329"/>
            <a:ext cx="1190485" cy="42632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78" name="TextBox 77">
            <a:extLst>
              <a:ext uri="{FF2B5EF4-FFF2-40B4-BE49-F238E27FC236}">
                <a16:creationId xmlns:a16="http://schemas.microsoft.com/office/drawing/2014/main" id="{94E3F3A3-42B3-DB46-831D-C770CB9B9B04}"/>
              </a:ext>
            </a:extLst>
          </p:cNvPr>
          <p:cNvSpPr txBox="1"/>
          <p:nvPr/>
        </p:nvSpPr>
        <p:spPr>
          <a:xfrm>
            <a:off x="9795477" y="2844988"/>
            <a:ext cx="301686" cy="369332"/>
          </a:xfrm>
          <a:prstGeom prst="rect">
            <a:avLst/>
          </a:prstGeom>
          <a:noFill/>
        </p:spPr>
        <p:txBody>
          <a:bodyPr wrap="square" rtlCol="0">
            <a:spAutoFit/>
          </a:bodyPr>
          <a:lstStyle/>
          <a:p>
            <a:r>
              <a:rPr lang="de-DE" dirty="0"/>
              <a:t>1</a:t>
            </a:r>
          </a:p>
        </p:txBody>
      </p:sp>
      <p:sp>
        <p:nvSpPr>
          <p:cNvPr id="79" name="TextBox 78">
            <a:extLst>
              <a:ext uri="{FF2B5EF4-FFF2-40B4-BE49-F238E27FC236}">
                <a16:creationId xmlns:a16="http://schemas.microsoft.com/office/drawing/2014/main" id="{139354E9-7CB1-E94F-8043-71EDEA3A98CD}"/>
              </a:ext>
            </a:extLst>
          </p:cNvPr>
          <p:cNvSpPr txBox="1"/>
          <p:nvPr/>
        </p:nvSpPr>
        <p:spPr>
          <a:xfrm>
            <a:off x="9815418" y="4249675"/>
            <a:ext cx="306494" cy="369332"/>
          </a:xfrm>
          <a:prstGeom prst="rect">
            <a:avLst/>
          </a:prstGeom>
          <a:noFill/>
        </p:spPr>
        <p:txBody>
          <a:bodyPr wrap="square" rtlCol="0">
            <a:spAutoFit/>
          </a:bodyPr>
          <a:lstStyle/>
          <a:p>
            <a:r>
              <a:rPr lang="de-DE" dirty="0"/>
              <a:t>n</a:t>
            </a:r>
          </a:p>
        </p:txBody>
      </p:sp>
      <p:cxnSp>
        <p:nvCxnSpPr>
          <p:cNvPr id="80" name="Straight Connector 79">
            <a:extLst>
              <a:ext uri="{FF2B5EF4-FFF2-40B4-BE49-F238E27FC236}">
                <a16:creationId xmlns:a16="http://schemas.microsoft.com/office/drawing/2014/main" id="{DB7C6D2D-514A-B542-B354-5FCEB322D668}"/>
              </a:ext>
            </a:extLst>
          </p:cNvPr>
          <p:cNvCxnSpPr>
            <a:cxnSpLocks/>
          </p:cNvCxnSpPr>
          <p:nvPr/>
        </p:nvCxnSpPr>
        <p:spPr>
          <a:xfrm>
            <a:off x="7749766" y="5783505"/>
            <a:ext cx="468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1" name="Oval 7">
            <a:extLst>
              <a:ext uri="{FF2B5EF4-FFF2-40B4-BE49-F238E27FC236}">
                <a16:creationId xmlns:a16="http://schemas.microsoft.com/office/drawing/2014/main" id="{53BFC80A-45CF-AE4C-B4BB-B6444E869698}"/>
              </a:ext>
            </a:extLst>
          </p:cNvPr>
          <p:cNvSpPr>
            <a:spLocks noChangeArrowheads="1"/>
          </p:cNvSpPr>
          <p:nvPr/>
        </p:nvSpPr>
        <p:spPr bwMode="auto">
          <a:xfrm>
            <a:off x="4256500" y="3794533"/>
            <a:ext cx="573663" cy="368300"/>
          </a:xfrm>
          <a:prstGeom prst="ellipse">
            <a:avLst/>
          </a:prstGeom>
          <a:solidFill>
            <a:schemeClr val="bg1"/>
          </a:solidFill>
          <a:ln w="12700">
            <a:solidFill>
              <a:srgbClr val="FFC000"/>
            </a:solidFill>
            <a:round/>
            <a:headEnd/>
            <a:tailEnd/>
          </a:ln>
        </p:spPr>
        <p:txBody>
          <a:bodyPr wrap="none" anchor="ctr"/>
          <a:lstStyle/>
          <a:p>
            <a:pPr algn="ctr"/>
            <a:r>
              <a:rPr lang="de-DE" sz="1600" dirty="0"/>
              <a:t>Name</a:t>
            </a:r>
          </a:p>
        </p:txBody>
      </p:sp>
      <p:cxnSp>
        <p:nvCxnSpPr>
          <p:cNvPr id="82" name="Straight Connector 81">
            <a:extLst>
              <a:ext uri="{FF2B5EF4-FFF2-40B4-BE49-F238E27FC236}">
                <a16:creationId xmlns:a16="http://schemas.microsoft.com/office/drawing/2014/main" id="{C20F2A98-9F70-9B4A-A061-A02808F1D197}"/>
              </a:ext>
            </a:extLst>
          </p:cNvPr>
          <p:cNvCxnSpPr>
            <a:cxnSpLocks/>
          </p:cNvCxnSpPr>
          <p:nvPr/>
        </p:nvCxnSpPr>
        <p:spPr>
          <a:xfrm>
            <a:off x="4310985" y="4083389"/>
            <a:ext cx="468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2385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8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9" grpId="0" animBg="1"/>
      <p:bldP spid="31" grpId="0" animBg="1"/>
      <p:bldP spid="40" grpId="0" animBg="1"/>
      <p:bldP spid="67" grpId="0" animBg="1"/>
      <p:bldP spid="38" grpId="0" animBg="1"/>
      <p:bldP spid="57" grpId="0" animBg="1"/>
      <p:bldP spid="69" grpId="0" animBg="1"/>
      <p:bldP spid="70" grpId="0" animBg="1"/>
      <p:bldP spid="72" grpId="0" animBg="1"/>
      <p:bldP spid="74" grpId="0" animBg="1"/>
      <p:bldP spid="76" grpId="0" animBg="1"/>
      <p:bldP spid="78" grpId="0"/>
      <p:bldP spid="79" grpId="0"/>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D5AEF33-D267-0143-A6C4-3700B1319622}"/>
              </a:ext>
            </a:extLst>
          </p:cNvPr>
          <p:cNvSpPr>
            <a:spLocks noGrp="1"/>
          </p:cNvSpPr>
          <p:nvPr>
            <p:ph type="sldNum" sz="quarter" idx="4"/>
          </p:nvPr>
        </p:nvSpPr>
        <p:spPr/>
        <p:txBody>
          <a:bodyPr/>
          <a:lstStyle/>
          <a:p>
            <a:fld id="{6B52BCD7-8B4B-1443-81DC-540C3C62FE02}" type="slidenum">
              <a:rPr lang="en-GB" smtClean="0"/>
              <a:t>28</a:t>
            </a:fld>
            <a:endParaRPr lang="en-GB"/>
          </a:p>
        </p:txBody>
      </p:sp>
      <p:sp>
        <p:nvSpPr>
          <p:cNvPr id="6" name="Rectangle 2">
            <a:extLst>
              <a:ext uri="{FF2B5EF4-FFF2-40B4-BE49-F238E27FC236}">
                <a16:creationId xmlns:a16="http://schemas.microsoft.com/office/drawing/2014/main" id="{8CC24E12-3003-6547-9F90-A54F46AF9B3F}"/>
              </a:ext>
            </a:extLst>
          </p:cNvPr>
          <p:cNvSpPr>
            <a:spLocks noChangeArrowheads="1"/>
          </p:cNvSpPr>
          <p:nvPr/>
        </p:nvSpPr>
        <p:spPr bwMode="auto">
          <a:xfrm>
            <a:off x="8950055" y="1632376"/>
            <a:ext cx="981167"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Abteilung</a:t>
            </a:r>
          </a:p>
        </p:txBody>
      </p:sp>
      <p:sp>
        <p:nvSpPr>
          <p:cNvPr id="17" name="Oval 4">
            <a:extLst>
              <a:ext uri="{FF2B5EF4-FFF2-40B4-BE49-F238E27FC236}">
                <a16:creationId xmlns:a16="http://schemas.microsoft.com/office/drawing/2014/main" id="{91CC192C-2589-8C42-9555-674F4E4177E3}"/>
              </a:ext>
            </a:extLst>
          </p:cNvPr>
          <p:cNvSpPr>
            <a:spLocks noChangeArrowheads="1"/>
          </p:cNvSpPr>
          <p:nvPr/>
        </p:nvSpPr>
        <p:spPr bwMode="auto">
          <a:xfrm>
            <a:off x="8474151" y="701316"/>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u="sng"/>
              <a:t>Name</a:t>
            </a:r>
          </a:p>
        </p:txBody>
      </p:sp>
      <p:sp>
        <p:nvSpPr>
          <p:cNvPr id="15" name="Oval 7">
            <a:extLst>
              <a:ext uri="{FF2B5EF4-FFF2-40B4-BE49-F238E27FC236}">
                <a16:creationId xmlns:a16="http://schemas.microsoft.com/office/drawing/2014/main" id="{7A5847E3-10E0-1942-9562-931173850661}"/>
              </a:ext>
            </a:extLst>
          </p:cNvPr>
          <p:cNvSpPr>
            <a:spLocks noChangeArrowheads="1"/>
          </p:cNvSpPr>
          <p:nvPr/>
        </p:nvSpPr>
        <p:spPr bwMode="auto">
          <a:xfrm>
            <a:off x="8813963" y="240250"/>
            <a:ext cx="979702" cy="368300"/>
          </a:xfrm>
          <a:prstGeom prst="ellipse">
            <a:avLst/>
          </a:prstGeom>
          <a:solidFill>
            <a:schemeClr val="bg1"/>
          </a:solidFill>
          <a:ln w="12700">
            <a:solidFill>
              <a:schemeClr val="tx1"/>
            </a:solidFill>
            <a:round/>
            <a:headEnd/>
            <a:tailEnd/>
          </a:ln>
        </p:spPr>
        <p:txBody>
          <a:bodyPr wrap="none" anchor="ctr"/>
          <a:lstStyle/>
          <a:p>
            <a:pPr algn="ctr"/>
            <a:r>
              <a:rPr lang="de-DE" sz="1600" u="sng"/>
              <a:t>Nummer</a:t>
            </a:r>
          </a:p>
        </p:txBody>
      </p:sp>
      <p:sp>
        <p:nvSpPr>
          <p:cNvPr id="13" name="Oval 10">
            <a:extLst>
              <a:ext uri="{FF2B5EF4-FFF2-40B4-BE49-F238E27FC236}">
                <a16:creationId xmlns:a16="http://schemas.microsoft.com/office/drawing/2014/main" id="{83881D14-504C-5344-A6F7-998C7E1198E3}"/>
              </a:ext>
            </a:extLst>
          </p:cNvPr>
          <p:cNvSpPr>
            <a:spLocks noChangeArrowheads="1"/>
          </p:cNvSpPr>
          <p:nvPr/>
        </p:nvSpPr>
        <p:spPr bwMode="auto">
          <a:xfrm>
            <a:off x="9419207" y="818219"/>
            <a:ext cx="981167" cy="368300"/>
          </a:xfrm>
          <a:prstGeom prst="ellipse">
            <a:avLst/>
          </a:prstGeom>
          <a:solidFill>
            <a:schemeClr val="bg1"/>
          </a:solidFill>
          <a:ln w="38100" cmpd="dbl">
            <a:solidFill>
              <a:schemeClr val="tx1"/>
            </a:solidFill>
            <a:round/>
            <a:headEnd/>
            <a:tailEnd/>
          </a:ln>
        </p:spPr>
        <p:txBody>
          <a:bodyPr wrap="none" anchor="ctr"/>
          <a:lstStyle/>
          <a:p>
            <a:pPr algn="ctr"/>
            <a:r>
              <a:rPr lang="de-DE" sz="1600"/>
              <a:t>Standorte</a:t>
            </a:r>
          </a:p>
        </p:txBody>
      </p:sp>
      <p:cxnSp>
        <p:nvCxnSpPr>
          <p:cNvPr id="20" name="Straight Connector 19">
            <a:extLst>
              <a:ext uri="{FF2B5EF4-FFF2-40B4-BE49-F238E27FC236}">
                <a16:creationId xmlns:a16="http://schemas.microsoft.com/office/drawing/2014/main" id="{14F73FBE-3AC1-A142-8703-E247CAAF7620}"/>
              </a:ext>
            </a:extLst>
          </p:cNvPr>
          <p:cNvCxnSpPr>
            <a:cxnSpLocks/>
            <a:stCxn id="6" idx="0"/>
            <a:endCxn id="17" idx="4"/>
          </p:cNvCxnSpPr>
          <p:nvPr/>
        </p:nvCxnSpPr>
        <p:spPr>
          <a:xfrm flipH="1" flipV="1">
            <a:off x="8855152" y="1069617"/>
            <a:ext cx="585487" cy="562759"/>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6AA2362C-623E-394B-943C-B06E6C1A8118}"/>
              </a:ext>
            </a:extLst>
          </p:cNvPr>
          <p:cNvCxnSpPr>
            <a:cxnSpLocks/>
            <a:stCxn id="6" idx="0"/>
            <a:endCxn id="15" idx="4"/>
          </p:cNvCxnSpPr>
          <p:nvPr/>
        </p:nvCxnSpPr>
        <p:spPr>
          <a:xfrm flipH="1" flipV="1">
            <a:off x="9303814" y="608551"/>
            <a:ext cx="136824" cy="102382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BE28A8B7-2687-9E41-925A-13C2FA429638}"/>
              </a:ext>
            </a:extLst>
          </p:cNvPr>
          <p:cNvCxnSpPr>
            <a:cxnSpLocks/>
            <a:stCxn id="6" idx="0"/>
            <a:endCxn id="13" idx="4"/>
          </p:cNvCxnSpPr>
          <p:nvPr/>
        </p:nvCxnSpPr>
        <p:spPr>
          <a:xfrm flipV="1">
            <a:off x="9440638" y="1186519"/>
            <a:ext cx="469152" cy="44585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2" name="Oval 7">
            <a:extLst>
              <a:ext uri="{FF2B5EF4-FFF2-40B4-BE49-F238E27FC236}">
                <a16:creationId xmlns:a16="http://schemas.microsoft.com/office/drawing/2014/main" id="{409B7ACF-C226-964E-9DD2-E4ED7E14DAAE}"/>
              </a:ext>
            </a:extLst>
          </p:cNvPr>
          <p:cNvSpPr>
            <a:spLocks noChangeArrowheads="1"/>
          </p:cNvSpPr>
          <p:nvPr/>
        </p:nvSpPr>
        <p:spPr bwMode="auto">
          <a:xfrm>
            <a:off x="6970519" y="1319797"/>
            <a:ext cx="1654170" cy="368300"/>
          </a:xfrm>
          <a:prstGeom prst="ellipse">
            <a:avLst/>
          </a:prstGeom>
          <a:solidFill>
            <a:schemeClr val="bg1"/>
          </a:solidFill>
          <a:ln w="12700">
            <a:solidFill>
              <a:schemeClr val="tx1"/>
            </a:solidFill>
            <a:prstDash val="dash"/>
            <a:round/>
            <a:headEnd/>
            <a:tailEnd/>
          </a:ln>
        </p:spPr>
        <p:txBody>
          <a:bodyPr wrap="none" anchor="ctr"/>
          <a:lstStyle/>
          <a:p>
            <a:pPr algn="ctr"/>
            <a:r>
              <a:rPr lang="de-DE" sz="1600"/>
              <a:t>AnzahlAngestellte</a:t>
            </a:r>
          </a:p>
        </p:txBody>
      </p:sp>
      <p:cxnSp>
        <p:nvCxnSpPr>
          <p:cNvPr id="33" name="Straight Connector 32">
            <a:extLst>
              <a:ext uri="{FF2B5EF4-FFF2-40B4-BE49-F238E27FC236}">
                <a16:creationId xmlns:a16="http://schemas.microsoft.com/office/drawing/2014/main" id="{BA9C4469-4FC9-B84C-A60B-22A50AC32AD0}"/>
              </a:ext>
            </a:extLst>
          </p:cNvPr>
          <p:cNvCxnSpPr>
            <a:cxnSpLocks/>
            <a:stCxn id="32" idx="6"/>
            <a:endCxn id="6" idx="1"/>
          </p:cNvCxnSpPr>
          <p:nvPr/>
        </p:nvCxnSpPr>
        <p:spPr>
          <a:xfrm>
            <a:off x="8624690" y="1503947"/>
            <a:ext cx="325365" cy="2841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7" name="AutoShape 4">
            <a:extLst>
              <a:ext uri="{FF2B5EF4-FFF2-40B4-BE49-F238E27FC236}">
                <a16:creationId xmlns:a16="http://schemas.microsoft.com/office/drawing/2014/main" id="{6FE12A75-62D8-B94F-BD42-05C7104A742E}"/>
              </a:ext>
            </a:extLst>
          </p:cNvPr>
          <p:cNvSpPr>
            <a:spLocks noChangeArrowheads="1"/>
          </p:cNvSpPr>
          <p:nvPr/>
        </p:nvSpPr>
        <p:spPr bwMode="auto">
          <a:xfrm>
            <a:off x="6414937" y="590332"/>
            <a:ext cx="1564261" cy="596900"/>
          </a:xfrm>
          <a:prstGeom prst="diamond">
            <a:avLst/>
          </a:prstGeom>
          <a:solidFill>
            <a:schemeClr val="bg1"/>
          </a:solidFill>
          <a:ln w="12700">
            <a:solidFill>
              <a:schemeClr val="tx1"/>
            </a:solidFill>
            <a:miter lim="800000"/>
            <a:headEnd/>
            <a:tailEnd/>
          </a:ln>
        </p:spPr>
        <p:txBody>
          <a:bodyPr wrap="none" anchor="ctr"/>
          <a:lstStyle/>
          <a:p>
            <a:pPr algn="ctr"/>
            <a:r>
              <a:rPr lang="de-DE" dirty="0" err="1"/>
              <a:t>arbeitet_für</a:t>
            </a:r>
            <a:endParaRPr lang="de-DE" dirty="0"/>
          </a:p>
        </p:txBody>
      </p:sp>
      <p:cxnSp>
        <p:nvCxnSpPr>
          <p:cNvPr id="38" name="Straight Connector 37">
            <a:extLst>
              <a:ext uri="{FF2B5EF4-FFF2-40B4-BE49-F238E27FC236}">
                <a16:creationId xmlns:a16="http://schemas.microsoft.com/office/drawing/2014/main" id="{2EBFE5CE-CD6A-EE4F-A166-91A4E2ACD993}"/>
              </a:ext>
            </a:extLst>
          </p:cNvPr>
          <p:cNvCxnSpPr>
            <a:cxnSpLocks/>
            <a:stCxn id="37" idx="3"/>
            <a:endCxn id="6" idx="0"/>
          </p:cNvCxnSpPr>
          <p:nvPr/>
        </p:nvCxnSpPr>
        <p:spPr>
          <a:xfrm>
            <a:off x="7979198" y="888783"/>
            <a:ext cx="1461441" cy="743593"/>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56" name="AutoShape 4">
            <a:extLst>
              <a:ext uri="{FF2B5EF4-FFF2-40B4-BE49-F238E27FC236}">
                <a16:creationId xmlns:a16="http://schemas.microsoft.com/office/drawing/2014/main" id="{785D7E22-B13A-7346-86C2-45424EC24D98}"/>
              </a:ext>
            </a:extLst>
          </p:cNvPr>
          <p:cNvSpPr>
            <a:spLocks noChangeArrowheads="1"/>
          </p:cNvSpPr>
          <p:nvPr/>
        </p:nvSpPr>
        <p:spPr bwMode="auto">
          <a:xfrm>
            <a:off x="6841263" y="2133400"/>
            <a:ext cx="777229" cy="596900"/>
          </a:xfrm>
          <a:prstGeom prst="diamond">
            <a:avLst/>
          </a:prstGeom>
          <a:solidFill>
            <a:schemeClr val="bg1"/>
          </a:solidFill>
          <a:ln w="12700">
            <a:solidFill>
              <a:schemeClr val="tx1"/>
            </a:solidFill>
            <a:miter lim="800000"/>
            <a:headEnd/>
            <a:tailEnd/>
          </a:ln>
        </p:spPr>
        <p:txBody>
          <a:bodyPr wrap="none" anchor="ctr"/>
          <a:lstStyle/>
          <a:p>
            <a:pPr algn="ctr"/>
            <a:r>
              <a:rPr lang="de-DE" dirty="0"/>
              <a:t>leitet</a:t>
            </a:r>
          </a:p>
        </p:txBody>
      </p:sp>
      <p:cxnSp>
        <p:nvCxnSpPr>
          <p:cNvPr id="57" name="Straight Connector 56">
            <a:extLst>
              <a:ext uri="{FF2B5EF4-FFF2-40B4-BE49-F238E27FC236}">
                <a16:creationId xmlns:a16="http://schemas.microsoft.com/office/drawing/2014/main" id="{50B28CA5-8940-E64D-A146-8F3CE88BC200}"/>
              </a:ext>
            </a:extLst>
          </p:cNvPr>
          <p:cNvCxnSpPr>
            <a:cxnSpLocks/>
            <a:stCxn id="56" idx="3"/>
            <a:endCxn id="6" idx="2"/>
          </p:cNvCxnSpPr>
          <p:nvPr/>
        </p:nvCxnSpPr>
        <p:spPr>
          <a:xfrm flipV="1">
            <a:off x="7618492" y="1943742"/>
            <a:ext cx="1822147" cy="488108"/>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60" name="Rectangle 2">
            <a:extLst>
              <a:ext uri="{FF2B5EF4-FFF2-40B4-BE49-F238E27FC236}">
                <a16:creationId xmlns:a16="http://schemas.microsoft.com/office/drawing/2014/main" id="{621F52EA-80A7-7544-B69D-114575B00E6A}"/>
              </a:ext>
            </a:extLst>
          </p:cNvPr>
          <p:cNvSpPr>
            <a:spLocks noChangeArrowheads="1"/>
          </p:cNvSpPr>
          <p:nvPr/>
        </p:nvSpPr>
        <p:spPr bwMode="auto">
          <a:xfrm>
            <a:off x="3459098" y="1634525"/>
            <a:ext cx="1115307"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Angestellte</a:t>
            </a:r>
          </a:p>
        </p:txBody>
      </p:sp>
      <p:cxnSp>
        <p:nvCxnSpPr>
          <p:cNvPr id="61" name="Straight Connector 60">
            <a:extLst>
              <a:ext uri="{FF2B5EF4-FFF2-40B4-BE49-F238E27FC236}">
                <a16:creationId xmlns:a16="http://schemas.microsoft.com/office/drawing/2014/main" id="{49793446-EA86-D249-A0B6-A1EBBD78F059}"/>
              </a:ext>
            </a:extLst>
          </p:cNvPr>
          <p:cNvCxnSpPr>
            <a:cxnSpLocks/>
            <a:stCxn id="60" idx="3"/>
            <a:endCxn id="37" idx="1"/>
          </p:cNvCxnSpPr>
          <p:nvPr/>
        </p:nvCxnSpPr>
        <p:spPr>
          <a:xfrm flipV="1">
            <a:off x="4574404" y="888782"/>
            <a:ext cx="1840532" cy="901426"/>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4CFE3BAB-0EDA-7D4F-804E-D499A6CF0B46}"/>
              </a:ext>
            </a:extLst>
          </p:cNvPr>
          <p:cNvCxnSpPr>
            <a:cxnSpLocks/>
            <a:stCxn id="60" idx="3"/>
            <a:endCxn id="56" idx="1"/>
          </p:cNvCxnSpPr>
          <p:nvPr/>
        </p:nvCxnSpPr>
        <p:spPr>
          <a:xfrm>
            <a:off x="4574404" y="1790208"/>
            <a:ext cx="2266858" cy="64164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8" name="Oval 7">
            <a:extLst>
              <a:ext uri="{FF2B5EF4-FFF2-40B4-BE49-F238E27FC236}">
                <a16:creationId xmlns:a16="http://schemas.microsoft.com/office/drawing/2014/main" id="{81E960D2-173B-9949-BB66-D22F04CAC0E2}"/>
              </a:ext>
            </a:extLst>
          </p:cNvPr>
          <p:cNvSpPr>
            <a:spLocks noChangeArrowheads="1"/>
          </p:cNvSpPr>
          <p:nvPr/>
        </p:nvSpPr>
        <p:spPr bwMode="auto">
          <a:xfrm>
            <a:off x="5894784" y="1644585"/>
            <a:ext cx="1325150" cy="368300"/>
          </a:xfrm>
          <a:prstGeom prst="ellipse">
            <a:avLst/>
          </a:prstGeom>
          <a:solidFill>
            <a:schemeClr val="bg1"/>
          </a:solidFill>
          <a:ln w="12700">
            <a:solidFill>
              <a:schemeClr val="tx1"/>
            </a:solidFill>
            <a:round/>
            <a:headEnd/>
            <a:tailEnd/>
          </a:ln>
        </p:spPr>
        <p:txBody>
          <a:bodyPr wrap="none" anchor="ctr"/>
          <a:lstStyle/>
          <a:p>
            <a:pPr algn="ctr"/>
            <a:r>
              <a:rPr lang="de-DE" sz="1600" dirty="0"/>
              <a:t>Anfangsdatum</a:t>
            </a:r>
          </a:p>
        </p:txBody>
      </p:sp>
      <p:cxnSp>
        <p:nvCxnSpPr>
          <p:cNvPr id="69" name="Straight Connector 68">
            <a:extLst>
              <a:ext uri="{FF2B5EF4-FFF2-40B4-BE49-F238E27FC236}">
                <a16:creationId xmlns:a16="http://schemas.microsoft.com/office/drawing/2014/main" id="{EC185EEE-0DB9-E542-995D-2B772A326B93}"/>
              </a:ext>
            </a:extLst>
          </p:cNvPr>
          <p:cNvCxnSpPr>
            <a:cxnSpLocks/>
            <a:stCxn id="56" idx="0"/>
            <a:endCxn id="68" idx="4"/>
          </p:cNvCxnSpPr>
          <p:nvPr/>
        </p:nvCxnSpPr>
        <p:spPr>
          <a:xfrm flipH="1" flipV="1">
            <a:off x="6557359" y="2012886"/>
            <a:ext cx="672518" cy="12051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71" name="AutoShape 4">
            <a:extLst>
              <a:ext uri="{FF2B5EF4-FFF2-40B4-BE49-F238E27FC236}">
                <a16:creationId xmlns:a16="http://schemas.microsoft.com/office/drawing/2014/main" id="{7C163BF2-DB3E-B240-B132-02C0828B80EA}"/>
              </a:ext>
            </a:extLst>
          </p:cNvPr>
          <p:cNvSpPr>
            <a:spLocks noChangeArrowheads="1"/>
          </p:cNvSpPr>
          <p:nvPr/>
        </p:nvSpPr>
        <p:spPr bwMode="auto">
          <a:xfrm>
            <a:off x="8662085" y="2535469"/>
            <a:ext cx="1557107" cy="596900"/>
          </a:xfrm>
          <a:prstGeom prst="diamond">
            <a:avLst/>
          </a:prstGeom>
          <a:solidFill>
            <a:schemeClr val="bg1"/>
          </a:solidFill>
          <a:ln w="12700">
            <a:solidFill>
              <a:schemeClr val="tx1"/>
            </a:solidFill>
            <a:miter lim="800000"/>
            <a:headEnd/>
            <a:tailEnd/>
          </a:ln>
        </p:spPr>
        <p:txBody>
          <a:bodyPr wrap="none" anchor="ctr"/>
          <a:lstStyle/>
          <a:p>
            <a:pPr algn="ctr"/>
            <a:r>
              <a:rPr lang="de-DE" dirty="0"/>
              <a:t>kontrolliert</a:t>
            </a:r>
          </a:p>
        </p:txBody>
      </p:sp>
      <p:cxnSp>
        <p:nvCxnSpPr>
          <p:cNvPr id="72" name="Straight Connector 71">
            <a:extLst>
              <a:ext uri="{FF2B5EF4-FFF2-40B4-BE49-F238E27FC236}">
                <a16:creationId xmlns:a16="http://schemas.microsoft.com/office/drawing/2014/main" id="{FDE3B9B9-638E-3747-86FA-09D298E4F642}"/>
              </a:ext>
            </a:extLst>
          </p:cNvPr>
          <p:cNvCxnSpPr>
            <a:cxnSpLocks/>
            <a:stCxn id="71" idx="0"/>
            <a:endCxn id="6" idx="2"/>
          </p:cNvCxnSpPr>
          <p:nvPr/>
        </p:nvCxnSpPr>
        <p:spPr>
          <a:xfrm flipV="1">
            <a:off x="9440638" y="1943743"/>
            <a:ext cx="0" cy="59172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D3F5D675-5F3A-424D-AC86-5D8F777B446F}"/>
              </a:ext>
            </a:extLst>
          </p:cNvPr>
          <p:cNvCxnSpPr>
            <a:cxnSpLocks/>
            <a:stCxn id="83" idx="0"/>
            <a:endCxn id="71" idx="2"/>
          </p:cNvCxnSpPr>
          <p:nvPr/>
        </p:nvCxnSpPr>
        <p:spPr>
          <a:xfrm flipH="1" flipV="1">
            <a:off x="9440638" y="3132369"/>
            <a:ext cx="1342" cy="505798"/>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83" name="Rectangle 2">
            <a:extLst>
              <a:ext uri="{FF2B5EF4-FFF2-40B4-BE49-F238E27FC236}">
                <a16:creationId xmlns:a16="http://schemas.microsoft.com/office/drawing/2014/main" id="{A03D568C-5278-4D43-84E4-DE71762A5483}"/>
              </a:ext>
            </a:extLst>
          </p:cNvPr>
          <p:cNvSpPr>
            <a:spLocks noChangeArrowheads="1"/>
          </p:cNvSpPr>
          <p:nvPr/>
        </p:nvSpPr>
        <p:spPr bwMode="auto">
          <a:xfrm>
            <a:off x="9052225" y="3638168"/>
            <a:ext cx="779510"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Projekt</a:t>
            </a:r>
          </a:p>
        </p:txBody>
      </p:sp>
      <p:sp>
        <p:nvSpPr>
          <p:cNvPr id="84" name="Oval 4">
            <a:extLst>
              <a:ext uri="{FF2B5EF4-FFF2-40B4-BE49-F238E27FC236}">
                <a16:creationId xmlns:a16="http://schemas.microsoft.com/office/drawing/2014/main" id="{93FE04FF-FCF2-C545-B172-1A1BB296FD9E}"/>
              </a:ext>
            </a:extLst>
          </p:cNvPr>
          <p:cNvSpPr>
            <a:spLocks noChangeArrowheads="1"/>
          </p:cNvSpPr>
          <p:nvPr/>
        </p:nvSpPr>
        <p:spPr bwMode="auto">
          <a:xfrm>
            <a:off x="8404372" y="4374487"/>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dirty="0"/>
              <a:t>Name</a:t>
            </a:r>
          </a:p>
        </p:txBody>
      </p:sp>
      <p:sp>
        <p:nvSpPr>
          <p:cNvPr id="85" name="Oval 7">
            <a:extLst>
              <a:ext uri="{FF2B5EF4-FFF2-40B4-BE49-F238E27FC236}">
                <a16:creationId xmlns:a16="http://schemas.microsoft.com/office/drawing/2014/main" id="{6B5DC4F8-105B-2C44-A2FD-00581180DFCF}"/>
              </a:ext>
            </a:extLst>
          </p:cNvPr>
          <p:cNvSpPr>
            <a:spLocks noChangeArrowheads="1"/>
          </p:cNvSpPr>
          <p:nvPr/>
        </p:nvSpPr>
        <p:spPr bwMode="auto">
          <a:xfrm>
            <a:off x="8748434" y="4758828"/>
            <a:ext cx="979702" cy="368300"/>
          </a:xfrm>
          <a:prstGeom prst="ellipse">
            <a:avLst/>
          </a:prstGeom>
          <a:solidFill>
            <a:schemeClr val="bg1"/>
          </a:solidFill>
          <a:ln w="12700">
            <a:solidFill>
              <a:schemeClr val="tx1"/>
            </a:solidFill>
            <a:round/>
            <a:headEnd/>
            <a:tailEnd/>
          </a:ln>
        </p:spPr>
        <p:txBody>
          <a:bodyPr wrap="none" anchor="ctr"/>
          <a:lstStyle/>
          <a:p>
            <a:pPr algn="ctr"/>
            <a:r>
              <a:rPr lang="de-DE" sz="1600" u="sng" dirty="0"/>
              <a:t>Nummer</a:t>
            </a:r>
          </a:p>
        </p:txBody>
      </p:sp>
      <p:sp>
        <p:nvSpPr>
          <p:cNvPr id="86" name="Oval 10">
            <a:extLst>
              <a:ext uri="{FF2B5EF4-FFF2-40B4-BE49-F238E27FC236}">
                <a16:creationId xmlns:a16="http://schemas.microsoft.com/office/drawing/2014/main" id="{2B4A7CE7-7879-F64C-945B-99E5346DA114}"/>
              </a:ext>
            </a:extLst>
          </p:cNvPr>
          <p:cNvSpPr>
            <a:spLocks noChangeArrowheads="1"/>
          </p:cNvSpPr>
          <p:nvPr/>
        </p:nvSpPr>
        <p:spPr bwMode="auto">
          <a:xfrm>
            <a:off x="9419207" y="4386453"/>
            <a:ext cx="981167" cy="368300"/>
          </a:xfrm>
          <a:prstGeom prst="ellipse">
            <a:avLst/>
          </a:prstGeom>
          <a:solidFill>
            <a:schemeClr val="bg1"/>
          </a:solidFill>
          <a:ln w="12700" cmpd="sng">
            <a:solidFill>
              <a:schemeClr val="tx1"/>
            </a:solidFill>
            <a:round/>
            <a:headEnd/>
            <a:tailEnd/>
          </a:ln>
        </p:spPr>
        <p:txBody>
          <a:bodyPr wrap="none" anchor="ctr"/>
          <a:lstStyle/>
          <a:p>
            <a:pPr algn="ctr"/>
            <a:r>
              <a:rPr lang="de-DE" sz="1600" dirty="0"/>
              <a:t>Standort</a:t>
            </a:r>
          </a:p>
        </p:txBody>
      </p:sp>
      <p:cxnSp>
        <p:nvCxnSpPr>
          <p:cNvPr id="87" name="Straight Connector 86">
            <a:extLst>
              <a:ext uri="{FF2B5EF4-FFF2-40B4-BE49-F238E27FC236}">
                <a16:creationId xmlns:a16="http://schemas.microsoft.com/office/drawing/2014/main" id="{6EB64188-27D8-B64F-9C07-C71AF6DDBB77}"/>
              </a:ext>
            </a:extLst>
          </p:cNvPr>
          <p:cNvCxnSpPr>
            <a:cxnSpLocks/>
            <a:stCxn id="83" idx="2"/>
            <a:endCxn id="84" idx="7"/>
          </p:cNvCxnSpPr>
          <p:nvPr/>
        </p:nvCxnSpPr>
        <p:spPr>
          <a:xfrm flipH="1">
            <a:off x="9054780" y="3949535"/>
            <a:ext cx="387200" cy="478889"/>
          </a:xfrm>
          <a:prstGeom prst="line">
            <a:avLst/>
          </a:prstGeom>
          <a:ln w="12700"/>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55307229-0703-F649-A7C8-039C3877BFBA}"/>
              </a:ext>
            </a:extLst>
          </p:cNvPr>
          <p:cNvCxnSpPr>
            <a:cxnSpLocks/>
            <a:stCxn id="83" idx="2"/>
            <a:endCxn id="85" idx="0"/>
          </p:cNvCxnSpPr>
          <p:nvPr/>
        </p:nvCxnSpPr>
        <p:spPr>
          <a:xfrm flipH="1">
            <a:off x="9238286" y="3949534"/>
            <a:ext cx="203695" cy="80929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FEC5BE2D-2A18-E345-951D-356C916E10C5}"/>
              </a:ext>
            </a:extLst>
          </p:cNvPr>
          <p:cNvCxnSpPr>
            <a:cxnSpLocks/>
            <a:stCxn id="83" idx="2"/>
            <a:endCxn id="86" idx="0"/>
          </p:cNvCxnSpPr>
          <p:nvPr/>
        </p:nvCxnSpPr>
        <p:spPr>
          <a:xfrm>
            <a:off x="9441980" y="3949535"/>
            <a:ext cx="467810" cy="43691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13" name="AutoShape 4">
            <a:extLst>
              <a:ext uri="{FF2B5EF4-FFF2-40B4-BE49-F238E27FC236}">
                <a16:creationId xmlns:a16="http://schemas.microsoft.com/office/drawing/2014/main" id="{E6256012-C5C1-0A4F-B0A3-B5C1E25F9766}"/>
              </a:ext>
            </a:extLst>
          </p:cNvPr>
          <p:cNvSpPr>
            <a:spLocks noChangeArrowheads="1"/>
          </p:cNvSpPr>
          <p:nvPr/>
        </p:nvSpPr>
        <p:spPr bwMode="auto">
          <a:xfrm>
            <a:off x="6447746" y="3480410"/>
            <a:ext cx="1564261" cy="596900"/>
          </a:xfrm>
          <a:prstGeom prst="diamond">
            <a:avLst/>
          </a:prstGeom>
          <a:solidFill>
            <a:schemeClr val="bg1"/>
          </a:solidFill>
          <a:ln w="12700">
            <a:solidFill>
              <a:schemeClr val="tx1"/>
            </a:solidFill>
            <a:miter lim="800000"/>
            <a:headEnd/>
            <a:tailEnd/>
          </a:ln>
        </p:spPr>
        <p:txBody>
          <a:bodyPr wrap="none" anchor="ctr"/>
          <a:lstStyle/>
          <a:p>
            <a:pPr algn="ctr"/>
            <a:r>
              <a:rPr lang="de-DE" dirty="0" err="1"/>
              <a:t>arbeitet_an</a:t>
            </a:r>
            <a:endParaRPr lang="de-DE" dirty="0"/>
          </a:p>
        </p:txBody>
      </p:sp>
      <p:cxnSp>
        <p:nvCxnSpPr>
          <p:cNvPr id="114" name="Straight Connector 113">
            <a:extLst>
              <a:ext uri="{FF2B5EF4-FFF2-40B4-BE49-F238E27FC236}">
                <a16:creationId xmlns:a16="http://schemas.microsoft.com/office/drawing/2014/main" id="{D7051768-B294-DA4E-80DE-BFA7BB15B1CE}"/>
              </a:ext>
            </a:extLst>
          </p:cNvPr>
          <p:cNvCxnSpPr>
            <a:cxnSpLocks/>
            <a:stCxn id="113" idx="3"/>
            <a:endCxn id="83" idx="1"/>
          </p:cNvCxnSpPr>
          <p:nvPr/>
        </p:nvCxnSpPr>
        <p:spPr>
          <a:xfrm>
            <a:off x="8012007" y="3778861"/>
            <a:ext cx="1040219" cy="14991"/>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81B845EC-6030-1C45-AA33-884DA375BC56}"/>
              </a:ext>
            </a:extLst>
          </p:cNvPr>
          <p:cNvCxnSpPr>
            <a:cxnSpLocks/>
            <a:stCxn id="60" idx="3"/>
            <a:endCxn id="113" idx="1"/>
          </p:cNvCxnSpPr>
          <p:nvPr/>
        </p:nvCxnSpPr>
        <p:spPr>
          <a:xfrm>
            <a:off x="4574405" y="1790208"/>
            <a:ext cx="1873341" cy="1988652"/>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116" name="Oval 7">
            <a:extLst>
              <a:ext uri="{FF2B5EF4-FFF2-40B4-BE49-F238E27FC236}">
                <a16:creationId xmlns:a16="http://schemas.microsoft.com/office/drawing/2014/main" id="{983675D1-2ABA-CB49-999F-7E3F402EA46A}"/>
              </a:ext>
            </a:extLst>
          </p:cNvPr>
          <p:cNvSpPr>
            <a:spLocks noChangeArrowheads="1"/>
          </p:cNvSpPr>
          <p:nvPr/>
        </p:nvSpPr>
        <p:spPr bwMode="auto">
          <a:xfrm>
            <a:off x="6341181" y="2948219"/>
            <a:ext cx="979702" cy="368300"/>
          </a:xfrm>
          <a:prstGeom prst="ellipse">
            <a:avLst/>
          </a:prstGeom>
          <a:solidFill>
            <a:schemeClr val="bg1"/>
          </a:solidFill>
          <a:ln w="12700">
            <a:solidFill>
              <a:schemeClr val="tx1"/>
            </a:solidFill>
            <a:round/>
            <a:headEnd/>
            <a:tailEnd/>
          </a:ln>
        </p:spPr>
        <p:txBody>
          <a:bodyPr wrap="none" anchor="ctr"/>
          <a:lstStyle/>
          <a:p>
            <a:pPr algn="ctr"/>
            <a:r>
              <a:rPr lang="de-DE" sz="1600" dirty="0"/>
              <a:t>Stunden</a:t>
            </a:r>
          </a:p>
        </p:txBody>
      </p:sp>
      <p:cxnSp>
        <p:nvCxnSpPr>
          <p:cNvPr id="117" name="Straight Connector 116">
            <a:extLst>
              <a:ext uri="{FF2B5EF4-FFF2-40B4-BE49-F238E27FC236}">
                <a16:creationId xmlns:a16="http://schemas.microsoft.com/office/drawing/2014/main" id="{8A331BFD-DE98-854F-BC7E-D15BB46B86C1}"/>
              </a:ext>
            </a:extLst>
          </p:cNvPr>
          <p:cNvCxnSpPr>
            <a:cxnSpLocks/>
            <a:stCxn id="113" idx="0"/>
            <a:endCxn id="116" idx="4"/>
          </p:cNvCxnSpPr>
          <p:nvPr/>
        </p:nvCxnSpPr>
        <p:spPr>
          <a:xfrm flipH="1" flipV="1">
            <a:off x="6831032" y="3316520"/>
            <a:ext cx="398844" cy="16389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23" name="AutoShape 4">
            <a:extLst>
              <a:ext uri="{FF2B5EF4-FFF2-40B4-BE49-F238E27FC236}">
                <a16:creationId xmlns:a16="http://schemas.microsoft.com/office/drawing/2014/main" id="{9F9C8B6F-B519-1B4C-98C7-E2B714BE441F}"/>
              </a:ext>
            </a:extLst>
          </p:cNvPr>
          <p:cNvSpPr>
            <a:spLocks noChangeArrowheads="1"/>
          </p:cNvSpPr>
          <p:nvPr/>
        </p:nvSpPr>
        <p:spPr bwMode="auto">
          <a:xfrm>
            <a:off x="2722501" y="3982198"/>
            <a:ext cx="1116460" cy="596900"/>
          </a:xfrm>
          <a:prstGeom prst="diamond">
            <a:avLst/>
          </a:prstGeom>
          <a:solidFill>
            <a:schemeClr val="bg1"/>
          </a:solidFill>
          <a:ln w="12700">
            <a:solidFill>
              <a:schemeClr val="tx1"/>
            </a:solidFill>
            <a:miter lim="800000"/>
            <a:headEnd/>
            <a:tailEnd/>
          </a:ln>
        </p:spPr>
        <p:txBody>
          <a:bodyPr wrap="none" anchor="ctr"/>
          <a:lstStyle/>
          <a:p>
            <a:pPr algn="ctr"/>
            <a:r>
              <a:rPr lang="de-DE" dirty="0"/>
              <a:t>Aufsicht</a:t>
            </a:r>
          </a:p>
        </p:txBody>
      </p:sp>
      <p:cxnSp>
        <p:nvCxnSpPr>
          <p:cNvPr id="124" name="Straight Connector 123">
            <a:extLst>
              <a:ext uri="{FF2B5EF4-FFF2-40B4-BE49-F238E27FC236}">
                <a16:creationId xmlns:a16="http://schemas.microsoft.com/office/drawing/2014/main" id="{EA695E7E-78BA-A242-9C0E-5CA2049604EE}"/>
              </a:ext>
            </a:extLst>
          </p:cNvPr>
          <p:cNvCxnSpPr>
            <a:cxnSpLocks/>
            <a:stCxn id="123" idx="3"/>
            <a:endCxn id="60" idx="2"/>
          </p:cNvCxnSpPr>
          <p:nvPr/>
        </p:nvCxnSpPr>
        <p:spPr>
          <a:xfrm flipV="1">
            <a:off x="3838961" y="1945892"/>
            <a:ext cx="177790" cy="23347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5" name="Straight Connector 124">
            <a:extLst>
              <a:ext uri="{FF2B5EF4-FFF2-40B4-BE49-F238E27FC236}">
                <a16:creationId xmlns:a16="http://schemas.microsoft.com/office/drawing/2014/main" id="{18C5A46B-0C7C-B640-B40C-5DE09CA3DF64}"/>
              </a:ext>
            </a:extLst>
          </p:cNvPr>
          <p:cNvCxnSpPr>
            <a:cxnSpLocks/>
            <a:stCxn id="60" idx="2"/>
            <a:endCxn id="123" idx="1"/>
          </p:cNvCxnSpPr>
          <p:nvPr/>
        </p:nvCxnSpPr>
        <p:spPr>
          <a:xfrm flipH="1">
            <a:off x="2722501" y="1945892"/>
            <a:ext cx="1294250" cy="23347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30" name="AutoShape 4">
            <a:extLst>
              <a:ext uri="{FF2B5EF4-FFF2-40B4-BE49-F238E27FC236}">
                <a16:creationId xmlns:a16="http://schemas.microsoft.com/office/drawing/2014/main" id="{0567FF24-DB6F-B540-8B86-C160A4ED1413}"/>
              </a:ext>
            </a:extLst>
          </p:cNvPr>
          <p:cNvSpPr>
            <a:spLocks noChangeArrowheads="1"/>
          </p:cNvSpPr>
          <p:nvPr/>
        </p:nvSpPr>
        <p:spPr bwMode="auto">
          <a:xfrm>
            <a:off x="4722048" y="4133580"/>
            <a:ext cx="2160574" cy="1192907"/>
          </a:xfrm>
          <a:prstGeom prst="diamond">
            <a:avLst/>
          </a:prstGeom>
          <a:solidFill>
            <a:schemeClr val="bg1"/>
          </a:solidFill>
          <a:ln w="38100" cmpd="dbl">
            <a:solidFill>
              <a:schemeClr val="tx1"/>
            </a:solidFill>
            <a:miter lim="800000"/>
            <a:headEnd/>
            <a:tailEnd/>
          </a:ln>
        </p:spPr>
        <p:txBody>
          <a:bodyPr wrap="none" anchor="ctr"/>
          <a:lstStyle/>
          <a:p>
            <a:pPr algn="ctr"/>
            <a:r>
              <a:rPr lang="de-DE" dirty="0" err="1"/>
              <a:t>Angehörige_von</a:t>
            </a:r>
            <a:endParaRPr lang="de-DE" dirty="0"/>
          </a:p>
        </p:txBody>
      </p:sp>
      <p:cxnSp>
        <p:nvCxnSpPr>
          <p:cNvPr id="131" name="Straight Connector 130">
            <a:extLst>
              <a:ext uri="{FF2B5EF4-FFF2-40B4-BE49-F238E27FC236}">
                <a16:creationId xmlns:a16="http://schemas.microsoft.com/office/drawing/2014/main" id="{2771A553-B6D9-084D-883B-7495AB5FF0A2}"/>
              </a:ext>
            </a:extLst>
          </p:cNvPr>
          <p:cNvCxnSpPr>
            <a:cxnSpLocks/>
            <a:stCxn id="130" idx="2"/>
            <a:endCxn id="250" idx="0"/>
          </p:cNvCxnSpPr>
          <p:nvPr/>
        </p:nvCxnSpPr>
        <p:spPr>
          <a:xfrm>
            <a:off x="5802335" y="5326487"/>
            <a:ext cx="2" cy="253517"/>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3C9D981A-01C1-814A-9AEA-60382DE6E508}"/>
              </a:ext>
            </a:extLst>
          </p:cNvPr>
          <p:cNvCxnSpPr>
            <a:cxnSpLocks/>
            <a:stCxn id="60" idx="3"/>
            <a:endCxn id="130" idx="0"/>
          </p:cNvCxnSpPr>
          <p:nvPr/>
        </p:nvCxnSpPr>
        <p:spPr>
          <a:xfrm>
            <a:off x="4574405" y="1790209"/>
            <a:ext cx="1227931" cy="234337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55" name="Oval 7">
            <a:extLst>
              <a:ext uri="{FF2B5EF4-FFF2-40B4-BE49-F238E27FC236}">
                <a16:creationId xmlns:a16="http://schemas.microsoft.com/office/drawing/2014/main" id="{1D553CE3-8F7B-DE4C-A73D-63EE31E9B574}"/>
              </a:ext>
            </a:extLst>
          </p:cNvPr>
          <p:cNvSpPr>
            <a:spLocks noChangeArrowheads="1"/>
          </p:cNvSpPr>
          <p:nvPr/>
        </p:nvSpPr>
        <p:spPr bwMode="auto">
          <a:xfrm>
            <a:off x="1941665" y="1436825"/>
            <a:ext cx="1081882" cy="368300"/>
          </a:xfrm>
          <a:prstGeom prst="ellipse">
            <a:avLst/>
          </a:prstGeom>
          <a:solidFill>
            <a:schemeClr val="bg1"/>
          </a:solidFill>
          <a:ln w="12700">
            <a:solidFill>
              <a:schemeClr val="tx1"/>
            </a:solidFill>
            <a:round/>
            <a:headEnd/>
            <a:tailEnd/>
          </a:ln>
        </p:spPr>
        <p:txBody>
          <a:bodyPr wrap="none" anchor="ctr"/>
          <a:lstStyle/>
          <a:p>
            <a:pPr algn="ctr"/>
            <a:r>
              <a:rPr lang="de-DE" sz="1600" u="sng" dirty="0" err="1"/>
              <a:t>SozVersNr</a:t>
            </a:r>
            <a:endParaRPr lang="de-DE" sz="1600" u="sng" dirty="0"/>
          </a:p>
        </p:txBody>
      </p:sp>
      <p:sp>
        <p:nvSpPr>
          <p:cNvPr id="156" name="Oval 10">
            <a:extLst>
              <a:ext uri="{FF2B5EF4-FFF2-40B4-BE49-F238E27FC236}">
                <a16:creationId xmlns:a16="http://schemas.microsoft.com/office/drawing/2014/main" id="{A376E98D-56B8-7A47-BCAF-30FE18197C93}"/>
              </a:ext>
            </a:extLst>
          </p:cNvPr>
          <p:cNvSpPr>
            <a:spLocks noChangeArrowheads="1"/>
          </p:cNvSpPr>
          <p:nvPr/>
        </p:nvSpPr>
        <p:spPr bwMode="auto">
          <a:xfrm>
            <a:off x="1992023" y="1971735"/>
            <a:ext cx="981167" cy="368300"/>
          </a:xfrm>
          <a:prstGeom prst="ellipse">
            <a:avLst/>
          </a:prstGeom>
          <a:solidFill>
            <a:schemeClr val="bg1"/>
          </a:solidFill>
          <a:ln w="12700" cmpd="sng">
            <a:solidFill>
              <a:schemeClr val="tx1"/>
            </a:solidFill>
            <a:round/>
            <a:headEnd/>
            <a:tailEnd/>
          </a:ln>
        </p:spPr>
        <p:txBody>
          <a:bodyPr wrap="none" anchor="ctr"/>
          <a:lstStyle/>
          <a:p>
            <a:pPr algn="ctr"/>
            <a:r>
              <a:rPr lang="de-DE" sz="1600" dirty="0" err="1"/>
              <a:t>GebDatum</a:t>
            </a:r>
            <a:endParaRPr lang="de-DE" sz="1600" dirty="0"/>
          </a:p>
        </p:txBody>
      </p:sp>
      <p:cxnSp>
        <p:nvCxnSpPr>
          <p:cNvPr id="157" name="Straight Connector 156">
            <a:extLst>
              <a:ext uri="{FF2B5EF4-FFF2-40B4-BE49-F238E27FC236}">
                <a16:creationId xmlns:a16="http://schemas.microsoft.com/office/drawing/2014/main" id="{148CDBA6-46AD-8E43-A9A7-5401E969F69B}"/>
              </a:ext>
            </a:extLst>
          </p:cNvPr>
          <p:cNvCxnSpPr>
            <a:cxnSpLocks/>
            <a:stCxn id="60" idx="1"/>
            <a:endCxn id="155" idx="6"/>
          </p:cNvCxnSpPr>
          <p:nvPr/>
        </p:nvCxnSpPr>
        <p:spPr>
          <a:xfrm flipH="1" flipV="1">
            <a:off x="3023547" y="1620976"/>
            <a:ext cx="435550" cy="1692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5B871157-6030-BE4B-8E30-4B0FAB4C8D19}"/>
              </a:ext>
            </a:extLst>
          </p:cNvPr>
          <p:cNvCxnSpPr>
            <a:cxnSpLocks/>
            <a:stCxn id="60" idx="1"/>
            <a:endCxn id="156" idx="6"/>
          </p:cNvCxnSpPr>
          <p:nvPr/>
        </p:nvCxnSpPr>
        <p:spPr>
          <a:xfrm flipH="1">
            <a:off x="2973189" y="1790209"/>
            <a:ext cx="485908" cy="36567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74" name="Oval 7">
            <a:extLst>
              <a:ext uri="{FF2B5EF4-FFF2-40B4-BE49-F238E27FC236}">
                <a16:creationId xmlns:a16="http://schemas.microsoft.com/office/drawing/2014/main" id="{45C117FF-14EB-C444-A569-849286D9EA0A}"/>
              </a:ext>
            </a:extLst>
          </p:cNvPr>
          <p:cNvSpPr>
            <a:spLocks noChangeArrowheads="1"/>
          </p:cNvSpPr>
          <p:nvPr/>
        </p:nvSpPr>
        <p:spPr bwMode="auto">
          <a:xfrm>
            <a:off x="3393051" y="648051"/>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Geschlecht</a:t>
            </a:r>
          </a:p>
        </p:txBody>
      </p:sp>
      <p:cxnSp>
        <p:nvCxnSpPr>
          <p:cNvPr id="175" name="Straight Connector 174">
            <a:extLst>
              <a:ext uri="{FF2B5EF4-FFF2-40B4-BE49-F238E27FC236}">
                <a16:creationId xmlns:a16="http://schemas.microsoft.com/office/drawing/2014/main" id="{82B6BFBF-4274-314D-8B0F-A7DA98BCB366}"/>
              </a:ext>
            </a:extLst>
          </p:cNvPr>
          <p:cNvCxnSpPr>
            <a:cxnSpLocks/>
            <a:stCxn id="60" idx="0"/>
            <a:endCxn id="174" idx="4"/>
          </p:cNvCxnSpPr>
          <p:nvPr/>
        </p:nvCxnSpPr>
        <p:spPr>
          <a:xfrm flipH="1" flipV="1">
            <a:off x="3917363" y="1016352"/>
            <a:ext cx="99389" cy="61817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78" name="Oval 7">
            <a:extLst>
              <a:ext uri="{FF2B5EF4-FFF2-40B4-BE49-F238E27FC236}">
                <a16:creationId xmlns:a16="http://schemas.microsoft.com/office/drawing/2014/main" id="{8DB8D303-12C2-7E4D-BA6E-D9B1D1576507}"/>
              </a:ext>
            </a:extLst>
          </p:cNvPr>
          <p:cNvSpPr>
            <a:spLocks noChangeArrowheads="1"/>
          </p:cNvSpPr>
          <p:nvPr/>
        </p:nvSpPr>
        <p:spPr bwMode="auto">
          <a:xfrm>
            <a:off x="3993226" y="990132"/>
            <a:ext cx="793884" cy="368300"/>
          </a:xfrm>
          <a:prstGeom prst="ellipse">
            <a:avLst/>
          </a:prstGeom>
          <a:solidFill>
            <a:schemeClr val="bg1"/>
          </a:solidFill>
          <a:ln w="12700">
            <a:solidFill>
              <a:schemeClr val="tx1"/>
            </a:solidFill>
            <a:round/>
            <a:headEnd/>
            <a:tailEnd/>
          </a:ln>
        </p:spPr>
        <p:txBody>
          <a:bodyPr wrap="none" anchor="ctr"/>
          <a:lstStyle/>
          <a:p>
            <a:pPr algn="ctr"/>
            <a:r>
              <a:rPr lang="de-DE" sz="1600" dirty="0"/>
              <a:t>Adresse</a:t>
            </a:r>
          </a:p>
        </p:txBody>
      </p:sp>
      <p:cxnSp>
        <p:nvCxnSpPr>
          <p:cNvPr id="179" name="Straight Connector 178">
            <a:extLst>
              <a:ext uri="{FF2B5EF4-FFF2-40B4-BE49-F238E27FC236}">
                <a16:creationId xmlns:a16="http://schemas.microsoft.com/office/drawing/2014/main" id="{87F39EF6-ED76-0646-98AF-2FAB98EF536A}"/>
              </a:ext>
            </a:extLst>
          </p:cNvPr>
          <p:cNvCxnSpPr>
            <a:cxnSpLocks/>
            <a:stCxn id="60" idx="0"/>
            <a:endCxn id="178" idx="4"/>
          </p:cNvCxnSpPr>
          <p:nvPr/>
        </p:nvCxnSpPr>
        <p:spPr>
          <a:xfrm flipV="1">
            <a:off x="4016752" y="1358432"/>
            <a:ext cx="373417" cy="27609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83" name="Oval 7">
            <a:extLst>
              <a:ext uri="{FF2B5EF4-FFF2-40B4-BE49-F238E27FC236}">
                <a16:creationId xmlns:a16="http://schemas.microsoft.com/office/drawing/2014/main" id="{EA4C6730-EC9B-E440-BF6F-C0EEFEFC0180}"/>
              </a:ext>
            </a:extLst>
          </p:cNvPr>
          <p:cNvSpPr>
            <a:spLocks noChangeArrowheads="1"/>
          </p:cNvSpPr>
          <p:nvPr/>
        </p:nvSpPr>
        <p:spPr bwMode="auto">
          <a:xfrm>
            <a:off x="4889094" y="677091"/>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Gehalt</a:t>
            </a:r>
          </a:p>
        </p:txBody>
      </p:sp>
      <p:cxnSp>
        <p:nvCxnSpPr>
          <p:cNvPr id="184" name="Straight Connector 183">
            <a:extLst>
              <a:ext uri="{FF2B5EF4-FFF2-40B4-BE49-F238E27FC236}">
                <a16:creationId xmlns:a16="http://schemas.microsoft.com/office/drawing/2014/main" id="{41AC4453-C4D2-134E-934C-AD609B660C9B}"/>
              </a:ext>
            </a:extLst>
          </p:cNvPr>
          <p:cNvCxnSpPr>
            <a:cxnSpLocks/>
            <a:stCxn id="60" idx="0"/>
            <a:endCxn id="183" idx="4"/>
          </p:cNvCxnSpPr>
          <p:nvPr/>
        </p:nvCxnSpPr>
        <p:spPr>
          <a:xfrm flipV="1">
            <a:off x="4016751" y="1045392"/>
            <a:ext cx="1396654" cy="5891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90" name="Oval 7">
            <a:extLst>
              <a:ext uri="{FF2B5EF4-FFF2-40B4-BE49-F238E27FC236}">
                <a16:creationId xmlns:a16="http://schemas.microsoft.com/office/drawing/2014/main" id="{14E78748-13CB-834C-A83C-9775FB6C5AE3}"/>
              </a:ext>
            </a:extLst>
          </p:cNvPr>
          <p:cNvSpPr>
            <a:spLocks noChangeArrowheads="1"/>
          </p:cNvSpPr>
          <p:nvPr/>
        </p:nvSpPr>
        <p:spPr bwMode="auto">
          <a:xfrm>
            <a:off x="2680398" y="687273"/>
            <a:ext cx="573663" cy="368300"/>
          </a:xfrm>
          <a:prstGeom prst="ellipse">
            <a:avLst/>
          </a:prstGeom>
          <a:solidFill>
            <a:schemeClr val="bg1"/>
          </a:solidFill>
          <a:ln w="12700">
            <a:solidFill>
              <a:schemeClr val="tx1"/>
            </a:solidFill>
            <a:round/>
            <a:headEnd/>
            <a:tailEnd/>
          </a:ln>
        </p:spPr>
        <p:txBody>
          <a:bodyPr wrap="none" anchor="ctr"/>
          <a:lstStyle/>
          <a:p>
            <a:pPr algn="ctr"/>
            <a:r>
              <a:rPr lang="de-DE" sz="1600" dirty="0"/>
              <a:t>Name</a:t>
            </a:r>
          </a:p>
        </p:txBody>
      </p:sp>
      <p:cxnSp>
        <p:nvCxnSpPr>
          <p:cNvPr id="191" name="Straight Connector 190">
            <a:extLst>
              <a:ext uri="{FF2B5EF4-FFF2-40B4-BE49-F238E27FC236}">
                <a16:creationId xmlns:a16="http://schemas.microsoft.com/office/drawing/2014/main" id="{8D8439BA-5C64-7049-BD24-858A1E150D0A}"/>
              </a:ext>
            </a:extLst>
          </p:cNvPr>
          <p:cNvCxnSpPr>
            <a:cxnSpLocks/>
            <a:stCxn id="60" idx="1"/>
            <a:endCxn id="190" idx="4"/>
          </p:cNvCxnSpPr>
          <p:nvPr/>
        </p:nvCxnSpPr>
        <p:spPr>
          <a:xfrm flipH="1" flipV="1">
            <a:off x="2967229" y="1055574"/>
            <a:ext cx="491868" cy="73463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95" name="Oval 7">
            <a:extLst>
              <a:ext uri="{FF2B5EF4-FFF2-40B4-BE49-F238E27FC236}">
                <a16:creationId xmlns:a16="http://schemas.microsoft.com/office/drawing/2014/main" id="{575FF9D7-851B-824F-8BEF-A6492794E958}"/>
              </a:ext>
            </a:extLst>
          </p:cNvPr>
          <p:cNvSpPr>
            <a:spLocks noChangeArrowheads="1"/>
          </p:cNvSpPr>
          <p:nvPr/>
        </p:nvSpPr>
        <p:spPr bwMode="auto">
          <a:xfrm>
            <a:off x="2111381" y="145427"/>
            <a:ext cx="861808" cy="368300"/>
          </a:xfrm>
          <a:prstGeom prst="ellipse">
            <a:avLst/>
          </a:prstGeom>
          <a:solidFill>
            <a:schemeClr val="bg1"/>
          </a:solidFill>
          <a:ln w="12700">
            <a:solidFill>
              <a:schemeClr val="tx1"/>
            </a:solidFill>
            <a:round/>
            <a:headEnd/>
            <a:tailEnd/>
          </a:ln>
        </p:spPr>
        <p:txBody>
          <a:bodyPr wrap="none" anchor="ctr"/>
          <a:lstStyle/>
          <a:p>
            <a:pPr algn="ctr"/>
            <a:r>
              <a:rPr lang="de-DE" sz="1600" dirty="0"/>
              <a:t>Vorname</a:t>
            </a:r>
          </a:p>
        </p:txBody>
      </p:sp>
      <p:cxnSp>
        <p:nvCxnSpPr>
          <p:cNvPr id="196" name="Straight Connector 195">
            <a:extLst>
              <a:ext uri="{FF2B5EF4-FFF2-40B4-BE49-F238E27FC236}">
                <a16:creationId xmlns:a16="http://schemas.microsoft.com/office/drawing/2014/main" id="{578F5209-6293-5E41-9932-D1C44049AC7D}"/>
              </a:ext>
            </a:extLst>
          </p:cNvPr>
          <p:cNvCxnSpPr>
            <a:cxnSpLocks/>
            <a:stCxn id="190" idx="1"/>
            <a:endCxn id="195" idx="4"/>
          </p:cNvCxnSpPr>
          <p:nvPr/>
        </p:nvCxnSpPr>
        <p:spPr>
          <a:xfrm flipH="1" flipV="1">
            <a:off x="2542286" y="513727"/>
            <a:ext cx="222123" cy="22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99" name="Oval 7">
            <a:extLst>
              <a:ext uri="{FF2B5EF4-FFF2-40B4-BE49-F238E27FC236}">
                <a16:creationId xmlns:a16="http://schemas.microsoft.com/office/drawing/2014/main" id="{5491E816-0A54-8241-B1CD-7A2E4F8ADAF7}"/>
              </a:ext>
            </a:extLst>
          </p:cNvPr>
          <p:cNvSpPr>
            <a:spLocks noChangeArrowheads="1"/>
          </p:cNvSpPr>
          <p:nvPr/>
        </p:nvSpPr>
        <p:spPr bwMode="auto">
          <a:xfrm>
            <a:off x="3057184" y="141705"/>
            <a:ext cx="977266" cy="368300"/>
          </a:xfrm>
          <a:prstGeom prst="ellipse">
            <a:avLst/>
          </a:prstGeom>
          <a:solidFill>
            <a:schemeClr val="bg1"/>
          </a:solidFill>
          <a:ln w="12700">
            <a:solidFill>
              <a:schemeClr val="tx1"/>
            </a:solidFill>
            <a:round/>
            <a:headEnd/>
            <a:tailEnd/>
          </a:ln>
        </p:spPr>
        <p:txBody>
          <a:bodyPr wrap="none" anchor="ctr"/>
          <a:lstStyle/>
          <a:p>
            <a:pPr algn="ctr"/>
            <a:r>
              <a:rPr lang="de-DE" sz="1600" dirty="0"/>
              <a:t>Nachname</a:t>
            </a:r>
          </a:p>
        </p:txBody>
      </p:sp>
      <p:cxnSp>
        <p:nvCxnSpPr>
          <p:cNvPr id="200" name="Straight Connector 199">
            <a:extLst>
              <a:ext uri="{FF2B5EF4-FFF2-40B4-BE49-F238E27FC236}">
                <a16:creationId xmlns:a16="http://schemas.microsoft.com/office/drawing/2014/main" id="{A056D57B-13F5-6D4F-A33C-78A48B78369A}"/>
              </a:ext>
            </a:extLst>
          </p:cNvPr>
          <p:cNvCxnSpPr>
            <a:cxnSpLocks/>
            <a:stCxn id="190" idx="7"/>
            <a:endCxn id="199" idx="4"/>
          </p:cNvCxnSpPr>
          <p:nvPr/>
        </p:nvCxnSpPr>
        <p:spPr>
          <a:xfrm flipV="1">
            <a:off x="3170049" y="510005"/>
            <a:ext cx="375768" cy="23120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50" name="Rectangle 2">
            <a:extLst>
              <a:ext uri="{FF2B5EF4-FFF2-40B4-BE49-F238E27FC236}">
                <a16:creationId xmlns:a16="http://schemas.microsoft.com/office/drawing/2014/main" id="{467698BE-4970-5C42-9A58-C41A346457D1}"/>
              </a:ext>
            </a:extLst>
          </p:cNvPr>
          <p:cNvSpPr>
            <a:spLocks noChangeArrowheads="1"/>
          </p:cNvSpPr>
          <p:nvPr/>
        </p:nvSpPr>
        <p:spPr bwMode="auto">
          <a:xfrm>
            <a:off x="5233399" y="5580004"/>
            <a:ext cx="1137877" cy="311367"/>
          </a:xfrm>
          <a:prstGeom prst="rect">
            <a:avLst/>
          </a:prstGeom>
          <a:solidFill>
            <a:schemeClr val="bg1"/>
          </a:solidFill>
          <a:ln w="38100" cmpd="dbl">
            <a:solidFill>
              <a:schemeClr val="tx1"/>
            </a:solidFill>
            <a:miter lim="800000"/>
            <a:headEnd/>
            <a:tailEnd/>
          </a:ln>
        </p:spPr>
        <p:txBody>
          <a:bodyPr wrap="none" lIns="90488" tIns="44450" rIns="90488" bIns="44450">
            <a:spAutoFit/>
          </a:bodyPr>
          <a:lstStyle/>
          <a:p>
            <a:pPr algn="ctr">
              <a:lnSpc>
                <a:spcPct val="90000"/>
              </a:lnSpc>
            </a:pPr>
            <a:r>
              <a:rPr lang="de-DE" sz="1600" dirty="0"/>
              <a:t>Angehörige</a:t>
            </a:r>
          </a:p>
        </p:txBody>
      </p:sp>
      <p:sp>
        <p:nvSpPr>
          <p:cNvPr id="251" name="Oval 10">
            <a:extLst>
              <a:ext uri="{FF2B5EF4-FFF2-40B4-BE49-F238E27FC236}">
                <a16:creationId xmlns:a16="http://schemas.microsoft.com/office/drawing/2014/main" id="{7E6AF3C2-8ED6-6045-8585-7D0F3A26F2E8}"/>
              </a:ext>
            </a:extLst>
          </p:cNvPr>
          <p:cNvSpPr>
            <a:spLocks noChangeArrowheads="1"/>
          </p:cNvSpPr>
          <p:nvPr/>
        </p:nvSpPr>
        <p:spPr bwMode="auto">
          <a:xfrm>
            <a:off x="4517858" y="6174929"/>
            <a:ext cx="981167" cy="368300"/>
          </a:xfrm>
          <a:prstGeom prst="ellipse">
            <a:avLst/>
          </a:prstGeom>
          <a:solidFill>
            <a:schemeClr val="bg1"/>
          </a:solidFill>
          <a:ln w="12700" cmpd="sng">
            <a:solidFill>
              <a:schemeClr val="tx1"/>
            </a:solidFill>
            <a:round/>
            <a:headEnd/>
            <a:tailEnd/>
          </a:ln>
        </p:spPr>
        <p:txBody>
          <a:bodyPr wrap="none" anchor="ctr"/>
          <a:lstStyle/>
          <a:p>
            <a:pPr algn="ctr"/>
            <a:r>
              <a:rPr lang="de-DE" sz="1600" dirty="0" err="1"/>
              <a:t>GebDatum</a:t>
            </a:r>
            <a:endParaRPr lang="de-DE" sz="1600" dirty="0"/>
          </a:p>
        </p:txBody>
      </p:sp>
      <p:cxnSp>
        <p:nvCxnSpPr>
          <p:cNvPr id="252" name="Straight Connector 251">
            <a:extLst>
              <a:ext uri="{FF2B5EF4-FFF2-40B4-BE49-F238E27FC236}">
                <a16:creationId xmlns:a16="http://schemas.microsoft.com/office/drawing/2014/main" id="{318E39AC-0536-DB4E-BDF0-7374DABB5E8F}"/>
              </a:ext>
            </a:extLst>
          </p:cNvPr>
          <p:cNvCxnSpPr>
            <a:cxnSpLocks/>
            <a:stCxn id="250" idx="2"/>
            <a:endCxn id="251" idx="0"/>
          </p:cNvCxnSpPr>
          <p:nvPr/>
        </p:nvCxnSpPr>
        <p:spPr>
          <a:xfrm flipH="1">
            <a:off x="5008441" y="5891371"/>
            <a:ext cx="793896" cy="28355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53" name="Oval 7">
            <a:extLst>
              <a:ext uri="{FF2B5EF4-FFF2-40B4-BE49-F238E27FC236}">
                <a16:creationId xmlns:a16="http://schemas.microsoft.com/office/drawing/2014/main" id="{F16229B3-E1D2-4D43-AC88-363F7CE5AFDF}"/>
              </a:ext>
            </a:extLst>
          </p:cNvPr>
          <p:cNvSpPr>
            <a:spLocks noChangeArrowheads="1"/>
          </p:cNvSpPr>
          <p:nvPr/>
        </p:nvSpPr>
        <p:spPr bwMode="auto">
          <a:xfrm>
            <a:off x="5884936" y="6204972"/>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Geschlecht</a:t>
            </a:r>
          </a:p>
        </p:txBody>
      </p:sp>
      <p:cxnSp>
        <p:nvCxnSpPr>
          <p:cNvPr id="254" name="Straight Connector 253">
            <a:extLst>
              <a:ext uri="{FF2B5EF4-FFF2-40B4-BE49-F238E27FC236}">
                <a16:creationId xmlns:a16="http://schemas.microsoft.com/office/drawing/2014/main" id="{AF63AB97-56CE-2F43-8B62-BA197FF75AE6}"/>
              </a:ext>
            </a:extLst>
          </p:cNvPr>
          <p:cNvCxnSpPr>
            <a:cxnSpLocks/>
            <a:stCxn id="250" idx="2"/>
            <a:endCxn id="253" idx="0"/>
          </p:cNvCxnSpPr>
          <p:nvPr/>
        </p:nvCxnSpPr>
        <p:spPr>
          <a:xfrm>
            <a:off x="5802337" y="5891370"/>
            <a:ext cx="606910" cy="31360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55" name="Oval 7">
            <a:extLst>
              <a:ext uri="{FF2B5EF4-FFF2-40B4-BE49-F238E27FC236}">
                <a16:creationId xmlns:a16="http://schemas.microsoft.com/office/drawing/2014/main" id="{0C87E2DA-406A-9E4B-ABE3-98589EDC9397}"/>
              </a:ext>
            </a:extLst>
          </p:cNvPr>
          <p:cNvSpPr>
            <a:spLocks noChangeArrowheads="1"/>
          </p:cNvSpPr>
          <p:nvPr/>
        </p:nvSpPr>
        <p:spPr bwMode="auto">
          <a:xfrm>
            <a:off x="7254437" y="6180990"/>
            <a:ext cx="542166" cy="368300"/>
          </a:xfrm>
          <a:prstGeom prst="ellipse">
            <a:avLst/>
          </a:prstGeom>
          <a:solidFill>
            <a:schemeClr val="bg1"/>
          </a:solidFill>
          <a:ln w="12700">
            <a:solidFill>
              <a:schemeClr val="tx1"/>
            </a:solidFill>
            <a:round/>
            <a:headEnd/>
            <a:tailEnd/>
          </a:ln>
        </p:spPr>
        <p:txBody>
          <a:bodyPr wrap="none" anchor="ctr"/>
          <a:lstStyle/>
          <a:p>
            <a:pPr algn="ctr"/>
            <a:r>
              <a:rPr lang="de-DE" sz="1600" dirty="0"/>
              <a:t>Grad</a:t>
            </a:r>
          </a:p>
        </p:txBody>
      </p:sp>
      <p:cxnSp>
        <p:nvCxnSpPr>
          <p:cNvPr id="256" name="Straight Connector 255">
            <a:extLst>
              <a:ext uri="{FF2B5EF4-FFF2-40B4-BE49-F238E27FC236}">
                <a16:creationId xmlns:a16="http://schemas.microsoft.com/office/drawing/2014/main" id="{1CA160AA-668B-2F44-AF48-E90AAA7DCC3B}"/>
              </a:ext>
            </a:extLst>
          </p:cNvPr>
          <p:cNvCxnSpPr>
            <a:cxnSpLocks/>
            <a:stCxn id="250" idx="3"/>
            <a:endCxn id="255" idx="0"/>
          </p:cNvCxnSpPr>
          <p:nvPr/>
        </p:nvCxnSpPr>
        <p:spPr>
          <a:xfrm>
            <a:off x="6371276" y="5735688"/>
            <a:ext cx="1154245" cy="44530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57" name="Oval 7">
            <a:extLst>
              <a:ext uri="{FF2B5EF4-FFF2-40B4-BE49-F238E27FC236}">
                <a16:creationId xmlns:a16="http://schemas.microsoft.com/office/drawing/2014/main" id="{8E3B12E5-8B76-C248-A1C8-CDC46A18244B}"/>
              </a:ext>
            </a:extLst>
          </p:cNvPr>
          <p:cNvSpPr>
            <a:spLocks noChangeArrowheads="1"/>
          </p:cNvSpPr>
          <p:nvPr/>
        </p:nvSpPr>
        <p:spPr bwMode="auto">
          <a:xfrm>
            <a:off x="3662978" y="6162007"/>
            <a:ext cx="573663" cy="368300"/>
          </a:xfrm>
          <a:prstGeom prst="ellipse">
            <a:avLst/>
          </a:prstGeom>
          <a:solidFill>
            <a:schemeClr val="bg1"/>
          </a:solidFill>
          <a:ln w="12700">
            <a:solidFill>
              <a:schemeClr val="tx1"/>
            </a:solidFill>
            <a:round/>
            <a:headEnd/>
            <a:tailEnd/>
          </a:ln>
        </p:spPr>
        <p:txBody>
          <a:bodyPr wrap="none" anchor="ctr"/>
          <a:lstStyle/>
          <a:p>
            <a:pPr algn="ctr"/>
            <a:r>
              <a:rPr lang="de-DE" sz="1600" dirty="0"/>
              <a:t>Name</a:t>
            </a:r>
          </a:p>
        </p:txBody>
      </p:sp>
      <p:cxnSp>
        <p:nvCxnSpPr>
          <p:cNvPr id="258" name="Straight Connector 257">
            <a:extLst>
              <a:ext uri="{FF2B5EF4-FFF2-40B4-BE49-F238E27FC236}">
                <a16:creationId xmlns:a16="http://schemas.microsoft.com/office/drawing/2014/main" id="{66A4997D-4A33-DC4C-BD31-4D3A90A9E9C8}"/>
              </a:ext>
            </a:extLst>
          </p:cNvPr>
          <p:cNvCxnSpPr>
            <a:cxnSpLocks/>
            <a:stCxn id="250" idx="1"/>
            <a:endCxn id="257" idx="0"/>
          </p:cNvCxnSpPr>
          <p:nvPr/>
        </p:nvCxnSpPr>
        <p:spPr>
          <a:xfrm flipH="1">
            <a:off x="3949810" y="5735687"/>
            <a:ext cx="1283589" cy="42632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36" name="TextBox 335">
            <a:extLst>
              <a:ext uri="{FF2B5EF4-FFF2-40B4-BE49-F238E27FC236}">
                <a16:creationId xmlns:a16="http://schemas.microsoft.com/office/drawing/2014/main" id="{A729B447-3EFA-BC4C-8F65-E34EC6C491C7}"/>
              </a:ext>
            </a:extLst>
          </p:cNvPr>
          <p:cNvSpPr txBox="1"/>
          <p:nvPr/>
        </p:nvSpPr>
        <p:spPr>
          <a:xfrm>
            <a:off x="1969914" y="3040974"/>
            <a:ext cx="1370055" cy="369332"/>
          </a:xfrm>
          <a:prstGeom prst="rect">
            <a:avLst/>
          </a:prstGeom>
          <a:noFill/>
        </p:spPr>
        <p:txBody>
          <a:bodyPr wrap="none" rtlCol="0">
            <a:spAutoFit/>
          </a:bodyPr>
          <a:lstStyle/>
          <a:p>
            <a:r>
              <a:rPr lang="de-DE" dirty="0"/>
              <a:t>Vorgesetzter</a:t>
            </a:r>
          </a:p>
        </p:txBody>
      </p:sp>
      <p:sp>
        <p:nvSpPr>
          <p:cNvPr id="338" name="TextBox 337">
            <a:extLst>
              <a:ext uri="{FF2B5EF4-FFF2-40B4-BE49-F238E27FC236}">
                <a16:creationId xmlns:a16="http://schemas.microsoft.com/office/drawing/2014/main" id="{61FCBB16-ED47-1749-987B-487BE2A96DFE}"/>
              </a:ext>
            </a:extLst>
          </p:cNvPr>
          <p:cNvSpPr txBox="1"/>
          <p:nvPr/>
        </p:nvSpPr>
        <p:spPr>
          <a:xfrm>
            <a:off x="3824621" y="3637803"/>
            <a:ext cx="1495859" cy="369332"/>
          </a:xfrm>
          <a:prstGeom prst="rect">
            <a:avLst/>
          </a:prstGeom>
          <a:noFill/>
        </p:spPr>
        <p:txBody>
          <a:bodyPr wrap="none" rtlCol="0">
            <a:spAutoFit/>
          </a:bodyPr>
          <a:lstStyle/>
          <a:p>
            <a:r>
              <a:rPr lang="de-DE" dirty="0"/>
              <a:t>Untergebener</a:t>
            </a:r>
          </a:p>
        </p:txBody>
      </p:sp>
      <p:sp>
        <p:nvSpPr>
          <p:cNvPr id="356" name="TextBox 355">
            <a:extLst>
              <a:ext uri="{FF2B5EF4-FFF2-40B4-BE49-F238E27FC236}">
                <a16:creationId xmlns:a16="http://schemas.microsoft.com/office/drawing/2014/main" id="{A560517C-4479-D046-988F-8AE21BC6D7F8}"/>
              </a:ext>
            </a:extLst>
          </p:cNvPr>
          <p:cNvSpPr txBox="1"/>
          <p:nvPr/>
        </p:nvSpPr>
        <p:spPr>
          <a:xfrm>
            <a:off x="2471568" y="4111299"/>
            <a:ext cx="301686" cy="369332"/>
          </a:xfrm>
          <a:prstGeom prst="rect">
            <a:avLst/>
          </a:prstGeom>
          <a:noFill/>
        </p:spPr>
        <p:txBody>
          <a:bodyPr wrap="none" rtlCol="0">
            <a:spAutoFit/>
          </a:bodyPr>
          <a:lstStyle/>
          <a:p>
            <a:r>
              <a:rPr lang="de-DE" dirty="0"/>
              <a:t>1</a:t>
            </a:r>
          </a:p>
        </p:txBody>
      </p:sp>
      <p:sp>
        <p:nvSpPr>
          <p:cNvPr id="357" name="TextBox 356">
            <a:extLst>
              <a:ext uri="{FF2B5EF4-FFF2-40B4-BE49-F238E27FC236}">
                <a16:creationId xmlns:a16="http://schemas.microsoft.com/office/drawing/2014/main" id="{5C0456A0-B5EF-E94F-B3B5-0809433151C5}"/>
              </a:ext>
            </a:extLst>
          </p:cNvPr>
          <p:cNvSpPr txBox="1"/>
          <p:nvPr/>
        </p:nvSpPr>
        <p:spPr>
          <a:xfrm>
            <a:off x="3824620" y="4095982"/>
            <a:ext cx="306494" cy="369332"/>
          </a:xfrm>
          <a:prstGeom prst="rect">
            <a:avLst/>
          </a:prstGeom>
          <a:noFill/>
        </p:spPr>
        <p:txBody>
          <a:bodyPr wrap="none" rtlCol="0">
            <a:spAutoFit/>
          </a:bodyPr>
          <a:lstStyle/>
          <a:p>
            <a:r>
              <a:rPr lang="de-DE" dirty="0"/>
              <a:t>n</a:t>
            </a:r>
          </a:p>
        </p:txBody>
      </p:sp>
      <p:sp>
        <p:nvSpPr>
          <p:cNvPr id="358" name="TextBox 357">
            <a:extLst>
              <a:ext uri="{FF2B5EF4-FFF2-40B4-BE49-F238E27FC236}">
                <a16:creationId xmlns:a16="http://schemas.microsoft.com/office/drawing/2014/main" id="{B750AA57-55B2-D842-AAEC-F55890C2FC26}"/>
              </a:ext>
            </a:extLst>
          </p:cNvPr>
          <p:cNvSpPr txBox="1"/>
          <p:nvPr/>
        </p:nvSpPr>
        <p:spPr>
          <a:xfrm>
            <a:off x="6232986" y="581532"/>
            <a:ext cx="306494" cy="369332"/>
          </a:xfrm>
          <a:prstGeom prst="rect">
            <a:avLst/>
          </a:prstGeom>
          <a:noFill/>
        </p:spPr>
        <p:txBody>
          <a:bodyPr wrap="none" rtlCol="0">
            <a:spAutoFit/>
          </a:bodyPr>
          <a:lstStyle/>
          <a:p>
            <a:r>
              <a:rPr lang="de-DE" dirty="0"/>
              <a:t>n</a:t>
            </a:r>
          </a:p>
        </p:txBody>
      </p:sp>
      <p:sp>
        <p:nvSpPr>
          <p:cNvPr id="359" name="TextBox 358">
            <a:extLst>
              <a:ext uri="{FF2B5EF4-FFF2-40B4-BE49-F238E27FC236}">
                <a16:creationId xmlns:a16="http://schemas.microsoft.com/office/drawing/2014/main" id="{6AE35933-901F-8844-A269-8A1E3C905ED5}"/>
              </a:ext>
            </a:extLst>
          </p:cNvPr>
          <p:cNvSpPr txBox="1"/>
          <p:nvPr/>
        </p:nvSpPr>
        <p:spPr>
          <a:xfrm>
            <a:off x="7896017" y="592596"/>
            <a:ext cx="301686" cy="369332"/>
          </a:xfrm>
          <a:prstGeom prst="rect">
            <a:avLst/>
          </a:prstGeom>
          <a:noFill/>
        </p:spPr>
        <p:txBody>
          <a:bodyPr wrap="none" rtlCol="0">
            <a:spAutoFit/>
          </a:bodyPr>
          <a:lstStyle/>
          <a:p>
            <a:r>
              <a:rPr lang="de-DE" dirty="0"/>
              <a:t>1</a:t>
            </a:r>
          </a:p>
        </p:txBody>
      </p:sp>
      <p:sp>
        <p:nvSpPr>
          <p:cNvPr id="360" name="TextBox 359">
            <a:extLst>
              <a:ext uri="{FF2B5EF4-FFF2-40B4-BE49-F238E27FC236}">
                <a16:creationId xmlns:a16="http://schemas.microsoft.com/office/drawing/2014/main" id="{167F1760-8393-8E41-BF1F-6BC2333EE43C}"/>
              </a:ext>
            </a:extLst>
          </p:cNvPr>
          <p:cNvSpPr txBox="1"/>
          <p:nvPr/>
        </p:nvSpPr>
        <p:spPr>
          <a:xfrm>
            <a:off x="6622717" y="2360071"/>
            <a:ext cx="301686" cy="369332"/>
          </a:xfrm>
          <a:prstGeom prst="rect">
            <a:avLst/>
          </a:prstGeom>
          <a:noFill/>
        </p:spPr>
        <p:txBody>
          <a:bodyPr wrap="none" rtlCol="0">
            <a:spAutoFit/>
          </a:bodyPr>
          <a:lstStyle/>
          <a:p>
            <a:r>
              <a:rPr lang="de-DE" dirty="0"/>
              <a:t>1</a:t>
            </a:r>
          </a:p>
        </p:txBody>
      </p:sp>
      <p:sp>
        <p:nvSpPr>
          <p:cNvPr id="361" name="TextBox 360">
            <a:extLst>
              <a:ext uri="{FF2B5EF4-FFF2-40B4-BE49-F238E27FC236}">
                <a16:creationId xmlns:a16="http://schemas.microsoft.com/office/drawing/2014/main" id="{82DB9A33-1449-A349-A7C3-E5B736FA9D34}"/>
              </a:ext>
            </a:extLst>
          </p:cNvPr>
          <p:cNvSpPr txBox="1"/>
          <p:nvPr/>
        </p:nvSpPr>
        <p:spPr>
          <a:xfrm>
            <a:off x="7581112" y="2397033"/>
            <a:ext cx="301686" cy="369332"/>
          </a:xfrm>
          <a:prstGeom prst="rect">
            <a:avLst/>
          </a:prstGeom>
          <a:noFill/>
        </p:spPr>
        <p:txBody>
          <a:bodyPr wrap="none" rtlCol="0">
            <a:spAutoFit/>
          </a:bodyPr>
          <a:lstStyle/>
          <a:p>
            <a:r>
              <a:rPr lang="de-DE" dirty="0"/>
              <a:t>1</a:t>
            </a:r>
          </a:p>
        </p:txBody>
      </p:sp>
      <p:sp>
        <p:nvSpPr>
          <p:cNvPr id="362" name="TextBox 361">
            <a:extLst>
              <a:ext uri="{FF2B5EF4-FFF2-40B4-BE49-F238E27FC236}">
                <a16:creationId xmlns:a16="http://schemas.microsoft.com/office/drawing/2014/main" id="{66F82F0D-FCFC-2A45-86B8-C8AB9584C391}"/>
              </a:ext>
            </a:extLst>
          </p:cNvPr>
          <p:cNvSpPr txBox="1"/>
          <p:nvPr/>
        </p:nvSpPr>
        <p:spPr>
          <a:xfrm>
            <a:off x="9456667" y="2227712"/>
            <a:ext cx="301686" cy="369332"/>
          </a:xfrm>
          <a:prstGeom prst="rect">
            <a:avLst/>
          </a:prstGeom>
          <a:noFill/>
        </p:spPr>
        <p:txBody>
          <a:bodyPr wrap="none" rtlCol="0">
            <a:spAutoFit/>
          </a:bodyPr>
          <a:lstStyle/>
          <a:p>
            <a:r>
              <a:rPr lang="de-DE" dirty="0"/>
              <a:t>1</a:t>
            </a:r>
          </a:p>
        </p:txBody>
      </p:sp>
      <p:sp>
        <p:nvSpPr>
          <p:cNvPr id="363" name="TextBox 362">
            <a:extLst>
              <a:ext uri="{FF2B5EF4-FFF2-40B4-BE49-F238E27FC236}">
                <a16:creationId xmlns:a16="http://schemas.microsoft.com/office/drawing/2014/main" id="{814C47B7-0314-1844-B153-C15AFBB66795}"/>
              </a:ext>
            </a:extLst>
          </p:cNvPr>
          <p:cNvSpPr txBox="1"/>
          <p:nvPr/>
        </p:nvSpPr>
        <p:spPr>
          <a:xfrm>
            <a:off x="9440637" y="3023719"/>
            <a:ext cx="306494" cy="369332"/>
          </a:xfrm>
          <a:prstGeom prst="rect">
            <a:avLst/>
          </a:prstGeom>
          <a:noFill/>
        </p:spPr>
        <p:txBody>
          <a:bodyPr wrap="none" rtlCol="0">
            <a:spAutoFit/>
          </a:bodyPr>
          <a:lstStyle/>
          <a:p>
            <a:r>
              <a:rPr lang="de-DE" dirty="0"/>
              <a:t>n</a:t>
            </a:r>
          </a:p>
        </p:txBody>
      </p:sp>
      <p:sp>
        <p:nvSpPr>
          <p:cNvPr id="364" name="TextBox 363">
            <a:extLst>
              <a:ext uri="{FF2B5EF4-FFF2-40B4-BE49-F238E27FC236}">
                <a16:creationId xmlns:a16="http://schemas.microsoft.com/office/drawing/2014/main" id="{88C6C49A-848F-4841-8160-49FB48D4313C}"/>
              </a:ext>
            </a:extLst>
          </p:cNvPr>
          <p:cNvSpPr txBox="1"/>
          <p:nvPr/>
        </p:nvSpPr>
        <p:spPr>
          <a:xfrm>
            <a:off x="5763174" y="3836026"/>
            <a:ext cx="301686" cy="369332"/>
          </a:xfrm>
          <a:prstGeom prst="rect">
            <a:avLst/>
          </a:prstGeom>
          <a:noFill/>
        </p:spPr>
        <p:txBody>
          <a:bodyPr wrap="none" rtlCol="0">
            <a:spAutoFit/>
          </a:bodyPr>
          <a:lstStyle/>
          <a:p>
            <a:r>
              <a:rPr lang="de-DE" dirty="0"/>
              <a:t>1</a:t>
            </a:r>
          </a:p>
        </p:txBody>
      </p:sp>
      <p:sp>
        <p:nvSpPr>
          <p:cNvPr id="365" name="TextBox 364">
            <a:extLst>
              <a:ext uri="{FF2B5EF4-FFF2-40B4-BE49-F238E27FC236}">
                <a16:creationId xmlns:a16="http://schemas.microsoft.com/office/drawing/2014/main" id="{240D4E04-0410-F649-B4EE-80264A5AB479}"/>
              </a:ext>
            </a:extLst>
          </p:cNvPr>
          <p:cNvSpPr txBox="1"/>
          <p:nvPr/>
        </p:nvSpPr>
        <p:spPr>
          <a:xfrm>
            <a:off x="5783115" y="5240713"/>
            <a:ext cx="306494" cy="369332"/>
          </a:xfrm>
          <a:prstGeom prst="rect">
            <a:avLst/>
          </a:prstGeom>
          <a:noFill/>
        </p:spPr>
        <p:txBody>
          <a:bodyPr wrap="none" rtlCol="0">
            <a:spAutoFit/>
          </a:bodyPr>
          <a:lstStyle/>
          <a:p>
            <a:r>
              <a:rPr lang="de-DE" dirty="0"/>
              <a:t>n</a:t>
            </a:r>
          </a:p>
        </p:txBody>
      </p:sp>
      <p:sp>
        <p:nvSpPr>
          <p:cNvPr id="372" name="TextBox 371">
            <a:extLst>
              <a:ext uri="{FF2B5EF4-FFF2-40B4-BE49-F238E27FC236}">
                <a16:creationId xmlns:a16="http://schemas.microsoft.com/office/drawing/2014/main" id="{1A1BADD4-1008-8249-8E22-0337F72F7015}"/>
              </a:ext>
            </a:extLst>
          </p:cNvPr>
          <p:cNvSpPr txBox="1"/>
          <p:nvPr/>
        </p:nvSpPr>
        <p:spPr>
          <a:xfrm>
            <a:off x="6048427" y="3637803"/>
            <a:ext cx="381836" cy="369332"/>
          </a:xfrm>
          <a:prstGeom prst="rect">
            <a:avLst/>
          </a:prstGeom>
          <a:noFill/>
        </p:spPr>
        <p:txBody>
          <a:bodyPr wrap="none" rtlCol="0">
            <a:spAutoFit/>
          </a:bodyPr>
          <a:lstStyle/>
          <a:p>
            <a:r>
              <a:rPr lang="de-DE" dirty="0"/>
              <a:t>m</a:t>
            </a:r>
          </a:p>
        </p:txBody>
      </p:sp>
      <p:sp>
        <p:nvSpPr>
          <p:cNvPr id="373" name="TextBox 372">
            <a:extLst>
              <a:ext uri="{FF2B5EF4-FFF2-40B4-BE49-F238E27FC236}">
                <a16:creationId xmlns:a16="http://schemas.microsoft.com/office/drawing/2014/main" id="{0A8D917B-5E2A-E249-80A0-9F61D05E32AE}"/>
              </a:ext>
            </a:extLst>
          </p:cNvPr>
          <p:cNvSpPr txBox="1"/>
          <p:nvPr/>
        </p:nvSpPr>
        <p:spPr>
          <a:xfrm>
            <a:off x="7909207" y="3726650"/>
            <a:ext cx="306494" cy="369332"/>
          </a:xfrm>
          <a:prstGeom prst="rect">
            <a:avLst/>
          </a:prstGeom>
          <a:noFill/>
        </p:spPr>
        <p:txBody>
          <a:bodyPr wrap="none" rtlCol="0">
            <a:spAutoFit/>
          </a:bodyPr>
          <a:lstStyle/>
          <a:p>
            <a:r>
              <a:rPr lang="de-DE" dirty="0"/>
              <a:t>n</a:t>
            </a:r>
          </a:p>
        </p:txBody>
      </p:sp>
      <p:cxnSp>
        <p:nvCxnSpPr>
          <p:cNvPr id="376" name="Straight Connector 375">
            <a:extLst>
              <a:ext uri="{FF2B5EF4-FFF2-40B4-BE49-F238E27FC236}">
                <a16:creationId xmlns:a16="http://schemas.microsoft.com/office/drawing/2014/main" id="{2BB55028-B5D9-1A48-AD84-F7E0D4D6E84F}"/>
              </a:ext>
            </a:extLst>
          </p:cNvPr>
          <p:cNvCxnSpPr>
            <a:cxnSpLocks/>
          </p:cNvCxnSpPr>
          <p:nvPr/>
        </p:nvCxnSpPr>
        <p:spPr>
          <a:xfrm>
            <a:off x="3706908" y="6435576"/>
            <a:ext cx="468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505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7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7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8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0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9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9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5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5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5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5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9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7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9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9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8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3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2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2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5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3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5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6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358"/>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59"/>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2"/>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33"/>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68"/>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69"/>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64"/>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5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6"/>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61"/>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60"/>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11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373"/>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14"/>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372"/>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13"/>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17"/>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16"/>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131"/>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250"/>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251"/>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252"/>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253"/>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254"/>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255"/>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256"/>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257"/>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258"/>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365"/>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376"/>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30"/>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364"/>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5" grpId="0" animBg="1"/>
      <p:bldP spid="13" grpId="0" animBg="1"/>
      <p:bldP spid="32" grpId="0" animBg="1"/>
      <p:bldP spid="37" grpId="0" animBg="1"/>
      <p:bldP spid="56" grpId="0" animBg="1"/>
      <p:bldP spid="60" grpId="0" animBg="1"/>
      <p:bldP spid="68" grpId="0" animBg="1"/>
      <p:bldP spid="71" grpId="0" animBg="1"/>
      <p:bldP spid="83" grpId="0" animBg="1"/>
      <p:bldP spid="84" grpId="0" animBg="1"/>
      <p:bldP spid="85" grpId="0" animBg="1"/>
      <p:bldP spid="86" grpId="0" animBg="1"/>
      <p:bldP spid="113" grpId="0" animBg="1"/>
      <p:bldP spid="116" grpId="0" animBg="1"/>
      <p:bldP spid="123" grpId="0" animBg="1"/>
      <p:bldP spid="130" grpId="0" animBg="1"/>
      <p:bldP spid="155" grpId="0" animBg="1"/>
      <p:bldP spid="156" grpId="0" animBg="1"/>
      <p:bldP spid="174" grpId="0" animBg="1"/>
      <p:bldP spid="178" grpId="0" animBg="1"/>
      <p:bldP spid="183" grpId="0" animBg="1"/>
      <p:bldP spid="190" grpId="0" animBg="1"/>
      <p:bldP spid="195" grpId="0" animBg="1"/>
      <p:bldP spid="199" grpId="0" animBg="1"/>
      <p:bldP spid="250" grpId="0" animBg="1"/>
      <p:bldP spid="251" grpId="0" animBg="1"/>
      <p:bldP spid="253" grpId="0" animBg="1"/>
      <p:bldP spid="255" grpId="0" animBg="1"/>
      <p:bldP spid="257" grpId="0" animBg="1"/>
      <p:bldP spid="336" grpId="0"/>
      <p:bldP spid="338" grpId="0"/>
      <p:bldP spid="356" grpId="0"/>
      <p:bldP spid="357" grpId="0"/>
      <p:bldP spid="358" grpId="0"/>
      <p:bldP spid="359" grpId="0"/>
      <p:bldP spid="360" grpId="0"/>
      <p:bldP spid="361" grpId="0"/>
      <p:bldP spid="362" grpId="0"/>
      <p:bldP spid="363" grpId="0"/>
      <p:bldP spid="364" grpId="0"/>
      <p:bldP spid="365" grpId="0"/>
      <p:bldP spid="372" grpId="0"/>
      <p:bldP spid="37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062EC-5C09-CC45-8A24-2282D544B5F1}"/>
              </a:ext>
            </a:extLst>
          </p:cNvPr>
          <p:cNvSpPr>
            <a:spLocks noGrp="1"/>
          </p:cNvSpPr>
          <p:nvPr>
            <p:ph type="title"/>
          </p:nvPr>
        </p:nvSpPr>
        <p:spPr/>
        <p:txBody>
          <a:bodyPr/>
          <a:lstStyle/>
          <a:p>
            <a:r>
              <a:rPr lang="de-DE" dirty="0"/>
              <a:t>Lesen von ER-Diagrammen</a:t>
            </a:r>
          </a:p>
        </p:txBody>
      </p:sp>
      <p:sp>
        <p:nvSpPr>
          <p:cNvPr id="3" name="Text Placeholder 2">
            <a:extLst>
              <a:ext uri="{FF2B5EF4-FFF2-40B4-BE49-F238E27FC236}">
                <a16:creationId xmlns:a16="http://schemas.microsoft.com/office/drawing/2014/main" id="{9CB1E9F1-3B6D-CD4F-82A1-131925ABB5E0}"/>
              </a:ext>
            </a:extLst>
          </p:cNvPr>
          <p:cNvSpPr>
            <a:spLocks noGrp="1"/>
          </p:cNvSpPr>
          <p:nvPr>
            <p:ph type="body" idx="1"/>
          </p:nvPr>
        </p:nvSpPr>
        <p:spPr/>
        <p:txBody>
          <a:bodyPr/>
          <a:lstStyle/>
          <a:p>
            <a:r>
              <a:rPr lang="de-DE" dirty="0"/>
              <a:t>Interpretation eines gegebenen ER-Diagramms</a:t>
            </a:r>
          </a:p>
        </p:txBody>
      </p:sp>
      <p:sp>
        <p:nvSpPr>
          <p:cNvPr id="5" name="Date Placeholder 4">
            <a:extLst>
              <a:ext uri="{FF2B5EF4-FFF2-40B4-BE49-F238E27FC236}">
                <a16:creationId xmlns:a16="http://schemas.microsoft.com/office/drawing/2014/main" id="{D0D46B48-B97D-C148-86BB-A89CAA1EB367}"/>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48193224-C74F-3844-966E-6A2C260D72F0}"/>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2799D02D-BC30-1A45-A24E-D109B3CD34BE}"/>
              </a:ext>
            </a:extLst>
          </p:cNvPr>
          <p:cNvSpPr>
            <a:spLocks noGrp="1"/>
          </p:cNvSpPr>
          <p:nvPr>
            <p:ph type="sldNum" sz="quarter" idx="4"/>
          </p:nvPr>
        </p:nvSpPr>
        <p:spPr/>
        <p:txBody>
          <a:bodyPr/>
          <a:lstStyle/>
          <a:p>
            <a:fld id="{6B52BCD7-8B4B-1443-81DC-540C3C62FE02}" type="slidenum">
              <a:rPr lang="en-GB" smtClean="0"/>
              <a:t>29</a:t>
            </a:fld>
            <a:endParaRPr lang="en-GB"/>
          </a:p>
        </p:txBody>
      </p:sp>
    </p:spTree>
    <p:extLst>
      <p:ext uri="{BB962C8B-B14F-4D97-AF65-F5344CB8AC3E}">
        <p14:creationId xmlns:p14="http://schemas.microsoft.com/office/powerpoint/2010/main" val="565896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68" name="Rectangle 28"/>
          <p:cNvSpPr>
            <a:spLocks noGrp="1" noChangeArrowheads="1"/>
          </p:cNvSpPr>
          <p:nvPr>
            <p:ph type="title"/>
          </p:nvPr>
        </p:nvSpPr>
        <p:spPr/>
        <p:txBody>
          <a:bodyPr/>
          <a:lstStyle/>
          <a:p>
            <a:r>
              <a:rPr lang="de-DE"/>
              <a:t>Phasen des DB-Entwurfs</a:t>
            </a:r>
          </a:p>
        </p:txBody>
      </p:sp>
      <p:sp>
        <p:nvSpPr>
          <p:cNvPr id="7" name="Content Placeholder 6">
            <a:extLst>
              <a:ext uri="{FF2B5EF4-FFF2-40B4-BE49-F238E27FC236}">
                <a16:creationId xmlns:a16="http://schemas.microsoft.com/office/drawing/2014/main" id="{AC9D86C0-576B-254D-A9F6-651930CBFD2A}"/>
              </a:ext>
            </a:extLst>
          </p:cNvPr>
          <p:cNvSpPr>
            <a:spLocks noGrp="1"/>
          </p:cNvSpPr>
          <p:nvPr>
            <p:ph idx="1"/>
          </p:nvPr>
        </p:nvSpPr>
        <p:spPr>
          <a:xfrm>
            <a:off x="359625" y="1665066"/>
            <a:ext cx="3404824" cy="4240848"/>
          </a:xfrm>
        </p:spPr>
        <p:txBody>
          <a:bodyPr/>
          <a:lstStyle/>
          <a:p>
            <a:r>
              <a:rPr lang="de-DE" dirty="0"/>
              <a:t>Ausblick: Von der </a:t>
            </a:r>
            <a:br>
              <a:rPr lang="de-DE" dirty="0"/>
            </a:br>
            <a:r>
              <a:rPr lang="de-DE" dirty="0"/>
              <a:t>Anwendung her</a:t>
            </a:r>
          </a:p>
          <a:p>
            <a:pPr lvl="1"/>
            <a:r>
              <a:rPr lang="de-DE" dirty="0">
                <a:solidFill>
                  <a:schemeClr val="accent1"/>
                </a:solidFill>
              </a:rPr>
              <a:t>Teil von 2. </a:t>
            </a:r>
            <a:br>
              <a:rPr lang="de-DE" dirty="0">
                <a:solidFill>
                  <a:schemeClr val="accent1"/>
                </a:solidFill>
              </a:rPr>
            </a:br>
            <a:r>
              <a:rPr lang="de-DE" dirty="0">
                <a:solidFill>
                  <a:schemeClr val="accent1"/>
                </a:solidFill>
              </a:rPr>
              <a:t>DB-Modellierung</a:t>
            </a:r>
          </a:p>
          <a:p>
            <a:pPr lvl="2"/>
            <a:r>
              <a:rPr lang="de-DE" dirty="0">
                <a:solidFill>
                  <a:schemeClr val="accent1"/>
                </a:solidFill>
              </a:rPr>
              <a:t>Methode: ERM</a:t>
            </a:r>
          </a:p>
          <a:p>
            <a:pPr lvl="1"/>
            <a:r>
              <a:rPr lang="de-DE" dirty="0">
                <a:solidFill>
                  <a:schemeClr val="accent2"/>
                </a:solidFill>
              </a:rPr>
              <a:t>Teil von 3. Das relationale Datenmodell</a:t>
            </a:r>
          </a:p>
          <a:p>
            <a:pPr lvl="2"/>
            <a:r>
              <a:rPr lang="de-DE" dirty="0">
                <a:solidFill>
                  <a:schemeClr val="accent2"/>
                </a:solidFill>
              </a:rPr>
              <a:t>Methode: relationale Modellierung</a:t>
            </a:r>
          </a:p>
          <a:p>
            <a:pPr lvl="1"/>
            <a:r>
              <a:rPr lang="de-DE" dirty="0">
                <a:solidFill>
                  <a:schemeClr val="accent2"/>
                </a:solidFill>
              </a:rPr>
              <a:t>Teil von 4. DB-Entwurf</a:t>
            </a:r>
          </a:p>
          <a:p>
            <a:pPr lvl="1"/>
            <a:r>
              <a:rPr lang="de-DE" dirty="0">
                <a:solidFill>
                  <a:schemeClr val="accent6"/>
                </a:solidFill>
              </a:rPr>
              <a:t>Teil von 5. SQL &amp; Übergang zu „Hinter den Kulissen“</a:t>
            </a:r>
          </a:p>
        </p:txBody>
      </p:sp>
      <p:sp>
        <p:nvSpPr>
          <p:cNvPr id="5" name="Date Placeholder 4">
            <a:extLst>
              <a:ext uri="{FF2B5EF4-FFF2-40B4-BE49-F238E27FC236}">
                <a16:creationId xmlns:a16="http://schemas.microsoft.com/office/drawing/2014/main" id="{6723FF64-5EBE-F349-8481-2BA2B918B3C5}"/>
              </a:ext>
            </a:extLst>
          </p:cNvPr>
          <p:cNvSpPr>
            <a:spLocks noGrp="1"/>
          </p:cNvSpPr>
          <p:nvPr>
            <p:ph type="dt" sz="half" idx="2"/>
          </p:nvPr>
        </p:nvSpPr>
        <p:spPr/>
        <p:txBody>
          <a:bodyPr/>
          <a:lstStyle/>
          <a:p>
            <a:r>
              <a:rPr lang="en-GB"/>
              <a:t>Modellierung</a:t>
            </a:r>
            <a:endParaRPr lang="de-DE"/>
          </a:p>
        </p:txBody>
      </p:sp>
      <p:sp>
        <p:nvSpPr>
          <p:cNvPr id="6" name="Footer Placeholder 5">
            <a:extLst>
              <a:ext uri="{FF2B5EF4-FFF2-40B4-BE49-F238E27FC236}">
                <a16:creationId xmlns:a16="http://schemas.microsoft.com/office/drawing/2014/main" id="{A7B31164-97EE-FF42-96E1-99BDA5673EC6}"/>
              </a:ext>
            </a:extLst>
          </p:cNvPr>
          <p:cNvSpPr>
            <a:spLocks noGrp="1"/>
          </p:cNvSpPr>
          <p:nvPr>
            <p:ph type="ftr" sz="quarter" idx="3"/>
          </p:nvPr>
        </p:nvSpPr>
        <p:spPr/>
        <p:txBody>
          <a:bodyPr/>
          <a:lstStyle/>
          <a:p>
            <a:r>
              <a:rPr lang="de-DE"/>
              <a:t>T. Braun - Datenbanken</a:t>
            </a:r>
          </a:p>
        </p:txBody>
      </p:sp>
      <p:sp>
        <p:nvSpPr>
          <p:cNvPr id="30" name="Foliennummernplatzhalter 29"/>
          <p:cNvSpPr>
            <a:spLocks noGrp="1"/>
          </p:cNvSpPr>
          <p:nvPr>
            <p:ph type="sldNum" sz="quarter" idx="4"/>
          </p:nvPr>
        </p:nvSpPr>
        <p:spPr/>
        <p:txBody>
          <a:bodyPr/>
          <a:lstStyle/>
          <a:p>
            <a:pPr>
              <a:defRPr/>
            </a:pPr>
            <a:fld id="{EC1B3427-C226-4F34-8D19-E2B603CBE6B7}" type="slidenum">
              <a:rPr lang="de-DE" smtClean="0"/>
              <a:pPr>
                <a:defRPr/>
              </a:pPr>
              <a:t>3</a:t>
            </a:fld>
            <a:endParaRPr lang="de-DE"/>
          </a:p>
        </p:txBody>
      </p:sp>
      <p:sp>
        <p:nvSpPr>
          <p:cNvPr id="138244" name="AutoShape 4"/>
          <p:cNvSpPr>
            <a:spLocks noChangeArrowheads="1"/>
          </p:cNvSpPr>
          <p:nvPr/>
        </p:nvSpPr>
        <p:spPr bwMode="auto">
          <a:xfrm>
            <a:off x="7920075" y="1581920"/>
            <a:ext cx="1841500" cy="517525"/>
          </a:xfrm>
          <a:prstGeom prst="chevron">
            <a:avLst>
              <a:gd name="adj" fmla="val 46192"/>
            </a:avLst>
          </a:prstGeom>
          <a:solidFill>
            <a:schemeClr val="accent2"/>
          </a:solidFill>
          <a:ln w="9525">
            <a:solidFill>
              <a:schemeClr val="tx1"/>
            </a:solidFill>
            <a:miter lim="800000"/>
            <a:headEnd/>
            <a:tailEnd/>
          </a:ln>
          <a:effectLst/>
        </p:spPr>
        <p:txBody>
          <a:bodyPr wrap="none" anchor="ctr"/>
          <a:lstStyle/>
          <a:p>
            <a:r>
              <a:rPr lang="de-DE" sz="1400">
                <a:solidFill>
                  <a:schemeClr val="bg1"/>
                </a:solidFill>
              </a:rPr>
              <a:t>Logische Daten-</a:t>
            </a:r>
          </a:p>
          <a:p>
            <a:r>
              <a:rPr lang="de-DE" sz="1400">
                <a:solidFill>
                  <a:schemeClr val="bg1"/>
                </a:solidFill>
              </a:rPr>
              <a:t>modellierung</a:t>
            </a:r>
            <a:endParaRPr lang="de-DE">
              <a:solidFill>
                <a:schemeClr val="bg1"/>
              </a:solidFill>
            </a:endParaRPr>
          </a:p>
        </p:txBody>
      </p:sp>
      <p:sp>
        <p:nvSpPr>
          <p:cNvPr id="138245" name="AutoShape 5"/>
          <p:cNvSpPr>
            <a:spLocks noChangeArrowheads="1"/>
          </p:cNvSpPr>
          <p:nvPr/>
        </p:nvSpPr>
        <p:spPr bwMode="auto">
          <a:xfrm>
            <a:off x="9990175" y="1581920"/>
            <a:ext cx="1841500" cy="517525"/>
          </a:xfrm>
          <a:prstGeom prst="chevron">
            <a:avLst>
              <a:gd name="adj" fmla="val 46192"/>
            </a:avLst>
          </a:prstGeom>
          <a:solidFill>
            <a:schemeClr val="accent6"/>
          </a:solidFill>
          <a:ln w="9525">
            <a:solidFill>
              <a:schemeClr val="tx1"/>
            </a:solidFill>
            <a:miter lim="800000"/>
            <a:headEnd/>
            <a:tailEnd/>
          </a:ln>
          <a:effectLst/>
        </p:spPr>
        <p:txBody>
          <a:bodyPr wrap="none" anchor="ctr"/>
          <a:lstStyle/>
          <a:p>
            <a:r>
              <a:rPr lang="de-DE" sz="1400" b="1">
                <a:solidFill>
                  <a:schemeClr val="bg1"/>
                </a:solidFill>
              </a:rPr>
              <a:t>Datenbank-</a:t>
            </a:r>
          </a:p>
          <a:p>
            <a:r>
              <a:rPr lang="de-DE" sz="1400">
                <a:solidFill>
                  <a:schemeClr val="bg1"/>
                </a:solidFill>
              </a:rPr>
              <a:t>Installation</a:t>
            </a:r>
            <a:endParaRPr lang="de-DE" sz="1400" b="1">
              <a:solidFill>
                <a:schemeClr val="bg1"/>
              </a:solidFill>
            </a:endParaRPr>
          </a:p>
        </p:txBody>
      </p:sp>
      <p:sp>
        <p:nvSpPr>
          <p:cNvPr id="138246" name="AutoShape 6"/>
          <p:cNvSpPr>
            <a:spLocks noChangeArrowheads="1"/>
          </p:cNvSpPr>
          <p:nvPr/>
        </p:nvSpPr>
        <p:spPr bwMode="auto">
          <a:xfrm>
            <a:off x="5851563" y="1581920"/>
            <a:ext cx="1841500" cy="517525"/>
          </a:xfrm>
          <a:prstGeom prst="chevron">
            <a:avLst>
              <a:gd name="adj" fmla="val 46192"/>
            </a:avLst>
          </a:prstGeom>
          <a:solidFill>
            <a:schemeClr val="accent1"/>
          </a:solidFill>
          <a:ln w="9525">
            <a:solidFill>
              <a:schemeClr val="tx1"/>
            </a:solidFill>
            <a:miter lim="800000"/>
            <a:headEnd/>
            <a:tailEnd/>
          </a:ln>
          <a:effectLst/>
        </p:spPr>
        <p:txBody>
          <a:bodyPr wrap="none" anchor="ctr"/>
          <a:lstStyle/>
          <a:p>
            <a:r>
              <a:rPr lang="de-DE" sz="1400" b="1">
                <a:solidFill>
                  <a:schemeClr val="bg1"/>
                </a:solidFill>
              </a:rPr>
              <a:t>Semantische</a:t>
            </a:r>
          </a:p>
          <a:p>
            <a:r>
              <a:rPr lang="de-DE" sz="1400">
                <a:solidFill>
                  <a:schemeClr val="bg1"/>
                </a:solidFill>
              </a:rPr>
              <a:t>Datenmodellier.</a:t>
            </a:r>
            <a:endParaRPr lang="de-DE">
              <a:solidFill>
                <a:schemeClr val="bg1"/>
              </a:solidFill>
            </a:endParaRPr>
          </a:p>
        </p:txBody>
      </p:sp>
      <p:sp>
        <p:nvSpPr>
          <p:cNvPr id="138247" name="AutoShape 7"/>
          <p:cNvSpPr>
            <a:spLocks noChangeArrowheads="1"/>
          </p:cNvSpPr>
          <p:nvPr/>
        </p:nvSpPr>
        <p:spPr bwMode="auto">
          <a:xfrm>
            <a:off x="3808450" y="1581920"/>
            <a:ext cx="1816100" cy="517525"/>
          </a:xfrm>
          <a:prstGeom prst="homePlate">
            <a:avLst>
              <a:gd name="adj" fmla="val 57057"/>
            </a:avLst>
          </a:prstGeom>
          <a:solidFill>
            <a:schemeClr val="accent5"/>
          </a:solidFill>
          <a:ln w="9525">
            <a:solidFill>
              <a:schemeClr val="tx1"/>
            </a:solidFill>
            <a:miter lim="800000"/>
            <a:headEnd/>
            <a:tailEnd/>
          </a:ln>
          <a:effectLst/>
        </p:spPr>
        <p:txBody>
          <a:bodyPr wrap="none" anchor="ctr"/>
          <a:lstStyle/>
          <a:p>
            <a:r>
              <a:rPr lang="de-DE" sz="1400" b="1">
                <a:solidFill>
                  <a:schemeClr val="bg1"/>
                </a:solidFill>
              </a:rPr>
              <a:t>Informations-</a:t>
            </a:r>
            <a:br>
              <a:rPr lang="de-DE" sz="1400" b="1">
                <a:solidFill>
                  <a:schemeClr val="bg1"/>
                </a:solidFill>
              </a:rPr>
            </a:br>
            <a:r>
              <a:rPr lang="de-DE" sz="1400" b="1">
                <a:solidFill>
                  <a:schemeClr val="bg1"/>
                </a:solidFill>
              </a:rPr>
              <a:t>sammlung</a:t>
            </a:r>
          </a:p>
        </p:txBody>
      </p:sp>
      <p:sp>
        <p:nvSpPr>
          <p:cNvPr id="138248" name="Line 8"/>
          <p:cNvSpPr>
            <a:spLocks noChangeShapeType="1"/>
          </p:cNvSpPr>
          <p:nvPr/>
        </p:nvSpPr>
        <p:spPr bwMode="auto">
          <a:xfrm flipV="1">
            <a:off x="3808451" y="2857957"/>
            <a:ext cx="8031163" cy="0"/>
          </a:xfrm>
          <a:prstGeom prst="line">
            <a:avLst/>
          </a:prstGeom>
          <a:noFill/>
          <a:ln w="38100">
            <a:solidFill>
              <a:schemeClr val="tx1"/>
            </a:solidFill>
            <a:round/>
            <a:headEnd/>
            <a:tailEnd type="triangle" w="med" len="med"/>
          </a:ln>
          <a:effectLst/>
        </p:spPr>
        <p:txBody>
          <a:bodyPr wrap="none"/>
          <a:lstStyle/>
          <a:p>
            <a:endParaRPr lang="de-DE"/>
          </a:p>
        </p:txBody>
      </p:sp>
      <p:sp>
        <p:nvSpPr>
          <p:cNvPr id="138249" name="Text Box 9"/>
          <p:cNvSpPr txBox="1">
            <a:spLocks noChangeArrowheads="1"/>
          </p:cNvSpPr>
          <p:nvPr/>
        </p:nvSpPr>
        <p:spPr bwMode="auto">
          <a:xfrm>
            <a:off x="11498935" y="2598560"/>
            <a:ext cx="243978" cy="307777"/>
          </a:xfrm>
          <a:prstGeom prst="rect">
            <a:avLst/>
          </a:prstGeom>
          <a:noFill/>
          <a:ln w="9525">
            <a:noFill/>
            <a:miter lim="800000"/>
            <a:headEnd/>
            <a:tailEnd/>
          </a:ln>
          <a:effectLst/>
        </p:spPr>
        <p:txBody>
          <a:bodyPr wrap="none">
            <a:spAutoFit/>
          </a:bodyPr>
          <a:lstStyle/>
          <a:p>
            <a:pPr algn="l"/>
            <a:r>
              <a:rPr lang="de-DE" sz="1400" i="1"/>
              <a:t>t</a:t>
            </a:r>
          </a:p>
        </p:txBody>
      </p:sp>
      <p:grpSp>
        <p:nvGrpSpPr>
          <p:cNvPr id="2" name="Group 31"/>
          <p:cNvGrpSpPr>
            <a:grpSpLocks/>
          </p:cNvGrpSpPr>
          <p:nvPr/>
        </p:nvGrpSpPr>
        <p:grpSpPr bwMode="auto">
          <a:xfrm>
            <a:off x="4270416" y="2130883"/>
            <a:ext cx="1233491" cy="835025"/>
            <a:chOff x="717" y="1551"/>
            <a:chExt cx="777" cy="526"/>
          </a:xfrm>
        </p:grpSpPr>
        <p:sp>
          <p:nvSpPr>
            <p:cNvPr id="138252" name="Text Box 12"/>
            <p:cNvSpPr txBox="1">
              <a:spLocks noChangeArrowheads="1"/>
            </p:cNvSpPr>
            <p:nvPr/>
          </p:nvSpPr>
          <p:spPr bwMode="auto">
            <a:xfrm>
              <a:off x="717" y="1551"/>
              <a:ext cx="777" cy="330"/>
            </a:xfrm>
            <a:prstGeom prst="rect">
              <a:avLst/>
            </a:prstGeom>
            <a:noFill/>
            <a:ln w="9525">
              <a:noFill/>
              <a:miter lim="800000"/>
              <a:headEnd/>
              <a:tailEnd/>
            </a:ln>
            <a:effectLst/>
          </p:spPr>
          <p:txBody>
            <a:bodyPr wrap="none">
              <a:spAutoFit/>
            </a:bodyPr>
            <a:lstStyle/>
            <a:p>
              <a:pPr algn="l"/>
              <a:r>
                <a:rPr lang="de-DE" sz="1400"/>
                <a:t>Anforderungs-</a:t>
              </a:r>
            </a:p>
            <a:p>
              <a:pPr algn="l"/>
              <a:r>
                <a:rPr lang="de-DE" sz="1400" b="1"/>
                <a:t>analyse</a:t>
              </a:r>
            </a:p>
          </p:txBody>
        </p:sp>
        <p:sp>
          <p:nvSpPr>
            <p:cNvPr id="138253" name="Line 13"/>
            <p:cNvSpPr>
              <a:spLocks noChangeShapeType="1"/>
            </p:cNvSpPr>
            <p:nvPr/>
          </p:nvSpPr>
          <p:spPr bwMode="auto">
            <a:xfrm>
              <a:off x="1066" y="1945"/>
              <a:ext cx="0" cy="132"/>
            </a:xfrm>
            <a:prstGeom prst="line">
              <a:avLst/>
            </a:prstGeom>
            <a:noFill/>
            <a:ln w="9525">
              <a:solidFill>
                <a:schemeClr val="tx1"/>
              </a:solidFill>
              <a:round/>
              <a:headEnd/>
              <a:tailEnd/>
            </a:ln>
            <a:effectLst/>
          </p:spPr>
          <p:txBody>
            <a:bodyPr wrap="none"/>
            <a:lstStyle/>
            <a:p>
              <a:endParaRPr lang="de-DE"/>
            </a:p>
          </p:txBody>
        </p:sp>
      </p:grpSp>
      <p:grpSp>
        <p:nvGrpSpPr>
          <p:cNvPr id="3" name="Group 32"/>
          <p:cNvGrpSpPr>
            <a:grpSpLocks/>
          </p:cNvGrpSpPr>
          <p:nvPr/>
        </p:nvGrpSpPr>
        <p:grpSpPr bwMode="auto">
          <a:xfrm>
            <a:off x="5665832" y="2145169"/>
            <a:ext cx="1168403" cy="820738"/>
            <a:chOff x="1596" y="1560"/>
            <a:chExt cx="736" cy="517"/>
          </a:xfrm>
        </p:grpSpPr>
        <p:sp>
          <p:nvSpPr>
            <p:cNvPr id="138251" name="Text Box 11"/>
            <p:cNvSpPr txBox="1">
              <a:spLocks noChangeArrowheads="1"/>
            </p:cNvSpPr>
            <p:nvPr/>
          </p:nvSpPr>
          <p:spPr bwMode="auto">
            <a:xfrm>
              <a:off x="1596" y="1560"/>
              <a:ext cx="736" cy="330"/>
            </a:xfrm>
            <a:prstGeom prst="rect">
              <a:avLst/>
            </a:prstGeom>
            <a:noFill/>
            <a:ln w="9525">
              <a:noFill/>
              <a:miter lim="800000"/>
              <a:headEnd/>
              <a:tailEnd/>
            </a:ln>
            <a:effectLst/>
          </p:spPr>
          <p:txBody>
            <a:bodyPr wrap="none">
              <a:spAutoFit/>
            </a:bodyPr>
            <a:lstStyle/>
            <a:p>
              <a:pPr algn="l"/>
              <a:r>
                <a:rPr lang="de-DE" sz="1400" b="1"/>
                <a:t>Grobe</a:t>
              </a:r>
            </a:p>
            <a:p>
              <a:pPr algn="l"/>
              <a:r>
                <a:rPr lang="de-DE" sz="1400"/>
                <a:t>Modellierung</a:t>
              </a:r>
              <a:endParaRPr lang="de-DE" sz="1400" b="1"/>
            </a:p>
          </p:txBody>
        </p:sp>
        <p:sp>
          <p:nvSpPr>
            <p:cNvPr id="138254" name="Line 14"/>
            <p:cNvSpPr>
              <a:spLocks noChangeShapeType="1"/>
            </p:cNvSpPr>
            <p:nvPr/>
          </p:nvSpPr>
          <p:spPr bwMode="auto">
            <a:xfrm>
              <a:off x="1858" y="1945"/>
              <a:ext cx="0" cy="132"/>
            </a:xfrm>
            <a:prstGeom prst="line">
              <a:avLst/>
            </a:prstGeom>
            <a:noFill/>
            <a:ln w="9525">
              <a:solidFill>
                <a:schemeClr val="tx1"/>
              </a:solidFill>
              <a:round/>
              <a:headEnd/>
              <a:tailEnd/>
            </a:ln>
            <a:effectLst/>
          </p:spPr>
          <p:txBody>
            <a:bodyPr wrap="none"/>
            <a:lstStyle/>
            <a:p>
              <a:endParaRPr lang="de-DE"/>
            </a:p>
          </p:txBody>
        </p:sp>
      </p:grpSp>
      <p:grpSp>
        <p:nvGrpSpPr>
          <p:cNvPr id="4" name="Group 33"/>
          <p:cNvGrpSpPr>
            <a:grpSpLocks/>
          </p:cNvGrpSpPr>
          <p:nvPr/>
        </p:nvGrpSpPr>
        <p:grpSpPr bwMode="auto">
          <a:xfrm>
            <a:off x="6878046" y="2162949"/>
            <a:ext cx="1189040" cy="833438"/>
            <a:chOff x="2302" y="1552"/>
            <a:chExt cx="749" cy="525"/>
          </a:xfrm>
        </p:grpSpPr>
        <p:sp>
          <p:nvSpPr>
            <p:cNvPr id="138250" name="Text Box 10"/>
            <p:cNvSpPr txBox="1">
              <a:spLocks noChangeArrowheads="1"/>
            </p:cNvSpPr>
            <p:nvPr/>
          </p:nvSpPr>
          <p:spPr bwMode="auto">
            <a:xfrm>
              <a:off x="2302" y="1552"/>
              <a:ext cx="749" cy="330"/>
            </a:xfrm>
            <a:prstGeom prst="rect">
              <a:avLst/>
            </a:prstGeom>
            <a:noFill/>
            <a:ln w="9525">
              <a:noFill/>
              <a:miter lim="800000"/>
              <a:headEnd/>
              <a:tailEnd/>
            </a:ln>
            <a:effectLst/>
          </p:spPr>
          <p:txBody>
            <a:bodyPr wrap="none">
              <a:spAutoFit/>
            </a:bodyPr>
            <a:lstStyle/>
            <a:p>
              <a:pPr algn="l"/>
              <a:r>
                <a:rPr lang="de-DE" sz="1400"/>
                <a:t>Genaue</a:t>
              </a:r>
            </a:p>
            <a:p>
              <a:pPr algn="l"/>
              <a:r>
                <a:rPr lang="de-DE" sz="1400" b="1"/>
                <a:t>Modellierung</a:t>
              </a:r>
            </a:p>
          </p:txBody>
        </p:sp>
        <p:sp>
          <p:nvSpPr>
            <p:cNvPr id="138255" name="Line 15"/>
            <p:cNvSpPr>
              <a:spLocks noChangeShapeType="1"/>
            </p:cNvSpPr>
            <p:nvPr/>
          </p:nvSpPr>
          <p:spPr bwMode="auto">
            <a:xfrm>
              <a:off x="2610" y="1945"/>
              <a:ext cx="0" cy="132"/>
            </a:xfrm>
            <a:prstGeom prst="line">
              <a:avLst/>
            </a:prstGeom>
            <a:noFill/>
            <a:ln w="9525">
              <a:solidFill>
                <a:schemeClr val="tx1"/>
              </a:solidFill>
              <a:round/>
              <a:headEnd/>
              <a:tailEnd/>
            </a:ln>
            <a:effectLst/>
          </p:spPr>
          <p:txBody>
            <a:bodyPr wrap="none"/>
            <a:lstStyle/>
            <a:p>
              <a:endParaRPr lang="de-DE"/>
            </a:p>
          </p:txBody>
        </p:sp>
      </p:grpSp>
      <p:sp>
        <p:nvSpPr>
          <p:cNvPr id="138256" name="Text Box 16"/>
          <p:cNvSpPr txBox="1">
            <a:spLocks noChangeArrowheads="1"/>
          </p:cNvSpPr>
          <p:nvPr/>
        </p:nvSpPr>
        <p:spPr bwMode="auto">
          <a:xfrm>
            <a:off x="3808450" y="3097669"/>
            <a:ext cx="1780616" cy="1754326"/>
          </a:xfrm>
          <a:prstGeom prst="rect">
            <a:avLst/>
          </a:prstGeom>
          <a:noFill/>
          <a:ln w="9525">
            <a:noFill/>
            <a:miter lim="800000"/>
            <a:headEnd/>
            <a:tailEnd/>
          </a:ln>
          <a:effectLst/>
        </p:spPr>
        <p:txBody>
          <a:bodyPr wrap="none">
            <a:spAutoFit/>
          </a:bodyPr>
          <a:lstStyle/>
          <a:p>
            <a:pPr marL="182563" indent="-182563">
              <a:buFontTx/>
              <a:buChar char="•"/>
            </a:pPr>
            <a:r>
              <a:rPr lang="de-DE"/>
              <a:t>Interview</a:t>
            </a:r>
          </a:p>
          <a:p>
            <a:pPr marL="182563" indent="-182563">
              <a:buFontTx/>
              <a:buChar char="•"/>
            </a:pPr>
            <a:r>
              <a:rPr lang="de-DE"/>
              <a:t>Begriffsanalyse</a:t>
            </a:r>
          </a:p>
          <a:p>
            <a:pPr marL="182563" indent="-182563">
              <a:buFontTx/>
              <a:buChar char="•"/>
            </a:pPr>
            <a:r>
              <a:rPr lang="de-DE"/>
              <a:t>Brainstorming</a:t>
            </a:r>
          </a:p>
          <a:p>
            <a:pPr marL="182563" indent="-182563">
              <a:buFontTx/>
              <a:buChar char="•"/>
            </a:pPr>
            <a:r>
              <a:rPr lang="de-DE"/>
              <a:t>Dokumenten-</a:t>
            </a:r>
            <a:br>
              <a:rPr lang="de-DE"/>
            </a:br>
            <a:r>
              <a:rPr lang="de-DE"/>
              <a:t>analyse</a:t>
            </a:r>
          </a:p>
          <a:p>
            <a:pPr marL="182563" indent="-182563">
              <a:buFontTx/>
              <a:buChar char="•"/>
            </a:pPr>
            <a:r>
              <a:rPr lang="de-DE"/>
              <a:t>…</a:t>
            </a:r>
          </a:p>
        </p:txBody>
      </p:sp>
      <p:sp>
        <p:nvSpPr>
          <p:cNvPr id="138257" name="Text Box 17"/>
          <p:cNvSpPr txBox="1">
            <a:spLocks noChangeArrowheads="1"/>
          </p:cNvSpPr>
          <p:nvPr/>
        </p:nvSpPr>
        <p:spPr bwMode="auto">
          <a:xfrm>
            <a:off x="5981739" y="3088145"/>
            <a:ext cx="1366015" cy="2031325"/>
          </a:xfrm>
          <a:prstGeom prst="rect">
            <a:avLst/>
          </a:prstGeom>
          <a:noFill/>
          <a:ln w="9525">
            <a:noFill/>
            <a:miter lim="800000"/>
            <a:headEnd/>
            <a:tailEnd/>
          </a:ln>
          <a:effectLst/>
        </p:spPr>
        <p:txBody>
          <a:bodyPr wrap="none">
            <a:spAutoFit/>
          </a:bodyPr>
          <a:lstStyle/>
          <a:p>
            <a:pPr algn="l">
              <a:buFontTx/>
              <a:buChar char="•"/>
            </a:pPr>
            <a:r>
              <a:rPr lang="de-DE"/>
              <a:t> ERM</a:t>
            </a:r>
          </a:p>
          <a:p>
            <a:pPr algn="l">
              <a:buFontTx/>
              <a:buChar char="•"/>
            </a:pPr>
            <a:r>
              <a:rPr lang="de-DE"/>
              <a:t> NIAM</a:t>
            </a:r>
          </a:p>
          <a:p>
            <a:pPr algn="l">
              <a:buFontTx/>
              <a:buChar char="•"/>
            </a:pPr>
            <a:r>
              <a:rPr lang="de-DE"/>
              <a:t> EXPRESS-G</a:t>
            </a:r>
          </a:p>
          <a:p>
            <a:pPr algn="l">
              <a:buFontTx/>
              <a:buChar char="•"/>
            </a:pPr>
            <a:r>
              <a:rPr lang="de-DE"/>
              <a:t> IDEF1X</a:t>
            </a:r>
          </a:p>
          <a:p>
            <a:pPr algn="l">
              <a:buFontTx/>
              <a:buChar char="•"/>
            </a:pPr>
            <a:r>
              <a:rPr lang="de-DE"/>
              <a:t> STEP</a:t>
            </a:r>
          </a:p>
          <a:p>
            <a:pPr algn="l">
              <a:buFontTx/>
              <a:buChar char="•"/>
            </a:pPr>
            <a:r>
              <a:rPr lang="de-DE"/>
              <a:t> UML</a:t>
            </a:r>
          </a:p>
          <a:p>
            <a:pPr algn="l">
              <a:buFontTx/>
              <a:buChar char="•"/>
            </a:pPr>
            <a:r>
              <a:rPr lang="de-DE"/>
              <a:t> ...</a:t>
            </a:r>
          </a:p>
        </p:txBody>
      </p:sp>
      <p:sp>
        <p:nvSpPr>
          <p:cNvPr id="138258" name="Line 18"/>
          <p:cNvSpPr>
            <a:spLocks noChangeShapeType="1"/>
          </p:cNvSpPr>
          <p:nvPr/>
        </p:nvSpPr>
        <p:spPr bwMode="auto">
          <a:xfrm>
            <a:off x="8470938" y="3569368"/>
            <a:ext cx="0" cy="1652587"/>
          </a:xfrm>
          <a:prstGeom prst="line">
            <a:avLst/>
          </a:prstGeom>
          <a:noFill/>
          <a:ln w="9525">
            <a:solidFill>
              <a:schemeClr val="tx1"/>
            </a:solidFill>
            <a:round/>
            <a:headEnd/>
            <a:tailEnd/>
          </a:ln>
          <a:effectLst/>
        </p:spPr>
        <p:txBody>
          <a:bodyPr wrap="none"/>
          <a:lstStyle/>
          <a:p>
            <a:endParaRPr lang="de-DE">
              <a:ln w="57150">
                <a:solidFill>
                  <a:srgbClr val="FF0000"/>
                </a:solidFill>
              </a:ln>
            </a:endParaRPr>
          </a:p>
        </p:txBody>
      </p:sp>
      <p:sp>
        <p:nvSpPr>
          <p:cNvPr id="138259" name="Text Box 19"/>
          <p:cNvSpPr txBox="1">
            <a:spLocks noChangeArrowheads="1"/>
          </p:cNvSpPr>
          <p:nvPr/>
        </p:nvSpPr>
        <p:spPr bwMode="auto">
          <a:xfrm>
            <a:off x="8494750" y="3224669"/>
            <a:ext cx="1932773" cy="1754326"/>
          </a:xfrm>
          <a:prstGeom prst="rect">
            <a:avLst/>
          </a:prstGeom>
          <a:noFill/>
          <a:ln w="9525">
            <a:noFill/>
            <a:miter lim="800000"/>
            <a:headEnd/>
            <a:tailEnd/>
          </a:ln>
          <a:effectLst/>
        </p:spPr>
        <p:txBody>
          <a:bodyPr wrap="none">
            <a:spAutoFit/>
          </a:bodyPr>
          <a:lstStyle/>
          <a:p>
            <a:pPr algn="l">
              <a:buFontTx/>
              <a:buChar char="•"/>
            </a:pPr>
            <a:r>
              <a:rPr lang="de-DE"/>
              <a:t> Hierarchisch</a:t>
            </a:r>
          </a:p>
          <a:p>
            <a:pPr algn="l">
              <a:buFontTx/>
              <a:buChar char="•"/>
            </a:pPr>
            <a:r>
              <a:rPr lang="de-DE"/>
              <a:t> Netzwerk</a:t>
            </a:r>
          </a:p>
          <a:p>
            <a:pPr algn="l">
              <a:buFontTx/>
              <a:buChar char="•"/>
            </a:pPr>
            <a:r>
              <a:rPr lang="de-DE"/>
              <a:t> Relational</a:t>
            </a:r>
          </a:p>
          <a:p>
            <a:pPr algn="l">
              <a:buFontTx/>
              <a:buChar char="•"/>
            </a:pPr>
            <a:r>
              <a:rPr lang="de-DE"/>
              <a:t> Objekt-orientiert</a:t>
            </a:r>
          </a:p>
          <a:p>
            <a:pPr algn="l">
              <a:buFontTx/>
              <a:buChar char="•"/>
            </a:pPr>
            <a:r>
              <a:rPr lang="de-DE" b="1"/>
              <a:t> </a:t>
            </a:r>
            <a:r>
              <a:rPr lang="de-DE"/>
              <a:t>XML</a:t>
            </a:r>
          </a:p>
          <a:p>
            <a:pPr algn="l">
              <a:buFontTx/>
              <a:buChar char="•"/>
            </a:pPr>
            <a:r>
              <a:rPr lang="de-DE"/>
              <a:t> …</a:t>
            </a:r>
          </a:p>
        </p:txBody>
      </p:sp>
      <p:sp>
        <p:nvSpPr>
          <p:cNvPr id="138260" name="Text Box 20"/>
          <p:cNvSpPr txBox="1">
            <a:spLocks noChangeArrowheads="1"/>
          </p:cNvSpPr>
          <p:nvPr/>
        </p:nvSpPr>
        <p:spPr bwMode="auto">
          <a:xfrm>
            <a:off x="10527890" y="3228461"/>
            <a:ext cx="1163845" cy="1754326"/>
          </a:xfrm>
          <a:prstGeom prst="rect">
            <a:avLst/>
          </a:prstGeom>
          <a:noFill/>
          <a:ln w="9525">
            <a:noFill/>
            <a:miter lim="800000"/>
            <a:headEnd/>
            <a:tailEnd/>
          </a:ln>
          <a:effectLst/>
        </p:spPr>
        <p:txBody>
          <a:bodyPr wrap="none">
            <a:spAutoFit/>
          </a:bodyPr>
          <a:lstStyle/>
          <a:p>
            <a:pPr marL="185738" indent="-185738">
              <a:buFontTx/>
              <a:buChar char="•"/>
            </a:pPr>
            <a:r>
              <a:rPr lang="de-DE"/>
              <a:t>DB2</a:t>
            </a:r>
          </a:p>
          <a:p>
            <a:pPr marL="185738" indent="-185738">
              <a:buFontTx/>
              <a:buChar char="•"/>
            </a:pPr>
            <a:r>
              <a:rPr lang="de-DE"/>
              <a:t>Informix</a:t>
            </a:r>
          </a:p>
          <a:p>
            <a:pPr marL="185738" indent="-185738">
              <a:buFontTx/>
              <a:buChar char="•"/>
            </a:pPr>
            <a:r>
              <a:rPr lang="de-DE"/>
              <a:t>ORACLE</a:t>
            </a:r>
          </a:p>
          <a:p>
            <a:pPr marL="185738" indent="-185738">
              <a:buFontTx/>
              <a:buChar char="•"/>
            </a:pPr>
            <a:r>
              <a:rPr lang="de-DE"/>
              <a:t>Postgres</a:t>
            </a:r>
          </a:p>
          <a:p>
            <a:pPr marL="185738" indent="-185738">
              <a:buFontTx/>
              <a:buChar char="•"/>
            </a:pPr>
            <a:r>
              <a:rPr lang="de-DE"/>
              <a:t>mySQL</a:t>
            </a:r>
          </a:p>
          <a:p>
            <a:pPr marL="185738" indent="-185738">
              <a:buFontTx/>
              <a:buChar char="•"/>
            </a:pPr>
            <a:r>
              <a:rPr lang="de-DE"/>
              <a:t>...</a:t>
            </a:r>
          </a:p>
        </p:txBody>
      </p:sp>
      <p:sp>
        <p:nvSpPr>
          <p:cNvPr id="138261" name="AutoShape 21"/>
          <p:cNvSpPr>
            <a:spLocks noChangeArrowheads="1"/>
          </p:cNvSpPr>
          <p:nvPr/>
        </p:nvSpPr>
        <p:spPr bwMode="auto">
          <a:xfrm>
            <a:off x="6202718" y="4894387"/>
            <a:ext cx="1877076" cy="466974"/>
          </a:xfrm>
          <a:prstGeom prst="leftArrow">
            <a:avLst>
              <a:gd name="adj1" fmla="val 67741"/>
              <a:gd name="adj2" fmla="val 89391"/>
            </a:avLst>
          </a:prstGeom>
          <a:noFill/>
          <a:ln w="9525">
            <a:solidFill>
              <a:schemeClr val="tx2"/>
            </a:solidFill>
            <a:miter lim="800000"/>
            <a:headEnd/>
            <a:tailEnd/>
          </a:ln>
          <a:effectLst/>
        </p:spPr>
        <p:txBody>
          <a:bodyPr wrap="none" lIns="36000" tIns="36000" rIns="36000" bIns="36000">
            <a:spAutoFit/>
          </a:bodyPr>
          <a:lstStyle/>
          <a:p>
            <a:pPr algn="l"/>
            <a:r>
              <a:rPr lang="de-DE" sz="1600"/>
              <a:t>DBMS unabhängig</a:t>
            </a:r>
          </a:p>
        </p:txBody>
      </p:sp>
      <p:sp>
        <p:nvSpPr>
          <p:cNvPr id="138262" name="AutoShape 22"/>
          <p:cNvSpPr>
            <a:spLocks noChangeArrowheads="1"/>
          </p:cNvSpPr>
          <p:nvPr/>
        </p:nvSpPr>
        <p:spPr bwMode="auto">
          <a:xfrm>
            <a:off x="8548726" y="4821904"/>
            <a:ext cx="1935163" cy="611940"/>
          </a:xfrm>
          <a:prstGeom prst="rightArrow">
            <a:avLst>
              <a:gd name="adj1" fmla="val 51870"/>
              <a:gd name="adj2" fmla="val 67722"/>
            </a:avLst>
          </a:prstGeom>
          <a:noFill/>
          <a:ln w="9525">
            <a:solidFill>
              <a:schemeClr val="tx2"/>
            </a:solidFill>
            <a:miter lim="800000"/>
            <a:headEnd/>
            <a:tailEnd/>
          </a:ln>
          <a:effectLst/>
        </p:spPr>
        <p:txBody>
          <a:bodyPr lIns="36000" tIns="36000" rIns="36000" bIns="36000">
            <a:spAutoFit/>
          </a:bodyPr>
          <a:lstStyle/>
          <a:p>
            <a:pPr algn="r"/>
            <a:r>
              <a:rPr lang="de-DE" sz="1600"/>
              <a:t>DBMS abhängig</a:t>
            </a:r>
          </a:p>
        </p:txBody>
      </p:sp>
      <p:sp>
        <p:nvSpPr>
          <p:cNvPr id="138263" name="Text Box 23"/>
          <p:cNvSpPr txBox="1">
            <a:spLocks noChangeArrowheads="1"/>
          </p:cNvSpPr>
          <p:nvPr/>
        </p:nvSpPr>
        <p:spPr bwMode="auto">
          <a:xfrm>
            <a:off x="5928557" y="5382137"/>
            <a:ext cx="1687512" cy="517525"/>
          </a:xfrm>
          <a:prstGeom prst="rect">
            <a:avLst/>
          </a:prstGeom>
          <a:solidFill>
            <a:schemeClr val="accent1"/>
          </a:solidFill>
          <a:ln w="9525">
            <a:solidFill>
              <a:schemeClr val="tx1"/>
            </a:solidFill>
            <a:miter lim="800000"/>
            <a:headEnd/>
            <a:tailEnd/>
          </a:ln>
          <a:effectLst/>
        </p:spPr>
        <p:txBody>
          <a:bodyPr wrap="none" anchor="ctr"/>
          <a:lstStyle/>
          <a:p>
            <a:r>
              <a:rPr lang="de-DE" sz="1400" b="1">
                <a:solidFill>
                  <a:schemeClr val="bg1"/>
                </a:solidFill>
              </a:rPr>
              <a:t>konzeptueller DB </a:t>
            </a:r>
          </a:p>
          <a:p>
            <a:r>
              <a:rPr lang="de-DE" sz="1400" b="1">
                <a:solidFill>
                  <a:schemeClr val="bg1"/>
                </a:solidFill>
              </a:rPr>
              <a:t>Schema Entwurf</a:t>
            </a:r>
          </a:p>
        </p:txBody>
      </p:sp>
      <p:sp>
        <p:nvSpPr>
          <p:cNvPr id="138264" name="Rectangle 24"/>
          <p:cNvSpPr>
            <a:spLocks noChangeArrowheads="1"/>
          </p:cNvSpPr>
          <p:nvPr/>
        </p:nvSpPr>
        <p:spPr bwMode="auto">
          <a:xfrm>
            <a:off x="8091096" y="5382137"/>
            <a:ext cx="1508125" cy="517525"/>
          </a:xfrm>
          <a:prstGeom prst="rect">
            <a:avLst/>
          </a:prstGeom>
          <a:solidFill>
            <a:schemeClr val="accent2"/>
          </a:solidFill>
          <a:ln w="9525">
            <a:solidFill>
              <a:schemeClr val="tx1"/>
            </a:solidFill>
            <a:miter lim="800000"/>
            <a:headEnd/>
            <a:tailEnd/>
          </a:ln>
          <a:effectLst/>
        </p:spPr>
        <p:txBody>
          <a:bodyPr wrap="none" anchor="ctr"/>
          <a:lstStyle/>
          <a:p>
            <a:r>
              <a:rPr lang="de-DE" sz="1400" b="1">
                <a:solidFill>
                  <a:schemeClr val="bg1"/>
                </a:solidFill>
              </a:rPr>
              <a:t>Logischer</a:t>
            </a:r>
          </a:p>
          <a:p>
            <a:r>
              <a:rPr lang="de-DE" sz="1400" b="1">
                <a:solidFill>
                  <a:schemeClr val="bg1"/>
                </a:solidFill>
              </a:rPr>
              <a:t>Schemaentwurf</a:t>
            </a:r>
          </a:p>
        </p:txBody>
      </p:sp>
      <p:sp>
        <p:nvSpPr>
          <p:cNvPr id="138265" name="Rectangle 25"/>
          <p:cNvSpPr>
            <a:spLocks noChangeArrowheads="1"/>
          </p:cNvSpPr>
          <p:nvPr/>
        </p:nvSpPr>
        <p:spPr bwMode="auto">
          <a:xfrm>
            <a:off x="10112799" y="5373116"/>
            <a:ext cx="1508125" cy="517525"/>
          </a:xfrm>
          <a:prstGeom prst="rect">
            <a:avLst/>
          </a:prstGeom>
          <a:solidFill>
            <a:schemeClr val="accent6"/>
          </a:solidFill>
          <a:ln w="9525">
            <a:solidFill>
              <a:schemeClr val="tx1"/>
            </a:solidFill>
            <a:miter lim="800000"/>
            <a:headEnd/>
            <a:tailEnd/>
          </a:ln>
          <a:effectLst/>
        </p:spPr>
        <p:txBody>
          <a:bodyPr wrap="none" anchor="ctr"/>
          <a:lstStyle/>
          <a:p>
            <a:r>
              <a:rPr lang="de-DE" sz="1400">
                <a:solidFill>
                  <a:schemeClr val="bg1"/>
                </a:solidFill>
              </a:rPr>
              <a:t>Physischer</a:t>
            </a:r>
            <a:endParaRPr lang="de-DE" sz="1400" b="1">
              <a:solidFill>
                <a:schemeClr val="bg1"/>
              </a:solidFill>
            </a:endParaRPr>
          </a:p>
          <a:p>
            <a:r>
              <a:rPr lang="de-DE" sz="1400" b="1">
                <a:solidFill>
                  <a:schemeClr val="bg1"/>
                </a:solidFill>
              </a:rPr>
              <a:t>Schemaentwurf</a:t>
            </a:r>
          </a:p>
        </p:txBody>
      </p:sp>
      <p:sp>
        <p:nvSpPr>
          <p:cNvPr id="138266" name="Oval 26"/>
          <p:cNvSpPr>
            <a:spLocks noChangeArrowheads="1"/>
          </p:cNvSpPr>
          <p:nvPr/>
        </p:nvSpPr>
        <p:spPr bwMode="auto">
          <a:xfrm>
            <a:off x="8198846" y="2465307"/>
            <a:ext cx="1375802" cy="785301"/>
          </a:xfrm>
          <a:prstGeom prst="ellipse">
            <a:avLst/>
          </a:prstGeom>
          <a:solidFill>
            <a:schemeClr val="tx1">
              <a:lumMod val="60000"/>
              <a:lumOff val="40000"/>
            </a:schemeClr>
          </a:solidFill>
          <a:ln w="9525">
            <a:solidFill>
              <a:schemeClr val="tx1"/>
            </a:solidFill>
            <a:round/>
            <a:headEnd/>
            <a:tailEnd/>
          </a:ln>
          <a:effectLst/>
        </p:spPr>
        <p:txBody>
          <a:bodyPr wrap="none" tIns="108000" anchor="t"/>
          <a:lstStyle/>
          <a:p>
            <a:pPr algn="ctr"/>
            <a:r>
              <a:rPr lang="de-DE" sz="1600" b="1" dirty="0">
                <a:solidFill>
                  <a:schemeClr val="bg1"/>
                </a:solidFill>
              </a:rPr>
              <a:t>Konzeptuelles</a:t>
            </a:r>
          </a:p>
          <a:p>
            <a:pPr algn="ctr"/>
            <a:r>
              <a:rPr lang="de-DE" sz="1600" dirty="0">
                <a:solidFill>
                  <a:schemeClr val="bg1"/>
                </a:solidFill>
              </a:rPr>
              <a:t>Schema</a:t>
            </a:r>
            <a:endParaRPr lang="de-DE" sz="1600" b="1" dirty="0">
              <a:solidFill>
                <a:schemeClr val="bg1"/>
              </a:solidFill>
            </a:endParaRPr>
          </a:p>
        </p:txBody>
      </p:sp>
      <p:sp>
        <p:nvSpPr>
          <p:cNvPr id="138267" name="AutoShape 27"/>
          <p:cNvSpPr>
            <a:spLocks noChangeArrowheads="1"/>
          </p:cNvSpPr>
          <p:nvPr/>
        </p:nvSpPr>
        <p:spPr bwMode="auto">
          <a:xfrm>
            <a:off x="10575495" y="2553951"/>
            <a:ext cx="673100" cy="608012"/>
          </a:xfrm>
          <a:prstGeom prst="can">
            <a:avLst>
              <a:gd name="adj" fmla="val 25000"/>
            </a:avLst>
          </a:prstGeom>
          <a:solidFill>
            <a:schemeClr val="tx1">
              <a:lumMod val="60000"/>
              <a:lumOff val="40000"/>
            </a:schemeClr>
          </a:solidFill>
          <a:ln w="9525">
            <a:solidFill>
              <a:schemeClr val="tx1"/>
            </a:solidFill>
            <a:round/>
            <a:headEnd/>
            <a:tailEnd/>
          </a:ln>
          <a:effectLst/>
        </p:spPr>
        <p:txBody>
          <a:bodyPr wrap="none" anchor="ctr"/>
          <a:lstStyle/>
          <a:p>
            <a:pPr algn="ctr"/>
            <a:r>
              <a:rPr lang="de-DE" dirty="0">
                <a:solidFill>
                  <a:schemeClr val="bg1"/>
                </a:solidFill>
              </a:rPr>
              <a:t>DB</a:t>
            </a:r>
          </a:p>
        </p:txBody>
      </p:sp>
      <p:sp>
        <p:nvSpPr>
          <p:cNvPr id="8" name="Rectangle 7">
            <a:extLst>
              <a:ext uri="{FF2B5EF4-FFF2-40B4-BE49-F238E27FC236}">
                <a16:creationId xmlns:a16="http://schemas.microsoft.com/office/drawing/2014/main" id="{96564C1E-12C3-EF46-ABE5-9CCC55E7BBED}"/>
              </a:ext>
            </a:extLst>
          </p:cNvPr>
          <p:cNvSpPr/>
          <p:nvPr/>
        </p:nvSpPr>
        <p:spPr>
          <a:xfrm>
            <a:off x="5665831" y="1480197"/>
            <a:ext cx="2381263" cy="4492585"/>
          </a:xfrm>
          <a:prstGeom prst="rect">
            <a:avLst/>
          </a:prstGeom>
          <a:solidFill>
            <a:srgbClr val="FFC000">
              <a:alpha val="20000"/>
            </a:srgb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69867103-AAA0-2E4F-BC4A-A9A12EAE175F}"/>
              </a:ext>
            </a:extLst>
          </p:cNvPr>
          <p:cNvSpPr/>
          <p:nvPr/>
        </p:nvSpPr>
        <p:spPr>
          <a:xfrm>
            <a:off x="3805730" y="1480196"/>
            <a:ext cx="1859684" cy="4492585"/>
          </a:xfrm>
          <a:prstGeom prst="rect">
            <a:avLst/>
          </a:prstGeom>
          <a:solidFill>
            <a:srgbClr val="FFC000">
              <a:alpha val="1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9534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3"/>
          <p:cNvSpPr>
            <a:spLocks noChangeArrowheads="1"/>
          </p:cNvSpPr>
          <p:nvPr/>
        </p:nvSpPr>
        <p:spPr bwMode="auto">
          <a:xfrm>
            <a:off x="3683956" y="2403478"/>
            <a:ext cx="1631950" cy="455613"/>
          </a:xfrm>
          <a:prstGeom prst="rect">
            <a:avLst/>
          </a:prstGeom>
          <a:noFill/>
          <a:ln w="12700">
            <a:solidFill>
              <a:schemeClr val="accent1"/>
            </a:solidFill>
            <a:miter lim="800000"/>
            <a:headEnd/>
            <a:tailEnd/>
          </a:ln>
        </p:spPr>
        <p:txBody>
          <a:bodyPr wrap="none" anchor="ctr"/>
          <a:lstStyle/>
          <a:p>
            <a:pPr algn="ctr"/>
            <a:r>
              <a:rPr lang="de-DE" dirty="0"/>
              <a:t>Studierende</a:t>
            </a:r>
          </a:p>
        </p:txBody>
      </p:sp>
      <p:sp>
        <p:nvSpPr>
          <p:cNvPr id="45061" name="Rectangle 4"/>
          <p:cNvSpPr>
            <a:spLocks noChangeArrowheads="1"/>
          </p:cNvSpPr>
          <p:nvPr/>
        </p:nvSpPr>
        <p:spPr bwMode="auto">
          <a:xfrm>
            <a:off x="3363281" y="4680281"/>
            <a:ext cx="1631950" cy="455613"/>
          </a:xfrm>
          <a:prstGeom prst="rect">
            <a:avLst/>
          </a:prstGeom>
          <a:noFill/>
          <a:ln w="12700">
            <a:solidFill>
              <a:schemeClr val="accent1"/>
            </a:solidFill>
            <a:miter lim="800000"/>
            <a:headEnd/>
            <a:tailEnd/>
          </a:ln>
        </p:spPr>
        <p:txBody>
          <a:bodyPr wrap="none" anchor="ctr"/>
          <a:lstStyle/>
          <a:p>
            <a:pPr algn="ctr"/>
            <a:r>
              <a:rPr lang="de-DE" dirty="0" err="1"/>
              <a:t>WiMi</a:t>
            </a:r>
            <a:endParaRPr lang="de-DE" dirty="0"/>
          </a:p>
        </p:txBody>
      </p:sp>
      <p:sp>
        <p:nvSpPr>
          <p:cNvPr id="45062" name="Oval 5"/>
          <p:cNvSpPr>
            <a:spLocks noChangeArrowheads="1"/>
          </p:cNvSpPr>
          <p:nvPr/>
        </p:nvSpPr>
        <p:spPr bwMode="auto">
          <a:xfrm>
            <a:off x="2277431" y="1811340"/>
            <a:ext cx="788988" cy="417513"/>
          </a:xfrm>
          <a:prstGeom prst="ellipse">
            <a:avLst/>
          </a:prstGeom>
          <a:noFill/>
          <a:ln w="12700">
            <a:solidFill>
              <a:srgbClr val="FFC000"/>
            </a:solidFill>
            <a:round/>
            <a:headEnd/>
            <a:tailEnd/>
          </a:ln>
        </p:spPr>
        <p:txBody>
          <a:bodyPr wrap="none" anchor="ctr"/>
          <a:lstStyle/>
          <a:p>
            <a:pPr algn="ctr"/>
            <a:r>
              <a:rPr lang="de-DE" u="sng" dirty="0" err="1"/>
              <a:t>MatrNr</a:t>
            </a:r>
            <a:endParaRPr lang="de-DE" u="sng" dirty="0"/>
          </a:p>
        </p:txBody>
      </p:sp>
      <p:sp>
        <p:nvSpPr>
          <p:cNvPr id="45063" name="Oval 6"/>
          <p:cNvSpPr>
            <a:spLocks noChangeArrowheads="1"/>
          </p:cNvSpPr>
          <p:nvPr/>
        </p:nvSpPr>
        <p:spPr bwMode="auto">
          <a:xfrm>
            <a:off x="2210756" y="4135769"/>
            <a:ext cx="788988" cy="419100"/>
          </a:xfrm>
          <a:prstGeom prst="ellipse">
            <a:avLst/>
          </a:prstGeom>
          <a:noFill/>
          <a:ln w="12700">
            <a:solidFill>
              <a:srgbClr val="FFC000"/>
            </a:solidFill>
            <a:round/>
            <a:headEnd/>
            <a:tailEnd/>
          </a:ln>
        </p:spPr>
        <p:txBody>
          <a:bodyPr wrap="none" anchor="ctr"/>
          <a:lstStyle/>
          <a:p>
            <a:pPr algn="ctr"/>
            <a:r>
              <a:rPr lang="de-DE" u="sng" dirty="0" err="1"/>
              <a:t>PersNr</a:t>
            </a:r>
            <a:endParaRPr lang="de-DE" u="sng" dirty="0"/>
          </a:p>
        </p:txBody>
      </p:sp>
      <p:sp>
        <p:nvSpPr>
          <p:cNvPr id="45064" name="Oval 7"/>
          <p:cNvSpPr>
            <a:spLocks noChangeArrowheads="1"/>
          </p:cNvSpPr>
          <p:nvPr/>
        </p:nvSpPr>
        <p:spPr bwMode="auto">
          <a:xfrm>
            <a:off x="2217106" y="3051178"/>
            <a:ext cx="909638" cy="419100"/>
          </a:xfrm>
          <a:prstGeom prst="ellipse">
            <a:avLst/>
          </a:prstGeom>
          <a:noFill/>
          <a:ln w="12700">
            <a:solidFill>
              <a:srgbClr val="FFC000"/>
            </a:solidFill>
            <a:round/>
            <a:headEnd/>
            <a:tailEnd/>
          </a:ln>
        </p:spPr>
        <p:txBody>
          <a:bodyPr wrap="none" anchor="ctr"/>
          <a:lstStyle/>
          <a:p>
            <a:pPr algn="ctr"/>
            <a:r>
              <a:rPr lang="de-DE"/>
              <a:t>Semester</a:t>
            </a:r>
          </a:p>
        </p:txBody>
      </p:sp>
      <p:sp>
        <p:nvSpPr>
          <p:cNvPr id="45065" name="Oval 8"/>
          <p:cNvSpPr>
            <a:spLocks noChangeArrowheads="1"/>
          </p:cNvSpPr>
          <p:nvPr/>
        </p:nvSpPr>
        <p:spPr bwMode="auto">
          <a:xfrm>
            <a:off x="2277431" y="2430465"/>
            <a:ext cx="788988" cy="419100"/>
          </a:xfrm>
          <a:prstGeom prst="ellipse">
            <a:avLst/>
          </a:prstGeom>
          <a:noFill/>
          <a:ln w="12700">
            <a:solidFill>
              <a:srgbClr val="FFC000"/>
            </a:solidFill>
            <a:round/>
            <a:headEnd/>
            <a:tailEnd/>
          </a:ln>
        </p:spPr>
        <p:txBody>
          <a:bodyPr wrap="none" anchor="ctr"/>
          <a:lstStyle/>
          <a:p>
            <a:pPr algn="ctr"/>
            <a:r>
              <a:rPr lang="de-DE" dirty="0"/>
              <a:t>Name</a:t>
            </a:r>
          </a:p>
        </p:txBody>
      </p:sp>
      <p:sp>
        <p:nvSpPr>
          <p:cNvPr id="45066" name="Oval 9"/>
          <p:cNvSpPr>
            <a:spLocks noChangeArrowheads="1"/>
          </p:cNvSpPr>
          <p:nvPr/>
        </p:nvSpPr>
        <p:spPr bwMode="auto">
          <a:xfrm>
            <a:off x="2210756" y="4686631"/>
            <a:ext cx="788988" cy="439738"/>
          </a:xfrm>
          <a:prstGeom prst="ellipse">
            <a:avLst/>
          </a:prstGeom>
          <a:noFill/>
          <a:ln w="12700">
            <a:solidFill>
              <a:srgbClr val="FFC000"/>
            </a:solidFill>
            <a:round/>
            <a:headEnd/>
            <a:tailEnd/>
          </a:ln>
        </p:spPr>
        <p:txBody>
          <a:bodyPr wrap="none" anchor="ctr"/>
          <a:lstStyle/>
          <a:p>
            <a:pPr algn="ctr"/>
            <a:r>
              <a:rPr lang="de-DE"/>
              <a:t>Name</a:t>
            </a:r>
          </a:p>
        </p:txBody>
      </p:sp>
      <p:sp>
        <p:nvSpPr>
          <p:cNvPr id="45067" name="Oval 10"/>
          <p:cNvSpPr>
            <a:spLocks noChangeArrowheads="1"/>
          </p:cNvSpPr>
          <p:nvPr/>
        </p:nvSpPr>
        <p:spPr bwMode="auto">
          <a:xfrm>
            <a:off x="2075818" y="5264481"/>
            <a:ext cx="1071563" cy="417513"/>
          </a:xfrm>
          <a:prstGeom prst="ellipse">
            <a:avLst/>
          </a:prstGeom>
          <a:noFill/>
          <a:ln w="12700">
            <a:solidFill>
              <a:srgbClr val="FFC000"/>
            </a:solidFill>
            <a:round/>
            <a:headEnd/>
            <a:tailEnd/>
          </a:ln>
        </p:spPr>
        <p:txBody>
          <a:bodyPr wrap="none" anchor="ctr"/>
          <a:lstStyle/>
          <a:p>
            <a:pPr algn="ctr"/>
            <a:r>
              <a:rPr lang="de-DE"/>
              <a:t>Fachgebiet</a:t>
            </a:r>
          </a:p>
        </p:txBody>
      </p:sp>
      <p:sp>
        <p:nvSpPr>
          <p:cNvPr id="45068" name="Line 11"/>
          <p:cNvSpPr>
            <a:spLocks noChangeShapeType="1"/>
          </p:cNvSpPr>
          <p:nvPr/>
        </p:nvSpPr>
        <p:spPr bwMode="auto">
          <a:xfrm>
            <a:off x="3460118" y="5872165"/>
            <a:ext cx="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5069" name="Oval 12"/>
          <p:cNvSpPr>
            <a:spLocks noChangeArrowheads="1"/>
          </p:cNvSpPr>
          <p:nvPr/>
        </p:nvSpPr>
        <p:spPr bwMode="auto">
          <a:xfrm>
            <a:off x="4364993" y="3588604"/>
            <a:ext cx="788988" cy="417513"/>
          </a:xfrm>
          <a:prstGeom prst="ellipse">
            <a:avLst/>
          </a:prstGeom>
          <a:noFill/>
          <a:ln w="12700">
            <a:solidFill>
              <a:srgbClr val="FFC000"/>
            </a:solidFill>
            <a:round/>
            <a:headEnd/>
            <a:tailEnd/>
          </a:ln>
        </p:spPr>
        <p:txBody>
          <a:bodyPr wrap="none" anchor="ctr"/>
          <a:lstStyle/>
          <a:p>
            <a:pPr algn="ctr"/>
            <a:r>
              <a:rPr lang="de-DE"/>
              <a:t>Note</a:t>
            </a:r>
          </a:p>
        </p:txBody>
      </p:sp>
      <p:sp>
        <p:nvSpPr>
          <p:cNvPr id="45070" name="AutoShape 13"/>
          <p:cNvSpPr>
            <a:spLocks noChangeArrowheads="1"/>
          </p:cNvSpPr>
          <p:nvPr/>
        </p:nvSpPr>
        <p:spPr bwMode="auto">
          <a:xfrm>
            <a:off x="5746118" y="2266953"/>
            <a:ext cx="1187450" cy="728663"/>
          </a:xfrm>
          <a:prstGeom prst="diamond">
            <a:avLst/>
          </a:prstGeom>
          <a:noFill/>
          <a:ln w="12700">
            <a:solidFill>
              <a:srgbClr val="7030A0"/>
            </a:solidFill>
            <a:miter lim="800000"/>
            <a:headEnd/>
            <a:tailEnd/>
          </a:ln>
        </p:spPr>
        <p:txBody>
          <a:bodyPr wrap="none" anchor="ctr"/>
          <a:lstStyle/>
          <a:p>
            <a:pPr algn="ctr"/>
            <a:r>
              <a:rPr lang="de-DE" dirty="0"/>
              <a:t>hören</a:t>
            </a:r>
          </a:p>
        </p:txBody>
      </p:sp>
      <p:sp>
        <p:nvSpPr>
          <p:cNvPr id="45071" name="AutoShape 14"/>
          <p:cNvSpPr>
            <a:spLocks noChangeArrowheads="1"/>
          </p:cNvSpPr>
          <p:nvPr/>
        </p:nvSpPr>
        <p:spPr bwMode="auto">
          <a:xfrm>
            <a:off x="5746118" y="3433029"/>
            <a:ext cx="1187450" cy="727075"/>
          </a:xfrm>
          <a:prstGeom prst="diamond">
            <a:avLst/>
          </a:prstGeom>
          <a:noFill/>
          <a:ln w="12700">
            <a:solidFill>
              <a:srgbClr val="7030A0"/>
            </a:solidFill>
            <a:miter lim="800000"/>
            <a:headEnd/>
            <a:tailEnd/>
          </a:ln>
        </p:spPr>
        <p:txBody>
          <a:bodyPr wrap="none" anchor="ctr"/>
          <a:lstStyle/>
          <a:p>
            <a:pPr algn="ctr"/>
            <a:r>
              <a:rPr lang="de-DE"/>
              <a:t>prüfen</a:t>
            </a:r>
          </a:p>
        </p:txBody>
      </p:sp>
      <p:sp>
        <p:nvSpPr>
          <p:cNvPr id="45072" name="AutoShape 15"/>
          <p:cNvSpPr>
            <a:spLocks noChangeArrowheads="1"/>
          </p:cNvSpPr>
          <p:nvPr/>
        </p:nvSpPr>
        <p:spPr bwMode="auto">
          <a:xfrm>
            <a:off x="5512756" y="4518356"/>
            <a:ext cx="1317625" cy="784225"/>
          </a:xfrm>
          <a:prstGeom prst="diamond">
            <a:avLst/>
          </a:prstGeom>
          <a:noFill/>
          <a:ln w="12700">
            <a:solidFill>
              <a:srgbClr val="7030A0"/>
            </a:solidFill>
            <a:miter lim="800000"/>
            <a:headEnd/>
            <a:tailEnd/>
          </a:ln>
        </p:spPr>
        <p:txBody>
          <a:bodyPr wrap="none" anchor="ctr"/>
          <a:lstStyle/>
          <a:p>
            <a:pPr algn="ctr"/>
            <a:r>
              <a:rPr lang="de-DE" dirty="0" err="1"/>
              <a:t>arbeitenFür</a:t>
            </a:r>
            <a:endParaRPr lang="de-DE" dirty="0"/>
          </a:p>
        </p:txBody>
      </p:sp>
      <p:sp>
        <p:nvSpPr>
          <p:cNvPr id="45073" name="Rectangle 16"/>
          <p:cNvSpPr>
            <a:spLocks noChangeArrowheads="1"/>
          </p:cNvSpPr>
          <p:nvPr/>
        </p:nvSpPr>
        <p:spPr bwMode="auto">
          <a:xfrm>
            <a:off x="7319331" y="4683456"/>
            <a:ext cx="1631950" cy="455613"/>
          </a:xfrm>
          <a:prstGeom prst="rect">
            <a:avLst/>
          </a:prstGeom>
          <a:noFill/>
          <a:ln w="12700">
            <a:solidFill>
              <a:schemeClr val="accent1"/>
            </a:solidFill>
            <a:miter lim="800000"/>
            <a:headEnd/>
            <a:tailEnd/>
          </a:ln>
        </p:spPr>
        <p:txBody>
          <a:bodyPr wrap="none" anchor="ctr"/>
          <a:lstStyle/>
          <a:p>
            <a:pPr algn="ctr"/>
            <a:r>
              <a:rPr lang="de-DE" dirty="0"/>
              <a:t>Professor*innen</a:t>
            </a:r>
          </a:p>
        </p:txBody>
      </p:sp>
      <p:sp>
        <p:nvSpPr>
          <p:cNvPr id="45074" name="Rectangle 17"/>
          <p:cNvSpPr>
            <a:spLocks noChangeArrowheads="1"/>
          </p:cNvSpPr>
          <p:nvPr/>
        </p:nvSpPr>
        <p:spPr bwMode="auto">
          <a:xfrm>
            <a:off x="7319331" y="2406653"/>
            <a:ext cx="1631950" cy="455613"/>
          </a:xfrm>
          <a:prstGeom prst="rect">
            <a:avLst/>
          </a:prstGeom>
          <a:noFill/>
          <a:ln w="12700">
            <a:solidFill>
              <a:schemeClr val="accent1"/>
            </a:solidFill>
            <a:miter lim="800000"/>
            <a:headEnd/>
            <a:tailEnd/>
          </a:ln>
        </p:spPr>
        <p:txBody>
          <a:bodyPr wrap="none" anchor="ctr"/>
          <a:lstStyle/>
          <a:p>
            <a:pPr algn="ctr"/>
            <a:r>
              <a:rPr lang="de-DE" dirty="0"/>
              <a:t>Vorlesungen</a:t>
            </a:r>
          </a:p>
        </p:txBody>
      </p:sp>
      <p:sp>
        <p:nvSpPr>
          <p:cNvPr id="45075" name="AutoShape 18"/>
          <p:cNvSpPr>
            <a:spLocks noChangeArrowheads="1"/>
          </p:cNvSpPr>
          <p:nvPr/>
        </p:nvSpPr>
        <p:spPr bwMode="auto">
          <a:xfrm>
            <a:off x="7543169" y="3433029"/>
            <a:ext cx="1185863" cy="727075"/>
          </a:xfrm>
          <a:prstGeom prst="diamond">
            <a:avLst/>
          </a:prstGeom>
          <a:noFill/>
          <a:ln w="12700">
            <a:solidFill>
              <a:srgbClr val="7030A0"/>
            </a:solidFill>
            <a:miter lim="800000"/>
            <a:headEnd/>
            <a:tailEnd/>
          </a:ln>
        </p:spPr>
        <p:txBody>
          <a:bodyPr wrap="none" anchor="ctr"/>
          <a:lstStyle/>
          <a:p>
            <a:pPr algn="ctr"/>
            <a:r>
              <a:rPr lang="de-DE"/>
              <a:t>lesen</a:t>
            </a:r>
          </a:p>
        </p:txBody>
      </p:sp>
      <p:sp>
        <p:nvSpPr>
          <p:cNvPr id="45076" name="AutoShape 19"/>
          <p:cNvSpPr>
            <a:spLocks noChangeArrowheads="1"/>
          </p:cNvSpPr>
          <p:nvPr/>
        </p:nvSpPr>
        <p:spPr bwMode="auto">
          <a:xfrm>
            <a:off x="7085969" y="1290640"/>
            <a:ext cx="2098675" cy="633413"/>
          </a:xfrm>
          <a:prstGeom prst="diamond">
            <a:avLst/>
          </a:prstGeom>
          <a:noFill/>
          <a:ln w="12700">
            <a:solidFill>
              <a:srgbClr val="7030A0"/>
            </a:solidFill>
            <a:miter lim="800000"/>
            <a:headEnd/>
            <a:tailEnd/>
          </a:ln>
        </p:spPr>
        <p:txBody>
          <a:bodyPr wrap="none" anchor="ctr"/>
          <a:lstStyle/>
          <a:p>
            <a:pPr algn="ctr"/>
            <a:r>
              <a:rPr lang="de-DE" dirty="0"/>
              <a:t>voraussetzen</a:t>
            </a:r>
          </a:p>
        </p:txBody>
      </p:sp>
      <p:sp>
        <p:nvSpPr>
          <p:cNvPr id="45077" name="Oval 20"/>
          <p:cNvSpPr>
            <a:spLocks noChangeArrowheads="1"/>
          </p:cNvSpPr>
          <p:nvPr/>
        </p:nvSpPr>
        <p:spPr bwMode="auto">
          <a:xfrm>
            <a:off x="9597394" y="2425703"/>
            <a:ext cx="790575" cy="417513"/>
          </a:xfrm>
          <a:prstGeom prst="ellipse">
            <a:avLst/>
          </a:prstGeom>
          <a:noFill/>
          <a:ln w="12700">
            <a:solidFill>
              <a:srgbClr val="FFC000"/>
            </a:solidFill>
            <a:round/>
            <a:headEnd/>
            <a:tailEnd/>
          </a:ln>
        </p:spPr>
        <p:txBody>
          <a:bodyPr wrap="none" anchor="ctr"/>
          <a:lstStyle/>
          <a:p>
            <a:pPr algn="ctr"/>
            <a:r>
              <a:rPr lang="de-DE"/>
              <a:t>SWS</a:t>
            </a:r>
          </a:p>
        </p:txBody>
      </p:sp>
      <p:sp>
        <p:nvSpPr>
          <p:cNvPr id="45078" name="Oval 21"/>
          <p:cNvSpPr>
            <a:spLocks noChangeArrowheads="1"/>
          </p:cNvSpPr>
          <p:nvPr/>
        </p:nvSpPr>
        <p:spPr bwMode="auto">
          <a:xfrm>
            <a:off x="9606919" y="1884365"/>
            <a:ext cx="790575" cy="419100"/>
          </a:xfrm>
          <a:prstGeom prst="ellipse">
            <a:avLst/>
          </a:prstGeom>
          <a:noFill/>
          <a:ln w="12700">
            <a:solidFill>
              <a:srgbClr val="FFC000"/>
            </a:solidFill>
            <a:round/>
            <a:headEnd/>
            <a:tailEnd/>
          </a:ln>
        </p:spPr>
        <p:txBody>
          <a:bodyPr wrap="none" anchor="ctr"/>
          <a:lstStyle/>
          <a:p>
            <a:pPr algn="ctr"/>
            <a:r>
              <a:rPr lang="de-DE" u="sng" dirty="0" err="1"/>
              <a:t>VorlNr</a:t>
            </a:r>
            <a:endParaRPr lang="de-DE" u="sng" dirty="0"/>
          </a:p>
        </p:txBody>
      </p:sp>
      <p:sp>
        <p:nvSpPr>
          <p:cNvPr id="45079" name="Oval 22"/>
          <p:cNvSpPr>
            <a:spLocks noChangeArrowheads="1"/>
          </p:cNvSpPr>
          <p:nvPr/>
        </p:nvSpPr>
        <p:spPr bwMode="auto">
          <a:xfrm>
            <a:off x="9606919" y="3028953"/>
            <a:ext cx="790575" cy="419100"/>
          </a:xfrm>
          <a:prstGeom prst="ellipse">
            <a:avLst/>
          </a:prstGeom>
          <a:noFill/>
          <a:ln w="12700">
            <a:solidFill>
              <a:srgbClr val="FFC000"/>
            </a:solidFill>
            <a:round/>
            <a:headEnd/>
            <a:tailEnd/>
          </a:ln>
        </p:spPr>
        <p:txBody>
          <a:bodyPr wrap="none" anchor="ctr"/>
          <a:lstStyle/>
          <a:p>
            <a:pPr algn="ctr"/>
            <a:r>
              <a:rPr lang="de-DE" dirty="0"/>
              <a:t>Titel</a:t>
            </a:r>
          </a:p>
        </p:txBody>
      </p:sp>
      <p:sp>
        <p:nvSpPr>
          <p:cNvPr id="45080" name="Oval 23"/>
          <p:cNvSpPr>
            <a:spLocks noChangeArrowheads="1"/>
          </p:cNvSpPr>
          <p:nvPr/>
        </p:nvSpPr>
        <p:spPr bwMode="auto">
          <a:xfrm>
            <a:off x="9389431" y="4999369"/>
            <a:ext cx="788988" cy="417513"/>
          </a:xfrm>
          <a:prstGeom prst="ellipse">
            <a:avLst/>
          </a:prstGeom>
          <a:noFill/>
          <a:ln w="12700">
            <a:solidFill>
              <a:srgbClr val="FFC000"/>
            </a:solidFill>
            <a:round/>
            <a:headEnd/>
            <a:tailEnd/>
          </a:ln>
        </p:spPr>
        <p:txBody>
          <a:bodyPr wrap="none" anchor="ctr"/>
          <a:lstStyle/>
          <a:p>
            <a:pPr algn="ctr"/>
            <a:r>
              <a:rPr lang="de-DE"/>
              <a:t>Raum</a:t>
            </a:r>
          </a:p>
        </p:txBody>
      </p:sp>
      <p:sp>
        <p:nvSpPr>
          <p:cNvPr id="45081" name="Oval 24"/>
          <p:cNvSpPr>
            <a:spLocks noChangeArrowheads="1"/>
          </p:cNvSpPr>
          <p:nvPr/>
        </p:nvSpPr>
        <p:spPr bwMode="auto">
          <a:xfrm>
            <a:off x="9389431" y="4331031"/>
            <a:ext cx="788988" cy="420688"/>
          </a:xfrm>
          <a:prstGeom prst="ellipse">
            <a:avLst/>
          </a:prstGeom>
          <a:noFill/>
          <a:ln w="12700">
            <a:solidFill>
              <a:srgbClr val="FFC000"/>
            </a:solidFill>
            <a:round/>
            <a:headEnd/>
            <a:tailEnd/>
          </a:ln>
        </p:spPr>
        <p:txBody>
          <a:bodyPr wrap="none" anchor="ctr"/>
          <a:lstStyle/>
          <a:p>
            <a:pPr algn="ctr"/>
            <a:r>
              <a:rPr lang="de-DE"/>
              <a:t>Rang</a:t>
            </a:r>
          </a:p>
        </p:txBody>
      </p:sp>
      <p:sp>
        <p:nvSpPr>
          <p:cNvPr id="45082" name="Oval 25"/>
          <p:cNvSpPr>
            <a:spLocks noChangeArrowheads="1"/>
          </p:cNvSpPr>
          <p:nvPr/>
        </p:nvSpPr>
        <p:spPr bwMode="auto">
          <a:xfrm>
            <a:off x="7279644" y="5481138"/>
            <a:ext cx="790575" cy="417513"/>
          </a:xfrm>
          <a:prstGeom prst="ellipse">
            <a:avLst/>
          </a:prstGeom>
          <a:noFill/>
          <a:ln w="12700">
            <a:solidFill>
              <a:srgbClr val="FFC000"/>
            </a:solidFill>
            <a:round/>
            <a:headEnd/>
            <a:tailEnd/>
          </a:ln>
        </p:spPr>
        <p:txBody>
          <a:bodyPr wrap="none" anchor="ctr"/>
          <a:lstStyle/>
          <a:p>
            <a:pPr algn="ctr"/>
            <a:r>
              <a:rPr lang="de-DE" u="sng"/>
              <a:t>PersNr</a:t>
            </a:r>
          </a:p>
        </p:txBody>
      </p:sp>
      <p:sp>
        <p:nvSpPr>
          <p:cNvPr id="45083" name="Text Box 26"/>
          <p:cNvSpPr txBox="1">
            <a:spLocks noChangeArrowheads="1"/>
          </p:cNvSpPr>
          <p:nvPr/>
        </p:nvSpPr>
        <p:spPr bwMode="auto">
          <a:xfrm>
            <a:off x="8276483" y="1955776"/>
            <a:ext cx="1379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Nachfolger</a:t>
            </a:r>
          </a:p>
        </p:txBody>
      </p:sp>
      <p:sp>
        <p:nvSpPr>
          <p:cNvPr id="45084" name="Text Box 27"/>
          <p:cNvSpPr txBox="1">
            <a:spLocks noChangeArrowheads="1"/>
          </p:cNvSpPr>
          <p:nvPr/>
        </p:nvSpPr>
        <p:spPr bwMode="auto">
          <a:xfrm>
            <a:off x="6644533" y="1949453"/>
            <a:ext cx="11621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Vorgänger</a:t>
            </a:r>
          </a:p>
        </p:txBody>
      </p:sp>
      <p:sp>
        <p:nvSpPr>
          <p:cNvPr id="45085" name="Oval 28"/>
          <p:cNvSpPr>
            <a:spLocks noChangeArrowheads="1"/>
          </p:cNvSpPr>
          <p:nvPr/>
        </p:nvSpPr>
        <p:spPr bwMode="auto">
          <a:xfrm>
            <a:off x="8162294" y="5479550"/>
            <a:ext cx="788988" cy="417513"/>
          </a:xfrm>
          <a:prstGeom prst="ellipse">
            <a:avLst/>
          </a:prstGeom>
          <a:noFill/>
          <a:ln w="12700">
            <a:solidFill>
              <a:srgbClr val="FFC000"/>
            </a:solidFill>
            <a:round/>
            <a:headEnd/>
            <a:tailEnd/>
          </a:ln>
        </p:spPr>
        <p:txBody>
          <a:bodyPr wrap="none" anchor="ctr"/>
          <a:lstStyle/>
          <a:p>
            <a:pPr algn="ctr"/>
            <a:r>
              <a:rPr lang="de-DE"/>
              <a:t>Name</a:t>
            </a:r>
          </a:p>
        </p:txBody>
      </p:sp>
      <p:sp>
        <p:nvSpPr>
          <p:cNvPr id="45086" name="Line 29"/>
          <p:cNvSpPr>
            <a:spLocks noChangeShapeType="1"/>
          </p:cNvSpPr>
          <p:nvPr/>
        </p:nvSpPr>
        <p:spPr bwMode="auto">
          <a:xfrm>
            <a:off x="7773570" y="1812112"/>
            <a:ext cx="0" cy="59213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sp>
        <p:nvSpPr>
          <p:cNvPr id="45087" name="Line 30"/>
          <p:cNvSpPr>
            <a:spLocks noChangeShapeType="1"/>
          </p:cNvSpPr>
          <p:nvPr/>
        </p:nvSpPr>
        <p:spPr bwMode="auto">
          <a:xfrm>
            <a:off x="8392481" y="1852645"/>
            <a:ext cx="0" cy="5397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de-DE"/>
          </a:p>
        </p:txBody>
      </p:sp>
      <p:cxnSp>
        <p:nvCxnSpPr>
          <p:cNvPr id="45089" name="AutoShape 32"/>
          <p:cNvCxnSpPr>
            <a:cxnSpLocks noChangeShapeType="1"/>
            <a:stCxn id="45061" idx="1"/>
            <a:endCxn id="45063" idx="5"/>
          </p:cNvCxnSpPr>
          <p:nvPr/>
        </p:nvCxnSpPr>
        <p:spPr bwMode="auto">
          <a:xfrm flipH="1" flipV="1">
            <a:off x="2883856" y="4492956"/>
            <a:ext cx="479425" cy="414338"/>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090" name="AutoShape 33"/>
          <p:cNvCxnSpPr>
            <a:cxnSpLocks noChangeShapeType="1"/>
            <a:stCxn id="45061" idx="1"/>
            <a:endCxn id="45066" idx="6"/>
          </p:cNvCxnSpPr>
          <p:nvPr/>
        </p:nvCxnSpPr>
        <p:spPr bwMode="auto">
          <a:xfrm flipH="1" flipV="1">
            <a:off x="2999743" y="4907294"/>
            <a:ext cx="363538" cy="1588"/>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091" name="AutoShape 34"/>
          <p:cNvCxnSpPr>
            <a:cxnSpLocks noChangeShapeType="1"/>
            <a:stCxn id="45061" idx="1"/>
            <a:endCxn id="45067" idx="7"/>
          </p:cNvCxnSpPr>
          <p:nvPr/>
        </p:nvCxnSpPr>
        <p:spPr bwMode="auto">
          <a:xfrm flipH="1">
            <a:off x="2990218" y="4908881"/>
            <a:ext cx="373063" cy="41751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092" name="AutoShape 35"/>
          <p:cNvCxnSpPr>
            <a:cxnSpLocks noChangeShapeType="1"/>
            <a:stCxn id="45071" idx="2"/>
            <a:endCxn id="45073" idx="0"/>
          </p:cNvCxnSpPr>
          <p:nvPr/>
        </p:nvCxnSpPr>
        <p:spPr bwMode="auto">
          <a:xfrm>
            <a:off x="6339843" y="4160104"/>
            <a:ext cx="1795463" cy="52335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093" name="AutoShape 36"/>
          <p:cNvCxnSpPr>
            <a:cxnSpLocks noChangeShapeType="1"/>
            <a:stCxn id="45072" idx="3"/>
            <a:endCxn id="45073" idx="1"/>
          </p:cNvCxnSpPr>
          <p:nvPr/>
        </p:nvCxnSpPr>
        <p:spPr bwMode="auto">
          <a:xfrm>
            <a:off x="6830381" y="4910469"/>
            <a:ext cx="488950" cy="794"/>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094" name="AutoShape 37"/>
          <p:cNvCxnSpPr>
            <a:cxnSpLocks noChangeShapeType="1"/>
            <a:stCxn id="45061" idx="3"/>
            <a:endCxn id="45072" idx="1"/>
          </p:cNvCxnSpPr>
          <p:nvPr/>
        </p:nvCxnSpPr>
        <p:spPr bwMode="auto">
          <a:xfrm>
            <a:off x="4995231" y="4908088"/>
            <a:ext cx="517525" cy="2381"/>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095" name="AutoShape 38"/>
          <p:cNvCxnSpPr>
            <a:cxnSpLocks noChangeShapeType="1"/>
            <a:stCxn id="45071" idx="0"/>
            <a:endCxn id="45060" idx="2"/>
          </p:cNvCxnSpPr>
          <p:nvPr/>
        </p:nvCxnSpPr>
        <p:spPr bwMode="auto">
          <a:xfrm flipH="1" flipV="1">
            <a:off x="4499931" y="2859091"/>
            <a:ext cx="1839912" cy="573938"/>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096" name="AutoShape 39"/>
          <p:cNvCxnSpPr>
            <a:cxnSpLocks noChangeShapeType="1"/>
            <a:stCxn id="45074" idx="2"/>
            <a:endCxn id="45071" idx="0"/>
          </p:cNvCxnSpPr>
          <p:nvPr/>
        </p:nvCxnSpPr>
        <p:spPr bwMode="auto">
          <a:xfrm flipH="1">
            <a:off x="6339843" y="2862266"/>
            <a:ext cx="1795463" cy="57076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097" name="AutoShape 40"/>
          <p:cNvCxnSpPr>
            <a:cxnSpLocks noChangeShapeType="1"/>
            <a:stCxn id="45073" idx="0"/>
            <a:endCxn id="45075" idx="2"/>
          </p:cNvCxnSpPr>
          <p:nvPr/>
        </p:nvCxnSpPr>
        <p:spPr bwMode="auto">
          <a:xfrm flipV="1">
            <a:off x="8135306" y="4160104"/>
            <a:ext cx="795" cy="52335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098" name="AutoShape 41"/>
          <p:cNvCxnSpPr>
            <a:cxnSpLocks noChangeShapeType="1"/>
            <a:stCxn id="45074" idx="2"/>
            <a:endCxn id="45075" idx="0"/>
          </p:cNvCxnSpPr>
          <p:nvPr/>
        </p:nvCxnSpPr>
        <p:spPr bwMode="auto">
          <a:xfrm>
            <a:off x="8135306" y="2862266"/>
            <a:ext cx="795" cy="57076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099" name="AutoShape 42"/>
          <p:cNvCxnSpPr>
            <a:cxnSpLocks noChangeShapeType="1"/>
            <a:stCxn id="45060" idx="3"/>
            <a:endCxn id="45070" idx="1"/>
          </p:cNvCxnSpPr>
          <p:nvPr/>
        </p:nvCxnSpPr>
        <p:spPr bwMode="auto">
          <a:xfrm>
            <a:off x="5315906" y="2631285"/>
            <a:ext cx="430212" cy="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100" name="AutoShape 43"/>
          <p:cNvCxnSpPr>
            <a:cxnSpLocks noChangeShapeType="1"/>
            <a:stCxn id="45070" idx="3"/>
            <a:endCxn id="45074" idx="1"/>
          </p:cNvCxnSpPr>
          <p:nvPr/>
        </p:nvCxnSpPr>
        <p:spPr bwMode="auto">
          <a:xfrm>
            <a:off x="6933568" y="2631285"/>
            <a:ext cx="385763" cy="3175"/>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101" name="AutoShape 44"/>
          <p:cNvCxnSpPr>
            <a:cxnSpLocks noChangeShapeType="1"/>
            <a:stCxn id="45073" idx="2"/>
            <a:endCxn id="45082" idx="0"/>
          </p:cNvCxnSpPr>
          <p:nvPr/>
        </p:nvCxnSpPr>
        <p:spPr bwMode="auto">
          <a:xfrm flipH="1">
            <a:off x="7674932" y="5139069"/>
            <a:ext cx="460374" cy="342069"/>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102" name="AutoShape 45"/>
          <p:cNvCxnSpPr>
            <a:cxnSpLocks noChangeShapeType="1"/>
            <a:stCxn id="45073" idx="2"/>
            <a:endCxn id="45085" idx="0"/>
          </p:cNvCxnSpPr>
          <p:nvPr/>
        </p:nvCxnSpPr>
        <p:spPr bwMode="auto">
          <a:xfrm>
            <a:off x="8135306" y="5139069"/>
            <a:ext cx="421482" cy="340481"/>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103" name="AutoShape 46"/>
          <p:cNvCxnSpPr>
            <a:cxnSpLocks noChangeShapeType="1"/>
            <a:stCxn id="45073" idx="3"/>
            <a:endCxn id="45081" idx="3"/>
          </p:cNvCxnSpPr>
          <p:nvPr/>
        </p:nvCxnSpPr>
        <p:spPr bwMode="auto">
          <a:xfrm flipV="1">
            <a:off x="8951281" y="4690111"/>
            <a:ext cx="553695" cy="22115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104" name="AutoShape 47"/>
          <p:cNvCxnSpPr>
            <a:cxnSpLocks noChangeShapeType="1"/>
            <a:stCxn id="45073" idx="3"/>
            <a:endCxn id="45080" idx="1"/>
          </p:cNvCxnSpPr>
          <p:nvPr/>
        </p:nvCxnSpPr>
        <p:spPr bwMode="auto">
          <a:xfrm>
            <a:off x="8951281" y="4911263"/>
            <a:ext cx="553695" cy="149249"/>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105" name="AutoShape 48"/>
          <p:cNvCxnSpPr>
            <a:cxnSpLocks noChangeShapeType="1"/>
            <a:stCxn id="45060" idx="1"/>
            <a:endCxn id="45062" idx="5"/>
          </p:cNvCxnSpPr>
          <p:nvPr/>
        </p:nvCxnSpPr>
        <p:spPr bwMode="auto">
          <a:xfrm flipH="1" flipV="1">
            <a:off x="2950531" y="2166940"/>
            <a:ext cx="733425" cy="4635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106" name="AutoShape 49"/>
          <p:cNvCxnSpPr>
            <a:cxnSpLocks noChangeShapeType="1"/>
            <a:stCxn id="45060" idx="1"/>
            <a:endCxn id="45065" idx="6"/>
          </p:cNvCxnSpPr>
          <p:nvPr/>
        </p:nvCxnSpPr>
        <p:spPr bwMode="auto">
          <a:xfrm flipH="1">
            <a:off x="3066418" y="2632078"/>
            <a:ext cx="617538" cy="7938"/>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107" name="AutoShape 50"/>
          <p:cNvCxnSpPr>
            <a:cxnSpLocks noChangeShapeType="1"/>
            <a:stCxn id="45060" idx="1"/>
            <a:endCxn id="45064" idx="7"/>
          </p:cNvCxnSpPr>
          <p:nvPr/>
        </p:nvCxnSpPr>
        <p:spPr bwMode="auto">
          <a:xfrm flipH="1">
            <a:off x="2993393" y="2632078"/>
            <a:ext cx="690563" cy="48101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108" name="AutoShape 51"/>
          <p:cNvCxnSpPr>
            <a:cxnSpLocks noChangeShapeType="1"/>
            <a:stCxn id="45074" idx="3"/>
            <a:endCxn id="45078" idx="3"/>
          </p:cNvCxnSpPr>
          <p:nvPr/>
        </p:nvCxnSpPr>
        <p:spPr bwMode="auto">
          <a:xfrm flipV="1">
            <a:off x="8951281" y="2242089"/>
            <a:ext cx="771415" cy="392371"/>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109" name="AutoShape 52"/>
          <p:cNvCxnSpPr>
            <a:cxnSpLocks noChangeShapeType="1"/>
            <a:stCxn id="45074" idx="3"/>
            <a:endCxn id="45077" idx="2"/>
          </p:cNvCxnSpPr>
          <p:nvPr/>
        </p:nvCxnSpPr>
        <p:spPr bwMode="auto">
          <a:xfrm>
            <a:off x="8951281" y="2634460"/>
            <a:ext cx="646113" cy="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110" name="AutoShape 53"/>
          <p:cNvCxnSpPr>
            <a:cxnSpLocks noChangeShapeType="1"/>
            <a:stCxn id="45074" idx="3"/>
            <a:endCxn id="45079" idx="1"/>
          </p:cNvCxnSpPr>
          <p:nvPr/>
        </p:nvCxnSpPr>
        <p:spPr bwMode="auto">
          <a:xfrm>
            <a:off x="8951281" y="2634460"/>
            <a:ext cx="771415" cy="455869"/>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111" name="AutoShape 54"/>
          <p:cNvCxnSpPr>
            <a:cxnSpLocks noChangeShapeType="1"/>
            <a:stCxn id="45071" idx="1"/>
            <a:endCxn id="45069" idx="6"/>
          </p:cNvCxnSpPr>
          <p:nvPr/>
        </p:nvCxnSpPr>
        <p:spPr bwMode="auto">
          <a:xfrm flipH="1">
            <a:off x="5153981" y="3796567"/>
            <a:ext cx="592137" cy="794"/>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a:extLst>
              <a:ext uri="{FF2B5EF4-FFF2-40B4-BE49-F238E27FC236}">
                <a16:creationId xmlns:a16="http://schemas.microsoft.com/office/drawing/2014/main" id="{58AFB5F6-2611-1D47-A75B-79C4BB74EB9E}"/>
              </a:ext>
            </a:extLst>
          </p:cNvPr>
          <p:cNvSpPr>
            <a:spLocks noGrp="1"/>
          </p:cNvSpPr>
          <p:nvPr>
            <p:ph type="title"/>
          </p:nvPr>
        </p:nvSpPr>
        <p:spPr/>
        <p:txBody>
          <a:bodyPr/>
          <a:lstStyle/>
          <a:p>
            <a:r>
              <a:rPr lang="de-DE" dirty="0"/>
              <a:t>Universitätsschema</a:t>
            </a:r>
          </a:p>
        </p:txBody>
      </p:sp>
      <p:sp>
        <p:nvSpPr>
          <p:cNvPr id="5" name="Date Placeholder 4">
            <a:extLst>
              <a:ext uri="{FF2B5EF4-FFF2-40B4-BE49-F238E27FC236}">
                <a16:creationId xmlns:a16="http://schemas.microsoft.com/office/drawing/2014/main" id="{5EC3751E-EAC3-EA4F-B9DE-3A408E1C3BE3}"/>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80950CBF-A883-0441-9711-F2F11FA0C4E8}"/>
              </a:ext>
            </a:extLst>
          </p:cNvPr>
          <p:cNvSpPr>
            <a:spLocks noGrp="1"/>
          </p:cNvSpPr>
          <p:nvPr>
            <p:ph type="ftr" sz="quarter" idx="3"/>
          </p:nvPr>
        </p:nvSpPr>
        <p:spPr/>
        <p:txBody>
          <a:bodyPr/>
          <a:lstStyle/>
          <a:p>
            <a:r>
              <a:rPr lang="en-GB"/>
              <a:t>T. Braun - Datenbanken</a:t>
            </a:r>
          </a:p>
        </p:txBody>
      </p:sp>
      <p:sp>
        <p:nvSpPr>
          <p:cNvPr id="7" name="Slide Number Placeholder 6">
            <a:extLst>
              <a:ext uri="{FF2B5EF4-FFF2-40B4-BE49-F238E27FC236}">
                <a16:creationId xmlns:a16="http://schemas.microsoft.com/office/drawing/2014/main" id="{765B160F-BA21-DA40-9C44-9DC71669DFDF}"/>
              </a:ext>
            </a:extLst>
          </p:cNvPr>
          <p:cNvSpPr>
            <a:spLocks noGrp="1"/>
          </p:cNvSpPr>
          <p:nvPr>
            <p:ph type="sldNum" sz="quarter" idx="4"/>
          </p:nvPr>
        </p:nvSpPr>
        <p:spPr/>
        <p:txBody>
          <a:bodyPr/>
          <a:lstStyle/>
          <a:p>
            <a:fld id="{6B52BCD7-8B4B-1443-81DC-540C3C62FE02}" type="slidenum">
              <a:rPr lang="en-GB" smtClean="0"/>
              <a:t>30</a:t>
            </a:fld>
            <a:endParaRPr lang="en-GB"/>
          </a:p>
        </p:txBody>
      </p:sp>
      <p:sp>
        <p:nvSpPr>
          <p:cNvPr id="154" name="Text Box 55">
            <a:extLst>
              <a:ext uri="{FF2B5EF4-FFF2-40B4-BE49-F238E27FC236}">
                <a16:creationId xmlns:a16="http://schemas.microsoft.com/office/drawing/2014/main" id="{1AF386E6-0861-BC4D-9A52-FF756EB9F78D}"/>
              </a:ext>
            </a:extLst>
          </p:cNvPr>
          <p:cNvSpPr txBox="1">
            <a:spLocks noChangeArrowheads="1"/>
          </p:cNvSpPr>
          <p:nvPr/>
        </p:nvSpPr>
        <p:spPr bwMode="auto">
          <a:xfrm>
            <a:off x="8090795" y="4099131"/>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1</a:t>
            </a:r>
          </a:p>
        </p:txBody>
      </p:sp>
      <p:sp>
        <p:nvSpPr>
          <p:cNvPr id="155" name="Text Box 56">
            <a:extLst>
              <a:ext uri="{FF2B5EF4-FFF2-40B4-BE49-F238E27FC236}">
                <a16:creationId xmlns:a16="http://schemas.microsoft.com/office/drawing/2014/main" id="{A6EDC75E-D8C2-CA4A-A915-9DADCE40E9B7}"/>
              </a:ext>
            </a:extLst>
          </p:cNvPr>
          <p:cNvSpPr txBox="1">
            <a:spLocks noChangeArrowheads="1"/>
          </p:cNvSpPr>
          <p:nvPr/>
        </p:nvSpPr>
        <p:spPr bwMode="auto">
          <a:xfrm>
            <a:off x="7521684" y="1692279"/>
            <a:ext cx="306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n</a:t>
            </a:r>
          </a:p>
        </p:txBody>
      </p:sp>
      <p:sp>
        <p:nvSpPr>
          <p:cNvPr id="156" name="Text Box 57">
            <a:extLst>
              <a:ext uri="{FF2B5EF4-FFF2-40B4-BE49-F238E27FC236}">
                <a16:creationId xmlns:a16="http://schemas.microsoft.com/office/drawing/2014/main" id="{903B56D5-EE5B-F343-A71B-4E1FC2032D8C}"/>
              </a:ext>
            </a:extLst>
          </p:cNvPr>
          <p:cNvSpPr txBox="1">
            <a:spLocks noChangeArrowheads="1"/>
          </p:cNvSpPr>
          <p:nvPr/>
        </p:nvSpPr>
        <p:spPr bwMode="auto">
          <a:xfrm>
            <a:off x="6546219" y="3975953"/>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1</a:t>
            </a:r>
          </a:p>
        </p:txBody>
      </p:sp>
      <p:sp>
        <p:nvSpPr>
          <p:cNvPr id="157" name="Text Box 58">
            <a:extLst>
              <a:ext uri="{FF2B5EF4-FFF2-40B4-BE49-F238E27FC236}">
                <a16:creationId xmlns:a16="http://schemas.microsoft.com/office/drawing/2014/main" id="{4B1D0EC7-F27C-6545-98AD-9E38FF3F53E9}"/>
              </a:ext>
            </a:extLst>
          </p:cNvPr>
          <p:cNvSpPr txBox="1">
            <a:spLocks noChangeArrowheads="1"/>
          </p:cNvSpPr>
          <p:nvPr/>
        </p:nvSpPr>
        <p:spPr bwMode="auto">
          <a:xfrm>
            <a:off x="6785064" y="4610431"/>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1</a:t>
            </a:r>
          </a:p>
        </p:txBody>
      </p:sp>
      <p:sp>
        <p:nvSpPr>
          <p:cNvPr id="158" name="Text Box 59">
            <a:extLst>
              <a:ext uri="{FF2B5EF4-FFF2-40B4-BE49-F238E27FC236}">
                <a16:creationId xmlns:a16="http://schemas.microsoft.com/office/drawing/2014/main" id="{08490E4F-4561-6941-A101-7FD2A1B62376}"/>
              </a:ext>
            </a:extLst>
          </p:cNvPr>
          <p:cNvSpPr txBox="1">
            <a:spLocks noChangeArrowheads="1"/>
          </p:cNvSpPr>
          <p:nvPr/>
        </p:nvSpPr>
        <p:spPr bwMode="auto">
          <a:xfrm>
            <a:off x="5883761" y="3012897"/>
            <a:ext cx="306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n</a:t>
            </a:r>
          </a:p>
        </p:txBody>
      </p:sp>
      <p:sp>
        <p:nvSpPr>
          <p:cNvPr id="159" name="Text Box 60">
            <a:extLst>
              <a:ext uri="{FF2B5EF4-FFF2-40B4-BE49-F238E27FC236}">
                <a16:creationId xmlns:a16="http://schemas.microsoft.com/office/drawing/2014/main" id="{6B71FA49-D03E-8449-B857-AE437DFBDAAB}"/>
              </a:ext>
            </a:extLst>
          </p:cNvPr>
          <p:cNvSpPr txBox="1">
            <a:spLocks noChangeArrowheads="1"/>
          </p:cNvSpPr>
          <p:nvPr/>
        </p:nvSpPr>
        <p:spPr bwMode="auto">
          <a:xfrm>
            <a:off x="8098421" y="3141485"/>
            <a:ext cx="306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n</a:t>
            </a:r>
          </a:p>
        </p:txBody>
      </p:sp>
      <p:sp>
        <p:nvSpPr>
          <p:cNvPr id="160" name="Text Box 61">
            <a:extLst>
              <a:ext uri="{FF2B5EF4-FFF2-40B4-BE49-F238E27FC236}">
                <a16:creationId xmlns:a16="http://schemas.microsoft.com/office/drawing/2014/main" id="{5E47FE33-B514-DE41-AF46-77FF30C3FD2D}"/>
              </a:ext>
            </a:extLst>
          </p:cNvPr>
          <p:cNvSpPr txBox="1">
            <a:spLocks noChangeArrowheads="1"/>
          </p:cNvSpPr>
          <p:nvPr/>
        </p:nvSpPr>
        <p:spPr bwMode="auto">
          <a:xfrm>
            <a:off x="5237921" y="4593721"/>
            <a:ext cx="306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n</a:t>
            </a:r>
          </a:p>
        </p:txBody>
      </p:sp>
      <p:sp>
        <p:nvSpPr>
          <p:cNvPr id="161" name="Text Box 62">
            <a:extLst>
              <a:ext uri="{FF2B5EF4-FFF2-40B4-BE49-F238E27FC236}">
                <a16:creationId xmlns:a16="http://schemas.microsoft.com/office/drawing/2014/main" id="{5BFD214A-05CE-F94B-917E-7B624162D312}"/>
              </a:ext>
            </a:extLst>
          </p:cNvPr>
          <p:cNvSpPr txBox="1">
            <a:spLocks noChangeArrowheads="1"/>
          </p:cNvSpPr>
          <p:nvPr/>
        </p:nvSpPr>
        <p:spPr bwMode="auto">
          <a:xfrm>
            <a:off x="6444995" y="3013873"/>
            <a:ext cx="3818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m</a:t>
            </a:r>
          </a:p>
        </p:txBody>
      </p:sp>
      <p:sp>
        <p:nvSpPr>
          <p:cNvPr id="162" name="Text Box 63">
            <a:extLst>
              <a:ext uri="{FF2B5EF4-FFF2-40B4-BE49-F238E27FC236}">
                <a16:creationId xmlns:a16="http://schemas.microsoft.com/office/drawing/2014/main" id="{F9F45270-60E2-7444-B80E-2AF70A597AA7}"/>
              </a:ext>
            </a:extLst>
          </p:cNvPr>
          <p:cNvSpPr txBox="1">
            <a:spLocks noChangeArrowheads="1"/>
          </p:cNvSpPr>
          <p:nvPr/>
        </p:nvSpPr>
        <p:spPr bwMode="auto">
          <a:xfrm>
            <a:off x="8361087" y="1706883"/>
            <a:ext cx="3818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m</a:t>
            </a:r>
          </a:p>
        </p:txBody>
      </p:sp>
      <p:sp>
        <p:nvSpPr>
          <p:cNvPr id="163" name="Text Box 64">
            <a:extLst>
              <a:ext uri="{FF2B5EF4-FFF2-40B4-BE49-F238E27FC236}">
                <a16:creationId xmlns:a16="http://schemas.microsoft.com/office/drawing/2014/main" id="{A8A1EDB7-1176-354B-91C7-8811BF1E3A54}"/>
              </a:ext>
            </a:extLst>
          </p:cNvPr>
          <p:cNvSpPr txBox="1">
            <a:spLocks noChangeArrowheads="1"/>
          </p:cNvSpPr>
          <p:nvPr/>
        </p:nvSpPr>
        <p:spPr bwMode="auto">
          <a:xfrm>
            <a:off x="6850185" y="2324920"/>
            <a:ext cx="3818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m</a:t>
            </a:r>
          </a:p>
        </p:txBody>
      </p:sp>
      <p:sp>
        <p:nvSpPr>
          <p:cNvPr id="164" name="Text Box 65">
            <a:extLst>
              <a:ext uri="{FF2B5EF4-FFF2-40B4-BE49-F238E27FC236}">
                <a16:creationId xmlns:a16="http://schemas.microsoft.com/office/drawing/2014/main" id="{B4D93CCD-4287-C34B-9B3E-7DF31FD928D3}"/>
              </a:ext>
            </a:extLst>
          </p:cNvPr>
          <p:cNvSpPr txBox="1">
            <a:spLocks noChangeArrowheads="1"/>
          </p:cNvSpPr>
          <p:nvPr/>
        </p:nvSpPr>
        <p:spPr bwMode="auto">
          <a:xfrm>
            <a:off x="5506950" y="2319341"/>
            <a:ext cx="306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n</a:t>
            </a:r>
          </a:p>
        </p:txBody>
      </p:sp>
      <p:sp>
        <p:nvSpPr>
          <p:cNvPr id="3" name="Rectangle 2">
            <a:extLst>
              <a:ext uri="{FF2B5EF4-FFF2-40B4-BE49-F238E27FC236}">
                <a16:creationId xmlns:a16="http://schemas.microsoft.com/office/drawing/2014/main" id="{14B05281-A03A-1041-A4E9-FBCB7A34B709}"/>
              </a:ext>
            </a:extLst>
          </p:cNvPr>
          <p:cNvSpPr/>
          <p:nvPr/>
        </p:nvSpPr>
        <p:spPr>
          <a:xfrm>
            <a:off x="3902391" y="6433823"/>
            <a:ext cx="4387219" cy="276999"/>
          </a:xfrm>
          <a:prstGeom prst="rect">
            <a:avLst/>
          </a:prstGeom>
        </p:spPr>
        <p:txBody>
          <a:bodyPr wrap="square">
            <a:spAutoFit/>
          </a:bodyPr>
          <a:lstStyle/>
          <a:p>
            <a:pPr algn="ctr"/>
            <a:r>
              <a:rPr lang="de-DE" sz="1200" dirty="0">
                <a:solidFill>
                  <a:schemeClr val="tx1">
                    <a:lumMod val="60000"/>
                    <a:lumOff val="40000"/>
                  </a:schemeClr>
                </a:solidFill>
              </a:rPr>
              <a:t>A. Kemper, A. </a:t>
            </a:r>
            <a:r>
              <a:rPr lang="de-DE" sz="1200" dirty="0" err="1">
                <a:solidFill>
                  <a:schemeClr val="tx1">
                    <a:lumMod val="60000"/>
                    <a:lumOff val="40000"/>
                  </a:schemeClr>
                </a:solidFill>
              </a:rPr>
              <a:t>Eickler</a:t>
            </a:r>
            <a:r>
              <a:rPr lang="de-DE" sz="1200" dirty="0">
                <a:solidFill>
                  <a:schemeClr val="tx1">
                    <a:lumMod val="60000"/>
                    <a:lumOff val="40000"/>
                  </a:schemeClr>
                </a:solidFill>
              </a:rPr>
              <a:t>, </a:t>
            </a:r>
            <a:r>
              <a:rPr lang="de-DE" sz="1200" i="1" dirty="0">
                <a:solidFill>
                  <a:schemeClr val="tx1">
                    <a:lumMod val="60000"/>
                    <a:lumOff val="40000"/>
                  </a:schemeClr>
                </a:solidFill>
              </a:rPr>
              <a:t>Datenbanksysteme: Eine Einführung</a:t>
            </a:r>
            <a:endParaRPr lang="de-DE" sz="1200" dirty="0">
              <a:solidFill>
                <a:schemeClr val="tx1">
                  <a:lumMod val="60000"/>
                  <a:lumOff val="40000"/>
                </a:schemeClr>
              </a:solidFill>
            </a:endParaRPr>
          </a:p>
        </p:txBody>
      </p:sp>
    </p:spTree>
    <p:extLst>
      <p:ext uri="{BB962C8B-B14F-4D97-AF65-F5344CB8AC3E}">
        <p14:creationId xmlns:p14="http://schemas.microsoft.com/office/powerpoint/2010/main" val="185896612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FE24B-B8A0-674C-B06E-23FD17056FF4}"/>
              </a:ext>
            </a:extLst>
          </p:cNvPr>
          <p:cNvSpPr>
            <a:spLocks noGrp="1"/>
          </p:cNvSpPr>
          <p:nvPr>
            <p:ph type="title"/>
          </p:nvPr>
        </p:nvSpPr>
        <p:spPr/>
        <p:txBody>
          <a:bodyPr/>
          <a:lstStyle/>
          <a:p>
            <a:r>
              <a:rPr lang="de-DE" dirty="0"/>
              <a:t>Funktionalitäten (Reprise)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740C25-17C3-954F-8C01-CB62454CC605}"/>
                  </a:ext>
                </a:extLst>
              </p:cNvPr>
              <p:cNvSpPr>
                <a:spLocks noGrp="1"/>
              </p:cNvSpPr>
              <p:nvPr>
                <p:ph idx="1"/>
              </p:nvPr>
            </p:nvSpPr>
            <p:spPr>
              <a:xfrm>
                <a:off x="359626" y="1665066"/>
                <a:ext cx="7273724" cy="4240848"/>
              </a:xfrm>
            </p:spPr>
            <p:txBody>
              <a:bodyPr>
                <a:noAutofit/>
              </a:bodyPr>
              <a:lstStyle/>
              <a:p>
                <a:r>
                  <a:rPr lang="de-DE" dirty="0">
                    <a:ea typeface="ＭＳ Ｐゴシック" charset="0"/>
                  </a:rPr>
                  <a:t>Funktionalitäten bei binären Beziehungen: </a:t>
                </a:r>
                <a:r>
                  <a:rPr lang="de-DE" dirty="0" err="1">
                    <a:ea typeface="ＭＳ Ｐゴシック" charset="0"/>
                  </a:rPr>
                  <a:t>n:m</a:t>
                </a:r>
                <a:r>
                  <a:rPr lang="de-DE" dirty="0">
                    <a:ea typeface="ＭＳ Ｐゴシック" charset="0"/>
                  </a:rPr>
                  <a:t>, 1:n, 1:1</a:t>
                </a:r>
              </a:p>
              <a:p>
                <a:r>
                  <a:rPr lang="de-DE" dirty="0">
                    <a:ea typeface="ＭＳ Ｐゴシック" charset="0"/>
                  </a:rPr>
                  <a:t>Generalisierung:</a:t>
                </a:r>
                <a:br>
                  <a:rPr lang="de-DE" dirty="0">
                    <a:ea typeface="ＭＳ Ｐゴシック" charset="0"/>
                  </a:rPr>
                </a:br>
                <a:r>
                  <a:rPr lang="de-DE" dirty="0">
                    <a:ea typeface="ＭＳ Ｐゴシック" charset="0"/>
                  </a:rPr>
                  <a:t>Funktionalitätsangaben bei </a:t>
                </a:r>
                <a14:m>
                  <m:oMath xmlns:m="http://schemas.openxmlformats.org/officeDocument/2006/math">
                    <m:r>
                      <a:rPr lang="de-DE" b="0" i="1" dirty="0" smtClean="0">
                        <a:latin typeface="Cambria Math" panose="02040503050406030204" pitchFamily="18" charset="0"/>
                        <a:ea typeface="ＭＳ Ｐゴシック" charset="0"/>
                      </a:rPr>
                      <m:t>𝑘</m:t>
                    </m:r>
                  </m:oMath>
                </a14:m>
                <a:r>
                  <a:rPr lang="de-DE" dirty="0">
                    <a:ea typeface="ＭＳ Ｐゴシック" charset="0"/>
                  </a:rPr>
                  <a:t>-ären Beziehungen</a:t>
                </a:r>
              </a:p>
              <a:p>
                <a:pPr lvl="1"/>
                <a:r>
                  <a:rPr lang="de-DE" dirty="0">
                    <a:ea typeface="ＭＳ Ｐゴシック" charset="0"/>
                  </a:rPr>
                  <a:t>Funktionalität zwischen einem Tupel von </a:t>
                </a:r>
                <a14:m>
                  <m:oMath xmlns:m="http://schemas.openxmlformats.org/officeDocument/2006/math">
                    <m:r>
                      <a:rPr lang="de-DE" i="1" dirty="0" smtClean="0">
                        <a:latin typeface="Cambria Math" panose="02040503050406030204" pitchFamily="18" charset="0"/>
                        <a:ea typeface="ＭＳ Ｐゴシック" charset="0"/>
                      </a:rPr>
                      <m:t>𝑘</m:t>
                    </m:r>
                    <m:r>
                      <a:rPr lang="de-DE" i="1" dirty="0" smtClean="0">
                        <a:latin typeface="Cambria Math" panose="02040503050406030204" pitchFamily="18" charset="0"/>
                        <a:ea typeface="ＭＳ Ｐゴシック" charset="0"/>
                      </a:rPr>
                      <m:t>−1</m:t>
                    </m:r>
                  </m:oMath>
                </a14:m>
                <a:r>
                  <a:rPr lang="de-DE" dirty="0">
                    <a:ea typeface="ＭＳ Ｐゴシック" charset="0"/>
                  </a:rPr>
                  <a:t> Entitäten und des verbliebenen Entitätstyps</a:t>
                </a:r>
              </a:p>
              <a:p>
                <a:pPr lvl="1"/>
                <a:r>
                  <a:rPr lang="de-DE" dirty="0">
                    <a:ea typeface="ＭＳ Ｐゴシック" charset="0"/>
                  </a:rPr>
                  <a:t>Beispiel</a:t>
                </a:r>
              </a:p>
              <a:p>
                <a:pPr lvl="2"/>
                <a:r>
                  <a:rPr lang="de-DE" dirty="0">
                    <a:ea typeface="ＭＳ Ｐゴシック" charset="0"/>
                  </a:rPr>
                  <a:t>Ternäre Beziehung „prüfen“</a:t>
                </a:r>
              </a:p>
              <a:p>
                <a:pPr lvl="3"/>
                <a:r>
                  <a:rPr lang="de-DE" dirty="0">
                    <a:ea typeface="ＭＳ Ｐゴシック" charset="0"/>
                  </a:rPr>
                  <a:t>Ein*</a:t>
                </a:r>
                <a:r>
                  <a:rPr lang="de-DE" dirty="0" err="1">
                    <a:ea typeface="ＭＳ Ｐゴシック" charset="0"/>
                  </a:rPr>
                  <a:t>e</a:t>
                </a:r>
                <a:r>
                  <a:rPr lang="de-DE" dirty="0">
                    <a:ea typeface="ＭＳ Ｐゴシック" charset="0"/>
                  </a:rPr>
                  <a:t> Studierende*</a:t>
                </a:r>
                <a:r>
                  <a:rPr lang="de-DE" dirty="0" err="1">
                    <a:ea typeface="ＭＳ Ｐゴシック" charset="0"/>
                  </a:rPr>
                  <a:t>r</a:t>
                </a:r>
                <a:r>
                  <a:rPr lang="de-DE" dirty="0">
                    <a:ea typeface="ＭＳ Ｐゴシック" charset="0"/>
                  </a:rPr>
                  <a:t> in einer Vorlesung kann von einem*</a:t>
                </a:r>
                <a:r>
                  <a:rPr lang="de-DE" dirty="0" err="1">
                    <a:ea typeface="ＭＳ Ｐゴシック" charset="0"/>
                  </a:rPr>
                  <a:t>r</a:t>
                </a:r>
                <a:r>
                  <a:rPr lang="de-DE" dirty="0">
                    <a:ea typeface="ＭＳ Ｐゴシック" charset="0"/>
                  </a:rPr>
                  <a:t> Professor*in geprüft werden ➝ 1</a:t>
                </a:r>
              </a:p>
              <a:p>
                <a:pPr lvl="3"/>
                <a:r>
                  <a:rPr lang="de-DE" dirty="0">
                    <a:ea typeface="ＭＳ Ｐゴシック" charset="0"/>
                  </a:rPr>
                  <a:t>Ein*</a:t>
                </a:r>
                <a:r>
                  <a:rPr lang="de-DE" dirty="0" err="1">
                    <a:ea typeface="ＭＳ Ｐゴシック" charset="0"/>
                  </a:rPr>
                  <a:t>e</a:t>
                </a:r>
                <a:r>
                  <a:rPr lang="de-DE" dirty="0">
                    <a:ea typeface="ＭＳ Ｐゴシック" charset="0"/>
                  </a:rPr>
                  <a:t> Professor*in in einer Vorlesung kann mehrere Studierende prüfen ➝ n</a:t>
                </a:r>
              </a:p>
              <a:p>
                <a:pPr lvl="3"/>
                <a:r>
                  <a:rPr lang="de-DE" dirty="0">
                    <a:ea typeface="ＭＳ Ｐゴシック" charset="0"/>
                  </a:rPr>
                  <a:t>Ein*</a:t>
                </a:r>
                <a:r>
                  <a:rPr lang="de-DE" dirty="0" err="1">
                    <a:ea typeface="ＭＳ Ｐゴシック" charset="0"/>
                  </a:rPr>
                  <a:t>e</a:t>
                </a:r>
                <a:r>
                  <a:rPr lang="de-DE" dirty="0">
                    <a:ea typeface="ＭＳ Ｐゴシック" charset="0"/>
                  </a:rPr>
                  <a:t> Professor*in kann eine*n Studierende*n in mehreren Vorlesungen prüfen ➝ m (</a:t>
                </a:r>
                <a14:m>
                  <m:oMath xmlns:m="http://schemas.openxmlformats.org/officeDocument/2006/math">
                    <m:r>
                      <a:rPr lang="de-DE" i="1" smtClean="0">
                        <a:latin typeface="Cambria Math" panose="02040503050406030204" pitchFamily="18" charset="0"/>
                        <a:ea typeface="Cambria Math" panose="02040503050406030204" pitchFamily="18" charset="0"/>
                      </a:rPr>
                      <m:t>≠</m:t>
                    </m:r>
                  </m:oMath>
                </a14:m>
                <a:r>
                  <a:rPr lang="de-DE" dirty="0">
                    <a:ea typeface="ＭＳ Ｐゴシック" charset="0"/>
                  </a:rPr>
                  <a:t> n)</a:t>
                </a:r>
              </a:p>
              <a:p>
                <a:pPr lvl="2"/>
                <a:endParaRPr lang="de-DE" dirty="0">
                  <a:ea typeface="ＭＳ Ｐゴシック" charset="0"/>
                </a:endParaRPr>
              </a:p>
            </p:txBody>
          </p:sp>
        </mc:Choice>
        <mc:Fallback xmlns="">
          <p:sp>
            <p:nvSpPr>
              <p:cNvPr id="3" name="Content Placeholder 2">
                <a:extLst>
                  <a:ext uri="{FF2B5EF4-FFF2-40B4-BE49-F238E27FC236}">
                    <a16:creationId xmlns:a16="http://schemas.microsoft.com/office/drawing/2014/main" id="{5F740C25-17C3-954F-8C01-CB62454CC605}"/>
                  </a:ext>
                </a:extLst>
              </p:cNvPr>
              <p:cNvSpPr>
                <a:spLocks noGrp="1" noRot="1" noChangeAspect="1" noMove="1" noResize="1" noEditPoints="1" noAdjustHandles="1" noChangeArrowheads="1" noChangeShapeType="1" noTextEdit="1"/>
              </p:cNvSpPr>
              <p:nvPr>
                <p:ph idx="1"/>
              </p:nvPr>
            </p:nvSpPr>
            <p:spPr>
              <a:xfrm>
                <a:off x="359626" y="1665066"/>
                <a:ext cx="7273724" cy="4240848"/>
              </a:xfrm>
              <a:blipFill>
                <a:blip r:embed="rId3"/>
                <a:stretch>
                  <a:fillRect l="-2265" t="-2687" r="-523"/>
                </a:stretch>
              </a:blipFill>
            </p:spPr>
            <p:txBody>
              <a:bodyPr/>
              <a:lstStyle/>
              <a:p>
                <a:r>
                  <a:rPr lang="en-GB">
                    <a:noFill/>
                  </a:rPr>
                  <a:t> </a:t>
                </a:r>
              </a:p>
            </p:txBody>
          </p:sp>
        </mc:Fallback>
      </mc:AlternateContent>
      <p:sp>
        <p:nvSpPr>
          <p:cNvPr id="108" name="Date Placeholder 107">
            <a:extLst>
              <a:ext uri="{FF2B5EF4-FFF2-40B4-BE49-F238E27FC236}">
                <a16:creationId xmlns:a16="http://schemas.microsoft.com/office/drawing/2014/main" id="{BB0B3E04-DB39-A545-B6FC-B27E3A3657D1}"/>
              </a:ext>
            </a:extLst>
          </p:cNvPr>
          <p:cNvSpPr>
            <a:spLocks noGrp="1"/>
          </p:cNvSpPr>
          <p:nvPr>
            <p:ph type="dt" sz="half" idx="2"/>
          </p:nvPr>
        </p:nvSpPr>
        <p:spPr/>
        <p:txBody>
          <a:bodyPr/>
          <a:lstStyle/>
          <a:p>
            <a:r>
              <a:rPr lang="en-GB"/>
              <a:t>Modellierung</a:t>
            </a:r>
          </a:p>
        </p:txBody>
      </p:sp>
      <p:sp>
        <p:nvSpPr>
          <p:cNvPr id="119" name="Footer Placeholder 118">
            <a:extLst>
              <a:ext uri="{FF2B5EF4-FFF2-40B4-BE49-F238E27FC236}">
                <a16:creationId xmlns:a16="http://schemas.microsoft.com/office/drawing/2014/main" id="{213AC6AE-FFF1-3846-996A-DFF902CF739D}"/>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29D78A40-516C-1A46-B609-66C6699E4239}"/>
              </a:ext>
            </a:extLst>
          </p:cNvPr>
          <p:cNvSpPr>
            <a:spLocks noGrp="1"/>
          </p:cNvSpPr>
          <p:nvPr>
            <p:ph type="sldNum" sz="quarter" idx="4"/>
          </p:nvPr>
        </p:nvSpPr>
        <p:spPr/>
        <p:txBody>
          <a:bodyPr/>
          <a:lstStyle/>
          <a:p>
            <a:fld id="{6B52BCD7-8B4B-1443-81DC-540C3C62FE02}" type="slidenum">
              <a:rPr lang="en-GB" smtClean="0"/>
              <a:t>31</a:t>
            </a:fld>
            <a:endParaRPr lang="en-GB"/>
          </a:p>
        </p:txBody>
      </p:sp>
      <p:grpSp>
        <p:nvGrpSpPr>
          <p:cNvPr id="130" name="Group 129">
            <a:extLst>
              <a:ext uri="{FF2B5EF4-FFF2-40B4-BE49-F238E27FC236}">
                <a16:creationId xmlns:a16="http://schemas.microsoft.com/office/drawing/2014/main" id="{C08BACAD-C963-6846-9845-114F4C02E50A}"/>
              </a:ext>
            </a:extLst>
          </p:cNvPr>
          <p:cNvGrpSpPr/>
          <p:nvPr/>
        </p:nvGrpSpPr>
        <p:grpSpPr>
          <a:xfrm>
            <a:off x="7431038" y="4944909"/>
            <a:ext cx="4400637" cy="963613"/>
            <a:chOff x="7569307" y="4937372"/>
            <a:chExt cx="4400637" cy="963613"/>
          </a:xfrm>
        </p:grpSpPr>
        <p:sp>
          <p:nvSpPr>
            <p:cNvPr id="115" name="Rectangle 4">
              <a:extLst>
                <a:ext uri="{FF2B5EF4-FFF2-40B4-BE49-F238E27FC236}">
                  <a16:creationId xmlns:a16="http://schemas.microsoft.com/office/drawing/2014/main" id="{DCF0C347-7129-0240-BF7D-964D2C0B2223}"/>
                </a:ext>
              </a:extLst>
            </p:cNvPr>
            <p:cNvSpPr>
              <a:spLocks noChangeArrowheads="1"/>
            </p:cNvSpPr>
            <p:nvPr/>
          </p:nvSpPr>
          <p:spPr bwMode="auto">
            <a:xfrm>
              <a:off x="10433176" y="5247728"/>
              <a:ext cx="1536768" cy="3390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Mitarbeitende</a:t>
              </a:r>
            </a:p>
          </p:txBody>
        </p:sp>
        <p:sp>
          <p:nvSpPr>
            <p:cNvPr id="111" name="Rectangle 14">
              <a:extLst>
                <a:ext uri="{FF2B5EF4-FFF2-40B4-BE49-F238E27FC236}">
                  <a16:creationId xmlns:a16="http://schemas.microsoft.com/office/drawing/2014/main" id="{0D3BD749-75B7-9440-AEAB-452C294C5F65}"/>
                </a:ext>
              </a:extLst>
            </p:cNvPr>
            <p:cNvSpPr>
              <a:spLocks noChangeArrowheads="1"/>
            </p:cNvSpPr>
            <p:nvPr/>
          </p:nvSpPr>
          <p:spPr bwMode="auto">
            <a:xfrm>
              <a:off x="9747446" y="5137563"/>
              <a:ext cx="379913" cy="3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m</a:t>
              </a:r>
            </a:p>
          </p:txBody>
        </p:sp>
        <p:sp>
          <p:nvSpPr>
            <p:cNvPr id="112" name="Rectangle 15">
              <a:extLst>
                <a:ext uri="{FF2B5EF4-FFF2-40B4-BE49-F238E27FC236}">
                  <a16:creationId xmlns:a16="http://schemas.microsoft.com/office/drawing/2014/main" id="{B5AB7957-0D0D-A449-8B51-B192FF31C14F}"/>
                </a:ext>
              </a:extLst>
            </p:cNvPr>
            <p:cNvSpPr>
              <a:spLocks noChangeArrowheads="1"/>
            </p:cNvSpPr>
            <p:nvPr/>
          </p:nvSpPr>
          <p:spPr bwMode="auto">
            <a:xfrm>
              <a:off x="8772912" y="5137563"/>
              <a:ext cx="304572" cy="3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n</a:t>
              </a:r>
            </a:p>
          </p:txBody>
        </p:sp>
        <p:sp>
          <p:nvSpPr>
            <p:cNvPr id="126" name="Rectangle 3">
              <a:extLst>
                <a:ext uri="{FF2B5EF4-FFF2-40B4-BE49-F238E27FC236}">
                  <a16:creationId xmlns:a16="http://schemas.microsoft.com/office/drawing/2014/main" id="{CD1634E9-6C98-7F4E-8BBB-723E6028C2C2}"/>
                </a:ext>
              </a:extLst>
            </p:cNvPr>
            <p:cNvSpPr>
              <a:spLocks noChangeArrowheads="1"/>
            </p:cNvSpPr>
            <p:nvPr/>
          </p:nvSpPr>
          <p:spPr bwMode="auto">
            <a:xfrm>
              <a:off x="7569307" y="5249316"/>
              <a:ext cx="849529" cy="3390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Projekt</a:t>
              </a:r>
            </a:p>
          </p:txBody>
        </p:sp>
        <p:sp>
          <p:nvSpPr>
            <p:cNvPr id="127" name="AutoShape 6">
              <a:extLst>
                <a:ext uri="{FF2B5EF4-FFF2-40B4-BE49-F238E27FC236}">
                  <a16:creationId xmlns:a16="http://schemas.microsoft.com/office/drawing/2014/main" id="{5ABBB45D-361E-EC40-B097-6051DB4C8658}"/>
                </a:ext>
              </a:extLst>
            </p:cNvPr>
            <p:cNvSpPr>
              <a:spLocks noChangeArrowheads="1"/>
            </p:cNvSpPr>
            <p:nvPr/>
          </p:nvSpPr>
          <p:spPr bwMode="auto">
            <a:xfrm>
              <a:off x="8986413" y="4937372"/>
              <a:ext cx="889488" cy="963613"/>
            </a:xfrm>
            <a:prstGeom prst="diamond">
              <a:avLst/>
            </a:prstGeom>
            <a:solidFill>
              <a:schemeClr val="bg1"/>
            </a:solidFill>
            <a:ln w="12700">
              <a:solidFill>
                <a:schemeClr val="tx1"/>
              </a:solidFill>
              <a:miter lim="800000"/>
              <a:headEnd/>
              <a:tailEnd/>
            </a:ln>
          </p:spPr>
          <p:txBody>
            <a:bodyPr wrap="none" anchor="ctr"/>
            <a:lstStyle/>
            <a:p>
              <a:pPr algn="ctr"/>
              <a:endParaRPr lang="de-DE" dirty="0"/>
            </a:p>
            <a:p>
              <a:pPr algn="ctr"/>
              <a:r>
                <a:rPr lang="de-DE" dirty="0"/>
                <a:t>arbeitet</a:t>
              </a:r>
              <a:br>
                <a:rPr lang="de-DE" dirty="0"/>
              </a:br>
              <a:r>
                <a:rPr lang="de-DE" dirty="0"/>
                <a:t>an</a:t>
              </a:r>
            </a:p>
          </p:txBody>
        </p:sp>
        <p:cxnSp>
          <p:nvCxnSpPr>
            <p:cNvPr id="128" name="Straight Connector 127">
              <a:extLst>
                <a:ext uri="{FF2B5EF4-FFF2-40B4-BE49-F238E27FC236}">
                  <a16:creationId xmlns:a16="http://schemas.microsoft.com/office/drawing/2014/main" id="{8587AA1D-489C-B94B-B1FF-D0296E15B27A}"/>
                </a:ext>
              </a:extLst>
            </p:cNvPr>
            <p:cNvCxnSpPr>
              <a:stCxn id="126" idx="3"/>
              <a:endCxn id="127" idx="1"/>
            </p:cNvCxnSpPr>
            <p:nvPr/>
          </p:nvCxnSpPr>
          <p:spPr>
            <a:xfrm>
              <a:off x="8418836" y="5418850"/>
              <a:ext cx="567577" cy="3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9465BB9A-7530-CD46-93EB-CD6AF28125CB}"/>
                </a:ext>
              </a:extLst>
            </p:cNvPr>
            <p:cNvCxnSpPr>
              <a:cxnSpLocks/>
              <a:stCxn id="127" idx="3"/>
              <a:endCxn id="115" idx="1"/>
            </p:cNvCxnSpPr>
            <p:nvPr/>
          </p:nvCxnSpPr>
          <p:spPr>
            <a:xfrm flipV="1">
              <a:off x="9875901" y="5417262"/>
              <a:ext cx="557275" cy="19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DBC22E47-DF6E-6F4E-9B85-87A474979661}"/>
              </a:ext>
            </a:extLst>
          </p:cNvPr>
          <p:cNvGrpSpPr/>
          <p:nvPr/>
        </p:nvGrpSpPr>
        <p:grpSpPr>
          <a:xfrm>
            <a:off x="7562040" y="1610470"/>
            <a:ext cx="4197299" cy="3076247"/>
            <a:chOff x="4248151" y="1780201"/>
            <a:chExt cx="4197299" cy="3076247"/>
          </a:xfrm>
        </p:grpSpPr>
        <p:sp>
          <p:nvSpPr>
            <p:cNvPr id="131" name="Rectangle 3">
              <a:extLst>
                <a:ext uri="{FF2B5EF4-FFF2-40B4-BE49-F238E27FC236}">
                  <a16:creationId xmlns:a16="http://schemas.microsoft.com/office/drawing/2014/main" id="{4374A195-2C2C-D34E-9EA0-89E2E604DF40}"/>
                </a:ext>
              </a:extLst>
            </p:cNvPr>
            <p:cNvSpPr>
              <a:spLocks noChangeArrowheads="1"/>
            </p:cNvSpPr>
            <p:nvPr/>
          </p:nvSpPr>
          <p:spPr bwMode="auto">
            <a:xfrm>
              <a:off x="4248151" y="2405066"/>
              <a:ext cx="1631950" cy="455613"/>
            </a:xfrm>
            <a:prstGeom prst="rect">
              <a:avLst/>
            </a:prstGeom>
            <a:noFill/>
            <a:ln w="12700">
              <a:solidFill>
                <a:schemeClr val="accent1"/>
              </a:solidFill>
              <a:miter lim="800000"/>
              <a:headEnd/>
              <a:tailEnd/>
            </a:ln>
          </p:spPr>
          <p:txBody>
            <a:bodyPr wrap="none" anchor="ctr"/>
            <a:lstStyle/>
            <a:p>
              <a:pPr algn="ctr"/>
              <a:r>
                <a:rPr lang="de-DE" dirty="0"/>
                <a:t>Studierende</a:t>
              </a:r>
            </a:p>
          </p:txBody>
        </p:sp>
        <p:sp>
          <p:nvSpPr>
            <p:cNvPr id="132" name="Oval 5">
              <a:extLst>
                <a:ext uri="{FF2B5EF4-FFF2-40B4-BE49-F238E27FC236}">
                  <a16:creationId xmlns:a16="http://schemas.microsoft.com/office/drawing/2014/main" id="{59544D57-69D5-A344-A54E-0B14B1916EE0}"/>
                </a:ext>
              </a:extLst>
            </p:cNvPr>
            <p:cNvSpPr>
              <a:spLocks noChangeArrowheads="1"/>
            </p:cNvSpPr>
            <p:nvPr/>
          </p:nvSpPr>
          <p:spPr bwMode="auto">
            <a:xfrm>
              <a:off x="4664313" y="1780201"/>
              <a:ext cx="788988" cy="417513"/>
            </a:xfrm>
            <a:prstGeom prst="ellipse">
              <a:avLst/>
            </a:prstGeom>
            <a:noFill/>
            <a:ln w="12700">
              <a:solidFill>
                <a:srgbClr val="FFC000"/>
              </a:solidFill>
              <a:round/>
              <a:headEnd/>
              <a:tailEnd/>
            </a:ln>
          </p:spPr>
          <p:txBody>
            <a:bodyPr wrap="none" anchor="ctr"/>
            <a:lstStyle/>
            <a:p>
              <a:pPr algn="ctr"/>
              <a:r>
                <a:rPr lang="de-DE" u="sng" dirty="0" err="1"/>
                <a:t>MatrNr</a:t>
              </a:r>
              <a:endParaRPr lang="de-DE" u="sng" dirty="0"/>
            </a:p>
          </p:txBody>
        </p:sp>
        <p:sp>
          <p:nvSpPr>
            <p:cNvPr id="133" name="Oval 12">
              <a:extLst>
                <a:ext uri="{FF2B5EF4-FFF2-40B4-BE49-F238E27FC236}">
                  <a16:creationId xmlns:a16="http://schemas.microsoft.com/office/drawing/2014/main" id="{24EB37A9-AA84-F64F-AF8E-DC61EA978D1D}"/>
                </a:ext>
              </a:extLst>
            </p:cNvPr>
            <p:cNvSpPr>
              <a:spLocks noChangeArrowheads="1"/>
            </p:cNvSpPr>
            <p:nvPr/>
          </p:nvSpPr>
          <p:spPr bwMode="auto">
            <a:xfrm>
              <a:off x="4364993" y="3588604"/>
              <a:ext cx="788988" cy="417513"/>
            </a:xfrm>
            <a:prstGeom prst="ellipse">
              <a:avLst/>
            </a:prstGeom>
            <a:noFill/>
            <a:ln w="12700">
              <a:solidFill>
                <a:srgbClr val="FFC000"/>
              </a:solidFill>
              <a:round/>
              <a:headEnd/>
              <a:tailEnd/>
            </a:ln>
          </p:spPr>
          <p:txBody>
            <a:bodyPr wrap="none" anchor="ctr"/>
            <a:lstStyle/>
            <a:p>
              <a:pPr algn="ctr"/>
              <a:r>
                <a:rPr lang="de-DE"/>
                <a:t>Note</a:t>
              </a:r>
            </a:p>
          </p:txBody>
        </p:sp>
        <p:sp>
          <p:nvSpPr>
            <p:cNvPr id="134" name="AutoShape 14">
              <a:extLst>
                <a:ext uri="{FF2B5EF4-FFF2-40B4-BE49-F238E27FC236}">
                  <a16:creationId xmlns:a16="http://schemas.microsoft.com/office/drawing/2014/main" id="{AA203400-7D37-9542-8797-59C41CB4A676}"/>
                </a:ext>
              </a:extLst>
            </p:cNvPr>
            <p:cNvSpPr>
              <a:spLocks noChangeArrowheads="1"/>
            </p:cNvSpPr>
            <p:nvPr/>
          </p:nvSpPr>
          <p:spPr bwMode="auto">
            <a:xfrm>
              <a:off x="5746118" y="3433029"/>
              <a:ext cx="1187450" cy="727075"/>
            </a:xfrm>
            <a:prstGeom prst="diamond">
              <a:avLst/>
            </a:prstGeom>
            <a:noFill/>
            <a:ln w="12700">
              <a:solidFill>
                <a:srgbClr val="7030A0"/>
              </a:solidFill>
              <a:miter lim="800000"/>
              <a:headEnd/>
              <a:tailEnd/>
            </a:ln>
          </p:spPr>
          <p:txBody>
            <a:bodyPr wrap="none" anchor="ctr"/>
            <a:lstStyle/>
            <a:p>
              <a:pPr algn="ctr"/>
              <a:r>
                <a:rPr lang="de-DE"/>
                <a:t>prüfen</a:t>
              </a:r>
            </a:p>
          </p:txBody>
        </p:sp>
        <p:sp>
          <p:nvSpPr>
            <p:cNvPr id="135" name="Rectangle 16">
              <a:extLst>
                <a:ext uri="{FF2B5EF4-FFF2-40B4-BE49-F238E27FC236}">
                  <a16:creationId xmlns:a16="http://schemas.microsoft.com/office/drawing/2014/main" id="{277D844B-564C-A84C-AD8A-4779DC2D2CC6}"/>
                </a:ext>
              </a:extLst>
            </p:cNvPr>
            <p:cNvSpPr>
              <a:spLocks noChangeArrowheads="1"/>
            </p:cNvSpPr>
            <p:nvPr/>
          </p:nvSpPr>
          <p:spPr bwMode="auto">
            <a:xfrm>
              <a:off x="5523868" y="4400835"/>
              <a:ext cx="1631950" cy="455613"/>
            </a:xfrm>
            <a:prstGeom prst="rect">
              <a:avLst/>
            </a:prstGeom>
            <a:noFill/>
            <a:ln w="12700">
              <a:solidFill>
                <a:schemeClr val="accent1"/>
              </a:solidFill>
              <a:miter lim="800000"/>
              <a:headEnd/>
              <a:tailEnd/>
            </a:ln>
          </p:spPr>
          <p:txBody>
            <a:bodyPr wrap="none" anchor="ctr"/>
            <a:lstStyle/>
            <a:p>
              <a:pPr algn="ctr"/>
              <a:r>
                <a:rPr lang="de-DE" dirty="0"/>
                <a:t>Professor*innen</a:t>
              </a:r>
            </a:p>
          </p:txBody>
        </p:sp>
        <p:sp>
          <p:nvSpPr>
            <p:cNvPr id="136" name="Rectangle 17">
              <a:extLst>
                <a:ext uri="{FF2B5EF4-FFF2-40B4-BE49-F238E27FC236}">
                  <a16:creationId xmlns:a16="http://schemas.microsoft.com/office/drawing/2014/main" id="{EEE91333-B56E-FC4F-91F5-84DB940CD858}"/>
                </a:ext>
              </a:extLst>
            </p:cNvPr>
            <p:cNvSpPr>
              <a:spLocks noChangeArrowheads="1"/>
            </p:cNvSpPr>
            <p:nvPr/>
          </p:nvSpPr>
          <p:spPr bwMode="auto">
            <a:xfrm>
              <a:off x="6813500" y="2405066"/>
              <a:ext cx="1631950" cy="455613"/>
            </a:xfrm>
            <a:prstGeom prst="rect">
              <a:avLst/>
            </a:prstGeom>
            <a:noFill/>
            <a:ln w="12700">
              <a:solidFill>
                <a:schemeClr val="accent1"/>
              </a:solidFill>
              <a:miter lim="800000"/>
              <a:headEnd/>
              <a:tailEnd/>
            </a:ln>
          </p:spPr>
          <p:txBody>
            <a:bodyPr wrap="none" anchor="ctr"/>
            <a:lstStyle/>
            <a:p>
              <a:pPr algn="ctr"/>
              <a:r>
                <a:rPr lang="de-DE" dirty="0"/>
                <a:t>Vorlesungen</a:t>
              </a:r>
            </a:p>
          </p:txBody>
        </p:sp>
        <p:sp>
          <p:nvSpPr>
            <p:cNvPr id="137" name="Oval 21">
              <a:extLst>
                <a:ext uri="{FF2B5EF4-FFF2-40B4-BE49-F238E27FC236}">
                  <a16:creationId xmlns:a16="http://schemas.microsoft.com/office/drawing/2014/main" id="{C3BBA877-1D5B-1B4F-B997-DF1C84120930}"/>
                </a:ext>
              </a:extLst>
            </p:cNvPr>
            <p:cNvSpPr>
              <a:spLocks noChangeArrowheads="1"/>
            </p:cNvSpPr>
            <p:nvPr/>
          </p:nvSpPr>
          <p:spPr bwMode="auto">
            <a:xfrm>
              <a:off x="7234187" y="1783729"/>
              <a:ext cx="790575" cy="419100"/>
            </a:xfrm>
            <a:prstGeom prst="ellipse">
              <a:avLst/>
            </a:prstGeom>
            <a:noFill/>
            <a:ln w="12700">
              <a:solidFill>
                <a:srgbClr val="FFC000"/>
              </a:solidFill>
              <a:round/>
              <a:headEnd/>
              <a:tailEnd/>
            </a:ln>
          </p:spPr>
          <p:txBody>
            <a:bodyPr wrap="none" anchor="ctr"/>
            <a:lstStyle/>
            <a:p>
              <a:pPr algn="ctr"/>
              <a:r>
                <a:rPr lang="de-DE" u="sng" dirty="0" err="1"/>
                <a:t>VorlNr</a:t>
              </a:r>
              <a:endParaRPr lang="de-DE" u="sng" dirty="0"/>
            </a:p>
          </p:txBody>
        </p:sp>
        <p:sp>
          <p:nvSpPr>
            <p:cNvPr id="138" name="Oval 25">
              <a:extLst>
                <a:ext uri="{FF2B5EF4-FFF2-40B4-BE49-F238E27FC236}">
                  <a16:creationId xmlns:a16="http://schemas.microsoft.com/office/drawing/2014/main" id="{5A563616-7DFC-F944-B659-CBCF91442F85}"/>
                </a:ext>
              </a:extLst>
            </p:cNvPr>
            <p:cNvSpPr>
              <a:spLocks noChangeArrowheads="1"/>
            </p:cNvSpPr>
            <p:nvPr/>
          </p:nvSpPr>
          <p:spPr bwMode="auto">
            <a:xfrm>
              <a:off x="7441091" y="4419884"/>
              <a:ext cx="790575" cy="417513"/>
            </a:xfrm>
            <a:prstGeom prst="ellipse">
              <a:avLst/>
            </a:prstGeom>
            <a:noFill/>
            <a:ln w="12700">
              <a:solidFill>
                <a:srgbClr val="FFC000"/>
              </a:solidFill>
              <a:round/>
              <a:headEnd/>
              <a:tailEnd/>
            </a:ln>
          </p:spPr>
          <p:txBody>
            <a:bodyPr wrap="none" anchor="ctr"/>
            <a:lstStyle/>
            <a:p>
              <a:pPr algn="ctr"/>
              <a:r>
                <a:rPr lang="de-DE" u="sng"/>
                <a:t>PersNr</a:t>
              </a:r>
            </a:p>
          </p:txBody>
        </p:sp>
        <p:cxnSp>
          <p:nvCxnSpPr>
            <p:cNvPr id="139" name="AutoShape 35">
              <a:extLst>
                <a:ext uri="{FF2B5EF4-FFF2-40B4-BE49-F238E27FC236}">
                  <a16:creationId xmlns:a16="http://schemas.microsoft.com/office/drawing/2014/main" id="{AFFADA09-2943-234E-BEE1-EA10BA3ADA85}"/>
                </a:ext>
              </a:extLst>
            </p:cNvPr>
            <p:cNvCxnSpPr>
              <a:cxnSpLocks noChangeShapeType="1"/>
              <a:stCxn id="134" idx="2"/>
              <a:endCxn id="135" idx="0"/>
            </p:cNvCxnSpPr>
            <p:nvPr/>
          </p:nvCxnSpPr>
          <p:spPr bwMode="auto">
            <a:xfrm>
              <a:off x="6339843" y="4160104"/>
              <a:ext cx="0" cy="240731"/>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40" name="AutoShape 38">
              <a:extLst>
                <a:ext uri="{FF2B5EF4-FFF2-40B4-BE49-F238E27FC236}">
                  <a16:creationId xmlns:a16="http://schemas.microsoft.com/office/drawing/2014/main" id="{CCF719BD-FC07-3644-B862-B2F8BC392163}"/>
                </a:ext>
              </a:extLst>
            </p:cNvPr>
            <p:cNvCxnSpPr>
              <a:cxnSpLocks noChangeShapeType="1"/>
              <a:stCxn id="134" idx="0"/>
              <a:endCxn id="131" idx="2"/>
            </p:cNvCxnSpPr>
            <p:nvPr/>
          </p:nvCxnSpPr>
          <p:spPr bwMode="auto">
            <a:xfrm flipH="1" flipV="1">
              <a:off x="5064126" y="2860679"/>
              <a:ext cx="1275717" cy="5723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41" name="AutoShape 39">
              <a:extLst>
                <a:ext uri="{FF2B5EF4-FFF2-40B4-BE49-F238E27FC236}">
                  <a16:creationId xmlns:a16="http://schemas.microsoft.com/office/drawing/2014/main" id="{BBD2AA24-2330-5F47-BD9D-1B8DF3408651}"/>
                </a:ext>
              </a:extLst>
            </p:cNvPr>
            <p:cNvCxnSpPr>
              <a:cxnSpLocks noChangeShapeType="1"/>
              <a:stCxn id="136" idx="2"/>
              <a:endCxn id="134" idx="0"/>
            </p:cNvCxnSpPr>
            <p:nvPr/>
          </p:nvCxnSpPr>
          <p:spPr bwMode="auto">
            <a:xfrm flipH="1">
              <a:off x="6339843" y="2860679"/>
              <a:ext cx="1289632" cy="5723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42" name="AutoShape 44">
              <a:extLst>
                <a:ext uri="{FF2B5EF4-FFF2-40B4-BE49-F238E27FC236}">
                  <a16:creationId xmlns:a16="http://schemas.microsoft.com/office/drawing/2014/main" id="{196E3C1E-499A-1B42-BA76-FAF18A16CFB4}"/>
                </a:ext>
              </a:extLst>
            </p:cNvPr>
            <p:cNvCxnSpPr>
              <a:cxnSpLocks noChangeShapeType="1"/>
              <a:stCxn id="135" idx="3"/>
              <a:endCxn id="138" idx="2"/>
            </p:cNvCxnSpPr>
            <p:nvPr/>
          </p:nvCxnSpPr>
          <p:spPr bwMode="auto">
            <a:xfrm flipV="1">
              <a:off x="7155818" y="4628641"/>
              <a:ext cx="285273" cy="1"/>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43" name="AutoShape 48">
              <a:extLst>
                <a:ext uri="{FF2B5EF4-FFF2-40B4-BE49-F238E27FC236}">
                  <a16:creationId xmlns:a16="http://schemas.microsoft.com/office/drawing/2014/main" id="{42131227-3BCB-B54D-BAB8-7E4AEE34E9D9}"/>
                </a:ext>
              </a:extLst>
            </p:cNvPr>
            <p:cNvCxnSpPr>
              <a:cxnSpLocks noChangeShapeType="1"/>
              <a:stCxn id="131" idx="0"/>
              <a:endCxn id="132" idx="4"/>
            </p:cNvCxnSpPr>
            <p:nvPr/>
          </p:nvCxnSpPr>
          <p:spPr bwMode="auto">
            <a:xfrm flipH="1" flipV="1">
              <a:off x="5058807" y="2197714"/>
              <a:ext cx="5319" cy="20735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44" name="AutoShape 51">
              <a:extLst>
                <a:ext uri="{FF2B5EF4-FFF2-40B4-BE49-F238E27FC236}">
                  <a16:creationId xmlns:a16="http://schemas.microsoft.com/office/drawing/2014/main" id="{76AAC33F-0BBD-3249-B936-D447EA7317BD}"/>
                </a:ext>
              </a:extLst>
            </p:cNvPr>
            <p:cNvCxnSpPr>
              <a:cxnSpLocks noChangeShapeType="1"/>
              <a:stCxn id="136" idx="0"/>
              <a:endCxn id="137" idx="4"/>
            </p:cNvCxnSpPr>
            <p:nvPr/>
          </p:nvCxnSpPr>
          <p:spPr bwMode="auto">
            <a:xfrm flipV="1">
              <a:off x="7629475" y="2202829"/>
              <a:ext cx="0" cy="202237"/>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45" name="AutoShape 54">
              <a:extLst>
                <a:ext uri="{FF2B5EF4-FFF2-40B4-BE49-F238E27FC236}">
                  <a16:creationId xmlns:a16="http://schemas.microsoft.com/office/drawing/2014/main" id="{87133A59-A41E-4245-AB0E-68F6141C968A}"/>
                </a:ext>
              </a:extLst>
            </p:cNvPr>
            <p:cNvCxnSpPr>
              <a:cxnSpLocks noChangeShapeType="1"/>
              <a:stCxn id="134" idx="1"/>
              <a:endCxn id="133" idx="6"/>
            </p:cNvCxnSpPr>
            <p:nvPr/>
          </p:nvCxnSpPr>
          <p:spPr bwMode="auto">
            <a:xfrm flipH="1">
              <a:off x="5153981" y="3796567"/>
              <a:ext cx="592137" cy="794"/>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146" name="Text Box 57">
              <a:extLst>
                <a:ext uri="{FF2B5EF4-FFF2-40B4-BE49-F238E27FC236}">
                  <a16:creationId xmlns:a16="http://schemas.microsoft.com/office/drawing/2014/main" id="{7A1D2DA5-1EB9-8E44-B9F6-D8EC1E7EDBD5}"/>
                </a:ext>
              </a:extLst>
            </p:cNvPr>
            <p:cNvSpPr txBox="1">
              <a:spLocks noChangeArrowheads="1"/>
            </p:cNvSpPr>
            <p:nvPr/>
          </p:nvSpPr>
          <p:spPr bwMode="auto">
            <a:xfrm>
              <a:off x="6546219" y="3975953"/>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1</a:t>
              </a:r>
            </a:p>
          </p:txBody>
        </p:sp>
        <p:sp>
          <p:nvSpPr>
            <p:cNvPr id="147" name="Text Box 59">
              <a:extLst>
                <a:ext uri="{FF2B5EF4-FFF2-40B4-BE49-F238E27FC236}">
                  <a16:creationId xmlns:a16="http://schemas.microsoft.com/office/drawing/2014/main" id="{7952FBE1-189D-F34E-9163-78B3604E71E3}"/>
                </a:ext>
              </a:extLst>
            </p:cNvPr>
            <p:cNvSpPr txBox="1">
              <a:spLocks noChangeArrowheads="1"/>
            </p:cNvSpPr>
            <p:nvPr/>
          </p:nvSpPr>
          <p:spPr bwMode="auto">
            <a:xfrm>
              <a:off x="5883761" y="3012897"/>
              <a:ext cx="306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n</a:t>
              </a:r>
            </a:p>
          </p:txBody>
        </p:sp>
        <p:sp>
          <p:nvSpPr>
            <p:cNvPr id="148" name="Text Box 62">
              <a:extLst>
                <a:ext uri="{FF2B5EF4-FFF2-40B4-BE49-F238E27FC236}">
                  <a16:creationId xmlns:a16="http://schemas.microsoft.com/office/drawing/2014/main" id="{13BA1C0E-F465-854F-ACFC-F39F0A6CBDB1}"/>
                </a:ext>
              </a:extLst>
            </p:cNvPr>
            <p:cNvSpPr txBox="1">
              <a:spLocks noChangeArrowheads="1"/>
            </p:cNvSpPr>
            <p:nvPr/>
          </p:nvSpPr>
          <p:spPr bwMode="auto">
            <a:xfrm>
              <a:off x="6444995" y="3013873"/>
              <a:ext cx="3818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m</a:t>
              </a:r>
            </a:p>
          </p:txBody>
        </p:sp>
      </p:grpSp>
      <mc:AlternateContent xmlns:mc="http://schemas.openxmlformats.org/markup-compatibility/2006" xmlns:a14="http://schemas.microsoft.com/office/drawing/2010/main">
        <mc:Choice Requires="a14">
          <p:sp>
            <p:nvSpPr>
              <p:cNvPr id="159" name="TextBox 158">
                <a:extLst>
                  <a:ext uri="{FF2B5EF4-FFF2-40B4-BE49-F238E27FC236}">
                    <a16:creationId xmlns:a16="http://schemas.microsoft.com/office/drawing/2014/main" id="{DD837949-E6ED-BF4C-86AC-4D8D9456FE66}"/>
                  </a:ext>
                </a:extLst>
              </p:cNvPr>
              <p:cNvSpPr txBox="1"/>
              <p:nvPr/>
            </p:nvSpPr>
            <p:spPr>
              <a:xfrm>
                <a:off x="4915710" y="261435"/>
                <a:ext cx="5771745" cy="92333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de-DE" dirty="0"/>
                  <a:t>Beziehungen mit Grad &gt; 2 werden auch </a:t>
                </a:r>
                <a14:m>
                  <m:oMath xmlns:m="http://schemas.openxmlformats.org/officeDocument/2006/math">
                    <m:r>
                      <a:rPr lang="de-DE" i="1" smtClean="0">
                        <a:latin typeface="Cambria Math" panose="02040503050406030204" pitchFamily="18" charset="0"/>
                      </a:rPr>
                      <m:t>𝑛</m:t>
                    </m:r>
                  </m:oMath>
                </a14:m>
                <a:r>
                  <a:rPr lang="de-DE" dirty="0"/>
                  <a:t>-</a:t>
                </a:r>
                <a:r>
                  <a:rPr lang="de-DE" dirty="0" err="1"/>
                  <a:t>äre</a:t>
                </a:r>
                <a:r>
                  <a:rPr lang="de-DE" dirty="0"/>
                  <a:t> Beziehungen genannt (wie auch hier auf Folie 12). Um Verwechslung mit dem n aus </a:t>
                </a:r>
                <a:r>
                  <a:rPr lang="de-DE" dirty="0" err="1"/>
                  <a:t>n:m</a:t>
                </a:r>
                <a:r>
                  <a:rPr lang="de-DE" dirty="0"/>
                  <a:t> zu vermeiden, heißt es hier </a:t>
                </a:r>
                <a14:m>
                  <m:oMath xmlns:m="http://schemas.openxmlformats.org/officeDocument/2006/math">
                    <m:r>
                      <a:rPr lang="de-DE" i="1">
                        <a:latin typeface="Cambria Math" panose="02040503050406030204" pitchFamily="18" charset="0"/>
                        <a:ea typeface="ＭＳ Ｐゴシック" charset="0"/>
                      </a:rPr>
                      <m:t>𝑘</m:t>
                    </m:r>
                  </m:oMath>
                </a14:m>
                <a:r>
                  <a:rPr lang="de-DE" dirty="0">
                    <a:ea typeface="ＭＳ Ｐゴシック" charset="0"/>
                  </a:rPr>
                  <a:t>-</a:t>
                </a:r>
                <a:r>
                  <a:rPr lang="de-DE" dirty="0" err="1">
                    <a:ea typeface="ＭＳ Ｐゴシック" charset="0"/>
                  </a:rPr>
                  <a:t>äre</a:t>
                </a:r>
                <a:r>
                  <a:rPr lang="de-DE" dirty="0">
                    <a:ea typeface="ＭＳ Ｐゴシック" charset="0"/>
                  </a:rPr>
                  <a:t> Beziehung.</a:t>
                </a:r>
                <a:endParaRPr lang="de-DE" dirty="0"/>
              </a:p>
            </p:txBody>
          </p:sp>
        </mc:Choice>
        <mc:Fallback xmlns="">
          <p:sp>
            <p:nvSpPr>
              <p:cNvPr id="159" name="TextBox 158">
                <a:extLst>
                  <a:ext uri="{FF2B5EF4-FFF2-40B4-BE49-F238E27FC236}">
                    <a16:creationId xmlns:a16="http://schemas.microsoft.com/office/drawing/2014/main" id="{DD837949-E6ED-BF4C-86AC-4D8D9456FE66}"/>
                  </a:ext>
                </a:extLst>
              </p:cNvPr>
              <p:cNvSpPr txBox="1">
                <a:spLocks noRot="1" noChangeAspect="1" noMove="1" noResize="1" noEditPoints="1" noAdjustHandles="1" noChangeArrowheads="1" noChangeShapeType="1" noTextEdit="1"/>
              </p:cNvSpPr>
              <p:nvPr/>
            </p:nvSpPr>
            <p:spPr>
              <a:xfrm>
                <a:off x="4915710" y="261435"/>
                <a:ext cx="5771745" cy="923330"/>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06096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FE24B-B8A0-674C-B06E-23FD17056FF4}"/>
              </a:ext>
            </a:extLst>
          </p:cNvPr>
          <p:cNvSpPr>
            <a:spLocks noGrp="1"/>
          </p:cNvSpPr>
          <p:nvPr>
            <p:ph type="title"/>
          </p:nvPr>
        </p:nvSpPr>
        <p:spPr/>
        <p:txBody>
          <a:bodyPr/>
          <a:lstStyle/>
          <a:p>
            <a:r>
              <a:rPr lang="de-DE" dirty="0"/>
              <a:t>Funktionalitäten (Reprise)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740C25-17C3-954F-8C01-CB62454CC605}"/>
                  </a:ext>
                </a:extLst>
              </p:cNvPr>
              <p:cNvSpPr>
                <a:spLocks noGrp="1"/>
              </p:cNvSpPr>
              <p:nvPr>
                <p:ph idx="1"/>
              </p:nvPr>
            </p:nvSpPr>
            <p:spPr>
              <a:xfrm>
                <a:off x="359626" y="1665066"/>
                <a:ext cx="6917141" cy="4240848"/>
              </a:xfrm>
            </p:spPr>
            <p:txBody>
              <a:bodyPr>
                <a:noAutofit/>
              </a:bodyPr>
              <a:lstStyle/>
              <a:p>
                <a:r>
                  <a:rPr lang="de-DE" dirty="0">
                    <a:ea typeface="ＭＳ Ｐゴシック" charset="0"/>
                  </a:rPr>
                  <a:t>Bestimmung von Funktionalitäten / Partizipation</a:t>
                </a:r>
              </a:p>
              <a:p>
                <a:pPr lvl="1"/>
                <a:r>
                  <a:rPr lang="de-DE" i="1" dirty="0">
                    <a:ea typeface="ＭＳ Ｐゴシック" charset="0"/>
                  </a:rPr>
                  <a:t>Kann</a:t>
                </a:r>
                <a:r>
                  <a:rPr lang="de-DE" dirty="0">
                    <a:ea typeface="ＭＳ Ｐゴシック" charset="0"/>
                  </a:rPr>
                  <a:t> ein Tupel von </a:t>
                </a:r>
                <a14:m>
                  <m:oMath xmlns:m="http://schemas.openxmlformats.org/officeDocument/2006/math">
                    <m:r>
                      <a:rPr lang="de-DE" b="0" i="1" dirty="0" smtClean="0">
                        <a:latin typeface="Cambria Math" panose="02040503050406030204" pitchFamily="18" charset="0"/>
                        <a:ea typeface="ＭＳ Ｐゴシック" charset="0"/>
                      </a:rPr>
                      <m:t>𝑘</m:t>
                    </m:r>
                    <m:r>
                      <a:rPr lang="de-DE" i="1" dirty="0" smtClean="0">
                        <a:latin typeface="Cambria Math" panose="02040503050406030204" pitchFamily="18" charset="0"/>
                        <a:ea typeface="ＭＳ Ｐゴシック" charset="0"/>
                      </a:rPr>
                      <m:t>−1</m:t>
                    </m:r>
                  </m:oMath>
                </a14:m>
                <a:r>
                  <a:rPr lang="de-DE" dirty="0">
                    <a:ea typeface="ＭＳ Ｐゴシック" charset="0"/>
                  </a:rPr>
                  <a:t> Entitäten mit </a:t>
                </a:r>
                <a:r>
                  <a:rPr lang="de-DE" i="1" dirty="0">
                    <a:ea typeface="ＭＳ Ｐゴシック" charset="0"/>
                  </a:rPr>
                  <a:t>mehreren</a:t>
                </a:r>
                <a:r>
                  <a:rPr lang="de-DE" dirty="0">
                    <a:ea typeface="ＭＳ Ｐゴシック" charset="0"/>
                  </a:rPr>
                  <a:t> Instanzen des verbliebenen Entitätstyps in Beziehung stehen? ➝ </a:t>
                </a:r>
                <a14:m>
                  <m:oMath xmlns:m="http://schemas.openxmlformats.org/officeDocument/2006/math">
                    <m:r>
                      <a:rPr lang="de-DE" i="1" dirty="0" smtClean="0">
                        <a:latin typeface="Cambria Math" panose="02040503050406030204" pitchFamily="18" charset="0"/>
                        <a:ea typeface="ＭＳ Ｐゴシック" charset="0"/>
                      </a:rPr>
                      <m:t>𝑛</m:t>
                    </m:r>
                  </m:oMath>
                </a14:m>
                <a:endParaRPr lang="de-DE" dirty="0">
                  <a:ea typeface="ＭＳ Ｐゴシック" charset="0"/>
                </a:endParaRPr>
              </a:p>
              <a:p>
                <a:pPr lvl="2"/>
                <a:r>
                  <a:rPr lang="de-DE" dirty="0">
                    <a:ea typeface="ＭＳ Ｐゴシック" charset="0"/>
                  </a:rPr>
                  <a:t>Mit genau einer Instanz? ➝ </a:t>
                </a:r>
                <a14:m>
                  <m:oMath xmlns:m="http://schemas.openxmlformats.org/officeDocument/2006/math">
                    <m:r>
                      <a:rPr lang="de-DE" i="1" dirty="0" smtClean="0">
                        <a:latin typeface="Cambria Math" panose="02040503050406030204" pitchFamily="18" charset="0"/>
                        <a:ea typeface="ＭＳ Ｐゴシック" charset="0"/>
                      </a:rPr>
                      <m:t>1</m:t>
                    </m:r>
                  </m:oMath>
                </a14:m>
                <a:endParaRPr lang="de-DE" dirty="0">
                  <a:ea typeface="ＭＳ Ｐゴシック" charset="0"/>
                </a:endParaRPr>
              </a:p>
              <a:p>
                <a:pPr lvl="1"/>
                <a:r>
                  <a:rPr lang="de-DE" i="1" dirty="0">
                    <a:ea typeface="ＭＳ Ｐゴシック" charset="0"/>
                  </a:rPr>
                  <a:t>Muss</a:t>
                </a:r>
                <a:r>
                  <a:rPr lang="de-DE" dirty="0">
                    <a:ea typeface="ＭＳ Ｐゴシック" charset="0"/>
                  </a:rPr>
                  <a:t> ein Tupel von </a:t>
                </a:r>
                <a14:m>
                  <m:oMath xmlns:m="http://schemas.openxmlformats.org/officeDocument/2006/math">
                    <m:r>
                      <a:rPr lang="de-DE" i="1" dirty="0">
                        <a:latin typeface="Cambria Math" panose="02040503050406030204" pitchFamily="18" charset="0"/>
                        <a:ea typeface="ＭＳ Ｐゴシック" charset="0"/>
                      </a:rPr>
                      <m:t>𝑘</m:t>
                    </m:r>
                    <m:r>
                      <a:rPr lang="de-DE" i="1" dirty="0">
                        <a:latin typeface="Cambria Math" panose="02040503050406030204" pitchFamily="18" charset="0"/>
                        <a:ea typeface="ＭＳ Ｐゴシック" charset="0"/>
                      </a:rPr>
                      <m:t>−1</m:t>
                    </m:r>
                  </m:oMath>
                </a14:m>
                <a:r>
                  <a:rPr lang="de-DE" dirty="0">
                    <a:ea typeface="ＭＳ Ｐゴシック" charset="0"/>
                  </a:rPr>
                  <a:t> Entitäten mit </a:t>
                </a:r>
                <a:r>
                  <a:rPr lang="de-DE" i="1" dirty="0">
                    <a:ea typeface="ＭＳ Ｐゴシック" charset="0"/>
                  </a:rPr>
                  <a:t>mindestens</a:t>
                </a:r>
                <a:r>
                  <a:rPr lang="de-DE" dirty="0">
                    <a:ea typeface="ＭＳ Ｐゴシック" charset="0"/>
                  </a:rPr>
                  <a:t> einer Instanz des verbliebenen Entitätstyps in Beziehung stehen? ➝ total</a:t>
                </a:r>
              </a:p>
              <a:p>
                <a:pPr lvl="2"/>
                <a:r>
                  <a:rPr lang="de-DE" dirty="0">
                    <a:ea typeface="ＭＳ Ｐゴシック" charset="0"/>
                  </a:rPr>
                  <a:t>Sonst ➝ partiell</a:t>
                </a:r>
              </a:p>
              <a:p>
                <a:endParaRPr lang="de-DE" dirty="0">
                  <a:ea typeface="ＭＳ Ｐゴシック" charset="0"/>
                </a:endParaRPr>
              </a:p>
            </p:txBody>
          </p:sp>
        </mc:Choice>
        <mc:Fallback xmlns="">
          <p:sp>
            <p:nvSpPr>
              <p:cNvPr id="3" name="Content Placeholder 2">
                <a:extLst>
                  <a:ext uri="{FF2B5EF4-FFF2-40B4-BE49-F238E27FC236}">
                    <a16:creationId xmlns:a16="http://schemas.microsoft.com/office/drawing/2014/main" id="{5F740C25-17C3-954F-8C01-CB62454CC605}"/>
                  </a:ext>
                </a:extLst>
              </p:cNvPr>
              <p:cNvSpPr>
                <a:spLocks noGrp="1" noRot="1" noChangeAspect="1" noMove="1" noResize="1" noEditPoints="1" noAdjustHandles="1" noChangeArrowheads="1" noChangeShapeType="1" noTextEdit="1"/>
              </p:cNvSpPr>
              <p:nvPr>
                <p:ph idx="1"/>
              </p:nvPr>
            </p:nvSpPr>
            <p:spPr>
              <a:xfrm>
                <a:off x="359626" y="1665066"/>
                <a:ext cx="6917141" cy="4240848"/>
              </a:xfrm>
              <a:blipFill>
                <a:blip r:embed="rId3"/>
                <a:stretch>
                  <a:fillRect l="-2564" t="-2985" r="-2930"/>
                </a:stretch>
              </a:blipFill>
            </p:spPr>
            <p:txBody>
              <a:bodyPr/>
              <a:lstStyle/>
              <a:p>
                <a:r>
                  <a:rPr lang="en-DE">
                    <a:noFill/>
                  </a:rPr>
                  <a:t> </a:t>
                </a:r>
              </a:p>
            </p:txBody>
          </p:sp>
        </mc:Fallback>
      </mc:AlternateContent>
      <p:sp>
        <p:nvSpPr>
          <p:cNvPr id="108" name="Date Placeholder 107">
            <a:extLst>
              <a:ext uri="{FF2B5EF4-FFF2-40B4-BE49-F238E27FC236}">
                <a16:creationId xmlns:a16="http://schemas.microsoft.com/office/drawing/2014/main" id="{BB0B3E04-DB39-A545-B6FC-B27E3A3657D1}"/>
              </a:ext>
            </a:extLst>
          </p:cNvPr>
          <p:cNvSpPr>
            <a:spLocks noGrp="1"/>
          </p:cNvSpPr>
          <p:nvPr>
            <p:ph type="dt" sz="half" idx="2"/>
          </p:nvPr>
        </p:nvSpPr>
        <p:spPr/>
        <p:txBody>
          <a:bodyPr/>
          <a:lstStyle/>
          <a:p>
            <a:r>
              <a:rPr lang="en-GB"/>
              <a:t>Modellierung</a:t>
            </a:r>
          </a:p>
        </p:txBody>
      </p:sp>
      <p:sp>
        <p:nvSpPr>
          <p:cNvPr id="119" name="Footer Placeholder 118">
            <a:extLst>
              <a:ext uri="{FF2B5EF4-FFF2-40B4-BE49-F238E27FC236}">
                <a16:creationId xmlns:a16="http://schemas.microsoft.com/office/drawing/2014/main" id="{213AC6AE-FFF1-3846-996A-DFF902CF739D}"/>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29D78A40-516C-1A46-B609-66C6699E4239}"/>
              </a:ext>
            </a:extLst>
          </p:cNvPr>
          <p:cNvSpPr>
            <a:spLocks noGrp="1"/>
          </p:cNvSpPr>
          <p:nvPr>
            <p:ph type="sldNum" sz="quarter" idx="4"/>
          </p:nvPr>
        </p:nvSpPr>
        <p:spPr/>
        <p:txBody>
          <a:bodyPr/>
          <a:lstStyle/>
          <a:p>
            <a:fld id="{6B52BCD7-8B4B-1443-81DC-540C3C62FE02}" type="slidenum">
              <a:rPr lang="en-GB" smtClean="0"/>
              <a:t>32</a:t>
            </a:fld>
            <a:endParaRPr lang="en-GB"/>
          </a:p>
        </p:txBody>
      </p:sp>
      <p:grpSp>
        <p:nvGrpSpPr>
          <p:cNvPr id="34" name="Group 33">
            <a:extLst>
              <a:ext uri="{FF2B5EF4-FFF2-40B4-BE49-F238E27FC236}">
                <a16:creationId xmlns:a16="http://schemas.microsoft.com/office/drawing/2014/main" id="{48BC2440-A9E7-7D45-BFCC-0CD8F5397795}"/>
              </a:ext>
            </a:extLst>
          </p:cNvPr>
          <p:cNvGrpSpPr/>
          <p:nvPr/>
        </p:nvGrpSpPr>
        <p:grpSpPr>
          <a:xfrm>
            <a:off x="7562040" y="1610470"/>
            <a:ext cx="4197299" cy="3076247"/>
            <a:chOff x="4248151" y="1780201"/>
            <a:chExt cx="4197299" cy="3076247"/>
          </a:xfrm>
        </p:grpSpPr>
        <p:sp>
          <p:nvSpPr>
            <p:cNvPr id="35" name="Rectangle 3">
              <a:extLst>
                <a:ext uri="{FF2B5EF4-FFF2-40B4-BE49-F238E27FC236}">
                  <a16:creationId xmlns:a16="http://schemas.microsoft.com/office/drawing/2014/main" id="{9DB54CFD-63B8-9843-9534-7CB186E099A3}"/>
                </a:ext>
              </a:extLst>
            </p:cNvPr>
            <p:cNvSpPr>
              <a:spLocks noChangeArrowheads="1"/>
            </p:cNvSpPr>
            <p:nvPr/>
          </p:nvSpPr>
          <p:spPr bwMode="auto">
            <a:xfrm>
              <a:off x="4248151" y="2405066"/>
              <a:ext cx="1631950" cy="455613"/>
            </a:xfrm>
            <a:prstGeom prst="rect">
              <a:avLst/>
            </a:prstGeom>
            <a:noFill/>
            <a:ln w="12700">
              <a:solidFill>
                <a:schemeClr val="accent1"/>
              </a:solidFill>
              <a:miter lim="800000"/>
              <a:headEnd/>
              <a:tailEnd/>
            </a:ln>
          </p:spPr>
          <p:txBody>
            <a:bodyPr wrap="none" anchor="ctr"/>
            <a:lstStyle/>
            <a:p>
              <a:pPr algn="ctr"/>
              <a:r>
                <a:rPr lang="de-DE" dirty="0"/>
                <a:t>Studierende</a:t>
              </a:r>
            </a:p>
          </p:txBody>
        </p:sp>
        <p:sp>
          <p:nvSpPr>
            <p:cNvPr id="36" name="Oval 5">
              <a:extLst>
                <a:ext uri="{FF2B5EF4-FFF2-40B4-BE49-F238E27FC236}">
                  <a16:creationId xmlns:a16="http://schemas.microsoft.com/office/drawing/2014/main" id="{DCE73AC7-E11A-BF43-965A-355EEB008A5F}"/>
                </a:ext>
              </a:extLst>
            </p:cNvPr>
            <p:cNvSpPr>
              <a:spLocks noChangeArrowheads="1"/>
            </p:cNvSpPr>
            <p:nvPr/>
          </p:nvSpPr>
          <p:spPr bwMode="auto">
            <a:xfrm>
              <a:off x="4664313" y="1780201"/>
              <a:ext cx="788988" cy="417513"/>
            </a:xfrm>
            <a:prstGeom prst="ellipse">
              <a:avLst/>
            </a:prstGeom>
            <a:noFill/>
            <a:ln w="12700">
              <a:solidFill>
                <a:srgbClr val="FFC000"/>
              </a:solidFill>
              <a:round/>
              <a:headEnd/>
              <a:tailEnd/>
            </a:ln>
          </p:spPr>
          <p:txBody>
            <a:bodyPr wrap="none" anchor="ctr"/>
            <a:lstStyle/>
            <a:p>
              <a:pPr algn="ctr"/>
              <a:r>
                <a:rPr lang="de-DE" u="sng" dirty="0" err="1"/>
                <a:t>MatrNr</a:t>
              </a:r>
              <a:endParaRPr lang="de-DE" u="sng" dirty="0"/>
            </a:p>
          </p:txBody>
        </p:sp>
        <p:sp>
          <p:nvSpPr>
            <p:cNvPr id="37" name="Oval 12">
              <a:extLst>
                <a:ext uri="{FF2B5EF4-FFF2-40B4-BE49-F238E27FC236}">
                  <a16:creationId xmlns:a16="http://schemas.microsoft.com/office/drawing/2014/main" id="{D87B8E2E-6125-354C-A05F-DD48099D32AB}"/>
                </a:ext>
              </a:extLst>
            </p:cNvPr>
            <p:cNvSpPr>
              <a:spLocks noChangeArrowheads="1"/>
            </p:cNvSpPr>
            <p:nvPr/>
          </p:nvSpPr>
          <p:spPr bwMode="auto">
            <a:xfrm>
              <a:off x="4364993" y="3588604"/>
              <a:ext cx="788988" cy="417513"/>
            </a:xfrm>
            <a:prstGeom prst="ellipse">
              <a:avLst/>
            </a:prstGeom>
            <a:noFill/>
            <a:ln w="12700">
              <a:solidFill>
                <a:srgbClr val="FFC000"/>
              </a:solidFill>
              <a:round/>
              <a:headEnd/>
              <a:tailEnd/>
            </a:ln>
          </p:spPr>
          <p:txBody>
            <a:bodyPr wrap="none" anchor="ctr"/>
            <a:lstStyle/>
            <a:p>
              <a:pPr algn="ctr"/>
              <a:r>
                <a:rPr lang="de-DE"/>
                <a:t>Note</a:t>
              </a:r>
            </a:p>
          </p:txBody>
        </p:sp>
        <p:sp>
          <p:nvSpPr>
            <p:cNvPr id="38" name="AutoShape 14">
              <a:extLst>
                <a:ext uri="{FF2B5EF4-FFF2-40B4-BE49-F238E27FC236}">
                  <a16:creationId xmlns:a16="http://schemas.microsoft.com/office/drawing/2014/main" id="{5ED44A95-B894-3146-81B7-642BCF88AB97}"/>
                </a:ext>
              </a:extLst>
            </p:cNvPr>
            <p:cNvSpPr>
              <a:spLocks noChangeArrowheads="1"/>
            </p:cNvSpPr>
            <p:nvPr/>
          </p:nvSpPr>
          <p:spPr bwMode="auto">
            <a:xfrm>
              <a:off x="5746118" y="3433029"/>
              <a:ext cx="1187450" cy="727075"/>
            </a:xfrm>
            <a:prstGeom prst="diamond">
              <a:avLst/>
            </a:prstGeom>
            <a:noFill/>
            <a:ln w="12700">
              <a:solidFill>
                <a:srgbClr val="7030A0"/>
              </a:solidFill>
              <a:miter lim="800000"/>
              <a:headEnd/>
              <a:tailEnd/>
            </a:ln>
          </p:spPr>
          <p:txBody>
            <a:bodyPr wrap="none" anchor="ctr"/>
            <a:lstStyle/>
            <a:p>
              <a:pPr algn="ctr"/>
              <a:r>
                <a:rPr lang="de-DE"/>
                <a:t>prüfen</a:t>
              </a:r>
            </a:p>
          </p:txBody>
        </p:sp>
        <p:sp>
          <p:nvSpPr>
            <p:cNvPr id="39" name="Rectangle 16">
              <a:extLst>
                <a:ext uri="{FF2B5EF4-FFF2-40B4-BE49-F238E27FC236}">
                  <a16:creationId xmlns:a16="http://schemas.microsoft.com/office/drawing/2014/main" id="{0CCD6606-CE59-0345-9734-CBF82CB8ECC7}"/>
                </a:ext>
              </a:extLst>
            </p:cNvPr>
            <p:cNvSpPr>
              <a:spLocks noChangeArrowheads="1"/>
            </p:cNvSpPr>
            <p:nvPr/>
          </p:nvSpPr>
          <p:spPr bwMode="auto">
            <a:xfrm>
              <a:off x="5523868" y="4400835"/>
              <a:ext cx="1631950" cy="455613"/>
            </a:xfrm>
            <a:prstGeom prst="rect">
              <a:avLst/>
            </a:prstGeom>
            <a:noFill/>
            <a:ln w="12700">
              <a:solidFill>
                <a:schemeClr val="accent1"/>
              </a:solidFill>
              <a:miter lim="800000"/>
              <a:headEnd/>
              <a:tailEnd/>
            </a:ln>
          </p:spPr>
          <p:txBody>
            <a:bodyPr wrap="none" anchor="ctr"/>
            <a:lstStyle/>
            <a:p>
              <a:pPr algn="ctr"/>
              <a:r>
                <a:rPr lang="de-DE" dirty="0"/>
                <a:t>Professor*innen</a:t>
              </a:r>
            </a:p>
          </p:txBody>
        </p:sp>
        <p:sp>
          <p:nvSpPr>
            <p:cNvPr id="40" name="Rectangle 17">
              <a:extLst>
                <a:ext uri="{FF2B5EF4-FFF2-40B4-BE49-F238E27FC236}">
                  <a16:creationId xmlns:a16="http://schemas.microsoft.com/office/drawing/2014/main" id="{C6639873-C288-9E41-8521-050D10F3947F}"/>
                </a:ext>
              </a:extLst>
            </p:cNvPr>
            <p:cNvSpPr>
              <a:spLocks noChangeArrowheads="1"/>
            </p:cNvSpPr>
            <p:nvPr/>
          </p:nvSpPr>
          <p:spPr bwMode="auto">
            <a:xfrm>
              <a:off x="6813500" y="2405066"/>
              <a:ext cx="1631950" cy="455613"/>
            </a:xfrm>
            <a:prstGeom prst="rect">
              <a:avLst/>
            </a:prstGeom>
            <a:noFill/>
            <a:ln w="12700">
              <a:solidFill>
                <a:schemeClr val="accent1"/>
              </a:solidFill>
              <a:miter lim="800000"/>
              <a:headEnd/>
              <a:tailEnd/>
            </a:ln>
          </p:spPr>
          <p:txBody>
            <a:bodyPr wrap="none" anchor="ctr"/>
            <a:lstStyle/>
            <a:p>
              <a:pPr algn="ctr"/>
              <a:r>
                <a:rPr lang="de-DE" dirty="0"/>
                <a:t>Vorlesungen</a:t>
              </a:r>
            </a:p>
          </p:txBody>
        </p:sp>
        <p:sp>
          <p:nvSpPr>
            <p:cNvPr id="41" name="Oval 21">
              <a:extLst>
                <a:ext uri="{FF2B5EF4-FFF2-40B4-BE49-F238E27FC236}">
                  <a16:creationId xmlns:a16="http://schemas.microsoft.com/office/drawing/2014/main" id="{02125C80-61F1-9E41-9617-1A24131147B2}"/>
                </a:ext>
              </a:extLst>
            </p:cNvPr>
            <p:cNvSpPr>
              <a:spLocks noChangeArrowheads="1"/>
            </p:cNvSpPr>
            <p:nvPr/>
          </p:nvSpPr>
          <p:spPr bwMode="auto">
            <a:xfrm>
              <a:off x="7234187" y="1783729"/>
              <a:ext cx="790575" cy="419100"/>
            </a:xfrm>
            <a:prstGeom prst="ellipse">
              <a:avLst/>
            </a:prstGeom>
            <a:noFill/>
            <a:ln w="12700">
              <a:solidFill>
                <a:srgbClr val="FFC000"/>
              </a:solidFill>
              <a:round/>
              <a:headEnd/>
              <a:tailEnd/>
            </a:ln>
          </p:spPr>
          <p:txBody>
            <a:bodyPr wrap="none" anchor="ctr"/>
            <a:lstStyle/>
            <a:p>
              <a:pPr algn="ctr"/>
              <a:r>
                <a:rPr lang="de-DE" u="sng" dirty="0" err="1"/>
                <a:t>VorlNr</a:t>
              </a:r>
              <a:endParaRPr lang="de-DE" u="sng" dirty="0"/>
            </a:p>
          </p:txBody>
        </p:sp>
        <p:sp>
          <p:nvSpPr>
            <p:cNvPr id="42" name="Oval 25">
              <a:extLst>
                <a:ext uri="{FF2B5EF4-FFF2-40B4-BE49-F238E27FC236}">
                  <a16:creationId xmlns:a16="http://schemas.microsoft.com/office/drawing/2014/main" id="{181B0E4A-5EB9-BA46-BE7D-A91FF9D7892B}"/>
                </a:ext>
              </a:extLst>
            </p:cNvPr>
            <p:cNvSpPr>
              <a:spLocks noChangeArrowheads="1"/>
            </p:cNvSpPr>
            <p:nvPr/>
          </p:nvSpPr>
          <p:spPr bwMode="auto">
            <a:xfrm>
              <a:off x="7441091" y="4419884"/>
              <a:ext cx="790575" cy="417513"/>
            </a:xfrm>
            <a:prstGeom prst="ellipse">
              <a:avLst/>
            </a:prstGeom>
            <a:noFill/>
            <a:ln w="12700">
              <a:solidFill>
                <a:srgbClr val="FFC000"/>
              </a:solidFill>
              <a:round/>
              <a:headEnd/>
              <a:tailEnd/>
            </a:ln>
          </p:spPr>
          <p:txBody>
            <a:bodyPr wrap="none" anchor="ctr"/>
            <a:lstStyle/>
            <a:p>
              <a:pPr algn="ctr"/>
              <a:r>
                <a:rPr lang="de-DE" u="sng"/>
                <a:t>PersNr</a:t>
              </a:r>
            </a:p>
          </p:txBody>
        </p:sp>
        <p:cxnSp>
          <p:nvCxnSpPr>
            <p:cNvPr id="43" name="AutoShape 35">
              <a:extLst>
                <a:ext uri="{FF2B5EF4-FFF2-40B4-BE49-F238E27FC236}">
                  <a16:creationId xmlns:a16="http://schemas.microsoft.com/office/drawing/2014/main" id="{DA22EBB2-5E33-CC4D-9C95-44E10415FBD0}"/>
                </a:ext>
              </a:extLst>
            </p:cNvPr>
            <p:cNvCxnSpPr>
              <a:cxnSpLocks noChangeShapeType="1"/>
              <a:stCxn id="38" idx="2"/>
              <a:endCxn id="39" idx="0"/>
            </p:cNvCxnSpPr>
            <p:nvPr/>
          </p:nvCxnSpPr>
          <p:spPr bwMode="auto">
            <a:xfrm>
              <a:off x="6339843" y="4160104"/>
              <a:ext cx="0" cy="240731"/>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4" name="AutoShape 38">
              <a:extLst>
                <a:ext uri="{FF2B5EF4-FFF2-40B4-BE49-F238E27FC236}">
                  <a16:creationId xmlns:a16="http://schemas.microsoft.com/office/drawing/2014/main" id="{6D0C2AAD-77C2-F542-A6D3-17284160B7B1}"/>
                </a:ext>
              </a:extLst>
            </p:cNvPr>
            <p:cNvCxnSpPr>
              <a:cxnSpLocks noChangeShapeType="1"/>
              <a:stCxn id="38" idx="0"/>
              <a:endCxn id="35" idx="2"/>
            </p:cNvCxnSpPr>
            <p:nvPr/>
          </p:nvCxnSpPr>
          <p:spPr bwMode="auto">
            <a:xfrm flipH="1" flipV="1">
              <a:off x="5064126" y="2860679"/>
              <a:ext cx="1275717" cy="5723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5" name="AutoShape 39">
              <a:extLst>
                <a:ext uri="{FF2B5EF4-FFF2-40B4-BE49-F238E27FC236}">
                  <a16:creationId xmlns:a16="http://schemas.microsoft.com/office/drawing/2014/main" id="{E37A8416-E603-5543-92A6-F9E016CBA8B6}"/>
                </a:ext>
              </a:extLst>
            </p:cNvPr>
            <p:cNvCxnSpPr>
              <a:cxnSpLocks noChangeShapeType="1"/>
              <a:stCxn id="40" idx="2"/>
              <a:endCxn id="38" idx="0"/>
            </p:cNvCxnSpPr>
            <p:nvPr/>
          </p:nvCxnSpPr>
          <p:spPr bwMode="auto">
            <a:xfrm flipH="1">
              <a:off x="6339843" y="2860679"/>
              <a:ext cx="1289632" cy="5723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6" name="AutoShape 44">
              <a:extLst>
                <a:ext uri="{FF2B5EF4-FFF2-40B4-BE49-F238E27FC236}">
                  <a16:creationId xmlns:a16="http://schemas.microsoft.com/office/drawing/2014/main" id="{49467FA0-85E1-F140-9400-A038D5E91898}"/>
                </a:ext>
              </a:extLst>
            </p:cNvPr>
            <p:cNvCxnSpPr>
              <a:cxnSpLocks noChangeShapeType="1"/>
              <a:stCxn id="39" idx="3"/>
              <a:endCxn id="42" idx="2"/>
            </p:cNvCxnSpPr>
            <p:nvPr/>
          </p:nvCxnSpPr>
          <p:spPr bwMode="auto">
            <a:xfrm flipV="1">
              <a:off x="7155818" y="4628641"/>
              <a:ext cx="285273" cy="1"/>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7" name="AutoShape 48">
              <a:extLst>
                <a:ext uri="{FF2B5EF4-FFF2-40B4-BE49-F238E27FC236}">
                  <a16:creationId xmlns:a16="http://schemas.microsoft.com/office/drawing/2014/main" id="{82EBD818-0128-B24A-98FE-56F3D543C0A1}"/>
                </a:ext>
              </a:extLst>
            </p:cNvPr>
            <p:cNvCxnSpPr>
              <a:cxnSpLocks noChangeShapeType="1"/>
              <a:stCxn id="35" idx="0"/>
              <a:endCxn id="36" idx="4"/>
            </p:cNvCxnSpPr>
            <p:nvPr/>
          </p:nvCxnSpPr>
          <p:spPr bwMode="auto">
            <a:xfrm flipH="1" flipV="1">
              <a:off x="5058807" y="2197714"/>
              <a:ext cx="5319" cy="20735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8" name="AutoShape 51">
              <a:extLst>
                <a:ext uri="{FF2B5EF4-FFF2-40B4-BE49-F238E27FC236}">
                  <a16:creationId xmlns:a16="http://schemas.microsoft.com/office/drawing/2014/main" id="{096C8F74-CD59-AB47-9424-02623F09F570}"/>
                </a:ext>
              </a:extLst>
            </p:cNvPr>
            <p:cNvCxnSpPr>
              <a:cxnSpLocks noChangeShapeType="1"/>
              <a:stCxn id="40" idx="0"/>
              <a:endCxn id="41" idx="4"/>
            </p:cNvCxnSpPr>
            <p:nvPr/>
          </p:nvCxnSpPr>
          <p:spPr bwMode="auto">
            <a:xfrm flipV="1">
              <a:off x="7629475" y="2202829"/>
              <a:ext cx="0" cy="202237"/>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9" name="AutoShape 54">
              <a:extLst>
                <a:ext uri="{FF2B5EF4-FFF2-40B4-BE49-F238E27FC236}">
                  <a16:creationId xmlns:a16="http://schemas.microsoft.com/office/drawing/2014/main" id="{F2ACE2CC-0A40-A146-BF9D-DB01EEE3D2E9}"/>
                </a:ext>
              </a:extLst>
            </p:cNvPr>
            <p:cNvCxnSpPr>
              <a:cxnSpLocks noChangeShapeType="1"/>
              <a:stCxn id="38" idx="1"/>
              <a:endCxn id="37" idx="6"/>
            </p:cNvCxnSpPr>
            <p:nvPr/>
          </p:nvCxnSpPr>
          <p:spPr bwMode="auto">
            <a:xfrm flipH="1">
              <a:off x="5153981" y="3796567"/>
              <a:ext cx="592137" cy="794"/>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50" name="Text Box 57">
              <a:extLst>
                <a:ext uri="{FF2B5EF4-FFF2-40B4-BE49-F238E27FC236}">
                  <a16:creationId xmlns:a16="http://schemas.microsoft.com/office/drawing/2014/main" id="{AF5B02B0-5B0E-EA40-AA2A-DC93BF5CA1B6}"/>
                </a:ext>
              </a:extLst>
            </p:cNvPr>
            <p:cNvSpPr txBox="1">
              <a:spLocks noChangeArrowheads="1"/>
            </p:cNvSpPr>
            <p:nvPr/>
          </p:nvSpPr>
          <p:spPr bwMode="auto">
            <a:xfrm>
              <a:off x="6546219" y="3975953"/>
              <a:ext cx="3016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1</a:t>
              </a:r>
            </a:p>
          </p:txBody>
        </p:sp>
        <p:sp>
          <p:nvSpPr>
            <p:cNvPr id="51" name="Text Box 59">
              <a:extLst>
                <a:ext uri="{FF2B5EF4-FFF2-40B4-BE49-F238E27FC236}">
                  <a16:creationId xmlns:a16="http://schemas.microsoft.com/office/drawing/2014/main" id="{384849BC-2468-3641-B5ED-3A813EA8BD12}"/>
                </a:ext>
              </a:extLst>
            </p:cNvPr>
            <p:cNvSpPr txBox="1">
              <a:spLocks noChangeArrowheads="1"/>
            </p:cNvSpPr>
            <p:nvPr/>
          </p:nvSpPr>
          <p:spPr bwMode="auto">
            <a:xfrm>
              <a:off x="5883761" y="3012897"/>
              <a:ext cx="306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n</a:t>
              </a:r>
            </a:p>
          </p:txBody>
        </p:sp>
        <p:sp>
          <p:nvSpPr>
            <p:cNvPr id="52" name="Text Box 62">
              <a:extLst>
                <a:ext uri="{FF2B5EF4-FFF2-40B4-BE49-F238E27FC236}">
                  <a16:creationId xmlns:a16="http://schemas.microsoft.com/office/drawing/2014/main" id="{660C25A1-1863-0143-967B-C073FE83D626}"/>
                </a:ext>
              </a:extLst>
            </p:cNvPr>
            <p:cNvSpPr txBox="1">
              <a:spLocks noChangeArrowheads="1"/>
            </p:cNvSpPr>
            <p:nvPr/>
          </p:nvSpPr>
          <p:spPr bwMode="auto">
            <a:xfrm>
              <a:off x="6444995" y="3013873"/>
              <a:ext cx="3818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m</a:t>
              </a:r>
            </a:p>
          </p:txBody>
        </p:sp>
      </p:grpSp>
      <p:grpSp>
        <p:nvGrpSpPr>
          <p:cNvPr id="5" name="Group 4">
            <a:extLst>
              <a:ext uri="{FF2B5EF4-FFF2-40B4-BE49-F238E27FC236}">
                <a16:creationId xmlns:a16="http://schemas.microsoft.com/office/drawing/2014/main" id="{863BDE60-E6D4-F872-4B32-68C0996EB2AC}"/>
              </a:ext>
            </a:extLst>
          </p:cNvPr>
          <p:cNvGrpSpPr/>
          <p:nvPr/>
        </p:nvGrpSpPr>
        <p:grpSpPr>
          <a:xfrm>
            <a:off x="7431038" y="4944909"/>
            <a:ext cx="4400637" cy="963613"/>
            <a:chOff x="7569307" y="4937372"/>
            <a:chExt cx="4400637" cy="963613"/>
          </a:xfrm>
        </p:grpSpPr>
        <p:sp>
          <p:nvSpPr>
            <p:cNvPr id="6" name="Rectangle 4">
              <a:extLst>
                <a:ext uri="{FF2B5EF4-FFF2-40B4-BE49-F238E27FC236}">
                  <a16:creationId xmlns:a16="http://schemas.microsoft.com/office/drawing/2014/main" id="{6098B066-A59C-A31D-A65D-5C5E190BD9D7}"/>
                </a:ext>
              </a:extLst>
            </p:cNvPr>
            <p:cNvSpPr>
              <a:spLocks noChangeArrowheads="1"/>
            </p:cNvSpPr>
            <p:nvPr/>
          </p:nvSpPr>
          <p:spPr bwMode="auto">
            <a:xfrm>
              <a:off x="10433176" y="5247728"/>
              <a:ext cx="1536768" cy="3390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Mitarbeitende</a:t>
              </a:r>
            </a:p>
          </p:txBody>
        </p:sp>
        <p:sp>
          <p:nvSpPr>
            <p:cNvPr id="7" name="Rectangle 14">
              <a:extLst>
                <a:ext uri="{FF2B5EF4-FFF2-40B4-BE49-F238E27FC236}">
                  <a16:creationId xmlns:a16="http://schemas.microsoft.com/office/drawing/2014/main" id="{AB97ED2B-AC52-7EB4-7356-4487FE49441C}"/>
                </a:ext>
              </a:extLst>
            </p:cNvPr>
            <p:cNvSpPr>
              <a:spLocks noChangeArrowheads="1"/>
            </p:cNvSpPr>
            <p:nvPr/>
          </p:nvSpPr>
          <p:spPr bwMode="auto">
            <a:xfrm>
              <a:off x="9747446" y="5137563"/>
              <a:ext cx="379913" cy="3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m</a:t>
              </a:r>
            </a:p>
          </p:txBody>
        </p:sp>
        <p:sp>
          <p:nvSpPr>
            <p:cNvPr id="8" name="Rectangle 15">
              <a:extLst>
                <a:ext uri="{FF2B5EF4-FFF2-40B4-BE49-F238E27FC236}">
                  <a16:creationId xmlns:a16="http://schemas.microsoft.com/office/drawing/2014/main" id="{A1072C51-5C8C-0F41-FDD9-C64100AD80AC}"/>
                </a:ext>
              </a:extLst>
            </p:cNvPr>
            <p:cNvSpPr>
              <a:spLocks noChangeArrowheads="1"/>
            </p:cNvSpPr>
            <p:nvPr/>
          </p:nvSpPr>
          <p:spPr bwMode="auto">
            <a:xfrm>
              <a:off x="8772912" y="5137563"/>
              <a:ext cx="304572" cy="3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a:lnSpc>
                  <a:spcPct val="90000"/>
                </a:lnSpc>
              </a:pPr>
              <a:r>
                <a:rPr lang="de-DE" dirty="0"/>
                <a:t>n</a:t>
              </a:r>
            </a:p>
          </p:txBody>
        </p:sp>
        <p:sp>
          <p:nvSpPr>
            <p:cNvPr id="9" name="Rectangle 3">
              <a:extLst>
                <a:ext uri="{FF2B5EF4-FFF2-40B4-BE49-F238E27FC236}">
                  <a16:creationId xmlns:a16="http://schemas.microsoft.com/office/drawing/2014/main" id="{9343B5F7-2B50-28D8-92C4-2B67DDDBA41A}"/>
                </a:ext>
              </a:extLst>
            </p:cNvPr>
            <p:cNvSpPr>
              <a:spLocks noChangeArrowheads="1"/>
            </p:cNvSpPr>
            <p:nvPr/>
          </p:nvSpPr>
          <p:spPr bwMode="auto">
            <a:xfrm>
              <a:off x="7569307" y="5249316"/>
              <a:ext cx="849529" cy="3390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dirty="0"/>
                <a:t>Projekt</a:t>
              </a:r>
            </a:p>
          </p:txBody>
        </p:sp>
        <p:sp>
          <p:nvSpPr>
            <p:cNvPr id="10" name="AutoShape 6">
              <a:extLst>
                <a:ext uri="{FF2B5EF4-FFF2-40B4-BE49-F238E27FC236}">
                  <a16:creationId xmlns:a16="http://schemas.microsoft.com/office/drawing/2014/main" id="{0913F992-7A6D-7F9E-8E1D-9D0A28B3EE99}"/>
                </a:ext>
              </a:extLst>
            </p:cNvPr>
            <p:cNvSpPr>
              <a:spLocks noChangeArrowheads="1"/>
            </p:cNvSpPr>
            <p:nvPr/>
          </p:nvSpPr>
          <p:spPr bwMode="auto">
            <a:xfrm>
              <a:off x="8986413" y="4937372"/>
              <a:ext cx="889488" cy="963613"/>
            </a:xfrm>
            <a:prstGeom prst="diamond">
              <a:avLst/>
            </a:prstGeom>
            <a:solidFill>
              <a:schemeClr val="bg1"/>
            </a:solidFill>
            <a:ln w="12700">
              <a:solidFill>
                <a:schemeClr val="tx1"/>
              </a:solidFill>
              <a:miter lim="800000"/>
              <a:headEnd/>
              <a:tailEnd/>
            </a:ln>
          </p:spPr>
          <p:txBody>
            <a:bodyPr wrap="none" anchor="ctr"/>
            <a:lstStyle/>
            <a:p>
              <a:pPr algn="ctr"/>
              <a:endParaRPr lang="de-DE" dirty="0"/>
            </a:p>
            <a:p>
              <a:pPr algn="ctr"/>
              <a:r>
                <a:rPr lang="de-DE" dirty="0"/>
                <a:t>arbeitet</a:t>
              </a:r>
              <a:br>
                <a:rPr lang="de-DE" dirty="0"/>
              </a:br>
              <a:r>
                <a:rPr lang="de-DE" dirty="0"/>
                <a:t>an</a:t>
              </a:r>
            </a:p>
          </p:txBody>
        </p:sp>
        <p:cxnSp>
          <p:nvCxnSpPr>
            <p:cNvPr id="11" name="Straight Connector 10">
              <a:extLst>
                <a:ext uri="{FF2B5EF4-FFF2-40B4-BE49-F238E27FC236}">
                  <a16:creationId xmlns:a16="http://schemas.microsoft.com/office/drawing/2014/main" id="{BFF9BBF1-5223-86FF-1664-815A9BF97F1A}"/>
                </a:ext>
              </a:extLst>
            </p:cNvPr>
            <p:cNvCxnSpPr>
              <a:stCxn id="9" idx="3"/>
              <a:endCxn id="10" idx="1"/>
            </p:cNvCxnSpPr>
            <p:nvPr/>
          </p:nvCxnSpPr>
          <p:spPr>
            <a:xfrm>
              <a:off x="8418836" y="5418850"/>
              <a:ext cx="567577" cy="3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D2D694B-DD20-7D94-5D98-6EFAB23285BF}"/>
                </a:ext>
              </a:extLst>
            </p:cNvPr>
            <p:cNvCxnSpPr>
              <a:cxnSpLocks/>
              <a:stCxn id="10" idx="3"/>
              <a:endCxn id="6" idx="1"/>
            </p:cNvCxnSpPr>
            <p:nvPr/>
          </p:nvCxnSpPr>
          <p:spPr>
            <a:xfrm flipV="1">
              <a:off x="9875901" y="5417262"/>
              <a:ext cx="557275" cy="191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0984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AB109-5B6F-924A-B061-A981854D523F}"/>
              </a:ext>
            </a:extLst>
          </p:cNvPr>
          <p:cNvSpPr>
            <a:spLocks noGrp="1"/>
          </p:cNvSpPr>
          <p:nvPr>
            <p:ph type="title"/>
          </p:nvPr>
        </p:nvSpPr>
        <p:spPr/>
        <p:txBody>
          <a:bodyPr/>
          <a:lstStyle/>
          <a:p>
            <a:r>
              <a:rPr lang="de-DE" dirty="0"/>
              <a:t>Prüfungen</a:t>
            </a:r>
          </a:p>
        </p:txBody>
      </p:sp>
      <p:sp>
        <p:nvSpPr>
          <p:cNvPr id="88" name="Content Placeholder 87">
            <a:extLst>
              <a:ext uri="{FF2B5EF4-FFF2-40B4-BE49-F238E27FC236}">
                <a16:creationId xmlns:a16="http://schemas.microsoft.com/office/drawing/2014/main" id="{4C33BE0B-BFE8-BB4B-BF5E-919B909685A1}"/>
              </a:ext>
            </a:extLst>
          </p:cNvPr>
          <p:cNvSpPr>
            <a:spLocks noGrp="1"/>
          </p:cNvSpPr>
          <p:nvPr>
            <p:ph idx="1"/>
          </p:nvPr>
        </p:nvSpPr>
        <p:spPr/>
        <p:txBody>
          <a:bodyPr>
            <a:normAutofit/>
          </a:bodyPr>
          <a:lstStyle/>
          <a:p>
            <a:endParaRPr lang="de-DE" dirty="0"/>
          </a:p>
          <a:p>
            <a:endParaRPr lang="de-DE" dirty="0"/>
          </a:p>
          <a:p>
            <a:endParaRPr lang="de-DE" dirty="0"/>
          </a:p>
          <a:p>
            <a:endParaRPr lang="de-DE" dirty="0"/>
          </a:p>
          <a:p>
            <a:endParaRPr lang="de-DE" dirty="0"/>
          </a:p>
          <a:p>
            <a:endParaRPr lang="de-DE" dirty="0"/>
          </a:p>
          <a:p>
            <a:endParaRPr lang="de-DE" dirty="0"/>
          </a:p>
          <a:p>
            <a:pPr lvl="1"/>
            <a:endParaRPr lang="de-DE" dirty="0"/>
          </a:p>
          <a:p>
            <a:endParaRPr lang="de-DE" dirty="0"/>
          </a:p>
          <a:p>
            <a:r>
              <a:rPr lang="de-DE" dirty="0"/>
              <a:t>Mehrere Prüfende in einer Prüfung</a:t>
            </a:r>
          </a:p>
          <a:p>
            <a:r>
              <a:rPr lang="de-DE" dirty="0"/>
              <a:t>Mehrere Vorlesungen werden in einer Prüfung abgefragt</a:t>
            </a:r>
          </a:p>
          <a:p>
            <a:endParaRPr lang="de-DE" dirty="0"/>
          </a:p>
        </p:txBody>
      </p:sp>
      <p:sp>
        <p:nvSpPr>
          <p:cNvPr id="7" name="Date Placeholder 6">
            <a:extLst>
              <a:ext uri="{FF2B5EF4-FFF2-40B4-BE49-F238E27FC236}">
                <a16:creationId xmlns:a16="http://schemas.microsoft.com/office/drawing/2014/main" id="{55516164-0256-2042-A074-206BC63BC774}"/>
              </a:ext>
            </a:extLst>
          </p:cNvPr>
          <p:cNvSpPr>
            <a:spLocks noGrp="1"/>
          </p:cNvSpPr>
          <p:nvPr>
            <p:ph type="dt" sz="half" idx="2"/>
          </p:nvPr>
        </p:nvSpPr>
        <p:spPr/>
        <p:txBody>
          <a:bodyPr/>
          <a:lstStyle/>
          <a:p>
            <a:r>
              <a:rPr lang="en-GB"/>
              <a:t>Modellierung</a:t>
            </a:r>
          </a:p>
        </p:txBody>
      </p:sp>
      <p:sp>
        <p:nvSpPr>
          <p:cNvPr id="8" name="Footer Placeholder 7">
            <a:extLst>
              <a:ext uri="{FF2B5EF4-FFF2-40B4-BE49-F238E27FC236}">
                <a16:creationId xmlns:a16="http://schemas.microsoft.com/office/drawing/2014/main" id="{F95969AE-8EC2-C44C-9A09-AC292AED3711}"/>
              </a:ext>
            </a:extLst>
          </p:cNvPr>
          <p:cNvSpPr>
            <a:spLocks noGrp="1"/>
          </p:cNvSpPr>
          <p:nvPr>
            <p:ph type="ftr" sz="quarter" idx="3"/>
          </p:nvPr>
        </p:nvSpPr>
        <p:spPr/>
        <p:txBody>
          <a:bodyPr/>
          <a:lstStyle/>
          <a:p>
            <a:r>
              <a:rPr lang="en-GB"/>
              <a:t>T. Braun - Datenbanken</a:t>
            </a:r>
          </a:p>
        </p:txBody>
      </p:sp>
      <p:sp>
        <p:nvSpPr>
          <p:cNvPr id="3" name="Slide Number Placeholder 2">
            <a:extLst>
              <a:ext uri="{FF2B5EF4-FFF2-40B4-BE49-F238E27FC236}">
                <a16:creationId xmlns:a16="http://schemas.microsoft.com/office/drawing/2014/main" id="{F0624C80-8B1B-694D-BC91-23D9C4FB0B63}"/>
              </a:ext>
            </a:extLst>
          </p:cNvPr>
          <p:cNvSpPr>
            <a:spLocks noGrp="1"/>
          </p:cNvSpPr>
          <p:nvPr>
            <p:ph type="sldNum" sz="quarter" idx="4"/>
          </p:nvPr>
        </p:nvSpPr>
        <p:spPr/>
        <p:txBody>
          <a:bodyPr/>
          <a:lstStyle/>
          <a:p>
            <a:fld id="{6B52BCD7-8B4B-1443-81DC-540C3C62FE02}" type="slidenum">
              <a:rPr lang="en-GB" smtClean="0"/>
              <a:t>33</a:t>
            </a:fld>
            <a:endParaRPr lang="en-GB"/>
          </a:p>
        </p:txBody>
      </p:sp>
      <p:grpSp>
        <p:nvGrpSpPr>
          <p:cNvPr id="87" name="Group 86">
            <a:extLst>
              <a:ext uri="{FF2B5EF4-FFF2-40B4-BE49-F238E27FC236}">
                <a16:creationId xmlns:a16="http://schemas.microsoft.com/office/drawing/2014/main" id="{BB9C3564-2385-9748-9CE4-DFDEC02C4452}"/>
              </a:ext>
            </a:extLst>
          </p:cNvPr>
          <p:cNvGrpSpPr/>
          <p:nvPr/>
        </p:nvGrpSpPr>
        <p:grpSpPr>
          <a:xfrm>
            <a:off x="2343511" y="1636267"/>
            <a:ext cx="7504277" cy="3395957"/>
            <a:chOff x="1194661" y="1374092"/>
            <a:chExt cx="7504277" cy="3395957"/>
          </a:xfrm>
        </p:grpSpPr>
        <p:sp>
          <p:nvSpPr>
            <p:cNvPr id="4" name="Rectangle 3">
              <a:extLst>
                <a:ext uri="{FF2B5EF4-FFF2-40B4-BE49-F238E27FC236}">
                  <a16:creationId xmlns:a16="http://schemas.microsoft.com/office/drawing/2014/main" id="{98342FD9-305B-C249-A248-8731CCE04491}"/>
                </a:ext>
              </a:extLst>
            </p:cNvPr>
            <p:cNvSpPr>
              <a:spLocks noChangeArrowheads="1"/>
            </p:cNvSpPr>
            <p:nvPr/>
          </p:nvSpPr>
          <p:spPr bwMode="auto">
            <a:xfrm>
              <a:off x="1194661" y="1607149"/>
              <a:ext cx="1207559" cy="433182"/>
            </a:xfrm>
            <a:prstGeom prst="rect">
              <a:avLst/>
            </a:prstGeom>
            <a:noFill/>
            <a:ln w="12700">
              <a:solidFill>
                <a:schemeClr val="accent1"/>
              </a:solidFill>
              <a:miter lim="800000"/>
              <a:headEnd/>
              <a:tailEnd/>
            </a:ln>
          </p:spPr>
          <p:txBody>
            <a:bodyPr wrap="none" anchor="ctr"/>
            <a:lstStyle/>
            <a:p>
              <a:pPr algn="ctr"/>
              <a:r>
                <a:rPr lang="de-DE" dirty="0"/>
                <a:t>Studierende</a:t>
              </a:r>
            </a:p>
          </p:txBody>
        </p:sp>
        <p:sp>
          <p:nvSpPr>
            <p:cNvPr id="5" name="AutoShape 4">
              <a:extLst>
                <a:ext uri="{FF2B5EF4-FFF2-40B4-BE49-F238E27FC236}">
                  <a16:creationId xmlns:a16="http://schemas.microsoft.com/office/drawing/2014/main" id="{897F0942-0EF4-1F49-BA1B-AC2EAC1276E2}"/>
                </a:ext>
              </a:extLst>
            </p:cNvPr>
            <p:cNvSpPr>
              <a:spLocks noChangeArrowheads="1"/>
            </p:cNvSpPr>
            <p:nvPr/>
          </p:nvSpPr>
          <p:spPr bwMode="auto">
            <a:xfrm>
              <a:off x="3058031" y="1549246"/>
              <a:ext cx="1086576" cy="557812"/>
            </a:xfrm>
            <a:prstGeom prst="diamond">
              <a:avLst/>
            </a:prstGeom>
            <a:noFill/>
            <a:ln w="38100" cmpd="dbl">
              <a:solidFill>
                <a:schemeClr val="accent4"/>
              </a:solidFill>
              <a:miter lim="800000"/>
              <a:headEnd/>
              <a:tailEnd/>
            </a:ln>
          </p:spPr>
          <p:txBody>
            <a:bodyPr wrap="none" anchor="ctr"/>
            <a:lstStyle/>
            <a:p>
              <a:pPr algn="ctr"/>
              <a:r>
                <a:rPr lang="de-DE" dirty="0"/>
                <a:t>ablegen</a:t>
              </a:r>
            </a:p>
          </p:txBody>
        </p:sp>
        <p:sp>
          <p:nvSpPr>
            <p:cNvPr id="6" name="Rectangle 5">
              <a:extLst>
                <a:ext uri="{FF2B5EF4-FFF2-40B4-BE49-F238E27FC236}">
                  <a16:creationId xmlns:a16="http://schemas.microsoft.com/office/drawing/2014/main" id="{8BEA55B6-2013-FB44-A171-DFDAEC25E422}"/>
                </a:ext>
              </a:extLst>
            </p:cNvPr>
            <p:cNvSpPr>
              <a:spLocks noChangeArrowheads="1"/>
            </p:cNvSpPr>
            <p:nvPr/>
          </p:nvSpPr>
          <p:spPr bwMode="auto">
            <a:xfrm>
              <a:off x="4734576" y="1607149"/>
              <a:ext cx="1207559" cy="433182"/>
            </a:xfrm>
            <a:prstGeom prst="rect">
              <a:avLst/>
            </a:prstGeom>
            <a:noFill/>
            <a:ln w="38100" cmpd="dbl">
              <a:solidFill>
                <a:schemeClr val="accent1"/>
              </a:solidFill>
              <a:miter lim="800000"/>
              <a:headEnd/>
              <a:tailEnd/>
            </a:ln>
          </p:spPr>
          <p:txBody>
            <a:bodyPr wrap="none" anchor="ctr"/>
            <a:lstStyle/>
            <a:p>
              <a:pPr algn="ctr"/>
              <a:r>
                <a:rPr lang="de-DE"/>
                <a:t>Prüfungen</a:t>
              </a:r>
            </a:p>
          </p:txBody>
        </p:sp>
        <p:sp>
          <p:nvSpPr>
            <p:cNvPr id="9" name="Text Box 8">
              <a:extLst>
                <a:ext uri="{FF2B5EF4-FFF2-40B4-BE49-F238E27FC236}">
                  <a16:creationId xmlns:a16="http://schemas.microsoft.com/office/drawing/2014/main" id="{C4C5718C-0552-7B44-9851-5E4731CA7A66}"/>
                </a:ext>
              </a:extLst>
            </p:cNvPr>
            <p:cNvSpPr txBox="1">
              <a:spLocks noChangeArrowheads="1"/>
            </p:cNvSpPr>
            <p:nvPr/>
          </p:nvSpPr>
          <p:spPr bwMode="auto">
            <a:xfrm>
              <a:off x="2816499" y="1503491"/>
              <a:ext cx="3135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1</a:t>
              </a:r>
            </a:p>
          </p:txBody>
        </p:sp>
        <p:sp>
          <p:nvSpPr>
            <p:cNvPr id="10" name="Text Box 9">
              <a:extLst>
                <a:ext uri="{FF2B5EF4-FFF2-40B4-BE49-F238E27FC236}">
                  <a16:creationId xmlns:a16="http://schemas.microsoft.com/office/drawing/2014/main" id="{FAF8C671-48AC-C94A-BF27-4B68BC371039}"/>
                </a:ext>
              </a:extLst>
            </p:cNvPr>
            <p:cNvSpPr txBox="1">
              <a:spLocks noChangeArrowheads="1"/>
            </p:cNvSpPr>
            <p:nvPr/>
          </p:nvSpPr>
          <p:spPr bwMode="auto">
            <a:xfrm>
              <a:off x="4081248" y="1472211"/>
              <a:ext cx="306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n</a:t>
              </a:r>
            </a:p>
          </p:txBody>
        </p:sp>
        <p:sp>
          <p:nvSpPr>
            <p:cNvPr id="11" name="Oval 10">
              <a:extLst>
                <a:ext uri="{FF2B5EF4-FFF2-40B4-BE49-F238E27FC236}">
                  <a16:creationId xmlns:a16="http://schemas.microsoft.com/office/drawing/2014/main" id="{CC620E33-7262-B641-847B-41800FA2CB87}"/>
                </a:ext>
              </a:extLst>
            </p:cNvPr>
            <p:cNvSpPr>
              <a:spLocks noChangeArrowheads="1"/>
            </p:cNvSpPr>
            <p:nvPr/>
          </p:nvSpPr>
          <p:spPr bwMode="auto">
            <a:xfrm>
              <a:off x="6457950" y="1374092"/>
              <a:ext cx="1086576" cy="372682"/>
            </a:xfrm>
            <a:prstGeom prst="ellipse">
              <a:avLst/>
            </a:prstGeom>
            <a:noFill/>
            <a:ln w="12700">
              <a:solidFill>
                <a:srgbClr val="FFC000"/>
              </a:solidFill>
              <a:round/>
              <a:headEnd/>
              <a:tailEnd/>
            </a:ln>
          </p:spPr>
          <p:txBody>
            <a:bodyPr wrap="none" anchor="ctr"/>
            <a:lstStyle/>
            <a:p>
              <a:pPr algn="ctr"/>
              <a:r>
                <a:rPr lang="de-DE" dirty="0"/>
                <a:t>Note</a:t>
              </a:r>
            </a:p>
          </p:txBody>
        </p:sp>
        <p:grpSp>
          <p:nvGrpSpPr>
            <p:cNvPr id="66" name="Group 65">
              <a:extLst>
                <a:ext uri="{FF2B5EF4-FFF2-40B4-BE49-F238E27FC236}">
                  <a16:creationId xmlns:a16="http://schemas.microsoft.com/office/drawing/2014/main" id="{2E3E57F1-8507-8745-BB45-15A3D1607E18}"/>
                </a:ext>
              </a:extLst>
            </p:cNvPr>
            <p:cNvGrpSpPr/>
            <p:nvPr/>
          </p:nvGrpSpPr>
          <p:grpSpPr>
            <a:xfrm>
              <a:off x="6457950" y="1971362"/>
              <a:ext cx="1086576" cy="372682"/>
              <a:chOff x="6490189" y="1986343"/>
              <a:chExt cx="1086576" cy="372682"/>
            </a:xfrm>
          </p:grpSpPr>
          <p:sp>
            <p:nvSpPr>
              <p:cNvPr id="12" name="Oval 11">
                <a:extLst>
                  <a:ext uri="{FF2B5EF4-FFF2-40B4-BE49-F238E27FC236}">
                    <a16:creationId xmlns:a16="http://schemas.microsoft.com/office/drawing/2014/main" id="{BB75A8D2-F7D6-B74C-8AD4-9E091E62A5EB}"/>
                  </a:ext>
                </a:extLst>
              </p:cNvPr>
              <p:cNvSpPr>
                <a:spLocks noChangeArrowheads="1"/>
              </p:cNvSpPr>
              <p:nvPr/>
            </p:nvSpPr>
            <p:spPr bwMode="auto">
              <a:xfrm>
                <a:off x="6490189" y="1986343"/>
                <a:ext cx="1086576" cy="372682"/>
              </a:xfrm>
              <a:prstGeom prst="ellipse">
                <a:avLst/>
              </a:prstGeom>
              <a:noFill/>
              <a:ln w="12700">
                <a:solidFill>
                  <a:srgbClr val="FFC000"/>
                </a:solidFill>
                <a:round/>
                <a:headEnd/>
                <a:tailEnd/>
              </a:ln>
            </p:spPr>
            <p:txBody>
              <a:bodyPr wrap="none" anchor="ctr"/>
              <a:lstStyle/>
              <a:p>
                <a:pPr algn="ctr"/>
                <a:r>
                  <a:rPr lang="de-DE"/>
                  <a:t>PrüfTeil</a:t>
                </a:r>
              </a:p>
            </p:txBody>
          </p:sp>
          <p:sp>
            <p:nvSpPr>
              <p:cNvPr id="13" name="Line 12">
                <a:extLst>
                  <a:ext uri="{FF2B5EF4-FFF2-40B4-BE49-F238E27FC236}">
                    <a16:creationId xmlns:a16="http://schemas.microsoft.com/office/drawing/2014/main" id="{38FDF9D1-1479-6E44-878C-2FB8C5AD2584}"/>
                  </a:ext>
                </a:extLst>
              </p:cNvPr>
              <p:cNvSpPr>
                <a:spLocks noChangeShapeType="1"/>
              </p:cNvSpPr>
              <p:nvPr/>
            </p:nvSpPr>
            <p:spPr bwMode="auto">
              <a:xfrm>
                <a:off x="6664752" y="2278063"/>
                <a:ext cx="7560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de-DE"/>
              </a:p>
            </p:txBody>
          </p:sp>
        </p:grpSp>
        <p:sp>
          <p:nvSpPr>
            <p:cNvPr id="14" name="Oval 13">
              <a:extLst>
                <a:ext uri="{FF2B5EF4-FFF2-40B4-BE49-F238E27FC236}">
                  <a16:creationId xmlns:a16="http://schemas.microsoft.com/office/drawing/2014/main" id="{1FB94C97-D1DC-4043-9F18-717DB3C1EA57}"/>
                </a:ext>
              </a:extLst>
            </p:cNvPr>
            <p:cNvSpPr>
              <a:spLocks noChangeArrowheads="1"/>
            </p:cNvSpPr>
            <p:nvPr/>
          </p:nvSpPr>
          <p:spPr bwMode="auto">
            <a:xfrm>
              <a:off x="1254586" y="2462323"/>
              <a:ext cx="1087707" cy="372682"/>
            </a:xfrm>
            <a:prstGeom prst="ellipse">
              <a:avLst/>
            </a:prstGeom>
            <a:noFill/>
            <a:ln w="12700">
              <a:solidFill>
                <a:srgbClr val="FFC000"/>
              </a:solidFill>
              <a:round/>
              <a:headEnd/>
              <a:tailEnd/>
            </a:ln>
          </p:spPr>
          <p:txBody>
            <a:bodyPr wrap="none" anchor="ctr"/>
            <a:lstStyle/>
            <a:p>
              <a:pPr algn="ctr"/>
              <a:r>
                <a:rPr lang="de-DE" u="sng" dirty="0" err="1"/>
                <a:t>MatrNr</a:t>
              </a:r>
              <a:endParaRPr lang="de-DE" u="sng" dirty="0"/>
            </a:p>
          </p:txBody>
        </p:sp>
        <p:sp>
          <p:nvSpPr>
            <p:cNvPr id="15" name="Rectangle 14">
              <a:extLst>
                <a:ext uri="{FF2B5EF4-FFF2-40B4-BE49-F238E27FC236}">
                  <a16:creationId xmlns:a16="http://schemas.microsoft.com/office/drawing/2014/main" id="{72ABE8B6-CE43-5C4E-AEF9-FB05B3513B9B}"/>
                </a:ext>
              </a:extLst>
            </p:cNvPr>
            <p:cNvSpPr>
              <a:spLocks noChangeArrowheads="1"/>
            </p:cNvSpPr>
            <p:nvPr/>
          </p:nvSpPr>
          <p:spPr bwMode="auto">
            <a:xfrm>
              <a:off x="3489469" y="4336262"/>
              <a:ext cx="1207559" cy="433182"/>
            </a:xfrm>
            <a:prstGeom prst="rect">
              <a:avLst/>
            </a:prstGeom>
            <a:noFill/>
            <a:ln w="12700">
              <a:solidFill>
                <a:schemeClr val="accent1"/>
              </a:solidFill>
              <a:miter lim="800000"/>
              <a:headEnd/>
              <a:tailEnd/>
            </a:ln>
          </p:spPr>
          <p:txBody>
            <a:bodyPr wrap="none" anchor="ctr"/>
            <a:lstStyle/>
            <a:p>
              <a:pPr algn="ctr"/>
              <a:r>
                <a:rPr lang="de-DE"/>
                <a:t>Vorlesungen</a:t>
              </a:r>
            </a:p>
          </p:txBody>
        </p:sp>
        <p:sp>
          <p:nvSpPr>
            <p:cNvPr id="16" name="AutoShape 15">
              <a:extLst>
                <a:ext uri="{FF2B5EF4-FFF2-40B4-BE49-F238E27FC236}">
                  <a16:creationId xmlns:a16="http://schemas.microsoft.com/office/drawing/2014/main" id="{5AE15CCB-0641-674F-BAC6-CA337451D8A2}"/>
                </a:ext>
              </a:extLst>
            </p:cNvPr>
            <p:cNvSpPr>
              <a:spLocks noChangeArrowheads="1"/>
            </p:cNvSpPr>
            <p:nvPr/>
          </p:nvSpPr>
          <p:spPr bwMode="auto">
            <a:xfrm>
              <a:off x="3489469" y="3039439"/>
              <a:ext cx="1207559" cy="620732"/>
            </a:xfrm>
            <a:prstGeom prst="diamond">
              <a:avLst/>
            </a:prstGeom>
            <a:noFill/>
            <a:ln w="12700">
              <a:solidFill>
                <a:schemeClr val="accent4"/>
              </a:solidFill>
              <a:miter lim="800000"/>
              <a:headEnd/>
              <a:tailEnd/>
            </a:ln>
          </p:spPr>
          <p:txBody>
            <a:bodyPr wrap="none" anchor="ctr"/>
            <a:lstStyle/>
            <a:p>
              <a:pPr algn="ctr"/>
              <a:r>
                <a:rPr lang="de-DE" dirty="0"/>
                <a:t>umfassen</a:t>
              </a:r>
            </a:p>
          </p:txBody>
        </p:sp>
        <p:sp>
          <p:nvSpPr>
            <p:cNvPr id="17" name="Oval 16">
              <a:extLst>
                <a:ext uri="{FF2B5EF4-FFF2-40B4-BE49-F238E27FC236}">
                  <a16:creationId xmlns:a16="http://schemas.microsoft.com/office/drawing/2014/main" id="{19BACEF9-D82F-C249-AF9C-29193B3EFEA4}"/>
                </a:ext>
              </a:extLst>
            </p:cNvPr>
            <p:cNvSpPr>
              <a:spLocks noChangeArrowheads="1"/>
            </p:cNvSpPr>
            <p:nvPr/>
          </p:nvSpPr>
          <p:spPr bwMode="auto">
            <a:xfrm>
              <a:off x="1854839" y="4365604"/>
              <a:ext cx="1086577" cy="372682"/>
            </a:xfrm>
            <a:prstGeom prst="ellipse">
              <a:avLst/>
            </a:prstGeom>
            <a:noFill/>
            <a:ln w="12700">
              <a:solidFill>
                <a:srgbClr val="FFC000"/>
              </a:solidFill>
              <a:round/>
              <a:headEnd/>
              <a:tailEnd/>
            </a:ln>
          </p:spPr>
          <p:txBody>
            <a:bodyPr wrap="none" anchor="ctr"/>
            <a:lstStyle/>
            <a:p>
              <a:pPr algn="ctr"/>
              <a:r>
                <a:rPr lang="de-DE" u="sng"/>
                <a:t>VorlNr</a:t>
              </a:r>
            </a:p>
          </p:txBody>
        </p:sp>
        <p:cxnSp>
          <p:nvCxnSpPr>
            <p:cNvPr id="18" name="AutoShape 17">
              <a:extLst>
                <a:ext uri="{FF2B5EF4-FFF2-40B4-BE49-F238E27FC236}">
                  <a16:creationId xmlns:a16="http://schemas.microsoft.com/office/drawing/2014/main" id="{2EA5C46E-331C-334B-A6A5-8414C1ABAD41}"/>
                </a:ext>
              </a:extLst>
            </p:cNvPr>
            <p:cNvCxnSpPr>
              <a:cxnSpLocks noChangeShapeType="1"/>
              <a:stCxn id="4" idx="2"/>
              <a:endCxn id="14" idx="0"/>
            </p:cNvCxnSpPr>
            <p:nvPr/>
          </p:nvCxnSpPr>
          <p:spPr bwMode="auto">
            <a:xfrm flipH="1">
              <a:off x="1798440" y="2040331"/>
              <a:ext cx="1" cy="42199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9" name="AutoShape 18">
              <a:extLst>
                <a:ext uri="{FF2B5EF4-FFF2-40B4-BE49-F238E27FC236}">
                  <a16:creationId xmlns:a16="http://schemas.microsoft.com/office/drawing/2014/main" id="{8C259406-399E-C046-85F6-6F100841C6F9}"/>
                </a:ext>
              </a:extLst>
            </p:cNvPr>
            <p:cNvCxnSpPr>
              <a:cxnSpLocks noChangeShapeType="1"/>
              <a:stCxn id="17" idx="6"/>
              <a:endCxn id="15" idx="1"/>
            </p:cNvCxnSpPr>
            <p:nvPr/>
          </p:nvCxnSpPr>
          <p:spPr bwMode="auto">
            <a:xfrm>
              <a:off x="2941416" y="4551945"/>
              <a:ext cx="548053" cy="908"/>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20" name="AutoShape 19">
              <a:extLst>
                <a:ext uri="{FF2B5EF4-FFF2-40B4-BE49-F238E27FC236}">
                  <a16:creationId xmlns:a16="http://schemas.microsoft.com/office/drawing/2014/main" id="{0843A569-943D-EF4A-BB91-F35B56F5E16E}"/>
                </a:ext>
              </a:extLst>
            </p:cNvPr>
            <p:cNvCxnSpPr>
              <a:cxnSpLocks noChangeShapeType="1"/>
              <a:stCxn id="16" idx="0"/>
              <a:endCxn id="6" idx="2"/>
            </p:cNvCxnSpPr>
            <p:nvPr/>
          </p:nvCxnSpPr>
          <p:spPr bwMode="auto">
            <a:xfrm flipV="1">
              <a:off x="4093249" y="2040331"/>
              <a:ext cx="1245107" cy="999108"/>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1" name="AutoShape 20">
              <a:extLst>
                <a:ext uri="{FF2B5EF4-FFF2-40B4-BE49-F238E27FC236}">
                  <a16:creationId xmlns:a16="http://schemas.microsoft.com/office/drawing/2014/main" id="{3B3DF6DB-946C-6943-8756-8665E353D5C0}"/>
                </a:ext>
              </a:extLst>
            </p:cNvPr>
            <p:cNvSpPr>
              <a:spLocks noChangeArrowheads="1"/>
            </p:cNvSpPr>
            <p:nvPr/>
          </p:nvSpPr>
          <p:spPr bwMode="auto">
            <a:xfrm>
              <a:off x="5942135" y="3040044"/>
              <a:ext cx="1207559" cy="620732"/>
            </a:xfrm>
            <a:prstGeom prst="diamond">
              <a:avLst/>
            </a:prstGeom>
            <a:noFill/>
            <a:ln w="12700">
              <a:solidFill>
                <a:schemeClr val="accent4"/>
              </a:solidFill>
              <a:miter lim="800000"/>
              <a:headEnd/>
              <a:tailEnd/>
            </a:ln>
          </p:spPr>
          <p:txBody>
            <a:bodyPr wrap="none" anchor="ctr"/>
            <a:lstStyle/>
            <a:p>
              <a:pPr algn="ctr"/>
              <a:r>
                <a:rPr lang="de-DE"/>
                <a:t>abhalten</a:t>
              </a:r>
            </a:p>
          </p:txBody>
        </p:sp>
        <p:cxnSp>
          <p:nvCxnSpPr>
            <p:cNvPr id="22" name="AutoShape 21">
              <a:extLst>
                <a:ext uri="{FF2B5EF4-FFF2-40B4-BE49-F238E27FC236}">
                  <a16:creationId xmlns:a16="http://schemas.microsoft.com/office/drawing/2014/main" id="{548931F4-A50A-0148-96B1-B0B6824B6B92}"/>
                </a:ext>
              </a:extLst>
            </p:cNvPr>
            <p:cNvCxnSpPr>
              <a:cxnSpLocks noChangeShapeType="1"/>
              <a:stCxn id="6" idx="2"/>
              <a:endCxn id="21" idx="0"/>
            </p:cNvCxnSpPr>
            <p:nvPr/>
          </p:nvCxnSpPr>
          <p:spPr bwMode="auto">
            <a:xfrm>
              <a:off x="5338356" y="2040331"/>
              <a:ext cx="1207559" cy="99971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3" name="Rectangle 22">
              <a:extLst>
                <a:ext uri="{FF2B5EF4-FFF2-40B4-BE49-F238E27FC236}">
                  <a16:creationId xmlns:a16="http://schemas.microsoft.com/office/drawing/2014/main" id="{E0FC4A45-3210-4D45-A7C8-6CBAC92F475E}"/>
                </a:ext>
              </a:extLst>
            </p:cNvPr>
            <p:cNvSpPr>
              <a:spLocks noChangeArrowheads="1"/>
            </p:cNvSpPr>
            <p:nvPr/>
          </p:nvSpPr>
          <p:spPr bwMode="auto">
            <a:xfrm>
              <a:off x="5773324" y="4336867"/>
              <a:ext cx="1548000" cy="433182"/>
            </a:xfrm>
            <a:prstGeom prst="rect">
              <a:avLst/>
            </a:prstGeom>
            <a:noFill/>
            <a:ln w="12700">
              <a:solidFill>
                <a:schemeClr val="accent1"/>
              </a:solidFill>
              <a:miter lim="800000"/>
              <a:headEnd/>
              <a:tailEnd/>
            </a:ln>
          </p:spPr>
          <p:txBody>
            <a:bodyPr wrap="none" anchor="ctr"/>
            <a:lstStyle/>
            <a:p>
              <a:pPr algn="ctr"/>
              <a:r>
                <a:rPr lang="de-DE" dirty="0"/>
                <a:t>Professor*innen</a:t>
              </a:r>
            </a:p>
          </p:txBody>
        </p:sp>
        <p:sp>
          <p:nvSpPr>
            <p:cNvPr id="24" name="Oval 23">
              <a:extLst>
                <a:ext uri="{FF2B5EF4-FFF2-40B4-BE49-F238E27FC236}">
                  <a16:creationId xmlns:a16="http://schemas.microsoft.com/office/drawing/2014/main" id="{E509FAD9-09D5-FD4B-A55F-08B49DDE29AD}"/>
                </a:ext>
              </a:extLst>
            </p:cNvPr>
            <p:cNvSpPr>
              <a:spLocks noChangeArrowheads="1"/>
            </p:cNvSpPr>
            <p:nvPr/>
          </p:nvSpPr>
          <p:spPr bwMode="auto">
            <a:xfrm>
              <a:off x="7612362" y="4366209"/>
              <a:ext cx="1086576" cy="371472"/>
            </a:xfrm>
            <a:prstGeom prst="ellipse">
              <a:avLst/>
            </a:prstGeom>
            <a:noFill/>
            <a:ln w="12700">
              <a:solidFill>
                <a:srgbClr val="FFC000"/>
              </a:solidFill>
              <a:round/>
              <a:headEnd/>
              <a:tailEnd/>
            </a:ln>
          </p:spPr>
          <p:txBody>
            <a:bodyPr wrap="none" anchor="ctr"/>
            <a:lstStyle/>
            <a:p>
              <a:pPr algn="ctr"/>
              <a:r>
                <a:rPr lang="de-DE" u="sng"/>
                <a:t>PersNr</a:t>
              </a:r>
            </a:p>
          </p:txBody>
        </p:sp>
        <p:cxnSp>
          <p:nvCxnSpPr>
            <p:cNvPr id="25" name="AutoShape 24">
              <a:extLst>
                <a:ext uri="{FF2B5EF4-FFF2-40B4-BE49-F238E27FC236}">
                  <a16:creationId xmlns:a16="http://schemas.microsoft.com/office/drawing/2014/main" id="{938BEED2-F1CE-E54B-B60C-19971E8A7FA6}"/>
                </a:ext>
              </a:extLst>
            </p:cNvPr>
            <p:cNvCxnSpPr>
              <a:cxnSpLocks noChangeShapeType="1"/>
              <a:stCxn id="16" idx="2"/>
              <a:endCxn id="15" idx="0"/>
            </p:cNvCxnSpPr>
            <p:nvPr/>
          </p:nvCxnSpPr>
          <p:spPr bwMode="auto">
            <a:xfrm>
              <a:off x="4093249" y="3660171"/>
              <a:ext cx="0" cy="676091"/>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26" name="AutoShape 25">
              <a:extLst>
                <a:ext uri="{FF2B5EF4-FFF2-40B4-BE49-F238E27FC236}">
                  <a16:creationId xmlns:a16="http://schemas.microsoft.com/office/drawing/2014/main" id="{6B996275-B4AF-6548-A3E2-C946977F5343}"/>
                </a:ext>
              </a:extLst>
            </p:cNvPr>
            <p:cNvCxnSpPr>
              <a:cxnSpLocks noChangeShapeType="1"/>
              <a:stCxn id="21" idx="2"/>
              <a:endCxn id="23" idx="0"/>
            </p:cNvCxnSpPr>
            <p:nvPr/>
          </p:nvCxnSpPr>
          <p:spPr bwMode="auto">
            <a:xfrm>
              <a:off x="6545915" y="3660776"/>
              <a:ext cx="1409" cy="676091"/>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27" name="AutoShape 26">
              <a:extLst>
                <a:ext uri="{FF2B5EF4-FFF2-40B4-BE49-F238E27FC236}">
                  <a16:creationId xmlns:a16="http://schemas.microsoft.com/office/drawing/2014/main" id="{6A83A587-5941-CA4E-9C9C-25ECDF58E988}"/>
                </a:ext>
              </a:extLst>
            </p:cNvPr>
            <p:cNvCxnSpPr>
              <a:cxnSpLocks noChangeShapeType="1"/>
              <a:stCxn id="4" idx="3"/>
              <a:endCxn id="5" idx="1"/>
            </p:cNvCxnSpPr>
            <p:nvPr/>
          </p:nvCxnSpPr>
          <p:spPr bwMode="auto">
            <a:xfrm>
              <a:off x="2402220" y="1823740"/>
              <a:ext cx="655811" cy="441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28" name="AutoShape 27">
              <a:extLst>
                <a:ext uri="{FF2B5EF4-FFF2-40B4-BE49-F238E27FC236}">
                  <a16:creationId xmlns:a16="http://schemas.microsoft.com/office/drawing/2014/main" id="{2FC61F73-E490-DE4C-A230-D3CF32E88A37}"/>
                </a:ext>
              </a:extLst>
            </p:cNvPr>
            <p:cNvCxnSpPr>
              <a:cxnSpLocks noChangeShapeType="1"/>
              <a:stCxn id="24" idx="2"/>
              <a:endCxn id="23" idx="3"/>
            </p:cNvCxnSpPr>
            <p:nvPr/>
          </p:nvCxnSpPr>
          <p:spPr bwMode="auto">
            <a:xfrm flipH="1">
              <a:off x="7321324" y="4551945"/>
              <a:ext cx="291038" cy="151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29" name="AutoShape 28">
              <a:extLst>
                <a:ext uri="{FF2B5EF4-FFF2-40B4-BE49-F238E27FC236}">
                  <a16:creationId xmlns:a16="http://schemas.microsoft.com/office/drawing/2014/main" id="{12ED2D57-EF80-F546-B97A-0911C5E4ED54}"/>
                </a:ext>
              </a:extLst>
            </p:cNvPr>
            <p:cNvCxnSpPr>
              <a:cxnSpLocks noChangeShapeType="1"/>
              <a:stCxn id="6" idx="3"/>
              <a:endCxn id="11" idx="2"/>
            </p:cNvCxnSpPr>
            <p:nvPr/>
          </p:nvCxnSpPr>
          <p:spPr bwMode="auto">
            <a:xfrm flipV="1">
              <a:off x="5942135" y="1560433"/>
              <a:ext cx="515815" cy="263307"/>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30" name="AutoShape 29">
              <a:extLst>
                <a:ext uri="{FF2B5EF4-FFF2-40B4-BE49-F238E27FC236}">
                  <a16:creationId xmlns:a16="http://schemas.microsoft.com/office/drawing/2014/main" id="{E2713822-41E6-C545-A592-A3CEC70AA8A7}"/>
                </a:ext>
              </a:extLst>
            </p:cNvPr>
            <p:cNvCxnSpPr>
              <a:cxnSpLocks noChangeShapeType="1"/>
              <a:stCxn id="6" idx="3"/>
              <a:endCxn id="12" idx="2"/>
            </p:cNvCxnSpPr>
            <p:nvPr/>
          </p:nvCxnSpPr>
          <p:spPr bwMode="auto">
            <a:xfrm>
              <a:off x="5942135" y="1823740"/>
              <a:ext cx="515815" cy="33396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31" name="Text Box 30">
              <a:extLst>
                <a:ext uri="{FF2B5EF4-FFF2-40B4-BE49-F238E27FC236}">
                  <a16:creationId xmlns:a16="http://schemas.microsoft.com/office/drawing/2014/main" id="{FA87BAE6-D445-E24F-8E61-F79B969C0039}"/>
                </a:ext>
              </a:extLst>
            </p:cNvPr>
            <p:cNvSpPr txBox="1">
              <a:spLocks noChangeArrowheads="1"/>
            </p:cNvSpPr>
            <p:nvPr/>
          </p:nvSpPr>
          <p:spPr bwMode="auto">
            <a:xfrm>
              <a:off x="3928001" y="2694654"/>
              <a:ext cx="306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n</a:t>
              </a:r>
            </a:p>
          </p:txBody>
        </p:sp>
        <p:sp>
          <p:nvSpPr>
            <p:cNvPr id="32" name="Text Box 31">
              <a:extLst>
                <a:ext uri="{FF2B5EF4-FFF2-40B4-BE49-F238E27FC236}">
                  <a16:creationId xmlns:a16="http://schemas.microsoft.com/office/drawing/2014/main" id="{2C2CCCC5-2B1E-1041-90E7-7BFE596989F0}"/>
                </a:ext>
              </a:extLst>
            </p:cNvPr>
            <p:cNvSpPr txBox="1">
              <a:spLocks noChangeArrowheads="1"/>
            </p:cNvSpPr>
            <p:nvPr/>
          </p:nvSpPr>
          <p:spPr bwMode="auto">
            <a:xfrm>
              <a:off x="6479266" y="2742954"/>
              <a:ext cx="306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n</a:t>
              </a:r>
            </a:p>
          </p:txBody>
        </p:sp>
        <p:sp>
          <p:nvSpPr>
            <p:cNvPr id="33" name="Text Box 32">
              <a:extLst>
                <a:ext uri="{FF2B5EF4-FFF2-40B4-BE49-F238E27FC236}">
                  <a16:creationId xmlns:a16="http://schemas.microsoft.com/office/drawing/2014/main" id="{64CD61B5-E87B-8A42-93F2-663B60A76B29}"/>
                </a:ext>
              </a:extLst>
            </p:cNvPr>
            <p:cNvSpPr txBox="1">
              <a:spLocks noChangeArrowheads="1"/>
            </p:cNvSpPr>
            <p:nvPr/>
          </p:nvSpPr>
          <p:spPr bwMode="auto">
            <a:xfrm>
              <a:off x="3756255" y="3586393"/>
              <a:ext cx="3690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m</a:t>
              </a:r>
            </a:p>
          </p:txBody>
        </p:sp>
        <p:sp>
          <p:nvSpPr>
            <p:cNvPr id="34" name="Text Box 33">
              <a:extLst>
                <a:ext uri="{FF2B5EF4-FFF2-40B4-BE49-F238E27FC236}">
                  <a16:creationId xmlns:a16="http://schemas.microsoft.com/office/drawing/2014/main" id="{5F3A85CA-725D-9E47-81AA-FA03E24DF734}"/>
                </a:ext>
              </a:extLst>
            </p:cNvPr>
            <p:cNvSpPr txBox="1">
              <a:spLocks noChangeArrowheads="1"/>
            </p:cNvSpPr>
            <p:nvPr/>
          </p:nvSpPr>
          <p:spPr bwMode="auto">
            <a:xfrm>
              <a:off x="6545914" y="3520829"/>
              <a:ext cx="3690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latin typeface="+mn-lt"/>
                </a:rPr>
                <a:t>m</a:t>
              </a:r>
            </a:p>
          </p:txBody>
        </p:sp>
        <p:cxnSp>
          <p:nvCxnSpPr>
            <p:cNvPr id="58" name="AutoShape 26">
              <a:extLst>
                <a:ext uri="{FF2B5EF4-FFF2-40B4-BE49-F238E27FC236}">
                  <a16:creationId xmlns:a16="http://schemas.microsoft.com/office/drawing/2014/main" id="{50BB34B0-AFC2-5F4F-9AF0-632D7CA0A5FA}"/>
                </a:ext>
              </a:extLst>
            </p:cNvPr>
            <p:cNvCxnSpPr>
              <a:cxnSpLocks noChangeShapeType="1"/>
              <a:stCxn id="5" idx="3"/>
              <a:endCxn id="6" idx="1"/>
            </p:cNvCxnSpPr>
            <p:nvPr/>
          </p:nvCxnSpPr>
          <p:spPr bwMode="auto">
            <a:xfrm flipV="1">
              <a:off x="4144607" y="1823740"/>
              <a:ext cx="589969" cy="4412"/>
            </a:xfrm>
            <a:prstGeom prst="straightConnector1">
              <a:avLst/>
            </a:prstGeom>
            <a:noFill/>
            <a:ln w="38100" cmpd="dbl">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15944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de-DE" dirty="0">
                <a:ea typeface="ＭＳ Ｐゴシック" charset="0"/>
                <a:cs typeface="ＭＳ Ｐゴシック" charset="0"/>
              </a:rPr>
              <a:t>N-stellige Beziehung: </a:t>
            </a:r>
            <a:r>
              <a:rPr lang="de-DE" i="1" dirty="0">
                <a:ea typeface="ＭＳ Ｐゴシック" charset="0"/>
                <a:cs typeface="ＭＳ Ｐゴシック" charset="0"/>
              </a:rPr>
              <a:t>betreuen</a:t>
            </a:r>
            <a:endParaRPr lang="de-DE" dirty="0">
              <a:ea typeface="ＭＳ Ｐゴシック" charset="0"/>
              <a:cs typeface="ＭＳ Ｐゴシック" charset="0"/>
            </a:endParaRPr>
          </a:p>
        </p:txBody>
      </p:sp>
      <p:sp>
        <p:nvSpPr>
          <p:cNvPr id="2" name="Content Placeholder 1">
            <a:extLst>
              <a:ext uri="{FF2B5EF4-FFF2-40B4-BE49-F238E27FC236}">
                <a16:creationId xmlns:a16="http://schemas.microsoft.com/office/drawing/2014/main" id="{17518485-FB49-A54B-A812-CEF4B2E0726F}"/>
              </a:ext>
            </a:extLst>
          </p:cNvPr>
          <p:cNvSpPr>
            <a:spLocks noGrp="1"/>
          </p:cNvSpPr>
          <p:nvPr>
            <p:ph idx="1"/>
          </p:nvPr>
        </p:nvSpPr>
        <p:spPr/>
        <p:txBody>
          <a:bodyPr>
            <a:normAutofit/>
          </a:bodyPr>
          <a:lstStyle/>
          <a:p>
            <a:r>
              <a:rPr lang="de-DE" dirty="0"/>
              <a:t>Erzwungene Konsistenzbedingungen</a:t>
            </a:r>
          </a:p>
          <a:p>
            <a:pPr lvl="1"/>
            <a:r>
              <a:rPr lang="de-DE" dirty="0"/>
              <a:t>Studierende dürfen bei demselben Professor bzw. derselben Professorin nur ein Seminarthema „ableisten“ (damit ein breites Spektrum abgedeckt wird)</a:t>
            </a:r>
          </a:p>
          <a:p>
            <a:pPr lvl="1"/>
            <a:r>
              <a:rPr lang="de-DE" dirty="0"/>
              <a:t>Studierende dürfen dasselbe Seminarthema nur einmal bearbeiten – sie dürfen also nicht bei anderen Professor*innen ein schon einmal erteiltes Seminarthema nochmals bearbeiten</a:t>
            </a:r>
          </a:p>
          <a:p>
            <a:r>
              <a:rPr lang="de-DE" dirty="0"/>
              <a:t>Mögliche Zustände</a:t>
            </a:r>
          </a:p>
          <a:p>
            <a:pPr lvl="1"/>
            <a:r>
              <a:rPr lang="de-DE" dirty="0"/>
              <a:t>Professor*innen können dasselbe Seminarthema „wiederverwenden“ – also dasselbe Thema auch mehreren Studierenden erteilen</a:t>
            </a:r>
          </a:p>
          <a:p>
            <a:pPr lvl="1"/>
            <a:r>
              <a:rPr lang="de-DE" dirty="0"/>
              <a:t>Ein Thema kann von mehreren Professor*innen vergeben werden </a:t>
            </a:r>
            <a:br>
              <a:rPr lang="de-DE" dirty="0"/>
            </a:br>
            <a:r>
              <a:rPr lang="de-DE" dirty="0"/>
              <a:t>– aber an unterschiedliche Studierende</a:t>
            </a:r>
          </a:p>
          <a:p>
            <a:pPr lvl="1"/>
            <a:endParaRPr lang="de-DE" dirty="0"/>
          </a:p>
        </p:txBody>
      </p:sp>
      <p:sp>
        <p:nvSpPr>
          <p:cNvPr id="3" name="Date Placeholder 2">
            <a:extLst>
              <a:ext uri="{FF2B5EF4-FFF2-40B4-BE49-F238E27FC236}">
                <a16:creationId xmlns:a16="http://schemas.microsoft.com/office/drawing/2014/main" id="{45D52FA5-76C1-A04F-9F14-BF411187ECB5}"/>
              </a:ext>
            </a:extLst>
          </p:cNvPr>
          <p:cNvSpPr>
            <a:spLocks noGrp="1"/>
          </p:cNvSpPr>
          <p:nvPr>
            <p:ph type="dt" sz="half" idx="2"/>
          </p:nvPr>
        </p:nvSpPr>
        <p:spPr/>
        <p:txBody>
          <a:bodyPr/>
          <a:lstStyle/>
          <a:p>
            <a:r>
              <a:rPr lang="en-GB"/>
              <a:t>Modellierung</a:t>
            </a:r>
          </a:p>
        </p:txBody>
      </p:sp>
      <p:sp>
        <p:nvSpPr>
          <p:cNvPr id="5" name="Footer Placeholder 4">
            <a:extLst>
              <a:ext uri="{FF2B5EF4-FFF2-40B4-BE49-F238E27FC236}">
                <a16:creationId xmlns:a16="http://schemas.microsoft.com/office/drawing/2014/main" id="{478E38FB-F029-FA46-A753-73004FC782DE}"/>
              </a:ext>
            </a:extLst>
          </p:cNvPr>
          <p:cNvSpPr>
            <a:spLocks noGrp="1"/>
          </p:cNvSpPr>
          <p:nvPr>
            <p:ph type="ftr" sz="quarter" idx="3"/>
          </p:nvPr>
        </p:nvSpPr>
        <p:spPr/>
        <p:txBody>
          <a:bodyPr/>
          <a:lstStyle/>
          <a:p>
            <a:r>
              <a:rPr lang="en-GB"/>
              <a:t>T. Braun - Datenbanken</a:t>
            </a:r>
          </a:p>
        </p:txBody>
      </p:sp>
      <p:sp>
        <p:nvSpPr>
          <p:cNvPr id="6" name="Slide Number Placeholder 5">
            <a:extLst>
              <a:ext uri="{FF2B5EF4-FFF2-40B4-BE49-F238E27FC236}">
                <a16:creationId xmlns:a16="http://schemas.microsoft.com/office/drawing/2014/main" id="{387E8340-1FA5-624E-B351-9AA210FC4426}"/>
              </a:ext>
            </a:extLst>
          </p:cNvPr>
          <p:cNvSpPr>
            <a:spLocks noGrp="1"/>
          </p:cNvSpPr>
          <p:nvPr>
            <p:ph type="sldNum" sz="quarter" idx="4"/>
          </p:nvPr>
        </p:nvSpPr>
        <p:spPr/>
        <p:txBody>
          <a:bodyPr/>
          <a:lstStyle/>
          <a:p>
            <a:fld id="{6B52BCD7-8B4B-1443-81DC-540C3C62FE02}" type="slidenum">
              <a:rPr lang="en-GB" smtClean="0"/>
              <a:t>34</a:t>
            </a:fld>
            <a:endParaRPr lang="en-GB"/>
          </a:p>
        </p:txBody>
      </p:sp>
      <p:grpSp>
        <p:nvGrpSpPr>
          <p:cNvPr id="18" name="Group 17">
            <a:extLst>
              <a:ext uri="{FF2B5EF4-FFF2-40B4-BE49-F238E27FC236}">
                <a16:creationId xmlns:a16="http://schemas.microsoft.com/office/drawing/2014/main" id="{F60A02A0-F5C0-884F-9169-70C2330263E3}"/>
              </a:ext>
            </a:extLst>
          </p:cNvPr>
          <p:cNvGrpSpPr/>
          <p:nvPr/>
        </p:nvGrpSpPr>
        <p:grpSpPr>
          <a:xfrm>
            <a:off x="4848080" y="4599493"/>
            <a:ext cx="6983595" cy="1306421"/>
            <a:chOff x="936821" y="2394874"/>
            <a:chExt cx="6983595" cy="1306421"/>
          </a:xfrm>
        </p:grpSpPr>
        <p:sp>
          <p:nvSpPr>
            <p:cNvPr id="51203" name="Rectangle 3"/>
            <p:cNvSpPr>
              <a:spLocks noChangeArrowheads="1"/>
            </p:cNvSpPr>
            <p:nvPr/>
          </p:nvSpPr>
          <p:spPr bwMode="auto">
            <a:xfrm>
              <a:off x="936821" y="2787134"/>
              <a:ext cx="1577779" cy="367376"/>
            </a:xfrm>
            <a:prstGeom prst="rect">
              <a:avLst/>
            </a:prstGeom>
            <a:noFill/>
            <a:ln w="12700">
              <a:solidFill>
                <a:schemeClr val="accent1"/>
              </a:solidFill>
              <a:miter lim="800000"/>
              <a:headEnd/>
              <a:tailEnd/>
            </a:ln>
          </p:spPr>
          <p:txBody>
            <a:bodyPr wrap="none" anchor="ctr"/>
            <a:lstStyle/>
            <a:p>
              <a:pPr algn="ctr"/>
              <a:r>
                <a:rPr lang="de-DE" dirty="0"/>
                <a:t>Studierende</a:t>
              </a:r>
            </a:p>
          </p:txBody>
        </p:sp>
        <p:sp>
          <p:nvSpPr>
            <p:cNvPr id="51204" name="AutoShape 4"/>
            <p:cNvSpPr>
              <a:spLocks noChangeArrowheads="1"/>
            </p:cNvSpPr>
            <p:nvPr/>
          </p:nvSpPr>
          <p:spPr bwMode="auto">
            <a:xfrm>
              <a:off x="3794828" y="2667000"/>
              <a:ext cx="1257300" cy="609600"/>
            </a:xfrm>
            <a:prstGeom prst="diamond">
              <a:avLst/>
            </a:prstGeom>
            <a:noFill/>
            <a:ln w="12700">
              <a:solidFill>
                <a:schemeClr val="accent4"/>
              </a:solidFill>
              <a:miter lim="800000"/>
              <a:headEnd/>
              <a:tailEnd/>
            </a:ln>
          </p:spPr>
          <p:txBody>
            <a:bodyPr wrap="none" anchor="ctr"/>
            <a:lstStyle/>
            <a:p>
              <a:pPr algn="ctr"/>
              <a:r>
                <a:rPr lang="de-DE" dirty="0"/>
                <a:t>betreuen</a:t>
              </a:r>
            </a:p>
          </p:txBody>
        </p:sp>
        <p:sp>
          <p:nvSpPr>
            <p:cNvPr id="51205" name="Oval 5"/>
            <p:cNvSpPr>
              <a:spLocks noChangeArrowheads="1"/>
            </p:cNvSpPr>
            <p:nvPr/>
          </p:nvSpPr>
          <p:spPr bwMode="auto">
            <a:xfrm>
              <a:off x="3307788" y="3304082"/>
              <a:ext cx="616512" cy="397213"/>
            </a:xfrm>
            <a:prstGeom prst="ellipse">
              <a:avLst/>
            </a:prstGeom>
            <a:noFill/>
            <a:ln w="12700">
              <a:solidFill>
                <a:srgbClr val="FFC000"/>
              </a:solidFill>
              <a:round/>
              <a:headEnd/>
              <a:tailEnd/>
            </a:ln>
          </p:spPr>
          <p:txBody>
            <a:bodyPr wrap="none" anchor="ctr"/>
            <a:lstStyle/>
            <a:p>
              <a:pPr algn="ctr"/>
              <a:r>
                <a:rPr lang="de-DE" dirty="0"/>
                <a:t>Note</a:t>
              </a:r>
            </a:p>
          </p:txBody>
        </p:sp>
        <p:sp>
          <p:nvSpPr>
            <p:cNvPr id="51208" name="Rectangle 8"/>
            <p:cNvSpPr>
              <a:spLocks noChangeArrowheads="1"/>
            </p:cNvSpPr>
            <p:nvPr/>
          </p:nvSpPr>
          <p:spPr bwMode="auto">
            <a:xfrm>
              <a:off x="6342636" y="3075648"/>
              <a:ext cx="1577780" cy="367376"/>
            </a:xfrm>
            <a:prstGeom prst="rect">
              <a:avLst/>
            </a:prstGeom>
            <a:noFill/>
            <a:ln w="12700">
              <a:solidFill>
                <a:schemeClr val="accent1"/>
              </a:solidFill>
              <a:miter lim="800000"/>
              <a:headEnd/>
              <a:tailEnd/>
            </a:ln>
          </p:spPr>
          <p:txBody>
            <a:bodyPr wrap="none" anchor="ctr"/>
            <a:lstStyle/>
            <a:p>
              <a:pPr algn="ctr"/>
              <a:r>
                <a:rPr lang="de-DE" dirty="0"/>
                <a:t>Seminarthemen</a:t>
              </a:r>
            </a:p>
          </p:txBody>
        </p:sp>
        <p:sp>
          <p:nvSpPr>
            <p:cNvPr id="51209" name="Rectangle 9"/>
            <p:cNvSpPr>
              <a:spLocks noChangeArrowheads="1"/>
            </p:cNvSpPr>
            <p:nvPr/>
          </p:nvSpPr>
          <p:spPr bwMode="auto">
            <a:xfrm>
              <a:off x="6342636" y="2394874"/>
              <a:ext cx="1577779" cy="367376"/>
            </a:xfrm>
            <a:prstGeom prst="rect">
              <a:avLst/>
            </a:prstGeom>
            <a:noFill/>
            <a:ln w="12700">
              <a:solidFill>
                <a:schemeClr val="accent1"/>
              </a:solidFill>
              <a:miter lim="800000"/>
              <a:headEnd/>
              <a:tailEnd/>
            </a:ln>
          </p:spPr>
          <p:txBody>
            <a:bodyPr wrap="none" anchor="ctr"/>
            <a:lstStyle/>
            <a:p>
              <a:pPr algn="ctr"/>
              <a:r>
                <a:rPr lang="de-DE" dirty="0"/>
                <a:t>Professor*innen</a:t>
              </a:r>
            </a:p>
          </p:txBody>
        </p:sp>
        <p:sp>
          <p:nvSpPr>
            <p:cNvPr id="51212" name="Text Box 12"/>
            <p:cNvSpPr txBox="1">
              <a:spLocks noChangeArrowheads="1"/>
            </p:cNvSpPr>
            <p:nvPr/>
          </p:nvSpPr>
          <p:spPr bwMode="auto">
            <a:xfrm>
              <a:off x="5019675" y="2983468"/>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1</a:t>
              </a:r>
            </a:p>
          </p:txBody>
        </p:sp>
        <p:sp>
          <p:nvSpPr>
            <p:cNvPr id="51213" name="Text Box 13"/>
            <p:cNvSpPr txBox="1">
              <a:spLocks noChangeArrowheads="1"/>
            </p:cNvSpPr>
            <p:nvPr/>
          </p:nvSpPr>
          <p:spPr bwMode="auto">
            <a:xfrm>
              <a:off x="5010150" y="2602468"/>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1</a:t>
              </a:r>
            </a:p>
          </p:txBody>
        </p:sp>
        <p:sp>
          <p:nvSpPr>
            <p:cNvPr id="51214" name="Text Box 14"/>
            <p:cNvSpPr txBox="1">
              <a:spLocks noChangeArrowheads="1"/>
            </p:cNvSpPr>
            <p:nvPr/>
          </p:nvSpPr>
          <p:spPr bwMode="auto">
            <a:xfrm>
              <a:off x="3470302" y="2660257"/>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n</a:t>
              </a:r>
            </a:p>
          </p:txBody>
        </p:sp>
        <p:cxnSp>
          <p:nvCxnSpPr>
            <p:cNvPr id="4" name="Straight Connector 3">
              <a:extLst>
                <a:ext uri="{FF2B5EF4-FFF2-40B4-BE49-F238E27FC236}">
                  <a16:creationId xmlns:a16="http://schemas.microsoft.com/office/drawing/2014/main" id="{419E6561-6A4C-BC4E-B6F5-3180DCF5952E}"/>
                </a:ext>
              </a:extLst>
            </p:cNvPr>
            <p:cNvCxnSpPr>
              <a:cxnSpLocks/>
              <a:stCxn id="51203" idx="3"/>
              <a:endCxn id="51204" idx="1"/>
            </p:cNvCxnSpPr>
            <p:nvPr/>
          </p:nvCxnSpPr>
          <p:spPr>
            <a:xfrm>
              <a:off x="2514600" y="2970822"/>
              <a:ext cx="1280228" cy="9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65C76EB-5411-2D45-8E17-769D382BDCE4}"/>
                </a:ext>
              </a:extLst>
            </p:cNvPr>
            <p:cNvCxnSpPr>
              <a:cxnSpLocks/>
              <a:stCxn id="51205" idx="7"/>
              <a:endCxn id="51204" idx="2"/>
            </p:cNvCxnSpPr>
            <p:nvPr/>
          </p:nvCxnSpPr>
          <p:spPr>
            <a:xfrm flipV="1">
              <a:off x="3834014" y="3276600"/>
              <a:ext cx="589464" cy="856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C80C30F-7071-3546-AE6A-4EA09F86056F}"/>
                </a:ext>
              </a:extLst>
            </p:cNvPr>
            <p:cNvCxnSpPr>
              <a:cxnSpLocks/>
              <a:stCxn id="51204" idx="3"/>
              <a:endCxn id="51209" idx="1"/>
            </p:cNvCxnSpPr>
            <p:nvPr/>
          </p:nvCxnSpPr>
          <p:spPr>
            <a:xfrm flipV="1">
              <a:off x="5052128" y="2578562"/>
              <a:ext cx="1290508" cy="3932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21A15D9-962D-EB41-918F-59B5AD648420}"/>
                </a:ext>
              </a:extLst>
            </p:cNvPr>
            <p:cNvCxnSpPr>
              <a:cxnSpLocks/>
              <a:stCxn id="51204" idx="3"/>
              <a:endCxn id="51208" idx="1"/>
            </p:cNvCxnSpPr>
            <p:nvPr/>
          </p:nvCxnSpPr>
          <p:spPr>
            <a:xfrm>
              <a:off x="5052128" y="2971800"/>
              <a:ext cx="1290508" cy="2875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13915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061BD-C2F4-3745-8B6C-D8801D6DA7E1}"/>
              </a:ext>
            </a:extLst>
          </p:cNvPr>
          <p:cNvSpPr>
            <a:spLocks noGrp="1"/>
          </p:cNvSpPr>
          <p:nvPr>
            <p:ph type="title"/>
          </p:nvPr>
        </p:nvSpPr>
        <p:spPr/>
        <p:txBody>
          <a:bodyPr/>
          <a:lstStyle/>
          <a:p>
            <a:r>
              <a:rPr lang="de-DE" dirty="0"/>
              <a:t>Komplex-strukturierte Entitäten</a:t>
            </a:r>
          </a:p>
        </p:txBody>
      </p:sp>
      <p:sp>
        <p:nvSpPr>
          <p:cNvPr id="18" name="Date Placeholder 17">
            <a:extLst>
              <a:ext uri="{FF2B5EF4-FFF2-40B4-BE49-F238E27FC236}">
                <a16:creationId xmlns:a16="http://schemas.microsoft.com/office/drawing/2014/main" id="{38DF4C5F-30B6-C741-ACFF-89011B8B6F94}"/>
              </a:ext>
            </a:extLst>
          </p:cNvPr>
          <p:cNvSpPr>
            <a:spLocks noGrp="1"/>
          </p:cNvSpPr>
          <p:nvPr>
            <p:ph type="dt" sz="half" idx="2"/>
          </p:nvPr>
        </p:nvSpPr>
        <p:spPr/>
        <p:txBody>
          <a:bodyPr/>
          <a:lstStyle/>
          <a:p>
            <a:r>
              <a:rPr lang="en-GB"/>
              <a:t>Modellierung</a:t>
            </a:r>
          </a:p>
        </p:txBody>
      </p:sp>
      <p:sp>
        <p:nvSpPr>
          <p:cNvPr id="19" name="Footer Placeholder 18">
            <a:extLst>
              <a:ext uri="{FF2B5EF4-FFF2-40B4-BE49-F238E27FC236}">
                <a16:creationId xmlns:a16="http://schemas.microsoft.com/office/drawing/2014/main" id="{19D3F384-AD62-EC4F-BC3C-549CC91AD57C}"/>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AC6D1D48-1A4D-9A49-B988-F21104C581BD}"/>
              </a:ext>
            </a:extLst>
          </p:cNvPr>
          <p:cNvSpPr>
            <a:spLocks noGrp="1"/>
          </p:cNvSpPr>
          <p:nvPr>
            <p:ph type="sldNum" sz="quarter" idx="4"/>
          </p:nvPr>
        </p:nvSpPr>
        <p:spPr/>
        <p:txBody>
          <a:bodyPr/>
          <a:lstStyle/>
          <a:p>
            <a:fld id="{6B52BCD7-8B4B-1443-81DC-540C3C62FE02}" type="slidenum">
              <a:rPr lang="en-GB" smtClean="0"/>
              <a:t>35</a:t>
            </a:fld>
            <a:endParaRPr lang="en-GB"/>
          </a:p>
        </p:txBody>
      </p:sp>
      <p:grpSp>
        <p:nvGrpSpPr>
          <p:cNvPr id="85" name="Group 84">
            <a:extLst>
              <a:ext uri="{FF2B5EF4-FFF2-40B4-BE49-F238E27FC236}">
                <a16:creationId xmlns:a16="http://schemas.microsoft.com/office/drawing/2014/main" id="{595CD57A-1366-A34E-9A48-F87B8EACA256}"/>
              </a:ext>
            </a:extLst>
          </p:cNvPr>
          <p:cNvGrpSpPr/>
          <p:nvPr/>
        </p:nvGrpSpPr>
        <p:grpSpPr>
          <a:xfrm>
            <a:off x="6210774" y="568800"/>
            <a:ext cx="3689831" cy="5284846"/>
            <a:chOff x="1143000" y="913308"/>
            <a:chExt cx="3689831" cy="5284846"/>
          </a:xfrm>
        </p:grpSpPr>
        <p:sp>
          <p:nvSpPr>
            <p:cNvPr id="5" name="Rectangle 3">
              <a:extLst>
                <a:ext uri="{FF2B5EF4-FFF2-40B4-BE49-F238E27FC236}">
                  <a16:creationId xmlns:a16="http://schemas.microsoft.com/office/drawing/2014/main" id="{C403AB8F-52FD-1340-824C-ED8035F0B3D1}"/>
                </a:ext>
              </a:extLst>
            </p:cNvPr>
            <p:cNvSpPr>
              <a:spLocks noChangeArrowheads="1"/>
            </p:cNvSpPr>
            <p:nvPr/>
          </p:nvSpPr>
          <p:spPr bwMode="auto">
            <a:xfrm>
              <a:off x="1333500" y="914400"/>
              <a:ext cx="1600200" cy="360000"/>
            </a:xfrm>
            <a:prstGeom prst="rect">
              <a:avLst/>
            </a:prstGeom>
            <a:noFill/>
            <a:ln w="12700">
              <a:solidFill>
                <a:schemeClr val="tx1"/>
              </a:solidFill>
              <a:miter lim="800000"/>
              <a:headEnd/>
              <a:tailEnd/>
            </a:ln>
          </p:spPr>
          <p:txBody>
            <a:bodyPr wrap="none" anchor="ctr"/>
            <a:lstStyle/>
            <a:p>
              <a:pPr algn="ctr"/>
              <a:r>
                <a:rPr lang="de-DE" dirty="0"/>
                <a:t>Polyeder</a:t>
              </a:r>
            </a:p>
          </p:txBody>
        </p:sp>
        <p:sp>
          <p:nvSpPr>
            <p:cNvPr id="6" name="AutoShape 4">
              <a:extLst>
                <a:ext uri="{FF2B5EF4-FFF2-40B4-BE49-F238E27FC236}">
                  <a16:creationId xmlns:a16="http://schemas.microsoft.com/office/drawing/2014/main" id="{2129DE04-55D0-394E-B683-F69DCEED6808}"/>
                </a:ext>
              </a:extLst>
            </p:cNvPr>
            <p:cNvSpPr>
              <a:spLocks noChangeArrowheads="1"/>
            </p:cNvSpPr>
            <p:nvPr/>
          </p:nvSpPr>
          <p:spPr bwMode="auto">
            <a:xfrm>
              <a:off x="1371600" y="1607263"/>
              <a:ext cx="1524000" cy="540000"/>
            </a:xfrm>
            <a:prstGeom prst="diamond">
              <a:avLst/>
            </a:prstGeom>
            <a:noFill/>
            <a:ln w="12700">
              <a:solidFill>
                <a:schemeClr val="tx1"/>
              </a:solidFill>
              <a:miter lim="800000"/>
              <a:headEnd/>
              <a:tailEnd/>
            </a:ln>
          </p:spPr>
          <p:txBody>
            <a:bodyPr wrap="none" anchor="ctr"/>
            <a:lstStyle/>
            <a:p>
              <a:pPr algn="ctr"/>
              <a:r>
                <a:rPr lang="de-DE" dirty="0"/>
                <a:t>Hülle</a:t>
              </a:r>
            </a:p>
          </p:txBody>
        </p:sp>
        <p:sp>
          <p:nvSpPr>
            <p:cNvPr id="7" name="Rectangle 5">
              <a:extLst>
                <a:ext uri="{FF2B5EF4-FFF2-40B4-BE49-F238E27FC236}">
                  <a16:creationId xmlns:a16="http://schemas.microsoft.com/office/drawing/2014/main" id="{71194D32-F203-6542-865D-BC5E87EB1B8E}"/>
                </a:ext>
              </a:extLst>
            </p:cNvPr>
            <p:cNvSpPr>
              <a:spLocks noChangeArrowheads="1"/>
            </p:cNvSpPr>
            <p:nvPr/>
          </p:nvSpPr>
          <p:spPr bwMode="auto">
            <a:xfrm>
              <a:off x="1333500" y="2443249"/>
              <a:ext cx="1600200" cy="360000"/>
            </a:xfrm>
            <a:prstGeom prst="rect">
              <a:avLst/>
            </a:prstGeom>
            <a:noFill/>
            <a:ln w="12700">
              <a:solidFill>
                <a:schemeClr val="tx1"/>
              </a:solidFill>
              <a:miter lim="800000"/>
              <a:headEnd/>
              <a:tailEnd/>
            </a:ln>
          </p:spPr>
          <p:txBody>
            <a:bodyPr wrap="none" anchor="ctr"/>
            <a:lstStyle/>
            <a:p>
              <a:pPr algn="ctr"/>
              <a:r>
                <a:rPr lang="de-DE"/>
                <a:t>Flächen</a:t>
              </a:r>
            </a:p>
          </p:txBody>
        </p:sp>
        <p:sp>
          <p:nvSpPr>
            <p:cNvPr id="8" name="AutoShape 6">
              <a:extLst>
                <a:ext uri="{FF2B5EF4-FFF2-40B4-BE49-F238E27FC236}">
                  <a16:creationId xmlns:a16="http://schemas.microsoft.com/office/drawing/2014/main" id="{05DCA1F8-EDC7-964B-8D63-59F39A458EFC}"/>
                </a:ext>
              </a:extLst>
            </p:cNvPr>
            <p:cNvSpPr>
              <a:spLocks noChangeArrowheads="1"/>
            </p:cNvSpPr>
            <p:nvPr/>
          </p:nvSpPr>
          <p:spPr bwMode="auto">
            <a:xfrm>
              <a:off x="1143000" y="3096890"/>
              <a:ext cx="1981200" cy="540000"/>
            </a:xfrm>
            <a:prstGeom prst="diamond">
              <a:avLst/>
            </a:prstGeom>
            <a:noFill/>
            <a:ln w="12700">
              <a:solidFill>
                <a:schemeClr val="tx1"/>
              </a:solidFill>
              <a:miter lim="800000"/>
              <a:headEnd/>
              <a:tailEnd/>
            </a:ln>
          </p:spPr>
          <p:txBody>
            <a:bodyPr wrap="none" anchor="ctr"/>
            <a:lstStyle/>
            <a:p>
              <a:pPr algn="ctr"/>
              <a:r>
                <a:rPr lang="de-DE" dirty="0"/>
                <a:t>Begrenzung</a:t>
              </a:r>
            </a:p>
          </p:txBody>
        </p:sp>
        <p:sp>
          <p:nvSpPr>
            <p:cNvPr id="9" name="Rectangle 7">
              <a:extLst>
                <a:ext uri="{FF2B5EF4-FFF2-40B4-BE49-F238E27FC236}">
                  <a16:creationId xmlns:a16="http://schemas.microsoft.com/office/drawing/2014/main" id="{28D3352F-EC22-7642-B784-A377587B5C43}"/>
                </a:ext>
              </a:extLst>
            </p:cNvPr>
            <p:cNvSpPr>
              <a:spLocks noChangeArrowheads="1"/>
            </p:cNvSpPr>
            <p:nvPr/>
          </p:nvSpPr>
          <p:spPr bwMode="auto">
            <a:xfrm>
              <a:off x="1333500" y="4004463"/>
              <a:ext cx="1600200" cy="360000"/>
            </a:xfrm>
            <a:prstGeom prst="rect">
              <a:avLst/>
            </a:prstGeom>
            <a:noFill/>
            <a:ln w="12700">
              <a:solidFill>
                <a:schemeClr val="tx1"/>
              </a:solidFill>
              <a:miter lim="800000"/>
              <a:headEnd/>
              <a:tailEnd/>
            </a:ln>
          </p:spPr>
          <p:txBody>
            <a:bodyPr wrap="none" anchor="ctr"/>
            <a:lstStyle/>
            <a:p>
              <a:pPr algn="ctr"/>
              <a:r>
                <a:rPr lang="de-DE"/>
                <a:t>Kanten</a:t>
              </a:r>
            </a:p>
          </p:txBody>
        </p:sp>
        <p:sp>
          <p:nvSpPr>
            <p:cNvPr id="10" name="AutoShape 8">
              <a:extLst>
                <a:ext uri="{FF2B5EF4-FFF2-40B4-BE49-F238E27FC236}">
                  <a16:creationId xmlns:a16="http://schemas.microsoft.com/office/drawing/2014/main" id="{A3D30A97-D09E-A44D-A0C8-AFADF373C296}"/>
                </a:ext>
              </a:extLst>
            </p:cNvPr>
            <p:cNvSpPr>
              <a:spLocks noChangeArrowheads="1"/>
            </p:cNvSpPr>
            <p:nvPr/>
          </p:nvSpPr>
          <p:spPr bwMode="auto">
            <a:xfrm>
              <a:off x="1295400" y="4673050"/>
              <a:ext cx="1676400" cy="540000"/>
            </a:xfrm>
            <a:prstGeom prst="diamond">
              <a:avLst/>
            </a:prstGeom>
            <a:noFill/>
            <a:ln w="12700">
              <a:solidFill>
                <a:schemeClr val="tx1"/>
              </a:solidFill>
              <a:miter lim="800000"/>
              <a:headEnd/>
              <a:tailEnd/>
            </a:ln>
          </p:spPr>
          <p:txBody>
            <a:bodyPr wrap="none" anchor="ctr"/>
            <a:lstStyle/>
            <a:p>
              <a:pPr algn="ctr"/>
              <a:r>
                <a:rPr lang="de-DE" dirty="0" err="1"/>
                <a:t>StartEnde</a:t>
              </a:r>
              <a:endParaRPr lang="de-DE" dirty="0"/>
            </a:p>
          </p:txBody>
        </p:sp>
        <p:sp>
          <p:nvSpPr>
            <p:cNvPr id="11" name="Rectangle 9">
              <a:extLst>
                <a:ext uri="{FF2B5EF4-FFF2-40B4-BE49-F238E27FC236}">
                  <a16:creationId xmlns:a16="http://schemas.microsoft.com/office/drawing/2014/main" id="{C8CBBFA2-B2A9-C44E-B5D7-13A4F98B3FA0}"/>
                </a:ext>
              </a:extLst>
            </p:cNvPr>
            <p:cNvSpPr>
              <a:spLocks noChangeArrowheads="1"/>
            </p:cNvSpPr>
            <p:nvPr/>
          </p:nvSpPr>
          <p:spPr bwMode="auto">
            <a:xfrm>
              <a:off x="1333500" y="5553133"/>
              <a:ext cx="1600200" cy="360000"/>
            </a:xfrm>
            <a:prstGeom prst="rect">
              <a:avLst/>
            </a:prstGeom>
            <a:noFill/>
            <a:ln w="12700">
              <a:solidFill>
                <a:schemeClr val="tx1"/>
              </a:solidFill>
              <a:miter lim="800000"/>
              <a:headEnd/>
              <a:tailEnd/>
            </a:ln>
          </p:spPr>
          <p:txBody>
            <a:bodyPr wrap="none" anchor="ctr"/>
            <a:lstStyle/>
            <a:p>
              <a:pPr algn="ctr"/>
              <a:r>
                <a:rPr lang="de-DE"/>
                <a:t>Punkte</a:t>
              </a:r>
            </a:p>
          </p:txBody>
        </p:sp>
        <p:sp>
          <p:nvSpPr>
            <p:cNvPr id="12" name="Oval 10">
              <a:extLst>
                <a:ext uri="{FF2B5EF4-FFF2-40B4-BE49-F238E27FC236}">
                  <a16:creationId xmlns:a16="http://schemas.microsoft.com/office/drawing/2014/main" id="{CD7A9F45-06B3-784D-A323-9165E021940A}"/>
                </a:ext>
              </a:extLst>
            </p:cNvPr>
            <p:cNvSpPr>
              <a:spLocks noChangeArrowheads="1"/>
            </p:cNvSpPr>
            <p:nvPr/>
          </p:nvSpPr>
          <p:spPr bwMode="auto">
            <a:xfrm>
              <a:off x="3748166" y="913308"/>
              <a:ext cx="873331" cy="360000"/>
            </a:xfrm>
            <a:prstGeom prst="ellipse">
              <a:avLst/>
            </a:prstGeom>
            <a:noFill/>
            <a:ln w="12700">
              <a:solidFill>
                <a:schemeClr val="tx1"/>
              </a:solidFill>
              <a:round/>
              <a:headEnd/>
              <a:tailEnd/>
            </a:ln>
          </p:spPr>
          <p:txBody>
            <a:bodyPr wrap="none" anchor="ctr"/>
            <a:lstStyle/>
            <a:p>
              <a:pPr algn="ctr"/>
              <a:r>
                <a:rPr lang="de-DE" u="sng" dirty="0" err="1"/>
                <a:t>PolyID</a:t>
              </a:r>
              <a:endParaRPr lang="de-DE" u="sng" dirty="0"/>
            </a:p>
          </p:txBody>
        </p:sp>
        <p:sp>
          <p:nvSpPr>
            <p:cNvPr id="13" name="Oval 11">
              <a:extLst>
                <a:ext uri="{FF2B5EF4-FFF2-40B4-BE49-F238E27FC236}">
                  <a16:creationId xmlns:a16="http://schemas.microsoft.com/office/drawing/2014/main" id="{A298E27A-9D6B-7145-B143-11A1736C891F}"/>
                </a:ext>
              </a:extLst>
            </p:cNvPr>
            <p:cNvSpPr>
              <a:spLocks noChangeArrowheads="1"/>
            </p:cNvSpPr>
            <p:nvPr/>
          </p:nvSpPr>
          <p:spPr bwMode="auto">
            <a:xfrm>
              <a:off x="3536831" y="2443249"/>
              <a:ext cx="1296000" cy="360000"/>
            </a:xfrm>
            <a:prstGeom prst="ellipse">
              <a:avLst/>
            </a:prstGeom>
            <a:noFill/>
            <a:ln w="12700">
              <a:solidFill>
                <a:schemeClr val="tx1"/>
              </a:solidFill>
              <a:round/>
              <a:headEnd/>
              <a:tailEnd/>
            </a:ln>
          </p:spPr>
          <p:txBody>
            <a:bodyPr wrap="none" anchor="ctr"/>
            <a:lstStyle/>
            <a:p>
              <a:pPr algn="ctr"/>
              <a:r>
                <a:rPr lang="de-DE" u="sng"/>
                <a:t>FlächenID</a:t>
              </a:r>
            </a:p>
          </p:txBody>
        </p:sp>
        <p:sp>
          <p:nvSpPr>
            <p:cNvPr id="14" name="Oval 12">
              <a:extLst>
                <a:ext uri="{FF2B5EF4-FFF2-40B4-BE49-F238E27FC236}">
                  <a16:creationId xmlns:a16="http://schemas.microsoft.com/office/drawing/2014/main" id="{B490B74C-0A89-6046-834F-43E246CD3DF2}"/>
                </a:ext>
              </a:extLst>
            </p:cNvPr>
            <p:cNvSpPr>
              <a:spLocks noChangeArrowheads="1"/>
            </p:cNvSpPr>
            <p:nvPr/>
          </p:nvSpPr>
          <p:spPr bwMode="auto">
            <a:xfrm>
              <a:off x="3536831" y="4010071"/>
              <a:ext cx="1296000" cy="360000"/>
            </a:xfrm>
            <a:prstGeom prst="ellipse">
              <a:avLst/>
            </a:prstGeom>
            <a:noFill/>
            <a:ln w="12700">
              <a:solidFill>
                <a:schemeClr val="tx1"/>
              </a:solidFill>
              <a:round/>
              <a:headEnd/>
              <a:tailEnd/>
            </a:ln>
          </p:spPr>
          <p:txBody>
            <a:bodyPr wrap="none" anchor="ctr"/>
            <a:lstStyle/>
            <a:p>
              <a:pPr algn="ctr"/>
              <a:r>
                <a:rPr lang="de-DE" u="sng"/>
                <a:t>KantenID</a:t>
              </a:r>
            </a:p>
          </p:txBody>
        </p:sp>
        <p:sp>
          <p:nvSpPr>
            <p:cNvPr id="15" name="Oval 13">
              <a:extLst>
                <a:ext uri="{FF2B5EF4-FFF2-40B4-BE49-F238E27FC236}">
                  <a16:creationId xmlns:a16="http://schemas.microsoft.com/office/drawing/2014/main" id="{099592C5-6F0F-9D4A-BB47-990C3A5862FB}"/>
                </a:ext>
              </a:extLst>
            </p:cNvPr>
            <p:cNvSpPr>
              <a:spLocks noChangeArrowheads="1"/>
            </p:cNvSpPr>
            <p:nvPr/>
          </p:nvSpPr>
          <p:spPr bwMode="auto">
            <a:xfrm>
              <a:off x="4022831" y="5264140"/>
              <a:ext cx="324000" cy="252000"/>
            </a:xfrm>
            <a:prstGeom prst="ellipse">
              <a:avLst/>
            </a:prstGeom>
            <a:noFill/>
            <a:ln w="12700">
              <a:solidFill>
                <a:schemeClr val="tx1"/>
              </a:solidFill>
              <a:round/>
              <a:headEnd/>
              <a:tailEnd/>
            </a:ln>
          </p:spPr>
          <p:txBody>
            <a:bodyPr wrap="none" anchor="ctr"/>
            <a:lstStyle/>
            <a:p>
              <a:pPr algn="ctr"/>
              <a:r>
                <a:rPr lang="de-DE" dirty="0"/>
                <a:t>X</a:t>
              </a:r>
            </a:p>
          </p:txBody>
        </p:sp>
        <p:sp>
          <p:nvSpPr>
            <p:cNvPr id="16" name="Oval 14">
              <a:extLst>
                <a:ext uri="{FF2B5EF4-FFF2-40B4-BE49-F238E27FC236}">
                  <a16:creationId xmlns:a16="http://schemas.microsoft.com/office/drawing/2014/main" id="{0D423072-587D-B94C-97B8-8F2B4801E284}"/>
                </a:ext>
              </a:extLst>
            </p:cNvPr>
            <p:cNvSpPr>
              <a:spLocks noChangeArrowheads="1"/>
            </p:cNvSpPr>
            <p:nvPr/>
          </p:nvSpPr>
          <p:spPr bwMode="auto">
            <a:xfrm>
              <a:off x="4022831" y="5605147"/>
              <a:ext cx="324000" cy="252000"/>
            </a:xfrm>
            <a:prstGeom prst="ellipse">
              <a:avLst/>
            </a:prstGeom>
            <a:noFill/>
            <a:ln w="12700">
              <a:solidFill>
                <a:schemeClr val="tx1"/>
              </a:solidFill>
              <a:round/>
              <a:headEnd/>
              <a:tailEnd/>
            </a:ln>
          </p:spPr>
          <p:txBody>
            <a:bodyPr wrap="none" anchor="ctr"/>
            <a:lstStyle/>
            <a:p>
              <a:pPr algn="ctr"/>
              <a:r>
                <a:rPr lang="de-DE"/>
                <a:t>Y</a:t>
              </a:r>
            </a:p>
          </p:txBody>
        </p:sp>
        <p:sp>
          <p:nvSpPr>
            <p:cNvPr id="17" name="Oval 15">
              <a:extLst>
                <a:ext uri="{FF2B5EF4-FFF2-40B4-BE49-F238E27FC236}">
                  <a16:creationId xmlns:a16="http://schemas.microsoft.com/office/drawing/2014/main" id="{38D4BB23-E940-5343-AFA3-E51CC22452E0}"/>
                </a:ext>
              </a:extLst>
            </p:cNvPr>
            <p:cNvSpPr>
              <a:spLocks noChangeArrowheads="1"/>
            </p:cNvSpPr>
            <p:nvPr/>
          </p:nvSpPr>
          <p:spPr bwMode="auto">
            <a:xfrm>
              <a:off x="4022831" y="5946154"/>
              <a:ext cx="324000" cy="252000"/>
            </a:xfrm>
            <a:prstGeom prst="ellipse">
              <a:avLst/>
            </a:prstGeom>
            <a:noFill/>
            <a:ln w="12700">
              <a:solidFill>
                <a:schemeClr val="tx1"/>
              </a:solidFill>
              <a:round/>
              <a:headEnd/>
              <a:tailEnd/>
            </a:ln>
          </p:spPr>
          <p:txBody>
            <a:bodyPr wrap="none" anchor="ctr"/>
            <a:lstStyle/>
            <a:p>
              <a:pPr algn="ctr"/>
              <a:r>
                <a:rPr lang="de-DE" dirty="0"/>
                <a:t>Z</a:t>
              </a:r>
            </a:p>
          </p:txBody>
        </p:sp>
        <p:sp>
          <p:nvSpPr>
            <p:cNvPr id="27" name="Text Box 25">
              <a:extLst>
                <a:ext uri="{FF2B5EF4-FFF2-40B4-BE49-F238E27FC236}">
                  <a16:creationId xmlns:a16="http://schemas.microsoft.com/office/drawing/2014/main" id="{14045CAC-2947-7B40-A157-C33D425DA6E0}"/>
                </a:ext>
              </a:extLst>
            </p:cNvPr>
            <p:cNvSpPr txBox="1">
              <a:spLocks noChangeArrowheads="1"/>
            </p:cNvSpPr>
            <p:nvPr/>
          </p:nvSpPr>
          <p:spPr bwMode="auto">
            <a:xfrm>
              <a:off x="1851534" y="1327706"/>
              <a:ext cx="337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1</a:t>
              </a:r>
            </a:p>
          </p:txBody>
        </p:sp>
        <p:sp>
          <p:nvSpPr>
            <p:cNvPr id="28" name="Text Box 26">
              <a:extLst>
                <a:ext uri="{FF2B5EF4-FFF2-40B4-BE49-F238E27FC236}">
                  <a16:creationId xmlns:a16="http://schemas.microsoft.com/office/drawing/2014/main" id="{9AA664B5-9FDC-1C40-8FF1-4662B89C208B}"/>
                </a:ext>
              </a:extLst>
            </p:cNvPr>
            <p:cNvSpPr txBox="1">
              <a:spLocks noChangeArrowheads="1"/>
            </p:cNvSpPr>
            <p:nvPr/>
          </p:nvSpPr>
          <p:spPr bwMode="auto">
            <a:xfrm>
              <a:off x="1851534" y="2039044"/>
              <a:ext cx="337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n</a:t>
              </a:r>
            </a:p>
          </p:txBody>
        </p:sp>
        <p:sp>
          <p:nvSpPr>
            <p:cNvPr id="29" name="Text Box 27">
              <a:extLst>
                <a:ext uri="{FF2B5EF4-FFF2-40B4-BE49-F238E27FC236}">
                  <a16:creationId xmlns:a16="http://schemas.microsoft.com/office/drawing/2014/main" id="{189D537B-0A62-9D46-A8DA-0A50D5B93845}"/>
                </a:ext>
              </a:extLst>
            </p:cNvPr>
            <p:cNvSpPr txBox="1">
              <a:spLocks noChangeArrowheads="1"/>
            </p:cNvSpPr>
            <p:nvPr/>
          </p:nvSpPr>
          <p:spPr bwMode="auto">
            <a:xfrm>
              <a:off x="1851534" y="2818052"/>
              <a:ext cx="337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n</a:t>
              </a:r>
            </a:p>
          </p:txBody>
        </p:sp>
        <p:sp>
          <p:nvSpPr>
            <p:cNvPr id="30" name="Text Box 28">
              <a:extLst>
                <a:ext uri="{FF2B5EF4-FFF2-40B4-BE49-F238E27FC236}">
                  <a16:creationId xmlns:a16="http://schemas.microsoft.com/office/drawing/2014/main" id="{82DA16DF-3524-4643-84F0-4C5D28466113}"/>
                </a:ext>
              </a:extLst>
            </p:cNvPr>
            <p:cNvSpPr txBox="1">
              <a:spLocks noChangeArrowheads="1"/>
            </p:cNvSpPr>
            <p:nvPr/>
          </p:nvSpPr>
          <p:spPr bwMode="auto">
            <a:xfrm>
              <a:off x="1851534" y="3562520"/>
              <a:ext cx="337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m</a:t>
              </a:r>
            </a:p>
          </p:txBody>
        </p:sp>
        <p:sp>
          <p:nvSpPr>
            <p:cNvPr id="31" name="Text Box 29">
              <a:extLst>
                <a:ext uri="{FF2B5EF4-FFF2-40B4-BE49-F238E27FC236}">
                  <a16:creationId xmlns:a16="http://schemas.microsoft.com/office/drawing/2014/main" id="{C308BFD9-BCE0-CC42-9F69-187E73353097}"/>
                </a:ext>
              </a:extLst>
            </p:cNvPr>
            <p:cNvSpPr txBox="1">
              <a:spLocks noChangeArrowheads="1"/>
            </p:cNvSpPr>
            <p:nvPr/>
          </p:nvSpPr>
          <p:spPr bwMode="auto">
            <a:xfrm>
              <a:off x="1851534" y="4392628"/>
              <a:ext cx="337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n</a:t>
              </a:r>
            </a:p>
          </p:txBody>
        </p:sp>
        <p:sp>
          <p:nvSpPr>
            <p:cNvPr id="32" name="Text Box 30">
              <a:extLst>
                <a:ext uri="{FF2B5EF4-FFF2-40B4-BE49-F238E27FC236}">
                  <a16:creationId xmlns:a16="http://schemas.microsoft.com/office/drawing/2014/main" id="{FCC87CDC-060E-4842-8784-19FC51FA530D}"/>
                </a:ext>
              </a:extLst>
            </p:cNvPr>
            <p:cNvSpPr txBox="1">
              <a:spLocks noChangeArrowheads="1"/>
            </p:cNvSpPr>
            <p:nvPr/>
          </p:nvSpPr>
          <p:spPr bwMode="auto">
            <a:xfrm>
              <a:off x="1851534" y="5085172"/>
              <a:ext cx="337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m</a:t>
              </a:r>
            </a:p>
          </p:txBody>
        </p:sp>
        <p:cxnSp>
          <p:nvCxnSpPr>
            <p:cNvPr id="33" name="AutoShape 31">
              <a:extLst>
                <a:ext uri="{FF2B5EF4-FFF2-40B4-BE49-F238E27FC236}">
                  <a16:creationId xmlns:a16="http://schemas.microsoft.com/office/drawing/2014/main" id="{1E4E924C-2534-E943-94E5-6AE24486C339}"/>
                </a:ext>
              </a:extLst>
            </p:cNvPr>
            <p:cNvCxnSpPr>
              <a:cxnSpLocks noChangeShapeType="1"/>
              <a:stCxn id="15" idx="2"/>
              <a:endCxn id="11" idx="3"/>
            </p:cNvCxnSpPr>
            <p:nvPr/>
          </p:nvCxnSpPr>
          <p:spPr bwMode="auto">
            <a:xfrm flipH="1">
              <a:off x="2933700" y="5390140"/>
              <a:ext cx="1089131" cy="34299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34" name="AutoShape 32">
              <a:extLst>
                <a:ext uri="{FF2B5EF4-FFF2-40B4-BE49-F238E27FC236}">
                  <a16:creationId xmlns:a16="http://schemas.microsoft.com/office/drawing/2014/main" id="{1BE064EC-584E-4A40-9171-50D32A33D5EF}"/>
                </a:ext>
              </a:extLst>
            </p:cNvPr>
            <p:cNvCxnSpPr>
              <a:cxnSpLocks noChangeShapeType="1"/>
              <a:stCxn id="16" idx="2"/>
              <a:endCxn id="11" idx="3"/>
            </p:cNvCxnSpPr>
            <p:nvPr/>
          </p:nvCxnSpPr>
          <p:spPr bwMode="auto">
            <a:xfrm flipH="1">
              <a:off x="2933700" y="5731147"/>
              <a:ext cx="1089131" cy="1986"/>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35" name="AutoShape 33">
              <a:extLst>
                <a:ext uri="{FF2B5EF4-FFF2-40B4-BE49-F238E27FC236}">
                  <a16:creationId xmlns:a16="http://schemas.microsoft.com/office/drawing/2014/main" id="{FEC2E8DF-96D0-A04F-85C8-1ECB3B1FF7AD}"/>
                </a:ext>
              </a:extLst>
            </p:cNvPr>
            <p:cNvCxnSpPr>
              <a:cxnSpLocks noChangeShapeType="1"/>
              <a:stCxn id="17" idx="2"/>
              <a:endCxn id="11" idx="3"/>
            </p:cNvCxnSpPr>
            <p:nvPr/>
          </p:nvCxnSpPr>
          <p:spPr bwMode="auto">
            <a:xfrm flipH="1" flipV="1">
              <a:off x="2933700" y="5733133"/>
              <a:ext cx="1089131" cy="339021"/>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37" name="AutoShape 31">
              <a:extLst>
                <a:ext uri="{FF2B5EF4-FFF2-40B4-BE49-F238E27FC236}">
                  <a16:creationId xmlns:a16="http://schemas.microsoft.com/office/drawing/2014/main" id="{0C4513B2-A8A5-2848-BE94-CCF1FB8A752A}"/>
                </a:ext>
              </a:extLst>
            </p:cNvPr>
            <p:cNvCxnSpPr>
              <a:cxnSpLocks noChangeShapeType="1"/>
              <a:stCxn id="14" idx="2"/>
              <a:endCxn id="9" idx="3"/>
            </p:cNvCxnSpPr>
            <p:nvPr/>
          </p:nvCxnSpPr>
          <p:spPr bwMode="auto">
            <a:xfrm flipH="1" flipV="1">
              <a:off x="2933700" y="4184463"/>
              <a:ext cx="603131" cy="5608"/>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0" name="AutoShape 31">
              <a:extLst>
                <a:ext uri="{FF2B5EF4-FFF2-40B4-BE49-F238E27FC236}">
                  <a16:creationId xmlns:a16="http://schemas.microsoft.com/office/drawing/2014/main" id="{06BD839F-DBE7-7F48-97DB-9228107DEE65}"/>
                </a:ext>
              </a:extLst>
            </p:cNvPr>
            <p:cNvCxnSpPr>
              <a:cxnSpLocks noChangeShapeType="1"/>
              <a:stCxn id="13" idx="2"/>
              <a:endCxn id="7" idx="3"/>
            </p:cNvCxnSpPr>
            <p:nvPr/>
          </p:nvCxnSpPr>
          <p:spPr bwMode="auto">
            <a:xfrm flipH="1">
              <a:off x="2933700" y="2623249"/>
              <a:ext cx="603131" cy="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4" name="AutoShape 31">
              <a:extLst>
                <a:ext uri="{FF2B5EF4-FFF2-40B4-BE49-F238E27FC236}">
                  <a16:creationId xmlns:a16="http://schemas.microsoft.com/office/drawing/2014/main" id="{968B6247-E582-274A-B11A-FC30144033BA}"/>
                </a:ext>
              </a:extLst>
            </p:cNvPr>
            <p:cNvCxnSpPr>
              <a:cxnSpLocks noChangeShapeType="1"/>
              <a:stCxn id="12" idx="2"/>
              <a:endCxn id="5" idx="3"/>
            </p:cNvCxnSpPr>
            <p:nvPr/>
          </p:nvCxnSpPr>
          <p:spPr bwMode="auto">
            <a:xfrm flipH="1">
              <a:off x="2933700" y="1093308"/>
              <a:ext cx="814466" cy="109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47" name="AutoShape 31">
              <a:extLst>
                <a:ext uri="{FF2B5EF4-FFF2-40B4-BE49-F238E27FC236}">
                  <a16:creationId xmlns:a16="http://schemas.microsoft.com/office/drawing/2014/main" id="{69EE2C81-9F38-564E-B1F6-C47A42E0C0BA}"/>
                </a:ext>
              </a:extLst>
            </p:cNvPr>
            <p:cNvCxnSpPr>
              <a:cxnSpLocks noChangeShapeType="1"/>
              <a:stCxn id="6" idx="0"/>
              <a:endCxn id="5" idx="2"/>
            </p:cNvCxnSpPr>
            <p:nvPr/>
          </p:nvCxnSpPr>
          <p:spPr bwMode="auto">
            <a:xfrm flipV="1">
              <a:off x="2133600" y="1274400"/>
              <a:ext cx="0" cy="33286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50" name="AutoShape 31">
              <a:extLst>
                <a:ext uri="{FF2B5EF4-FFF2-40B4-BE49-F238E27FC236}">
                  <a16:creationId xmlns:a16="http://schemas.microsoft.com/office/drawing/2014/main" id="{B7E2FCC7-648E-D949-9D8C-D41416711573}"/>
                </a:ext>
              </a:extLst>
            </p:cNvPr>
            <p:cNvCxnSpPr>
              <a:cxnSpLocks noChangeShapeType="1"/>
              <a:stCxn id="7" idx="0"/>
              <a:endCxn id="6" idx="2"/>
            </p:cNvCxnSpPr>
            <p:nvPr/>
          </p:nvCxnSpPr>
          <p:spPr bwMode="auto">
            <a:xfrm flipV="1">
              <a:off x="2133600" y="2147263"/>
              <a:ext cx="0" cy="295986"/>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53" name="AutoShape 31">
              <a:extLst>
                <a:ext uri="{FF2B5EF4-FFF2-40B4-BE49-F238E27FC236}">
                  <a16:creationId xmlns:a16="http://schemas.microsoft.com/office/drawing/2014/main" id="{7A381571-26AF-4A4C-A017-13049A1B702E}"/>
                </a:ext>
              </a:extLst>
            </p:cNvPr>
            <p:cNvCxnSpPr>
              <a:cxnSpLocks noChangeShapeType="1"/>
              <a:stCxn id="8" idx="0"/>
              <a:endCxn id="7" idx="2"/>
            </p:cNvCxnSpPr>
            <p:nvPr/>
          </p:nvCxnSpPr>
          <p:spPr bwMode="auto">
            <a:xfrm flipV="1">
              <a:off x="2133600" y="2803249"/>
              <a:ext cx="0" cy="293641"/>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56" name="AutoShape 31">
              <a:extLst>
                <a:ext uri="{FF2B5EF4-FFF2-40B4-BE49-F238E27FC236}">
                  <a16:creationId xmlns:a16="http://schemas.microsoft.com/office/drawing/2014/main" id="{F69F70A1-2239-1945-99E6-17375C34EBE0}"/>
                </a:ext>
              </a:extLst>
            </p:cNvPr>
            <p:cNvCxnSpPr>
              <a:cxnSpLocks noChangeShapeType="1"/>
              <a:stCxn id="9" idx="0"/>
              <a:endCxn id="8" idx="2"/>
            </p:cNvCxnSpPr>
            <p:nvPr/>
          </p:nvCxnSpPr>
          <p:spPr bwMode="auto">
            <a:xfrm flipV="1">
              <a:off x="2133600" y="3636890"/>
              <a:ext cx="0" cy="36757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59" name="AutoShape 31">
              <a:extLst>
                <a:ext uri="{FF2B5EF4-FFF2-40B4-BE49-F238E27FC236}">
                  <a16:creationId xmlns:a16="http://schemas.microsoft.com/office/drawing/2014/main" id="{B64DAD03-FB9F-324D-B311-8C7C8CDB837B}"/>
                </a:ext>
              </a:extLst>
            </p:cNvPr>
            <p:cNvCxnSpPr>
              <a:cxnSpLocks noChangeShapeType="1"/>
              <a:stCxn id="10" idx="0"/>
              <a:endCxn id="9" idx="2"/>
            </p:cNvCxnSpPr>
            <p:nvPr/>
          </p:nvCxnSpPr>
          <p:spPr bwMode="auto">
            <a:xfrm flipV="1">
              <a:off x="2133600" y="4364463"/>
              <a:ext cx="0" cy="308587"/>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62" name="AutoShape 31">
              <a:extLst>
                <a:ext uri="{FF2B5EF4-FFF2-40B4-BE49-F238E27FC236}">
                  <a16:creationId xmlns:a16="http://schemas.microsoft.com/office/drawing/2014/main" id="{E770FF6D-5347-8542-84F4-B6F2F360F058}"/>
                </a:ext>
              </a:extLst>
            </p:cNvPr>
            <p:cNvCxnSpPr>
              <a:cxnSpLocks noChangeShapeType="1"/>
              <a:stCxn id="11" idx="0"/>
              <a:endCxn id="10" idx="2"/>
            </p:cNvCxnSpPr>
            <p:nvPr/>
          </p:nvCxnSpPr>
          <p:spPr bwMode="auto">
            <a:xfrm flipV="1">
              <a:off x="2133600" y="5213050"/>
              <a:ext cx="0" cy="34008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grpSp>
      <p:sp>
        <p:nvSpPr>
          <p:cNvPr id="90" name="AutoShape 34">
            <a:extLst>
              <a:ext uri="{FF2B5EF4-FFF2-40B4-BE49-F238E27FC236}">
                <a16:creationId xmlns:a16="http://schemas.microsoft.com/office/drawing/2014/main" id="{99DDF69C-CECE-1146-A0B1-CCA162C2E63B}"/>
              </a:ext>
            </a:extLst>
          </p:cNvPr>
          <p:cNvSpPr>
            <a:spLocks noChangeArrowheads="1"/>
          </p:cNvSpPr>
          <p:nvPr/>
        </p:nvSpPr>
        <p:spPr bwMode="auto">
          <a:xfrm>
            <a:off x="1569594" y="2353345"/>
            <a:ext cx="2362200" cy="2362200"/>
          </a:xfrm>
          <a:prstGeom prst="cube">
            <a:avLst>
              <a:gd name="adj" fmla="val 25000"/>
            </a:avLst>
          </a:prstGeom>
          <a:solidFill>
            <a:srgbClr val="FF66FF"/>
          </a:solidFill>
          <a:ln w="31750">
            <a:solidFill>
              <a:schemeClr val="tx1"/>
            </a:solidFill>
            <a:miter lim="800000"/>
            <a:headEnd/>
            <a:tailEnd/>
          </a:ln>
        </p:spPr>
        <p:txBody>
          <a:bodyPr wrap="none" anchor="ctr"/>
          <a:lstStyle/>
          <a:p>
            <a:pPr algn="ctr"/>
            <a:r>
              <a:rPr lang="de-DE" dirty="0"/>
              <a:t>Beispiel-</a:t>
            </a:r>
          </a:p>
          <a:p>
            <a:pPr algn="ctr"/>
            <a:r>
              <a:rPr lang="de-DE" dirty="0"/>
              <a:t>Polyeder</a:t>
            </a:r>
          </a:p>
        </p:txBody>
      </p:sp>
      <p:sp>
        <p:nvSpPr>
          <p:cNvPr id="91" name="Rectangle 90">
            <a:extLst>
              <a:ext uri="{FF2B5EF4-FFF2-40B4-BE49-F238E27FC236}">
                <a16:creationId xmlns:a16="http://schemas.microsoft.com/office/drawing/2014/main" id="{F4B560F1-1381-5F4A-A7E3-CC36721BE6BC}"/>
              </a:ext>
            </a:extLst>
          </p:cNvPr>
          <p:cNvSpPr/>
          <p:nvPr/>
        </p:nvSpPr>
        <p:spPr>
          <a:xfrm>
            <a:off x="1569594" y="2947825"/>
            <a:ext cx="1772156" cy="1764000"/>
          </a:xfrm>
          <a:prstGeom prst="rect">
            <a:avLst/>
          </a:prstGeom>
          <a:solidFill>
            <a:srgbClr val="FF66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Fläche</a:t>
            </a:r>
          </a:p>
        </p:txBody>
      </p:sp>
      <p:cxnSp>
        <p:nvCxnSpPr>
          <p:cNvPr id="92" name="Straight Connector 91">
            <a:extLst>
              <a:ext uri="{FF2B5EF4-FFF2-40B4-BE49-F238E27FC236}">
                <a16:creationId xmlns:a16="http://schemas.microsoft.com/office/drawing/2014/main" id="{02296230-A019-1C4A-80E2-F0E6B9E00032}"/>
              </a:ext>
            </a:extLst>
          </p:cNvPr>
          <p:cNvCxnSpPr>
            <a:cxnSpLocks/>
          </p:cNvCxnSpPr>
          <p:nvPr/>
        </p:nvCxnSpPr>
        <p:spPr>
          <a:xfrm>
            <a:off x="1561502" y="4719917"/>
            <a:ext cx="1772156" cy="0"/>
          </a:xfrm>
          <a:prstGeom prst="line">
            <a:avLst/>
          </a:prstGeom>
          <a:ln w="3175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646BE48-10C2-A841-BF32-B2625D350595}"/>
              </a:ext>
            </a:extLst>
          </p:cNvPr>
          <p:cNvCxnSpPr>
            <a:cxnSpLocks/>
          </p:cNvCxnSpPr>
          <p:nvPr/>
        </p:nvCxnSpPr>
        <p:spPr>
          <a:xfrm>
            <a:off x="1569594" y="2947825"/>
            <a:ext cx="1772156" cy="0"/>
          </a:xfrm>
          <a:prstGeom prst="line">
            <a:avLst/>
          </a:prstGeom>
          <a:ln w="3175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8EB7560-9805-1242-B35F-D574057892EF}"/>
              </a:ext>
            </a:extLst>
          </p:cNvPr>
          <p:cNvCxnSpPr>
            <a:cxnSpLocks/>
          </p:cNvCxnSpPr>
          <p:nvPr/>
        </p:nvCxnSpPr>
        <p:spPr>
          <a:xfrm flipV="1">
            <a:off x="1572797" y="2937567"/>
            <a:ext cx="0" cy="1774258"/>
          </a:xfrm>
          <a:prstGeom prst="line">
            <a:avLst/>
          </a:prstGeom>
          <a:ln w="31750">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125EB21-980B-5243-9D49-45AA2DA5FFE0}"/>
              </a:ext>
            </a:extLst>
          </p:cNvPr>
          <p:cNvCxnSpPr>
            <a:cxnSpLocks/>
          </p:cNvCxnSpPr>
          <p:nvPr/>
        </p:nvCxnSpPr>
        <p:spPr>
          <a:xfrm flipV="1">
            <a:off x="3333658" y="2945659"/>
            <a:ext cx="0" cy="1774258"/>
          </a:xfrm>
          <a:prstGeom prst="line">
            <a:avLst/>
          </a:prstGeom>
          <a:ln w="31750">
            <a:solidFill>
              <a:srgbClr val="FF66FF"/>
            </a:solidFill>
          </a:ln>
        </p:spPr>
        <p:style>
          <a:lnRef idx="1">
            <a:schemeClr val="accent1"/>
          </a:lnRef>
          <a:fillRef idx="0">
            <a:schemeClr val="accent1"/>
          </a:fillRef>
          <a:effectRef idx="0">
            <a:schemeClr val="accent1"/>
          </a:effectRef>
          <a:fontRef idx="minor">
            <a:schemeClr val="tx1"/>
          </a:fontRef>
        </p:style>
      </p:cxnSp>
      <p:sp>
        <p:nvSpPr>
          <p:cNvPr id="96" name="Oval 95">
            <a:extLst>
              <a:ext uri="{FF2B5EF4-FFF2-40B4-BE49-F238E27FC236}">
                <a16:creationId xmlns:a16="http://schemas.microsoft.com/office/drawing/2014/main" id="{227E558F-9197-8941-A446-A7F8C0D61231}"/>
              </a:ext>
            </a:extLst>
          </p:cNvPr>
          <p:cNvSpPr/>
          <p:nvPr/>
        </p:nvSpPr>
        <p:spPr>
          <a:xfrm>
            <a:off x="1427983" y="4580894"/>
            <a:ext cx="283222" cy="278047"/>
          </a:xfrm>
          <a:prstGeom prst="ellipse">
            <a:avLst/>
          </a:prstGeom>
          <a:noFill/>
          <a:ln w="3175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7" name="Oval 96">
            <a:extLst>
              <a:ext uri="{FF2B5EF4-FFF2-40B4-BE49-F238E27FC236}">
                <a16:creationId xmlns:a16="http://schemas.microsoft.com/office/drawing/2014/main" id="{640EBD8A-A0F2-8E47-A333-0D4D3D521123}"/>
              </a:ext>
            </a:extLst>
          </p:cNvPr>
          <p:cNvSpPr/>
          <p:nvPr/>
        </p:nvSpPr>
        <p:spPr>
          <a:xfrm>
            <a:off x="3192047" y="4580893"/>
            <a:ext cx="283222" cy="278047"/>
          </a:xfrm>
          <a:prstGeom prst="ellipse">
            <a:avLst/>
          </a:prstGeom>
          <a:noFill/>
          <a:ln w="3175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9914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mph" presetSubtype="2" fill="hold" nodeType="withEffect">
                                  <p:stCondLst>
                                    <p:cond delay="0"/>
                                  </p:stCondLst>
                                  <p:childTnLst>
                                    <p:animClr clrSpc="rgb" dir="cw">
                                      <p:cBhvr>
                                        <p:cTn id="8" dur="500" fill="hold"/>
                                        <p:tgtEl>
                                          <p:spTgt spid="90"/>
                                        </p:tgtEl>
                                        <p:attrNameLst>
                                          <p:attrName>fillcolor</p:attrName>
                                        </p:attrNameLst>
                                      </p:cBhvr>
                                      <p:to>
                                        <a:srgbClr val="A6A6A6"/>
                                      </p:to>
                                    </p:animClr>
                                    <p:set>
                                      <p:cBhvr>
                                        <p:cTn id="9" dur="500" fill="hold"/>
                                        <p:tgtEl>
                                          <p:spTgt spid="90"/>
                                        </p:tgtEl>
                                        <p:attrNameLst>
                                          <p:attrName>fill.type</p:attrName>
                                        </p:attrNameLst>
                                      </p:cBhvr>
                                      <p:to>
                                        <p:strVal val="solid"/>
                                      </p:to>
                                    </p:set>
                                    <p:set>
                                      <p:cBhvr>
                                        <p:cTn id="10" dur="500" fill="hold"/>
                                        <p:tgtEl>
                                          <p:spTgt spid="90"/>
                                        </p:tgtEl>
                                        <p:attrNameLst>
                                          <p:attrName>fill.on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par>
                                <p:cTn id="15" presetID="1" presetClass="emph" presetSubtype="2" fill="hold" nodeType="withEffect">
                                  <p:stCondLst>
                                    <p:cond delay="0"/>
                                  </p:stCondLst>
                                  <p:childTnLst>
                                    <p:animClr clrSpc="rgb" dir="cw">
                                      <p:cBhvr>
                                        <p:cTn id="16" dur="500" fill="hold"/>
                                        <p:tgtEl>
                                          <p:spTgt spid="91"/>
                                        </p:tgtEl>
                                        <p:attrNameLst>
                                          <p:attrName>fillcolor</p:attrName>
                                        </p:attrNameLst>
                                      </p:cBhvr>
                                      <p:to>
                                        <a:srgbClr val="A6A6A6"/>
                                      </p:to>
                                    </p:animClr>
                                    <p:set>
                                      <p:cBhvr>
                                        <p:cTn id="17" dur="500" fill="hold"/>
                                        <p:tgtEl>
                                          <p:spTgt spid="91"/>
                                        </p:tgtEl>
                                        <p:attrNameLst>
                                          <p:attrName>fill.type</p:attrName>
                                        </p:attrNameLst>
                                      </p:cBhvr>
                                      <p:to>
                                        <p:strVal val="solid"/>
                                      </p:to>
                                    </p:set>
                                    <p:set>
                                      <p:cBhvr>
                                        <p:cTn id="18" dur="500" fill="hold"/>
                                        <p:tgtEl>
                                          <p:spTgt spid="91"/>
                                        </p:tgtEl>
                                        <p:attrNameLst>
                                          <p:attrName>fill.on</p:attrName>
                                        </p:attrNameLst>
                                      </p:cBhvr>
                                      <p:to>
                                        <p:strVal val="true"/>
                                      </p:to>
                                    </p:set>
                                  </p:childTnLst>
                                </p:cTn>
                              </p:par>
                              <p:par>
                                <p:cTn id="19" presetID="1" presetClass="entr" presetSubtype="0" fill="hold" nodeType="with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95"/>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9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9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6" grpId="0" animBg="1"/>
      <p:bldP spid="96" grpId="1" animBg="1"/>
      <p:bldP spid="9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AutoShape 37">
            <a:extLst>
              <a:ext uri="{FF2B5EF4-FFF2-40B4-BE49-F238E27FC236}">
                <a16:creationId xmlns:a16="http://schemas.microsoft.com/office/drawing/2014/main" id="{A4D28779-EB58-B94C-AF1C-D5F9ED1960A4}"/>
              </a:ext>
            </a:extLst>
          </p:cNvPr>
          <p:cNvSpPr>
            <a:spLocks noChangeArrowheads="1"/>
          </p:cNvSpPr>
          <p:nvPr/>
        </p:nvSpPr>
        <p:spPr bwMode="auto">
          <a:xfrm rot="14580000" flipH="1">
            <a:off x="1642958" y="3270732"/>
            <a:ext cx="2484000" cy="772238"/>
          </a:xfrm>
          <a:prstGeom prst="triangle">
            <a:avLst>
              <a:gd name="adj" fmla="val 62721"/>
            </a:avLst>
          </a:prstGeom>
          <a:pattFill prst="lgConfetti">
            <a:fgClr>
              <a:srgbClr val="FFE4FF"/>
            </a:fgClr>
            <a:bgClr>
              <a:schemeClr val="bg1"/>
            </a:bgClr>
          </a:pattFill>
          <a:ln w="31750">
            <a:noFill/>
            <a:prstDash val="sysDash"/>
            <a:miter lim="800000"/>
            <a:headEnd/>
            <a:tailEnd/>
          </a:ln>
        </p:spPr>
        <p:txBody>
          <a:bodyPr wrap="none" anchor="ctr"/>
          <a:lstStyle/>
          <a:p>
            <a:endParaRPr lang="en-US" b="1" dirty="0">
              <a:solidFill>
                <a:srgbClr val="FF66FF"/>
              </a:solidFill>
            </a:endParaRPr>
          </a:p>
        </p:txBody>
      </p:sp>
      <p:sp>
        <p:nvSpPr>
          <p:cNvPr id="65" name="AutoShape 37">
            <a:extLst>
              <a:ext uri="{FF2B5EF4-FFF2-40B4-BE49-F238E27FC236}">
                <a16:creationId xmlns:a16="http://schemas.microsoft.com/office/drawing/2014/main" id="{0B1FD7FA-AFDC-6342-A03E-18C09D9E414D}"/>
              </a:ext>
            </a:extLst>
          </p:cNvPr>
          <p:cNvSpPr>
            <a:spLocks noChangeArrowheads="1"/>
          </p:cNvSpPr>
          <p:nvPr/>
        </p:nvSpPr>
        <p:spPr bwMode="auto">
          <a:xfrm rot="7472433">
            <a:off x="924147" y="3256060"/>
            <a:ext cx="2717371" cy="1009600"/>
          </a:xfrm>
          <a:prstGeom prst="triangle">
            <a:avLst>
              <a:gd name="adj" fmla="val 52481"/>
            </a:avLst>
          </a:prstGeom>
          <a:pattFill prst="ltVert">
            <a:fgClr>
              <a:srgbClr val="FFE4FF"/>
            </a:fgClr>
            <a:bgClr>
              <a:schemeClr val="bg1"/>
            </a:bgClr>
          </a:pattFill>
          <a:ln w="31750">
            <a:noFill/>
            <a:prstDash val="sysDash"/>
            <a:miter lim="800000"/>
            <a:headEnd/>
            <a:tailEnd/>
          </a:ln>
        </p:spPr>
        <p:txBody>
          <a:bodyPr wrap="none" anchor="ctr"/>
          <a:lstStyle/>
          <a:p>
            <a:endParaRPr lang="en-US" b="1" dirty="0">
              <a:solidFill>
                <a:srgbClr val="FF66FF"/>
              </a:solidFill>
            </a:endParaRPr>
          </a:p>
        </p:txBody>
      </p:sp>
      <p:sp>
        <p:nvSpPr>
          <p:cNvPr id="2" name="Title 1">
            <a:extLst>
              <a:ext uri="{FF2B5EF4-FFF2-40B4-BE49-F238E27FC236}">
                <a16:creationId xmlns:a16="http://schemas.microsoft.com/office/drawing/2014/main" id="{E5C061BD-C2F4-3745-8B6C-D8801D6DA7E1}"/>
              </a:ext>
            </a:extLst>
          </p:cNvPr>
          <p:cNvSpPr>
            <a:spLocks noGrp="1"/>
          </p:cNvSpPr>
          <p:nvPr>
            <p:ph type="title"/>
          </p:nvPr>
        </p:nvSpPr>
        <p:spPr/>
        <p:txBody>
          <a:bodyPr/>
          <a:lstStyle/>
          <a:p>
            <a:r>
              <a:rPr lang="de-DE" dirty="0"/>
              <a:t>Komplex-strukturierte Entitäten</a:t>
            </a:r>
          </a:p>
        </p:txBody>
      </p:sp>
      <p:sp>
        <p:nvSpPr>
          <p:cNvPr id="18" name="Date Placeholder 17">
            <a:extLst>
              <a:ext uri="{FF2B5EF4-FFF2-40B4-BE49-F238E27FC236}">
                <a16:creationId xmlns:a16="http://schemas.microsoft.com/office/drawing/2014/main" id="{DF5C9476-1750-9D4F-974D-D8C5D4EE0952}"/>
              </a:ext>
            </a:extLst>
          </p:cNvPr>
          <p:cNvSpPr>
            <a:spLocks noGrp="1"/>
          </p:cNvSpPr>
          <p:nvPr>
            <p:ph type="dt" sz="half" idx="2"/>
          </p:nvPr>
        </p:nvSpPr>
        <p:spPr/>
        <p:txBody>
          <a:bodyPr/>
          <a:lstStyle/>
          <a:p>
            <a:r>
              <a:rPr lang="en-GB"/>
              <a:t>Modellierung</a:t>
            </a:r>
          </a:p>
        </p:txBody>
      </p:sp>
      <p:sp>
        <p:nvSpPr>
          <p:cNvPr id="19" name="Footer Placeholder 18">
            <a:extLst>
              <a:ext uri="{FF2B5EF4-FFF2-40B4-BE49-F238E27FC236}">
                <a16:creationId xmlns:a16="http://schemas.microsoft.com/office/drawing/2014/main" id="{64868A8E-F286-E145-AD95-B90020CC6BB4}"/>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AC6D1D48-1A4D-9A49-B988-F21104C581BD}"/>
              </a:ext>
            </a:extLst>
          </p:cNvPr>
          <p:cNvSpPr>
            <a:spLocks noGrp="1"/>
          </p:cNvSpPr>
          <p:nvPr>
            <p:ph type="sldNum" sz="quarter" idx="4"/>
          </p:nvPr>
        </p:nvSpPr>
        <p:spPr/>
        <p:txBody>
          <a:bodyPr/>
          <a:lstStyle/>
          <a:p>
            <a:fld id="{6B52BCD7-8B4B-1443-81DC-540C3C62FE02}" type="slidenum">
              <a:rPr lang="en-GB" smtClean="0"/>
              <a:t>36</a:t>
            </a:fld>
            <a:endParaRPr lang="en-GB"/>
          </a:p>
        </p:txBody>
      </p:sp>
      <p:grpSp>
        <p:nvGrpSpPr>
          <p:cNvPr id="49" name="Group 34">
            <a:extLst>
              <a:ext uri="{FF2B5EF4-FFF2-40B4-BE49-F238E27FC236}">
                <a16:creationId xmlns:a16="http://schemas.microsoft.com/office/drawing/2014/main" id="{81FBCE73-72A1-9F43-B613-9AE84A9008F6}"/>
              </a:ext>
            </a:extLst>
          </p:cNvPr>
          <p:cNvGrpSpPr>
            <a:grpSpLocks/>
          </p:cNvGrpSpPr>
          <p:nvPr/>
        </p:nvGrpSpPr>
        <p:grpSpPr bwMode="auto">
          <a:xfrm>
            <a:off x="1074135" y="2317619"/>
            <a:ext cx="2727326" cy="2294926"/>
            <a:chOff x="3803" y="2206"/>
            <a:chExt cx="1718" cy="1756"/>
          </a:xfrm>
        </p:grpSpPr>
        <p:sp>
          <p:nvSpPr>
            <p:cNvPr id="54" name="AutoShape 37">
              <a:extLst>
                <a:ext uri="{FF2B5EF4-FFF2-40B4-BE49-F238E27FC236}">
                  <a16:creationId xmlns:a16="http://schemas.microsoft.com/office/drawing/2014/main" id="{BE1AA1ED-DDBD-A44F-9CB0-60DD5D5A5C76}"/>
                </a:ext>
              </a:extLst>
            </p:cNvPr>
            <p:cNvSpPr>
              <a:spLocks noChangeArrowheads="1"/>
            </p:cNvSpPr>
            <p:nvPr/>
          </p:nvSpPr>
          <p:spPr bwMode="auto">
            <a:xfrm>
              <a:off x="3835" y="3576"/>
              <a:ext cx="1655" cy="384"/>
            </a:xfrm>
            <a:prstGeom prst="triangle">
              <a:avLst>
                <a:gd name="adj" fmla="val 58316"/>
              </a:avLst>
            </a:prstGeom>
            <a:solidFill>
              <a:srgbClr val="FFE4FF"/>
            </a:solidFill>
            <a:ln w="31750">
              <a:solidFill>
                <a:srgbClr val="FF66FF"/>
              </a:solidFill>
              <a:prstDash val="sysDash"/>
              <a:miter lim="800000"/>
              <a:headEnd/>
              <a:tailEnd/>
            </a:ln>
          </p:spPr>
          <p:txBody>
            <a:bodyPr wrap="none" anchor="ctr"/>
            <a:lstStyle/>
            <a:p>
              <a:endParaRPr lang="en-US" b="1" dirty="0">
                <a:solidFill>
                  <a:srgbClr val="FF66FF"/>
                </a:solidFill>
              </a:endParaRPr>
            </a:p>
          </p:txBody>
        </p:sp>
        <p:sp>
          <p:nvSpPr>
            <p:cNvPr id="51" name="AutoShape 35">
              <a:extLst>
                <a:ext uri="{FF2B5EF4-FFF2-40B4-BE49-F238E27FC236}">
                  <a16:creationId xmlns:a16="http://schemas.microsoft.com/office/drawing/2014/main" id="{FACE689D-8B14-864A-A348-9C65C5F34625}"/>
                </a:ext>
              </a:extLst>
            </p:cNvPr>
            <p:cNvSpPr>
              <a:spLocks noChangeArrowheads="1"/>
            </p:cNvSpPr>
            <p:nvPr/>
          </p:nvSpPr>
          <p:spPr bwMode="auto">
            <a:xfrm>
              <a:off x="3803" y="2208"/>
              <a:ext cx="1718" cy="1754"/>
            </a:xfrm>
            <a:prstGeom prst="triangle">
              <a:avLst>
                <a:gd name="adj" fmla="val 57715"/>
              </a:avLst>
            </a:prstGeom>
            <a:noFill/>
            <a:ln w="31750">
              <a:solidFill>
                <a:srgbClr val="FF66FF"/>
              </a:solidFill>
              <a:miter lim="800000"/>
              <a:headEnd/>
              <a:tailEnd/>
            </a:ln>
          </p:spPr>
          <p:txBody>
            <a:bodyPr wrap="none" anchor="ctr"/>
            <a:lstStyle/>
            <a:p>
              <a:endParaRPr lang="en-US">
                <a:solidFill>
                  <a:srgbClr val="FF66FF"/>
                </a:solidFill>
              </a:endParaRPr>
            </a:p>
          </p:txBody>
        </p:sp>
        <p:sp>
          <p:nvSpPr>
            <p:cNvPr id="52" name="Line 36">
              <a:extLst>
                <a:ext uri="{FF2B5EF4-FFF2-40B4-BE49-F238E27FC236}">
                  <a16:creationId xmlns:a16="http://schemas.microsoft.com/office/drawing/2014/main" id="{82A0FAE3-E4DC-A94E-BD2D-FD8A87503C7A}"/>
                </a:ext>
              </a:extLst>
            </p:cNvPr>
            <p:cNvSpPr>
              <a:spLocks noChangeShapeType="1"/>
            </p:cNvSpPr>
            <p:nvPr/>
          </p:nvSpPr>
          <p:spPr bwMode="auto">
            <a:xfrm>
              <a:off x="4797" y="2206"/>
              <a:ext cx="7" cy="1370"/>
            </a:xfrm>
            <a:prstGeom prst="line">
              <a:avLst/>
            </a:prstGeom>
            <a:noFill/>
            <a:ln w="31750">
              <a:solidFill>
                <a:srgbClr val="FF66FF"/>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de-DE" dirty="0">
                <a:solidFill>
                  <a:srgbClr val="FF66FF"/>
                </a:solidFill>
              </a:endParaRPr>
            </a:p>
          </p:txBody>
        </p:sp>
      </p:grpSp>
      <p:sp>
        <p:nvSpPr>
          <p:cNvPr id="57" name="Text Box 39">
            <a:extLst>
              <a:ext uri="{FF2B5EF4-FFF2-40B4-BE49-F238E27FC236}">
                <a16:creationId xmlns:a16="http://schemas.microsoft.com/office/drawing/2014/main" id="{9E2D56E3-E05C-8F4B-BD1A-9A676644716A}"/>
              </a:ext>
            </a:extLst>
          </p:cNvPr>
          <p:cNvSpPr txBox="1">
            <a:spLocks noChangeArrowheads="1"/>
          </p:cNvSpPr>
          <p:nvPr/>
        </p:nvSpPr>
        <p:spPr bwMode="auto">
          <a:xfrm>
            <a:off x="7127356" y="956401"/>
            <a:ext cx="6751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solidFill>
                  <a:srgbClr val="FF66FF"/>
                </a:solidFill>
                <a:latin typeface="+mn-lt"/>
              </a:rPr>
              <a:t>(4, </a:t>
            </a:r>
            <a:r>
              <a:rPr lang="de-DE" sz="1800" dirty="0">
                <a:solidFill>
                  <a:srgbClr val="FF66FF"/>
                </a:solidFill>
                <a:latin typeface="+mn-lt"/>
                <a:sym typeface="Symbol" charset="0"/>
              </a:rPr>
              <a:t>n)</a:t>
            </a:r>
            <a:endParaRPr lang="de-DE" sz="1800" dirty="0">
              <a:solidFill>
                <a:srgbClr val="FF66FF"/>
              </a:solidFill>
              <a:latin typeface="+mn-lt"/>
            </a:endParaRPr>
          </a:p>
        </p:txBody>
      </p:sp>
      <p:sp>
        <p:nvSpPr>
          <p:cNvPr id="58" name="Text Box 40">
            <a:extLst>
              <a:ext uri="{FF2B5EF4-FFF2-40B4-BE49-F238E27FC236}">
                <a16:creationId xmlns:a16="http://schemas.microsoft.com/office/drawing/2014/main" id="{E3BC0F79-5D1E-7845-97A4-3F76E72DD9F8}"/>
              </a:ext>
            </a:extLst>
          </p:cNvPr>
          <p:cNvSpPr txBox="1">
            <a:spLocks noChangeArrowheads="1"/>
          </p:cNvSpPr>
          <p:nvPr/>
        </p:nvSpPr>
        <p:spPr bwMode="auto">
          <a:xfrm>
            <a:off x="7127356" y="1726717"/>
            <a:ext cx="617369" cy="3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solidFill>
                  <a:srgbClr val="FF66FF"/>
                </a:solidFill>
                <a:latin typeface="+mn-lt"/>
              </a:rPr>
              <a:t>(1,1</a:t>
            </a:r>
            <a:r>
              <a:rPr lang="de-DE" sz="1800" dirty="0">
                <a:solidFill>
                  <a:srgbClr val="FF66FF"/>
                </a:solidFill>
                <a:latin typeface="+mn-lt"/>
                <a:sym typeface="Symbol" charset="0"/>
              </a:rPr>
              <a:t>)</a:t>
            </a:r>
            <a:endParaRPr lang="de-DE" sz="1800" dirty="0">
              <a:solidFill>
                <a:srgbClr val="FF66FF"/>
              </a:solidFill>
              <a:latin typeface="+mn-lt"/>
            </a:endParaRPr>
          </a:p>
        </p:txBody>
      </p:sp>
      <p:sp>
        <p:nvSpPr>
          <p:cNvPr id="60" name="Text Box 41">
            <a:extLst>
              <a:ext uri="{FF2B5EF4-FFF2-40B4-BE49-F238E27FC236}">
                <a16:creationId xmlns:a16="http://schemas.microsoft.com/office/drawing/2014/main" id="{91829815-B414-EA44-A838-DA310AD7BBC7}"/>
              </a:ext>
            </a:extLst>
          </p:cNvPr>
          <p:cNvSpPr txBox="1">
            <a:spLocks noChangeArrowheads="1"/>
          </p:cNvSpPr>
          <p:nvPr/>
        </p:nvSpPr>
        <p:spPr bwMode="auto">
          <a:xfrm>
            <a:off x="7127356" y="2451364"/>
            <a:ext cx="7377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solidFill>
                  <a:srgbClr val="FF66FF"/>
                </a:solidFill>
                <a:latin typeface="+mn-lt"/>
              </a:rPr>
              <a:t>(3, </a:t>
            </a:r>
            <a:r>
              <a:rPr lang="de-DE" sz="1800" dirty="0">
                <a:solidFill>
                  <a:srgbClr val="FF66FF"/>
                </a:solidFill>
                <a:latin typeface="+mn-lt"/>
                <a:sym typeface="Symbol" charset="0"/>
              </a:rPr>
              <a:t>m)</a:t>
            </a:r>
            <a:endParaRPr lang="de-DE" sz="1800" dirty="0">
              <a:solidFill>
                <a:srgbClr val="FF66FF"/>
              </a:solidFill>
              <a:latin typeface="+mn-lt"/>
            </a:endParaRPr>
          </a:p>
        </p:txBody>
      </p:sp>
      <p:sp>
        <p:nvSpPr>
          <p:cNvPr id="61" name="Text Box 42">
            <a:extLst>
              <a:ext uri="{FF2B5EF4-FFF2-40B4-BE49-F238E27FC236}">
                <a16:creationId xmlns:a16="http://schemas.microsoft.com/office/drawing/2014/main" id="{E71D8797-1327-A441-B7B8-CB652D652209}"/>
              </a:ext>
            </a:extLst>
          </p:cNvPr>
          <p:cNvSpPr txBox="1">
            <a:spLocks noChangeArrowheads="1"/>
          </p:cNvSpPr>
          <p:nvPr/>
        </p:nvSpPr>
        <p:spPr bwMode="auto">
          <a:xfrm>
            <a:off x="7127356" y="3240524"/>
            <a:ext cx="669742" cy="36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solidFill>
                  <a:srgbClr val="FF66FF"/>
                </a:solidFill>
                <a:latin typeface="+mn-lt"/>
              </a:rPr>
              <a:t>(2, </a:t>
            </a:r>
            <a:r>
              <a:rPr lang="de-DE" sz="1800" dirty="0">
                <a:solidFill>
                  <a:srgbClr val="FF66FF"/>
                </a:solidFill>
                <a:latin typeface="+mn-lt"/>
                <a:sym typeface="Symbol" charset="0"/>
              </a:rPr>
              <a:t>2)</a:t>
            </a:r>
            <a:endParaRPr lang="de-DE" sz="1800" dirty="0">
              <a:solidFill>
                <a:srgbClr val="FF66FF"/>
              </a:solidFill>
              <a:latin typeface="+mn-lt"/>
            </a:endParaRPr>
          </a:p>
        </p:txBody>
      </p:sp>
      <p:sp>
        <p:nvSpPr>
          <p:cNvPr id="63" name="Text Box 43">
            <a:extLst>
              <a:ext uri="{FF2B5EF4-FFF2-40B4-BE49-F238E27FC236}">
                <a16:creationId xmlns:a16="http://schemas.microsoft.com/office/drawing/2014/main" id="{B2B003C9-AF72-4546-8183-DA202EB333B7}"/>
              </a:ext>
            </a:extLst>
          </p:cNvPr>
          <p:cNvSpPr txBox="1">
            <a:spLocks noChangeArrowheads="1"/>
          </p:cNvSpPr>
          <p:nvPr/>
        </p:nvSpPr>
        <p:spPr bwMode="auto">
          <a:xfrm>
            <a:off x="7127356" y="3973835"/>
            <a:ext cx="6703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solidFill>
                  <a:srgbClr val="FF66FF"/>
                </a:solidFill>
                <a:latin typeface="+mn-lt"/>
              </a:rPr>
              <a:t>(2, </a:t>
            </a:r>
            <a:r>
              <a:rPr lang="de-DE" sz="1800" dirty="0">
                <a:solidFill>
                  <a:srgbClr val="FF66FF"/>
                </a:solidFill>
                <a:latin typeface="+mn-lt"/>
                <a:sym typeface="Symbol" charset="0"/>
              </a:rPr>
              <a:t>2)</a:t>
            </a:r>
            <a:endParaRPr lang="de-DE" sz="1800" dirty="0">
              <a:solidFill>
                <a:srgbClr val="FF66FF"/>
              </a:solidFill>
              <a:latin typeface="+mn-lt"/>
            </a:endParaRPr>
          </a:p>
        </p:txBody>
      </p:sp>
      <p:sp>
        <p:nvSpPr>
          <p:cNvPr id="64" name="Text Box 44">
            <a:extLst>
              <a:ext uri="{FF2B5EF4-FFF2-40B4-BE49-F238E27FC236}">
                <a16:creationId xmlns:a16="http://schemas.microsoft.com/office/drawing/2014/main" id="{C17F7CB6-6A49-B044-8334-DC8A5D5A3B14}"/>
              </a:ext>
            </a:extLst>
          </p:cNvPr>
          <p:cNvSpPr txBox="1">
            <a:spLocks noChangeArrowheads="1"/>
          </p:cNvSpPr>
          <p:nvPr/>
        </p:nvSpPr>
        <p:spPr bwMode="auto">
          <a:xfrm>
            <a:off x="7127356" y="4834627"/>
            <a:ext cx="6751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de-DE" sz="1800" dirty="0">
                <a:solidFill>
                  <a:srgbClr val="FF66FF"/>
                </a:solidFill>
                <a:latin typeface="+mn-lt"/>
              </a:rPr>
              <a:t>(3, </a:t>
            </a:r>
            <a:r>
              <a:rPr lang="de-DE" sz="1800" dirty="0" err="1">
                <a:solidFill>
                  <a:srgbClr val="FF66FF"/>
                </a:solidFill>
                <a:latin typeface="+mn-lt"/>
                <a:sym typeface="Symbol" charset="0"/>
              </a:rPr>
              <a:t>n</a:t>
            </a:r>
            <a:r>
              <a:rPr lang="de-DE" sz="1800" dirty="0">
                <a:solidFill>
                  <a:srgbClr val="FF66FF"/>
                </a:solidFill>
                <a:latin typeface="+mn-lt"/>
                <a:sym typeface="Symbol" charset="0"/>
              </a:rPr>
              <a:t>)</a:t>
            </a:r>
            <a:endParaRPr lang="de-DE" sz="1800" dirty="0">
              <a:solidFill>
                <a:srgbClr val="FF66FF"/>
              </a:solidFill>
              <a:latin typeface="+mn-lt"/>
            </a:endParaRPr>
          </a:p>
        </p:txBody>
      </p:sp>
      <p:sp>
        <p:nvSpPr>
          <p:cNvPr id="24" name="TextBox 23">
            <a:extLst>
              <a:ext uri="{FF2B5EF4-FFF2-40B4-BE49-F238E27FC236}">
                <a16:creationId xmlns:a16="http://schemas.microsoft.com/office/drawing/2014/main" id="{E16A1524-763F-CC40-90F4-917911E7E677}"/>
              </a:ext>
            </a:extLst>
          </p:cNvPr>
          <p:cNvSpPr txBox="1"/>
          <p:nvPr/>
        </p:nvSpPr>
        <p:spPr>
          <a:xfrm>
            <a:off x="1487788" y="4612181"/>
            <a:ext cx="1880964" cy="369332"/>
          </a:xfrm>
          <a:prstGeom prst="rect">
            <a:avLst/>
          </a:prstGeom>
          <a:noFill/>
        </p:spPr>
        <p:txBody>
          <a:bodyPr wrap="none" rtlCol="0">
            <a:spAutoFit/>
          </a:bodyPr>
          <a:lstStyle/>
          <a:p>
            <a:r>
              <a:rPr lang="de-DE" dirty="0"/>
              <a:t>Kleinster Polyeder</a:t>
            </a:r>
          </a:p>
        </p:txBody>
      </p:sp>
      <p:grpSp>
        <p:nvGrpSpPr>
          <p:cNvPr id="55" name="Group 54">
            <a:extLst>
              <a:ext uri="{FF2B5EF4-FFF2-40B4-BE49-F238E27FC236}">
                <a16:creationId xmlns:a16="http://schemas.microsoft.com/office/drawing/2014/main" id="{F60B6D22-155E-714E-B03A-0320431116A2}"/>
              </a:ext>
            </a:extLst>
          </p:cNvPr>
          <p:cNvGrpSpPr/>
          <p:nvPr/>
        </p:nvGrpSpPr>
        <p:grpSpPr>
          <a:xfrm>
            <a:off x="6210774" y="568800"/>
            <a:ext cx="3689831" cy="5284846"/>
            <a:chOff x="1143000" y="913308"/>
            <a:chExt cx="3689831" cy="5284846"/>
          </a:xfrm>
        </p:grpSpPr>
        <p:sp>
          <p:nvSpPr>
            <p:cNvPr id="67" name="Rectangle 3">
              <a:extLst>
                <a:ext uri="{FF2B5EF4-FFF2-40B4-BE49-F238E27FC236}">
                  <a16:creationId xmlns:a16="http://schemas.microsoft.com/office/drawing/2014/main" id="{7ADDDDB7-E0DB-5442-9EE7-986D996A4154}"/>
                </a:ext>
              </a:extLst>
            </p:cNvPr>
            <p:cNvSpPr>
              <a:spLocks noChangeArrowheads="1"/>
            </p:cNvSpPr>
            <p:nvPr/>
          </p:nvSpPr>
          <p:spPr bwMode="auto">
            <a:xfrm>
              <a:off x="1333500" y="914400"/>
              <a:ext cx="1600200" cy="360000"/>
            </a:xfrm>
            <a:prstGeom prst="rect">
              <a:avLst/>
            </a:prstGeom>
            <a:noFill/>
            <a:ln w="12700">
              <a:solidFill>
                <a:schemeClr val="tx1"/>
              </a:solidFill>
              <a:miter lim="800000"/>
              <a:headEnd/>
              <a:tailEnd/>
            </a:ln>
          </p:spPr>
          <p:txBody>
            <a:bodyPr wrap="none" anchor="ctr"/>
            <a:lstStyle/>
            <a:p>
              <a:pPr algn="ctr"/>
              <a:r>
                <a:rPr lang="de-DE" dirty="0"/>
                <a:t>Polyeder</a:t>
              </a:r>
            </a:p>
          </p:txBody>
        </p:sp>
        <p:sp>
          <p:nvSpPr>
            <p:cNvPr id="68" name="AutoShape 4">
              <a:extLst>
                <a:ext uri="{FF2B5EF4-FFF2-40B4-BE49-F238E27FC236}">
                  <a16:creationId xmlns:a16="http://schemas.microsoft.com/office/drawing/2014/main" id="{F551F3A0-E82F-8341-A4EF-0CADF073C312}"/>
                </a:ext>
              </a:extLst>
            </p:cNvPr>
            <p:cNvSpPr>
              <a:spLocks noChangeArrowheads="1"/>
            </p:cNvSpPr>
            <p:nvPr/>
          </p:nvSpPr>
          <p:spPr bwMode="auto">
            <a:xfrm>
              <a:off x="1371600" y="1607263"/>
              <a:ext cx="1524000" cy="540000"/>
            </a:xfrm>
            <a:prstGeom prst="diamond">
              <a:avLst/>
            </a:prstGeom>
            <a:noFill/>
            <a:ln w="12700">
              <a:solidFill>
                <a:schemeClr val="tx1"/>
              </a:solidFill>
              <a:miter lim="800000"/>
              <a:headEnd/>
              <a:tailEnd/>
            </a:ln>
          </p:spPr>
          <p:txBody>
            <a:bodyPr wrap="none" anchor="ctr"/>
            <a:lstStyle/>
            <a:p>
              <a:pPr algn="ctr"/>
              <a:r>
                <a:rPr lang="de-DE" dirty="0"/>
                <a:t>Hülle</a:t>
              </a:r>
            </a:p>
          </p:txBody>
        </p:sp>
        <p:sp>
          <p:nvSpPr>
            <p:cNvPr id="69" name="Rectangle 5">
              <a:extLst>
                <a:ext uri="{FF2B5EF4-FFF2-40B4-BE49-F238E27FC236}">
                  <a16:creationId xmlns:a16="http://schemas.microsoft.com/office/drawing/2014/main" id="{FACE0E78-7D5A-6C42-ABAE-482AE7C733F1}"/>
                </a:ext>
              </a:extLst>
            </p:cNvPr>
            <p:cNvSpPr>
              <a:spLocks noChangeArrowheads="1"/>
            </p:cNvSpPr>
            <p:nvPr/>
          </p:nvSpPr>
          <p:spPr bwMode="auto">
            <a:xfrm>
              <a:off x="1333500" y="2443249"/>
              <a:ext cx="1600200" cy="360000"/>
            </a:xfrm>
            <a:prstGeom prst="rect">
              <a:avLst/>
            </a:prstGeom>
            <a:noFill/>
            <a:ln w="12700">
              <a:solidFill>
                <a:schemeClr val="tx1"/>
              </a:solidFill>
              <a:miter lim="800000"/>
              <a:headEnd/>
              <a:tailEnd/>
            </a:ln>
          </p:spPr>
          <p:txBody>
            <a:bodyPr wrap="none" anchor="ctr"/>
            <a:lstStyle/>
            <a:p>
              <a:pPr algn="ctr"/>
              <a:r>
                <a:rPr lang="de-DE"/>
                <a:t>Flächen</a:t>
              </a:r>
            </a:p>
          </p:txBody>
        </p:sp>
        <p:sp>
          <p:nvSpPr>
            <p:cNvPr id="70" name="AutoShape 6">
              <a:extLst>
                <a:ext uri="{FF2B5EF4-FFF2-40B4-BE49-F238E27FC236}">
                  <a16:creationId xmlns:a16="http://schemas.microsoft.com/office/drawing/2014/main" id="{396062FE-0F1A-1D45-86D3-33B2564EA869}"/>
                </a:ext>
              </a:extLst>
            </p:cNvPr>
            <p:cNvSpPr>
              <a:spLocks noChangeArrowheads="1"/>
            </p:cNvSpPr>
            <p:nvPr/>
          </p:nvSpPr>
          <p:spPr bwMode="auto">
            <a:xfrm>
              <a:off x="1143000" y="3096890"/>
              <a:ext cx="1981200" cy="540000"/>
            </a:xfrm>
            <a:prstGeom prst="diamond">
              <a:avLst/>
            </a:prstGeom>
            <a:noFill/>
            <a:ln w="12700">
              <a:solidFill>
                <a:schemeClr val="tx1"/>
              </a:solidFill>
              <a:miter lim="800000"/>
              <a:headEnd/>
              <a:tailEnd/>
            </a:ln>
          </p:spPr>
          <p:txBody>
            <a:bodyPr wrap="none" anchor="ctr"/>
            <a:lstStyle/>
            <a:p>
              <a:pPr algn="ctr"/>
              <a:r>
                <a:rPr lang="de-DE" dirty="0"/>
                <a:t>Begrenzung</a:t>
              </a:r>
            </a:p>
          </p:txBody>
        </p:sp>
        <p:sp>
          <p:nvSpPr>
            <p:cNvPr id="71" name="Rectangle 7">
              <a:extLst>
                <a:ext uri="{FF2B5EF4-FFF2-40B4-BE49-F238E27FC236}">
                  <a16:creationId xmlns:a16="http://schemas.microsoft.com/office/drawing/2014/main" id="{6A152010-168A-C94E-B90A-7974158A112C}"/>
                </a:ext>
              </a:extLst>
            </p:cNvPr>
            <p:cNvSpPr>
              <a:spLocks noChangeArrowheads="1"/>
            </p:cNvSpPr>
            <p:nvPr/>
          </p:nvSpPr>
          <p:spPr bwMode="auto">
            <a:xfrm>
              <a:off x="1333500" y="4004463"/>
              <a:ext cx="1600200" cy="360000"/>
            </a:xfrm>
            <a:prstGeom prst="rect">
              <a:avLst/>
            </a:prstGeom>
            <a:noFill/>
            <a:ln w="12700">
              <a:solidFill>
                <a:schemeClr val="tx1"/>
              </a:solidFill>
              <a:miter lim="800000"/>
              <a:headEnd/>
              <a:tailEnd/>
            </a:ln>
          </p:spPr>
          <p:txBody>
            <a:bodyPr wrap="none" anchor="ctr"/>
            <a:lstStyle/>
            <a:p>
              <a:pPr algn="ctr"/>
              <a:r>
                <a:rPr lang="de-DE"/>
                <a:t>Kanten</a:t>
              </a:r>
            </a:p>
          </p:txBody>
        </p:sp>
        <p:sp>
          <p:nvSpPr>
            <p:cNvPr id="72" name="AutoShape 8">
              <a:extLst>
                <a:ext uri="{FF2B5EF4-FFF2-40B4-BE49-F238E27FC236}">
                  <a16:creationId xmlns:a16="http://schemas.microsoft.com/office/drawing/2014/main" id="{62747269-9436-8844-B0BA-FDE4C8ADEEF0}"/>
                </a:ext>
              </a:extLst>
            </p:cNvPr>
            <p:cNvSpPr>
              <a:spLocks noChangeArrowheads="1"/>
            </p:cNvSpPr>
            <p:nvPr/>
          </p:nvSpPr>
          <p:spPr bwMode="auto">
            <a:xfrm>
              <a:off x="1295400" y="4673050"/>
              <a:ext cx="1676400" cy="540000"/>
            </a:xfrm>
            <a:prstGeom prst="diamond">
              <a:avLst/>
            </a:prstGeom>
            <a:noFill/>
            <a:ln w="12700">
              <a:solidFill>
                <a:schemeClr val="tx1"/>
              </a:solidFill>
              <a:miter lim="800000"/>
              <a:headEnd/>
              <a:tailEnd/>
            </a:ln>
          </p:spPr>
          <p:txBody>
            <a:bodyPr wrap="none" anchor="ctr"/>
            <a:lstStyle/>
            <a:p>
              <a:pPr algn="ctr"/>
              <a:r>
                <a:rPr lang="de-DE" dirty="0" err="1"/>
                <a:t>StartEnde</a:t>
              </a:r>
              <a:endParaRPr lang="de-DE" dirty="0"/>
            </a:p>
          </p:txBody>
        </p:sp>
        <p:sp>
          <p:nvSpPr>
            <p:cNvPr id="73" name="Rectangle 9">
              <a:extLst>
                <a:ext uri="{FF2B5EF4-FFF2-40B4-BE49-F238E27FC236}">
                  <a16:creationId xmlns:a16="http://schemas.microsoft.com/office/drawing/2014/main" id="{22D9328A-519D-1F4C-9767-BCFE1D40A621}"/>
                </a:ext>
              </a:extLst>
            </p:cNvPr>
            <p:cNvSpPr>
              <a:spLocks noChangeArrowheads="1"/>
            </p:cNvSpPr>
            <p:nvPr/>
          </p:nvSpPr>
          <p:spPr bwMode="auto">
            <a:xfrm>
              <a:off x="1333500" y="5553133"/>
              <a:ext cx="1600200" cy="360000"/>
            </a:xfrm>
            <a:prstGeom prst="rect">
              <a:avLst/>
            </a:prstGeom>
            <a:noFill/>
            <a:ln w="12700">
              <a:solidFill>
                <a:schemeClr val="tx1"/>
              </a:solidFill>
              <a:miter lim="800000"/>
              <a:headEnd/>
              <a:tailEnd/>
            </a:ln>
          </p:spPr>
          <p:txBody>
            <a:bodyPr wrap="none" anchor="ctr"/>
            <a:lstStyle/>
            <a:p>
              <a:pPr algn="ctr"/>
              <a:r>
                <a:rPr lang="de-DE"/>
                <a:t>Punkte</a:t>
              </a:r>
            </a:p>
          </p:txBody>
        </p:sp>
        <p:sp>
          <p:nvSpPr>
            <p:cNvPr id="74" name="Oval 10">
              <a:extLst>
                <a:ext uri="{FF2B5EF4-FFF2-40B4-BE49-F238E27FC236}">
                  <a16:creationId xmlns:a16="http://schemas.microsoft.com/office/drawing/2014/main" id="{1A468FB5-9F24-544F-85DD-94875640698C}"/>
                </a:ext>
              </a:extLst>
            </p:cNvPr>
            <p:cNvSpPr>
              <a:spLocks noChangeArrowheads="1"/>
            </p:cNvSpPr>
            <p:nvPr/>
          </p:nvSpPr>
          <p:spPr bwMode="auto">
            <a:xfrm>
              <a:off x="3748166" y="913308"/>
              <a:ext cx="873331" cy="360000"/>
            </a:xfrm>
            <a:prstGeom prst="ellipse">
              <a:avLst/>
            </a:prstGeom>
            <a:noFill/>
            <a:ln w="12700">
              <a:solidFill>
                <a:schemeClr val="tx1"/>
              </a:solidFill>
              <a:round/>
              <a:headEnd/>
              <a:tailEnd/>
            </a:ln>
          </p:spPr>
          <p:txBody>
            <a:bodyPr wrap="none" anchor="ctr"/>
            <a:lstStyle/>
            <a:p>
              <a:pPr algn="ctr"/>
              <a:r>
                <a:rPr lang="de-DE" u="sng" dirty="0" err="1"/>
                <a:t>PolyID</a:t>
              </a:r>
              <a:endParaRPr lang="de-DE" u="sng" dirty="0"/>
            </a:p>
          </p:txBody>
        </p:sp>
        <p:sp>
          <p:nvSpPr>
            <p:cNvPr id="75" name="Oval 11">
              <a:extLst>
                <a:ext uri="{FF2B5EF4-FFF2-40B4-BE49-F238E27FC236}">
                  <a16:creationId xmlns:a16="http://schemas.microsoft.com/office/drawing/2014/main" id="{3C07DBD4-018D-DC47-8AA3-442E3A7B0F00}"/>
                </a:ext>
              </a:extLst>
            </p:cNvPr>
            <p:cNvSpPr>
              <a:spLocks noChangeArrowheads="1"/>
            </p:cNvSpPr>
            <p:nvPr/>
          </p:nvSpPr>
          <p:spPr bwMode="auto">
            <a:xfrm>
              <a:off x="3536831" y="2443249"/>
              <a:ext cx="1296000" cy="360000"/>
            </a:xfrm>
            <a:prstGeom prst="ellipse">
              <a:avLst/>
            </a:prstGeom>
            <a:noFill/>
            <a:ln w="12700">
              <a:solidFill>
                <a:schemeClr val="tx1"/>
              </a:solidFill>
              <a:round/>
              <a:headEnd/>
              <a:tailEnd/>
            </a:ln>
          </p:spPr>
          <p:txBody>
            <a:bodyPr wrap="none" anchor="ctr"/>
            <a:lstStyle/>
            <a:p>
              <a:pPr algn="ctr"/>
              <a:r>
                <a:rPr lang="de-DE" u="sng"/>
                <a:t>FlächenID</a:t>
              </a:r>
            </a:p>
          </p:txBody>
        </p:sp>
        <p:sp>
          <p:nvSpPr>
            <p:cNvPr id="76" name="Oval 12">
              <a:extLst>
                <a:ext uri="{FF2B5EF4-FFF2-40B4-BE49-F238E27FC236}">
                  <a16:creationId xmlns:a16="http://schemas.microsoft.com/office/drawing/2014/main" id="{DF36E619-9C97-FB4F-BBA8-040E54074F0B}"/>
                </a:ext>
              </a:extLst>
            </p:cNvPr>
            <p:cNvSpPr>
              <a:spLocks noChangeArrowheads="1"/>
            </p:cNvSpPr>
            <p:nvPr/>
          </p:nvSpPr>
          <p:spPr bwMode="auto">
            <a:xfrm>
              <a:off x="3536831" y="4010071"/>
              <a:ext cx="1296000" cy="360000"/>
            </a:xfrm>
            <a:prstGeom prst="ellipse">
              <a:avLst/>
            </a:prstGeom>
            <a:noFill/>
            <a:ln w="12700">
              <a:solidFill>
                <a:schemeClr val="tx1"/>
              </a:solidFill>
              <a:round/>
              <a:headEnd/>
              <a:tailEnd/>
            </a:ln>
          </p:spPr>
          <p:txBody>
            <a:bodyPr wrap="none" anchor="ctr"/>
            <a:lstStyle/>
            <a:p>
              <a:pPr algn="ctr"/>
              <a:r>
                <a:rPr lang="de-DE" u="sng"/>
                <a:t>KantenID</a:t>
              </a:r>
            </a:p>
          </p:txBody>
        </p:sp>
        <p:sp>
          <p:nvSpPr>
            <p:cNvPr id="77" name="Oval 13">
              <a:extLst>
                <a:ext uri="{FF2B5EF4-FFF2-40B4-BE49-F238E27FC236}">
                  <a16:creationId xmlns:a16="http://schemas.microsoft.com/office/drawing/2014/main" id="{96895C8B-3723-D840-A4C7-A368E69931CC}"/>
                </a:ext>
              </a:extLst>
            </p:cNvPr>
            <p:cNvSpPr>
              <a:spLocks noChangeArrowheads="1"/>
            </p:cNvSpPr>
            <p:nvPr/>
          </p:nvSpPr>
          <p:spPr bwMode="auto">
            <a:xfrm>
              <a:off x="4022831" y="5264140"/>
              <a:ext cx="324000" cy="252000"/>
            </a:xfrm>
            <a:prstGeom prst="ellipse">
              <a:avLst/>
            </a:prstGeom>
            <a:noFill/>
            <a:ln w="12700">
              <a:solidFill>
                <a:schemeClr val="tx1"/>
              </a:solidFill>
              <a:round/>
              <a:headEnd/>
              <a:tailEnd/>
            </a:ln>
          </p:spPr>
          <p:txBody>
            <a:bodyPr wrap="none" anchor="ctr"/>
            <a:lstStyle/>
            <a:p>
              <a:pPr algn="ctr"/>
              <a:r>
                <a:rPr lang="de-DE" dirty="0"/>
                <a:t>X</a:t>
              </a:r>
            </a:p>
          </p:txBody>
        </p:sp>
        <p:sp>
          <p:nvSpPr>
            <p:cNvPr id="78" name="Oval 14">
              <a:extLst>
                <a:ext uri="{FF2B5EF4-FFF2-40B4-BE49-F238E27FC236}">
                  <a16:creationId xmlns:a16="http://schemas.microsoft.com/office/drawing/2014/main" id="{C0565613-B992-5F41-B427-C4E1CD432FBB}"/>
                </a:ext>
              </a:extLst>
            </p:cNvPr>
            <p:cNvSpPr>
              <a:spLocks noChangeArrowheads="1"/>
            </p:cNvSpPr>
            <p:nvPr/>
          </p:nvSpPr>
          <p:spPr bwMode="auto">
            <a:xfrm>
              <a:off x="4022831" y="5605147"/>
              <a:ext cx="324000" cy="252000"/>
            </a:xfrm>
            <a:prstGeom prst="ellipse">
              <a:avLst/>
            </a:prstGeom>
            <a:noFill/>
            <a:ln w="12700">
              <a:solidFill>
                <a:schemeClr val="tx1"/>
              </a:solidFill>
              <a:round/>
              <a:headEnd/>
              <a:tailEnd/>
            </a:ln>
          </p:spPr>
          <p:txBody>
            <a:bodyPr wrap="none" anchor="ctr"/>
            <a:lstStyle/>
            <a:p>
              <a:pPr algn="ctr"/>
              <a:r>
                <a:rPr lang="de-DE"/>
                <a:t>Y</a:t>
              </a:r>
            </a:p>
          </p:txBody>
        </p:sp>
        <p:sp>
          <p:nvSpPr>
            <p:cNvPr id="79" name="Oval 15">
              <a:extLst>
                <a:ext uri="{FF2B5EF4-FFF2-40B4-BE49-F238E27FC236}">
                  <a16:creationId xmlns:a16="http://schemas.microsoft.com/office/drawing/2014/main" id="{9E54A824-1335-2241-BC3B-75E0FDE8CEAF}"/>
                </a:ext>
              </a:extLst>
            </p:cNvPr>
            <p:cNvSpPr>
              <a:spLocks noChangeArrowheads="1"/>
            </p:cNvSpPr>
            <p:nvPr/>
          </p:nvSpPr>
          <p:spPr bwMode="auto">
            <a:xfrm>
              <a:off x="4022831" y="5946154"/>
              <a:ext cx="324000" cy="252000"/>
            </a:xfrm>
            <a:prstGeom prst="ellipse">
              <a:avLst/>
            </a:prstGeom>
            <a:noFill/>
            <a:ln w="12700">
              <a:solidFill>
                <a:schemeClr val="tx1"/>
              </a:solidFill>
              <a:round/>
              <a:headEnd/>
              <a:tailEnd/>
            </a:ln>
          </p:spPr>
          <p:txBody>
            <a:bodyPr wrap="none" anchor="ctr"/>
            <a:lstStyle/>
            <a:p>
              <a:pPr algn="ctr"/>
              <a:r>
                <a:rPr lang="de-DE" dirty="0"/>
                <a:t>Z</a:t>
              </a:r>
            </a:p>
          </p:txBody>
        </p:sp>
        <p:sp>
          <p:nvSpPr>
            <p:cNvPr id="80" name="Text Box 25">
              <a:extLst>
                <a:ext uri="{FF2B5EF4-FFF2-40B4-BE49-F238E27FC236}">
                  <a16:creationId xmlns:a16="http://schemas.microsoft.com/office/drawing/2014/main" id="{11D99A76-53DB-024D-902E-DF62EC0DACEB}"/>
                </a:ext>
              </a:extLst>
            </p:cNvPr>
            <p:cNvSpPr txBox="1">
              <a:spLocks noChangeArrowheads="1"/>
            </p:cNvSpPr>
            <p:nvPr/>
          </p:nvSpPr>
          <p:spPr bwMode="auto">
            <a:xfrm>
              <a:off x="1851534" y="1327706"/>
              <a:ext cx="337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1</a:t>
              </a:r>
            </a:p>
          </p:txBody>
        </p:sp>
        <p:sp>
          <p:nvSpPr>
            <p:cNvPr id="81" name="Text Box 26">
              <a:extLst>
                <a:ext uri="{FF2B5EF4-FFF2-40B4-BE49-F238E27FC236}">
                  <a16:creationId xmlns:a16="http://schemas.microsoft.com/office/drawing/2014/main" id="{D2F824AC-301D-A74D-9AF1-4EB3D16EBD9F}"/>
                </a:ext>
              </a:extLst>
            </p:cNvPr>
            <p:cNvSpPr txBox="1">
              <a:spLocks noChangeArrowheads="1"/>
            </p:cNvSpPr>
            <p:nvPr/>
          </p:nvSpPr>
          <p:spPr bwMode="auto">
            <a:xfrm>
              <a:off x="1851534" y="2039044"/>
              <a:ext cx="337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n</a:t>
              </a:r>
            </a:p>
          </p:txBody>
        </p:sp>
        <p:sp>
          <p:nvSpPr>
            <p:cNvPr id="82" name="Text Box 27">
              <a:extLst>
                <a:ext uri="{FF2B5EF4-FFF2-40B4-BE49-F238E27FC236}">
                  <a16:creationId xmlns:a16="http://schemas.microsoft.com/office/drawing/2014/main" id="{91C9D96C-C878-384C-BB37-1A7BD8AFB5CC}"/>
                </a:ext>
              </a:extLst>
            </p:cNvPr>
            <p:cNvSpPr txBox="1">
              <a:spLocks noChangeArrowheads="1"/>
            </p:cNvSpPr>
            <p:nvPr/>
          </p:nvSpPr>
          <p:spPr bwMode="auto">
            <a:xfrm>
              <a:off x="1851534" y="2818052"/>
              <a:ext cx="337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n</a:t>
              </a:r>
            </a:p>
          </p:txBody>
        </p:sp>
        <p:sp>
          <p:nvSpPr>
            <p:cNvPr id="83" name="Text Box 28">
              <a:extLst>
                <a:ext uri="{FF2B5EF4-FFF2-40B4-BE49-F238E27FC236}">
                  <a16:creationId xmlns:a16="http://schemas.microsoft.com/office/drawing/2014/main" id="{D01B064A-7007-1D47-A5B8-6719D6BC6A75}"/>
                </a:ext>
              </a:extLst>
            </p:cNvPr>
            <p:cNvSpPr txBox="1">
              <a:spLocks noChangeArrowheads="1"/>
            </p:cNvSpPr>
            <p:nvPr/>
          </p:nvSpPr>
          <p:spPr bwMode="auto">
            <a:xfrm>
              <a:off x="1851534" y="3562520"/>
              <a:ext cx="337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m</a:t>
              </a:r>
            </a:p>
          </p:txBody>
        </p:sp>
        <p:sp>
          <p:nvSpPr>
            <p:cNvPr id="84" name="Text Box 29">
              <a:extLst>
                <a:ext uri="{FF2B5EF4-FFF2-40B4-BE49-F238E27FC236}">
                  <a16:creationId xmlns:a16="http://schemas.microsoft.com/office/drawing/2014/main" id="{409315CC-5882-9544-806A-EE7FB9BB7CF7}"/>
                </a:ext>
              </a:extLst>
            </p:cNvPr>
            <p:cNvSpPr txBox="1">
              <a:spLocks noChangeArrowheads="1"/>
            </p:cNvSpPr>
            <p:nvPr/>
          </p:nvSpPr>
          <p:spPr bwMode="auto">
            <a:xfrm>
              <a:off x="1851534" y="4392628"/>
              <a:ext cx="337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n</a:t>
              </a:r>
            </a:p>
          </p:txBody>
        </p:sp>
        <p:sp>
          <p:nvSpPr>
            <p:cNvPr id="86" name="Text Box 30">
              <a:extLst>
                <a:ext uri="{FF2B5EF4-FFF2-40B4-BE49-F238E27FC236}">
                  <a16:creationId xmlns:a16="http://schemas.microsoft.com/office/drawing/2014/main" id="{05F9870F-C5FB-CF45-92E9-6E3D77926B50}"/>
                </a:ext>
              </a:extLst>
            </p:cNvPr>
            <p:cNvSpPr txBox="1">
              <a:spLocks noChangeArrowheads="1"/>
            </p:cNvSpPr>
            <p:nvPr/>
          </p:nvSpPr>
          <p:spPr bwMode="auto">
            <a:xfrm>
              <a:off x="1851534" y="5085172"/>
              <a:ext cx="337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DE" sz="1800" dirty="0">
                  <a:latin typeface="+mn-lt"/>
                </a:rPr>
                <a:t>m</a:t>
              </a:r>
            </a:p>
          </p:txBody>
        </p:sp>
        <p:cxnSp>
          <p:nvCxnSpPr>
            <p:cNvPr id="87" name="AutoShape 31">
              <a:extLst>
                <a:ext uri="{FF2B5EF4-FFF2-40B4-BE49-F238E27FC236}">
                  <a16:creationId xmlns:a16="http://schemas.microsoft.com/office/drawing/2014/main" id="{633D9A1F-8E07-254E-A1E6-5B3DDBDF95F3}"/>
                </a:ext>
              </a:extLst>
            </p:cNvPr>
            <p:cNvCxnSpPr>
              <a:cxnSpLocks noChangeShapeType="1"/>
              <a:stCxn id="77" idx="2"/>
              <a:endCxn id="73" idx="3"/>
            </p:cNvCxnSpPr>
            <p:nvPr/>
          </p:nvCxnSpPr>
          <p:spPr bwMode="auto">
            <a:xfrm flipH="1">
              <a:off x="2933700" y="5390140"/>
              <a:ext cx="1089131" cy="34299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88" name="AutoShape 32">
              <a:extLst>
                <a:ext uri="{FF2B5EF4-FFF2-40B4-BE49-F238E27FC236}">
                  <a16:creationId xmlns:a16="http://schemas.microsoft.com/office/drawing/2014/main" id="{7DBA6971-4AFF-3A4C-93F3-FD86B2B12A9B}"/>
                </a:ext>
              </a:extLst>
            </p:cNvPr>
            <p:cNvCxnSpPr>
              <a:cxnSpLocks noChangeShapeType="1"/>
              <a:stCxn id="78" idx="2"/>
              <a:endCxn id="73" idx="3"/>
            </p:cNvCxnSpPr>
            <p:nvPr/>
          </p:nvCxnSpPr>
          <p:spPr bwMode="auto">
            <a:xfrm flipH="1">
              <a:off x="2933700" y="5731147"/>
              <a:ext cx="1089131" cy="1986"/>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89" name="AutoShape 33">
              <a:extLst>
                <a:ext uri="{FF2B5EF4-FFF2-40B4-BE49-F238E27FC236}">
                  <a16:creationId xmlns:a16="http://schemas.microsoft.com/office/drawing/2014/main" id="{28AC788A-1528-FC49-B3B3-9616A84B38BC}"/>
                </a:ext>
              </a:extLst>
            </p:cNvPr>
            <p:cNvCxnSpPr>
              <a:cxnSpLocks noChangeShapeType="1"/>
              <a:stCxn id="79" idx="2"/>
              <a:endCxn id="73" idx="3"/>
            </p:cNvCxnSpPr>
            <p:nvPr/>
          </p:nvCxnSpPr>
          <p:spPr bwMode="auto">
            <a:xfrm flipH="1" flipV="1">
              <a:off x="2933700" y="5733133"/>
              <a:ext cx="1089131" cy="339021"/>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0" name="AutoShape 31">
              <a:extLst>
                <a:ext uri="{FF2B5EF4-FFF2-40B4-BE49-F238E27FC236}">
                  <a16:creationId xmlns:a16="http://schemas.microsoft.com/office/drawing/2014/main" id="{0162B738-C7AE-9744-B36B-71E005AF5241}"/>
                </a:ext>
              </a:extLst>
            </p:cNvPr>
            <p:cNvCxnSpPr>
              <a:cxnSpLocks noChangeShapeType="1"/>
              <a:stCxn id="76" idx="2"/>
              <a:endCxn id="71" idx="3"/>
            </p:cNvCxnSpPr>
            <p:nvPr/>
          </p:nvCxnSpPr>
          <p:spPr bwMode="auto">
            <a:xfrm flipH="1" flipV="1">
              <a:off x="2933700" y="4184463"/>
              <a:ext cx="603131" cy="5608"/>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1" name="AutoShape 31">
              <a:extLst>
                <a:ext uri="{FF2B5EF4-FFF2-40B4-BE49-F238E27FC236}">
                  <a16:creationId xmlns:a16="http://schemas.microsoft.com/office/drawing/2014/main" id="{E9DE286C-029A-4B42-89E7-8C5FDEC9DCFB}"/>
                </a:ext>
              </a:extLst>
            </p:cNvPr>
            <p:cNvCxnSpPr>
              <a:cxnSpLocks noChangeShapeType="1"/>
              <a:stCxn id="75" idx="2"/>
              <a:endCxn id="69" idx="3"/>
            </p:cNvCxnSpPr>
            <p:nvPr/>
          </p:nvCxnSpPr>
          <p:spPr bwMode="auto">
            <a:xfrm flipH="1">
              <a:off x="2933700" y="2623249"/>
              <a:ext cx="603131" cy="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2" name="AutoShape 31">
              <a:extLst>
                <a:ext uri="{FF2B5EF4-FFF2-40B4-BE49-F238E27FC236}">
                  <a16:creationId xmlns:a16="http://schemas.microsoft.com/office/drawing/2014/main" id="{0B669F4E-462B-D748-9CE6-491248113869}"/>
                </a:ext>
              </a:extLst>
            </p:cNvPr>
            <p:cNvCxnSpPr>
              <a:cxnSpLocks noChangeShapeType="1"/>
              <a:stCxn id="74" idx="2"/>
              <a:endCxn id="67" idx="3"/>
            </p:cNvCxnSpPr>
            <p:nvPr/>
          </p:nvCxnSpPr>
          <p:spPr bwMode="auto">
            <a:xfrm flipH="1">
              <a:off x="2933700" y="1093308"/>
              <a:ext cx="814466" cy="109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3" name="AutoShape 31">
              <a:extLst>
                <a:ext uri="{FF2B5EF4-FFF2-40B4-BE49-F238E27FC236}">
                  <a16:creationId xmlns:a16="http://schemas.microsoft.com/office/drawing/2014/main" id="{E5BC18EB-D0B0-9548-9DBC-1289B8522252}"/>
                </a:ext>
              </a:extLst>
            </p:cNvPr>
            <p:cNvCxnSpPr>
              <a:cxnSpLocks noChangeShapeType="1"/>
              <a:stCxn id="68" idx="0"/>
              <a:endCxn id="67" idx="2"/>
            </p:cNvCxnSpPr>
            <p:nvPr/>
          </p:nvCxnSpPr>
          <p:spPr bwMode="auto">
            <a:xfrm flipV="1">
              <a:off x="2133600" y="1274400"/>
              <a:ext cx="0" cy="33286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4" name="AutoShape 31">
              <a:extLst>
                <a:ext uri="{FF2B5EF4-FFF2-40B4-BE49-F238E27FC236}">
                  <a16:creationId xmlns:a16="http://schemas.microsoft.com/office/drawing/2014/main" id="{A65368F0-F43A-FB4A-9C17-8D9ADA54E1BD}"/>
                </a:ext>
              </a:extLst>
            </p:cNvPr>
            <p:cNvCxnSpPr>
              <a:cxnSpLocks noChangeShapeType="1"/>
              <a:stCxn id="69" idx="0"/>
              <a:endCxn id="68" idx="2"/>
            </p:cNvCxnSpPr>
            <p:nvPr/>
          </p:nvCxnSpPr>
          <p:spPr bwMode="auto">
            <a:xfrm flipV="1">
              <a:off x="2133600" y="2147263"/>
              <a:ext cx="0" cy="295986"/>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5" name="AutoShape 31">
              <a:extLst>
                <a:ext uri="{FF2B5EF4-FFF2-40B4-BE49-F238E27FC236}">
                  <a16:creationId xmlns:a16="http://schemas.microsoft.com/office/drawing/2014/main" id="{AC85C586-1F85-8046-A0A1-C0CEA0382A85}"/>
                </a:ext>
              </a:extLst>
            </p:cNvPr>
            <p:cNvCxnSpPr>
              <a:cxnSpLocks noChangeShapeType="1"/>
              <a:stCxn id="70" idx="0"/>
              <a:endCxn id="69" idx="2"/>
            </p:cNvCxnSpPr>
            <p:nvPr/>
          </p:nvCxnSpPr>
          <p:spPr bwMode="auto">
            <a:xfrm flipV="1">
              <a:off x="2133600" y="2803249"/>
              <a:ext cx="0" cy="293641"/>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6" name="AutoShape 31">
              <a:extLst>
                <a:ext uri="{FF2B5EF4-FFF2-40B4-BE49-F238E27FC236}">
                  <a16:creationId xmlns:a16="http://schemas.microsoft.com/office/drawing/2014/main" id="{D319F0F8-FAFC-EF43-B7D4-06929EA70B1D}"/>
                </a:ext>
              </a:extLst>
            </p:cNvPr>
            <p:cNvCxnSpPr>
              <a:cxnSpLocks noChangeShapeType="1"/>
              <a:stCxn id="71" idx="0"/>
              <a:endCxn id="70" idx="2"/>
            </p:cNvCxnSpPr>
            <p:nvPr/>
          </p:nvCxnSpPr>
          <p:spPr bwMode="auto">
            <a:xfrm flipV="1">
              <a:off x="2133600" y="3636890"/>
              <a:ext cx="0" cy="36757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7" name="AutoShape 31">
              <a:extLst>
                <a:ext uri="{FF2B5EF4-FFF2-40B4-BE49-F238E27FC236}">
                  <a16:creationId xmlns:a16="http://schemas.microsoft.com/office/drawing/2014/main" id="{B9A6549F-87C8-0046-BABA-A26AD0CAD649}"/>
                </a:ext>
              </a:extLst>
            </p:cNvPr>
            <p:cNvCxnSpPr>
              <a:cxnSpLocks noChangeShapeType="1"/>
              <a:stCxn id="72" idx="0"/>
              <a:endCxn id="71" idx="2"/>
            </p:cNvCxnSpPr>
            <p:nvPr/>
          </p:nvCxnSpPr>
          <p:spPr bwMode="auto">
            <a:xfrm flipV="1">
              <a:off x="2133600" y="4364463"/>
              <a:ext cx="0" cy="308587"/>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98" name="AutoShape 31">
              <a:extLst>
                <a:ext uri="{FF2B5EF4-FFF2-40B4-BE49-F238E27FC236}">
                  <a16:creationId xmlns:a16="http://schemas.microsoft.com/office/drawing/2014/main" id="{03E171F4-C286-4F4D-BB97-81CCE3BC45B8}"/>
                </a:ext>
              </a:extLst>
            </p:cNvPr>
            <p:cNvCxnSpPr>
              <a:cxnSpLocks noChangeShapeType="1"/>
              <a:stCxn id="73" idx="0"/>
              <a:endCxn id="72" idx="2"/>
            </p:cNvCxnSpPr>
            <p:nvPr/>
          </p:nvCxnSpPr>
          <p:spPr bwMode="auto">
            <a:xfrm flipV="1">
              <a:off x="2133600" y="5213050"/>
              <a:ext cx="0" cy="34008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28668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60" grpId="0"/>
      <p:bldP spid="61"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C5D4E-7976-494B-81E1-4C3747D64291}"/>
              </a:ext>
            </a:extLst>
          </p:cNvPr>
          <p:cNvSpPr>
            <a:spLocks noGrp="1"/>
          </p:cNvSpPr>
          <p:nvPr>
            <p:ph type="title"/>
          </p:nvPr>
        </p:nvSpPr>
        <p:spPr/>
        <p:txBody>
          <a:bodyPr/>
          <a:lstStyle/>
          <a:p>
            <a:r>
              <a:rPr lang="de-DE" dirty="0"/>
              <a:t>Zwischenzusammenfassung</a:t>
            </a:r>
          </a:p>
        </p:txBody>
      </p:sp>
      <p:sp>
        <p:nvSpPr>
          <p:cNvPr id="4" name="Content Placeholder 3">
            <a:extLst>
              <a:ext uri="{FF2B5EF4-FFF2-40B4-BE49-F238E27FC236}">
                <a16:creationId xmlns:a16="http://schemas.microsoft.com/office/drawing/2014/main" id="{6DD19FDA-1566-D841-87E6-8B3F3A3B00D7}"/>
              </a:ext>
            </a:extLst>
          </p:cNvPr>
          <p:cNvSpPr>
            <a:spLocks noGrp="1"/>
          </p:cNvSpPr>
          <p:nvPr>
            <p:ph idx="1"/>
          </p:nvPr>
        </p:nvSpPr>
        <p:spPr/>
        <p:txBody>
          <a:bodyPr/>
          <a:lstStyle/>
          <a:p>
            <a:r>
              <a:rPr lang="de-DE" dirty="0"/>
              <a:t>Entitäten</a:t>
            </a:r>
          </a:p>
          <a:p>
            <a:pPr lvl="1"/>
            <a:r>
              <a:rPr lang="de-DE" dirty="0"/>
              <a:t>Starke / schwache Entitäten</a:t>
            </a:r>
          </a:p>
          <a:p>
            <a:r>
              <a:rPr lang="de-DE" dirty="0"/>
              <a:t>Assoziationen / Beziehungen</a:t>
            </a:r>
          </a:p>
          <a:p>
            <a:r>
              <a:rPr lang="de-DE" dirty="0"/>
              <a:t>Attribute</a:t>
            </a:r>
          </a:p>
          <a:p>
            <a:pPr lvl="1"/>
            <a:r>
              <a:rPr lang="de-DE" dirty="0"/>
              <a:t>Mehrwertig / zusammengesetzt / abgeleitet</a:t>
            </a:r>
          </a:p>
          <a:p>
            <a:r>
              <a:rPr lang="de-DE" dirty="0"/>
              <a:t>Schlüssel</a:t>
            </a:r>
          </a:p>
          <a:p>
            <a:pPr lvl="1"/>
            <a:r>
              <a:rPr lang="de-DE" dirty="0"/>
              <a:t>Referentielle Integrität</a:t>
            </a:r>
          </a:p>
          <a:p>
            <a:pPr lvl="1"/>
            <a:r>
              <a:rPr lang="de-DE" dirty="0"/>
              <a:t>Partielle Schlüssel</a:t>
            </a:r>
          </a:p>
          <a:p>
            <a:r>
              <a:rPr lang="de-DE" dirty="0"/>
              <a:t>Funktionalitäten / </a:t>
            </a:r>
            <a:r>
              <a:rPr lang="de-DE" dirty="0" err="1"/>
              <a:t>Kardinalitäten</a:t>
            </a:r>
            <a:endParaRPr lang="de-DE" dirty="0"/>
          </a:p>
          <a:p>
            <a:r>
              <a:rPr lang="de-DE" dirty="0"/>
              <a:t>Partizipation: total, partiell</a:t>
            </a:r>
          </a:p>
        </p:txBody>
      </p:sp>
      <p:sp>
        <p:nvSpPr>
          <p:cNvPr id="7" name="Date Placeholder 6">
            <a:extLst>
              <a:ext uri="{FF2B5EF4-FFF2-40B4-BE49-F238E27FC236}">
                <a16:creationId xmlns:a16="http://schemas.microsoft.com/office/drawing/2014/main" id="{C50C797E-78D5-614E-9E23-C3FC090E0020}"/>
              </a:ext>
            </a:extLst>
          </p:cNvPr>
          <p:cNvSpPr>
            <a:spLocks noGrp="1"/>
          </p:cNvSpPr>
          <p:nvPr>
            <p:ph type="dt" sz="half" idx="2"/>
          </p:nvPr>
        </p:nvSpPr>
        <p:spPr/>
        <p:txBody>
          <a:bodyPr/>
          <a:lstStyle/>
          <a:p>
            <a:r>
              <a:rPr lang="en-GB"/>
              <a:t>Modellierung</a:t>
            </a:r>
          </a:p>
        </p:txBody>
      </p:sp>
      <p:sp>
        <p:nvSpPr>
          <p:cNvPr id="12" name="Footer Placeholder 11">
            <a:extLst>
              <a:ext uri="{FF2B5EF4-FFF2-40B4-BE49-F238E27FC236}">
                <a16:creationId xmlns:a16="http://schemas.microsoft.com/office/drawing/2014/main" id="{767B3C22-2371-5B43-AA2E-658C2BB0EDBA}"/>
              </a:ext>
            </a:extLst>
          </p:cNvPr>
          <p:cNvSpPr>
            <a:spLocks noGrp="1"/>
          </p:cNvSpPr>
          <p:nvPr>
            <p:ph type="ftr" sz="quarter" idx="3"/>
          </p:nvPr>
        </p:nvSpPr>
        <p:spPr/>
        <p:txBody>
          <a:bodyPr/>
          <a:lstStyle/>
          <a:p>
            <a:r>
              <a:rPr lang="en-GB"/>
              <a:t>T. Braun - Datenbanken</a:t>
            </a:r>
          </a:p>
        </p:txBody>
      </p:sp>
      <p:sp>
        <p:nvSpPr>
          <p:cNvPr id="3" name="Slide Number Placeholder 2">
            <a:extLst>
              <a:ext uri="{FF2B5EF4-FFF2-40B4-BE49-F238E27FC236}">
                <a16:creationId xmlns:a16="http://schemas.microsoft.com/office/drawing/2014/main" id="{4EBC74D9-F6C9-2842-8F74-4B73AE5C5051}"/>
              </a:ext>
            </a:extLst>
          </p:cNvPr>
          <p:cNvSpPr>
            <a:spLocks noGrp="1"/>
          </p:cNvSpPr>
          <p:nvPr>
            <p:ph type="sldNum" sz="quarter" idx="4"/>
          </p:nvPr>
        </p:nvSpPr>
        <p:spPr/>
        <p:txBody>
          <a:bodyPr/>
          <a:lstStyle/>
          <a:p>
            <a:fld id="{6B52BCD7-8B4B-1443-81DC-540C3C62FE02}" type="slidenum">
              <a:rPr lang="en-GB" smtClean="0"/>
              <a:t>37</a:t>
            </a:fld>
            <a:endParaRPr lang="en-GB"/>
          </a:p>
        </p:txBody>
      </p:sp>
      <p:grpSp>
        <p:nvGrpSpPr>
          <p:cNvPr id="13" name="Group 12">
            <a:extLst>
              <a:ext uri="{FF2B5EF4-FFF2-40B4-BE49-F238E27FC236}">
                <a16:creationId xmlns:a16="http://schemas.microsoft.com/office/drawing/2014/main" id="{7F2AE7AB-83F2-244A-B338-E14456D29519}"/>
              </a:ext>
            </a:extLst>
          </p:cNvPr>
          <p:cNvGrpSpPr/>
          <p:nvPr/>
        </p:nvGrpSpPr>
        <p:grpSpPr>
          <a:xfrm>
            <a:off x="6789012" y="904869"/>
            <a:ext cx="4190923" cy="5045762"/>
            <a:chOff x="4406060" y="1310589"/>
            <a:chExt cx="4190923" cy="5045762"/>
          </a:xfrm>
        </p:grpSpPr>
        <p:pic>
          <p:nvPicPr>
            <p:cNvPr id="5" name="Picture 13" descr="ER-Komponenten--002">
              <a:extLst>
                <a:ext uri="{FF2B5EF4-FFF2-40B4-BE49-F238E27FC236}">
                  <a16:creationId xmlns:a16="http://schemas.microsoft.com/office/drawing/2014/main" id="{99FFD71F-25DE-2842-BD04-D562CF4F8375}"/>
                </a:ext>
              </a:extLst>
            </p:cNvPr>
            <p:cNvPicPr>
              <a:picLocks noChangeAspect="1" noChangeArrowheads="1"/>
            </p:cNvPicPr>
            <p:nvPr/>
          </p:nvPicPr>
          <p:blipFill rotWithShape="1">
            <a:blip r:embed="rId2" cstate="print">
              <a:clrChange>
                <a:clrFrom>
                  <a:srgbClr val="FFFFFF"/>
                </a:clrFrom>
                <a:clrTo>
                  <a:srgbClr val="FFFFFF">
                    <a:alpha val="0"/>
                  </a:srgbClr>
                </a:clrTo>
              </a:clrChange>
            </a:blip>
            <a:srcRect l="13002" r="45650" b="52940"/>
            <a:stretch/>
          </p:blipFill>
          <p:spPr bwMode="auto">
            <a:xfrm>
              <a:off x="6433885" y="1645169"/>
              <a:ext cx="2163098" cy="1703256"/>
            </a:xfrm>
            <a:prstGeom prst="rect">
              <a:avLst/>
            </a:prstGeom>
            <a:noFill/>
            <a:ln w="9525">
              <a:noFill/>
              <a:miter lim="800000"/>
              <a:headEnd/>
              <a:tailEnd/>
            </a:ln>
          </p:spPr>
        </p:pic>
        <p:pic>
          <p:nvPicPr>
            <p:cNvPr id="6" name="Picture 12" descr="ER-Komponenten--001">
              <a:extLst>
                <a:ext uri="{FF2B5EF4-FFF2-40B4-BE49-F238E27FC236}">
                  <a16:creationId xmlns:a16="http://schemas.microsoft.com/office/drawing/2014/main" id="{F8334371-A7A6-2145-B34A-7AE0A824724C}"/>
                </a:ext>
              </a:extLst>
            </p:cNvPr>
            <p:cNvPicPr>
              <a:picLocks noChangeAspect="1" noChangeArrowheads="1"/>
            </p:cNvPicPr>
            <p:nvPr/>
          </p:nvPicPr>
          <p:blipFill rotWithShape="1">
            <a:blip r:embed="rId3" cstate="print">
              <a:clrChange>
                <a:clrFrom>
                  <a:srgbClr val="FFFFFF"/>
                </a:clrFrom>
                <a:clrTo>
                  <a:srgbClr val="FFFFFF">
                    <a:alpha val="0"/>
                  </a:srgbClr>
                </a:clrTo>
              </a:clrChange>
            </a:blip>
            <a:srcRect l="22786" t="77848" r="58115" b="13358"/>
            <a:stretch/>
          </p:blipFill>
          <p:spPr bwMode="auto">
            <a:xfrm>
              <a:off x="6990571" y="1310589"/>
              <a:ext cx="1034010" cy="315590"/>
            </a:xfrm>
            <a:prstGeom prst="rect">
              <a:avLst/>
            </a:prstGeom>
            <a:noFill/>
            <a:ln w="9525">
              <a:noFill/>
              <a:miter lim="800000"/>
              <a:headEnd/>
              <a:tailEnd/>
            </a:ln>
          </p:spPr>
        </p:pic>
        <p:pic>
          <p:nvPicPr>
            <p:cNvPr id="8" name="Picture 13" descr="ER-Komponenten--002">
              <a:extLst>
                <a:ext uri="{FF2B5EF4-FFF2-40B4-BE49-F238E27FC236}">
                  <a16:creationId xmlns:a16="http://schemas.microsoft.com/office/drawing/2014/main" id="{0442CF43-0397-2D43-9181-E6F2B58C0137}"/>
                </a:ext>
              </a:extLst>
            </p:cNvPr>
            <p:cNvPicPr>
              <a:picLocks noChangeAspect="1" noChangeArrowheads="1"/>
            </p:cNvPicPr>
            <p:nvPr/>
          </p:nvPicPr>
          <p:blipFill rotWithShape="1">
            <a:blip r:embed="rId2" cstate="print">
              <a:clrChange>
                <a:clrFrom>
                  <a:srgbClr val="FFFFFF"/>
                </a:clrFrom>
                <a:clrTo>
                  <a:srgbClr val="FFFFFF">
                    <a:alpha val="0"/>
                  </a:srgbClr>
                </a:clrTo>
              </a:clrChange>
            </a:blip>
            <a:srcRect l="1429" t="47185" r="52186" b="1965"/>
            <a:stretch/>
          </p:blipFill>
          <p:spPr bwMode="auto">
            <a:xfrm>
              <a:off x="5146872" y="4515901"/>
              <a:ext cx="2426662" cy="1840450"/>
            </a:xfrm>
            <a:prstGeom prst="rect">
              <a:avLst/>
            </a:prstGeom>
            <a:noFill/>
            <a:ln w="9525">
              <a:noFill/>
              <a:miter lim="800000"/>
              <a:headEnd/>
              <a:tailEnd/>
            </a:ln>
          </p:spPr>
        </p:pic>
        <p:pic>
          <p:nvPicPr>
            <p:cNvPr id="9" name="Picture 12" descr="ER-Komponenten--001">
              <a:extLst>
                <a:ext uri="{FF2B5EF4-FFF2-40B4-BE49-F238E27FC236}">
                  <a16:creationId xmlns:a16="http://schemas.microsoft.com/office/drawing/2014/main" id="{F189654C-4E6B-A840-B366-3B65DA8E83AA}"/>
                </a:ext>
              </a:extLst>
            </p:cNvPr>
            <p:cNvPicPr>
              <a:picLocks noChangeAspect="1" noChangeArrowheads="1"/>
            </p:cNvPicPr>
            <p:nvPr/>
          </p:nvPicPr>
          <p:blipFill rotWithShape="1">
            <a:blip r:embed="rId3" cstate="print">
              <a:clrChange>
                <a:clrFrom>
                  <a:srgbClr val="FFFFFF"/>
                </a:clrFrom>
                <a:clrTo>
                  <a:srgbClr val="FFFFFF">
                    <a:alpha val="0"/>
                  </a:srgbClr>
                </a:clrTo>
              </a:clrChange>
            </a:blip>
            <a:srcRect l="27263" t="10946" r="54929" b="63519"/>
            <a:stretch/>
          </p:blipFill>
          <p:spPr bwMode="auto">
            <a:xfrm>
              <a:off x="4406060" y="1909596"/>
              <a:ext cx="964133" cy="916343"/>
            </a:xfrm>
            <a:prstGeom prst="rect">
              <a:avLst/>
            </a:prstGeom>
            <a:noFill/>
            <a:ln w="9525">
              <a:noFill/>
              <a:miter lim="800000"/>
              <a:headEnd/>
              <a:tailEnd/>
            </a:ln>
          </p:spPr>
        </p:pic>
        <p:pic>
          <p:nvPicPr>
            <p:cNvPr id="10" name="Picture 12" descr="ER-Komponenten--001">
              <a:extLst>
                <a:ext uri="{FF2B5EF4-FFF2-40B4-BE49-F238E27FC236}">
                  <a16:creationId xmlns:a16="http://schemas.microsoft.com/office/drawing/2014/main" id="{65D22FA0-9957-9140-BD30-F6C5110815AD}"/>
                </a:ext>
              </a:extLst>
            </p:cNvPr>
            <p:cNvPicPr>
              <a:picLocks noChangeAspect="1" noChangeArrowheads="1"/>
            </p:cNvPicPr>
            <p:nvPr/>
          </p:nvPicPr>
          <p:blipFill rotWithShape="1">
            <a:blip r:embed="rId3" cstate="print">
              <a:clrChange>
                <a:clrFrom>
                  <a:srgbClr val="FFFFFF"/>
                </a:clrFrom>
                <a:clrTo>
                  <a:srgbClr val="FFFFFF">
                    <a:alpha val="0"/>
                  </a:srgbClr>
                </a:clrTo>
              </a:clrChange>
            </a:blip>
            <a:srcRect l="30318" t="37113" r="57576" b="26132"/>
            <a:stretch/>
          </p:blipFill>
          <p:spPr bwMode="auto">
            <a:xfrm>
              <a:off x="5626910" y="1708266"/>
              <a:ext cx="655454" cy="1319002"/>
            </a:xfrm>
            <a:prstGeom prst="rect">
              <a:avLst/>
            </a:prstGeom>
            <a:noFill/>
            <a:ln w="9525">
              <a:noFill/>
              <a:miter lim="800000"/>
              <a:headEnd/>
              <a:tailEnd/>
            </a:ln>
          </p:spPr>
        </p:pic>
        <p:pic>
          <p:nvPicPr>
            <p:cNvPr id="11" name="Picture 12" descr="ER-Komponenten--001">
              <a:extLst>
                <a:ext uri="{FF2B5EF4-FFF2-40B4-BE49-F238E27FC236}">
                  <a16:creationId xmlns:a16="http://schemas.microsoft.com/office/drawing/2014/main" id="{35381685-A445-FE45-8846-6B3C3648640E}"/>
                </a:ext>
              </a:extLst>
            </p:cNvPr>
            <p:cNvPicPr>
              <a:picLocks noChangeAspect="1" noChangeArrowheads="1"/>
            </p:cNvPicPr>
            <p:nvPr/>
          </p:nvPicPr>
          <p:blipFill rotWithShape="1">
            <a:blip r:embed="rId3" cstate="print">
              <a:clrChange>
                <a:clrFrom>
                  <a:srgbClr val="FFFFFF"/>
                </a:clrFrom>
                <a:clrTo>
                  <a:srgbClr val="FFFFFF">
                    <a:alpha val="0"/>
                  </a:srgbClr>
                </a:clrTo>
              </a:clrChange>
            </a:blip>
            <a:srcRect l="2623" t="89173" r="58115" b="-1"/>
            <a:stretch/>
          </p:blipFill>
          <p:spPr bwMode="auto">
            <a:xfrm>
              <a:off x="5297365" y="3695755"/>
              <a:ext cx="2125676" cy="388555"/>
            </a:xfrm>
            <a:prstGeom prst="rect">
              <a:avLst/>
            </a:prstGeom>
            <a:noFill/>
            <a:ln w="9525">
              <a:noFill/>
              <a:miter lim="800000"/>
              <a:headEnd/>
              <a:tailEnd/>
            </a:ln>
          </p:spPr>
        </p:pic>
      </p:grpSp>
    </p:spTree>
    <p:extLst>
      <p:ext uri="{BB962C8B-B14F-4D97-AF65-F5344CB8AC3E}">
        <p14:creationId xmlns:p14="http://schemas.microsoft.com/office/powerpoint/2010/main" val="1112620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42986-4A3D-494F-8908-38D7ECA67333}"/>
              </a:ext>
            </a:extLst>
          </p:cNvPr>
          <p:cNvSpPr>
            <a:spLocks noGrp="1"/>
          </p:cNvSpPr>
          <p:nvPr>
            <p:ph type="title"/>
          </p:nvPr>
        </p:nvSpPr>
        <p:spPr/>
        <p:txBody>
          <a:bodyPr/>
          <a:lstStyle/>
          <a:p>
            <a:r>
              <a:rPr lang="de-DE"/>
              <a:t>Überblick: 2. Datenbank-Modellierung</a:t>
            </a:r>
          </a:p>
        </p:txBody>
      </p:sp>
      <p:sp>
        <p:nvSpPr>
          <p:cNvPr id="3" name="Content Placeholder 2">
            <a:extLst>
              <a:ext uri="{FF2B5EF4-FFF2-40B4-BE49-F238E27FC236}">
                <a16:creationId xmlns:a16="http://schemas.microsoft.com/office/drawing/2014/main" id="{BBB725B1-3089-7B45-87E8-5DA1B38A5C22}"/>
              </a:ext>
            </a:extLst>
          </p:cNvPr>
          <p:cNvSpPr>
            <a:spLocks noGrp="1"/>
          </p:cNvSpPr>
          <p:nvPr>
            <p:ph idx="1"/>
          </p:nvPr>
        </p:nvSpPr>
        <p:spPr/>
        <p:txBody>
          <a:bodyPr numCol="2"/>
          <a:lstStyle/>
          <a:p>
            <a:pPr marL="457200" indent="-457200">
              <a:buFont typeface="+mj-lt"/>
              <a:buAutoNum type="alphaUcPeriod"/>
            </a:pPr>
            <a:r>
              <a:rPr lang="de-DE" i="1" dirty="0"/>
              <a:t>Motivation</a:t>
            </a:r>
          </a:p>
          <a:p>
            <a:pPr lvl="1"/>
            <a:r>
              <a:rPr lang="de-DE" dirty="0"/>
              <a:t>Modelle und Modellierung</a:t>
            </a:r>
          </a:p>
          <a:p>
            <a:pPr marL="457200" indent="-457200">
              <a:buFont typeface="+mj-lt"/>
              <a:buAutoNum type="alphaUcPeriod"/>
            </a:pPr>
            <a:r>
              <a:rPr lang="de-DE" i="1" dirty="0"/>
              <a:t>Entity-</a:t>
            </a:r>
            <a:r>
              <a:rPr lang="de-DE" i="1" dirty="0" err="1"/>
              <a:t>Relationship</a:t>
            </a:r>
            <a:r>
              <a:rPr lang="de-DE" i="1" dirty="0"/>
              <a:t>-Modell (ER)</a:t>
            </a:r>
          </a:p>
          <a:p>
            <a:pPr lvl="1"/>
            <a:r>
              <a:rPr lang="de-DE" dirty="0"/>
              <a:t>Komponenten</a:t>
            </a:r>
          </a:p>
          <a:p>
            <a:pPr lvl="1"/>
            <a:r>
              <a:rPr lang="de-DE" dirty="0"/>
              <a:t>Von Anforderungen zum ER-Modell</a:t>
            </a:r>
          </a:p>
          <a:p>
            <a:pPr lvl="1"/>
            <a:r>
              <a:rPr lang="de-DE" dirty="0"/>
              <a:t>Interpretation von ER-Modellen</a:t>
            </a:r>
          </a:p>
          <a:p>
            <a:pPr lvl="1"/>
            <a:endParaRPr lang="de-DE" dirty="0"/>
          </a:p>
          <a:p>
            <a:pPr lvl="1"/>
            <a:endParaRPr lang="de-DE" dirty="0"/>
          </a:p>
          <a:p>
            <a:pPr lvl="1"/>
            <a:endParaRPr lang="de-DE" dirty="0"/>
          </a:p>
          <a:p>
            <a:pPr lvl="1"/>
            <a:endParaRPr lang="de-DE" dirty="0"/>
          </a:p>
          <a:p>
            <a:pPr lvl="1"/>
            <a:endParaRPr lang="de-DE" dirty="0"/>
          </a:p>
          <a:p>
            <a:pPr marL="457200" indent="-457200">
              <a:buFont typeface="+mj-lt"/>
              <a:buAutoNum type="alphaUcPeriod"/>
            </a:pPr>
            <a:r>
              <a:rPr lang="de-DE" b="1" i="1" dirty="0">
                <a:solidFill>
                  <a:schemeClr val="accent1"/>
                </a:solidFill>
              </a:rPr>
              <a:t>Enhanced ER-Modell (EER)</a:t>
            </a:r>
          </a:p>
          <a:p>
            <a:pPr lvl="1"/>
            <a:r>
              <a:rPr lang="de-DE" dirty="0">
                <a:solidFill>
                  <a:schemeClr val="accent1"/>
                </a:solidFill>
              </a:rPr>
              <a:t>Spezialisierung, Generalisierung</a:t>
            </a:r>
          </a:p>
          <a:p>
            <a:pPr lvl="1"/>
            <a:r>
              <a:rPr lang="de-DE" dirty="0">
                <a:solidFill>
                  <a:schemeClr val="accent1"/>
                </a:solidFill>
              </a:rPr>
              <a:t>Modellierungsvorgehen</a:t>
            </a:r>
          </a:p>
          <a:p>
            <a:pPr lvl="1"/>
            <a:r>
              <a:rPr lang="de-DE" dirty="0">
                <a:solidFill>
                  <a:schemeClr val="accent1"/>
                </a:solidFill>
              </a:rPr>
              <a:t>Beziehung zu UML </a:t>
            </a:r>
          </a:p>
          <a:p>
            <a:pPr marL="457200" indent="-457200">
              <a:buFont typeface="+mj-lt"/>
              <a:buAutoNum type="alphaUcPeriod"/>
            </a:pPr>
            <a:r>
              <a:rPr lang="de-DE" i="1" dirty="0"/>
              <a:t>Dokumentation &amp; Bewertung</a:t>
            </a:r>
          </a:p>
          <a:p>
            <a:pPr lvl="1"/>
            <a:r>
              <a:rPr lang="de-DE" dirty="0"/>
              <a:t>Dokumentation</a:t>
            </a:r>
          </a:p>
          <a:p>
            <a:pPr lvl="1"/>
            <a:r>
              <a:rPr lang="de-DE" dirty="0"/>
              <a:t>Qualitätskriterien EER</a:t>
            </a:r>
          </a:p>
          <a:p>
            <a:endParaRPr lang="de-DE" dirty="0"/>
          </a:p>
        </p:txBody>
      </p:sp>
      <p:sp>
        <p:nvSpPr>
          <p:cNvPr id="5" name="Date Placeholder 4">
            <a:extLst>
              <a:ext uri="{FF2B5EF4-FFF2-40B4-BE49-F238E27FC236}">
                <a16:creationId xmlns:a16="http://schemas.microsoft.com/office/drawing/2014/main" id="{AAC3D43C-8123-734D-A6D6-AE4164EC4ADD}"/>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24C7A7EF-E5BA-604A-84D2-2498329353AD}"/>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D55D7CEC-2DF2-DD49-96FD-7749C91C6A73}"/>
              </a:ext>
            </a:extLst>
          </p:cNvPr>
          <p:cNvSpPr>
            <a:spLocks noGrp="1"/>
          </p:cNvSpPr>
          <p:nvPr>
            <p:ph type="sldNum" sz="quarter" idx="4"/>
          </p:nvPr>
        </p:nvSpPr>
        <p:spPr/>
        <p:txBody>
          <a:bodyPr/>
          <a:lstStyle/>
          <a:p>
            <a:fld id="{6B52BCD7-8B4B-1443-81DC-540C3C62FE02}" type="slidenum">
              <a:rPr lang="de-DE" smtClean="0"/>
              <a:t>38</a:t>
            </a:fld>
            <a:endParaRPr lang="de-DE"/>
          </a:p>
        </p:txBody>
      </p:sp>
    </p:spTree>
    <p:extLst>
      <p:ext uri="{BB962C8B-B14F-4D97-AF65-F5344CB8AC3E}">
        <p14:creationId xmlns:p14="http://schemas.microsoft.com/office/powerpoint/2010/main" val="30800433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AB081A-FE47-A34C-9179-E5DB3E05B614}"/>
              </a:ext>
            </a:extLst>
          </p:cNvPr>
          <p:cNvSpPr>
            <a:spLocks noGrp="1"/>
          </p:cNvSpPr>
          <p:nvPr>
            <p:ph type="title"/>
          </p:nvPr>
        </p:nvSpPr>
        <p:spPr/>
        <p:txBody>
          <a:bodyPr/>
          <a:lstStyle/>
          <a:p>
            <a:r>
              <a:rPr lang="de-DE" dirty="0"/>
              <a:t>Enhanced ER-Modell (EER-Modell)</a:t>
            </a:r>
          </a:p>
        </p:txBody>
      </p:sp>
      <p:sp>
        <p:nvSpPr>
          <p:cNvPr id="6" name="Content Placeholder 5">
            <a:extLst>
              <a:ext uri="{FF2B5EF4-FFF2-40B4-BE49-F238E27FC236}">
                <a16:creationId xmlns:a16="http://schemas.microsoft.com/office/drawing/2014/main" id="{DC967731-E917-D946-955C-982932518381}"/>
              </a:ext>
            </a:extLst>
          </p:cNvPr>
          <p:cNvSpPr>
            <a:spLocks noGrp="1"/>
          </p:cNvSpPr>
          <p:nvPr>
            <p:ph idx="1"/>
          </p:nvPr>
        </p:nvSpPr>
        <p:spPr/>
        <p:txBody>
          <a:bodyPr>
            <a:noAutofit/>
          </a:bodyPr>
          <a:lstStyle/>
          <a:p>
            <a:r>
              <a:rPr lang="de-DE" dirty="0"/>
              <a:t>Erweitert das ER-Modell um </a:t>
            </a:r>
            <a:r>
              <a:rPr lang="de-DE" dirty="0">
                <a:solidFill>
                  <a:schemeClr val="accent1"/>
                </a:solidFill>
              </a:rPr>
              <a:t>Spezialisierung</a:t>
            </a:r>
            <a:r>
              <a:rPr lang="de-DE" dirty="0"/>
              <a:t> und </a:t>
            </a:r>
            <a:r>
              <a:rPr lang="de-DE" dirty="0">
                <a:solidFill>
                  <a:schemeClr val="accent1"/>
                </a:solidFill>
              </a:rPr>
              <a:t>Generalisierung</a:t>
            </a:r>
          </a:p>
          <a:p>
            <a:pPr lvl="1"/>
            <a:r>
              <a:rPr lang="de-DE" dirty="0"/>
              <a:t>Spezialisierung: </a:t>
            </a:r>
            <a:r>
              <a:rPr lang="de-DE" i="1" dirty="0"/>
              <a:t>top-down</a:t>
            </a:r>
          </a:p>
          <a:p>
            <a:pPr lvl="2"/>
            <a:r>
              <a:rPr lang="de-DE" dirty="0"/>
              <a:t>Definition einer Menge von Subentitäten einer (Super-) Entität</a:t>
            </a:r>
          </a:p>
          <a:p>
            <a:pPr lvl="1"/>
            <a:r>
              <a:rPr lang="de-DE" dirty="0"/>
              <a:t>Generalisierung: </a:t>
            </a:r>
            <a:r>
              <a:rPr lang="de-DE" i="1" dirty="0" err="1"/>
              <a:t>bottom-up</a:t>
            </a:r>
            <a:endParaRPr lang="de-DE" i="1" dirty="0"/>
          </a:p>
          <a:p>
            <a:pPr lvl="2"/>
            <a:r>
              <a:rPr lang="de-DE" dirty="0"/>
              <a:t>Bildung einer generalisierenden (Super-) Entität</a:t>
            </a:r>
          </a:p>
          <a:p>
            <a:pPr lvl="1"/>
            <a:r>
              <a:rPr lang="de-DE" dirty="0"/>
              <a:t>Entitäten, Superentitäten und Subentitäten werden häufig auch als Klassen, Superklassen und Subklassen bezeichnet</a:t>
            </a:r>
          </a:p>
          <a:p>
            <a:pPr lvl="2"/>
            <a:r>
              <a:rPr lang="de-DE" dirty="0"/>
              <a:t>Bilden eine Klassenhierarchie/Typhierarchie</a:t>
            </a:r>
          </a:p>
          <a:p>
            <a:pPr lvl="2"/>
            <a:r>
              <a:rPr lang="de-DE" dirty="0"/>
              <a:t>Objekte einer Entität sind auch Objekte der Superklasse</a:t>
            </a:r>
          </a:p>
          <a:p>
            <a:pPr lvl="2"/>
            <a:r>
              <a:rPr lang="de-DE" dirty="0"/>
              <a:t>Subklassen erben Eigenschaften der Superklasse</a:t>
            </a:r>
          </a:p>
          <a:p>
            <a:endParaRPr lang="de-DE" dirty="0"/>
          </a:p>
        </p:txBody>
      </p:sp>
      <p:sp>
        <p:nvSpPr>
          <p:cNvPr id="2" name="Date Placeholder 1">
            <a:extLst>
              <a:ext uri="{FF2B5EF4-FFF2-40B4-BE49-F238E27FC236}">
                <a16:creationId xmlns:a16="http://schemas.microsoft.com/office/drawing/2014/main" id="{0012AAAD-1378-0346-9A68-93166782F6C4}"/>
              </a:ext>
            </a:extLst>
          </p:cNvPr>
          <p:cNvSpPr>
            <a:spLocks noGrp="1"/>
          </p:cNvSpPr>
          <p:nvPr>
            <p:ph type="dt" sz="half" idx="2"/>
          </p:nvPr>
        </p:nvSpPr>
        <p:spPr/>
        <p:txBody>
          <a:bodyPr/>
          <a:lstStyle/>
          <a:p>
            <a:r>
              <a:rPr lang="en-GB"/>
              <a:t>Modellierung</a:t>
            </a:r>
          </a:p>
        </p:txBody>
      </p:sp>
      <p:sp>
        <p:nvSpPr>
          <p:cNvPr id="3" name="Footer Placeholder 2">
            <a:extLst>
              <a:ext uri="{FF2B5EF4-FFF2-40B4-BE49-F238E27FC236}">
                <a16:creationId xmlns:a16="http://schemas.microsoft.com/office/drawing/2014/main" id="{50C5E363-3F66-8B4C-AB26-CB28F9E2FF56}"/>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0ABB8EA7-B4EF-2E4E-A8FC-1BF58650C039}"/>
              </a:ext>
            </a:extLst>
          </p:cNvPr>
          <p:cNvSpPr>
            <a:spLocks noGrp="1"/>
          </p:cNvSpPr>
          <p:nvPr>
            <p:ph type="sldNum" sz="quarter" idx="4"/>
          </p:nvPr>
        </p:nvSpPr>
        <p:spPr/>
        <p:txBody>
          <a:bodyPr/>
          <a:lstStyle/>
          <a:p>
            <a:fld id="{6B52BCD7-8B4B-1443-81DC-540C3C62FE02}" type="slidenum">
              <a:rPr lang="en-GB" smtClean="0"/>
              <a:t>39</a:t>
            </a:fld>
            <a:endParaRPr lang="en-GB"/>
          </a:p>
        </p:txBody>
      </p:sp>
    </p:spTree>
    <p:extLst>
      <p:ext uri="{BB962C8B-B14F-4D97-AF65-F5344CB8AC3E}">
        <p14:creationId xmlns:p14="http://schemas.microsoft.com/office/powerpoint/2010/main" val="3168075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42986-4A3D-494F-8908-38D7ECA67333}"/>
              </a:ext>
            </a:extLst>
          </p:cNvPr>
          <p:cNvSpPr>
            <a:spLocks noGrp="1"/>
          </p:cNvSpPr>
          <p:nvPr>
            <p:ph type="title"/>
          </p:nvPr>
        </p:nvSpPr>
        <p:spPr/>
        <p:txBody>
          <a:bodyPr/>
          <a:lstStyle/>
          <a:p>
            <a:r>
              <a:rPr lang="de-DE"/>
              <a:t>Überblick: 2. Datenbank-Modellierung</a:t>
            </a:r>
          </a:p>
        </p:txBody>
      </p:sp>
      <p:sp>
        <p:nvSpPr>
          <p:cNvPr id="3" name="Content Placeholder 2">
            <a:extLst>
              <a:ext uri="{FF2B5EF4-FFF2-40B4-BE49-F238E27FC236}">
                <a16:creationId xmlns:a16="http://schemas.microsoft.com/office/drawing/2014/main" id="{BBB725B1-3089-7B45-87E8-5DA1B38A5C22}"/>
              </a:ext>
            </a:extLst>
          </p:cNvPr>
          <p:cNvSpPr>
            <a:spLocks noGrp="1"/>
          </p:cNvSpPr>
          <p:nvPr>
            <p:ph idx="1"/>
          </p:nvPr>
        </p:nvSpPr>
        <p:spPr/>
        <p:txBody>
          <a:bodyPr numCol="2"/>
          <a:lstStyle/>
          <a:p>
            <a:pPr marL="457200" indent="-457200">
              <a:buFont typeface="+mj-lt"/>
              <a:buAutoNum type="alphaUcPeriod"/>
            </a:pPr>
            <a:r>
              <a:rPr lang="de-DE" b="1" i="1" dirty="0">
                <a:solidFill>
                  <a:schemeClr val="accent1"/>
                </a:solidFill>
              </a:rPr>
              <a:t>Motivation</a:t>
            </a:r>
          </a:p>
          <a:p>
            <a:pPr lvl="1"/>
            <a:r>
              <a:rPr lang="de-DE" dirty="0">
                <a:solidFill>
                  <a:schemeClr val="accent1"/>
                </a:solidFill>
              </a:rPr>
              <a:t>Modelle und Modellierung</a:t>
            </a:r>
          </a:p>
          <a:p>
            <a:pPr marL="457200" indent="-457200">
              <a:buFont typeface="+mj-lt"/>
              <a:buAutoNum type="alphaUcPeriod"/>
            </a:pPr>
            <a:r>
              <a:rPr lang="de-DE" i="1" dirty="0"/>
              <a:t>Entity-</a:t>
            </a:r>
            <a:r>
              <a:rPr lang="de-DE" i="1" dirty="0" err="1"/>
              <a:t>Relationship</a:t>
            </a:r>
            <a:r>
              <a:rPr lang="de-DE" i="1" dirty="0"/>
              <a:t>-Modell (ER)</a:t>
            </a:r>
          </a:p>
          <a:p>
            <a:pPr lvl="1"/>
            <a:r>
              <a:rPr lang="de-DE" dirty="0"/>
              <a:t>Komponenten</a:t>
            </a:r>
          </a:p>
          <a:p>
            <a:pPr lvl="1"/>
            <a:r>
              <a:rPr lang="de-DE" dirty="0"/>
              <a:t>Von Anforderungen zum ER-Modell</a:t>
            </a:r>
          </a:p>
          <a:p>
            <a:pPr lvl="1"/>
            <a:r>
              <a:rPr lang="de-DE" dirty="0"/>
              <a:t>Interpretation von ER-Modellen</a:t>
            </a:r>
          </a:p>
          <a:p>
            <a:pPr lvl="1"/>
            <a:endParaRPr lang="de-DE" dirty="0"/>
          </a:p>
          <a:p>
            <a:pPr lvl="1"/>
            <a:endParaRPr lang="de-DE" dirty="0"/>
          </a:p>
          <a:p>
            <a:pPr lvl="1"/>
            <a:endParaRPr lang="de-DE" dirty="0"/>
          </a:p>
          <a:p>
            <a:pPr lvl="1"/>
            <a:endParaRPr lang="de-DE" dirty="0"/>
          </a:p>
          <a:p>
            <a:pPr lvl="1"/>
            <a:endParaRPr lang="de-DE" dirty="0"/>
          </a:p>
          <a:p>
            <a:pPr marL="457200" indent="-457200">
              <a:buFont typeface="+mj-lt"/>
              <a:buAutoNum type="alphaUcPeriod"/>
            </a:pPr>
            <a:r>
              <a:rPr lang="de-DE" i="1" dirty="0"/>
              <a:t>Enhanced ER-Modell (EER)</a:t>
            </a:r>
          </a:p>
          <a:p>
            <a:pPr lvl="1"/>
            <a:r>
              <a:rPr lang="de-DE" dirty="0"/>
              <a:t>Spezialisierung, Generalisierung</a:t>
            </a:r>
          </a:p>
          <a:p>
            <a:pPr lvl="1"/>
            <a:r>
              <a:rPr lang="de-DE" dirty="0"/>
              <a:t>Modellierungsvorgehen</a:t>
            </a:r>
          </a:p>
          <a:p>
            <a:pPr lvl="1"/>
            <a:r>
              <a:rPr lang="de-DE" dirty="0"/>
              <a:t>Beziehung zu UML </a:t>
            </a:r>
          </a:p>
          <a:p>
            <a:pPr marL="457200" indent="-457200">
              <a:buFont typeface="+mj-lt"/>
              <a:buAutoNum type="alphaUcPeriod"/>
            </a:pPr>
            <a:r>
              <a:rPr lang="de-DE" i="1" dirty="0"/>
              <a:t>Dokumentation &amp; Bewertung</a:t>
            </a:r>
          </a:p>
          <a:p>
            <a:pPr lvl="1"/>
            <a:r>
              <a:rPr lang="de-DE" dirty="0"/>
              <a:t>Dokumentation</a:t>
            </a:r>
          </a:p>
          <a:p>
            <a:pPr lvl="1"/>
            <a:r>
              <a:rPr lang="de-DE" dirty="0"/>
              <a:t>Qualitätskriterien EER</a:t>
            </a:r>
          </a:p>
          <a:p>
            <a:endParaRPr lang="de-DE" dirty="0"/>
          </a:p>
        </p:txBody>
      </p:sp>
      <p:sp>
        <p:nvSpPr>
          <p:cNvPr id="5" name="Date Placeholder 4">
            <a:extLst>
              <a:ext uri="{FF2B5EF4-FFF2-40B4-BE49-F238E27FC236}">
                <a16:creationId xmlns:a16="http://schemas.microsoft.com/office/drawing/2014/main" id="{AAC3D43C-8123-734D-A6D6-AE4164EC4ADD}"/>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24C7A7EF-E5BA-604A-84D2-2498329353AD}"/>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D55D7CEC-2DF2-DD49-96FD-7749C91C6A73}"/>
              </a:ext>
            </a:extLst>
          </p:cNvPr>
          <p:cNvSpPr>
            <a:spLocks noGrp="1"/>
          </p:cNvSpPr>
          <p:nvPr>
            <p:ph type="sldNum" sz="quarter" idx="4"/>
          </p:nvPr>
        </p:nvSpPr>
        <p:spPr/>
        <p:txBody>
          <a:bodyPr/>
          <a:lstStyle/>
          <a:p>
            <a:fld id="{6B52BCD7-8B4B-1443-81DC-540C3C62FE02}" type="slidenum">
              <a:rPr lang="de-DE" smtClean="0"/>
              <a:t>4</a:t>
            </a:fld>
            <a:endParaRPr lang="de-DE"/>
          </a:p>
        </p:txBody>
      </p:sp>
    </p:spTree>
    <p:extLst>
      <p:ext uri="{BB962C8B-B14F-4D97-AF65-F5344CB8AC3E}">
        <p14:creationId xmlns:p14="http://schemas.microsoft.com/office/powerpoint/2010/main" val="1632266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6212D-7FCC-5048-B056-AB8B935589DA}"/>
              </a:ext>
            </a:extLst>
          </p:cNvPr>
          <p:cNvSpPr>
            <a:spLocks noGrp="1"/>
          </p:cNvSpPr>
          <p:nvPr>
            <p:ph type="title"/>
          </p:nvPr>
        </p:nvSpPr>
        <p:spPr/>
        <p:txBody>
          <a:bodyPr/>
          <a:lstStyle/>
          <a:p>
            <a:r>
              <a:rPr lang="de-DE" dirty="0"/>
              <a:t>Spezialisierung</a:t>
            </a:r>
          </a:p>
        </p:txBody>
      </p:sp>
      <p:sp>
        <p:nvSpPr>
          <p:cNvPr id="4" name="Content Placeholder 3">
            <a:extLst>
              <a:ext uri="{FF2B5EF4-FFF2-40B4-BE49-F238E27FC236}">
                <a16:creationId xmlns:a16="http://schemas.microsoft.com/office/drawing/2014/main" id="{D14805E4-CAAE-A845-835B-1D00CB7CCBB5}"/>
              </a:ext>
            </a:extLst>
          </p:cNvPr>
          <p:cNvSpPr>
            <a:spLocks noGrp="1"/>
          </p:cNvSpPr>
          <p:nvPr>
            <p:ph idx="1"/>
          </p:nvPr>
        </p:nvSpPr>
        <p:spPr>
          <a:xfrm>
            <a:off x="359626" y="1665066"/>
            <a:ext cx="7779671" cy="4240848"/>
          </a:xfrm>
        </p:spPr>
        <p:txBody>
          <a:bodyPr>
            <a:noAutofit/>
          </a:bodyPr>
          <a:lstStyle/>
          <a:p>
            <a:r>
              <a:rPr lang="de-DE" dirty="0"/>
              <a:t>Ermöglicht</a:t>
            </a:r>
          </a:p>
          <a:p>
            <a:pPr lvl="1"/>
            <a:r>
              <a:rPr lang="de-DE" dirty="0"/>
              <a:t>Definition einer Menge von Subentitäten zu einer Superentität</a:t>
            </a:r>
          </a:p>
          <a:p>
            <a:pPr lvl="1"/>
            <a:r>
              <a:rPr lang="de-DE" dirty="0"/>
              <a:t>Erzeugung zusätzlicher spezifischer Attribute für Subentitäten</a:t>
            </a:r>
          </a:p>
          <a:p>
            <a:pPr lvl="1"/>
            <a:r>
              <a:rPr lang="de-DE" dirty="0"/>
              <a:t>Erzeugung zusätzlicher spezifischer Beziehungen zwischen jeder Subentität und anderen Entitäten oder Subentitäten</a:t>
            </a:r>
          </a:p>
          <a:p>
            <a:r>
              <a:rPr lang="de-DE" dirty="0"/>
              <a:t>Darstellung: </a:t>
            </a:r>
          </a:p>
          <a:p>
            <a:pPr lvl="1"/>
            <a:r>
              <a:rPr lang="de-DE" dirty="0"/>
              <a:t>Verzweigungsknoten mit abgehenden Entitäten („Untermengensymbol“ auf Kanten als Richtungsanzeiger)</a:t>
            </a:r>
          </a:p>
          <a:p>
            <a:pPr lvl="1"/>
            <a:r>
              <a:rPr lang="de-DE" dirty="0"/>
              <a:t>Partizipation: partiell (einfache Kante von Superentität zu Verzweigungsknoten), total (doppelte Kante)</a:t>
            </a:r>
          </a:p>
          <a:p>
            <a:pPr lvl="1"/>
            <a:r>
              <a:rPr lang="de-DE" dirty="0"/>
              <a:t>Zugehörigkeit: disjunkt (d in Verzweigungsknoten), </a:t>
            </a:r>
            <a:br>
              <a:rPr lang="de-DE" dirty="0"/>
            </a:br>
            <a:r>
              <a:rPr lang="de-DE" dirty="0"/>
              <a:t>überlappend (o in Verzweigungsknoten)</a:t>
            </a:r>
          </a:p>
          <a:p>
            <a:endParaRPr lang="de-DE" dirty="0"/>
          </a:p>
        </p:txBody>
      </p:sp>
      <p:sp>
        <p:nvSpPr>
          <p:cNvPr id="5" name="Date Placeholder 4">
            <a:extLst>
              <a:ext uri="{FF2B5EF4-FFF2-40B4-BE49-F238E27FC236}">
                <a16:creationId xmlns:a16="http://schemas.microsoft.com/office/drawing/2014/main" id="{ADBE4156-DACD-F343-9182-37FDD5F7EA0D}"/>
              </a:ext>
            </a:extLst>
          </p:cNvPr>
          <p:cNvSpPr>
            <a:spLocks noGrp="1"/>
          </p:cNvSpPr>
          <p:nvPr>
            <p:ph type="dt" sz="half" idx="2"/>
          </p:nvPr>
        </p:nvSpPr>
        <p:spPr/>
        <p:txBody>
          <a:bodyPr/>
          <a:lstStyle/>
          <a:p>
            <a:r>
              <a:rPr lang="en-GB"/>
              <a:t>Modellierung</a:t>
            </a:r>
          </a:p>
        </p:txBody>
      </p:sp>
      <p:sp>
        <p:nvSpPr>
          <p:cNvPr id="8" name="Footer Placeholder 7">
            <a:extLst>
              <a:ext uri="{FF2B5EF4-FFF2-40B4-BE49-F238E27FC236}">
                <a16:creationId xmlns:a16="http://schemas.microsoft.com/office/drawing/2014/main" id="{03F503DB-81FE-8940-AA98-3610CBAD2452}"/>
              </a:ext>
            </a:extLst>
          </p:cNvPr>
          <p:cNvSpPr>
            <a:spLocks noGrp="1"/>
          </p:cNvSpPr>
          <p:nvPr>
            <p:ph type="ftr" sz="quarter" idx="3"/>
          </p:nvPr>
        </p:nvSpPr>
        <p:spPr/>
        <p:txBody>
          <a:bodyPr/>
          <a:lstStyle/>
          <a:p>
            <a:r>
              <a:rPr lang="en-GB"/>
              <a:t>T. Braun - Datenbanken</a:t>
            </a:r>
          </a:p>
        </p:txBody>
      </p:sp>
      <p:sp>
        <p:nvSpPr>
          <p:cNvPr id="3" name="Slide Number Placeholder 2">
            <a:extLst>
              <a:ext uri="{FF2B5EF4-FFF2-40B4-BE49-F238E27FC236}">
                <a16:creationId xmlns:a16="http://schemas.microsoft.com/office/drawing/2014/main" id="{EBD631B1-E7BC-0D4E-8B2D-E99FEAA8E7B5}"/>
              </a:ext>
            </a:extLst>
          </p:cNvPr>
          <p:cNvSpPr>
            <a:spLocks noGrp="1"/>
          </p:cNvSpPr>
          <p:nvPr>
            <p:ph type="sldNum" sz="quarter" idx="4"/>
          </p:nvPr>
        </p:nvSpPr>
        <p:spPr/>
        <p:txBody>
          <a:bodyPr/>
          <a:lstStyle/>
          <a:p>
            <a:fld id="{6B52BCD7-8B4B-1443-81DC-540C3C62FE02}" type="slidenum">
              <a:rPr lang="en-GB" smtClean="0"/>
              <a:t>40</a:t>
            </a:fld>
            <a:endParaRPr lang="en-GB"/>
          </a:p>
        </p:txBody>
      </p:sp>
      <p:grpSp>
        <p:nvGrpSpPr>
          <p:cNvPr id="6" name="Group 5">
            <a:extLst>
              <a:ext uri="{FF2B5EF4-FFF2-40B4-BE49-F238E27FC236}">
                <a16:creationId xmlns:a16="http://schemas.microsoft.com/office/drawing/2014/main" id="{C69EB9C5-77CF-7F48-B6AD-BE8AA8EC1269}"/>
              </a:ext>
            </a:extLst>
          </p:cNvPr>
          <p:cNvGrpSpPr/>
          <p:nvPr/>
        </p:nvGrpSpPr>
        <p:grpSpPr>
          <a:xfrm>
            <a:off x="7260757" y="1188294"/>
            <a:ext cx="4678036" cy="4717620"/>
            <a:chOff x="2253340" y="1638732"/>
            <a:chExt cx="4678036" cy="4717620"/>
          </a:xfrm>
        </p:grpSpPr>
        <p:sp>
          <p:nvSpPr>
            <p:cNvPr id="7" name="Rectangle 2">
              <a:extLst>
                <a:ext uri="{FF2B5EF4-FFF2-40B4-BE49-F238E27FC236}">
                  <a16:creationId xmlns:a16="http://schemas.microsoft.com/office/drawing/2014/main" id="{8242B1FB-B5DB-0C42-AC69-8319BC2044CC}"/>
                </a:ext>
              </a:extLst>
            </p:cNvPr>
            <p:cNvSpPr>
              <a:spLocks noChangeArrowheads="1"/>
            </p:cNvSpPr>
            <p:nvPr/>
          </p:nvSpPr>
          <p:spPr bwMode="auto">
            <a:xfrm>
              <a:off x="3979331" y="3131551"/>
              <a:ext cx="1115307"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Angestellte</a:t>
              </a:r>
            </a:p>
          </p:txBody>
        </p:sp>
        <p:sp>
          <p:nvSpPr>
            <p:cNvPr id="12" name="Oval 7">
              <a:extLst>
                <a:ext uri="{FF2B5EF4-FFF2-40B4-BE49-F238E27FC236}">
                  <a16:creationId xmlns:a16="http://schemas.microsoft.com/office/drawing/2014/main" id="{987B381D-2C73-C04D-A27C-37C3B7AEFC16}"/>
                </a:ext>
              </a:extLst>
            </p:cNvPr>
            <p:cNvSpPr>
              <a:spLocks noChangeArrowheads="1"/>
            </p:cNvSpPr>
            <p:nvPr/>
          </p:nvSpPr>
          <p:spPr bwMode="auto">
            <a:xfrm>
              <a:off x="3913284" y="2145078"/>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u="sng" dirty="0" err="1"/>
                <a:t>SozVersNr</a:t>
              </a:r>
              <a:endParaRPr lang="de-DE" sz="1600" dirty="0"/>
            </a:p>
          </p:txBody>
        </p:sp>
        <p:cxnSp>
          <p:nvCxnSpPr>
            <p:cNvPr id="13" name="Straight Connector 12">
              <a:extLst>
                <a:ext uri="{FF2B5EF4-FFF2-40B4-BE49-F238E27FC236}">
                  <a16:creationId xmlns:a16="http://schemas.microsoft.com/office/drawing/2014/main" id="{E5119BF1-06A4-6845-A531-208705723FD0}"/>
                </a:ext>
              </a:extLst>
            </p:cNvPr>
            <p:cNvCxnSpPr>
              <a:cxnSpLocks/>
              <a:stCxn id="7" idx="0"/>
              <a:endCxn id="12" idx="4"/>
            </p:cNvCxnSpPr>
            <p:nvPr/>
          </p:nvCxnSpPr>
          <p:spPr>
            <a:xfrm flipH="1" flipV="1">
              <a:off x="4437596" y="2513378"/>
              <a:ext cx="99389" cy="61817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4" name="Oval 7">
              <a:extLst>
                <a:ext uri="{FF2B5EF4-FFF2-40B4-BE49-F238E27FC236}">
                  <a16:creationId xmlns:a16="http://schemas.microsoft.com/office/drawing/2014/main" id="{532A1517-B3A0-6641-A6EE-14B044045448}"/>
                </a:ext>
              </a:extLst>
            </p:cNvPr>
            <p:cNvSpPr>
              <a:spLocks noChangeArrowheads="1"/>
            </p:cNvSpPr>
            <p:nvPr/>
          </p:nvSpPr>
          <p:spPr bwMode="auto">
            <a:xfrm>
              <a:off x="4717853" y="2412370"/>
              <a:ext cx="793884" cy="368300"/>
            </a:xfrm>
            <a:prstGeom prst="ellipse">
              <a:avLst/>
            </a:prstGeom>
            <a:solidFill>
              <a:schemeClr val="bg1"/>
            </a:solidFill>
            <a:ln w="12700">
              <a:solidFill>
                <a:schemeClr val="tx1"/>
              </a:solidFill>
              <a:round/>
              <a:headEnd/>
              <a:tailEnd/>
            </a:ln>
          </p:spPr>
          <p:txBody>
            <a:bodyPr wrap="none" anchor="ctr"/>
            <a:lstStyle/>
            <a:p>
              <a:pPr algn="ctr"/>
              <a:r>
                <a:rPr lang="de-DE" sz="1600" dirty="0"/>
                <a:t>Adresse</a:t>
              </a:r>
            </a:p>
          </p:txBody>
        </p:sp>
        <p:cxnSp>
          <p:nvCxnSpPr>
            <p:cNvPr id="15" name="Straight Connector 14">
              <a:extLst>
                <a:ext uri="{FF2B5EF4-FFF2-40B4-BE49-F238E27FC236}">
                  <a16:creationId xmlns:a16="http://schemas.microsoft.com/office/drawing/2014/main" id="{A1808955-0735-9543-9DDB-646D81A44F70}"/>
                </a:ext>
              </a:extLst>
            </p:cNvPr>
            <p:cNvCxnSpPr>
              <a:cxnSpLocks/>
              <a:stCxn id="7" idx="0"/>
              <a:endCxn id="14" idx="4"/>
            </p:cNvCxnSpPr>
            <p:nvPr/>
          </p:nvCxnSpPr>
          <p:spPr>
            <a:xfrm flipV="1">
              <a:off x="4536985" y="2780670"/>
              <a:ext cx="577810" cy="35088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6" name="Oval 7">
              <a:extLst>
                <a:ext uri="{FF2B5EF4-FFF2-40B4-BE49-F238E27FC236}">
                  <a16:creationId xmlns:a16="http://schemas.microsoft.com/office/drawing/2014/main" id="{7CF600A5-B77E-5A4B-AB20-9A53B1053D96}"/>
                </a:ext>
              </a:extLst>
            </p:cNvPr>
            <p:cNvSpPr>
              <a:spLocks noChangeArrowheads="1"/>
            </p:cNvSpPr>
            <p:nvPr/>
          </p:nvSpPr>
          <p:spPr bwMode="auto">
            <a:xfrm>
              <a:off x="5409327" y="2174118"/>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err="1"/>
                <a:t>GebDatum</a:t>
              </a:r>
              <a:endParaRPr lang="de-DE" sz="1600" dirty="0"/>
            </a:p>
          </p:txBody>
        </p:sp>
        <p:cxnSp>
          <p:nvCxnSpPr>
            <p:cNvPr id="17" name="Straight Connector 16">
              <a:extLst>
                <a:ext uri="{FF2B5EF4-FFF2-40B4-BE49-F238E27FC236}">
                  <a16:creationId xmlns:a16="http://schemas.microsoft.com/office/drawing/2014/main" id="{C12F7C44-1B08-DC49-B1AA-0A2FAF43D4E2}"/>
                </a:ext>
              </a:extLst>
            </p:cNvPr>
            <p:cNvCxnSpPr>
              <a:cxnSpLocks/>
              <a:stCxn id="7" idx="0"/>
              <a:endCxn id="16" idx="4"/>
            </p:cNvCxnSpPr>
            <p:nvPr/>
          </p:nvCxnSpPr>
          <p:spPr>
            <a:xfrm flipV="1">
              <a:off x="4536985" y="2542418"/>
              <a:ext cx="1396654" cy="5891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8" name="Oval 7">
              <a:extLst>
                <a:ext uri="{FF2B5EF4-FFF2-40B4-BE49-F238E27FC236}">
                  <a16:creationId xmlns:a16="http://schemas.microsoft.com/office/drawing/2014/main" id="{EF4B85B6-E3F0-4B42-814D-D6ACE91CC6B9}"/>
                </a:ext>
              </a:extLst>
            </p:cNvPr>
            <p:cNvSpPr>
              <a:spLocks noChangeArrowheads="1"/>
            </p:cNvSpPr>
            <p:nvPr/>
          </p:nvSpPr>
          <p:spPr bwMode="auto">
            <a:xfrm>
              <a:off x="3200631" y="2184300"/>
              <a:ext cx="573663" cy="368300"/>
            </a:xfrm>
            <a:prstGeom prst="ellipse">
              <a:avLst/>
            </a:prstGeom>
            <a:solidFill>
              <a:schemeClr val="bg1"/>
            </a:solidFill>
            <a:ln w="12700">
              <a:solidFill>
                <a:schemeClr val="tx1"/>
              </a:solidFill>
              <a:round/>
              <a:headEnd/>
              <a:tailEnd/>
            </a:ln>
          </p:spPr>
          <p:txBody>
            <a:bodyPr wrap="none" anchor="ctr"/>
            <a:lstStyle/>
            <a:p>
              <a:pPr algn="ctr"/>
              <a:r>
                <a:rPr lang="de-DE" sz="1600" dirty="0"/>
                <a:t>Name</a:t>
              </a:r>
            </a:p>
          </p:txBody>
        </p:sp>
        <p:cxnSp>
          <p:nvCxnSpPr>
            <p:cNvPr id="19" name="Straight Connector 18">
              <a:extLst>
                <a:ext uri="{FF2B5EF4-FFF2-40B4-BE49-F238E27FC236}">
                  <a16:creationId xmlns:a16="http://schemas.microsoft.com/office/drawing/2014/main" id="{560BC405-3DEA-8247-9E37-848D6B4B2AB0}"/>
                </a:ext>
              </a:extLst>
            </p:cNvPr>
            <p:cNvCxnSpPr>
              <a:cxnSpLocks/>
              <a:stCxn id="7" idx="0"/>
              <a:endCxn id="18" idx="4"/>
            </p:cNvCxnSpPr>
            <p:nvPr/>
          </p:nvCxnSpPr>
          <p:spPr>
            <a:xfrm flipH="1" flipV="1">
              <a:off x="3487463" y="2552600"/>
              <a:ext cx="1049522" cy="57895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0" name="Oval 7">
              <a:extLst>
                <a:ext uri="{FF2B5EF4-FFF2-40B4-BE49-F238E27FC236}">
                  <a16:creationId xmlns:a16="http://schemas.microsoft.com/office/drawing/2014/main" id="{9892FC92-2D19-B84A-97F7-B27BE955BCD3}"/>
                </a:ext>
              </a:extLst>
            </p:cNvPr>
            <p:cNvSpPr>
              <a:spLocks noChangeArrowheads="1"/>
            </p:cNvSpPr>
            <p:nvPr/>
          </p:nvSpPr>
          <p:spPr bwMode="auto">
            <a:xfrm>
              <a:off x="2631615" y="1642454"/>
              <a:ext cx="861808" cy="368300"/>
            </a:xfrm>
            <a:prstGeom prst="ellipse">
              <a:avLst/>
            </a:prstGeom>
            <a:solidFill>
              <a:schemeClr val="bg1"/>
            </a:solidFill>
            <a:ln w="12700">
              <a:solidFill>
                <a:schemeClr val="tx1"/>
              </a:solidFill>
              <a:round/>
              <a:headEnd/>
              <a:tailEnd/>
            </a:ln>
          </p:spPr>
          <p:txBody>
            <a:bodyPr wrap="none" anchor="ctr"/>
            <a:lstStyle/>
            <a:p>
              <a:pPr algn="ctr"/>
              <a:r>
                <a:rPr lang="de-DE" sz="1600" dirty="0"/>
                <a:t>Vorname</a:t>
              </a:r>
            </a:p>
          </p:txBody>
        </p:sp>
        <p:cxnSp>
          <p:nvCxnSpPr>
            <p:cNvPr id="21" name="Straight Connector 20">
              <a:extLst>
                <a:ext uri="{FF2B5EF4-FFF2-40B4-BE49-F238E27FC236}">
                  <a16:creationId xmlns:a16="http://schemas.microsoft.com/office/drawing/2014/main" id="{9F1CD59F-D83B-1B4F-AF00-97018D8A83C7}"/>
                </a:ext>
              </a:extLst>
            </p:cNvPr>
            <p:cNvCxnSpPr>
              <a:cxnSpLocks/>
              <a:stCxn id="18" idx="1"/>
              <a:endCxn id="20" idx="4"/>
            </p:cNvCxnSpPr>
            <p:nvPr/>
          </p:nvCxnSpPr>
          <p:spPr>
            <a:xfrm flipH="1" flipV="1">
              <a:off x="3062519" y="2010754"/>
              <a:ext cx="222123" cy="22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2" name="Oval 7">
              <a:extLst>
                <a:ext uri="{FF2B5EF4-FFF2-40B4-BE49-F238E27FC236}">
                  <a16:creationId xmlns:a16="http://schemas.microsoft.com/office/drawing/2014/main" id="{09748A0F-AA8E-8343-985B-0D14AE9AA64A}"/>
                </a:ext>
              </a:extLst>
            </p:cNvPr>
            <p:cNvSpPr>
              <a:spLocks noChangeArrowheads="1"/>
            </p:cNvSpPr>
            <p:nvPr/>
          </p:nvSpPr>
          <p:spPr bwMode="auto">
            <a:xfrm>
              <a:off x="3577418" y="1638732"/>
              <a:ext cx="977266" cy="368300"/>
            </a:xfrm>
            <a:prstGeom prst="ellipse">
              <a:avLst/>
            </a:prstGeom>
            <a:solidFill>
              <a:schemeClr val="bg1"/>
            </a:solidFill>
            <a:ln w="12700">
              <a:solidFill>
                <a:schemeClr val="tx1"/>
              </a:solidFill>
              <a:round/>
              <a:headEnd/>
              <a:tailEnd/>
            </a:ln>
          </p:spPr>
          <p:txBody>
            <a:bodyPr wrap="none" anchor="ctr"/>
            <a:lstStyle/>
            <a:p>
              <a:pPr algn="ctr"/>
              <a:r>
                <a:rPr lang="de-DE" sz="1600" dirty="0"/>
                <a:t>Nachname</a:t>
              </a:r>
            </a:p>
          </p:txBody>
        </p:sp>
        <p:cxnSp>
          <p:nvCxnSpPr>
            <p:cNvPr id="23" name="Straight Connector 22">
              <a:extLst>
                <a:ext uri="{FF2B5EF4-FFF2-40B4-BE49-F238E27FC236}">
                  <a16:creationId xmlns:a16="http://schemas.microsoft.com/office/drawing/2014/main" id="{F811AE95-92FA-814A-B1A8-F28CC4A4166C}"/>
                </a:ext>
              </a:extLst>
            </p:cNvPr>
            <p:cNvCxnSpPr>
              <a:cxnSpLocks/>
              <a:stCxn id="18" idx="7"/>
              <a:endCxn id="22" idx="4"/>
            </p:cNvCxnSpPr>
            <p:nvPr/>
          </p:nvCxnSpPr>
          <p:spPr>
            <a:xfrm flipV="1">
              <a:off x="3690283" y="2007032"/>
              <a:ext cx="375768" cy="23120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4" name="Rectangle 2">
              <a:extLst>
                <a:ext uri="{FF2B5EF4-FFF2-40B4-BE49-F238E27FC236}">
                  <a16:creationId xmlns:a16="http://schemas.microsoft.com/office/drawing/2014/main" id="{758F2AC9-C4A6-BC48-8C0B-F39370F6FB82}"/>
                </a:ext>
              </a:extLst>
            </p:cNvPr>
            <p:cNvSpPr>
              <a:spLocks noChangeArrowheads="1"/>
            </p:cNvSpPr>
            <p:nvPr/>
          </p:nvSpPr>
          <p:spPr bwMode="auto">
            <a:xfrm>
              <a:off x="3921765" y="5338954"/>
              <a:ext cx="1231941"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Techniker*in</a:t>
              </a:r>
            </a:p>
          </p:txBody>
        </p:sp>
        <p:sp>
          <p:nvSpPr>
            <p:cNvPr id="25" name="Rectangle 2">
              <a:extLst>
                <a:ext uri="{FF2B5EF4-FFF2-40B4-BE49-F238E27FC236}">
                  <a16:creationId xmlns:a16="http://schemas.microsoft.com/office/drawing/2014/main" id="{4016E88B-5B42-D640-B7B1-06A3992D99DA}"/>
                </a:ext>
              </a:extLst>
            </p:cNvPr>
            <p:cNvSpPr>
              <a:spLocks noChangeArrowheads="1"/>
            </p:cNvSpPr>
            <p:nvPr/>
          </p:nvSpPr>
          <p:spPr bwMode="auto">
            <a:xfrm>
              <a:off x="5700396" y="5338955"/>
              <a:ext cx="1230980"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Ingenieur*in</a:t>
              </a:r>
            </a:p>
          </p:txBody>
        </p:sp>
        <p:sp>
          <p:nvSpPr>
            <p:cNvPr id="26" name="Rectangle 2">
              <a:extLst>
                <a:ext uri="{FF2B5EF4-FFF2-40B4-BE49-F238E27FC236}">
                  <a16:creationId xmlns:a16="http://schemas.microsoft.com/office/drawing/2014/main" id="{EA71ECBE-508C-3542-9C3B-509EF0AA125F}"/>
                </a:ext>
              </a:extLst>
            </p:cNvPr>
            <p:cNvSpPr>
              <a:spLocks noChangeArrowheads="1"/>
            </p:cNvSpPr>
            <p:nvPr/>
          </p:nvSpPr>
          <p:spPr bwMode="auto">
            <a:xfrm>
              <a:off x="2318273" y="5338954"/>
              <a:ext cx="1136659"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Sekretär*in</a:t>
              </a:r>
            </a:p>
          </p:txBody>
        </p:sp>
        <p:sp>
          <p:nvSpPr>
            <p:cNvPr id="27" name="Oval 7">
              <a:extLst>
                <a:ext uri="{FF2B5EF4-FFF2-40B4-BE49-F238E27FC236}">
                  <a16:creationId xmlns:a16="http://schemas.microsoft.com/office/drawing/2014/main" id="{7918D874-DB6C-5849-AD40-705030C2EBBE}"/>
                </a:ext>
              </a:extLst>
            </p:cNvPr>
            <p:cNvSpPr>
              <a:spLocks noChangeArrowheads="1"/>
            </p:cNvSpPr>
            <p:nvPr/>
          </p:nvSpPr>
          <p:spPr bwMode="auto">
            <a:xfrm>
              <a:off x="5939868" y="5988051"/>
              <a:ext cx="752033" cy="368300"/>
            </a:xfrm>
            <a:prstGeom prst="ellipse">
              <a:avLst/>
            </a:prstGeom>
            <a:solidFill>
              <a:schemeClr val="bg1"/>
            </a:solidFill>
            <a:ln w="12700">
              <a:solidFill>
                <a:schemeClr val="tx1"/>
              </a:solidFill>
              <a:round/>
              <a:headEnd/>
              <a:tailEnd/>
            </a:ln>
          </p:spPr>
          <p:txBody>
            <a:bodyPr wrap="none" anchor="ctr"/>
            <a:lstStyle/>
            <a:p>
              <a:pPr algn="ctr"/>
              <a:r>
                <a:rPr lang="de-DE" sz="1600" dirty="0" err="1"/>
                <a:t>IngTyp</a:t>
              </a:r>
              <a:endParaRPr lang="de-DE" sz="1600" dirty="0"/>
            </a:p>
          </p:txBody>
        </p:sp>
        <p:cxnSp>
          <p:nvCxnSpPr>
            <p:cNvPr id="28" name="Straight Connector 27">
              <a:extLst>
                <a:ext uri="{FF2B5EF4-FFF2-40B4-BE49-F238E27FC236}">
                  <a16:creationId xmlns:a16="http://schemas.microsoft.com/office/drawing/2014/main" id="{493310B7-699E-CC42-A056-C3FD9D3E2494}"/>
                </a:ext>
              </a:extLst>
            </p:cNvPr>
            <p:cNvCxnSpPr>
              <a:cxnSpLocks/>
              <a:stCxn id="25" idx="2"/>
              <a:endCxn id="27" idx="0"/>
            </p:cNvCxnSpPr>
            <p:nvPr/>
          </p:nvCxnSpPr>
          <p:spPr>
            <a:xfrm flipH="1">
              <a:off x="6315885" y="5650322"/>
              <a:ext cx="1" cy="33772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9" name="Oval 7">
              <a:extLst>
                <a:ext uri="{FF2B5EF4-FFF2-40B4-BE49-F238E27FC236}">
                  <a16:creationId xmlns:a16="http://schemas.microsoft.com/office/drawing/2014/main" id="{A713E464-9A7F-F045-B15D-1B49745C4719}"/>
                </a:ext>
              </a:extLst>
            </p:cNvPr>
            <p:cNvSpPr>
              <a:spLocks noChangeArrowheads="1"/>
            </p:cNvSpPr>
            <p:nvPr/>
          </p:nvSpPr>
          <p:spPr bwMode="auto">
            <a:xfrm>
              <a:off x="4242203" y="5988052"/>
              <a:ext cx="591065" cy="368300"/>
            </a:xfrm>
            <a:prstGeom prst="ellipse">
              <a:avLst/>
            </a:prstGeom>
            <a:solidFill>
              <a:schemeClr val="bg1"/>
            </a:solidFill>
            <a:ln w="12700">
              <a:solidFill>
                <a:schemeClr val="tx1"/>
              </a:solidFill>
              <a:round/>
              <a:headEnd/>
              <a:tailEnd/>
            </a:ln>
          </p:spPr>
          <p:txBody>
            <a:bodyPr wrap="none" anchor="ctr"/>
            <a:lstStyle/>
            <a:p>
              <a:pPr algn="ctr"/>
              <a:r>
                <a:rPr lang="de-DE" sz="1600" dirty="0"/>
                <a:t>Rang</a:t>
              </a:r>
            </a:p>
          </p:txBody>
        </p:sp>
        <p:cxnSp>
          <p:nvCxnSpPr>
            <p:cNvPr id="30" name="Straight Connector 29">
              <a:extLst>
                <a:ext uri="{FF2B5EF4-FFF2-40B4-BE49-F238E27FC236}">
                  <a16:creationId xmlns:a16="http://schemas.microsoft.com/office/drawing/2014/main" id="{58BCA050-915C-B847-B944-DFF48E59A3E4}"/>
                </a:ext>
              </a:extLst>
            </p:cNvPr>
            <p:cNvCxnSpPr>
              <a:cxnSpLocks/>
              <a:stCxn id="24" idx="2"/>
              <a:endCxn id="29" idx="0"/>
            </p:cNvCxnSpPr>
            <p:nvPr/>
          </p:nvCxnSpPr>
          <p:spPr>
            <a:xfrm>
              <a:off x="4537736" y="5650321"/>
              <a:ext cx="0" cy="33773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1" name="Oval 7">
              <a:extLst>
                <a:ext uri="{FF2B5EF4-FFF2-40B4-BE49-F238E27FC236}">
                  <a16:creationId xmlns:a16="http://schemas.microsoft.com/office/drawing/2014/main" id="{BFD19EC8-8496-1E46-9F24-1F0668F0CE3D}"/>
                </a:ext>
              </a:extLst>
            </p:cNvPr>
            <p:cNvSpPr>
              <a:spLocks noChangeArrowheads="1"/>
            </p:cNvSpPr>
            <p:nvPr/>
          </p:nvSpPr>
          <p:spPr bwMode="auto">
            <a:xfrm>
              <a:off x="2253340" y="5988051"/>
              <a:ext cx="1266524" cy="368300"/>
            </a:xfrm>
            <a:prstGeom prst="ellipse">
              <a:avLst/>
            </a:prstGeom>
            <a:solidFill>
              <a:schemeClr val="bg1"/>
            </a:solidFill>
            <a:ln w="12700">
              <a:solidFill>
                <a:schemeClr val="tx1"/>
              </a:solidFill>
              <a:round/>
              <a:headEnd/>
              <a:tailEnd/>
            </a:ln>
          </p:spPr>
          <p:txBody>
            <a:bodyPr wrap="none" anchor="ctr"/>
            <a:lstStyle/>
            <a:p>
              <a:pPr algn="ctr"/>
              <a:r>
                <a:rPr lang="de-DE" sz="1600" dirty="0" err="1"/>
                <a:t>TastAnschläge</a:t>
              </a:r>
              <a:endParaRPr lang="de-DE" sz="1600" dirty="0"/>
            </a:p>
          </p:txBody>
        </p:sp>
        <p:cxnSp>
          <p:nvCxnSpPr>
            <p:cNvPr id="32" name="Straight Connector 31">
              <a:extLst>
                <a:ext uri="{FF2B5EF4-FFF2-40B4-BE49-F238E27FC236}">
                  <a16:creationId xmlns:a16="http://schemas.microsoft.com/office/drawing/2014/main" id="{AE4A307A-3DE2-424C-BE0C-1D98FFDB2181}"/>
                </a:ext>
              </a:extLst>
            </p:cNvPr>
            <p:cNvCxnSpPr>
              <a:cxnSpLocks/>
              <a:stCxn id="26" idx="2"/>
              <a:endCxn id="31" idx="0"/>
            </p:cNvCxnSpPr>
            <p:nvPr/>
          </p:nvCxnSpPr>
          <p:spPr>
            <a:xfrm flipH="1">
              <a:off x="2886602" y="5650321"/>
              <a:ext cx="1" cy="33773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3" name="Oval 32">
              <a:extLst>
                <a:ext uri="{FF2B5EF4-FFF2-40B4-BE49-F238E27FC236}">
                  <a16:creationId xmlns:a16="http://schemas.microsoft.com/office/drawing/2014/main" id="{498FD21F-7409-974B-9B90-A3A2FBD0659F}"/>
                </a:ext>
              </a:extLst>
            </p:cNvPr>
            <p:cNvSpPr/>
            <p:nvPr/>
          </p:nvSpPr>
          <p:spPr>
            <a:xfrm>
              <a:off x="4393735" y="4006576"/>
              <a:ext cx="288000" cy="288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C000"/>
                  </a:solidFill>
                </a:rPr>
                <a:t>d</a:t>
              </a:r>
            </a:p>
          </p:txBody>
        </p:sp>
        <p:cxnSp>
          <p:nvCxnSpPr>
            <p:cNvPr id="34" name="Straight Connector 33">
              <a:extLst>
                <a:ext uri="{FF2B5EF4-FFF2-40B4-BE49-F238E27FC236}">
                  <a16:creationId xmlns:a16="http://schemas.microsoft.com/office/drawing/2014/main" id="{7C15BC76-B9C8-A646-B7C9-F342C6D83033}"/>
                </a:ext>
              </a:extLst>
            </p:cNvPr>
            <p:cNvCxnSpPr>
              <a:cxnSpLocks/>
              <a:stCxn id="7" idx="2"/>
              <a:endCxn id="33" idx="0"/>
            </p:cNvCxnSpPr>
            <p:nvPr/>
          </p:nvCxnSpPr>
          <p:spPr>
            <a:xfrm>
              <a:off x="4536985" y="3442918"/>
              <a:ext cx="750" cy="56365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854CC647-04AF-1B49-AB23-D6CD73EA630E}"/>
                </a:ext>
              </a:extLst>
            </p:cNvPr>
            <p:cNvCxnSpPr>
              <a:cxnSpLocks/>
              <a:stCxn id="26" idx="0"/>
              <a:endCxn id="33" idx="3"/>
            </p:cNvCxnSpPr>
            <p:nvPr/>
          </p:nvCxnSpPr>
          <p:spPr>
            <a:xfrm flipV="1">
              <a:off x="2886603" y="4252399"/>
              <a:ext cx="1549309" cy="108655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BE1393D8-CB89-E54D-85EC-FE654D691C5D}"/>
                </a:ext>
              </a:extLst>
            </p:cNvPr>
            <p:cNvCxnSpPr>
              <a:cxnSpLocks/>
              <a:stCxn id="24" idx="0"/>
              <a:endCxn id="33" idx="4"/>
            </p:cNvCxnSpPr>
            <p:nvPr/>
          </p:nvCxnSpPr>
          <p:spPr>
            <a:xfrm flipH="1" flipV="1">
              <a:off x="4537735" y="4294576"/>
              <a:ext cx="1" cy="104437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50C0BCE1-E739-104B-942B-8D9D0D1EBDBB}"/>
                </a:ext>
              </a:extLst>
            </p:cNvPr>
            <p:cNvCxnSpPr>
              <a:cxnSpLocks/>
              <a:stCxn id="33" idx="5"/>
              <a:endCxn id="25" idx="0"/>
            </p:cNvCxnSpPr>
            <p:nvPr/>
          </p:nvCxnSpPr>
          <p:spPr>
            <a:xfrm>
              <a:off x="4639558" y="4252399"/>
              <a:ext cx="1676328" cy="108655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8" name="Round Same Side Corner Rectangle 87">
              <a:extLst>
                <a:ext uri="{FF2B5EF4-FFF2-40B4-BE49-F238E27FC236}">
                  <a16:creationId xmlns:a16="http://schemas.microsoft.com/office/drawing/2014/main" id="{FCBE004D-5CBB-0148-89AE-BA402322A733}"/>
                </a:ext>
              </a:extLst>
            </p:cNvPr>
            <p:cNvSpPr/>
            <p:nvPr/>
          </p:nvSpPr>
          <p:spPr>
            <a:xfrm rot="10800000">
              <a:off x="4419727" y="4709913"/>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ound Same Side Corner Rectangle 87">
              <a:extLst>
                <a:ext uri="{FF2B5EF4-FFF2-40B4-BE49-F238E27FC236}">
                  <a16:creationId xmlns:a16="http://schemas.microsoft.com/office/drawing/2014/main" id="{22A70F62-BAD5-EF48-8CF4-ED33ECB9A8C6}"/>
                </a:ext>
              </a:extLst>
            </p:cNvPr>
            <p:cNvSpPr/>
            <p:nvPr/>
          </p:nvSpPr>
          <p:spPr>
            <a:xfrm rot="14058704">
              <a:off x="3469989" y="4690254"/>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ound Same Side Corner Rectangle 87">
              <a:extLst>
                <a:ext uri="{FF2B5EF4-FFF2-40B4-BE49-F238E27FC236}">
                  <a16:creationId xmlns:a16="http://schemas.microsoft.com/office/drawing/2014/main" id="{1CF6BCFE-9C86-C04A-B14D-DBEB0E52E088}"/>
                </a:ext>
              </a:extLst>
            </p:cNvPr>
            <p:cNvSpPr/>
            <p:nvPr/>
          </p:nvSpPr>
          <p:spPr>
            <a:xfrm rot="7290862">
              <a:off x="5402748" y="4685637"/>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TextBox 40">
              <a:extLst>
                <a:ext uri="{FF2B5EF4-FFF2-40B4-BE49-F238E27FC236}">
                  <a16:creationId xmlns:a16="http://schemas.microsoft.com/office/drawing/2014/main" id="{AA4BEE8D-07C7-7541-B716-49E66EE64DEC}"/>
                </a:ext>
              </a:extLst>
            </p:cNvPr>
            <p:cNvSpPr txBox="1"/>
            <p:nvPr/>
          </p:nvSpPr>
          <p:spPr>
            <a:xfrm>
              <a:off x="4600123" y="3574087"/>
              <a:ext cx="948145" cy="369332"/>
            </a:xfrm>
            <a:prstGeom prst="rect">
              <a:avLst/>
            </a:prstGeom>
            <a:noFill/>
          </p:spPr>
          <p:txBody>
            <a:bodyPr wrap="none" rtlCol="0">
              <a:spAutoFit/>
            </a:bodyPr>
            <a:lstStyle/>
            <a:p>
              <a:r>
                <a:rPr lang="de-DE" dirty="0">
                  <a:solidFill>
                    <a:srgbClr val="FFC000"/>
                  </a:solidFill>
                </a:rPr>
                <a:t>Disjunkt</a:t>
              </a:r>
            </a:p>
          </p:txBody>
        </p:sp>
        <p:cxnSp>
          <p:nvCxnSpPr>
            <p:cNvPr id="42" name="Straight Arrow Connector 41">
              <a:extLst>
                <a:ext uri="{FF2B5EF4-FFF2-40B4-BE49-F238E27FC236}">
                  <a16:creationId xmlns:a16="http://schemas.microsoft.com/office/drawing/2014/main" id="{D32E22C1-1F2C-C642-B02B-7A6EF5D0B53C}"/>
                </a:ext>
              </a:extLst>
            </p:cNvPr>
            <p:cNvCxnSpPr>
              <a:cxnSpLocks/>
              <a:endCxn id="33" idx="7"/>
            </p:cNvCxnSpPr>
            <p:nvPr/>
          </p:nvCxnSpPr>
          <p:spPr>
            <a:xfrm flipH="1">
              <a:off x="4639558" y="3875407"/>
              <a:ext cx="185424" cy="173346"/>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E9E547C1-236A-EB45-B4DC-D32D4C11CC73}"/>
              </a:ext>
            </a:extLst>
          </p:cNvPr>
          <p:cNvSpPr txBox="1"/>
          <p:nvPr/>
        </p:nvSpPr>
        <p:spPr>
          <a:xfrm>
            <a:off x="7158983" y="3844138"/>
            <a:ext cx="1889043" cy="369332"/>
          </a:xfrm>
          <a:prstGeom prst="rect">
            <a:avLst/>
          </a:prstGeom>
          <a:noFill/>
        </p:spPr>
        <p:txBody>
          <a:bodyPr wrap="none" rtlCol="0">
            <a:spAutoFit/>
          </a:bodyPr>
          <a:lstStyle/>
          <a:p>
            <a:r>
              <a:rPr lang="de-DE" dirty="0">
                <a:solidFill>
                  <a:srgbClr val="FFC000"/>
                </a:solidFill>
              </a:rPr>
              <a:t>Richtungsanzeiger</a:t>
            </a:r>
          </a:p>
        </p:txBody>
      </p:sp>
      <p:cxnSp>
        <p:nvCxnSpPr>
          <p:cNvPr id="84" name="Straight Arrow Connector 83">
            <a:extLst>
              <a:ext uri="{FF2B5EF4-FFF2-40B4-BE49-F238E27FC236}">
                <a16:creationId xmlns:a16="http://schemas.microsoft.com/office/drawing/2014/main" id="{EA76DB13-A6A2-0043-AD59-5839010EBD35}"/>
              </a:ext>
            </a:extLst>
          </p:cNvPr>
          <p:cNvCxnSpPr>
            <a:cxnSpLocks/>
            <a:endCxn id="39" idx="5"/>
          </p:cNvCxnSpPr>
          <p:nvPr/>
        </p:nvCxnSpPr>
        <p:spPr>
          <a:xfrm>
            <a:off x="8219076" y="4136940"/>
            <a:ext cx="279514" cy="175300"/>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943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C7CF5-B73F-8848-84DA-F83CB8CBBE17}"/>
              </a:ext>
            </a:extLst>
          </p:cNvPr>
          <p:cNvSpPr>
            <a:spLocks noGrp="1"/>
          </p:cNvSpPr>
          <p:nvPr>
            <p:ph type="title"/>
          </p:nvPr>
        </p:nvSpPr>
        <p:spPr/>
        <p:txBody>
          <a:bodyPr/>
          <a:lstStyle/>
          <a:p>
            <a:r>
              <a:rPr lang="de-DE" dirty="0"/>
              <a:t>Instanzen in Spezialisierungen</a:t>
            </a:r>
          </a:p>
        </p:txBody>
      </p:sp>
      <p:sp>
        <p:nvSpPr>
          <p:cNvPr id="3" name="Content Placeholder 2">
            <a:extLst>
              <a:ext uri="{FF2B5EF4-FFF2-40B4-BE49-F238E27FC236}">
                <a16:creationId xmlns:a16="http://schemas.microsoft.com/office/drawing/2014/main" id="{42F8C085-6AAF-2140-B334-6CC65F850C3E}"/>
              </a:ext>
            </a:extLst>
          </p:cNvPr>
          <p:cNvSpPr>
            <a:spLocks noGrp="1"/>
          </p:cNvSpPr>
          <p:nvPr>
            <p:ph idx="1"/>
          </p:nvPr>
        </p:nvSpPr>
        <p:spPr/>
        <p:txBody>
          <a:bodyPr>
            <a:noAutofit/>
          </a:bodyPr>
          <a:lstStyle/>
          <a:p>
            <a:r>
              <a:rPr lang="de-DE" dirty="0">
                <a:solidFill>
                  <a:schemeClr val="accent1"/>
                </a:solidFill>
              </a:rPr>
              <a:t>Disjunkt</a:t>
            </a:r>
            <a:r>
              <a:rPr lang="de-DE" dirty="0"/>
              <a:t>: </a:t>
            </a:r>
          </a:p>
          <a:p>
            <a:pPr lvl="1"/>
            <a:r>
              <a:rPr lang="de-DE" dirty="0"/>
              <a:t>Keine Instanz fällt in mehrere Spezial-Klassen</a:t>
            </a:r>
          </a:p>
          <a:p>
            <a:r>
              <a:rPr lang="de-DE" dirty="0">
                <a:solidFill>
                  <a:schemeClr val="accent1"/>
                </a:solidFill>
              </a:rPr>
              <a:t>Partiell</a:t>
            </a:r>
            <a:r>
              <a:rPr lang="de-DE" dirty="0"/>
              <a:t>: </a:t>
            </a:r>
          </a:p>
          <a:p>
            <a:pPr lvl="1"/>
            <a:r>
              <a:rPr lang="de-DE" dirty="0"/>
              <a:t>Es gibt Instanzen, die in keine Spezialklasse fallen (z.B. e</a:t>
            </a:r>
            <a:r>
              <a:rPr lang="de-DE" baseline="-25000" dirty="0"/>
              <a:t>3</a:t>
            </a:r>
            <a:r>
              <a:rPr lang="de-DE" dirty="0"/>
              <a:t>, e</a:t>
            </a:r>
            <a:r>
              <a:rPr lang="de-DE" baseline="-25000" dirty="0"/>
              <a:t>7</a:t>
            </a:r>
            <a:r>
              <a:rPr lang="de-DE" dirty="0"/>
              <a:t>)</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4" name="Date Placeholder 3">
            <a:extLst>
              <a:ext uri="{FF2B5EF4-FFF2-40B4-BE49-F238E27FC236}">
                <a16:creationId xmlns:a16="http://schemas.microsoft.com/office/drawing/2014/main" id="{19BA6E4D-F6D6-9649-B380-4A2DDF629E78}"/>
              </a:ext>
            </a:extLst>
          </p:cNvPr>
          <p:cNvSpPr>
            <a:spLocks noGrp="1"/>
          </p:cNvSpPr>
          <p:nvPr>
            <p:ph type="dt" sz="half" idx="2"/>
          </p:nvPr>
        </p:nvSpPr>
        <p:spPr/>
        <p:txBody>
          <a:bodyPr/>
          <a:lstStyle/>
          <a:p>
            <a:r>
              <a:rPr lang="en-GB"/>
              <a:t>Modellierung</a:t>
            </a:r>
          </a:p>
        </p:txBody>
      </p:sp>
      <p:sp>
        <p:nvSpPr>
          <p:cNvPr id="8" name="Footer Placeholder 7">
            <a:extLst>
              <a:ext uri="{FF2B5EF4-FFF2-40B4-BE49-F238E27FC236}">
                <a16:creationId xmlns:a16="http://schemas.microsoft.com/office/drawing/2014/main" id="{B5245492-A94F-6247-9B67-E409B3AC2A56}"/>
              </a:ext>
            </a:extLst>
          </p:cNvPr>
          <p:cNvSpPr>
            <a:spLocks noGrp="1"/>
          </p:cNvSpPr>
          <p:nvPr>
            <p:ph type="ftr" sz="quarter" idx="3"/>
          </p:nvPr>
        </p:nvSpPr>
        <p:spPr/>
        <p:txBody>
          <a:bodyPr/>
          <a:lstStyle/>
          <a:p>
            <a:r>
              <a:rPr lang="en-GB"/>
              <a:t>T. Braun - Datenbanken</a:t>
            </a:r>
          </a:p>
        </p:txBody>
      </p:sp>
      <p:sp>
        <p:nvSpPr>
          <p:cNvPr id="5" name="Slide Number Placeholder 4">
            <a:extLst>
              <a:ext uri="{FF2B5EF4-FFF2-40B4-BE49-F238E27FC236}">
                <a16:creationId xmlns:a16="http://schemas.microsoft.com/office/drawing/2014/main" id="{1ADED4EC-507F-1B4F-A7F2-AAF1EC1B4AD3}"/>
              </a:ext>
            </a:extLst>
          </p:cNvPr>
          <p:cNvSpPr>
            <a:spLocks noGrp="1"/>
          </p:cNvSpPr>
          <p:nvPr>
            <p:ph type="sldNum" sz="quarter" idx="4"/>
          </p:nvPr>
        </p:nvSpPr>
        <p:spPr/>
        <p:txBody>
          <a:bodyPr/>
          <a:lstStyle/>
          <a:p>
            <a:fld id="{6B52BCD7-8B4B-1443-81DC-540C3C62FE02}" type="slidenum">
              <a:rPr lang="en-GB" smtClean="0"/>
              <a:t>41</a:t>
            </a:fld>
            <a:endParaRPr lang="en-GB"/>
          </a:p>
        </p:txBody>
      </p:sp>
      <p:grpSp>
        <p:nvGrpSpPr>
          <p:cNvPr id="101" name="Group 100">
            <a:extLst>
              <a:ext uri="{FF2B5EF4-FFF2-40B4-BE49-F238E27FC236}">
                <a16:creationId xmlns:a16="http://schemas.microsoft.com/office/drawing/2014/main" id="{90073463-7D1B-F94D-8FA3-63FF2FD04AB0}"/>
              </a:ext>
            </a:extLst>
          </p:cNvPr>
          <p:cNvGrpSpPr/>
          <p:nvPr/>
        </p:nvGrpSpPr>
        <p:grpSpPr>
          <a:xfrm>
            <a:off x="1679672" y="3251356"/>
            <a:ext cx="4179356" cy="2654558"/>
            <a:chOff x="4329330" y="3141137"/>
            <a:chExt cx="4179356" cy="2654558"/>
          </a:xfrm>
        </p:grpSpPr>
        <p:grpSp>
          <p:nvGrpSpPr>
            <p:cNvPr id="43" name="Group 42">
              <a:extLst>
                <a:ext uri="{FF2B5EF4-FFF2-40B4-BE49-F238E27FC236}">
                  <a16:creationId xmlns:a16="http://schemas.microsoft.com/office/drawing/2014/main" id="{BFF9D400-9F14-0C4B-8C0D-BAD8DEBA2E3D}"/>
                </a:ext>
              </a:extLst>
            </p:cNvPr>
            <p:cNvGrpSpPr/>
            <p:nvPr/>
          </p:nvGrpSpPr>
          <p:grpSpPr>
            <a:xfrm>
              <a:off x="4329330" y="3141137"/>
              <a:ext cx="4115880" cy="2654558"/>
              <a:chOff x="2065518" y="3122237"/>
              <a:chExt cx="4115880" cy="2654558"/>
            </a:xfrm>
          </p:grpSpPr>
          <p:sp>
            <p:nvSpPr>
              <p:cNvPr id="44" name="Rectangle 2">
                <a:extLst>
                  <a:ext uri="{FF2B5EF4-FFF2-40B4-BE49-F238E27FC236}">
                    <a16:creationId xmlns:a16="http://schemas.microsoft.com/office/drawing/2014/main" id="{DE3E0567-B8DB-F44F-908B-ACD62EF6AA23}"/>
                  </a:ext>
                </a:extLst>
              </p:cNvPr>
              <p:cNvSpPr>
                <a:spLocks noChangeArrowheads="1"/>
              </p:cNvSpPr>
              <p:nvPr/>
            </p:nvSpPr>
            <p:spPr bwMode="auto">
              <a:xfrm>
                <a:off x="2784636" y="3122237"/>
                <a:ext cx="3002145" cy="437841"/>
              </a:xfrm>
              <a:prstGeom prst="ellipse">
                <a:avLst/>
              </a:prstGeom>
              <a:solidFill>
                <a:schemeClr val="bg1"/>
              </a:solidFill>
              <a:ln w="12700">
                <a:solidFill>
                  <a:schemeClr val="accent1"/>
                </a:solidFill>
                <a:miter lim="800000"/>
                <a:headEnd/>
                <a:tailEnd/>
              </a:ln>
            </p:spPr>
            <p:txBody>
              <a:bodyPr wrap="square" lIns="90488" tIns="44450" rIns="90488" bIns="44450">
                <a:spAutoFit/>
              </a:bodyPr>
              <a:lstStyle/>
              <a:p>
                <a:pPr algn="ctr">
                  <a:lnSpc>
                    <a:spcPct val="90000"/>
                  </a:lnSpc>
                </a:pPr>
                <a:endParaRPr lang="de-DE" sz="1600" dirty="0">
                  <a:solidFill>
                    <a:schemeClr val="accent1"/>
                  </a:solidFill>
                </a:endParaRPr>
              </a:p>
            </p:txBody>
          </p:sp>
          <p:sp>
            <p:nvSpPr>
              <p:cNvPr id="45" name="Rectangle 2">
                <a:extLst>
                  <a:ext uri="{FF2B5EF4-FFF2-40B4-BE49-F238E27FC236}">
                    <a16:creationId xmlns:a16="http://schemas.microsoft.com/office/drawing/2014/main" id="{C2136A5D-5990-0F4C-859B-1121664D5548}"/>
                  </a:ext>
                </a:extLst>
              </p:cNvPr>
              <p:cNvSpPr>
                <a:spLocks noChangeArrowheads="1"/>
              </p:cNvSpPr>
              <p:nvPr/>
            </p:nvSpPr>
            <p:spPr bwMode="auto">
              <a:xfrm>
                <a:off x="3630351" y="5338954"/>
                <a:ext cx="1260000" cy="437841"/>
              </a:xfrm>
              <a:prstGeom prst="ellipse">
                <a:avLst/>
              </a:prstGeom>
              <a:solidFill>
                <a:schemeClr val="bg1"/>
              </a:solidFill>
              <a:ln w="12700">
                <a:solidFill>
                  <a:schemeClr val="accent1"/>
                </a:solidFill>
                <a:miter lim="800000"/>
                <a:headEnd/>
                <a:tailEnd/>
              </a:ln>
            </p:spPr>
            <p:txBody>
              <a:bodyPr wrap="square" lIns="90488" tIns="44450" rIns="90488" bIns="44450">
                <a:spAutoFit/>
              </a:bodyPr>
              <a:lstStyle/>
              <a:p>
                <a:pPr algn="ctr">
                  <a:lnSpc>
                    <a:spcPct val="90000"/>
                  </a:lnSpc>
                </a:pPr>
                <a:endParaRPr lang="de-DE" sz="1600" dirty="0">
                  <a:solidFill>
                    <a:schemeClr val="accent1"/>
                  </a:solidFill>
                </a:endParaRPr>
              </a:p>
            </p:txBody>
          </p:sp>
          <p:sp>
            <p:nvSpPr>
              <p:cNvPr id="46" name="Rectangle 2">
                <a:extLst>
                  <a:ext uri="{FF2B5EF4-FFF2-40B4-BE49-F238E27FC236}">
                    <a16:creationId xmlns:a16="http://schemas.microsoft.com/office/drawing/2014/main" id="{4E259A83-B746-B747-9C1F-3F3EE4ABA2B3}"/>
                  </a:ext>
                </a:extLst>
              </p:cNvPr>
              <p:cNvSpPr>
                <a:spLocks noChangeArrowheads="1"/>
              </p:cNvSpPr>
              <p:nvPr/>
            </p:nvSpPr>
            <p:spPr bwMode="auto">
              <a:xfrm>
                <a:off x="5323270" y="5338954"/>
                <a:ext cx="858128" cy="437841"/>
              </a:xfrm>
              <a:prstGeom prst="ellipse">
                <a:avLst/>
              </a:prstGeom>
              <a:solidFill>
                <a:schemeClr val="bg1"/>
              </a:solidFill>
              <a:ln w="12700">
                <a:solidFill>
                  <a:schemeClr val="accent1"/>
                </a:solidFill>
                <a:miter lim="800000"/>
                <a:headEnd/>
                <a:tailEnd/>
              </a:ln>
            </p:spPr>
            <p:txBody>
              <a:bodyPr wrap="square" lIns="90488" tIns="44450" rIns="90488" bIns="44450">
                <a:spAutoFit/>
              </a:bodyPr>
              <a:lstStyle/>
              <a:p>
                <a:pPr algn="ctr">
                  <a:lnSpc>
                    <a:spcPct val="90000"/>
                  </a:lnSpc>
                </a:pPr>
                <a:endParaRPr lang="de-DE" sz="1600" dirty="0">
                  <a:solidFill>
                    <a:schemeClr val="accent1"/>
                  </a:solidFill>
                </a:endParaRPr>
              </a:p>
            </p:txBody>
          </p:sp>
          <p:sp>
            <p:nvSpPr>
              <p:cNvPr id="47" name="Rectangle 2">
                <a:extLst>
                  <a:ext uri="{FF2B5EF4-FFF2-40B4-BE49-F238E27FC236}">
                    <a16:creationId xmlns:a16="http://schemas.microsoft.com/office/drawing/2014/main" id="{5C7A7229-5D9D-CE4A-BFBB-79E9FE5E6B04}"/>
                  </a:ext>
                </a:extLst>
              </p:cNvPr>
              <p:cNvSpPr>
                <a:spLocks noChangeArrowheads="1"/>
              </p:cNvSpPr>
              <p:nvPr/>
            </p:nvSpPr>
            <p:spPr bwMode="auto">
              <a:xfrm>
                <a:off x="2065518" y="5338954"/>
                <a:ext cx="1260000" cy="437841"/>
              </a:xfrm>
              <a:prstGeom prst="ellipse">
                <a:avLst/>
              </a:prstGeom>
              <a:solidFill>
                <a:schemeClr val="bg1"/>
              </a:solidFill>
              <a:ln w="12700">
                <a:solidFill>
                  <a:schemeClr val="accent1"/>
                </a:solidFill>
                <a:miter lim="800000"/>
                <a:headEnd/>
                <a:tailEnd/>
              </a:ln>
            </p:spPr>
            <p:txBody>
              <a:bodyPr wrap="square" lIns="90488" tIns="44450" rIns="90488" bIns="44450">
                <a:spAutoFit/>
              </a:bodyPr>
              <a:lstStyle/>
              <a:p>
                <a:pPr algn="ctr">
                  <a:lnSpc>
                    <a:spcPct val="90000"/>
                  </a:lnSpc>
                </a:pPr>
                <a:endParaRPr lang="de-DE" sz="1600" dirty="0">
                  <a:solidFill>
                    <a:schemeClr val="accent1"/>
                  </a:solidFill>
                </a:endParaRPr>
              </a:p>
            </p:txBody>
          </p:sp>
          <p:cxnSp>
            <p:nvCxnSpPr>
              <p:cNvPr id="50" name="Straight Connector 49">
                <a:extLst>
                  <a:ext uri="{FF2B5EF4-FFF2-40B4-BE49-F238E27FC236}">
                    <a16:creationId xmlns:a16="http://schemas.microsoft.com/office/drawing/2014/main" id="{2E78A6AB-3F62-9D45-8720-9750962F70DD}"/>
                  </a:ext>
                </a:extLst>
              </p:cNvPr>
              <p:cNvCxnSpPr>
                <a:cxnSpLocks/>
              </p:cNvCxnSpPr>
              <p:nvPr/>
            </p:nvCxnSpPr>
            <p:spPr>
              <a:xfrm flipV="1">
                <a:off x="2315667" y="3413492"/>
                <a:ext cx="734287" cy="205009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22B6105F-6574-F440-8FD6-CDD561C7B2E7}"/>
                  </a:ext>
                </a:extLst>
              </p:cNvPr>
              <p:cNvCxnSpPr>
                <a:cxnSpLocks/>
              </p:cNvCxnSpPr>
              <p:nvPr/>
            </p:nvCxnSpPr>
            <p:spPr>
              <a:xfrm flipH="1" flipV="1">
                <a:off x="3382845" y="3413493"/>
                <a:ext cx="557696" cy="205009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47D0B74B-5685-D240-8D35-1CDC44755A67}"/>
                  </a:ext>
                </a:extLst>
              </p:cNvPr>
              <p:cNvCxnSpPr>
                <a:cxnSpLocks/>
              </p:cNvCxnSpPr>
              <p:nvPr/>
            </p:nvCxnSpPr>
            <p:spPr>
              <a:xfrm flipH="1">
                <a:off x="2545217" y="3420783"/>
                <a:ext cx="1397919" cy="204280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sp>
          <p:nvSpPr>
            <p:cNvPr id="61" name="TextBox 60">
              <a:extLst>
                <a:ext uri="{FF2B5EF4-FFF2-40B4-BE49-F238E27FC236}">
                  <a16:creationId xmlns:a16="http://schemas.microsoft.com/office/drawing/2014/main" id="{9785B9A1-1881-784F-A14E-94B94C27B320}"/>
                </a:ext>
              </a:extLst>
            </p:cNvPr>
            <p:cNvSpPr txBox="1"/>
            <p:nvPr/>
          </p:nvSpPr>
          <p:spPr>
            <a:xfrm>
              <a:off x="5184433" y="3144247"/>
              <a:ext cx="378630" cy="369332"/>
            </a:xfrm>
            <a:prstGeom prst="rect">
              <a:avLst/>
            </a:prstGeom>
            <a:noFill/>
          </p:spPr>
          <p:txBody>
            <a:bodyPr wrap="none" rtlCol="0">
              <a:spAutoFit/>
            </a:bodyPr>
            <a:lstStyle/>
            <a:p>
              <a:r>
                <a:rPr lang="de-DE" dirty="0"/>
                <a:t>e</a:t>
              </a:r>
              <a:r>
                <a:rPr lang="de-DE" baseline="-25000" dirty="0"/>
                <a:t>1</a:t>
              </a:r>
            </a:p>
          </p:txBody>
        </p:sp>
        <p:sp>
          <p:nvSpPr>
            <p:cNvPr id="62" name="TextBox 61">
              <a:extLst>
                <a:ext uri="{FF2B5EF4-FFF2-40B4-BE49-F238E27FC236}">
                  <a16:creationId xmlns:a16="http://schemas.microsoft.com/office/drawing/2014/main" id="{62A15583-93DF-CF43-A431-FA2264E848A0}"/>
                </a:ext>
              </a:extLst>
            </p:cNvPr>
            <p:cNvSpPr txBox="1"/>
            <p:nvPr/>
          </p:nvSpPr>
          <p:spPr>
            <a:xfrm>
              <a:off x="5481478" y="3144247"/>
              <a:ext cx="378630" cy="369332"/>
            </a:xfrm>
            <a:prstGeom prst="rect">
              <a:avLst/>
            </a:prstGeom>
            <a:noFill/>
          </p:spPr>
          <p:txBody>
            <a:bodyPr wrap="none" rtlCol="0">
              <a:spAutoFit/>
            </a:bodyPr>
            <a:lstStyle/>
            <a:p>
              <a:r>
                <a:rPr lang="de-DE" dirty="0"/>
                <a:t>e</a:t>
              </a:r>
              <a:r>
                <a:rPr lang="de-DE" baseline="-25000" dirty="0"/>
                <a:t>2</a:t>
              </a:r>
            </a:p>
          </p:txBody>
        </p:sp>
        <p:sp>
          <p:nvSpPr>
            <p:cNvPr id="63" name="TextBox 62">
              <a:extLst>
                <a:ext uri="{FF2B5EF4-FFF2-40B4-BE49-F238E27FC236}">
                  <a16:creationId xmlns:a16="http://schemas.microsoft.com/office/drawing/2014/main" id="{38EFD109-75AA-BB47-804E-ECD1ECA5BFF8}"/>
                </a:ext>
              </a:extLst>
            </p:cNvPr>
            <p:cNvSpPr txBox="1"/>
            <p:nvPr/>
          </p:nvSpPr>
          <p:spPr>
            <a:xfrm>
              <a:off x="5778523" y="3144247"/>
              <a:ext cx="378630" cy="369332"/>
            </a:xfrm>
            <a:prstGeom prst="rect">
              <a:avLst/>
            </a:prstGeom>
            <a:noFill/>
          </p:spPr>
          <p:txBody>
            <a:bodyPr wrap="none" rtlCol="0">
              <a:spAutoFit/>
            </a:bodyPr>
            <a:lstStyle/>
            <a:p>
              <a:r>
                <a:rPr lang="de-DE" dirty="0"/>
                <a:t>e</a:t>
              </a:r>
              <a:r>
                <a:rPr lang="de-DE" baseline="-25000" dirty="0"/>
                <a:t>3</a:t>
              </a:r>
            </a:p>
          </p:txBody>
        </p:sp>
        <p:sp>
          <p:nvSpPr>
            <p:cNvPr id="64" name="TextBox 63">
              <a:extLst>
                <a:ext uri="{FF2B5EF4-FFF2-40B4-BE49-F238E27FC236}">
                  <a16:creationId xmlns:a16="http://schemas.microsoft.com/office/drawing/2014/main" id="{04E10107-8608-BA4B-9AD9-0897CEA0E3B1}"/>
                </a:ext>
              </a:extLst>
            </p:cNvPr>
            <p:cNvSpPr txBox="1"/>
            <p:nvPr/>
          </p:nvSpPr>
          <p:spPr>
            <a:xfrm>
              <a:off x="6075568" y="3144247"/>
              <a:ext cx="378630" cy="369332"/>
            </a:xfrm>
            <a:prstGeom prst="rect">
              <a:avLst/>
            </a:prstGeom>
            <a:noFill/>
          </p:spPr>
          <p:txBody>
            <a:bodyPr wrap="none" rtlCol="0">
              <a:spAutoFit/>
            </a:bodyPr>
            <a:lstStyle/>
            <a:p>
              <a:r>
                <a:rPr lang="de-DE" dirty="0"/>
                <a:t>e</a:t>
              </a:r>
              <a:r>
                <a:rPr lang="de-DE" baseline="-25000" dirty="0"/>
                <a:t>4</a:t>
              </a:r>
            </a:p>
          </p:txBody>
        </p:sp>
        <p:sp>
          <p:nvSpPr>
            <p:cNvPr id="65" name="TextBox 64">
              <a:extLst>
                <a:ext uri="{FF2B5EF4-FFF2-40B4-BE49-F238E27FC236}">
                  <a16:creationId xmlns:a16="http://schemas.microsoft.com/office/drawing/2014/main" id="{B9D52381-663A-CB48-95E6-373B88879BD1}"/>
                </a:ext>
              </a:extLst>
            </p:cNvPr>
            <p:cNvSpPr txBox="1"/>
            <p:nvPr/>
          </p:nvSpPr>
          <p:spPr>
            <a:xfrm>
              <a:off x="6372613" y="3144247"/>
              <a:ext cx="378630" cy="369332"/>
            </a:xfrm>
            <a:prstGeom prst="rect">
              <a:avLst/>
            </a:prstGeom>
            <a:noFill/>
          </p:spPr>
          <p:txBody>
            <a:bodyPr wrap="none" rtlCol="0">
              <a:spAutoFit/>
            </a:bodyPr>
            <a:lstStyle/>
            <a:p>
              <a:r>
                <a:rPr lang="de-DE" dirty="0"/>
                <a:t>e</a:t>
              </a:r>
              <a:r>
                <a:rPr lang="de-DE" baseline="-25000" dirty="0"/>
                <a:t>5</a:t>
              </a:r>
            </a:p>
          </p:txBody>
        </p:sp>
        <p:sp>
          <p:nvSpPr>
            <p:cNvPr id="66" name="TextBox 65">
              <a:extLst>
                <a:ext uri="{FF2B5EF4-FFF2-40B4-BE49-F238E27FC236}">
                  <a16:creationId xmlns:a16="http://schemas.microsoft.com/office/drawing/2014/main" id="{1E4CE06B-0A5A-CE46-97B3-F862DAD250C5}"/>
                </a:ext>
              </a:extLst>
            </p:cNvPr>
            <p:cNvSpPr txBox="1"/>
            <p:nvPr/>
          </p:nvSpPr>
          <p:spPr>
            <a:xfrm>
              <a:off x="6669658" y="3144247"/>
              <a:ext cx="378630" cy="369332"/>
            </a:xfrm>
            <a:prstGeom prst="rect">
              <a:avLst/>
            </a:prstGeom>
            <a:noFill/>
          </p:spPr>
          <p:txBody>
            <a:bodyPr wrap="none" rtlCol="0">
              <a:spAutoFit/>
            </a:bodyPr>
            <a:lstStyle/>
            <a:p>
              <a:r>
                <a:rPr lang="de-DE" dirty="0"/>
                <a:t>e</a:t>
              </a:r>
              <a:r>
                <a:rPr lang="de-DE" baseline="-25000" dirty="0"/>
                <a:t>6</a:t>
              </a:r>
            </a:p>
          </p:txBody>
        </p:sp>
        <p:sp>
          <p:nvSpPr>
            <p:cNvPr id="67" name="TextBox 66">
              <a:extLst>
                <a:ext uri="{FF2B5EF4-FFF2-40B4-BE49-F238E27FC236}">
                  <a16:creationId xmlns:a16="http://schemas.microsoft.com/office/drawing/2014/main" id="{DF09CBCD-2456-1E4B-8F9F-84DE52D500E3}"/>
                </a:ext>
              </a:extLst>
            </p:cNvPr>
            <p:cNvSpPr txBox="1"/>
            <p:nvPr/>
          </p:nvSpPr>
          <p:spPr>
            <a:xfrm>
              <a:off x="6966703" y="3144247"/>
              <a:ext cx="378630" cy="369332"/>
            </a:xfrm>
            <a:prstGeom prst="rect">
              <a:avLst/>
            </a:prstGeom>
            <a:noFill/>
          </p:spPr>
          <p:txBody>
            <a:bodyPr wrap="none" rtlCol="0">
              <a:spAutoFit/>
            </a:bodyPr>
            <a:lstStyle/>
            <a:p>
              <a:r>
                <a:rPr lang="de-DE" dirty="0"/>
                <a:t>e</a:t>
              </a:r>
              <a:r>
                <a:rPr lang="de-DE" baseline="-25000" dirty="0"/>
                <a:t>7</a:t>
              </a:r>
            </a:p>
          </p:txBody>
        </p:sp>
        <p:sp>
          <p:nvSpPr>
            <p:cNvPr id="68" name="TextBox 67">
              <a:extLst>
                <a:ext uri="{FF2B5EF4-FFF2-40B4-BE49-F238E27FC236}">
                  <a16:creationId xmlns:a16="http://schemas.microsoft.com/office/drawing/2014/main" id="{0EE57A78-FC01-2841-A204-6E114EB92C1D}"/>
                </a:ext>
              </a:extLst>
            </p:cNvPr>
            <p:cNvSpPr txBox="1"/>
            <p:nvPr/>
          </p:nvSpPr>
          <p:spPr>
            <a:xfrm>
              <a:off x="7263748" y="3144247"/>
              <a:ext cx="378630" cy="369332"/>
            </a:xfrm>
            <a:prstGeom prst="rect">
              <a:avLst/>
            </a:prstGeom>
            <a:noFill/>
          </p:spPr>
          <p:txBody>
            <a:bodyPr wrap="none" rtlCol="0">
              <a:spAutoFit/>
            </a:bodyPr>
            <a:lstStyle/>
            <a:p>
              <a:r>
                <a:rPr lang="de-DE" dirty="0"/>
                <a:t>e</a:t>
              </a:r>
              <a:r>
                <a:rPr lang="de-DE" baseline="-25000" dirty="0"/>
                <a:t>8</a:t>
              </a:r>
            </a:p>
          </p:txBody>
        </p:sp>
        <p:sp>
          <p:nvSpPr>
            <p:cNvPr id="69" name="TextBox 68">
              <a:extLst>
                <a:ext uri="{FF2B5EF4-FFF2-40B4-BE49-F238E27FC236}">
                  <a16:creationId xmlns:a16="http://schemas.microsoft.com/office/drawing/2014/main" id="{338B3890-C2D5-C143-907A-73664DD517B2}"/>
                </a:ext>
              </a:extLst>
            </p:cNvPr>
            <p:cNvSpPr txBox="1"/>
            <p:nvPr/>
          </p:nvSpPr>
          <p:spPr>
            <a:xfrm>
              <a:off x="7560789" y="3144247"/>
              <a:ext cx="357790" cy="369332"/>
            </a:xfrm>
            <a:prstGeom prst="rect">
              <a:avLst/>
            </a:prstGeom>
            <a:noFill/>
          </p:spPr>
          <p:txBody>
            <a:bodyPr wrap="none" rtlCol="0">
              <a:spAutoFit/>
            </a:bodyPr>
            <a:lstStyle/>
            <a:p>
              <a:r>
                <a:rPr lang="de-DE" dirty="0"/>
                <a:t>...</a:t>
              </a:r>
              <a:endParaRPr lang="de-DE" baseline="-25000" dirty="0"/>
            </a:p>
          </p:txBody>
        </p:sp>
        <p:sp>
          <p:nvSpPr>
            <p:cNvPr id="78" name="TextBox 77">
              <a:extLst>
                <a:ext uri="{FF2B5EF4-FFF2-40B4-BE49-F238E27FC236}">
                  <a16:creationId xmlns:a16="http://schemas.microsoft.com/office/drawing/2014/main" id="{5CD72883-C63A-BD45-B4E2-AC0DA0A65051}"/>
                </a:ext>
              </a:extLst>
            </p:cNvPr>
            <p:cNvSpPr txBox="1"/>
            <p:nvPr/>
          </p:nvSpPr>
          <p:spPr>
            <a:xfrm>
              <a:off x="4383241" y="5351607"/>
              <a:ext cx="378630" cy="369332"/>
            </a:xfrm>
            <a:prstGeom prst="rect">
              <a:avLst/>
            </a:prstGeom>
            <a:noFill/>
          </p:spPr>
          <p:txBody>
            <a:bodyPr wrap="none" rtlCol="0">
              <a:spAutoFit/>
            </a:bodyPr>
            <a:lstStyle/>
            <a:p>
              <a:r>
                <a:rPr lang="de-DE" dirty="0"/>
                <a:t>e</a:t>
              </a:r>
              <a:r>
                <a:rPr lang="de-DE" baseline="-25000" dirty="0"/>
                <a:t>1</a:t>
              </a:r>
            </a:p>
          </p:txBody>
        </p:sp>
        <p:sp>
          <p:nvSpPr>
            <p:cNvPr id="79" name="TextBox 78">
              <a:extLst>
                <a:ext uri="{FF2B5EF4-FFF2-40B4-BE49-F238E27FC236}">
                  <a16:creationId xmlns:a16="http://schemas.microsoft.com/office/drawing/2014/main" id="{B589C9C5-4397-B648-9DC9-48A55A7AC9C9}"/>
                </a:ext>
              </a:extLst>
            </p:cNvPr>
            <p:cNvSpPr txBox="1"/>
            <p:nvPr/>
          </p:nvSpPr>
          <p:spPr>
            <a:xfrm>
              <a:off x="4626818" y="5351607"/>
              <a:ext cx="378630" cy="369332"/>
            </a:xfrm>
            <a:prstGeom prst="rect">
              <a:avLst/>
            </a:prstGeom>
            <a:noFill/>
          </p:spPr>
          <p:txBody>
            <a:bodyPr wrap="none" rtlCol="0">
              <a:spAutoFit/>
            </a:bodyPr>
            <a:lstStyle/>
            <a:p>
              <a:r>
                <a:rPr lang="de-DE" dirty="0"/>
                <a:t>e</a:t>
              </a:r>
              <a:r>
                <a:rPr lang="de-DE" baseline="-25000" dirty="0"/>
                <a:t>4</a:t>
              </a:r>
            </a:p>
          </p:txBody>
        </p:sp>
        <p:sp>
          <p:nvSpPr>
            <p:cNvPr id="80" name="TextBox 79">
              <a:extLst>
                <a:ext uri="{FF2B5EF4-FFF2-40B4-BE49-F238E27FC236}">
                  <a16:creationId xmlns:a16="http://schemas.microsoft.com/office/drawing/2014/main" id="{E979027B-7CB0-F241-BF5F-32082BDBA180}"/>
                </a:ext>
              </a:extLst>
            </p:cNvPr>
            <p:cNvSpPr txBox="1"/>
            <p:nvPr/>
          </p:nvSpPr>
          <p:spPr>
            <a:xfrm>
              <a:off x="4870395" y="5351607"/>
              <a:ext cx="378630" cy="369332"/>
            </a:xfrm>
            <a:prstGeom prst="rect">
              <a:avLst/>
            </a:prstGeom>
            <a:noFill/>
          </p:spPr>
          <p:txBody>
            <a:bodyPr wrap="none" rtlCol="0">
              <a:spAutoFit/>
            </a:bodyPr>
            <a:lstStyle/>
            <a:p>
              <a:r>
                <a:rPr lang="de-DE" dirty="0"/>
                <a:t>e</a:t>
              </a:r>
              <a:r>
                <a:rPr lang="de-DE" baseline="-25000" dirty="0"/>
                <a:t>5</a:t>
              </a:r>
            </a:p>
          </p:txBody>
        </p:sp>
        <p:sp>
          <p:nvSpPr>
            <p:cNvPr id="81" name="TextBox 80">
              <a:extLst>
                <a:ext uri="{FF2B5EF4-FFF2-40B4-BE49-F238E27FC236}">
                  <a16:creationId xmlns:a16="http://schemas.microsoft.com/office/drawing/2014/main" id="{BEEA2998-D4B4-E346-9684-8F47CA52A817}"/>
                </a:ext>
              </a:extLst>
            </p:cNvPr>
            <p:cNvSpPr txBox="1"/>
            <p:nvPr/>
          </p:nvSpPr>
          <p:spPr>
            <a:xfrm>
              <a:off x="5113972" y="5351607"/>
              <a:ext cx="357790" cy="369332"/>
            </a:xfrm>
            <a:prstGeom prst="rect">
              <a:avLst/>
            </a:prstGeom>
            <a:noFill/>
          </p:spPr>
          <p:txBody>
            <a:bodyPr wrap="none" rtlCol="0">
              <a:spAutoFit/>
            </a:bodyPr>
            <a:lstStyle/>
            <a:p>
              <a:r>
                <a:rPr lang="de-DE" dirty="0"/>
                <a:t>...</a:t>
              </a:r>
              <a:endParaRPr lang="de-DE" baseline="-25000" dirty="0"/>
            </a:p>
          </p:txBody>
        </p:sp>
        <p:sp>
          <p:nvSpPr>
            <p:cNvPr id="82" name="TextBox 81">
              <a:extLst>
                <a:ext uri="{FF2B5EF4-FFF2-40B4-BE49-F238E27FC236}">
                  <a16:creationId xmlns:a16="http://schemas.microsoft.com/office/drawing/2014/main" id="{FFFCC216-046A-624A-BE16-F07035A64E35}"/>
                </a:ext>
              </a:extLst>
            </p:cNvPr>
            <p:cNvSpPr txBox="1"/>
            <p:nvPr/>
          </p:nvSpPr>
          <p:spPr>
            <a:xfrm>
              <a:off x="6078249" y="5360555"/>
              <a:ext cx="378630" cy="369332"/>
            </a:xfrm>
            <a:prstGeom prst="rect">
              <a:avLst/>
            </a:prstGeom>
            <a:noFill/>
          </p:spPr>
          <p:txBody>
            <a:bodyPr wrap="none" rtlCol="0">
              <a:spAutoFit/>
            </a:bodyPr>
            <a:lstStyle/>
            <a:p>
              <a:r>
                <a:rPr lang="de-DE" dirty="0"/>
                <a:t>e</a:t>
              </a:r>
              <a:r>
                <a:rPr lang="de-DE" baseline="-25000" dirty="0"/>
                <a:t>2</a:t>
              </a:r>
            </a:p>
          </p:txBody>
        </p:sp>
        <p:sp>
          <p:nvSpPr>
            <p:cNvPr id="83" name="TextBox 82">
              <a:extLst>
                <a:ext uri="{FF2B5EF4-FFF2-40B4-BE49-F238E27FC236}">
                  <a16:creationId xmlns:a16="http://schemas.microsoft.com/office/drawing/2014/main" id="{0636BA61-C99C-A740-A331-0229AE5BC9D3}"/>
                </a:ext>
              </a:extLst>
            </p:cNvPr>
            <p:cNvSpPr txBox="1"/>
            <p:nvPr/>
          </p:nvSpPr>
          <p:spPr>
            <a:xfrm>
              <a:off x="6377320" y="5360555"/>
              <a:ext cx="357790" cy="369332"/>
            </a:xfrm>
            <a:prstGeom prst="rect">
              <a:avLst/>
            </a:prstGeom>
            <a:noFill/>
          </p:spPr>
          <p:txBody>
            <a:bodyPr wrap="none" rtlCol="0">
              <a:spAutoFit/>
            </a:bodyPr>
            <a:lstStyle/>
            <a:p>
              <a:r>
                <a:rPr lang="de-DE" dirty="0"/>
                <a:t>...</a:t>
              </a:r>
              <a:endParaRPr lang="de-DE" baseline="-25000" dirty="0"/>
            </a:p>
          </p:txBody>
        </p:sp>
        <p:sp>
          <p:nvSpPr>
            <p:cNvPr id="86" name="TextBox 85">
              <a:extLst>
                <a:ext uri="{FF2B5EF4-FFF2-40B4-BE49-F238E27FC236}">
                  <a16:creationId xmlns:a16="http://schemas.microsoft.com/office/drawing/2014/main" id="{1CC50AFD-9748-364A-987A-C693B269D5FC}"/>
                </a:ext>
              </a:extLst>
            </p:cNvPr>
            <p:cNvSpPr txBox="1"/>
            <p:nvPr/>
          </p:nvSpPr>
          <p:spPr>
            <a:xfrm>
              <a:off x="7566241" y="5370953"/>
              <a:ext cx="378630" cy="369332"/>
            </a:xfrm>
            <a:prstGeom prst="rect">
              <a:avLst/>
            </a:prstGeom>
            <a:noFill/>
          </p:spPr>
          <p:txBody>
            <a:bodyPr wrap="none" rtlCol="0">
              <a:spAutoFit/>
            </a:bodyPr>
            <a:lstStyle/>
            <a:p>
              <a:r>
                <a:rPr lang="de-DE" dirty="0"/>
                <a:t>e</a:t>
              </a:r>
              <a:r>
                <a:rPr lang="de-DE" baseline="-25000" dirty="0"/>
                <a:t>6</a:t>
              </a:r>
            </a:p>
          </p:txBody>
        </p:sp>
        <p:sp>
          <p:nvSpPr>
            <p:cNvPr id="87" name="TextBox 86">
              <a:extLst>
                <a:ext uri="{FF2B5EF4-FFF2-40B4-BE49-F238E27FC236}">
                  <a16:creationId xmlns:a16="http://schemas.microsoft.com/office/drawing/2014/main" id="{763778CE-A075-7D41-895C-D80F7EFCCBA7}"/>
                </a:ext>
              </a:extLst>
            </p:cNvPr>
            <p:cNvSpPr txBox="1"/>
            <p:nvPr/>
          </p:nvSpPr>
          <p:spPr>
            <a:xfrm>
              <a:off x="7858569" y="5370953"/>
              <a:ext cx="378630" cy="369332"/>
            </a:xfrm>
            <a:prstGeom prst="rect">
              <a:avLst/>
            </a:prstGeom>
            <a:noFill/>
          </p:spPr>
          <p:txBody>
            <a:bodyPr wrap="none" rtlCol="0">
              <a:spAutoFit/>
            </a:bodyPr>
            <a:lstStyle/>
            <a:p>
              <a:r>
                <a:rPr lang="de-DE" dirty="0"/>
                <a:t>e</a:t>
              </a:r>
              <a:r>
                <a:rPr lang="de-DE" baseline="-25000" dirty="0"/>
                <a:t>8</a:t>
              </a:r>
            </a:p>
          </p:txBody>
        </p:sp>
        <p:sp>
          <p:nvSpPr>
            <p:cNvPr id="88" name="TextBox 87">
              <a:extLst>
                <a:ext uri="{FF2B5EF4-FFF2-40B4-BE49-F238E27FC236}">
                  <a16:creationId xmlns:a16="http://schemas.microsoft.com/office/drawing/2014/main" id="{768CD1D9-4463-BD4C-873C-0B94659D9D37}"/>
                </a:ext>
              </a:extLst>
            </p:cNvPr>
            <p:cNvSpPr txBox="1"/>
            <p:nvPr/>
          </p:nvSpPr>
          <p:spPr>
            <a:xfrm>
              <a:off x="8150896" y="5370953"/>
              <a:ext cx="357790" cy="369332"/>
            </a:xfrm>
            <a:prstGeom prst="rect">
              <a:avLst/>
            </a:prstGeom>
            <a:noFill/>
          </p:spPr>
          <p:txBody>
            <a:bodyPr wrap="none" rtlCol="0">
              <a:spAutoFit/>
            </a:bodyPr>
            <a:lstStyle/>
            <a:p>
              <a:r>
                <a:rPr lang="de-DE" dirty="0"/>
                <a:t>...</a:t>
              </a:r>
              <a:endParaRPr lang="de-DE" baseline="-25000" dirty="0"/>
            </a:p>
          </p:txBody>
        </p:sp>
        <p:cxnSp>
          <p:nvCxnSpPr>
            <p:cNvPr id="96" name="Straight Connector 95">
              <a:extLst>
                <a:ext uri="{FF2B5EF4-FFF2-40B4-BE49-F238E27FC236}">
                  <a16:creationId xmlns:a16="http://schemas.microsoft.com/office/drawing/2014/main" id="{0C62FE6F-724F-5045-9677-DBF2588FBEDE}"/>
                </a:ext>
              </a:extLst>
            </p:cNvPr>
            <p:cNvCxnSpPr>
              <a:cxnSpLocks/>
            </p:cNvCxnSpPr>
            <p:nvPr/>
          </p:nvCxnSpPr>
          <p:spPr>
            <a:xfrm flipH="1">
              <a:off x="5090901" y="3438335"/>
              <a:ext cx="1397919" cy="204280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4315EAC2-86F5-994A-97AA-94BF74C3073E}"/>
                </a:ext>
              </a:extLst>
            </p:cNvPr>
            <p:cNvCxnSpPr>
              <a:cxnSpLocks/>
            </p:cNvCxnSpPr>
            <p:nvPr/>
          </p:nvCxnSpPr>
          <p:spPr>
            <a:xfrm flipH="1" flipV="1">
              <a:off x="6842355" y="3439683"/>
              <a:ext cx="850998" cy="204835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52B014D3-AAD7-7442-80B2-0F875FAEA2FE}"/>
                </a:ext>
              </a:extLst>
            </p:cNvPr>
            <p:cNvCxnSpPr>
              <a:cxnSpLocks/>
            </p:cNvCxnSpPr>
            <p:nvPr/>
          </p:nvCxnSpPr>
          <p:spPr>
            <a:xfrm flipH="1" flipV="1">
              <a:off x="7422904" y="3432392"/>
              <a:ext cx="575282" cy="206485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sp>
        <p:nvSpPr>
          <p:cNvPr id="48" name="Rectangle 47">
            <a:extLst>
              <a:ext uri="{FF2B5EF4-FFF2-40B4-BE49-F238E27FC236}">
                <a16:creationId xmlns:a16="http://schemas.microsoft.com/office/drawing/2014/main" id="{C1BE4DFB-E3E1-474A-8168-99490F665444}"/>
              </a:ext>
            </a:extLst>
          </p:cNvPr>
          <p:cNvSpPr/>
          <p:nvPr/>
        </p:nvSpPr>
        <p:spPr>
          <a:xfrm>
            <a:off x="3128865" y="3304069"/>
            <a:ext cx="324000" cy="324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tangle 48">
            <a:extLst>
              <a:ext uri="{FF2B5EF4-FFF2-40B4-BE49-F238E27FC236}">
                <a16:creationId xmlns:a16="http://schemas.microsoft.com/office/drawing/2014/main" id="{A3737401-DA8F-5042-AC4C-8FADFA70F86B}"/>
              </a:ext>
            </a:extLst>
          </p:cNvPr>
          <p:cNvSpPr/>
          <p:nvPr/>
        </p:nvSpPr>
        <p:spPr>
          <a:xfrm>
            <a:off x="4322288" y="3304069"/>
            <a:ext cx="324000" cy="324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 name="Group 8">
            <a:extLst>
              <a:ext uri="{FF2B5EF4-FFF2-40B4-BE49-F238E27FC236}">
                <a16:creationId xmlns:a16="http://schemas.microsoft.com/office/drawing/2014/main" id="{BBC45D15-D9EB-595A-04F1-F6D5026C3931}"/>
              </a:ext>
            </a:extLst>
          </p:cNvPr>
          <p:cNvGrpSpPr/>
          <p:nvPr/>
        </p:nvGrpSpPr>
        <p:grpSpPr>
          <a:xfrm>
            <a:off x="7260757" y="1188294"/>
            <a:ext cx="4678036" cy="4717620"/>
            <a:chOff x="2253340" y="1638732"/>
            <a:chExt cx="4678036" cy="4717620"/>
          </a:xfrm>
        </p:grpSpPr>
        <p:sp>
          <p:nvSpPr>
            <p:cNvPr id="10" name="Rectangle 2">
              <a:extLst>
                <a:ext uri="{FF2B5EF4-FFF2-40B4-BE49-F238E27FC236}">
                  <a16:creationId xmlns:a16="http://schemas.microsoft.com/office/drawing/2014/main" id="{854A372A-9A4F-BDDF-ED6B-FB3E74AF54B6}"/>
                </a:ext>
              </a:extLst>
            </p:cNvPr>
            <p:cNvSpPr>
              <a:spLocks noChangeArrowheads="1"/>
            </p:cNvSpPr>
            <p:nvPr/>
          </p:nvSpPr>
          <p:spPr bwMode="auto">
            <a:xfrm>
              <a:off x="3979331" y="3131551"/>
              <a:ext cx="1115307"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Angestellte</a:t>
              </a:r>
            </a:p>
          </p:txBody>
        </p:sp>
        <p:sp>
          <p:nvSpPr>
            <p:cNvPr id="11" name="Oval 7">
              <a:extLst>
                <a:ext uri="{FF2B5EF4-FFF2-40B4-BE49-F238E27FC236}">
                  <a16:creationId xmlns:a16="http://schemas.microsoft.com/office/drawing/2014/main" id="{186A3D05-5B0A-895E-8B35-5E5F0C1305FD}"/>
                </a:ext>
              </a:extLst>
            </p:cNvPr>
            <p:cNvSpPr>
              <a:spLocks noChangeArrowheads="1"/>
            </p:cNvSpPr>
            <p:nvPr/>
          </p:nvSpPr>
          <p:spPr bwMode="auto">
            <a:xfrm>
              <a:off x="3913284" y="2145078"/>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u="sng" dirty="0" err="1"/>
                <a:t>SozVersNr</a:t>
              </a:r>
              <a:endParaRPr lang="de-DE" sz="1600" dirty="0"/>
            </a:p>
          </p:txBody>
        </p:sp>
        <p:cxnSp>
          <p:nvCxnSpPr>
            <p:cNvPr id="12" name="Straight Connector 11">
              <a:extLst>
                <a:ext uri="{FF2B5EF4-FFF2-40B4-BE49-F238E27FC236}">
                  <a16:creationId xmlns:a16="http://schemas.microsoft.com/office/drawing/2014/main" id="{702DC7A2-74D8-65B0-CDD5-F34BB7894040}"/>
                </a:ext>
              </a:extLst>
            </p:cNvPr>
            <p:cNvCxnSpPr>
              <a:cxnSpLocks/>
              <a:stCxn id="10" idx="0"/>
              <a:endCxn id="11" idx="4"/>
            </p:cNvCxnSpPr>
            <p:nvPr/>
          </p:nvCxnSpPr>
          <p:spPr>
            <a:xfrm flipH="1" flipV="1">
              <a:off x="4437596" y="2513378"/>
              <a:ext cx="99389" cy="61817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3" name="Oval 7">
              <a:extLst>
                <a:ext uri="{FF2B5EF4-FFF2-40B4-BE49-F238E27FC236}">
                  <a16:creationId xmlns:a16="http://schemas.microsoft.com/office/drawing/2014/main" id="{6DB4EB65-2DD2-F5CB-0071-BD520C435B09}"/>
                </a:ext>
              </a:extLst>
            </p:cNvPr>
            <p:cNvSpPr>
              <a:spLocks noChangeArrowheads="1"/>
            </p:cNvSpPr>
            <p:nvPr/>
          </p:nvSpPr>
          <p:spPr bwMode="auto">
            <a:xfrm>
              <a:off x="4717853" y="2412370"/>
              <a:ext cx="793884" cy="368300"/>
            </a:xfrm>
            <a:prstGeom prst="ellipse">
              <a:avLst/>
            </a:prstGeom>
            <a:solidFill>
              <a:schemeClr val="bg1"/>
            </a:solidFill>
            <a:ln w="12700">
              <a:solidFill>
                <a:schemeClr val="tx1"/>
              </a:solidFill>
              <a:round/>
              <a:headEnd/>
              <a:tailEnd/>
            </a:ln>
          </p:spPr>
          <p:txBody>
            <a:bodyPr wrap="none" anchor="ctr"/>
            <a:lstStyle/>
            <a:p>
              <a:pPr algn="ctr"/>
              <a:r>
                <a:rPr lang="de-DE" sz="1600" dirty="0"/>
                <a:t>Adresse</a:t>
              </a:r>
            </a:p>
          </p:txBody>
        </p:sp>
        <p:cxnSp>
          <p:nvCxnSpPr>
            <p:cNvPr id="14" name="Straight Connector 13">
              <a:extLst>
                <a:ext uri="{FF2B5EF4-FFF2-40B4-BE49-F238E27FC236}">
                  <a16:creationId xmlns:a16="http://schemas.microsoft.com/office/drawing/2014/main" id="{F04A26EC-6420-224A-2C2B-0A9D97372E86}"/>
                </a:ext>
              </a:extLst>
            </p:cNvPr>
            <p:cNvCxnSpPr>
              <a:cxnSpLocks/>
              <a:stCxn id="10" idx="0"/>
              <a:endCxn id="13" idx="4"/>
            </p:cNvCxnSpPr>
            <p:nvPr/>
          </p:nvCxnSpPr>
          <p:spPr>
            <a:xfrm flipV="1">
              <a:off x="4536985" y="2780670"/>
              <a:ext cx="577810" cy="35088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5" name="Oval 7">
              <a:extLst>
                <a:ext uri="{FF2B5EF4-FFF2-40B4-BE49-F238E27FC236}">
                  <a16:creationId xmlns:a16="http://schemas.microsoft.com/office/drawing/2014/main" id="{7B53F5BB-42E0-430A-F9D5-B9EFD4718A72}"/>
                </a:ext>
              </a:extLst>
            </p:cNvPr>
            <p:cNvSpPr>
              <a:spLocks noChangeArrowheads="1"/>
            </p:cNvSpPr>
            <p:nvPr/>
          </p:nvSpPr>
          <p:spPr bwMode="auto">
            <a:xfrm>
              <a:off x="5409327" y="2174118"/>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err="1"/>
                <a:t>GebDatum</a:t>
              </a:r>
              <a:endParaRPr lang="de-DE" sz="1600" dirty="0"/>
            </a:p>
          </p:txBody>
        </p:sp>
        <p:cxnSp>
          <p:nvCxnSpPr>
            <p:cNvPr id="16" name="Straight Connector 15">
              <a:extLst>
                <a:ext uri="{FF2B5EF4-FFF2-40B4-BE49-F238E27FC236}">
                  <a16:creationId xmlns:a16="http://schemas.microsoft.com/office/drawing/2014/main" id="{50C8F7C0-BD72-D60A-F371-F963F9981CD6}"/>
                </a:ext>
              </a:extLst>
            </p:cNvPr>
            <p:cNvCxnSpPr>
              <a:cxnSpLocks/>
              <a:stCxn id="10" idx="0"/>
              <a:endCxn id="15" idx="4"/>
            </p:cNvCxnSpPr>
            <p:nvPr/>
          </p:nvCxnSpPr>
          <p:spPr>
            <a:xfrm flipV="1">
              <a:off x="4536985" y="2542418"/>
              <a:ext cx="1396654" cy="5891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7" name="Oval 7">
              <a:extLst>
                <a:ext uri="{FF2B5EF4-FFF2-40B4-BE49-F238E27FC236}">
                  <a16:creationId xmlns:a16="http://schemas.microsoft.com/office/drawing/2014/main" id="{DD915C80-4A19-5C12-0EC3-A93FC3D9C36D}"/>
                </a:ext>
              </a:extLst>
            </p:cNvPr>
            <p:cNvSpPr>
              <a:spLocks noChangeArrowheads="1"/>
            </p:cNvSpPr>
            <p:nvPr/>
          </p:nvSpPr>
          <p:spPr bwMode="auto">
            <a:xfrm>
              <a:off x="3200631" y="2184300"/>
              <a:ext cx="573663" cy="368300"/>
            </a:xfrm>
            <a:prstGeom prst="ellipse">
              <a:avLst/>
            </a:prstGeom>
            <a:solidFill>
              <a:schemeClr val="bg1"/>
            </a:solidFill>
            <a:ln w="12700">
              <a:solidFill>
                <a:schemeClr val="tx1"/>
              </a:solidFill>
              <a:round/>
              <a:headEnd/>
              <a:tailEnd/>
            </a:ln>
          </p:spPr>
          <p:txBody>
            <a:bodyPr wrap="none" anchor="ctr"/>
            <a:lstStyle/>
            <a:p>
              <a:pPr algn="ctr"/>
              <a:r>
                <a:rPr lang="de-DE" sz="1600" dirty="0"/>
                <a:t>Name</a:t>
              </a:r>
            </a:p>
          </p:txBody>
        </p:sp>
        <p:cxnSp>
          <p:nvCxnSpPr>
            <p:cNvPr id="18" name="Straight Connector 17">
              <a:extLst>
                <a:ext uri="{FF2B5EF4-FFF2-40B4-BE49-F238E27FC236}">
                  <a16:creationId xmlns:a16="http://schemas.microsoft.com/office/drawing/2014/main" id="{E0AEA95E-C2CA-8E73-B391-9AE917C6799D}"/>
                </a:ext>
              </a:extLst>
            </p:cNvPr>
            <p:cNvCxnSpPr>
              <a:cxnSpLocks/>
              <a:stCxn id="10" idx="0"/>
              <a:endCxn id="17" idx="4"/>
            </p:cNvCxnSpPr>
            <p:nvPr/>
          </p:nvCxnSpPr>
          <p:spPr>
            <a:xfrm flipH="1" flipV="1">
              <a:off x="3487463" y="2552600"/>
              <a:ext cx="1049522" cy="57895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9" name="Oval 7">
              <a:extLst>
                <a:ext uri="{FF2B5EF4-FFF2-40B4-BE49-F238E27FC236}">
                  <a16:creationId xmlns:a16="http://schemas.microsoft.com/office/drawing/2014/main" id="{95248D28-11AA-2086-0861-31CB45E31F8B}"/>
                </a:ext>
              </a:extLst>
            </p:cNvPr>
            <p:cNvSpPr>
              <a:spLocks noChangeArrowheads="1"/>
            </p:cNvSpPr>
            <p:nvPr/>
          </p:nvSpPr>
          <p:spPr bwMode="auto">
            <a:xfrm>
              <a:off x="2631615" y="1642454"/>
              <a:ext cx="861808" cy="368300"/>
            </a:xfrm>
            <a:prstGeom prst="ellipse">
              <a:avLst/>
            </a:prstGeom>
            <a:solidFill>
              <a:schemeClr val="bg1"/>
            </a:solidFill>
            <a:ln w="12700">
              <a:solidFill>
                <a:schemeClr val="tx1"/>
              </a:solidFill>
              <a:round/>
              <a:headEnd/>
              <a:tailEnd/>
            </a:ln>
          </p:spPr>
          <p:txBody>
            <a:bodyPr wrap="none" anchor="ctr"/>
            <a:lstStyle/>
            <a:p>
              <a:pPr algn="ctr"/>
              <a:r>
                <a:rPr lang="de-DE" sz="1600" dirty="0"/>
                <a:t>Vorname</a:t>
              </a:r>
            </a:p>
          </p:txBody>
        </p:sp>
        <p:cxnSp>
          <p:nvCxnSpPr>
            <p:cNvPr id="20" name="Straight Connector 19">
              <a:extLst>
                <a:ext uri="{FF2B5EF4-FFF2-40B4-BE49-F238E27FC236}">
                  <a16:creationId xmlns:a16="http://schemas.microsoft.com/office/drawing/2014/main" id="{4A54E1A1-4CAC-6991-32A1-02D7B623444A}"/>
                </a:ext>
              </a:extLst>
            </p:cNvPr>
            <p:cNvCxnSpPr>
              <a:cxnSpLocks/>
              <a:stCxn id="17" idx="1"/>
              <a:endCxn id="19" idx="4"/>
            </p:cNvCxnSpPr>
            <p:nvPr/>
          </p:nvCxnSpPr>
          <p:spPr>
            <a:xfrm flipH="1" flipV="1">
              <a:off x="3062519" y="2010754"/>
              <a:ext cx="222123" cy="22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1" name="Oval 7">
              <a:extLst>
                <a:ext uri="{FF2B5EF4-FFF2-40B4-BE49-F238E27FC236}">
                  <a16:creationId xmlns:a16="http://schemas.microsoft.com/office/drawing/2014/main" id="{E3D21FAC-5A21-877F-75B7-3A6F34D38EC9}"/>
                </a:ext>
              </a:extLst>
            </p:cNvPr>
            <p:cNvSpPr>
              <a:spLocks noChangeArrowheads="1"/>
            </p:cNvSpPr>
            <p:nvPr/>
          </p:nvSpPr>
          <p:spPr bwMode="auto">
            <a:xfrm>
              <a:off x="3577418" y="1638732"/>
              <a:ext cx="977266" cy="368300"/>
            </a:xfrm>
            <a:prstGeom prst="ellipse">
              <a:avLst/>
            </a:prstGeom>
            <a:solidFill>
              <a:schemeClr val="bg1"/>
            </a:solidFill>
            <a:ln w="12700">
              <a:solidFill>
                <a:schemeClr val="tx1"/>
              </a:solidFill>
              <a:round/>
              <a:headEnd/>
              <a:tailEnd/>
            </a:ln>
          </p:spPr>
          <p:txBody>
            <a:bodyPr wrap="none" anchor="ctr"/>
            <a:lstStyle/>
            <a:p>
              <a:pPr algn="ctr"/>
              <a:r>
                <a:rPr lang="de-DE" sz="1600" dirty="0"/>
                <a:t>Nachname</a:t>
              </a:r>
            </a:p>
          </p:txBody>
        </p:sp>
        <p:cxnSp>
          <p:nvCxnSpPr>
            <p:cNvPr id="22" name="Straight Connector 21">
              <a:extLst>
                <a:ext uri="{FF2B5EF4-FFF2-40B4-BE49-F238E27FC236}">
                  <a16:creationId xmlns:a16="http://schemas.microsoft.com/office/drawing/2014/main" id="{4E359780-00F4-7ACC-B55A-7378B54F9382}"/>
                </a:ext>
              </a:extLst>
            </p:cNvPr>
            <p:cNvCxnSpPr>
              <a:cxnSpLocks/>
              <a:stCxn id="17" idx="7"/>
              <a:endCxn id="21" idx="4"/>
            </p:cNvCxnSpPr>
            <p:nvPr/>
          </p:nvCxnSpPr>
          <p:spPr>
            <a:xfrm flipV="1">
              <a:off x="3690283" y="2007032"/>
              <a:ext cx="375768" cy="23120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3" name="Rectangle 2">
              <a:extLst>
                <a:ext uri="{FF2B5EF4-FFF2-40B4-BE49-F238E27FC236}">
                  <a16:creationId xmlns:a16="http://schemas.microsoft.com/office/drawing/2014/main" id="{79EC1673-38EC-78E8-6360-9F352B510FEF}"/>
                </a:ext>
              </a:extLst>
            </p:cNvPr>
            <p:cNvSpPr>
              <a:spLocks noChangeArrowheads="1"/>
            </p:cNvSpPr>
            <p:nvPr/>
          </p:nvSpPr>
          <p:spPr bwMode="auto">
            <a:xfrm>
              <a:off x="3921765" y="5338954"/>
              <a:ext cx="1231941"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Techniker*in</a:t>
              </a:r>
            </a:p>
          </p:txBody>
        </p:sp>
        <p:sp>
          <p:nvSpPr>
            <p:cNvPr id="27" name="Rectangle 2">
              <a:extLst>
                <a:ext uri="{FF2B5EF4-FFF2-40B4-BE49-F238E27FC236}">
                  <a16:creationId xmlns:a16="http://schemas.microsoft.com/office/drawing/2014/main" id="{F9E19615-1AD1-84DA-1B86-A0FFDE3404D9}"/>
                </a:ext>
              </a:extLst>
            </p:cNvPr>
            <p:cNvSpPr>
              <a:spLocks noChangeArrowheads="1"/>
            </p:cNvSpPr>
            <p:nvPr/>
          </p:nvSpPr>
          <p:spPr bwMode="auto">
            <a:xfrm>
              <a:off x="5700396" y="5338955"/>
              <a:ext cx="1230980"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Ingenieur*in</a:t>
              </a:r>
            </a:p>
          </p:txBody>
        </p:sp>
        <p:sp>
          <p:nvSpPr>
            <p:cNvPr id="28" name="Rectangle 2">
              <a:extLst>
                <a:ext uri="{FF2B5EF4-FFF2-40B4-BE49-F238E27FC236}">
                  <a16:creationId xmlns:a16="http://schemas.microsoft.com/office/drawing/2014/main" id="{D6F2908D-7ED7-5C6B-B6C1-947F2F1370CD}"/>
                </a:ext>
              </a:extLst>
            </p:cNvPr>
            <p:cNvSpPr>
              <a:spLocks noChangeArrowheads="1"/>
            </p:cNvSpPr>
            <p:nvPr/>
          </p:nvSpPr>
          <p:spPr bwMode="auto">
            <a:xfrm>
              <a:off x="2318273" y="5338954"/>
              <a:ext cx="1136659"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Sekretär*in</a:t>
              </a:r>
            </a:p>
          </p:txBody>
        </p:sp>
        <p:sp>
          <p:nvSpPr>
            <p:cNvPr id="29" name="Oval 7">
              <a:extLst>
                <a:ext uri="{FF2B5EF4-FFF2-40B4-BE49-F238E27FC236}">
                  <a16:creationId xmlns:a16="http://schemas.microsoft.com/office/drawing/2014/main" id="{6B95AF9E-954E-A797-9DA1-A4D733917CEC}"/>
                </a:ext>
              </a:extLst>
            </p:cNvPr>
            <p:cNvSpPr>
              <a:spLocks noChangeArrowheads="1"/>
            </p:cNvSpPr>
            <p:nvPr/>
          </p:nvSpPr>
          <p:spPr bwMode="auto">
            <a:xfrm>
              <a:off x="5939868" y="5988051"/>
              <a:ext cx="752033" cy="368300"/>
            </a:xfrm>
            <a:prstGeom prst="ellipse">
              <a:avLst/>
            </a:prstGeom>
            <a:solidFill>
              <a:schemeClr val="bg1"/>
            </a:solidFill>
            <a:ln w="12700">
              <a:solidFill>
                <a:schemeClr val="tx1"/>
              </a:solidFill>
              <a:round/>
              <a:headEnd/>
              <a:tailEnd/>
            </a:ln>
          </p:spPr>
          <p:txBody>
            <a:bodyPr wrap="none" anchor="ctr"/>
            <a:lstStyle/>
            <a:p>
              <a:pPr algn="ctr"/>
              <a:r>
                <a:rPr lang="de-DE" sz="1600" dirty="0" err="1"/>
                <a:t>IngTyp</a:t>
              </a:r>
              <a:endParaRPr lang="de-DE" sz="1600" dirty="0"/>
            </a:p>
          </p:txBody>
        </p:sp>
        <p:cxnSp>
          <p:nvCxnSpPr>
            <p:cNvPr id="30" name="Straight Connector 29">
              <a:extLst>
                <a:ext uri="{FF2B5EF4-FFF2-40B4-BE49-F238E27FC236}">
                  <a16:creationId xmlns:a16="http://schemas.microsoft.com/office/drawing/2014/main" id="{A330E1AB-035D-67B9-5890-653685DC7963}"/>
                </a:ext>
              </a:extLst>
            </p:cNvPr>
            <p:cNvCxnSpPr>
              <a:cxnSpLocks/>
              <a:stCxn id="27" idx="2"/>
              <a:endCxn id="29" idx="0"/>
            </p:cNvCxnSpPr>
            <p:nvPr/>
          </p:nvCxnSpPr>
          <p:spPr>
            <a:xfrm flipH="1">
              <a:off x="6315885" y="5650322"/>
              <a:ext cx="1" cy="33772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1" name="Oval 7">
              <a:extLst>
                <a:ext uri="{FF2B5EF4-FFF2-40B4-BE49-F238E27FC236}">
                  <a16:creationId xmlns:a16="http://schemas.microsoft.com/office/drawing/2014/main" id="{A7A37630-3987-2353-01E3-D24C63FEF4CF}"/>
                </a:ext>
              </a:extLst>
            </p:cNvPr>
            <p:cNvSpPr>
              <a:spLocks noChangeArrowheads="1"/>
            </p:cNvSpPr>
            <p:nvPr/>
          </p:nvSpPr>
          <p:spPr bwMode="auto">
            <a:xfrm>
              <a:off x="4242203" y="5988052"/>
              <a:ext cx="591065" cy="368300"/>
            </a:xfrm>
            <a:prstGeom prst="ellipse">
              <a:avLst/>
            </a:prstGeom>
            <a:solidFill>
              <a:schemeClr val="bg1"/>
            </a:solidFill>
            <a:ln w="12700">
              <a:solidFill>
                <a:schemeClr val="tx1"/>
              </a:solidFill>
              <a:round/>
              <a:headEnd/>
              <a:tailEnd/>
            </a:ln>
          </p:spPr>
          <p:txBody>
            <a:bodyPr wrap="none" anchor="ctr"/>
            <a:lstStyle/>
            <a:p>
              <a:pPr algn="ctr"/>
              <a:r>
                <a:rPr lang="de-DE" sz="1600" dirty="0"/>
                <a:t>Rang</a:t>
              </a:r>
            </a:p>
          </p:txBody>
        </p:sp>
        <p:cxnSp>
          <p:nvCxnSpPr>
            <p:cNvPr id="32" name="Straight Connector 31">
              <a:extLst>
                <a:ext uri="{FF2B5EF4-FFF2-40B4-BE49-F238E27FC236}">
                  <a16:creationId xmlns:a16="http://schemas.microsoft.com/office/drawing/2014/main" id="{EFB96C1F-49ED-586B-996D-F69EBD29622F}"/>
                </a:ext>
              </a:extLst>
            </p:cNvPr>
            <p:cNvCxnSpPr>
              <a:cxnSpLocks/>
              <a:stCxn id="23" idx="2"/>
              <a:endCxn id="31" idx="0"/>
            </p:cNvCxnSpPr>
            <p:nvPr/>
          </p:nvCxnSpPr>
          <p:spPr>
            <a:xfrm>
              <a:off x="4537736" y="5650321"/>
              <a:ext cx="0" cy="33773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1" name="Oval 7">
              <a:extLst>
                <a:ext uri="{FF2B5EF4-FFF2-40B4-BE49-F238E27FC236}">
                  <a16:creationId xmlns:a16="http://schemas.microsoft.com/office/drawing/2014/main" id="{8FE094C6-0A35-EB8D-957C-B2879622BA6D}"/>
                </a:ext>
              </a:extLst>
            </p:cNvPr>
            <p:cNvSpPr>
              <a:spLocks noChangeArrowheads="1"/>
            </p:cNvSpPr>
            <p:nvPr/>
          </p:nvSpPr>
          <p:spPr bwMode="auto">
            <a:xfrm>
              <a:off x="2253340" y="5988051"/>
              <a:ext cx="1266524" cy="368300"/>
            </a:xfrm>
            <a:prstGeom prst="ellipse">
              <a:avLst/>
            </a:prstGeom>
            <a:solidFill>
              <a:schemeClr val="bg1"/>
            </a:solidFill>
            <a:ln w="12700">
              <a:solidFill>
                <a:schemeClr val="tx1"/>
              </a:solidFill>
              <a:round/>
              <a:headEnd/>
              <a:tailEnd/>
            </a:ln>
          </p:spPr>
          <p:txBody>
            <a:bodyPr wrap="none" anchor="ctr"/>
            <a:lstStyle/>
            <a:p>
              <a:pPr algn="ctr"/>
              <a:r>
                <a:rPr lang="de-DE" sz="1600" dirty="0" err="1"/>
                <a:t>TastAnschläge</a:t>
              </a:r>
              <a:endParaRPr lang="de-DE" sz="1600" dirty="0"/>
            </a:p>
          </p:txBody>
        </p:sp>
        <p:cxnSp>
          <p:nvCxnSpPr>
            <p:cNvPr id="42" name="Straight Connector 41">
              <a:extLst>
                <a:ext uri="{FF2B5EF4-FFF2-40B4-BE49-F238E27FC236}">
                  <a16:creationId xmlns:a16="http://schemas.microsoft.com/office/drawing/2014/main" id="{844F58E9-CD42-DBFF-2C38-66A7E97EB2F2}"/>
                </a:ext>
              </a:extLst>
            </p:cNvPr>
            <p:cNvCxnSpPr>
              <a:cxnSpLocks/>
              <a:stCxn id="28" idx="2"/>
              <a:endCxn id="41" idx="0"/>
            </p:cNvCxnSpPr>
            <p:nvPr/>
          </p:nvCxnSpPr>
          <p:spPr>
            <a:xfrm flipH="1">
              <a:off x="2886602" y="5650321"/>
              <a:ext cx="1" cy="33773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3" name="Oval 52">
              <a:extLst>
                <a:ext uri="{FF2B5EF4-FFF2-40B4-BE49-F238E27FC236}">
                  <a16:creationId xmlns:a16="http://schemas.microsoft.com/office/drawing/2014/main" id="{371D26F0-3B31-3E95-BE22-49AD9D6A042F}"/>
                </a:ext>
              </a:extLst>
            </p:cNvPr>
            <p:cNvSpPr/>
            <p:nvPr/>
          </p:nvSpPr>
          <p:spPr>
            <a:xfrm>
              <a:off x="4393735" y="4006576"/>
              <a:ext cx="288000" cy="288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C000"/>
                  </a:solidFill>
                </a:rPr>
                <a:t>d</a:t>
              </a:r>
            </a:p>
          </p:txBody>
        </p:sp>
        <p:cxnSp>
          <p:nvCxnSpPr>
            <p:cNvPr id="54" name="Straight Connector 53">
              <a:extLst>
                <a:ext uri="{FF2B5EF4-FFF2-40B4-BE49-F238E27FC236}">
                  <a16:creationId xmlns:a16="http://schemas.microsoft.com/office/drawing/2014/main" id="{7C60376C-2C77-E4B4-EA05-E60CA9668A16}"/>
                </a:ext>
              </a:extLst>
            </p:cNvPr>
            <p:cNvCxnSpPr>
              <a:cxnSpLocks/>
              <a:stCxn id="10" idx="2"/>
              <a:endCxn id="53" idx="0"/>
            </p:cNvCxnSpPr>
            <p:nvPr/>
          </p:nvCxnSpPr>
          <p:spPr>
            <a:xfrm>
              <a:off x="4536985" y="3442918"/>
              <a:ext cx="750" cy="56365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45D428E5-7929-7679-681A-9B8D880AB800}"/>
                </a:ext>
              </a:extLst>
            </p:cNvPr>
            <p:cNvCxnSpPr>
              <a:cxnSpLocks/>
              <a:stCxn id="28" idx="0"/>
              <a:endCxn id="53" idx="3"/>
            </p:cNvCxnSpPr>
            <p:nvPr/>
          </p:nvCxnSpPr>
          <p:spPr>
            <a:xfrm flipV="1">
              <a:off x="2886603" y="4252399"/>
              <a:ext cx="1549309" cy="108655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5CE94471-E43D-3458-C4EA-A03C2EA205C1}"/>
                </a:ext>
              </a:extLst>
            </p:cNvPr>
            <p:cNvCxnSpPr>
              <a:cxnSpLocks/>
              <a:stCxn id="23" idx="0"/>
              <a:endCxn id="53" idx="4"/>
            </p:cNvCxnSpPr>
            <p:nvPr/>
          </p:nvCxnSpPr>
          <p:spPr>
            <a:xfrm flipH="1" flipV="1">
              <a:off x="4537735" y="4294576"/>
              <a:ext cx="1" cy="104437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71661DA1-8AB4-A767-E99B-A712AF9F8888}"/>
                </a:ext>
              </a:extLst>
            </p:cNvPr>
            <p:cNvCxnSpPr>
              <a:cxnSpLocks/>
              <a:stCxn id="53" idx="5"/>
              <a:endCxn id="27" idx="0"/>
            </p:cNvCxnSpPr>
            <p:nvPr/>
          </p:nvCxnSpPr>
          <p:spPr>
            <a:xfrm>
              <a:off x="4639558" y="4252399"/>
              <a:ext cx="1676328" cy="108655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8" name="Round Same Side Corner Rectangle 87">
              <a:extLst>
                <a:ext uri="{FF2B5EF4-FFF2-40B4-BE49-F238E27FC236}">
                  <a16:creationId xmlns:a16="http://schemas.microsoft.com/office/drawing/2014/main" id="{73B0E724-BA38-35AC-9F46-BD05CD8EADE6}"/>
                </a:ext>
              </a:extLst>
            </p:cNvPr>
            <p:cNvSpPr/>
            <p:nvPr/>
          </p:nvSpPr>
          <p:spPr>
            <a:xfrm rot="10800000">
              <a:off x="4419727" y="4709913"/>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ound Same Side Corner Rectangle 87">
              <a:extLst>
                <a:ext uri="{FF2B5EF4-FFF2-40B4-BE49-F238E27FC236}">
                  <a16:creationId xmlns:a16="http://schemas.microsoft.com/office/drawing/2014/main" id="{B416275C-5685-2202-6026-A3B2CA84B261}"/>
                </a:ext>
              </a:extLst>
            </p:cNvPr>
            <p:cNvSpPr/>
            <p:nvPr/>
          </p:nvSpPr>
          <p:spPr>
            <a:xfrm rot="14058704">
              <a:off x="3469989" y="4690254"/>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Round Same Side Corner Rectangle 87">
              <a:extLst>
                <a:ext uri="{FF2B5EF4-FFF2-40B4-BE49-F238E27FC236}">
                  <a16:creationId xmlns:a16="http://schemas.microsoft.com/office/drawing/2014/main" id="{1FC9F029-3F5A-380C-76DD-132A2AA22DD4}"/>
                </a:ext>
              </a:extLst>
            </p:cNvPr>
            <p:cNvSpPr/>
            <p:nvPr/>
          </p:nvSpPr>
          <p:spPr>
            <a:xfrm rot="7290862">
              <a:off x="5402748" y="4685637"/>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TextBox 69">
              <a:extLst>
                <a:ext uri="{FF2B5EF4-FFF2-40B4-BE49-F238E27FC236}">
                  <a16:creationId xmlns:a16="http://schemas.microsoft.com/office/drawing/2014/main" id="{68EF9A33-02B7-CAE5-9677-06BCFC9E9A48}"/>
                </a:ext>
              </a:extLst>
            </p:cNvPr>
            <p:cNvSpPr txBox="1"/>
            <p:nvPr/>
          </p:nvSpPr>
          <p:spPr>
            <a:xfrm>
              <a:off x="4600123" y="3574087"/>
              <a:ext cx="948145" cy="369332"/>
            </a:xfrm>
            <a:prstGeom prst="rect">
              <a:avLst/>
            </a:prstGeom>
            <a:noFill/>
          </p:spPr>
          <p:txBody>
            <a:bodyPr wrap="none" rtlCol="0">
              <a:spAutoFit/>
            </a:bodyPr>
            <a:lstStyle/>
            <a:p>
              <a:r>
                <a:rPr lang="de-DE" dirty="0">
                  <a:solidFill>
                    <a:srgbClr val="FFC000"/>
                  </a:solidFill>
                </a:rPr>
                <a:t>Disjunkt</a:t>
              </a:r>
            </a:p>
          </p:txBody>
        </p:sp>
        <p:cxnSp>
          <p:nvCxnSpPr>
            <p:cNvPr id="71" name="Straight Arrow Connector 70">
              <a:extLst>
                <a:ext uri="{FF2B5EF4-FFF2-40B4-BE49-F238E27FC236}">
                  <a16:creationId xmlns:a16="http://schemas.microsoft.com/office/drawing/2014/main" id="{7ACAFA38-4DF0-C515-5DE6-BEEE7805295A}"/>
                </a:ext>
              </a:extLst>
            </p:cNvPr>
            <p:cNvCxnSpPr>
              <a:cxnSpLocks/>
              <a:endCxn id="53" idx="7"/>
            </p:cNvCxnSpPr>
            <p:nvPr/>
          </p:nvCxnSpPr>
          <p:spPr>
            <a:xfrm flipH="1">
              <a:off x="4639558" y="3875407"/>
              <a:ext cx="185424" cy="173346"/>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id="{1189864A-FD31-DA0C-12A1-3F53D6A4DE51}"/>
              </a:ext>
            </a:extLst>
          </p:cNvPr>
          <p:cNvSpPr txBox="1"/>
          <p:nvPr/>
        </p:nvSpPr>
        <p:spPr>
          <a:xfrm>
            <a:off x="7158983" y="3844138"/>
            <a:ext cx="1889043" cy="369332"/>
          </a:xfrm>
          <a:prstGeom prst="rect">
            <a:avLst/>
          </a:prstGeom>
          <a:noFill/>
        </p:spPr>
        <p:txBody>
          <a:bodyPr wrap="none" rtlCol="0">
            <a:spAutoFit/>
          </a:bodyPr>
          <a:lstStyle/>
          <a:p>
            <a:r>
              <a:rPr lang="de-DE" dirty="0">
                <a:solidFill>
                  <a:srgbClr val="FFC000"/>
                </a:solidFill>
              </a:rPr>
              <a:t>Richtungsanzeiger</a:t>
            </a:r>
          </a:p>
        </p:txBody>
      </p:sp>
      <p:cxnSp>
        <p:nvCxnSpPr>
          <p:cNvPr id="73" name="Straight Arrow Connector 72">
            <a:extLst>
              <a:ext uri="{FF2B5EF4-FFF2-40B4-BE49-F238E27FC236}">
                <a16:creationId xmlns:a16="http://schemas.microsoft.com/office/drawing/2014/main" id="{370EDAF8-97E8-FF74-E212-3C21E7CB3B1F}"/>
              </a:ext>
            </a:extLst>
          </p:cNvPr>
          <p:cNvCxnSpPr>
            <a:cxnSpLocks/>
          </p:cNvCxnSpPr>
          <p:nvPr/>
        </p:nvCxnSpPr>
        <p:spPr>
          <a:xfrm>
            <a:off x="8219076" y="4136940"/>
            <a:ext cx="279514" cy="175300"/>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24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115DF-AD83-254F-831A-D0D2D2F07DA7}"/>
              </a:ext>
            </a:extLst>
          </p:cNvPr>
          <p:cNvSpPr>
            <a:spLocks noGrp="1"/>
          </p:cNvSpPr>
          <p:nvPr>
            <p:ph type="title"/>
          </p:nvPr>
        </p:nvSpPr>
        <p:spPr/>
        <p:txBody>
          <a:bodyPr/>
          <a:lstStyle/>
          <a:p>
            <a:r>
              <a:rPr lang="de-DE"/>
              <a:t>Ausprägungen der Spezialisierung</a:t>
            </a:r>
          </a:p>
        </p:txBody>
      </p:sp>
      <p:sp>
        <p:nvSpPr>
          <p:cNvPr id="3" name="Content Placeholder 2">
            <a:extLst>
              <a:ext uri="{FF2B5EF4-FFF2-40B4-BE49-F238E27FC236}">
                <a16:creationId xmlns:a16="http://schemas.microsoft.com/office/drawing/2014/main" id="{7301E80E-FA81-0849-B878-AAA322E479D2}"/>
              </a:ext>
            </a:extLst>
          </p:cNvPr>
          <p:cNvSpPr>
            <a:spLocks noGrp="1"/>
          </p:cNvSpPr>
          <p:nvPr>
            <p:ph idx="1"/>
          </p:nvPr>
        </p:nvSpPr>
        <p:spPr>
          <a:xfrm>
            <a:off x="359625" y="1665066"/>
            <a:ext cx="4317811" cy="4240848"/>
          </a:xfrm>
        </p:spPr>
        <p:txBody>
          <a:bodyPr/>
          <a:lstStyle/>
          <a:p>
            <a:r>
              <a:rPr lang="de-DE" dirty="0">
                <a:solidFill>
                  <a:schemeClr val="accent1"/>
                </a:solidFill>
              </a:rPr>
              <a:t>Total</a:t>
            </a:r>
            <a:r>
              <a:rPr lang="de-DE" dirty="0"/>
              <a:t>: alle Instanzen müssen in eine Spezialisierung fallen</a:t>
            </a:r>
          </a:p>
          <a:p>
            <a:pPr lvl="1"/>
            <a:r>
              <a:rPr lang="de-DE" dirty="0"/>
              <a:t>Doppelte Kante zum Verzweigungsknoten</a:t>
            </a:r>
          </a:p>
          <a:p>
            <a:pPr lvl="1"/>
            <a:r>
              <a:rPr lang="de-DE" dirty="0"/>
              <a:t>Gegenstück zu partiell</a:t>
            </a:r>
          </a:p>
          <a:p>
            <a:pPr lvl="1"/>
            <a:r>
              <a:rPr lang="de-DE" dirty="0"/>
              <a:t>Alle müssen eine Spezialisierung haben: total + disjunkt</a:t>
            </a:r>
          </a:p>
        </p:txBody>
      </p:sp>
      <p:sp>
        <p:nvSpPr>
          <p:cNvPr id="5" name="Date Placeholder 4">
            <a:extLst>
              <a:ext uri="{FF2B5EF4-FFF2-40B4-BE49-F238E27FC236}">
                <a16:creationId xmlns:a16="http://schemas.microsoft.com/office/drawing/2014/main" id="{F4FA4340-E702-D849-AB67-FDA9FB4648D7}"/>
              </a:ext>
            </a:extLst>
          </p:cNvPr>
          <p:cNvSpPr>
            <a:spLocks noGrp="1"/>
          </p:cNvSpPr>
          <p:nvPr>
            <p:ph type="dt" sz="half" idx="2"/>
          </p:nvPr>
        </p:nvSpPr>
        <p:spPr/>
        <p:txBody>
          <a:bodyPr/>
          <a:lstStyle/>
          <a:p>
            <a:r>
              <a:rPr lang="de-DE"/>
              <a:t>Modellierung</a:t>
            </a:r>
          </a:p>
        </p:txBody>
      </p:sp>
      <p:sp>
        <p:nvSpPr>
          <p:cNvPr id="6" name="Footer Placeholder 5">
            <a:extLst>
              <a:ext uri="{FF2B5EF4-FFF2-40B4-BE49-F238E27FC236}">
                <a16:creationId xmlns:a16="http://schemas.microsoft.com/office/drawing/2014/main" id="{5245C304-B5B0-DD4C-B832-F209D6D0D99F}"/>
              </a:ext>
            </a:extLst>
          </p:cNvPr>
          <p:cNvSpPr>
            <a:spLocks noGrp="1"/>
          </p:cNvSpPr>
          <p:nvPr>
            <p:ph type="ftr" sz="quarter" idx="3"/>
          </p:nvPr>
        </p:nvSpPr>
        <p:spPr/>
        <p:txBody>
          <a:bodyPr/>
          <a:lstStyle/>
          <a:p>
            <a:r>
              <a:rPr lang="de-DE"/>
              <a:t>T. Braun - Datenbanken</a:t>
            </a:r>
          </a:p>
        </p:txBody>
      </p:sp>
      <p:sp>
        <p:nvSpPr>
          <p:cNvPr id="4" name="Slide Number Placeholder 3">
            <a:extLst>
              <a:ext uri="{FF2B5EF4-FFF2-40B4-BE49-F238E27FC236}">
                <a16:creationId xmlns:a16="http://schemas.microsoft.com/office/drawing/2014/main" id="{CEE23266-C38B-9941-A6B8-8A1E48308248}"/>
              </a:ext>
            </a:extLst>
          </p:cNvPr>
          <p:cNvSpPr>
            <a:spLocks noGrp="1"/>
          </p:cNvSpPr>
          <p:nvPr>
            <p:ph type="sldNum" sz="quarter" idx="4"/>
          </p:nvPr>
        </p:nvSpPr>
        <p:spPr/>
        <p:txBody>
          <a:bodyPr/>
          <a:lstStyle/>
          <a:p>
            <a:fld id="{6B52BCD7-8B4B-1443-81DC-540C3C62FE02}" type="slidenum">
              <a:rPr lang="de-DE" smtClean="0"/>
              <a:t>42</a:t>
            </a:fld>
            <a:endParaRPr lang="de-DE"/>
          </a:p>
        </p:txBody>
      </p:sp>
      <p:grpSp>
        <p:nvGrpSpPr>
          <p:cNvPr id="42" name="Group 41">
            <a:extLst>
              <a:ext uri="{FF2B5EF4-FFF2-40B4-BE49-F238E27FC236}">
                <a16:creationId xmlns:a16="http://schemas.microsoft.com/office/drawing/2014/main" id="{D7DCCCCE-48AE-1746-AF1F-21A3871226AA}"/>
              </a:ext>
            </a:extLst>
          </p:cNvPr>
          <p:cNvGrpSpPr/>
          <p:nvPr/>
        </p:nvGrpSpPr>
        <p:grpSpPr>
          <a:xfrm>
            <a:off x="3665275" y="1490498"/>
            <a:ext cx="6310961" cy="4259734"/>
            <a:chOff x="343965" y="2096618"/>
            <a:chExt cx="6310961" cy="4259734"/>
          </a:xfrm>
        </p:grpSpPr>
        <p:sp>
          <p:nvSpPr>
            <p:cNvPr id="43" name="Rectangle 2">
              <a:extLst>
                <a:ext uri="{FF2B5EF4-FFF2-40B4-BE49-F238E27FC236}">
                  <a16:creationId xmlns:a16="http://schemas.microsoft.com/office/drawing/2014/main" id="{BABCC6CA-BCF5-2945-87A8-8C612FB961A6}"/>
                </a:ext>
              </a:extLst>
            </p:cNvPr>
            <p:cNvSpPr>
              <a:spLocks noChangeArrowheads="1"/>
            </p:cNvSpPr>
            <p:nvPr/>
          </p:nvSpPr>
          <p:spPr bwMode="auto">
            <a:xfrm>
              <a:off x="4176307" y="3187232"/>
              <a:ext cx="1115307"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a:solidFill>
                    <a:schemeClr val="accent1"/>
                  </a:solidFill>
                </a:rPr>
                <a:t>Angestellte</a:t>
              </a:r>
            </a:p>
          </p:txBody>
        </p:sp>
        <p:sp>
          <p:nvSpPr>
            <p:cNvPr id="44" name="Oval 7">
              <a:extLst>
                <a:ext uri="{FF2B5EF4-FFF2-40B4-BE49-F238E27FC236}">
                  <a16:creationId xmlns:a16="http://schemas.microsoft.com/office/drawing/2014/main" id="{CEF83528-F5DB-7340-8F1A-801EDAE2AEC9}"/>
                </a:ext>
              </a:extLst>
            </p:cNvPr>
            <p:cNvSpPr>
              <a:spLocks noChangeArrowheads="1"/>
            </p:cNvSpPr>
            <p:nvPr/>
          </p:nvSpPr>
          <p:spPr bwMode="auto">
            <a:xfrm>
              <a:off x="3883809" y="2630275"/>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u="sng"/>
                <a:t>SozVersNr</a:t>
              </a:r>
              <a:endParaRPr lang="de-DE" sz="1600"/>
            </a:p>
          </p:txBody>
        </p:sp>
        <p:cxnSp>
          <p:nvCxnSpPr>
            <p:cNvPr id="45" name="Straight Connector 44">
              <a:extLst>
                <a:ext uri="{FF2B5EF4-FFF2-40B4-BE49-F238E27FC236}">
                  <a16:creationId xmlns:a16="http://schemas.microsoft.com/office/drawing/2014/main" id="{CD9C2D37-90AE-D14B-8710-435E02EDCB6D}"/>
                </a:ext>
              </a:extLst>
            </p:cNvPr>
            <p:cNvCxnSpPr>
              <a:cxnSpLocks/>
              <a:stCxn id="43" idx="0"/>
              <a:endCxn id="44" idx="4"/>
            </p:cNvCxnSpPr>
            <p:nvPr/>
          </p:nvCxnSpPr>
          <p:spPr>
            <a:xfrm flipH="1" flipV="1">
              <a:off x="4408121" y="2998575"/>
              <a:ext cx="325840" cy="1886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6" name="Oval 7">
              <a:extLst>
                <a:ext uri="{FF2B5EF4-FFF2-40B4-BE49-F238E27FC236}">
                  <a16:creationId xmlns:a16="http://schemas.microsoft.com/office/drawing/2014/main" id="{2D1E9D8D-F624-8947-B3B0-D74DCD8D69F4}"/>
                </a:ext>
              </a:extLst>
            </p:cNvPr>
            <p:cNvSpPr>
              <a:spLocks noChangeArrowheads="1"/>
            </p:cNvSpPr>
            <p:nvPr/>
          </p:nvSpPr>
          <p:spPr bwMode="auto">
            <a:xfrm>
              <a:off x="4914829" y="2468051"/>
              <a:ext cx="793884" cy="368300"/>
            </a:xfrm>
            <a:prstGeom prst="ellipse">
              <a:avLst/>
            </a:prstGeom>
            <a:solidFill>
              <a:schemeClr val="bg1"/>
            </a:solidFill>
            <a:ln w="12700">
              <a:solidFill>
                <a:schemeClr val="tx1"/>
              </a:solidFill>
              <a:round/>
              <a:headEnd/>
              <a:tailEnd/>
            </a:ln>
          </p:spPr>
          <p:txBody>
            <a:bodyPr wrap="none" anchor="ctr"/>
            <a:lstStyle/>
            <a:p>
              <a:pPr algn="ctr"/>
              <a:r>
                <a:rPr lang="de-DE" sz="1600"/>
                <a:t>Adresse</a:t>
              </a:r>
            </a:p>
          </p:txBody>
        </p:sp>
        <p:cxnSp>
          <p:nvCxnSpPr>
            <p:cNvPr id="47" name="Straight Connector 46">
              <a:extLst>
                <a:ext uri="{FF2B5EF4-FFF2-40B4-BE49-F238E27FC236}">
                  <a16:creationId xmlns:a16="http://schemas.microsoft.com/office/drawing/2014/main" id="{FC0B1C94-40D9-4047-A7A3-0A68BA9D38D3}"/>
                </a:ext>
              </a:extLst>
            </p:cNvPr>
            <p:cNvCxnSpPr>
              <a:cxnSpLocks/>
              <a:stCxn id="43" idx="0"/>
              <a:endCxn id="46" idx="4"/>
            </p:cNvCxnSpPr>
            <p:nvPr/>
          </p:nvCxnSpPr>
          <p:spPr>
            <a:xfrm flipV="1">
              <a:off x="4733961" y="2836351"/>
              <a:ext cx="577810" cy="35088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8" name="Oval 7">
              <a:extLst>
                <a:ext uri="{FF2B5EF4-FFF2-40B4-BE49-F238E27FC236}">
                  <a16:creationId xmlns:a16="http://schemas.microsoft.com/office/drawing/2014/main" id="{13A9546A-A832-824F-BF26-03BA69492724}"/>
                </a:ext>
              </a:extLst>
            </p:cNvPr>
            <p:cNvSpPr>
              <a:spLocks noChangeArrowheads="1"/>
            </p:cNvSpPr>
            <p:nvPr/>
          </p:nvSpPr>
          <p:spPr bwMode="auto">
            <a:xfrm>
              <a:off x="5606303" y="2229799"/>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a:t>GebDatum</a:t>
              </a:r>
            </a:p>
          </p:txBody>
        </p:sp>
        <p:cxnSp>
          <p:nvCxnSpPr>
            <p:cNvPr id="49" name="Straight Connector 48">
              <a:extLst>
                <a:ext uri="{FF2B5EF4-FFF2-40B4-BE49-F238E27FC236}">
                  <a16:creationId xmlns:a16="http://schemas.microsoft.com/office/drawing/2014/main" id="{39783E14-5178-0842-92BA-169F08DE4B24}"/>
                </a:ext>
              </a:extLst>
            </p:cNvPr>
            <p:cNvCxnSpPr>
              <a:cxnSpLocks/>
              <a:stCxn id="43" idx="0"/>
              <a:endCxn id="48" idx="4"/>
            </p:cNvCxnSpPr>
            <p:nvPr/>
          </p:nvCxnSpPr>
          <p:spPr>
            <a:xfrm flipV="1">
              <a:off x="4733961" y="2598099"/>
              <a:ext cx="1396654" cy="5891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0" name="Oval 7">
              <a:extLst>
                <a:ext uri="{FF2B5EF4-FFF2-40B4-BE49-F238E27FC236}">
                  <a16:creationId xmlns:a16="http://schemas.microsoft.com/office/drawing/2014/main" id="{BDD2A976-E980-014C-9108-2E5604EA582A}"/>
                </a:ext>
              </a:extLst>
            </p:cNvPr>
            <p:cNvSpPr>
              <a:spLocks noChangeArrowheads="1"/>
            </p:cNvSpPr>
            <p:nvPr/>
          </p:nvSpPr>
          <p:spPr bwMode="auto">
            <a:xfrm>
              <a:off x="3235431" y="2642186"/>
              <a:ext cx="573663" cy="368300"/>
            </a:xfrm>
            <a:prstGeom prst="ellipse">
              <a:avLst/>
            </a:prstGeom>
            <a:solidFill>
              <a:schemeClr val="bg1"/>
            </a:solidFill>
            <a:ln w="12700">
              <a:solidFill>
                <a:schemeClr val="tx1"/>
              </a:solidFill>
              <a:round/>
              <a:headEnd/>
              <a:tailEnd/>
            </a:ln>
          </p:spPr>
          <p:txBody>
            <a:bodyPr wrap="none" anchor="ctr"/>
            <a:lstStyle/>
            <a:p>
              <a:pPr algn="ctr"/>
              <a:r>
                <a:rPr lang="de-DE" sz="1600"/>
                <a:t>Name</a:t>
              </a:r>
            </a:p>
          </p:txBody>
        </p:sp>
        <p:cxnSp>
          <p:nvCxnSpPr>
            <p:cNvPr id="51" name="Straight Connector 50">
              <a:extLst>
                <a:ext uri="{FF2B5EF4-FFF2-40B4-BE49-F238E27FC236}">
                  <a16:creationId xmlns:a16="http://schemas.microsoft.com/office/drawing/2014/main" id="{0DFFAC85-6D49-8C43-87A4-0C020453EDC1}"/>
                </a:ext>
              </a:extLst>
            </p:cNvPr>
            <p:cNvCxnSpPr>
              <a:cxnSpLocks/>
              <a:stCxn id="43" idx="0"/>
              <a:endCxn id="50" idx="4"/>
            </p:cNvCxnSpPr>
            <p:nvPr/>
          </p:nvCxnSpPr>
          <p:spPr>
            <a:xfrm flipH="1" flipV="1">
              <a:off x="3522263" y="3010486"/>
              <a:ext cx="1211698" cy="17674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2" name="Oval 7">
              <a:extLst>
                <a:ext uri="{FF2B5EF4-FFF2-40B4-BE49-F238E27FC236}">
                  <a16:creationId xmlns:a16="http://schemas.microsoft.com/office/drawing/2014/main" id="{29321D62-6C27-D844-8591-980972BDE748}"/>
                </a:ext>
              </a:extLst>
            </p:cNvPr>
            <p:cNvSpPr>
              <a:spLocks noChangeArrowheads="1"/>
            </p:cNvSpPr>
            <p:nvPr/>
          </p:nvSpPr>
          <p:spPr bwMode="auto">
            <a:xfrm>
              <a:off x="2666415" y="2100340"/>
              <a:ext cx="861808" cy="368300"/>
            </a:xfrm>
            <a:prstGeom prst="ellipse">
              <a:avLst/>
            </a:prstGeom>
            <a:solidFill>
              <a:schemeClr val="bg1"/>
            </a:solidFill>
            <a:ln w="12700">
              <a:solidFill>
                <a:schemeClr val="tx1"/>
              </a:solidFill>
              <a:round/>
              <a:headEnd/>
              <a:tailEnd/>
            </a:ln>
          </p:spPr>
          <p:txBody>
            <a:bodyPr wrap="none" anchor="ctr"/>
            <a:lstStyle/>
            <a:p>
              <a:pPr algn="ctr"/>
              <a:r>
                <a:rPr lang="de-DE" sz="1600"/>
                <a:t>Vorname</a:t>
              </a:r>
            </a:p>
          </p:txBody>
        </p:sp>
        <p:cxnSp>
          <p:nvCxnSpPr>
            <p:cNvPr id="53" name="Straight Connector 52">
              <a:extLst>
                <a:ext uri="{FF2B5EF4-FFF2-40B4-BE49-F238E27FC236}">
                  <a16:creationId xmlns:a16="http://schemas.microsoft.com/office/drawing/2014/main" id="{C837AB1D-37BB-B34C-A7F6-6C3C53C944E1}"/>
                </a:ext>
              </a:extLst>
            </p:cNvPr>
            <p:cNvCxnSpPr>
              <a:cxnSpLocks/>
              <a:stCxn id="50" idx="1"/>
              <a:endCxn id="52" idx="4"/>
            </p:cNvCxnSpPr>
            <p:nvPr/>
          </p:nvCxnSpPr>
          <p:spPr>
            <a:xfrm flipH="1" flipV="1">
              <a:off x="3097319" y="2468640"/>
              <a:ext cx="222123" cy="22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4" name="Oval 7">
              <a:extLst>
                <a:ext uri="{FF2B5EF4-FFF2-40B4-BE49-F238E27FC236}">
                  <a16:creationId xmlns:a16="http://schemas.microsoft.com/office/drawing/2014/main" id="{0BF3094E-2FD5-D342-9249-AB44F256CBB7}"/>
                </a:ext>
              </a:extLst>
            </p:cNvPr>
            <p:cNvSpPr>
              <a:spLocks noChangeArrowheads="1"/>
            </p:cNvSpPr>
            <p:nvPr/>
          </p:nvSpPr>
          <p:spPr bwMode="auto">
            <a:xfrm>
              <a:off x="3612218" y="2096618"/>
              <a:ext cx="977266" cy="368300"/>
            </a:xfrm>
            <a:prstGeom prst="ellipse">
              <a:avLst/>
            </a:prstGeom>
            <a:solidFill>
              <a:schemeClr val="bg1"/>
            </a:solidFill>
            <a:ln w="12700">
              <a:solidFill>
                <a:schemeClr val="tx1"/>
              </a:solidFill>
              <a:round/>
              <a:headEnd/>
              <a:tailEnd/>
            </a:ln>
          </p:spPr>
          <p:txBody>
            <a:bodyPr wrap="none" anchor="ctr"/>
            <a:lstStyle/>
            <a:p>
              <a:pPr algn="ctr"/>
              <a:r>
                <a:rPr lang="de-DE" sz="1600"/>
                <a:t>Nachname</a:t>
              </a:r>
            </a:p>
          </p:txBody>
        </p:sp>
        <p:cxnSp>
          <p:nvCxnSpPr>
            <p:cNvPr id="55" name="Straight Connector 54">
              <a:extLst>
                <a:ext uri="{FF2B5EF4-FFF2-40B4-BE49-F238E27FC236}">
                  <a16:creationId xmlns:a16="http://schemas.microsoft.com/office/drawing/2014/main" id="{BEB607B0-8276-2244-8A4E-7E1360C401C3}"/>
                </a:ext>
              </a:extLst>
            </p:cNvPr>
            <p:cNvCxnSpPr>
              <a:cxnSpLocks/>
              <a:stCxn id="50" idx="7"/>
              <a:endCxn id="54" idx="4"/>
            </p:cNvCxnSpPr>
            <p:nvPr/>
          </p:nvCxnSpPr>
          <p:spPr>
            <a:xfrm flipV="1">
              <a:off x="3725083" y="2464918"/>
              <a:ext cx="375768" cy="23120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6" name="Rectangle 2">
              <a:extLst>
                <a:ext uri="{FF2B5EF4-FFF2-40B4-BE49-F238E27FC236}">
                  <a16:creationId xmlns:a16="http://schemas.microsoft.com/office/drawing/2014/main" id="{C5CC663E-1B7E-2940-B218-2A6494419900}"/>
                </a:ext>
              </a:extLst>
            </p:cNvPr>
            <p:cNvSpPr>
              <a:spLocks noChangeArrowheads="1"/>
            </p:cNvSpPr>
            <p:nvPr/>
          </p:nvSpPr>
          <p:spPr bwMode="auto">
            <a:xfrm>
              <a:off x="1607453" y="5338954"/>
              <a:ext cx="1231941"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Techniker*in</a:t>
              </a:r>
            </a:p>
          </p:txBody>
        </p:sp>
        <p:sp>
          <p:nvSpPr>
            <p:cNvPr id="57" name="Rectangle 2">
              <a:extLst>
                <a:ext uri="{FF2B5EF4-FFF2-40B4-BE49-F238E27FC236}">
                  <a16:creationId xmlns:a16="http://schemas.microsoft.com/office/drawing/2014/main" id="{F8E8D49B-92B2-EB4A-B499-06D14831E20C}"/>
                </a:ext>
              </a:extLst>
            </p:cNvPr>
            <p:cNvSpPr>
              <a:spLocks noChangeArrowheads="1"/>
            </p:cNvSpPr>
            <p:nvPr/>
          </p:nvSpPr>
          <p:spPr bwMode="auto">
            <a:xfrm>
              <a:off x="2914095" y="5338954"/>
              <a:ext cx="1230980"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Ingenieur*in</a:t>
              </a:r>
            </a:p>
          </p:txBody>
        </p:sp>
        <p:sp>
          <p:nvSpPr>
            <p:cNvPr id="58" name="Rectangle 2">
              <a:extLst>
                <a:ext uri="{FF2B5EF4-FFF2-40B4-BE49-F238E27FC236}">
                  <a16:creationId xmlns:a16="http://schemas.microsoft.com/office/drawing/2014/main" id="{345E1461-D89F-CD4F-8F2B-FCDFC5EB16E4}"/>
                </a:ext>
              </a:extLst>
            </p:cNvPr>
            <p:cNvSpPr>
              <a:spLocks noChangeArrowheads="1"/>
            </p:cNvSpPr>
            <p:nvPr/>
          </p:nvSpPr>
          <p:spPr bwMode="auto">
            <a:xfrm>
              <a:off x="408898" y="5338954"/>
              <a:ext cx="1136659"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Sekretär*in</a:t>
              </a:r>
            </a:p>
          </p:txBody>
        </p:sp>
        <p:sp>
          <p:nvSpPr>
            <p:cNvPr id="59" name="Oval 7">
              <a:extLst>
                <a:ext uri="{FF2B5EF4-FFF2-40B4-BE49-F238E27FC236}">
                  <a16:creationId xmlns:a16="http://schemas.microsoft.com/office/drawing/2014/main" id="{DC188F1D-9E6F-524D-82BB-2D2561BD7349}"/>
                </a:ext>
              </a:extLst>
            </p:cNvPr>
            <p:cNvSpPr>
              <a:spLocks noChangeArrowheads="1"/>
            </p:cNvSpPr>
            <p:nvPr/>
          </p:nvSpPr>
          <p:spPr bwMode="auto">
            <a:xfrm>
              <a:off x="3153567" y="5988050"/>
              <a:ext cx="752033" cy="368300"/>
            </a:xfrm>
            <a:prstGeom prst="ellipse">
              <a:avLst/>
            </a:prstGeom>
            <a:solidFill>
              <a:schemeClr val="bg1"/>
            </a:solidFill>
            <a:ln w="12700">
              <a:solidFill>
                <a:schemeClr val="tx1"/>
              </a:solidFill>
              <a:round/>
              <a:headEnd/>
              <a:tailEnd/>
            </a:ln>
          </p:spPr>
          <p:txBody>
            <a:bodyPr wrap="none" anchor="ctr"/>
            <a:lstStyle/>
            <a:p>
              <a:pPr algn="ctr"/>
              <a:r>
                <a:rPr lang="de-DE" sz="1600"/>
                <a:t>IngTyp</a:t>
              </a:r>
            </a:p>
          </p:txBody>
        </p:sp>
        <p:cxnSp>
          <p:nvCxnSpPr>
            <p:cNvPr id="60" name="Straight Connector 59">
              <a:extLst>
                <a:ext uri="{FF2B5EF4-FFF2-40B4-BE49-F238E27FC236}">
                  <a16:creationId xmlns:a16="http://schemas.microsoft.com/office/drawing/2014/main" id="{9FA3BAE9-D432-4740-AB67-8F7829D56D9D}"/>
                </a:ext>
              </a:extLst>
            </p:cNvPr>
            <p:cNvCxnSpPr>
              <a:cxnSpLocks/>
              <a:stCxn id="57" idx="2"/>
              <a:endCxn id="59" idx="0"/>
            </p:cNvCxnSpPr>
            <p:nvPr/>
          </p:nvCxnSpPr>
          <p:spPr>
            <a:xfrm flipH="1">
              <a:off x="3529584" y="5650321"/>
              <a:ext cx="1" cy="33772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1" name="Oval 7">
              <a:extLst>
                <a:ext uri="{FF2B5EF4-FFF2-40B4-BE49-F238E27FC236}">
                  <a16:creationId xmlns:a16="http://schemas.microsoft.com/office/drawing/2014/main" id="{78EC2D49-7111-5E41-8B32-A4EBF4F6FDFD}"/>
                </a:ext>
              </a:extLst>
            </p:cNvPr>
            <p:cNvSpPr>
              <a:spLocks noChangeArrowheads="1"/>
            </p:cNvSpPr>
            <p:nvPr/>
          </p:nvSpPr>
          <p:spPr bwMode="auto">
            <a:xfrm>
              <a:off x="1927891" y="5988052"/>
              <a:ext cx="591065" cy="368300"/>
            </a:xfrm>
            <a:prstGeom prst="ellipse">
              <a:avLst/>
            </a:prstGeom>
            <a:solidFill>
              <a:schemeClr val="bg1"/>
            </a:solidFill>
            <a:ln w="12700">
              <a:solidFill>
                <a:schemeClr val="tx1"/>
              </a:solidFill>
              <a:round/>
              <a:headEnd/>
              <a:tailEnd/>
            </a:ln>
          </p:spPr>
          <p:txBody>
            <a:bodyPr wrap="none" anchor="ctr"/>
            <a:lstStyle/>
            <a:p>
              <a:pPr algn="ctr"/>
              <a:r>
                <a:rPr lang="de-DE" sz="1600"/>
                <a:t>Rang</a:t>
              </a:r>
            </a:p>
          </p:txBody>
        </p:sp>
        <p:cxnSp>
          <p:nvCxnSpPr>
            <p:cNvPr id="62" name="Straight Connector 61">
              <a:extLst>
                <a:ext uri="{FF2B5EF4-FFF2-40B4-BE49-F238E27FC236}">
                  <a16:creationId xmlns:a16="http://schemas.microsoft.com/office/drawing/2014/main" id="{5A9DCE33-5865-D54C-8BD1-0E9600E4E4CE}"/>
                </a:ext>
              </a:extLst>
            </p:cNvPr>
            <p:cNvCxnSpPr>
              <a:cxnSpLocks/>
              <a:stCxn id="56" idx="2"/>
              <a:endCxn id="61" idx="0"/>
            </p:cNvCxnSpPr>
            <p:nvPr/>
          </p:nvCxnSpPr>
          <p:spPr>
            <a:xfrm>
              <a:off x="2223424" y="5650321"/>
              <a:ext cx="0" cy="33773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3" name="Oval 7">
              <a:extLst>
                <a:ext uri="{FF2B5EF4-FFF2-40B4-BE49-F238E27FC236}">
                  <a16:creationId xmlns:a16="http://schemas.microsoft.com/office/drawing/2014/main" id="{40185F30-E895-2347-8F60-75C6D1B29997}"/>
                </a:ext>
              </a:extLst>
            </p:cNvPr>
            <p:cNvSpPr>
              <a:spLocks noChangeArrowheads="1"/>
            </p:cNvSpPr>
            <p:nvPr/>
          </p:nvSpPr>
          <p:spPr bwMode="auto">
            <a:xfrm>
              <a:off x="343965" y="5988051"/>
              <a:ext cx="1266524" cy="368300"/>
            </a:xfrm>
            <a:prstGeom prst="ellipse">
              <a:avLst/>
            </a:prstGeom>
            <a:solidFill>
              <a:schemeClr val="bg1"/>
            </a:solidFill>
            <a:ln w="12700">
              <a:solidFill>
                <a:schemeClr val="tx1"/>
              </a:solidFill>
              <a:round/>
              <a:headEnd/>
              <a:tailEnd/>
            </a:ln>
          </p:spPr>
          <p:txBody>
            <a:bodyPr wrap="none" anchor="ctr"/>
            <a:lstStyle/>
            <a:p>
              <a:pPr algn="ctr"/>
              <a:r>
                <a:rPr lang="de-DE" sz="1600"/>
                <a:t>TastAnschläge</a:t>
              </a:r>
            </a:p>
          </p:txBody>
        </p:sp>
        <p:cxnSp>
          <p:nvCxnSpPr>
            <p:cNvPr id="64" name="Straight Connector 63">
              <a:extLst>
                <a:ext uri="{FF2B5EF4-FFF2-40B4-BE49-F238E27FC236}">
                  <a16:creationId xmlns:a16="http://schemas.microsoft.com/office/drawing/2014/main" id="{2A0318AD-CD1B-0A41-AD6E-90F3043EB3E6}"/>
                </a:ext>
              </a:extLst>
            </p:cNvPr>
            <p:cNvCxnSpPr>
              <a:cxnSpLocks/>
              <a:stCxn id="58" idx="2"/>
              <a:endCxn id="63" idx="0"/>
            </p:cNvCxnSpPr>
            <p:nvPr/>
          </p:nvCxnSpPr>
          <p:spPr>
            <a:xfrm flipH="1">
              <a:off x="977227" y="5650321"/>
              <a:ext cx="1" cy="33773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5" name="Oval 64">
              <a:extLst>
                <a:ext uri="{FF2B5EF4-FFF2-40B4-BE49-F238E27FC236}">
                  <a16:creationId xmlns:a16="http://schemas.microsoft.com/office/drawing/2014/main" id="{FD8C39E8-BB5D-6042-87A2-BE5FB677AD33}"/>
                </a:ext>
              </a:extLst>
            </p:cNvPr>
            <p:cNvSpPr/>
            <p:nvPr/>
          </p:nvSpPr>
          <p:spPr>
            <a:xfrm>
              <a:off x="2079423" y="4006576"/>
              <a:ext cx="288000" cy="288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rgbClr val="FFC000"/>
                  </a:solidFill>
                </a:rPr>
                <a:t>d</a:t>
              </a:r>
            </a:p>
          </p:txBody>
        </p:sp>
        <p:cxnSp>
          <p:nvCxnSpPr>
            <p:cNvPr id="66" name="Straight Connector 65">
              <a:extLst>
                <a:ext uri="{FF2B5EF4-FFF2-40B4-BE49-F238E27FC236}">
                  <a16:creationId xmlns:a16="http://schemas.microsoft.com/office/drawing/2014/main" id="{47392EFC-7A1A-A24E-B800-2741F18CE636}"/>
                </a:ext>
              </a:extLst>
            </p:cNvPr>
            <p:cNvCxnSpPr>
              <a:cxnSpLocks/>
              <a:stCxn id="43" idx="2"/>
              <a:endCxn id="65" idx="0"/>
            </p:cNvCxnSpPr>
            <p:nvPr/>
          </p:nvCxnSpPr>
          <p:spPr>
            <a:xfrm flipH="1">
              <a:off x="2223423" y="3498599"/>
              <a:ext cx="2510538" cy="50797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B42F4FB5-B6FA-AD4F-85D5-7B79BD570EBD}"/>
                </a:ext>
              </a:extLst>
            </p:cNvPr>
            <p:cNvCxnSpPr>
              <a:cxnSpLocks/>
              <a:stCxn id="58" idx="0"/>
              <a:endCxn id="65" idx="3"/>
            </p:cNvCxnSpPr>
            <p:nvPr/>
          </p:nvCxnSpPr>
          <p:spPr>
            <a:xfrm flipV="1">
              <a:off x="977228" y="4252399"/>
              <a:ext cx="1144372" cy="108655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C2F891FD-C91A-7A41-B12F-4E06ACB69253}"/>
                </a:ext>
              </a:extLst>
            </p:cNvPr>
            <p:cNvCxnSpPr>
              <a:cxnSpLocks/>
              <a:stCxn id="56" idx="0"/>
              <a:endCxn id="65" idx="4"/>
            </p:cNvCxnSpPr>
            <p:nvPr/>
          </p:nvCxnSpPr>
          <p:spPr>
            <a:xfrm flipH="1" flipV="1">
              <a:off x="2223423" y="4294576"/>
              <a:ext cx="1" cy="104437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2DCFF46-891D-3241-9F65-A1C30D5B0E14}"/>
                </a:ext>
              </a:extLst>
            </p:cNvPr>
            <p:cNvCxnSpPr>
              <a:cxnSpLocks/>
              <a:stCxn id="65" idx="5"/>
              <a:endCxn id="57" idx="0"/>
            </p:cNvCxnSpPr>
            <p:nvPr/>
          </p:nvCxnSpPr>
          <p:spPr>
            <a:xfrm>
              <a:off x="2325246" y="4252399"/>
              <a:ext cx="1204339" cy="108655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70" name="Round Same Side Corner Rectangle 87">
              <a:extLst>
                <a:ext uri="{FF2B5EF4-FFF2-40B4-BE49-F238E27FC236}">
                  <a16:creationId xmlns:a16="http://schemas.microsoft.com/office/drawing/2014/main" id="{F708F617-E877-3F48-BA7D-7770093A2B16}"/>
                </a:ext>
              </a:extLst>
            </p:cNvPr>
            <p:cNvSpPr/>
            <p:nvPr/>
          </p:nvSpPr>
          <p:spPr>
            <a:xfrm rot="10800000">
              <a:off x="2105415" y="4709913"/>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ound Same Side Corner Rectangle 87">
              <a:extLst>
                <a:ext uri="{FF2B5EF4-FFF2-40B4-BE49-F238E27FC236}">
                  <a16:creationId xmlns:a16="http://schemas.microsoft.com/office/drawing/2014/main" id="{4E3AB1A7-FF4E-9947-84EC-AC294493397A}"/>
                </a:ext>
              </a:extLst>
            </p:cNvPr>
            <p:cNvSpPr/>
            <p:nvPr/>
          </p:nvSpPr>
          <p:spPr>
            <a:xfrm rot="13457463">
              <a:off x="1360839" y="4714530"/>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Round Same Side Corner Rectangle 87">
              <a:extLst>
                <a:ext uri="{FF2B5EF4-FFF2-40B4-BE49-F238E27FC236}">
                  <a16:creationId xmlns:a16="http://schemas.microsoft.com/office/drawing/2014/main" id="{CB5B5F90-DE5E-3A4F-9F67-B5FCCE85E237}"/>
                </a:ext>
              </a:extLst>
            </p:cNvPr>
            <p:cNvSpPr/>
            <p:nvPr/>
          </p:nvSpPr>
          <p:spPr>
            <a:xfrm rot="8084403">
              <a:off x="2907511" y="4726097"/>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132" name="Group 131">
            <a:extLst>
              <a:ext uri="{FF2B5EF4-FFF2-40B4-BE49-F238E27FC236}">
                <a16:creationId xmlns:a16="http://schemas.microsoft.com/office/drawing/2014/main" id="{B0DF9136-0A50-1947-9D74-4EA6F169EDF8}"/>
              </a:ext>
            </a:extLst>
          </p:cNvPr>
          <p:cNvGrpSpPr/>
          <p:nvPr/>
        </p:nvGrpSpPr>
        <p:grpSpPr>
          <a:xfrm>
            <a:off x="4507559" y="2619962"/>
            <a:ext cx="2424062" cy="574016"/>
            <a:chOff x="1520365" y="2973864"/>
            <a:chExt cx="2424062" cy="574016"/>
          </a:xfrm>
        </p:grpSpPr>
        <p:sp>
          <p:nvSpPr>
            <p:cNvPr id="79" name="Rectangle 78">
              <a:extLst>
                <a:ext uri="{FF2B5EF4-FFF2-40B4-BE49-F238E27FC236}">
                  <a16:creationId xmlns:a16="http://schemas.microsoft.com/office/drawing/2014/main" id="{1535B46C-6C68-D843-AD3B-AB7DF80AD681}"/>
                </a:ext>
              </a:extLst>
            </p:cNvPr>
            <p:cNvSpPr/>
            <p:nvPr/>
          </p:nvSpPr>
          <p:spPr>
            <a:xfrm>
              <a:off x="1520365" y="2973864"/>
              <a:ext cx="2424062" cy="369332"/>
            </a:xfrm>
            <a:prstGeom prst="rect">
              <a:avLst/>
            </a:prstGeom>
          </p:spPr>
          <p:txBody>
            <a:bodyPr wrap="none">
              <a:spAutoFit/>
            </a:bodyPr>
            <a:lstStyle/>
            <a:p>
              <a:r>
                <a:rPr lang="de-DE">
                  <a:solidFill>
                    <a:srgbClr val="FFC000"/>
                  </a:solidFill>
                </a:rPr>
                <a:t>Partiell (einfache Kante)</a:t>
              </a:r>
            </a:p>
          </p:txBody>
        </p:sp>
        <p:cxnSp>
          <p:nvCxnSpPr>
            <p:cNvPr id="80" name="Straight Arrow Connector 79">
              <a:extLst>
                <a:ext uri="{FF2B5EF4-FFF2-40B4-BE49-F238E27FC236}">
                  <a16:creationId xmlns:a16="http://schemas.microsoft.com/office/drawing/2014/main" id="{08D0B9FB-9E91-094B-972B-952AADBCD477}"/>
                </a:ext>
              </a:extLst>
            </p:cNvPr>
            <p:cNvCxnSpPr>
              <a:cxnSpLocks/>
            </p:cNvCxnSpPr>
            <p:nvPr/>
          </p:nvCxnSpPr>
          <p:spPr>
            <a:xfrm>
              <a:off x="2738695" y="3313575"/>
              <a:ext cx="373227" cy="234305"/>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3" name="Group 132">
            <a:extLst>
              <a:ext uri="{FF2B5EF4-FFF2-40B4-BE49-F238E27FC236}">
                <a16:creationId xmlns:a16="http://schemas.microsoft.com/office/drawing/2014/main" id="{F96056CA-1FA8-9646-B7C5-C1303EEA4135}"/>
              </a:ext>
            </a:extLst>
          </p:cNvPr>
          <p:cNvGrpSpPr/>
          <p:nvPr/>
        </p:nvGrpSpPr>
        <p:grpSpPr>
          <a:xfrm>
            <a:off x="8055271" y="2613357"/>
            <a:ext cx="3781371" cy="3136873"/>
            <a:chOff x="5063109" y="2967260"/>
            <a:chExt cx="3781371" cy="3136873"/>
          </a:xfrm>
        </p:grpSpPr>
        <p:cxnSp>
          <p:nvCxnSpPr>
            <p:cNvPr id="88" name="Straight Connector 87">
              <a:extLst>
                <a:ext uri="{FF2B5EF4-FFF2-40B4-BE49-F238E27FC236}">
                  <a16:creationId xmlns:a16="http://schemas.microsoft.com/office/drawing/2014/main" id="{77507499-78AF-DD48-B2D8-8350805C2A26}"/>
                </a:ext>
              </a:extLst>
            </p:cNvPr>
            <p:cNvCxnSpPr>
              <a:cxnSpLocks/>
              <a:stCxn id="43" idx="2"/>
              <a:endCxn id="104" idx="0"/>
            </p:cNvCxnSpPr>
            <p:nvPr/>
          </p:nvCxnSpPr>
          <p:spPr>
            <a:xfrm>
              <a:off x="5063109" y="3246382"/>
              <a:ext cx="2421430" cy="572192"/>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98" name="Rectangle 2">
              <a:extLst>
                <a:ext uri="{FF2B5EF4-FFF2-40B4-BE49-F238E27FC236}">
                  <a16:creationId xmlns:a16="http://schemas.microsoft.com/office/drawing/2014/main" id="{F074C724-AB8B-964D-BC7F-C2ECA2F0ADD3}"/>
                </a:ext>
              </a:extLst>
            </p:cNvPr>
            <p:cNvSpPr>
              <a:spLocks noChangeArrowheads="1"/>
            </p:cNvSpPr>
            <p:nvPr/>
          </p:nvSpPr>
          <p:spPr bwMode="auto">
            <a:xfrm>
              <a:off x="7581376" y="5086736"/>
              <a:ext cx="1263104"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a:solidFill>
                    <a:schemeClr val="accent1"/>
                  </a:solidFill>
                </a:rPr>
                <a:t>Honorarkraft</a:t>
              </a:r>
            </a:p>
          </p:txBody>
        </p:sp>
        <p:sp>
          <p:nvSpPr>
            <p:cNvPr id="99" name="Rectangle 2">
              <a:extLst>
                <a:ext uri="{FF2B5EF4-FFF2-40B4-BE49-F238E27FC236}">
                  <a16:creationId xmlns:a16="http://schemas.microsoft.com/office/drawing/2014/main" id="{9C8A79F8-F4D3-DE4F-9E75-5F6B1F70FFD3}"/>
                </a:ext>
              </a:extLst>
            </p:cNvPr>
            <p:cNvSpPr>
              <a:spLocks noChangeArrowheads="1"/>
            </p:cNvSpPr>
            <p:nvPr/>
          </p:nvSpPr>
          <p:spPr bwMode="auto">
            <a:xfrm>
              <a:off x="5904739" y="5086736"/>
              <a:ext cx="1432894"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a:solidFill>
                    <a:schemeClr val="accent1"/>
                  </a:solidFill>
                </a:rPr>
                <a:t>Festangestellte</a:t>
              </a:r>
            </a:p>
          </p:txBody>
        </p:sp>
        <p:sp>
          <p:nvSpPr>
            <p:cNvPr id="100" name="Oval 7">
              <a:extLst>
                <a:ext uri="{FF2B5EF4-FFF2-40B4-BE49-F238E27FC236}">
                  <a16:creationId xmlns:a16="http://schemas.microsoft.com/office/drawing/2014/main" id="{93F4AAED-299B-B84A-9601-0E9A79D5CF57}"/>
                </a:ext>
              </a:extLst>
            </p:cNvPr>
            <p:cNvSpPr>
              <a:spLocks noChangeArrowheads="1"/>
            </p:cNvSpPr>
            <p:nvPr/>
          </p:nvSpPr>
          <p:spPr bwMode="auto">
            <a:xfrm>
              <a:off x="7644723" y="5735832"/>
              <a:ext cx="1136410" cy="368300"/>
            </a:xfrm>
            <a:prstGeom prst="ellipse">
              <a:avLst/>
            </a:prstGeom>
            <a:solidFill>
              <a:schemeClr val="bg1"/>
            </a:solidFill>
            <a:ln w="12700">
              <a:solidFill>
                <a:schemeClr val="tx1"/>
              </a:solidFill>
              <a:round/>
              <a:headEnd/>
              <a:tailEnd/>
            </a:ln>
          </p:spPr>
          <p:txBody>
            <a:bodyPr wrap="none" anchor="ctr"/>
            <a:lstStyle/>
            <a:p>
              <a:pPr algn="ctr"/>
              <a:r>
                <a:rPr lang="de-DE" sz="1600"/>
                <a:t>Stundensatz</a:t>
              </a:r>
            </a:p>
          </p:txBody>
        </p:sp>
        <p:cxnSp>
          <p:nvCxnSpPr>
            <p:cNvPr id="101" name="Straight Connector 100">
              <a:extLst>
                <a:ext uri="{FF2B5EF4-FFF2-40B4-BE49-F238E27FC236}">
                  <a16:creationId xmlns:a16="http://schemas.microsoft.com/office/drawing/2014/main" id="{493CF67B-5901-B442-A7DA-1DC83669058C}"/>
                </a:ext>
              </a:extLst>
            </p:cNvPr>
            <p:cNvCxnSpPr>
              <a:cxnSpLocks/>
              <a:stCxn id="98" idx="2"/>
              <a:endCxn id="100" idx="0"/>
            </p:cNvCxnSpPr>
            <p:nvPr/>
          </p:nvCxnSpPr>
          <p:spPr>
            <a:xfrm>
              <a:off x="8212928" y="5398103"/>
              <a:ext cx="0" cy="33772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02" name="Oval 7">
              <a:extLst>
                <a:ext uri="{FF2B5EF4-FFF2-40B4-BE49-F238E27FC236}">
                  <a16:creationId xmlns:a16="http://schemas.microsoft.com/office/drawing/2014/main" id="{B4B2E2C0-54DD-9846-A028-AFB49F3E6966}"/>
                </a:ext>
              </a:extLst>
            </p:cNvPr>
            <p:cNvSpPr>
              <a:spLocks noChangeArrowheads="1"/>
            </p:cNvSpPr>
            <p:nvPr/>
          </p:nvSpPr>
          <p:spPr bwMode="auto">
            <a:xfrm>
              <a:off x="6230958" y="5735833"/>
              <a:ext cx="786472" cy="368300"/>
            </a:xfrm>
            <a:prstGeom prst="ellipse">
              <a:avLst/>
            </a:prstGeom>
            <a:solidFill>
              <a:schemeClr val="bg1"/>
            </a:solidFill>
            <a:ln w="12700">
              <a:solidFill>
                <a:schemeClr val="tx1"/>
              </a:solidFill>
              <a:round/>
              <a:headEnd/>
              <a:tailEnd/>
            </a:ln>
          </p:spPr>
          <p:txBody>
            <a:bodyPr wrap="none" anchor="ctr"/>
            <a:lstStyle/>
            <a:p>
              <a:pPr algn="ctr"/>
              <a:r>
                <a:rPr lang="de-DE" sz="1600"/>
                <a:t>Gehalt</a:t>
              </a:r>
            </a:p>
          </p:txBody>
        </p:sp>
        <p:cxnSp>
          <p:nvCxnSpPr>
            <p:cNvPr id="103" name="Straight Connector 102">
              <a:extLst>
                <a:ext uri="{FF2B5EF4-FFF2-40B4-BE49-F238E27FC236}">
                  <a16:creationId xmlns:a16="http://schemas.microsoft.com/office/drawing/2014/main" id="{3F3C9A31-D82F-444F-B4FC-C2A81AF317D6}"/>
                </a:ext>
              </a:extLst>
            </p:cNvPr>
            <p:cNvCxnSpPr>
              <a:cxnSpLocks/>
              <a:stCxn id="99" idx="2"/>
              <a:endCxn id="102" idx="0"/>
            </p:cNvCxnSpPr>
            <p:nvPr/>
          </p:nvCxnSpPr>
          <p:spPr>
            <a:xfrm>
              <a:off x="6621186" y="5398103"/>
              <a:ext cx="3008" cy="33773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04" name="Oval 103">
              <a:extLst>
                <a:ext uri="{FF2B5EF4-FFF2-40B4-BE49-F238E27FC236}">
                  <a16:creationId xmlns:a16="http://schemas.microsoft.com/office/drawing/2014/main" id="{9BCE8AC1-D0AF-834F-AB4A-2D2A5C228AC2}"/>
                </a:ext>
              </a:extLst>
            </p:cNvPr>
            <p:cNvSpPr/>
            <p:nvPr/>
          </p:nvSpPr>
          <p:spPr>
            <a:xfrm>
              <a:off x="7340539" y="3818574"/>
              <a:ext cx="288000" cy="288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C000"/>
                  </a:solidFill>
                </a:rPr>
                <a:t>d</a:t>
              </a:r>
            </a:p>
          </p:txBody>
        </p:sp>
        <p:cxnSp>
          <p:nvCxnSpPr>
            <p:cNvPr id="105" name="Straight Connector 104">
              <a:extLst>
                <a:ext uri="{FF2B5EF4-FFF2-40B4-BE49-F238E27FC236}">
                  <a16:creationId xmlns:a16="http://schemas.microsoft.com/office/drawing/2014/main" id="{9699C468-9D18-764F-94FC-FE942F9113E8}"/>
                </a:ext>
              </a:extLst>
            </p:cNvPr>
            <p:cNvCxnSpPr>
              <a:cxnSpLocks/>
              <a:stCxn id="99" idx="0"/>
              <a:endCxn id="104" idx="3"/>
            </p:cNvCxnSpPr>
            <p:nvPr/>
          </p:nvCxnSpPr>
          <p:spPr>
            <a:xfrm flipV="1">
              <a:off x="6621186" y="4064397"/>
              <a:ext cx="761530" cy="102233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A1E02BAA-D853-1043-AF7F-9EDFF975AF82}"/>
                </a:ext>
              </a:extLst>
            </p:cNvPr>
            <p:cNvCxnSpPr>
              <a:cxnSpLocks/>
              <a:stCxn id="104" idx="5"/>
              <a:endCxn id="98" idx="0"/>
            </p:cNvCxnSpPr>
            <p:nvPr/>
          </p:nvCxnSpPr>
          <p:spPr>
            <a:xfrm>
              <a:off x="7586362" y="4064397"/>
              <a:ext cx="626566" cy="102233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07" name="Round Same Side Corner Rectangle 87">
              <a:extLst>
                <a:ext uri="{FF2B5EF4-FFF2-40B4-BE49-F238E27FC236}">
                  <a16:creationId xmlns:a16="http://schemas.microsoft.com/office/drawing/2014/main" id="{964C85FE-AD61-4245-B493-DFD7D3B4A381}"/>
                </a:ext>
              </a:extLst>
            </p:cNvPr>
            <p:cNvSpPr/>
            <p:nvPr/>
          </p:nvSpPr>
          <p:spPr>
            <a:xfrm rot="13006412">
              <a:off x="6882145" y="4430863"/>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Round Same Side Corner Rectangle 87">
              <a:extLst>
                <a:ext uri="{FF2B5EF4-FFF2-40B4-BE49-F238E27FC236}">
                  <a16:creationId xmlns:a16="http://schemas.microsoft.com/office/drawing/2014/main" id="{F06223A0-C4C1-EA49-B031-FC19687358A6}"/>
                </a:ext>
              </a:extLst>
            </p:cNvPr>
            <p:cNvSpPr/>
            <p:nvPr/>
          </p:nvSpPr>
          <p:spPr>
            <a:xfrm rot="8697968">
              <a:off x="7772830" y="4426322"/>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Rectangle 108">
              <a:extLst>
                <a:ext uri="{FF2B5EF4-FFF2-40B4-BE49-F238E27FC236}">
                  <a16:creationId xmlns:a16="http://schemas.microsoft.com/office/drawing/2014/main" id="{9EB1D419-3FEB-C042-A070-E56D3D90C4D6}"/>
                </a:ext>
              </a:extLst>
            </p:cNvPr>
            <p:cNvSpPr/>
            <p:nvPr/>
          </p:nvSpPr>
          <p:spPr>
            <a:xfrm>
              <a:off x="5791581" y="2967260"/>
              <a:ext cx="2264723" cy="369332"/>
            </a:xfrm>
            <a:prstGeom prst="rect">
              <a:avLst/>
            </a:prstGeom>
          </p:spPr>
          <p:txBody>
            <a:bodyPr wrap="none">
              <a:spAutoFit/>
            </a:bodyPr>
            <a:lstStyle/>
            <a:p>
              <a:r>
                <a:rPr lang="de-DE">
                  <a:solidFill>
                    <a:srgbClr val="FFC000"/>
                  </a:solidFill>
                </a:rPr>
                <a:t>Total (doppelte Kante)</a:t>
              </a:r>
            </a:p>
          </p:txBody>
        </p:sp>
        <p:cxnSp>
          <p:nvCxnSpPr>
            <p:cNvPr id="110" name="Straight Arrow Connector 109">
              <a:extLst>
                <a:ext uri="{FF2B5EF4-FFF2-40B4-BE49-F238E27FC236}">
                  <a16:creationId xmlns:a16="http://schemas.microsoft.com/office/drawing/2014/main" id="{0A1CB3C7-913C-8E47-8D82-029ED1264EF5}"/>
                </a:ext>
              </a:extLst>
            </p:cNvPr>
            <p:cNvCxnSpPr>
              <a:cxnSpLocks/>
            </p:cNvCxnSpPr>
            <p:nvPr/>
          </p:nvCxnSpPr>
          <p:spPr>
            <a:xfrm flipH="1">
              <a:off x="6267754" y="3271151"/>
              <a:ext cx="282962" cy="233486"/>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1" name="Group 130">
            <a:extLst>
              <a:ext uri="{FF2B5EF4-FFF2-40B4-BE49-F238E27FC236}">
                <a16:creationId xmlns:a16="http://schemas.microsoft.com/office/drawing/2014/main" id="{4DB90C50-B584-7A41-9353-ED6F84AF0ABA}"/>
              </a:ext>
            </a:extLst>
          </p:cNvPr>
          <p:cNvGrpSpPr/>
          <p:nvPr/>
        </p:nvGrpSpPr>
        <p:grpSpPr>
          <a:xfrm>
            <a:off x="6074362" y="2892479"/>
            <a:ext cx="2600829" cy="3042217"/>
            <a:chOff x="3087168" y="3217598"/>
            <a:chExt cx="2600829" cy="3042217"/>
          </a:xfrm>
        </p:grpSpPr>
        <p:sp>
          <p:nvSpPr>
            <p:cNvPr id="82" name="Rectangle 2">
              <a:extLst>
                <a:ext uri="{FF2B5EF4-FFF2-40B4-BE49-F238E27FC236}">
                  <a16:creationId xmlns:a16="http://schemas.microsoft.com/office/drawing/2014/main" id="{8DA98924-070A-2A4F-BC92-1F7F5EAD6E89}"/>
                </a:ext>
              </a:extLst>
            </p:cNvPr>
            <p:cNvSpPr>
              <a:spLocks noChangeArrowheads="1"/>
            </p:cNvSpPr>
            <p:nvPr/>
          </p:nvSpPr>
          <p:spPr bwMode="auto">
            <a:xfrm>
              <a:off x="4501901" y="4277255"/>
              <a:ext cx="1186096"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Manager*in</a:t>
              </a:r>
            </a:p>
          </p:txBody>
        </p:sp>
        <p:cxnSp>
          <p:nvCxnSpPr>
            <p:cNvPr id="83" name="Straight Connector 82">
              <a:extLst>
                <a:ext uri="{FF2B5EF4-FFF2-40B4-BE49-F238E27FC236}">
                  <a16:creationId xmlns:a16="http://schemas.microsoft.com/office/drawing/2014/main" id="{42A0271C-CB0A-714A-9A8D-A59D5875CBD9}"/>
                </a:ext>
              </a:extLst>
            </p:cNvPr>
            <p:cNvCxnSpPr>
              <a:cxnSpLocks/>
              <a:stCxn id="82" idx="2"/>
              <a:endCxn id="87" idx="0"/>
            </p:cNvCxnSpPr>
            <p:nvPr/>
          </p:nvCxnSpPr>
          <p:spPr>
            <a:xfrm>
              <a:off x="5094949" y="4588622"/>
              <a:ext cx="1" cy="35534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D69F3DF0-C466-F148-AD8C-90896D44F762}"/>
                </a:ext>
              </a:extLst>
            </p:cNvPr>
            <p:cNvCxnSpPr>
              <a:cxnSpLocks/>
              <a:stCxn id="43" idx="2"/>
              <a:endCxn id="82" idx="0"/>
            </p:cNvCxnSpPr>
            <p:nvPr/>
          </p:nvCxnSpPr>
          <p:spPr>
            <a:xfrm>
              <a:off x="5068077" y="3217598"/>
              <a:ext cx="26872" cy="10596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85" name="Round Same Side Corner Rectangle 87">
              <a:extLst>
                <a:ext uri="{FF2B5EF4-FFF2-40B4-BE49-F238E27FC236}">
                  <a16:creationId xmlns:a16="http://schemas.microsoft.com/office/drawing/2014/main" id="{3691D06A-ECBB-AD42-9603-732EF474FCE9}"/>
                </a:ext>
              </a:extLst>
            </p:cNvPr>
            <p:cNvSpPr/>
            <p:nvPr/>
          </p:nvSpPr>
          <p:spPr>
            <a:xfrm rot="10800000">
              <a:off x="4955620" y="3691344"/>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7" name="AutoShape 4">
              <a:extLst>
                <a:ext uri="{FF2B5EF4-FFF2-40B4-BE49-F238E27FC236}">
                  <a16:creationId xmlns:a16="http://schemas.microsoft.com/office/drawing/2014/main" id="{838AC4D2-50EA-7F4F-A3E4-157D246DCAA1}"/>
                </a:ext>
              </a:extLst>
            </p:cNvPr>
            <p:cNvSpPr>
              <a:spLocks noChangeArrowheads="1"/>
            </p:cNvSpPr>
            <p:nvPr/>
          </p:nvSpPr>
          <p:spPr bwMode="auto">
            <a:xfrm>
              <a:off x="4615081" y="4943969"/>
              <a:ext cx="959737" cy="596900"/>
            </a:xfrm>
            <a:prstGeom prst="diamond">
              <a:avLst/>
            </a:prstGeom>
            <a:solidFill>
              <a:schemeClr val="bg1"/>
            </a:solidFill>
            <a:ln w="12700">
              <a:solidFill>
                <a:schemeClr val="tx1"/>
              </a:solidFill>
              <a:miter lim="800000"/>
              <a:headEnd/>
              <a:tailEnd/>
            </a:ln>
          </p:spPr>
          <p:txBody>
            <a:bodyPr wrap="none" anchor="ctr"/>
            <a:lstStyle/>
            <a:p>
              <a:pPr algn="ctr"/>
              <a:r>
                <a:rPr lang="de-DE"/>
                <a:t>leitet</a:t>
              </a:r>
            </a:p>
          </p:txBody>
        </p:sp>
        <p:sp>
          <p:nvSpPr>
            <p:cNvPr id="89" name="Rectangle 2">
              <a:extLst>
                <a:ext uri="{FF2B5EF4-FFF2-40B4-BE49-F238E27FC236}">
                  <a16:creationId xmlns:a16="http://schemas.microsoft.com/office/drawing/2014/main" id="{2092BF7B-6869-204D-BB8B-3ECB37076115}"/>
                </a:ext>
              </a:extLst>
            </p:cNvPr>
            <p:cNvSpPr>
              <a:spLocks noChangeArrowheads="1"/>
            </p:cNvSpPr>
            <p:nvPr/>
          </p:nvSpPr>
          <p:spPr bwMode="auto">
            <a:xfrm>
              <a:off x="4705194" y="5948448"/>
              <a:ext cx="779510"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a:solidFill>
                    <a:schemeClr val="accent1"/>
                  </a:solidFill>
                </a:rPr>
                <a:t>Projekt</a:t>
              </a:r>
            </a:p>
          </p:txBody>
        </p:sp>
        <p:cxnSp>
          <p:nvCxnSpPr>
            <p:cNvPr id="93" name="Straight Connector 92">
              <a:extLst>
                <a:ext uri="{FF2B5EF4-FFF2-40B4-BE49-F238E27FC236}">
                  <a16:creationId xmlns:a16="http://schemas.microsoft.com/office/drawing/2014/main" id="{14C500C8-7FD9-6246-92B3-B79B0A1BEF2D}"/>
                </a:ext>
              </a:extLst>
            </p:cNvPr>
            <p:cNvCxnSpPr>
              <a:cxnSpLocks/>
              <a:stCxn id="87" idx="2"/>
              <a:endCxn id="89" idx="0"/>
            </p:cNvCxnSpPr>
            <p:nvPr/>
          </p:nvCxnSpPr>
          <p:spPr>
            <a:xfrm flipH="1">
              <a:off x="5094949" y="5540869"/>
              <a:ext cx="1" cy="40757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13" name="TextBox 112">
              <a:extLst>
                <a:ext uri="{FF2B5EF4-FFF2-40B4-BE49-F238E27FC236}">
                  <a16:creationId xmlns:a16="http://schemas.microsoft.com/office/drawing/2014/main" id="{A9FE2B32-B802-8B44-808F-9573EFCC4371}"/>
                </a:ext>
              </a:extLst>
            </p:cNvPr>
            <p:cNvSpPr txBox="1"/>
            <p:nvPr/>
          </p:nvSpPr>
          <p:spPr>
            <a:xfrm>
              <a:off x="3087168" y="3921908"/>
              <a:ext cx="1889043" cy="369332"/>
            </a:xfrm>
            <a:prstGeom prst="rect">
              <a:avLst/>
            </a:prstGeom>
            <a:noFill/>
          </p:spPr>
          <p:txBody>
            <a:bodyPr wrap="none" rtlCol="0">
              <a:spAutoFit/>
            </a:bodyPr>
            <a:lstStyle/>
            <a:p>
              <a:r>
                <a:rPr lang="de-DE">
                  <a:solidFill>
                    <a:srgbClr val="FFC000"/>
                  </a:solidFill>
                </a:rPr>
                <a:t>Richtungsanzeiger</a:t>
              </a:r>
            </a:p>
          </p:txBody>
        </p:sp>
        <p:cxnSp>
          <p:nvCxnSpPr>
            <p:cNvPr id="114" name="Straight Arrow Connector 113">
              <a:extLst>
                <a:ext uri="{FF2B5EF4-FFF2-40B4-BE49-F238E27FC236}">
                  <a16:creationId xmlns:a16="http://schemas.microsoft.com/office/drawing/2014/main" id="{94DEC138-3B7A-F346-9081-CBFC264DBE56}"/>
                </a:ext>
              </a:extLst>
            </p:cNvPr>
            <p:cNvCxnSpPr>
              <a:cxnSpLocks/>
            </p:cNvCxnSpPr>
            <p:nvPr/>
          </p:nvCxnSpPr>
          <p:spPr>
            <a:xfrm flipV="1">
              <a:off x="4369741" y="3860054"/>
              <a:ext cx="472398" cy="140127"/>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433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115DF-AD83-254F-831A-D0D2D2F07DA7}"/>
              </a:ext>
            </a:extLst>
          </p:cNvPr>
          <p:cNvSpPr>
            <a:spLocks noGrp="1"/>
          </p:cNvSpPr>
          <p:nvPr>
            <p:ph type="title"/>
          </p:nvPr>
        </p:nvSpPr>
        <p:spPr/>
        <p:txBody>
          <a:bodyPr/>
          <a:lstStyle/>
          <a:p>
            <a:r>
              <a:rPr lang="de-DE"/>
              <a:t>Ausprägungen der Spezialisierung</a:t>
            </a:r>
          </a:p>
        </p:txBody>
      </p:sp>
      <p:sp>
        <p:nvSpPr>
          <p:cNvPr id="3" name="Content Placeholder 2">
            <a:extLst>
              <a:ext uri="{FF2B5EF4-FFF2-40B4-BE49-F238E27FC236}">
                <a16:creationId xmlns:a16="http://schemas.microsoft.com/office/drawing/2014/main" id="{610CF7DB-7D0C-9D4B-9FA7-C92B6F23A354}"/>
              </a:ext>
            </a:extLst>
          </p:cNvPr>
          <p:cNvSpPr>
            <a:spLocks noGrp="1"/>
          </p:cNvSpPr>
          <p:nvPr>
            <p:ph idx="1"/>
          </p:nvPr>
        </p:nvSpPr>
        <p:spPr>
          <a:xfrm>
            <a:off x="359626" y="1665066"/>
            <a:ext cx="6899532" cy="4240848"/>
          </a:xfrm>
        </p:spPr>
        <p:txBody>
          <a:bodyPr/>
          <a:lstStyle/>
          <a:p>
            <a:r>
              <a:rPr lang="de-DE" dirty="0">
                <a:solidFill>
                  <a:schemeClr val="accent1"/>
                </a:solidFill>
              </a:rPr>
              <a:t>Überlappend</a:t>
            </a:r>
            <a:r>
              <a:rPr lang="de-DE" dirty="0"/>
              <a:t>: Instanzen können in mehr als eine Spezialisierung fallen</a:t>
            </a:r>
          </a:p>
        </p:txBody>
      </p:sp>
      <p:sp>
        <p:nvSpPr>
          <p:cNvPr id="5" name="Date Placeholder 4">
            <a:extLst>
              <a:ext uri="{FF2B5EF4-FFF2-40B4-BE49-F238E27FC236}">
                <a16:creationId xmlns:a16="http://schemas.microsoft.com/office/drawing/2014/main" id="{B8786048-DE3A-BA48-8CBB-47284A34AD84}"/>
              </a:ext>
            </a:extLst>
          </p:cNvPr>
          <p:cNvSpPr>
            <a:spLocks noGrp="1"/>
          </p:cNvSpPr>
          <p:nvPr>
            <p:ph type="dt" sz="half" idx="2"/>
          </p:nvPr>
        </p:nvSpPr>
        <p:spPr/>
        <p:txBody>
          <a:bodyPr/>
          <a:lstStyle/>
          <a:p>
            <a:r>
              <a:rPr lang="de-DE"/>
              <a:t>Modellierung</a:t>
            </a:r>
          </a:p>
        </p:txBody>
      </p:sp>
      <p:sp>
        <p:nvSpPr>
          <p:cNvPr id="6" name="Footer Placeholder 5">
            <a:extLst>
              <a:ext uri="{FF2B5EF4-FFF2-40B4-BE49-F238E27FC236}">
                <a16:creationId xmlns:a16="http://schemas.microsoft.com/office/drawing/2014/main" id="{67B36D0D-E874-8A4D-82E1-CAE7EEC56252}"/>
              </a:ext>
            </a:extLst>
          </p:cNvPr>
          <p:cNvSpPr>
            <a:spLocks noGrp="1"/>
          </p:cNvSpPr>
          <p:nvPr>
            <p:ph type="ftr" sz="quarter" idx="3"/>
          </p:nvPr>
        </p:nvSpPr>
        <p:spPr/>
        <p:txBody>
          <a:bodyPr/>
          <a:lstStyle/>
          <a:p>
            <a:r>
              <a:rPr lang="de-DE"/>
              <a:t>T. Braun - Datenbanken</a:t>
            </a:r>
          </a:p>
        </p:txBody>
      </p:sp>
      <p:sp>
        <p:nvSpPr>
          <p:cNvPr id="4" name="Slide Number Placeholder 3">
            <a:extLst>
              <a:ext uri="{FF2B5EF4-FFF2-40B4-BE49-F238E27FC236}">
                <a16:creationId xmlns:a16="http://schemas.microsoft.com/office/drawing/2014/main" id="{CEE23266-C38B-9941-A6B8-8A1E48308248}"/>
              </a:ext>
            </a:extLst>
          </p:cNvPr>
          <p:cNvSpPr>
            <a:spLocks noGrp="1"/>
          </p:cNvSpPr>
          <p:nvPr>
            <p:ph type="sldNum" sz="quarter" idx="4"/>
          </p:nvPr>
        </p:nvSpPr>
        <p:spPr/>
        <p:txBody>
          <a:bodyPr/>
          <a:lstStyle/>
          <a:p>
            <a:fld id="{6B52BCD7-8B4B-1443-81DC-540C3C62FE02}" type="slidenum">
              <a:rPr lang="de-DE" smtClean="0"/>
              <a:t>43</a:t>
            </a:fld>
            <a:endParaRPr lang="de-DE"/>
          </a:p>
        </p:txBody>
      </p:sp>
      <p:grpSp>
        <p:nvGrpSpPr>
          <p:cNvPr id="81" name="Group 80">
            <a:extLst>
              <a:ext uri="{FF2B5EF4-FFF2-40B4-BE49-F238E27FC236}">
                <a16:creationId xmlns:a16="http://schemas.microsoft.com/office/drawing/2014/main" id="{E5D5888C-5DA8-1F47-AC13-AC0E8756BA84}"/>
              </a:ext>
            </a:extLst>
          </p:cNvPr>
          <p:cNvGrpSpPr/>
          <p:nvPr/>
        </p:nvGrpSpPr>
        <p:grpSpPr>
          <a:xfrm>
            <a:off x="5014357" y="1682476"/>
            <a:ext cx="6817318" cy="4206028"/>
            <a:chOff x="1060062" y="1900843"/>
            <a:chExt cx="6817318" cy="4206028"/>
          </a:xfrm>
        </p:grpSpPr>
        <p:grpSp>
          <p:nvGrpSpPr>
            <p:cNvPr id="42" name="Group 41">
              <a:extLst>
                <a:ext uri="{FF2B5EF4-FFF2-40B4-BE49-F238E27FC236}">
                  <a16:creationId xmlns:a16="http://schemas.microsoft.com/office/drawing/2014/main" id="{D7DCCCCE-48AE-1746-AF1F-21A3871226AA}"/>
                </a:ext>
              </a:extLst>
            </p:cNvPr>
            <p:cNvGrpSpPr/>
            <p:nvPr/>
          </p:nvGrpSpPr>
          <p:grpSpPr>
            <a:xfrm>
              <a:off x="3701718" y="1900843"/>
              <a:ext cx="2751889" cy="1078401"/>
              <a:chOff x="3367602" y="2153061"/>
              <a:chExt cx="2751889" cy="1078401"/>
            </a:xfrm>
          </p:grpSpPr>
          <p:sp>
            <p:nvSpPr>
              <p:cNvPr id="43" name="Rectangle 2">
                <a:extLst>
                  <a:ext uri="{FF2B5EF4-FFF2-40B4-BE49-F238E27FC236}">
                    <a16:creationId xmlns:a16="http://schemas.microsoft.com/office/drawing/2014/main" id="{BABCC6CA-BCF5-2945-87A8-8C612FB961A6}"/>
                  </a:ext>
                </a:extLst>
              </p:cNvPr>
              <p:cNvSpPr>
                <a:spLocks noChangeArrowheads="1"/>
              </p:cNvSpPr>
              <p:nvPr/>
            </p:nvSpPr>
            <p:spPr bwMode="auto">
              <a:xfrm>
                <a:off x="4302898" y="2920095"/>
                <a:ext cx="459487"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a:solidFill>
                      <a:schemeClr val="accent1"/>
                    </a:solidFill>
                  </a:rPr>
                  <a:t>Teil</a:t>
                </a:r>
              </a:p>
            </p:txBody>
          </p:sp>
          <p:sp>
            <p:nvSpPr>
              <p:cNvPr id="44" name="Oval 7">
                <a:extLst>
                  <a:ext uri="{FF2B5EF4-FFF2-40B4-BE49-F238E27FC236}">
                    <a16:creationId xmlns:a16="http://schemas.microsoft.com/office/drawing/2014/main" id="{CEF83528-F5DB-7340-8F1A-801EDAE2AEC9}"/>
                  </a:ext>
                </a:extLst>
              </p:cNvPr>
              <p:cNvSpPr>
                <a:spLocks noChangeArrowheads="1"/>
              </p:cNvSpPr>
              <p:nvPr/>
            </p:nvSpPr>
            <p:spPr bwMode="auto">
              <a:xfrm>
                <a:off x="3367602" y="2153061"/>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u="sng"/>
                  <a:t>TeileNr</a:t>
                </a:r>
                <a:endParaRPr lang="de-DE" sz="1600"/>
              </a:p>
            </p:txBody>
          </p:sp>
          <p:cxnSp>
            <p:nvCxnSpPr>
              <p:cNvPr id="45" name="Straight Connector 44">
                <a:extLst>
                  <a:ext uri="{FF2B5EF4-FFF2-40B4-BE49-F238E27FC236}">
                    <a16:creationId xmlns:a16="http://schemas.microsoft.com/office/drawing/2014/main" id="{CD9C2D37-90AE-D14B-8710-435E02EDCB6D}"/>
                  </a:ext>
                </a:extLst>
              </p:cNvPr>
              <p:cNvCxnSpPr>
                <a:cxnSpLocks/>
                <a:stCxn id="43" idx="0"/>
                <a:endCxn id="44" idx="4"/>
              </p:cNvCxnSpPr>
              <p:nvPr/>
            </p:nvCxnSpPr>
            <p:spPr>
              <a:xfrm flipH="1" flipV="1">
                <a:off x="3891914" y="2521361"/>
                <a:ext cx="640728" cy="39873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8" name="Oval 7">
                <a:extLst>
                  <a:ext uri="{FF2B5EF4-FFF2-40B4-BE49-F238E27FC236}">
                    <a16:creationId xmlns:a16="http://schemas.microsoft.com/office/drawing/2014/main" id="{13A9546A-A832-824F-BF26-03BA69492724}"/>
                  </a:ext>
                </a:extLst>
              </p:cNvPr>
              <p:cNvSpPr>
                <a:spLocks noChangeArrowheads="1"/>
              </p:cNvSpPr>
              <p:nvPr/>
            </p:nvSpPr>
            <p:spPr bwMode="auto">
              <a:xfrm>
                <a:off x="4722838" y="2157638"/>
                <a:ext cx="1396653" cy="368300"/>
              </a:xfrm>
              <a:prstGeom prst="ellipse">
                <a:avLst/>
              </a:prstGeom>
              <a:solidFill>
                <a:schemeClr val="bg1"/>
              </a:solidFill>
              <a:ln w="12700">
                <a:solidFill>
                  <a:schemeClr val="tx1"/>
                </a:solidFill>
                <a:round/>
                <a:headEnd/>
                <a:tailEnd/>
              </a:ln>
            </p:spPr>
            <p:txBody>
              <a:bodyPr wrap="none" anchor="ctr"/>
              <a:lstStyle/>
              <a:p>
                <a:pPr algn="ctr"/>
                <a:r>
                  <a:rPr lang="de-DE" sz="1600"/>
                  <a:t>Beschreibung</a:t>
                </a:r>
              </a:p>
            </p:txBody>
          </p:sp>
          <p:cxnSp>
            <p:nvCxnSpPr>
              <p:cNvPr id="49" name="Straight Connector 48">
                <a:extLst>
                  <a:ext uri="{FF2B5EF4-FFF2-40B4-BE49-F238E27FC236}">
                    <a16:creationId xmlns:a16="http://schemas.microsoft.com/office/drawing/2014/main" id="{39783E14-5178-0842-92BA-169F08DE4B24}"/>
                  </a:ext>
                </a:extLst>
              </p:cNvPr>
              <p:cNvCxnSpPr>
                <a:cxnSpLocks/>
                <a:stCxn id="43" idx="0"/>
                <a:endCxn id="48" idx="4"/>
              </p:cNvCxnSpPr>
              <p:nvPr/>
            </p:nvCxnSpPr>
            <p:spPr>
              <a:xfrm flipV="1">
                <a:off x="4532642" y="2525938"/>
                <a:ext cx="888523" cy="3941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grpSp>
          <p:nvGrpSpPr>
            <p:cNvPr id="40" name="Group 39">
              <a:extLst>
                <a:ext uri="{FF2B5EF4-FFF2-40B4-BE49-F238E27FC236}">
                  <a16:creationId xmlns:a16="http://schemas.microsoft.com/office/drawing/2014/main" id="{447D5940-75D8-9449-B098-DA4CB99F94FE}"/>
                </a:ext>
              </a:extLst>
            </p:cNvPr>
            <p:cNvGrpSpPr/>
            <p:nvPr/>
          </p:nvGrpSpPr>
          <p:grpSpPr>
            <a:xfrm>
              <a:off x="1060062" y="2908700"/>
              <a:ext cx="6817318" cy="3198171"/>
              <a:chOff x="1060062" y="2908700"/>
              <a:chExt cx="6817318" cy="3198171"/>
            </a:xfrm>
          </p:grpSpPr>
          <p:grpSp>
            <p:nvGrpSpPr>
              <p:cNvPr id="33" name="Group 32">
                <a:extLst>
                  <a:ext uri="{FF2B5EF4-FFF2-40B4-BE49-F238E27FC236}">
                    <a16:creationId xmlns:a16="http://schemas.microsoft.com/office/drawing/2014/main" id="{607F25C9-2090-744A-8E23-6CD1FC7A4574}"/>
                  </a:ext>
                </a:extLst>
              </p:cNvPr>
              <p:cNvGrpSpPr/>
              <p:nvPr/>
            </p:nvGrpSpPr>
            <p:grpSpPr>
              <a:xfrm>
                <a:off x="1060062" y="2908700"/>
                <a:ext cx="6205190" cy="3198171"/>
                <a:chOff x="1060062" y="2908700"/>
                <a:chExt cx="6205190" cy="3198171"/>
              </a:xfrm>
            </p:grpSpPr>
            <p:grpSp>
              <p:nvGrpSpPr>
                <p:cNvPr id="133" name="Group 132">
                  <a:extLst>
                    <a:ext uri="{FF2B5EF4-FFF2-40B4-BE49-F238E27FC236}">
                      <a16:creationId xmlns:a16="http://schemas.microsoft.com/office/drawing/2014/main" id="{F96056CA-1FA8-9646-B7C5-C1303EEA4135}"/>
                    </a:ext>
                  </a:extLst>
                </p:cNvPr>
                <p:cNvGrpSpPr/>
                <p:nvPr/>
              </p:nvGrpSpPr>
              <p:grpSpPr>
                <a:xfrm>
                  <a:off x="1060062" y="2908700"/>
                  <a:ext cx="6205190" cy="3195433"/>
                  <a:chOff x="1060062" y="2908700"/>
                  <a:chExt cx="6205190" cy="3195433"/>
                </a:xfrm>
              </p:grpSpPr>
              <p:cxnSp>
                <p:nvCxnSpPr>
                  <p:cNvPr id="88" name="Straight Connector 87">
                    <a:extLst>
                      <a:ext uri="{FF2B5EF4-FFF2-40B4-BE49-F238E27FC236}">
                        <a16:creationId xmlns:a16="http://schemas.microsoft.com/office/drawing/2014/main" id="{77507499-78AF-DD48-B2D8-8350805C2A26}"/>
                      </a:ext>
                    </a:extLst>
                  </p:cNvPr>
                  <p:cNvCxnSpPr>
                    <a:cxnSpLocks/>
                    <a:stCxn id="43" idx="2"/>
                    <a:endCxn id="104" idx="0"/>
                  </p:cNvCxnSpPr>
                  <p:nvPr/>
                </p:nvCxnSpPr>
                <p:spPr>
                  <a:xfrm>
                    <a:off x="4866758" y="2979244"/>
                    <a:ext cx="4054" cy="586511"/>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98" name="Rectangle 2">
                    <a:extLst>
                      <a:ext uri="{FF2B5EF4-FFF2-40B4-BE49-F238E27FC236}">
                        <a16:creationId xmlns:a16="http://schemas.microsoft.com/office/drawing/2014/main" id="{F074C724-AB8B-964D-BC7F-C2ECA2F0ADD3}"/>
                      </a:ext>
                    </a:extLst>
                  </p:cNvPr>
                  <p:cNvSpPr>
                    <a:spLocks noChangeArrowheads="1"/>
                  </p:cNvSpPr>
                  <p:nvPr/>
                </p:nvSpPr>
                <p:spPr bwMode="auto">
                  <a:xfrm>
                    <a:off x="6155684" y="5086737"/>
                    <a:ext cx="1082733"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a:solidFill>
                          <a:schemeClr val="accent1"/>
                        </a:solidFill>
                      </a:rPr>
                      <a:t>Teil-Zukauf</a:t>
                    </a:r>
                  </a:p>
                </p:txBody>
              </p:sp>
              <p:sp>
                <p:nvSpPr>
                  <p:cNvPr id="99" name="Rectangle 2">
                    <a:extLst>
                      <a:ext uri="{FF2B5EF4-FFF2-40B4-BE49-F238E27FC236}">
                        <a16:creationId xmlns:a16="http://schemas.microsoft.com/office/drawing/2014/main" id="{9C8A79F8-F4D3-DE4F-9E75-5F6B1F70FFD3}"/>
                      </a:ext>
                    </a:extLst>
                  </p:cNvPr>
                  <p:cNvSpPr>
                    <a:spLocks noChangeArrowheads="1"/>
                  </p:cNvSpPr>
                  <p:nvPr/>
                </p:nvSpPr>
                <p:spPr bwMode="auto">
                  <a:xfrm>
                    <a:off x="2290947" y="5086736"/>
                    <a:ext cx="1444179"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a:solidFill>
                          <a:schemeClr val="accent1"/>
                        </a:solidFill>
                      </a:rPr>
                      <a:t>Teil-Produktion</a:t>
                    </a:r>
                  </a:p>
                </p:txBody>
              </p:sp>
              <p:sp>
                <p:nvSpPr>
                  <p:cNvPr id="100" name="Oval 7">
                    <a:extLst>
                      <a:ext uri="{FF2B5EF4-FFF2-40B4-BE49-F238E27FC236}">
                        <a16:creationId xmlns:a16="http://schemas.microsoft.com/office/drawing/2014/main" id="{93F4AAED-299B-B84A-9601-0E9A79D5CF57}"/>
                      </a:ext>
                    </a:extLst>
                  </p:cNvPr>
                  <p:cNvSpPr>
                    <a:spLocks noChangeArrowheads="1"/>
                  </p:cNvSpPr>
                  <p:nvPr/>
                </p:nvSpPr>
                <p:spPr bwMode="auto">
                  <a:xfrm>
                    <a:off x="5274249" y="5735833"/>
                    <a:ext cx="1422802" cy="368300"/>
                  </a:xfrm>
                  <a:prstGeom prst="ellipse">
                    <a:avLst/>
                  </a:prstGeom>
                  <a:solidFill>
                    <a:schemeClr val="bg1"/>
                  </a:solidFill>
                  <a:ln w="12700">
                    <a:solidFill>
                      <a:schemeClr val="tx1"/>
                    </a:solidFill>
                    <a:round/>
                    <a:headEnd/>
                    <a:tailEnd/>
                  </a:ln>
                </p:spPr>
                <p:txBody>
                  <a:bodyPr wrap="none" anchor="ctr"/>
                  <a:lstStyle/>
                  <a:p>
                    <a:pPr algn="ctr"/>
                    <a:r>
                      <a:rPr lang="de-DE" sz="1600"/>
                      <a:t>LieferantName</a:t>
                    </a:r>
                  </a:p>
                </p:txBody>
              </p:sp>
              <p:cxnSp>
                <p:nvCxnSpPr>
                  <p:cNvPr id="101" name="Straight Connector 100">
                    <a:extLst>
                      <a:ext uri="{FF2B5EF4-FFF2-40B4-BE49-F238E27FC236}">
                        <a16:creationId xmlns:a16="http://schemas.microsoft.com/office/drawing/2014/main" id="{493CF67B-5901-B442-A7DA-1DC83669058C}"/>
                      </a:ext>
                    </a:extLst>
                  </p:cNvPr>
                  <p:cNvCxnSpPr>
                    <a:cxnSpLocks/>
                    <a:stCxn id="98" idx="2"/>
                    <a:endCxn id="100" idx="0"/>
                  </p:cNvCxnSpPr>
                  <p:nvPr/>
                </p:nvCxnSpPr>
                <p:spPr>
                  <a:xfrm flipH="1">
                    <a:off x="5985650" y="5398104"/>
                    <a:ext cx="711401" cy="33772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02" name="Oval 7">
                    <a:extLst>
                      <a:ext uri="{FF2B5EF4-FFF2-40B4-BE49-F238E27FC236}">
                        <a16:creationId xmlns:a16="http://schemas.microsoft.com/office/drawing/2014/main" id="{B4B2E2C0-54DD-9846-A028-AFB49F3E6966}"/>
                      </a:ext>
                    </a:extLst>
                  </p:cNvPr>
                  <p:cNvSpPr>
                    <a:spLocks noChangeArrowheads="1"/>
                  </p:cNvSpPr>
                  <p:nvPr/>
                </p:nvSpPr>
                <p:spPr bwMode="auto">
                  <a:xfrm>
                    <a:off x="1060062" y="5735833"/>
                    <a:ext cx="1224428" cy="368300"/>
                  </a:xfrm>
                  <a:prstGeom prst="ellipse">
                    <a:avLst/>
                  </a:prstGeom>
                  <a:solidFill>
                    <a:schemeClr val="bg1"/>
                  </a:solidFill>
                  <a:ln w="12700">
                    <a:solidFill>
                      <a:schemeClr val="tx1"/>
                    </a:solidFill>
                    <a:round/>
                    <a:headEnd/>
                    <a:tailEnd/>
                  </a:ln>
                </p:spPr>
                <p:txBody>
                  <a:bodyPr wrap="none" anchor="ctr"/>
                  <a:lstStyle/>
                  <a:p>
                    <a:pPr algn="ctr"/>
                    <a:r>
                      <a:rPr lang="de-DE" sz="1600"/>
                      <a:t>ZeichnungNr</a:t>
                    </a:r>
                  </a:p>
                </p:txBody>
              </p:sp>
              <p:cxnSp>
                <p:nvCxnSpPr>
                  <p:cNvPr id="103" name="Straight Connector 102">
                    <a:extLst>
                      <a:ext uri="{FF2B5EF4-FFF2-40B4-BE49-F238E27FC236}">
                        <a16:creationId xmlns:a16="http://schemas.microsoft.com/office/drawing/2014/main" id="{3F3C9A31-D82F-444F-B4FC-C2A81AF317D6}"/>
                      </a:ext>
                    </a:extLst>
                  </p:cNvPr>
                  <p:cNvCxnSpPr>
                    <a:cxnSpLocks/>
                    <a:stCxn id="99" idx="2"/>
                    <a:endCxn id="102" idx="0"/>
                  </p:cNvCxnSpPr>
                  <p:nvPr/>
                </p:nvCxnSpPr>
                <p:spPr>
                  <a:xfrm flipH="1">
                    <a:off x="1672276" y="5398103"/>
                    <a:ext cx="1340761" cy="33773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04" name="Oval 103">
                    <a:extLst>
                      <a:ext uri="{FF2B5EF4-FFF2-40B4-BE49-F238E27FC236}">
                        <a16:creationId xmlns:a16="http://schemas.microsoft.com/office/drawing/2014/main" id="{9BCE8AC1-D0AF-834F-AB4A-2D2A5C228AC2}"/>
                      </a:ext>
                    </a:extLst>
                  </p:cNvPr>
                  <p:cNvSpPr/>
                  <p:nvPr/>
                </p:nvSpPr>
                <p:spPr>
                  <a:xfrm>
                    <a:off x="4726812" y="3565755"/>
                    <a:ext cx="288000" cy="288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rgbClr val="FFC000"/>
                        </a:solidFill>
                      </a:rPr>
                      <a:t>o</a:t>
                    </a:r>
                  </a:p>
                </p:txBody>
              </p:sp>
              <p:cxnSp>
                <p:nvCxnSpPr>
                  <p:cNvPr id="105" name="Straight Connector 104">
                    <a:extLst>
                      <a:ext uri="{FF2B5EF4-FFF2-40B4-BE49-F238E27FC236}">
                        <a16:creationId xmlns:a16="http://schemas.microsoft.com/office/drawing/2014/main" id="{9699C468-9D18-764F-94FC-FE942F9113E8}"/>
                      </a:ext>
                    </a:extLst>
                  </p:cNvPr>
                  <p:cNvCxnSpPr>
                    <a:cxnSpLocks/>
                    <a:stCxn id="99" idx="0"/>
                    <a:endCxn id="104" idx="3"/>
                  </p:cNvCxnSpPr>
                  <p:nvPr/>
                </p:nvCxnSpPr>
                <p:spPr>
                  <a:xfrm flipV="1">
                    <a:off x="3013037" y="3811578"/>
                    <a:ext cx="1755952" cy="127515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06" name="Straight Connector 105">
                    <a:extLst>
                      <a:ext uri="{FF2B5EF4-FFF2-40B4-BE49-F238E27FC236}">
                        <a16:creationId xmlns:a16="http://schemas.microsoft.com/office/drawing/2014/main" id="{A1E02BAA-D853-1043-AF7F-9EDFF975AF82}"/>
                      </a:ext>
                    </a:extLst>
                  </p:cNvPr>
                  <p:cNvCxnSpPr>
                    <a:cxnSpLocks/>
                    <a:stCxn id="104" idx="5"/>
                    <a:endCxn id="98" idx="0"/>
                  </p:cNvCxnSpPr>
                  <p:nvPr/>
                </p:nvCxnSpPr>
                <p:spPr>
                  <a:xfrm>
                    <a:off x="4972635" y="3811578"/>
                    <a:ext cx="1724416" cy="127515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07" name="Round Same Side Corner Rectangle 87">
                    <a:extLst>
                      <a:ext uri="{FF2B5EF4-FFF2-40B4-BE49-F238E27FC236}">
                        <a16:creationId xmlns:a16="http://schemas.microsoft.com/office/drawing/2014/main" id="{964C85FE-AD61-4245-B493-DFD7D3B4A381}"/>
                      </a:ext>
                    </a:extLst>
                  </p:cNvPr>
                  <p:cNvSpPr/>
                  <p:nvPr/>
                </p:nvSpPr>
                <p:spPr>
                  <a:xfrm rot="14065289">
                    <a:off x="3605765" y="4430863"/>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8" name="Round Same Side Corner Rectangle 87">
                    <a:extLst>
                      <a:ext uri="{FF2B5EF4-FFF2-40B4-BE49-F238E27FC236}">
                        <a16:creationId xmlns:a16="http://schemas.microsoft.com/office/drawing/2014/main" id="{F06223A0-C4C1-EA49-B031-FC19687358A6}"/>
                      </a:ext>
                    </a:extLst>
                  </p:cNvPr>
                  <p:cNvSpPr/>
                  <p:nvPr/>
                </p:nvSpPr>
                <p:spPr>
                  <a:xfrm rot="7688943">
                    <a:off x="5900901" y="4426323"/>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 name="Rectangle 108">
                    <a:extLst>
                      <a:ext uri="{FF2B5EF4-FFF2-40B4-BE49-F238E27FC236}">
                        <a16:creationId xmlns:a16="http://schemas.microsoft.com/office/drawing/2014/main" id="{9EB1D419-3FEB-C042-A070-E56D3D90C4D6}"/>
                      </a:ext>
                    </a:extLst>
                  </p:cNvPr>
                  <p:cNvSpPr/>
                  <p:nvPr/>
                </p:nvSpPr>
                <p:spPr>
                  <a:xfrm>
                    <a:off x="5000529" y="2908700"/>
                    <a:ext cx="2264723" cy="369332"/>
                  </a:xfrm>
                  <a:prstGeom prst="rect">
                    <a:avLst/>
                  </a:prstGeom>
                </p:spPr>
                <p:txBody>
                  <a:bodyPr wrap="none">
                    <a:spAutoFit/>
                  </a:bodyPr>
                  <a:lstStyle/>
                  <a:p>
                    <a:r>
                      <a:rPr lang="de-DE">
                        <a:solidFill>
                          <a:srgbClr val="FFC000"/>
                        </a:solidFill>
                      </a:rPr>
                      <a:t>Total (doppelte Kante)</a:t>
                    </a:r>
                  </a:p>
                </p:txBody>
              </p:sp>
              <p:cxnSp>
                <p:nvCxnSpPr>
                  <p:cNvPr id="110" name="Straight Arrow Connector 109">
                    <a:extLst>
                      <a:ext uri="{FF2B5EF4-FFF2-40B4-BE49-F238E27FC236}">
                        <a16:creationId xmlns:a16="http://schemas.microsoft.com/office/drawing/2014/main" id="{0A1CB3C7-913C-8E47-8D82-029ED1264EF5}"/>
                      </a:ext>
                    </a:extLst>
                  </p:cNvPr>
                  <p:cNvCxnSpPr>
                    <a:cxnSpLocks/>
                  </p:cNvCxnSpPr>
                  <p:nvPr/>
                </p:nvCxnSpPr>
                <p:spPr>
                  <a:xfrm flipH="1">
                    <a:off x="4907217" y="3201098"/>
                    <a:ext cx="435682" cy="162905"/>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90" name="Oval 7">
                  <a:extLst>
                    <a:ext uri="{FF2B5EF4-FFF2-40B4-BE49-F238E27FC236}">
                      <a16:creationId xmlns:a16="http://schemas.microsoft.com/office/drawing/2014/main" id="{16809768-A6A6-7245-9F7B-34AF36F7ED1C}"/>
                    </a:ext>
                  </a:extLst>
                </p:cNvPr>
                <p:cNvSpPr>
                  <a:spLocks noChangeArrowheads="1"/>
                </p:cNvSpPr>
                <p:nvPr/>
              </p:nvSpPr>
              <p:spPr bwMode="auto">
                <a:xfrm>
                  <a:off x="2404445" y="5738571"/>
                  <a:ext cx="1224428" cy="368300"/>
                </a:xfrm>
                <a:prstGeom prst="ellipse">
                  <a:avLst/>
                </a:prstGeom>
                <a:solidFill>
                  <a:schemeClr val="bg1"/>
                </a:solidFill>
                <a:ln w="12700">
                  <a:solidFill>
                    <a:schemeClr val="tx1"/>
                  </a:solidFill>
                  <a:round/>
                  <a:headEnd/>
                  <a:tailEnd/>
                </a:ln>
              </p:spPr>
              <p:txBody>
                <a:bodyPr wrap="none" anchor="ctr"/>
                <a:lstStyle/>
                <a:p>
                  <a:pPr algn="ctr"/>
                  <a:r>
                    <a:rPr lang="de-DE" sz="1600"/>
                    <a:t>ProdDatum</a:t>
                  </a:r>
                </a:p>
              </p:txBody>
            </p:sp>
            <p:cxnSp>
              <p:nvCxnSpPr>
                <p:cNvPr id="91" name="Straight Connector 90">
                  <a:extLst>
                    <a:ext uri="{FF2B5EF4-FFF2-40B4-BE49-F238E27FC236}">
                      <a16:creationId xmlns:a16="http://schemas.microsoft.com/office/drawing/2014/main" id="{7AA4CC1F-2ABE-0F43-8017-7FFAB7FA4A9B}"/>
                    </a:ext>
                  </a:extLst>
                </p:cNvPr>
                <p:cNvCxnSpPr>
                  <a:cxnSpLocks/>
                  <a:stCxn id="99" idx="2"/>
                  <a:endCxn id="90" idx="0"/>
                </p:cNvCxnSpPr>
                <p:nvPr/>
              </p:nvCxnSpPr>
              <p:spPr>
                <a:xfrm>
                  <a:off x="3013037" y="5398103"/>
                  <a:ext cx="3622" cy="34046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92" name="Oval 7">
                  <a:extLst>
                    <a:ext uri="{FF2B5EF4-FFF2-40B4-BE49-F238E27FC236}">
                      <a16:creationId xmlns:a16="http://schemas.microsoft.com/office/drawing/2014/main" id="{2E02B185-ABF0-AC40-A574-83A27D7FC977}"/>
                    </a:ext>
                  </a:extLst>
                </p:cNvPr>
                <p:cNvSpPr>
                  <a:spLocks noChangeArrowheads="1"/>
                </p:cNvSpPr>
                <p:nvPr/>
              </p:nvSpPr>
              <p:spPr bwMode="auto">
                <a:xfrm>
                  <a:off x="3747281" y="5735833"/>
                  <a:ext cx="592067" cy="368300"/>
                </a:xfrm>
                <a:prstGeom prst="ellipse">
                  <a:avLst/>
                </a:prstGeom>
                <a:solidFill>
                  <a:schemeClr val="bg1"/>
                </a:solidFill>
                <a:ln w="12700">
                  <a:solidFill>
                    <a:schemeClr val="tx1"/>
                  </a:solidFill>
                  <a:round/>
                  <a:headEnd/>
                  <a:tailEnd/>
                </a:ln>
              </p:spPr>
              <p:txBody>
                <a:bodyPr wrap="none" anchor="ctr"/>
                <a:lstStyle/>
                <a:p>
                  <a:pPr algn="ctr"/>
                  <a:r>
                    <a:rPr lang="de-DE" sz="1600"/>
                    <a:t>LosNr</a:t>
                  </a:r>
                </a:p>
              </p:txBody>
            </p:sp>
            <p:cxnSp>
              <p:nvCxnSpPr>
                <p:cNvPr id="94" name="Straight Connector 93">
                  <a:extLst>
                    <a:ext uri="{FF2B5EF4-FFF2-40B4-BE49-F238E27FC236}">
                      <a16:creationId xmlns:a16="http://schemas.microsoft.com/office/drawing/2014/main" id="{6C9E2491-AE60-3C44-9E7E-4BAFEEB9633A}"/>
                    </a:ext>
                  </a:extLst>
                </p:cNvPr>
                <p:cNvCxnSpPr>
                  <a:cxnSpLocks/>
                  <a:stCxn id="99" idx="2"/>
                  <a:endCxn id="92" idx="0"/>
                </p:cNvCxnSpPr>
                <p:nvPr/>
              </p:nvCxnSpPr>
              <p:spPr>
                <a:xfrm>
                  <a:off x="3013037" y="5398103"/>
                  <a:ext cx="1030278" cy="33773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sp>
            <p:nvSpPr>
              <p:cNvPr id="111" name="Oval 7">
                <a:extLst>
                  <a:ext uri="{FF2B5EF4-FFF2-40B4-BE49-F238E27FC236}">
                    <a16:creationId xmlns:a16="http://schemas.microsoft.com/office/drawing/2014/main" id="{3A1EF4EF-8602-0748-BBA3-CBE301921E8E}"/>
                  </a:ext>
                </a:extLst>
              </p:cNvPr>
              <p:cNvSpPr>
                <a:spLocks noChangeArrowheads="1"/>
              </p:cNvSpPr>
              <p:nvPr/>
            </p:nvSpPr>
            <p:spPr bwMode="auto">
              <a:xfrm>
                <a:off x="6840251" y="5735833"/>
                <a:ext cx="1037129" cy="368300"/>
              </a:xfrm>
              <a:prstGeom prst="ellipse">
                <a:avLst/>
              </a:prstGeom>
              <a:solidFill>
                <a:schemeClr val="bg1"/>
              </a:solidFill>
              <a:ln w="12700">
                <a:solidFill>
                  <a:schemeClr val="tx1"/>
                </a:solidFill>
                <a:round/>
                <a:headEnd/>
                <a:tailEnd/>
              </a:ln>
            </p:spPr>
            <p:txBody>
              <a:bodyPr wrap="none" anchor="ctr"/>
              <a:lstStyle/>
              <a:p>
                <a:pPr algn="ctr"/>
                <a:r>
                  <a:rPr lang="de-DE" sz="1600"/>
                  <a:t>Listenpreis</a:t>
                </a:r>
              </a:p>
            </p:txBody>
          </p:sp>
          <p:cxnSp>
            <p:nvCxnSpPr>
              <p:cNvPr id="112" name="Straight Connector 111">
                <a:extLst>
                  <a:ext uri="{FF2B5EF4-FFF2-40B4-BE49-F238E27FC236}">
                    <a16:creationId xmlns:a16="http://schemas.microsoft.com/office/drawing/2014/main" id="{010BE2C5-C69B-EB4C-9D27-30D25D6FB1D7}"/>
                  </a:ext>
                </a:extLst>
              </p:cNvPr>
              <p:cNvCxnSpPr>
                <a:cxnSpLocks/>
                <a:stCxn id="98" idx="2"/>
                <a:endCxn id="111" idx="0"/>
              </p:cNvCxnSpPr>
              <p:nvPr/>
            </p:nvCxnSpPr>
            <p:spPr>
              <a:xfrm>
                <a:off x="6697051" y="5398104"/>
                <a:ext cx="661765" cy="33772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sp>
          <p:nvSpPr>
            <p:cNvPr id="115" name="TextBox 114">
              <a:extLst>
                <a:ext uri="{FF2B5EF4-FFF2-40B4-BE49-F238E27FC236}">
                  <a16:creationId xmlns:a16="http://schemas.microsoft.com/office/drawing/2014/main" id="{0D360FDD-0961-AE44-B2B3-B3F447A92B4B}"/>
                </a:ext>
              </a:extLst>
            </p:cNvPr>
            <p:cNvSpPr txBox="1"/>
            <p:nvPr/>
          </p:nvSpPr>
          <p:spPr>
            <a:xfrm>
              <a:off x="3331476" y="3185270"/>
              <a:ext cx="1325363" cy="369332"/>
            </a:xfrm>
            <a:prstGeom prst="rect">
              <a:avLst/>
            </a:prstGeom>
            <a:noFill/>
          </p:spPr>
          <p:txBody>
            <a:bodyPr wrap="none" rtlCol="0">
              <a:spAutoFit/>
            </a:bodyPr>
            <a:lstStyle/>
            <a:p>
              <a:r>
                <a:rPr lang="de-DE">
                  <a:solidFill>
                    <a:srgbClr val="FFC000"/>
                  </a:solidFill>
                </a:rPr>
                <a:t>Overlapping</a:t>
              </a:r>
            </a:p>
          </p:txBody>
        </p:sp>
        <p:cxnSp>
          <p:nvCxnSpPr>
            <p:cNvPr id="116" name="Straight Arrow Connector 115">
              <a:extLst>
                <a:ext uri="{FF2B5EF4-FFF2-40B4-BE49-F238E27FC236}">
                  <a16:creationId xmlns:a16="http://schemas.microsoft.com/office/drawing/2014/main" id="{FB5976C3-563E-F14F-89C3-DC49B899176A}"/>
                </a:ext>
              </a:extLst>
            </p:cNvPr>
            <p:cNvCxnSpPr>
              <a:cxnSpLocks/>
              <a:endCxn id="104" idx="2"/>
            </p:cNvCxnSpPr>
            <p:nvPr/>
          </p:nvCxnSpPr>
          <p:spPr>
            <a:xfrm>
              <a:off x="4316977" y="3496637"/>
              <a:ext cx="409835" cy="213118"/>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19936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7C7CB-0521-2247-8F3D-602AE03A7679}"/>
              </a:ext>
            </a:extLst>
          </p:cNvPr>
          <p:cNvSpPr>
            <a:spLocks noGrp="1"/>
          </p:cNvSpPr>
          <p:nvPr>
            <p:ph type="title"/>
          </p:nvPr>
        </p:nvSpPr>
        <p:spPr/>
        <p:txBody>
          <a:bodyPr/>
          <a:lstStyle/>
          <a:p>
            <a:r>
              <a:rPr lang="de-DE"/>
              <a:t>Aufzählungstypen</a:t>
            </a:r>
          </a:p>
        </p:txBody>
      </p:sp>
      <p:sp>
        <p:nvSpPr>
          <p:cNvPr id="3" name="Content Placeholder 2">
            <a:extLst>
              <a:ext uri="{FF2B5EF4-FFF2-40B4-BE49-F238E27FC236}">
                <a16:creationId xmlns:a16="http://schemas.microsoft.com/office/drawing/2014/main" id="{7C57155D-7295-0A47-8211-A9EF80206E8D}"/>
              </a:ext>
            </a:extLst>
          </p:cNvPr>
          <p:cNvSpPr>
            <a:spLocks noGrp="1"/>
          </p:cNvSpPr>
          <p:nvPr>
            <p:ph idx="1"/>
          </p:nvPr>
        </p:nvSpPr>
        <p:spPr>
          <a:xfrm>
            <a:off x="359625" y="1665066"/>
            <a:ext cx="6889021" cy="4240848"/>
          </a:xfrm>
        </p:spPr>
        <p:txBody>
          <a:bodyPr/>
          <a:lstStyle/>
          <a:p>
            <a:r>
              <a:rPr lang="de-DE" dirty="0"/>
              <a:t>Zu einem bestimmten definierenden Attribut kann eine Menge von Spezialisierungen definiert werden</a:t>
            </a:r>
          </a:p>
          <a:p>
            <a:pPr lvl="1"/>
            <a:r>
              <a:rPr lang="de-DE" dirty="0"/>
              <a:t>Erlaubt Attributwert-spezifische zusätzliche Attribute zu definieren</a:t>
            </a:r>
          </a:p>
          <a:p>
            <a:pPr lvl="1"/>
            <a:r>
              <a:rPr lang="de-DE" dirty="0"/>
              <a:t>Beispiel: Stellentyp mit Spezialisierungen</a:t>
            </a:r>
          </a:p>
          <a:p>
            <a:pPr lvl="2"/>
            <a:r>
              <a:rPr lang="de-DE" dirty="0"/>
              <a:t>Sekretär*in</a:t>
            </a:r>
          </a:p>
          <a:p>
            <a:pPr lvl="3"/>
            <a:r>
              <a:rPr lang="de-DE" dirty="0"/>
              <a:t>Attribut: </a:t>
            </a:r>
            <a:r>
              <a:rPr lang="de-DE" dirty="0" err="1"/>
              <a:t>TastAnschläge</a:t>
            </a:r>
            <a:endParaRPr lang="de-DE" dirty="0"/>
          </a:p>
          <a:p>
            <a:pPr lvl="2"/>
            <a:r>
              <a:rPr lang="de-DE" dirty="0"/>
              <a:t>Techniker*in</a:t>
            </a:r>
          </a:p>
          <a:p>
            <a:pPr lvl="3"/>
            <a:r>
              <a:rPr lang="de-DE" dirty="0"/>
              <a:t>Attribut: Rang</a:t>
            </a:r>
          </a:p>
          <a:p>
            <a:pPr lvl="2"/>
            <a:r>
              <a:rPr lang="de-DE" dirty="0"/>
              <a:t>Ingenieur*in</a:t>
            </a:r>
          </a:p>
          <a:p>
            <a:pPr lvl="3"/>
            <a:r>
              <a:rPr lang="de-DE" dirty="0"/>
              <a:t>Attribut: </a:t>
            </a:r>
            <a:r>
              <a:rPr lang="de-DE" dirty="0" err="1"/>
              <a:t>IngTyp</a:t>
            </a:r>
            <a:endParaRPr lang="de-DE" dirty="0"/>
          </a:p>
        </p:txBody>
      </p:sp>
      <p:sp>
        <p:nvSpPr>
          <p:cNvPr id="36" name="Date Placeholder 35">
            <a:extLst>
              <a:ext uri="{FF2B5EF4-FFF2-40B4-BE49-F238E27FC236}">
                <a16:creationId xmlns:a16="http://schemas.microsoft.com/office/drawing/2014/main" id="{9FBD233F-DB26-FE4C-AF38-B15F1536E232}"/>
              </a:ext>
            </a:extLst>
          </p:cNvPr>
          <p:cNvSpPr>
            <a:spLocks noGrp="1"/>
          </p:cNvSpPr>
          <p:nvPr>
            <p:ph type="dt" sz="half" idx="2"/>
          </p:nvPr>
        </p:nvSpPr>
        <p:spPr/>
        <p:txBody>
          <a:bodyPr/>
          <a:lstStyle/>
          <a:p>
            <a:r>
              <a:rPr lang="de-DE"/>
              <a:t>Modellierung</a:t>
            </a:r>
          </a:p>
        </p:txBody>
      </p:sp>
      <p:sp>
        <p:nvSpPr>
          <p:cNvPr id="37" name="Footer Placeholder 36">
            <a:extLst>
              <a:ext uri="{FF2B5EF4-FFF2-40B4-BE49-F238E27FC236}">
                <a16:creationId xmlns:a16="http://schemas.microsoft.com/office/drawing/2014/main" id="{6ECFC6F6-84C4-E44D-8F08-17DFF14223BD}"/>
              </a:ext>
            </a:extLst>
          </p:cNvPr>
          <p:cNvSpPr>
            <a:spLocks noGrp="1"/>
          </p:cNvSpPr>
          <p:nvPr>
            <p:ph type="ftr" sz="quarter" idx="3"/>
          </p:nvPr>
        </p:nvSpPr>
        <p:spPr/>
        <p:txBody>
          <a:bodyPr/>
          <a:lstStyle/>
          <a:p>
            <a:r>
              <a:rPr lang="de-DE"/>
              <a:t>T. Braun - Datenbanken</a:t>
            </a:r>
          </a:p>
        </p:txBody>
      </p:sp>
      <p:sp>
        <p:nvSpPr>
          <p:cNvPr id="4" name="Slide Number Placeholder 3">
            <a:extLst>
              <a:ext uri="{FF2B5EF4-FFF2-40B4-BE49-F238E27FC236}">
                <a16:creationId xmlns:a16="http://schemas.microsoft.com/office/drawing/2014/main" id="{9C085FB2-E6D2-0A4C-B9A7-132EA27E3B76}"/>
              </a:ext>
            </a:extLst>
          </p:cNvPr>
          <p:cNvSpPr>
            <a:spLocks noGrp="1"/>
          </p:cNvSpPr>
          <p:nvPr>
            <p:ph type="sldNum" sz="quarter" idx="4"/>
          </p:nvPr>
        </p:nvSpPr>
        <p:spPr/>
        <p:txBody>
          <a:bodyPr/>
          <a:lstStyle/>
          <a:p>
            <a:fld id="{6B52BCD7-8B4B-1443-81DC-540C3C62FE02}" type="slidenum">
              <a:rPr lang="de-DE" smtClean="0"/>
              <a:t>44</a:t>
            </a:fld>
            <a:endParaRPr lang="de-DE"/>
          </a:p>
        </p:txBody>
      </p:sp>
      <p:grpSp>
        <p:nvGrpSpPr>
          <p:cNvPr id="5" name="Group 4">
            <a:extLst>
              <a:ext uri="{FF2B5EF4-FFF2-40B4-BE49-F238E27FC236}">
                <a16:creationId xmlns:a16="http://schemas.microsoft.com/office/drawing/2014/main" id="{4923E1FF-F1CB-294C-B31D-99080FC0BD31}"/>
              </a:ext>
            </a:extLst>
          </p:cNvPr>
          <p:cNvGrpSpPr/>
          <p:nvPr/>
        </p:nvGrpSpPr>
        <p:grpSpPr>
          <a:xfrm>
            <a:off x="5962884" y="1188294"/>
            <a:ext cx="5997032" cy="4717620"/>
            <a:chOff x="1565520" y="1638732"/>
            <a:chExt cx="5997032" cy="4717620"/>
          </a:xfrm>
        </p:grpSpPr>
        <p:sp>
          <p:nvSpPr>
            <p:cNvPr id="6" name="Rectangle 2">
              <a:extLst>
                <a:ext uri="{FF2B5EF4-FFF2-40B4-BE49-F238E27FC236}">
                  <a16:creationId xmlns:a16="http://schemas.microsoft.com/office/drawing/2014/main" id="{B1FB48EA-4631-0F41-93BF-56DE38233A58}"/>
                </a:ext>
              </a:extLst>
            </p:cNvPr>
            <p:cNvSpPr>
              <a:spLocks noChangeArrowheads="1"/>
            </p:cNvSpPr>
            <p:nvPr/>
          </p:nvSpPr>
          <p:spPr bwMode="auto">
            <a:xfrm>
              <a:off x="3979331" y="3131551"/>
              <a:ext cx="1115307"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a:solidFill>
                    <a:schemeClr val="accent1"/>
                  </a:solidFill>
                </a:rPr>
                <a:t>Angestellte</a:t>
              </a:r>
            </a:p>
          </p:txBody>
        </p:sp>
        <p:sp>
          <p:nvSpPr>
            <p:cNvPr id="7" name="Oval 7">
              <a:extLst>
                <a:ext uri="{FF2B5EF4-FFF2-40B4-BE49-F238E27FC236}">
                  <a16:creationId xmlns:a16="http://schemas.microsoft.com/office/drawing/2014/main" id="{65549314-9E0E-AC4B-84E1-85237DE06150}"/>
                </a:ext>
              </a:extLst>
            </p:cNvPr>
            <p:cNvSpPr>
              <a:spLocks noChangeArrowheads="1"/>
            </p:cNvSpPr>
            <p:nvPr/>
          </p:nvSpPr>
          <p:spPr bwMode="auto">
            <a:xfrm>
              <a:off x="3913284" y="2145078"/>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u="sng"/>
                <a:t>SozVersNr</a:t>
              </a:r>
              <a:endParaRPr lang="de-DE" sz="1600"/>
            </a:p>
          </p:txBody>
        </p:sp>
        <p:cxnSp>
          <p:nvCxnSpPr>
            <p:cNvPr id="8" name="Straight Connector 7">
              <a:extLst>
                <a:ext uri="{FF2B5EF4-FFF2-40B4-BE49-F238E27FC236}">
                  <a16:creationId xmlns:a16="http://schemas.microsoft.com/office/drawing/2014/main" id="{82190F06-40B4-8240-B5D5-D43048C0491B}"/>
                </a:ext>
              </a:extLst>
            </p:cNvPr>
            <p:cNvCxnSpPr>
              <a:cxnSpLocks/>
              <a:stCxn id="6" idx="0"/>
              <a:endCxn id="7" idx="4"/>
            </p:cNvCxnSpPr>
            <p:nvPr/>
          </p:nvCxnSpPr>
          <p:spPr>
            <a:xfrm flipH="1" flipV="1">
              <a:off x="4437596" y="2513378"/>
              <a:ext cx="99389" cy="61817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9" name="Oval 7">
              <a:extLst>
                <a:ext uri="{FF2B5EF4-FFF2-40B4-BE49-F238E27FC236}">
                  <a16:creationId xmlns:a16="http://schemas.microsoft.com/office/drawing/2014/main" id="{092B0564-96E8-CB42-ABE1-81EE3772C712}"/>
                </a:ext>
              </a:extLst>
            </p:cNvPr>
            <p:cNvSpPr>
              <a:spLocks noChangeArrowheads="1"/>
            </p:cNvSpPr>
            <p:nvPr/>
          </p:nvSpPr>
          <p:spPr bwMode="auto">
            <a:xfrm>
              <a:off x="4717853" y="2412370"/>
              <a:ext cx="793884" cy="368300"/>
            </a:xfrm>
            <a:prstGeom prst="ellipse">
              <a:avLst/>
            </a:prstGeom>
            <a:solidFill>
              <a:schemeClr val="bg1"/>
            </a:solidFill>
            <a:ln w="12700">
              <a:solidFill>
                <a:schemeClr val="tx1"/>
              </a:solidFill>
              <a:round/>
              <a:headEnd/>
              <a:tailEnd/>
            </a:ln>
          </p:spPr>
          <p:txBody>
            <a:bodyPr wrap="none" anchor="ctr"/>
            <a:lstStyle/>
            <a:p>
              <a:pPr algn="ctr"/>
              <a:r>
                <a:rPr lang="de-DE" sz="1600"/>
                <a:t>Adresse</a:t>
              </a:r>
            </a:p>
          </p:txBody>
        </p:sp>
        <p:cxnSp>
          <p:nvCxnSpPr>
            <p:cNvPr id="10" name="Straight Connector 9">
              <a:extLst>
                <a:ext uri="{FF2B5EF4-FFF2-40B4-BE49-F238E27FC236}">
                  <a16:creationId xmlns:a16="http://schemas.microsoft.com/office/drawing/2014/main" id="{3D1FC910-AE56-9C4E-9072-656B6502EA56}"/>
                </a:ext>
              </a:extLst>
            </p:cNvPr>
            <p:cNvCxnSpPr>
              <a:cxnSpLocks/>
              <a:stCxn id="6" idx="0"/>
              <a:endCxn id="9" idx="4"/>
            </p:cNvCxnSpPr>
            <p:nvPr/>
          </p:nvCxnSpPr>
          <p:spPr>
            <a:xfrm flipV="1">
              <a:off x="4536985" y="2780670"/>
              <a:ext cx="577810" cy="35088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1" name="Oval 7">
              <a:extLst>
                <a:ext uri="{FF2B5EF4-FFF2-40B4-BE49-F238E27FC236}">
                  <a16:creationId xmlns:a16="http://schemas.microsoft.com/office/drawing/2014/main" id="{FE1F943F-BDA3-E94B-B74A-E63E468EC8C6}"/>
                </a:ext>
              </a:extLst>
            </p:cNvPr>
            <p:cNvSpPr>
              <a:spLocks noChangeArrowheads="1"/>
            </p:cNvSpPr>
            <p:nvPr/>
          </p:nvSpPr>
          <p:spPr bwMode="auto">
            <a:xfrm>
              <a:off x="5409327" y="2174118"/>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a:t>GebDatum</a:t>
              </a:r>
            </a:p>
          </p:txBody>
        </p:sp>
        <p:cxnSp>
          <p:nvCxnSpPr>
            <p:cNvPr id="12" name="Straight Connector 11">
              <a:extLst>
                <a:ext uri="{FF2B5EF4-FFF2-40B4-BE49-F238E27FC236}">
                  <a16:creationId xmlns:a16="http://schemas.microsoft.com/office/drawing/2014/main" id="{304A6504-3A56-6046-A3A4-2C5BC31960BC}"/>
                </a:ext>
              </a:extLst>
            </p:cNvPr>
            <p:cNvCxnSpPr>
              <a:cxnSpLocks/>
              <a:stCxn id="6" idx="0"/>
              <a:endCxn id="11" idx="4"/>
            </p:cNvCxnSpPr>
            <p:nvPr/>
          </p:nvCxnSpPr>
          <p:spPr>
            <a:xfrm flipV="1">
              <a:off x="4536985" y="2542418"/>
              <a:ext cx="1396654" cy="5891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3" name="Oval 7">
              <a:extLst>
                <a:ext uri="{FF2B5EF4-FFF2-40B4-BE49-F238E27FC236}">
                  <a16:creationId xmlns:a16="http://schemas.microsoft.com/office/drawing/2014/main" id="{44B63C9A-BE7D-7A43-BEEB-3CBBE1941CFA}"/>
                </a:ext>
              </a:extLst>
            </p:cNvPr>
            <p:cNvSpPr>
              <a:spLocks noChangeArrowheads="1"/>
            </p:cNvSpPr>
            <p:nvPr/>
          </p:nvSpPr>
          <p:spPr bwMode="auto">
            <a:xfrm>
              <a:off x="3200631" y="2184300"/>
              <a:ext cx="573663" cy="368300"/>
            </a:xfrm>
            <a:prstGeom prst="ellipse">
              <a:avLst/>
            </a:prstGeom>
            <a:solidFill>
              <a:schemeClr val="bg1"/>
            </a:solidFill>
            <a:ln w="12700">
              <a:solidFill>
                <a:schemeClr val="tx1"/>
              </a:solidFill>
              <a:round/>
              <a:headEnd/>
              <a:tailEnd/>
            </a:ln>
          </p:spPr>
          <p:txBody>
            <a:bodyPr wrap="none" anchor="ctr"/>
            <a:lstStyle/>
            <a:p>
              <a:pPr algn="ctr"/>
              <a:r>
                <a:rPr lang="de-DE" sz="1600"/>
                <a:t>Name</a:t>
              </a:r>
            </a:p>
          </p:txBody>
        </p:sp>
        <p:cxnSp>
          <p:nvCxnSpPr>
            <p:cNvPr id="14" name="Straight Connector 13">
              <a:extLst>
                <a:ext uri="{FF2B5EF4-FFF2-40B4-BE49-F238E27FC236}">
                  <a16:creationId xmlns:a16="http://schemas.microsoft.com/office/drawing/2014/main" id="{9477C8F3-77B0-064F-A456-EE23A3252A4E}"/>
                </a:ext>
              </a:extLst>
            </p:cNvPr>
            <p:cNvCxnSpPr>
              <a:cxnSpLocks/>
              <a:stCxn id="6" idx="0"/>
              <a:endCxn id="13" idx="4"/>
            </p:cNvCxnSpPr>
            <p:nvPr/>
          </p:nvCxnSpPr>
          <p:spPr>
            <a:xfrm flipH="1" flipV="1">
              <a:off x="3487463" y="2552600"/>
              <a:ext cx="1049522" cy="57895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5" name="Oval 7">
              <a:extLst>
                <a:ext uri="{FF2B5EF4-FFF2-40B4-BE49-F238E27FC236}">
                  <a16:creationId xmlns:a16="http://schemas.microsoft.com/office/drawing/2014/main" id="{4550A0E6-4459-7245-A028-7C30DC6B94D4}"/>
                </a:ext>
              </a:extLst>
            </p:cNvPr>
            <p:cNvSpPr>
              <a:spLocks noChangeArrowheads="1"/>
            </p:cNvSpPr>
            <p:nvPr/>
          </p:nvSpPr>
          <p:spPr bwMode="auto">
            <a:xfrm>
              <a:off x="2631615" y="1642454"/>
              <a:ext cx="861808" cy="368300"/>
            </a:xfrm>
            <a:prstGeom prst="ellipse">
              <a:avLst/>
            </a:prstGeom>
            <a:solidFill>
              <a:schemeClr val="bg1"/>
            </a:solidFill>
            <a:ln w="12700">
              <a:solidFill>
                <a:schemeClr val="tx1"/>
              </a:solidFill>
              <a:round/>
              <a:headEnd/>
              <a:tailEnd/>
            </a:ln>
          </p:spPr>
          <p:txBody>
            <a:bodyPr wrap="none" anchor="ctr"/>
            <a:lstStyle/>
            <a:p>
              <a:pPr algn="ctr"/>
              <a:r>
                <a:rPr lang="de-DE" sz="1600"/>
                <a:t>Vorname</a:t>
              </a:r>
            </a:p>
          </p:txBody>
        </p:sp>
        <p:cxnSp>
          <p:nvCxnSpPr>
            <p:cNvPr id="16" name="Straight Connector 15">
              <a:extLst>
                <a:ext uri="{FF2B5EF4-FFF2-40B4-BE49-F238E27FC236}">
                  <a16:creationId xmlns:a16="http://schemas.microsoft.com/office/drawing/2014/main" id="{513C5817-2D25-054B-A0DA-846EE5F29D78}"/>
                </a:ext>
              </a:extLst>
            </p:cNvPr>
            <p:cNvCxnSpPr>
              <a:cxnSpLocks/>
              <a:stCxn id="13" idx="1"/>
              <a:endCxn id="15" idx="4"/>
            </p:cNvCxnSpPr>
            <p:nvPr/>
          </p:nvCxnSpPr>
          <p:spPr>
            <a:xfrm flipH="1" flipV="1">
              <a:off x="3062519" y="2010754"/>
              <a:ext cx="222123" cy="22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7" name="Oval 7">
              <a:extLst>
                <a:ext uri="{FF2B5EF4-FFF2-40B4-BE49-F238E27FC236}">
                  <a16:creationId xmlns:a16="http://schemas.microsoft.com/office/drawing/2014/main" id="{8171386B-6950-5843-9739-6236CAD1CB58}"/>
                </a:ext>
              </a:extLst>
            </p:cNvPr>
            <p:cNvSpPr>
              <a:spLocks noChangeArrowheads="1"/>
            </p:cNvSpPr>
            <p:nvPr/>
          </p:nvSpPr>
          <p:spPr bwMode="auto">
            <a:xfrm>
              <a:off x="3577418" y="1638732"/>
              <a:ext cx="977266" cy="368300"/>
            </a:xfrm>
            <a:prstGeom prst="ellipse">
              <a:avLst/>
            </a:prstGeom>
            <a:solidFill>
              <a:schemeClr val="bg1"/>
            </a:solidFill>
            <a:ln w="12700">
              <a:solidFill>
                <a:schemeClr val="tx1"/>
              </a:solidFill>
              <a:round/>
              <a:headEnd/>
              <a:tailEnd/>
            </a:ln>
          </p:spPr>
          <p:txBody>
            <a:bodyPr wrap="none" anchor="ctr"/>
            <a:lstStyle/>
            <a:p>
              <a:pPr algn="ctr"/>
              <a:r>
                <a:rPr lang="de-DE" sz="1600"/>
                <a:t>Nachname</a:t>
              </a:r>
            </a:p>
          </p:txBody>
        </p:sp>
        <p:cxnSp>
          <p:nvCxnSpPr>
            <p:cNvPr id="18" name="Straight Connector 17">
              <a:extLst>
                <a:ext uri="{FF2B5EF4-FFF2-40B4-BE49-F238E27FC236}">
                  <a16:creationId xmlns:a16="http://schemas.microsoft.com/office/drawing/2014/main" id="{9B18FF83-CC16-4E46-8CDF-92A73E3AB7BC}"/>
                </a:ext>
              </a:extLst>
            </p:cNvPr>
            <p:cNvCxnSpPr>
              <a:cxnSpLocks/>
              <a:stCxn id="13" idx="7"/>
              <a:endCxn id="17" idx="4"/>
            </p:cNvCxnSpPr>
            <p:nvPr/>
          </p:nvCxnSpPr>
          <p:spPr>
            <a:xfrm flipV="1">
              <a:off x="3690283" y="2007032"/>
              <a:ext cx="375768" cy="23120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9" name="Rectangle 2">
              <a:extLst>
                <a:ext uri="{FF2B5EF4-FFF2-40B4-BE49-F238E27FC236}">
                  <a16:creationId xmlns:a16="http://schemas.microsoft.com/office/drawing/2014/main" id="{2AB288D2-F1E3-134B-ADAF-5B8FCB11FA90}"/>
                </a:ext>
              </a:extLst>
            </p:cNvPr>
            <p:cNvSpPr>
              <a:spLocks noChangeArrowheads="1"/>
            </p:cNvSpPr>
            <p:nvPr/>
          </p:nvSpPr>
          <p:spPr bwMode="auto">
            <a:xfrm>
              <a:off x="3921765" y="5338954"/>
              <a:ext cx="1231941"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Techniker*in</a:t>
              </a:r>
            </a:p>
          </p:txBody>
        </p:sp>
        <p:sp>
          <p:nvSpPr>
            <p:cNvPr id="20" name="Rectangle 2">
              <a:extLst>
                <a:ext uri="{FF2B5EF4-FFF2-40B4-BE49-F238E27FC236}">
                  <a16:creationId xmlns:a16="http://schemas.microsoft.com/office/drawing/2014/main" id="{62E58938-2D1E-AB43-A179-8FF37783DB41}"/>
                </a:ext>
              </a:extLst>
            </p:cNvPr>
            <p:cNvSpPr>
              <a:spLocks noChangeArrowheads="1"/>
            </p:cNvSpPr>
            <p:nvPr/>
          </p:nvSpPr>
          <p:spPr bwMode="auto">
            <a:xfrm>
              <a:off x="6331572" y="5338955"/>
              <a:ext cx="1230980"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Ingenieur*in</a:t>
              </a:r>
            </a:p>
          </p:txBody>
        </p:sp>
        <p:sp>
          <p:nvSpPr>
            <p:cNvPr id="21" name="Rectangle 2">
              <a:extLst>
                <a:ext uri="{FF2B5EF4-FFF2-40B4-BE49-F238E27FC236}">
                  <a16:creationId xmlns:a16="http://schemas.microsoft.com/office/drawing/2014/main" id="{5D24A4D8-CB59-B047-8DCC-25EEF416F554}"/>
                </a:ext>
              </a:extLst>
            </p:cNvPr>
            <p:cNvSpPr>
              <a:spLocks noChangeArrowheads="1"/>
            </p:cNvSpPr>
            <p:nvPr/>
          </p:nvSpPr>
          <p:spPr bwMode="auto">
            <a:xfrm>
              <a:off x="1630453" y="5338954"/>
              <a:ext cx="1136659"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Sekretär*in</a:t>
              </a:r>
            </a:p>
          </p:txBody>
        </p:sp>
        <p:sp>
          <p:nvSpPr>
            <p:cNvPr id="22" name="Oval 7">
              <a:extLst>
                <a:ext uri="{FF2B5EF4-FFF2-40B4-BE49-F238E27FC236}">
                  <a16:creationId xmlns:a16="http://schemas.microsoft.com/office/drawing/2014/main" id="{B1C40C97-AFAF-AE43-9896-2A05D29196C2}"/>
                </a:ext>
              </a:extLst>
            </p:cNvPr>
            <p:cNvSpPr>
              <a:spLocks noChangeArrowheads="1"/>
            </p:cNvSpPr>
            <p:nvPr/>
          </p:nvSpPr>
          <p:spPr bwMode="auto">
            <a:xfrm>
              <a:off x="6571044" y="5988051"/>
              <a:ext cx="752033" cy="368300"/>
            </a:xfrm>
            <a:prstGeom prst="ellipse">
              <a:avLst/>
            </a:prstGeom>
            <a:solidFill>
              <a:schemeClr val="bg1"/>
            </a:solidFill>
            <a:ln w="12700">
              <a:solidFill>
                <a:schemeClr val="tx1"/>
              </a:solidFill>
              <a:round/>
              <a:headEnd/>
              <a:tailEnd/>
            </a:ln>
          </p:spPr>
          <p:txBody>
            <a:bodyPr wrap="none" anchor="ctr"/>
            <a:lstStyle/>
            <a:p>
              <a:pPr algn="ctr"/>
              <a:r>
                <a:rPr lang="de-DE" sz="1600"/>
                <a:t>IngTyp</a:t>
              </a:r>
            </a:p>
          </p:txBody>
        </p:sp>
        <p:cxnSp>
          <p:nvCxnSpPr>
            <p:cNvPr id="23" name="Straight Connector 22">
              <a:extLst>
                <a:ext uri="{FF2B5EF4-FFF2-40B4-BE49-F238E27FC236}">
                  <a16:creationId xmlns:a16="http://schemas.microsoft.com/office/drawing/2014/main" id="{CF00A4C8-D14C-6444-8162-BF720AD918CB}"/>
                </a:ext>
              </a:extLst>
            </p:cNvPr>
            <p:cNvCxnSpPr>
              <a:cxnSpLocks/>
              <a:stCxn id="20" idx="2"/>
              <a:endCxn id="22" idx="0"/>
            </p:cNvCxnSpPr>
            <p:nvPr/>
          </p:nvCxnSpPr>
          <p:spPr>
            <a:xfrm flipH="1">
              <a:off x="6947061" y="5650322"/>
              <a:ext cx="1" cy="33772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4" name="Oval 7">
              <a:extLst>
                <a:ext uri="{FF2B5EF4-FFF2-40B4-BE49-F238E27FC236}">
                  <a16:creationId xmlns:a16="http://schemas.microsoft.com/office/drawing/2014/main" id="{1CC309CE-1890-6743-82F9-AB28FC6B9525}"/>
                </a:ext>
              </a:extLst>
            </p:cNvPr>
            <p:cNvSpPr>
              <a:spLocks noChangeArrowheads="1"/>
            </p:cNvSpPr>
            <p:nvPr/>
          </p:nvSpPr>
          <p:spPr bwMode="auto">
            <a:xfrm>
              <a:off x="4242203" y="5988052"/>
              <a:ext cx="591065" cy="368300"/>
            </a:xfrm>
            <a:prstGeom prst="ellipse">
              <a:avLst/>
            </a:prstGeom>
            <a:solidFill>
              <a:schemeClr val="bg1"/>
            </a:solidFill>
            <a:ln w="12700">
              <a:solidFill>
                <a:schemeClr val="tx1"/>
              </a:solidFill>
              <a:round/>
              <a:headEnd/>
              <a:tailEnd/>
            </a:ln>
          </p:spPr>
          <p:txBody>
            <a:bodyPr wrap="none" anchor="ctr"/>
            <a:lstStyle/>
            <a:p>
              <a:pPr algn="ctr"/>
              <a:r>
                <a:rPr lang="de-DE" sz="1600"/>
                <a:t>Rang</a:t>
              </a:r>
            </a:p>
          </p:txBody>
        </p:sp>
        <p:cxnSp>
          <p:nvCxnSpPr>
            <p:cNvPr id="25" name="Straight Connector 24">
              <a:extLst>
                <a:ext uri="{FF2B5EF4-FFF2-40B4-BE49-F238E27FC236}">
                  <a16:creationId xmlns:a16="http://schemas.microsoft.com/office/drawing/2014/main" id="{10BFCF17-FE25-A447-8E2D-6E75EA04AB0D}"/>
                </a:ext>
              </a:extLst>
            </p:cNvPr>
            <p:cNvCxnSpPr>
              <a:cxnSpLocks/>
              <a:stCxn id="19" idx="2"/>
              <a:endCxn id="24" idx="0"/>
            </p:cNvCxnSpPr>
            <p:nvPr/>
          </p:nvCxnSpPr>
          <p:spPr>
            <a:xfrm>
              <a:off x="4537736" y="5650321"/>
              <a:ext cx="0" cy="33773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6" name="Oval 7">
              <a:extLst>
                <a:ext uri="{FF2B5EF4-FFF2-40B4-BE49-F238E27FC236}">
                  <a16:creationId xmlns:a16="http://schemas.microsoft.com/office/drawing/2014/main" id="{F17214CB-83B7-1E41-90DF-93DE48D8DD54}"/>
                </a:ext>
              </a:extLst>
            </p:cNvPr>
            <p:cNvSpPr>
              <a:spLocks noChangeArrowheads="1"/>
            </p:cNvSpPr>
            <p:nvPr/>
          </p:nvSpPr>
          <p:spPr bwMode="auto">
            <a:xfrm>
              <a:off x="1565520" y="5988051"/>
              <a:ext cx="1266524" cy="368300"/>
            </a:xfrm>
            <a:prstGeom prst="ellipse">
              <a:avLst/>
            </a:prstGeom>
            <a:solidFill>
              <a:schemeClr val="bg1"/>
            </a:solidFill>
            <a:ln w="12700">
              <a:solidFill>
                <a:schemeClr val="tx1"/>
              </a:solidFill>
              <a:round/>
              <a:headEnd/>
              <a:tailEnd/>
            </a:ln>
          </p:spPr>
          <p:txBody>
            <a:bodyPr wrap="none" anchor="ctr"/>
            <a:lstStyle/>
            <a:p>
              <a:pPr algn="ctr"/>
              <a:r>
                <a:rPr lang="de-DE" sz="1600"/>
                <a:t>TastAnschläge</a:t>
              </a:r>
            </a:p>
          </p:txBody>
        </p:sp>
        <p:cxnSp>
          <p:nvCxnSpPr>
            <p:cNvPr id="27" name="Straight Connector 26">
              <a:extLst>
                <a:ext uri="{FF2B5EF4-FFF2-40B4-BE49-F238E27FC236}">
                  <a16:creationId xmlns:a16="http://schemas.microsoft.com/office/drawing/2014/main" id="{B633C73D-0639-6441-8F96-D4BD0A05FC67}"/>
                </a:ext>
              </a:extLst>
            </p:cNvPr>
            <p:cNvCxnSpPr>
              <a:cxnSpLocks/>
              <a:stCxn id="21" idx="2"/>
              <a:endCxn id="26" idx="0"/>
            </p:cNvCxnSpPr>
            <p:nvPr/>
          </p:nvCxnSpPr>
          <p:spPr>
            <a:xfrm flipH="1">
              <a:off x="2198782" y="5650321"/>
              <a:ext cx="1" cy="33773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8" name="Oval 27">
              <a:extLst>
                <a:ext uri="{FF2B5EF4-FFF2-40B4-BE49-F238E27FC236}">
                  <a16:creationId xmlns:a16="http://schemas.microsoft.com/office/drawing/2014/main" id="{77E108D5-BF6C-DD45-B96C-8BD3850D58FE}"/>
                </a:ext>
              </a:extLst>
            </p:cNvPr>
            <p:cNvSpPr/>
            <p:nvPr/>
          </p:nvSpPr>
          <p:spPr>
            <a:xfrm>
              <a:off x="4393735" y="4006576"/>
              <a:ext cx="288000" cy="288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chemeClr val="tx1"/>
                  </a:solidFill>
                </a:rPr>
                <a:t>d</a:t>
              </a:r>
            </a:p>
          </p:txBody>
        </p:sp>
        <p:cxnSp>
          <p:nvCxnSpPr>
            <p:cNvPr id="29" name="Straight Connector 28">
              <a:extLst>
                <a:ext uri="{FF2B5EF4-FFF2-40B4-BE49-F238E27FC236}">
                  <a16:creationId xmlns:a16="http://schemas.microsoft.com/office/drawing/2014/main" id="{1C43734C-E959-3340-B9C8-BAFF6EBE83E3}"/>
                </a:ext>
              </a:extLst>
            </p:cNvPr>
            <p:cNvCxnSpPr>
              <a:cxnSpLocks/>
              <a:stCxn id="6" idx="2"/>
              <a:endCxn id="28" idx="0"/>
            </p:cNvCxnSpPr>
            <p:nvPr/>
          </p:nvCxnSpPr>
          <p:spPr>
            <a:xfrm>
              <a:off x="4536985" y="3442918"/>
              <a:ext cx="750" cy="56365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F4B713CD-8549-4E4F-ABCE-6418F6F13838}"/>
                </a:ext>
              </a:extLst>
            </p:cNvPr>
            <p:cNvCxnSpPr>
              <a:cxnSpLocks/>
              <a:stCxn id="21" idx="0"/>
              <a:endCxn id="28" idx="3"/>
            </p:cNvCxnSpPr>
            <p:nvPr/>
          </p:nvCxnSpPr>
          <p:spPr>
            <a:xfrm flipV="1">
              <a:off x="2198783" y="4252399"/>
              <a:ext cx="2237129" cy="108655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639BC8E-1CD2-CC40-8E1E-AA655CEACBB6}"/>
                </a:ext>
              </a:extLst>
            </p:cNvPr>
            <p:cNvCxnSpPr>
              <a:cxnSpLocks/>
              <a:stCxn id="19" idx="0"/>
              <a:endCxn id="28" idx="4"/>
            </p:cNvCxnSpPr>
            <p:nvPr/>
          </p:nvCxnSpPr>
          <p:spPr>
            <a:xfrm flipH="1" flipV="1">
              <a:off x="4537735" y="4294576"/>
              <a:ext cx="1" cy="104437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407EC41E-9B79-C54E-8654-4DD9D9C5C54D}"/>
                </a:ext>
              </a:extLst>
            </p:cNvPr>
            <p:cNvCxnSpPr>
              <a:cxnSpLocks/>
              <a:stCxn id="28" idx="5"/>
              <a:endCxn id="20" idx="0"/>
            </p:cNvCxnSpPr>
            <p:nvPr/>
          </p:nvCxnSpPr>
          <p:spPr>
            <a:xfrm>
              <a:off x="4639558" y="4252399"/>
              <a:ext cx="2307504" cy="108655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3" name="Round Same Side Corner Rectangle 87">
              <a:extLst>
                <a:ext uri="{FF2B5EF4-FFF2-40B4-BE49-F238E27FC236}">
                  <a16:creationId xmlns:a16="http://schemas.microsoft.com/office/drawing/2014/main" id="{215CE4F5-6230-374B-B504-1BC4B0206C76}"/>
                </a:ext>
              </a:extLst>
            </p:cNvPr>
            <p:cNvSpPr/>
            <p:nvPr/>
          </p:nvSpPr>
          <p:spPr>
            <a:xfrm rot="10800000">
              <a:off x="4419727" y="4709913"/>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ound Same Side Corner Rectangle 87">
              <a:extLst>
                <a:ext uri="{FF2B5EF4-FFF2-40B4-BE49-F238E27FC236}">
                  <a16:creationId xmlns:a16="http://schemas.microsoft.com/office/drawing/2014/main" id="{520F5B01-0C4F-8642-B9BD-FF76CC438679}"/>
                </a:ext>
              </a:extLst>
            </p:cNvPr>
            <p:cNvSpPr/>
            <p:nvPr/>
          </p:nvSpPr>
          <p:spPr>
            <a:xfrm rot="14731031">
              <a:off x="3113941" y="4690254"/>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ound Same Side Corner Rectangle 87">
              <a:extLst>
                <a:ext uri="{FF2B5EF4-FFF2-40B4-BE49-F238E27FC236}">
                  <a16:creationId xmlns:a16="http://schemas.microsoft.com/office/drawing/2014/main" id="{5EE5A741-DAA5-014E-8902-6E71F7D91558}"/>
                </a:ext>
              </a:extLst>
            </p:cNvPr>
            <p:cNvSpPr/>
            <p:nvPr/>
          </p:nvSpPr>
          <p:spPr>
            <a:xfrm rot="6916771">
              <a:off x="5783072" y="4685637"/>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2" name="Group 41">
            <a:extLst>
              <a:ext uri="{FF2B5EF4-FFF2-40B4-BE49-F238E27FC236}">
                <a16:creationId xmlns:a16="http://schemas.microsoft.com/office/drawing/2014/main" id="{B4B0B697-0979-1C47-A9F5-046DD190CE34}"/>
              </a:ext>
            </a:extLst>
          </p:cNvPr>
          <p:cNvGrpSpPr/>
          <p:nvPr/>
        </p:nvGrpSpPr>
        <p:grpSpPr>
          <a:xfrm>
            <a:off x="9492002" y="2131835"/>
            <a:ext cx="1775981" cy="704962"/>
            <a:chOff x="5422880" y="2459527"/>
            <a:chExt cx="1775981" cy="704962"/>
          </a:xfrm>
        </p:grpSpPr>
        <p:sp>
          <p:nvSpPr>
            <p:cNvPr id="38" name="Oval 7">
              <a:extLst>
                <a:ext uri="{FF2B5EF4-FFF2-40B4-BE49-F238E27FC236}">
                  <a16:creationId xmlns:a16="http://schemas.microsoft.com/office/drawing/2014/main" id="{E698E97A-9163-134D-9C7F-DC86ED81DCB0}"/>
                </a:ext>
              </a:extLst>
            </p:cNvPr>
            <p:cNvSpPr>
              <a:spLocks noChangeArrowheads="1"/>
            </p:cNvSpPr>
            <p:nvPr/>
          </p:nvSpPr>
          <p:spPr bwMode="auto">
            <a:xfrm>
              <a:off x="6150238" y="2459527"/>
              <a:ext cx="1048623" cy="368300"/>
            </a:xfrm>
            <a:prstGeom prst="ellipse">
              <a:avLst/>
            </a:prstGeom>
            <a:solidFill>
              <a:schemeClr val="bg1"/>
            </a:solidFill>
            <a:ln w="12700">
              <a:solidFill>
                <a:srgbClr val="FFC000"/>
              </a:solidFill>
              <a:round/>
              <a:headEnd/>
              <a:tailEnd/>
            </a:ln>
          </p:spPr>
          <p:txBody>
            <a:bodyPr wrap="none" anchor="ctr"/>
            <a:lstStyle/>
            <a:p>
              <a:pPr algn="ctr"/>
              <a:r>
                <a:rPr lang="de-DE" sz="1600">
                  <a:solidFill>
                    <a:srgbClr val="FFC000"/>
                  </a:solidFill>
                </a:rPr>
                <a:t>Stellentyp</a:t>
              </a:r>
            </a:p>
          </p:txBody>
        </p:sp>
        <p:cxnSp>
          <p:nvCxnSpPr>
            <p:cNvPr id="39" name="Straight Connector 38">
              <a:extLst>
                <a:ext uri="{FF2B5EF4-FFF2-40B4-BE49-F238E27FC236}">
                  <a16:creationId xmlns:a16="http://schemas.microsoft.com/office/drawing/2014/main" id="{4C20E290-719A-9D4F-8490-22AE03E3039A}"/>
                </a:ext>
              </a:extLst>
            </p:cNvPr>
            <p:cNvCxnSpPr>
              <a:cxnSpLocks/>
              <a:stCxn id="6" idx="3"/>
              <a:endCxn id="38" idx="4"/>
            </p:cNvCxnSpPr>
            <p:nvPr/>
          </p:nvCxnSpPr>
          <p:spPr>
            <a:xfrm flipV="1">
              <a:off x="5422880" y="2827827"/>
              <a:ext cx="1251670" cy="33666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grpSp>
        <p:nvGrpSpPr>
          <p:cNvPr id="47" name="Group 46">
            <a:extLst>
              <a:ext uri="{FF2B5EF4-FFF2-40B4-BE49-F238E27FC236}">
                <a16:creationId xmlns:a16="http://schemas.microsoft.com/office/drawing/2014/main" id="{32EE9E32-CB43-814F-8124-F9732A5A0A8D}"/>
              </a:ext>
            </a:extLst>
          </p:cNvPr>
          <p:cNvGrpSpPr/>
          <p:nvPr/>
        </p:nvGrpSpPr>
        <p:grpSpPr>
          <a:xfrm>
            <a:off x="6639380" y="3099953"/>
            <a:ext cx="4705518" cy="1834463"/>
            <a:chOff x="2285779" y="3427645"/>
            <a:chExt cx="4705518" cy="1834463"/>
          </a:xfrm>
        </p:grpSpPr>
        <p:sp>
          <p:nvSpPr>
            <p:cNvPr id="43" name="TextBox 42">
              <a:extLst>
                <a:ext uri="{FF2B5EF4-FFF2-40B4-BE49-F238E27FC236}">
                  <a16:creationId xmlns:a16="http://schemas.microsoft.com/office/drawing/2014/main" id="{1C4B734F-7DD7-4D41-9A23-72AE1930CB85}"/>
                </a:ext>
              </a:extLst>
            </p:cNvPr>
            <p:cNvSpPr txBox="1"/>
            <p:nvPr/>
          </p:nvSpPr>
          <p:spPr>
            <a:xfrm>
              <a:off x="4507118" y="3427645"/>
              <a:ext cx="1124219" cy="369332"/>
            </a:xfrm>
            <a:prstGeom prst="rect">
              <a:avLst/>
            </a:prstGeom>
            <a:noFill/>
          </p:spPr>
          <p:txBody>
            <a:bodyPr wrap="none" rtlCol="0">
              <a:spAutoFit/>
            </a:bodyPr>
            <a:lstStyle/>
            <a:p>
              <a:r>
                <a:rPr lang="de-DE">
                  <a:solidFill>
                    <a:srgbClr val="FFC000"/>
                  </a:solidFill>
                </a:rPr>
                <a:t>Stellentyp</a:t>
              </a:r>
            </a:p>
          </p:txBody>
        </p:sp>
        <p:sp>
          <p:nvSpPr>
            <p:cNvPr id="44" name="TextBox 43">
              <a:extLst>
                <a:ext uri="{FF2B5EF4-FFF2-40B4-BE49-F238E27FC236}">
                  <a16:creationId xmlns:a16="http://schemas.microsoft.com/office/drawing/2014/main" id="{40C18C41-066D-5E4C-AAC5-13B678C3F444}"/>
                </a:ext>
              </a:extLst>
            </p:cNvPr>
            <p:cNvSpPr txBox="1"/>
            <p:nvPr/>
          </p:nvSpPr>
          <p:spPr>
            <a:xfrm>
              <a:off x="2285779" y="4125932"/>
              <a:ext cx="1718099" cy="369332"/>
            </a:xfrm>
            <a:prstGeom prst="rect">
              <a:avLst/>
            </a:prstGeom>
            <a:noFill/>
          </p:spPr>
          <p:txBody>
            <a:bodyPr wrap="none" rtlCol="0">
              <a:spAutoFit/>
            </a:bodyPr>
            <a:lstStyle/>
            <a:p>
              <a:r>
                <a:rPr lang="de-DE" dirty="0">
                  <a:solidFill>
                    <a:srgbClr val="FFC000"/>
                  </a:solidFill>
                </a:rPr>
                <a:t>&gt;&gt;Sekretär*in&lt;&lt;</a:t>
              </a:r>
            </a:p>
          </p:txBody>
        </p:sp>
        <p:sp>
          <p:nvSpPr>
            <p:cNvPr id="45" name="TextBox 44">
              <a:extLst>
                <a:ext uri="{FF2B5EF4-FFF2-40B4-BE49-F238E27FC236}">
                  <a16:creationId xmlns:a16="http://schemas.microsoft.com/office/drawing/2014/main" id="{4FA72684-3F0A-814D-95C8-E6A6962875C6}"/>
                </a:ext>
              </a:extLst>
            </p:cNvPr>
            <p:cNvSpPr txBox="1"/>
            <p:nvPr/>
          </p:nvSpPr>
          <p:spPr>
            <a:xfrm>
              <a:off x="3082298" y="4892776"/>
              <a:ext cx="1830245" cy="369332"/>
            </a:xfrm>
            <a:prstGeom prst="rect">
              <a:avLst/>
            </a:prstGeom>
            <a:noFill/>
          </p:spPr>
          <p:txBody>
            <a:bodyPr wrap="none" rtlCol="0">
              <a:spAutoFit/>
            </a:bodyPr>
            <a:lstStyle/>
            <a:p>
              <a:r>
                <a:rPr lang="de-DE" dirty="0">
                  <a:solidFill>
                    <a:srgbClr val="FFC000"/>
                  </a:solidFill>
                </a:rPr>
                <a:t>&gt;&gt;Techniker*in&lt;&lt;</a:t>
              </a:r>
            </a:p>
          </p:txBody>
        </p:sp>
        <p:sp>
          <p:nvSpPr>
            <p:cNvPr id="46" name="TextBox 45">
              <a:extLst>
                <a:ext uri="{FF2B5EF4-FFF2-40B4-BE49-F238E27FC236}">
                  <a16:creationId xmlns:a16="http://schemas.microsoft.com/office/drawing/2014/main" id="{7FD9A61B-382A-B547-B234-204271244138}"/>
                </a:ext>
              </a:extLst>
            </p:cNvPr>
            <p:cNvSpPr txBox="1"/>
            <p:nvPr/>
          </p:nvSpPr>
          <p:spPr>
            <a:xfrm>
              <a:off x="5160668" y="4124773"/>
              <a:ext cx="1830629" cy="369332"/>
            </a:xfrm>
            <a:prstGeom prst="rect">
              <a:avLst/>
            </a:prstGeom>
            <a:noFill/>
          </p:spPr>
          <p:txBody>
            <a:bodyPr wrap="none" rtlCol="0">
              <a:spAutoFit/>
            </a:bodyPr>
            <a:lstStyle/>
            <a:p>
              <a:r>
                <a:rPr lang="de-DE" dirty="0">
                  <a:solidFill>
                    <a:srgbClr val="FFC000"/>
                  </a:solidFill>
                </a:rPr>
                <a:t>&gt;&gt;Ingenieur*in&lt;&lt;</a:t>
              </a:r>
            </a:p>
          </p:txBody>
        </p:sp>
      </p:grpSp>
    </p:spTree>
    <p:extLst>
      <p:ext uri="{BB962C8B-B14F-4D97-AF65-F5344CB8AC3E}">
        <p14:creationId xmlns:p14="http://schemas.microsoft.com/office/powerpoint/2010/main" val="236053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808D-2877-EA43-BB43-2681B1435409}"/>
              </a:ext>
            </a:extLst>
          </p:cNvPr>
          <p:cNvSpPr>
            <a:spLocks noGrp="1"/>
          </p:cNvSpPr>
          <p:nvPr>
            <p:ph type="title"/>
          </p:nvPr>
        </p:nvSpPr>
        <p:spPr/>
        <p:txBody>
          <a:bodyPr/>
          <a:lstStyle/>
          <a:p>
            <a:r>
              <a:rPr lang="de-DE" dirty="0"/>
              <a:t>Spezialisierungsnetzwerk</a:t>
            </a:r>
          </a:p>
        </p:txBody>
      </p:sp>
      <p:sp>
        <p:nvSpPr>
          <p:cNvPr id="5" name="Date Placeholder 4">
            <a:extLst>
              <a:ext uri="{FF2B5EF4-FFF2-40B4-BE49-F238E27FC236}">
                <a16:creationId xmlns:a16="http://schemas.microsoft.com/office/drawing/2014/main" id="{41B8EC08-C654-314A-B670-18D6B84FB9C4}"/>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D67C7957-28CC-B148-A3C3-45FD6EBD21D3}"/>
              </a:ext>
            </a:extLst>
          </p:cNvPr>
          <p:cNvSpPr>
            <a:spLocks noGrp="1"/>
          </p:cNvSpPr>
          <p:nvPr>
            <p:ph type="ftr" sz="quarter" idx="3"/>
          </p:nvPr>
        </p:nvSpPr>
        <p:spPr/>
        <p:txBody>
          <a:bodyPr/>
          <a:lstStyle/>
          <a:p>
            <a:r>
              <a:rPr lang="en-GB"/>
              <a:t>T. Braun - Datenbanken</a:t>
            </a:r>
          </a:p>
        </p:txBody>
      </p:sp>
      <p:sp>
        <p:nvSpPr>
          <p:cNvPr id="3" name="Slide Number Placeholder 2">
            <a:extLst>
              <a:ext uri="{FF2B5EF4-FFF2-40B4-BE49-F238E27FC236}">
                <a16:creationId xmlns:a16="http://schemas.microsoft.com/office/drawing/2014/main" id="{B9263598-7794-964D-9AD0-D2EB4EE68992}"/>
              </a:ext>
            </a:extLst>
          </p:cNvPr>
          <p:cNvSpPr>
            <a:spLocks noGrp="1"/>
          </p:cNvSpPr>
          <p:nvPr>
            <p:ph type="sldNum" sz="quarter" idx="4"/>
          </p:nvPr>
        </p:nvSpPr>
        <p:spPr/>
        <p:txBody>
          <a:bodyPr/>
          <a:lstStyle/>
          <a:p>
            <a:fld id="{6B52BCD7-8B4B-1443-81DC-540C3C62FE02}" type="slidenum">
              <a:rPr lang="en-GB" smtClean="0"/>
              <a:t>45</a:t>
            </a:fld>
            <a:endParaRPr lang="en-GB"/>
          </a:p>
        </p:txBody>
      </p:sp>
      <p:grpSp>
        <p:nvGrpSpPr>
          <p:cNvPr id="89" name="Group 88">
            <a:extLst>
              <a:ext uri="{FF2B5EF4-FFF2-40B4-BE49-F238E27FC236}">
                <a16:creationId xmlns:a16="http://schemas.microsoft.com/office/drawing/2014/main" id="{33F2AB28-4E9B-EB4B-B248-9DE219A70408}"/>
              </a:ext>
            </a:extLst>
          </p:cNvPr>
          <p:cNvGrpSpPr/>
          <p:nvPr/>
        </p:nvGrpSpPr>
        <p:grpSpPr>
          <a:xfrm>
            <a:off x="1964772" y="1766011"/>
            <a:ext cx="8074579" cy="3797472"/>
            <a:chOff x="769901" y="2879333"/>
            <a:chExt cx="8074579" cy="3797472"/>
          </a:xfrm>
        </p:grpSpPr>
        <p:grpSp>
          <p:nvGrpSpPr>
            <p:cNvPr id="73" name="Group 72">
              <a:extLst>
                <a:ext uri="{FF2B5EF4-FFF2-40B4-BE49-F238E27FC236}">
                  <a16:creationId xmlns:a16="http://schemas.microsoft.com/office/drawing/2014/main" id="{F019B771-490D-0447-87DF-52D15487D2E5}"/>
                </a:ext>
              </a:extLst>
            </p:cNvPr>
            <p:cNvGrpSpPr/>
            <p:nvPr/>
          </p:nvGrpSpPr>
          <p:grpSpPr>
            <a:xfrm>
              <a:off x="769901" y="2879333"/>
              <a:ext cx="8074579" cy="2518770"/>
              <a:chOff x="769901" y="2879333"/>
              <a:chExt cx="8074579" cy="2518770"/>
            </a:xfrm>
          </p:grpSpPr>
          <p:grpSp>
            <p:nvGrpSpPr>
              <p:cNvPr id="17" name="Group 16">
                <a:extLst>
                  <a:ext uri="{FF2B5EF4-FFF2-40B4-BE49-F238E27FC236}">
                    <a16:creationId xmlns:a16="http://schemas.microsoft.com/office/drawing/2014/main" id="{169147E1-2519-D243-B29E-6B4D16D936C5}"/>
                  </a:ext>
                </a:extLst>
              </p:cNvPr>
              <p:cNvGrpSpPr/>
              <p:nvPr/>
            </p:nvGrpSpPr>
            <p:grpSpPr>
              <a:xfrm>
                <a:off x="769901" y="2879333"/>
                <a:ext cx="4658853" cy="2518770"/>
                <a:chOff x="435785" y="3131551"/>
                <a:chExt cx="4658853" cy="2518770"/>
              </a:xfrm>
            </p:grpSpPr>
            <p:sp>
              <p:nvSpPr>
                <p:cNvPr id="18" name="Rectangle 2">
                  <a:extLst>
                    <a:ext uri="{FF2B5EF4-FFF2-40B4-BE49-F238E27FC236}">
                      <a16:creationId xmlns:a16="http://schemas.microsoft.com/office/drawing/2014/main" id="{54C1A7C9-DA9E-C54A-8C9B-B6BA3CEC475B}"/>
                    </a:ext>
                  </a:extLst>
                </p:cNvPr>
                <p:cNvSpPr>
                  <a:spLocks noChangeArrowheads="1"/>
                </p:cNvSpPr>
                <p:nvPr/>
              </p:nvSpPr>
              <p:spPr bwMode="auto">
                <a:xfrm>
                  <a:off x="3979331" y="3131551"/>
                  <a:ext cx="1115307"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Angestellte</a:t>
                  </a:r>
                </a:p>
              </p:txBody>
            </p:sp>
            <p:sp>
              <p:nvSpPr>
                <p:cNvPr id="31" name="Rectangle 2">
                  <a:extLst>
                    <a:ext uri="{FF2B5EF4-FFF2-40B4-BE49-F238E27FC236}">
                      <a16:creationId xmlns:a16="http://schemas.microsoft.com/office/drawing/2014/main" id="{4660EA60-6CB5-0A44-A676-F37FAFFF5F4A}"/>
                    </a:ext>
                  </a:extLst>
                </p:cNvPr>
                <p:cNvSpPr>
                  <a:spLocks noChangeArrowheads="1"/>
                </p:cNvSpPr>
                <p:nvPr/>
              </p:nvSpPr>
              <p:spPr bwMode="auto">
                <a:xfrm>
                  <a:off x="1607453" y="5338954"/>
                  <a:ext cx="1231941"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Techniker*in</a:t>
                  </a:r>
                </a:p>
              </p:txBody>
            </p:sp>
            <p:sp>
              <p:nvSpPr>
                <p:cNvPr id="32" name="Rectangle 2">
                  <a:extLst>
                    <a:ext uri="{FF2B5EF4-FFF2-40B4-BE49-F238E27FC236}">
                      <a16:creationId xmlns:a16="http://schemas.microsoft.com/office/drawing/2014/main" id="{3BCFBD39-E4E2-0D40-AD65-3319E12E3750}"/>
                    </a:ext>
                  </a:extLst>
                </p:cNvPr>
                <p:cNvSpPr>
                  <a:spLocks noChangeArrowheads="1"/>
                </p:cNvSpPr>
                <p:nvPr/>
              </p:nvSpPr>
              <p:spPr bwMode="auto">
                <a:xfrm>
                  <a:off x="2876442" y="5338954"/>
                  <a:ext cx="1230980"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Ingenieur*in</a:t>
                  </a:r>
                </a:p>
              </p:txBody>
            </p:sp>
            <p:sp>
              <p:nvSpPr>
                <p:cNvPr id="33" name="Rectangle 2">
                  <a:extLst>
                    <a:ext uri="{FF2B5EF4-FFF2-40B4-BE49-F238E27FC236}">
                      <a16:creationId xmlns:a16="http://schemas.microsoft.com/office/drawing/2014/main" id="{8B232B45-C5BE-D942-B787-3C0AA829C0C3}"/>
                    </a:ext>
                  </a:extLst>
                </p:cNvPr>
                <p:cNvSpPr>
                  <a:spLocks noChangeArrowheads="1"/>
                </p:cNvSpPr>
                <p:nvPr/>
              </p:nvSpPr>
              <p:spPr bwMode="auto">
                <a:xfrm>
                  <a:off x="435785" y="5338954"/>
                  <a:ext cx="1136659"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Sekretär*in</a:t>
                  </a:r>
                </a:p>
              </p:txBody>
            </p:sp>
            <p:sp>
              <p:nvSpPr>
                <p:cNvPr id="40" name="Oval 39">
                  <a:extLst>
                    <a:ext uri="{FF2B5EF4-FFF2-40B4-BE49-F238E27FC236}">
                      <a16:creationId xmlns:a16="http://schemas.microsoft.com/office/drawing/2014/main" id="{A0C468C5-5E66-4146-81E2-9C241972DC49}"/>
                    </a:ext>
                  </a:extLst>
                </p:cNvPr>
                <p:cNvSpPr/>
                <p:nvPr/>
              </p:nvSpPr>
              <p:spPr>
                <a:xfrm>
                  <a:off x="2079423" y="4006576"/>
                  <a:ext cx="288000" cy="288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C000"/>
                      </a:solidFill>
                    </a:rPr>
                    <a:t>d</a:t>
                  </a:r>
                </a:p>
              </p:txBody>
            </p:sp>
            <p:cxnSp>
              <p:nvCxnSpPr>
                <p:cNvPr id="41" name="Straight Connector 40">
                  <a:extLst>
                    <a:ext uri="{FF2B5EF4-FFF2-40B4-BE49-F238E27FC236}">
                      <a16:creationId xmlns:a16="http://schemas.microsoft.com/office/drawing/2014/main" id="{B10C2AF7-5767-634A-AEB0-5DFE98E8BAAE}"/>
                    </a:ext>
                  </a:extLst>
                </p:cNvPr>
                <p:cNvCxnSpPr>
                  <a:cxnSpLocks/>
                  <a:stCxn id="18" idx="2"/>
                  <a:endCxn id="40" idx="0"/>
                </p:cNvCxnSpPr>
                <p:nvPr/>
              </p:nvCxnSpPr>
              <p:spPr>
                <a:xfrm flipH="1">
                  <a:off x="2223423" y="3442918"/>
                  <a:ext cx="2313562" cy="56365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FC9FC004-010D-B14E-8AA8-91A442D6861D}"/>
                    </a:ext>
                  </a:extLst>
                </p:cNvPr>
                <p:cNvCxnSpPr>
                  <a:cxnSpLocks/>
                  <a:stCxn id="33" idx="0"/>
                  <a:endCxn id="40" idx="3"/>
                </p:cNvCxnSpPr>
                <p:nvPr/>
              </p:nvCxnSpPr>
              <p:spPr>
                <a:xfrm flipV="1">
                  <a:off x="1004115" y="4252399"/>
                  <a:ext cx="1117485" cy="108655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24B725FA-F957-5448-BE9E-DB8E70AA085F}"/>
                    </a:ext>
                  </a:extLst>
                </p:cNvPr>
                <p:cNvCxnSpPr>
                  <a:cxnSpLocks/>
                  <a:stCxn id="31" idx="0"/>
                  <a:endCxn id="40" idx="4"/>
                </p:cNvCxnSpPr>
                <p:nvPr/>
              </p:nvCxnSpPr>
              <p:spPr>
                <a:xfrm flipH="1" flipV="1">
                  <a:off x="2223423" y="4294576"/>
                  <a:ext cx="1" cy="104437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AC7BDD35-07B1-0F4D-B052-BAA322F66F95}"/>
                    </a:ext>
                  </a:extLst>
                </p:cNvPr>
                <p:cNvCxnSpPr>
                  <a:cxnSpLocks/>
                  <a:stCxn id="40" idx="5"/>
                  <a:endCxn id="32" idx="0"/>
                </p:cNvCxnSpPr>
                <p:nvPr/>
              </p:nvCxnSpPr>
              <p:spPr>
                <a:xfrm>
                  <a:off x="2325246" y="4252399"/>
                  <a:ext cx="1166686" cy="108655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5" name="Round Same Side Corner Rectangle 87">
                  <a:extLst>
                    <a:ext uri="{FF2B5EF4-FFF2-40B4-BE49-F238E27FC236}">
                      <a16:creationId xmlns:a16="http://schemas.microsoft.com/office/drawing/2014/main" id="{671EB0A9-4F25-E849-8E71-FDE05D4584DF}"/>
                    </a:ext>
                  </a:extLst>
                </p:cNvPr>
                <p:cNvSpPr/>
                <p:nvPr/>
              </p:nvSpPr>
              <p:spPr>
                <a:xfrm rot="10800000">
                  <a:off x="2105415" y="4709913"/>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ound Same Side Corner Rectangle 87">
                  <a:extLst>
                    <a:ext uri="{FF2B5EF4-FFF2-40B4-BE49-F238E27FC236}">
                      <a16:creationId xmlns:a16="http://schemas.microsoft.com/office/drawing/2014/main" id="{84007561-3874-C043-AEC8-A7D4178DB916}"/>
                    </a:ext>
                  </a:extLst>
                </p:cNvPr>
                <p:cNvSpPr/>
                <p:nvPr/>
              </p:nvSpPr>
              <p:spPr>
                <a:xfrm rot="13457463">
                  <a:off x="1376968" y="4714530"/>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ound Same Side Corner Rectangle 87">
                  <a:extLst>
                    <a:ext uri="{FF2B5EF4-FFF2-40B4-BE49-F238E27FC236}">
                      <a16:creationId xmlns:a16="http://schemas.microsoft.com/office/drawing/2014/main" id="{F90D4304-05BE-7D44-B81E-D7B93C32677E}"/>
                    </a:ext>
                  </a:extLst>
                </p:cNvPr>
                <p:cNvSpPr/>
                <p:nvPr/>
              </p:nvSpPr>
              <p:spPr>
                <a:xfrm rot="8084403">
                  <a:off x="2859100" y="4726097"/>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48" name="Group 47">
                <a:extLst>
                  <a:ext uri="{FF2B5EF4-FFF2-40B4-BE49-F238E27FC236}">
                    <a16:creationId xmlns:a16="http://schemas.microsoft.com/office/drawing/2014/main" id="{730A1305-0DEB-C842-9A66-2108D4F5390E}"/>
                  </a:ext>
                </a:extLst>
              </p:cNvPr>
              <p:cNvGrpSpPr/>
              <p:nvPr/>
            </p:nvGrpSpPr>
            <p:grpSpPr>
              <a:xfrm>
                <a:off x="4871101" y="3190700"/>
                <a:ext cx="3973379" cy="2207403"/>
                <a:chOff x="4871101" y="3190700"/>
                <a:chExt cx="3973379" cy="2207403"/>
              </a:xfrm>
            </p:grpSpPr>
            <p:cxnSp>
              <p:nvCxnSpPr>
                <p:cNvPr id="49" name="Straight Connector 48">
                  <a:extLst>
                    <a:ext uri="{FF2B5EF4-FFF2-40B4-BE49-F238E27FC236}">
                      <a16:creationId xmlns:a16="http://schemas.microsoft.com/office/drawing/2014/main" id="{FFE7A69F-0D63-144E-8888-CAFA1B2BA9C6}"/>
                    </a:ext>
                  </a:extLst>
                </p:cNvPr>
                <p:cNvCxnSpPr>
                  <a:cxnSpLocks/>
                  <a:stCxn id="18" idx="2"/>
                  <a:endCxn id="56" idx="0"/>
                </p:cNvCxnSpPr>
                <p:nvPr/>
              </p:nvCxnSpPr>
              <p:spPr>
                <a:xfrm>
                  <a:off x="4871101" y="3190700"/>
                  <a:ext cx="2613438" cy="627874"/>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50" name="Rectangle 2">
                  <a:extLst>
                    <a:ext uri="{FF2B5EF4-FFF2-40B4-BE49-F238E27FC236}">
                      <a16:creationId xmlns:a16="http://schemas.microsoft.com/office/drawing/2014/main" id="{D2D7040E-E940-EB44-8456-9B2E6963AC99}"/>
                    </a:ext>
                  </a:extLst>
                </p:cNvPr>
                <p:cNvSpPr>
                  <a:spLocks noChangeArrowheads="1"/>
                </p:cNvSpPr>
                <p:nvPr/>
              </p:nvSpPr>
              <p:spPr bwMode="auto">
                <a:xfrm>
                  <a:off x="7581376" y="5086736"/>
                  <a:ext cx="1263104"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Honorarkraft</a:t>
                  </a:r>
                </a:p>
              </p:txBody>
            </p:sp>
            <p:sp>
              <p:nvSpPr>
                <p:cNvPr id="51" name="Rectangle 2">
                  <a:extLst>
                    <a:ext uri="{FF2B5EF4-FFF2-40B4-BE49-F238E27FC236}">
                      <a16:creationId xmlns:a16="http://schemas.microsoft.com/office/drawing/2014/main" id="{4DA816F1-7481-654B-B2ED-7756EF88A43D}"/>
                    </a:ext>
                  </a:extLst>
                </p:cNvPr>
                <p:cNvSpPr>
                  <a:spLocks noChangeArrowheads="1"/>
                </p:cNvSpPr>
                <p:nvPr/>
              </p:nvSpPr>
              <p:spPr bwMode="auto">
                <a:xfrm>
                  <a:off x="5904739" y="5086736"/>
                  <a:ext cx="1432894"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Festangestellte</a:t>
                  </a:r>
                </a:p>
              </p:txBody>
            </p:sp>
            <p:sp>
              <p:nvSpPr>
                <p:cNvPr id="56" name="Oval 55">
                  <a:extLst>
                    <a:ext uri="{FF2B5EF4-FFF2-40B4-BE49-F238E27FC236}">
                      <a16:creationId xmlns:a16="http://schemas.microsoft.com/office/drawing/2014/main" id="{547A2731-E060-1F49-B671-C0696C7C7D33}"/>
                    </a:ext>
                  </a:extLst>
                </p:cNvPr>
                <p:cNvSpPr/>
                <p:nvPr/>
              </p:nvSpPr>
              <p:spPr>
                <a:xfrm>
                  <a:off x="7340539" y="3818574"/>
                  <a:ext cx="288000" cy="288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C000"/>
                      </a:solidFill>
                    </a:rPr>
                    <a:t>d</a:t>
                  </a:r>
                </a:p>
              </p:txBody>
            </p:sp>
            <p:cxnSp>
              <p:nvCxnSpPr>
                <p:cNvPr id="57" name="Straight Connector 56">
                  <a:extLst>
                    <a:ext uri="{FF2B5EF4-FFF2-40B4-BE49-F238E27FC236}">
                      <a16:creationId xmlns:a16="http://schemas.microsoft.com/office/drawing/2014/main" id="{778EF21B-F28F-BA4F-A7F3-F4C3BECEDBB0}"/>
                    </a:ext>
                  </a:extLst>
                </p:cNvPr>
                <p:cNvCxnSpPr>
                  <a:cxnSpLocks/>
                  <a:stCxn id="51" idx="0"/>
                  <a:endCxn id="56" idx="3"/>
                </p:cNvCxnSpPr>
                <p:nvPr/>
              </p:nvCxnSpPr>
              <p:spPr>
                <a:xfrm flipV="1">
                  <a:off x="6621186" y="4064397"/>
                  <a:ext cx="761530" cy="102233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87CC6FFB-7638-E249-BD7B-86130B9B095A}"/>
                    </a:ext>
                  </a:extLst>
                </p:cNvPr>
                <p:cNvCxnSpPr>
                  <a:cxnSpLocks/>
                  <a:stCxn id="56" idx="5"/>
                  <a:endCxn id="50" idx="0"/>
                </p:cNvCxnSpPr>
                <p:nvPr/>
              </p:nvCxnSpPr>
              <p:spPr>
                <a:xfrm>
                  <a:off x="7586362" y="4064397"/>
                  <a:ext cx="626566" cy="102233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9" name="Round Same Side Corner Rectangle 87">
                  <a:extLst>
                    <a:ext uri="{FF2B5EF4-FFF2-40B4-BE49-F238E27FC236}">
                      <a16:creationId xmlns:a16="http://schemas.microsoft.com/office/drawing/2014/main" id="{BADD0E48-00A0-5549-9E07-EDAF82AC966C}"/>
                    </a:ext>
                  </a:extLst>
                </p:cNvPr>
                <p:cNvSpPr/>
                <p:nvPr/>
              </p:nvSpPr>
              <p:spPr>
                <a:xfrm rot="13006412">
                  <a:off x="6882145" y="4430863"/>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Round Same Side Corner Rectangle 87">
                  <a:extLst>
                    <a:ext uri="{FF2B5EF4-FFF2-40B4-BE49-F238E27FC236}">
                      <a16:creationId xmlns:a16="http://schemas.microsoft.com/office/drawing/2014/main" id="{E3BDD41B-A825-F944-9994-2B34E63485B1}"/>
                    </a:ext>
                  </a:extLst>
                </p:cNvPr>
                <p:cNvSpPr/>
                <p:nvPr/>
              </p:nvSpPr>
              <p:spPr>
                <a:xfrm rot="8697968">
                  <a:off x="7772830" y="4426322"/>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63" name="Group 62">
                <a:extLst>
                  <a:ext uri="{FF2B5EF4-FFF2-40B4-BE49-F238E27FC236}">
                    <a16:creationId xmlns:a16="http://schemas.microsoft.com/office/drawing/2014/main" id="{3A8DC40E-BED3-F84E-90AC-1D0819CC2316}"/>
                  </a:ext>
                </a:extLst>
              </p:cNvPr>
              <p:cNvGrpSpPr/>
              <p:nvPr/>
            </p:nvGrpSpPr>
            <p:grpSpPr>
              <a:xfrm>
                <a:off x="4593898" y="3190700"/>
                <a:ext cx="1186096" cy="2207402"/>
                <a:chOff x="4593898" y="3190700"/>
                <a:chExt cx="1186096" cy="2207402"/>
              </a:xfrm>
            </p:grpSpPr>
            <p:sp>
              <p:nvSpPr>
                <p:cNvPr id="64" name="Rectangle 2">
                  <a:extLst>
                    <a:ext uri="{FF2B5EF4-FFF2-40B4-BE49-F238E27FC236}">
                      <a16:creationId xmlns:a16="http://schemas.microsoft.com/office/drawing/2014/main" id="{A672624A-4DE1-DF40-94BF-2A6EEB1D47B7}"/>
                    </a:ext>
                  </a:extLst>
                </p:cNvPr>
                <p:cNvSpPr>
                  <a:spLocks noChangeArrowheads="1"/>
                </p:cNvSpPr>
                <p:nvPr/>
              </p:nvSpPr>
              <p:spPr bwMode="auto">
                <a:xfrm>
                  <a:off x="4593898" y="5086735"/>
                  <a:ext cx="1186096"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Manager*in</a:t>
                  </a:r>
                </a:p>
              </p:txBody>
            </p:sp>
            <p:cxnSp>
              <p:nvCxnSpPr>
                <p:cNvPr id="66" name="Straight Connector 65">
                  <a:extLst>
                    <a:ext uri="{FF2B5EF4-FFF2-40B4-BE49-F238E27FC236}">
                      <a16:creationId xmlns:a16="http://schemas.microsoft.com/office/drawing/2014/main" id="{51E5AE29-063E-BF4D-8EE4-F1C547980027}"/>
                    </a:ext>
                  </a:extLst>
                </p:cNvPr>
                <p:cNvCxnSpPr>
                  <a:cxnSpLocks/>
                  <a:stCxn id="18" idx="2"/>
                  <a:endCxn id="64" idx="0"/>
                </p:cNvCxnSpPr>
                <p:nvPr/>
              </p:nvCxnSpPr>
              <p:spPr>
                <a:xfrm>
                  <a:off x="4871101" y="3190700"/>
                  <a:ext cx="315845" cy="189603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7" name="Round Same Side Corner Rectangle 87">
                  <a:extLst>
                    <a:ext uri="{FF2B5EF4-FFF2-40B4-BE49-F238E27FC236}">
                      <a16:creationId xmlns:a16="http://schemas.microsoft.com/office/drawing/2014/main" id="{DCC02C04-2770-2449-A755-C979F7411E46}"/>
                    </a:ext>
                  </a:extLst>
                </p:cNvPr>
                <p:cNvSpPr/>
                <p:nvPr/>
              </p:nvSpPr>
              <p:spPr>
                <a:xfrm rot="10285252">
                  <a:off x="4988990" y="4453946"/>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74" name="Rectangle 2">
              <a:extLst>
                <a:ext uri="{FF2B5EF4-FFF2-40B4-BE49-F238E27FC236}">
                  <a16:creationId xmlns:a16="http://schemas.microsoft.com/office/drawing/2014/main" id="{E9071054-5EB1-904F-BF72-974931F42328}"/>
                </a:ext>
              </a:extLst>
            </p:cNvPr>
            <p:cNvSpPr>
              <a:spLocks noChangeArrowheads="1"/>
            </p:cNvSpPr>
            <p:nvPr/>
          </p:nvSpPr>
          <p:spPr bwMode="auto">
            <a:xfrm>
              <a:off x="3854753" y="6365438"/>
              <a:ext cx="2470742"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err="1">
                  <a:solidFill>
                    <a:schemeClr val="accent1"/>
                  </a:solidFill>
                </a:rPr>
                <a:t>Management_Konstruktion</a:t>
              </a:r>
              <a:endParaRPr lang="de-DE" sz="1600" dirty="0">
                <a:solidFill>
                  <a:schemeClr val="accent1"/>
                </a:solidFill>
              </a:endParaRPr>
            </a:p>
          </p:txBody>
        </p:sp>
        <p:cxnSp>
          <p:nvCxnSpPr>
            <p:cNvPr id="75" name="Straight Connector 74">
              <a:extLst>
                <a:ext uri="{FF2B5EF4-FFF2-40B4-BE49-F238E27FC236}">
                  <a16:creationId xmlns:a16="http://schemas.microsoft.com/office/drawing/2014/main" id="{6128DBEA-9B28-1840-BFE4-6423B92EC70E}"/>
                </a:ext>
              </a:extLst>
            </p:cNvPr>
            <p:cNvCxnSpPr>
              <a:cxnSpLocks/>
              <a:stCxn id="32" idx="2"/>
              <a:endCxn id="74" idx="0"/>
            </p:cNvCxnSpPr>
            <p:nvPr/>
          </p:nvCxnSpPr>
          <p:spPr>
            <a:xfrm>
              <a:off x="3826048" y="5398103"/>
              <a:ext cx="1264076" cy="96733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6FEC1E2F-91A0-0142-B0ED-F9214FACA004}"/>
                </a:ext>
              </a:extLst>
            </p:cNvPr>
            <p:cNvCxnSpPr>
              <a:cxnSpLocks/>
              <a:stCxn id="64" idx="2"/>
              <a:endCxn id="74" idx="0"/>
            </p:cNvCxnSpPr>
            <p:nvPr/>
          </p:nvCxnSpPr>
          <p:spPr>
            <a:xfrm flipH="1">
              <a:off x="5090124" y="5398102"/>
              <a:ext cx="96822" cy="96733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F4D0C534-F283-D543-A613-4FAB47CFE023}"/>
                </a:ext>
              </a:extLst>
            </p:cNvPr>
            <p:cNvCxnSpPr>
              <a:cxnSpLocks/>
              <a:stCxn id="51" idx="2"/>
              <a:endCxn id="74" idx="0"/>
            </p:cNvCxnSpPr>
            <p:nvPr/>
          </p:nvCxnSpPr>
          <p:spPr>
            <a:xfrm flipH="1">
              <a:off x="5090124" y="5398103"/>
              <a:ext cx="1531062" cy="96733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sp>
        <p:nvSpPr>
          <p:cNvPr id="90" name="Round Same Side Corner Rectangle 87">
            <a:extLst>
              <a:ext uri="{FF2B5EF4-FFF2-40B4-BE49-F238E27FC236}">
                <a16:creationId xmlns:a16="http://schemas.microsoft.com/office/drawing/2014/main" id="{13A0DF57-BFD0-D842-8633-03EEAF3DAE1B}"/>
              </a:ext>
            </a:extLst>
          </p:cNvPr>
          <p:cNvSpPr/>
          <p:nvPr/>
        </p:nvSpPr>
        <p:spPr>
          <a:xfrm rot="11232013">
            <a:off x="6218260" y="4572882"/>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 name="Round Same Side Corner Rectangle 87">
            <a:extLst>
              <a:ext uri="{FF2B5EF4-FFF2-40B4-BE49-F238E27FC236}">
                <a16:creationId xmlns:a16="http://schemas.microsoft.com/office/drawing/2014/main" id="{55587528-B0F6-8447-971F-594962515250}"/>
              </a:ext>
            </a:extLst>
          </p:cNvPr>
          <p:cNvSpPr/>
          <p:nvPr/>
        </p:nvSpPr>
        <p:spPr>
          <a:xfrm rot="14154889">
            <a:off x="6979565" y="4572301"/>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 name="Round Same Side Corner Rectangle 87">
            <a:extLst>
              <a:ext uri="{FF2B5EF4-FFF2-40B4-BE49-F238E27FC236}">
                <a16:creationId xmlns:a16="http://schemas.microsoft.com/office/drawing/2014/main" id="{ED93B1C3-F93E-FC4B-8DF2-BC21A36500C6}"/>
              </a:ext>
            </a:extLst>
          </p:cNvPr>
          <p:cNvSpPr/>
          <p:nvPr/>
        </p:nvSpPr>
        <p:spPr>
          <a:xfrm rot="7642640">
            <a:off x="5434973" y="4572882"/>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15335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63D7A-1610-B64E-8CF5-0F232AF5CB4D}"/>
              </a:ext>
            </a:extLst>
          </p:cNvPr>
          <p:cNvSpPr>
            <a:spLocks noGrp="1"/>
          </p:cNvSpPr>
          <p:nvPr>
            <p:ph type="title"/>
          </p:nvPr>
        </p:nvSpPr>
        <p:spPr/>
        <p:txBody>
          <a:bodyPr/>
          <a:lstStyle/>
          <a:p>
            <a:r>
              <a:rPr lang="de-DE" dirty="0"/>
              <a:t>Generalisierung</a:t>
            </a:r>
          </a:p>
        </p:txBody>
      </p:sp>
      <p:sp>
        <p:nvSpPr>
          <p:cNvPr id="3" name="Content Placeholder 2">
            <a:extLst>
              <a:ext uri="{FF2B5EF4-FFF2-40B4-BE49-F238E27FC236}">
                <a16:creationId xmlns:a16="http://schemas.microsoft.com/office/drawing/2014/main" id="{21055853-2BAA-A547-B45C-5E3B3A1E4243}"/>
              </a:ext>
            </a:extLst>
          </p:cNvPr>
          <p:cNvSpPr>
            <a:spLocks noGrp="1"/>
          </p:cNvSpPr>
          <p:nvPr>
            <p:ph idx="1"/>
          </p:nvPr>
        </p:nvSpPr>
        <p:spPr>
          <a:xfrm>
            <a:off x="359625" y="1665066"/>
            <a:ext cx="4196503" cy="4240848"/>
          </a:xfrm>
        </p:spPr>
        <p:txBody>
          <a:bodyPr/>
          <a:lstStyle/>
          <a:p>
            <a:r>
              <a:rPr lang="de-DE" dirty="0"/>
              <a:t>Umkehrung der Spezialisierung</a:t>
            </a:r>
          </a:p>
          <a:p>
            <a:pPr lvl="1"/>
            <a:r>
              <a:rPr lang="de-DE" dirty="0"/>
              <a:t>Zusammenfassung von spezielleren Entitäten</a:t>
            </a:r>
          </a:p>
          <a:p>
            <a:pPr lvl="1"/>
            <a:r>
              <a:rPr lang="de-DE" dirty="0"/>
              <a:t>Ausprägungen und Darstellung gleich zu Spezialisierung</a:t>
            </a:r>
          </a:p>
        </p:txBody>
      </p:sp>
      <p:sp>
        <p:nvSpPr>
          <p:cNvPr id="61" name="Date Placeholder 60">
            <a:extLst>
              <a:ext uri="{FF2B5EF4-FFF2-40B4-BE49-F238E27FC236}">
                <a16:creationId xmlns:a16="http://schemas.microsoft.com/office/drawing/2014/main" id="{46FF17C9-3C1E-8141-961D-CA4237618118}"/>
              </a:ext>
            </a:extLst>
          </p:cNvPr>
          <p:cNvSpPr>
            <a:spLocks noGrp="1"/>
          </p:cNvSpPr>
          <p:nvPr>
            <p:ph type="dt" sz="half" idx="2"/>
          </p:nvPr>
        </p:nvSpPr>
        <p:spPr/>
        <p:txBody>
          <a:bodyPr/>
          <a:lstStyle/>
          <a:p>
            <a:r>
              <a:rPr lang="en-GB"/>
              <a:t>Modellierung</a:t>
            </a:r>
          </a:p>
        </p:txBody>
      </p:sp>
      <p:sp>
        <p:nvSpPr>
          <p:cNvPr id="62" name="Footer Placeholder 61">
            <a:extLst>
              <a:ext uri="{FF2B5EF4-FFF2-40B4-BE49-F238E27FC236}">
                <a16:creationId xmlns:a16="http://schemas.microsoft.com/office/drawing/2014/main" id="{3E79D0B9-847A-4D41-8164-FFD2708480C2}"/>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AEB508E9-A6FA-1949-8FDF-71C9898FFF47}"/>
              </a:ext>
            </a:extLst>
          </p:cNvPr>
          <p:cNvSpPr>
            <a:spLocks noGrp="1"/>
          </p:cNvSpPr>
          <p:nvPr>
            <p:ph type="sldNum" sz="quarter" idx="4"/>
          </p:nvPr>
        </p:nvSpPr>
        <p:spPr/>
        <p:txBody>
          <a:bodyPr/>
          <a:lstStyle/>
          <a:p>
            <a:fld id="{6B52BCD7-8B4B-1443-81DC-540C3C62FE02}" type="slidenum">
              <a:rPr lang="en-GB" smtClean="0"/>
              <a:t>46</a:t>
            </a:fld>
            <a:endParaRPr lang="en-GB"/>
          </a:p>
        </p:txBody>
      </p:sp>
      <p:grpSp>
        <p:nvGrpSpPr>
          <p:cNvPr id="5" name="Group 4">
            <a:extLst>
              <a:ext uri="{FF2B5EF4-FFF2-40B4-BE49-F238E27FC236}">
                <a16:creationId xmlns:a16="http://schemas.microsoft.com/office/drawing/2014/main" id="{BACCFF2B-4BCC-8D45-B475-DCB4BBD516E3}"/>
              </a:ext>
            </a:extLst>
          </p:cNvPr>
          <p:cNvGrpSpPr/>
          <p:nvPr/>
        </p:nvGrpSpPr>
        <p:grpSpPr>
          <a:xfrm>
            <a:off x="4327066" y="1373077"/>
            <a:ext cx="3594318" cy="1367815"/>
            <a:chOff x="2595535" y="2372374"/>
            <a:chExt cx="3594318" cy="1367815"/>
          </a:xfrm>
        </p:grpSpPr>
        <p:sp>
          <p:nvSpPr>
            <p:cNvPr id="6" name="Rectangle 2">
              <a:extLst>
                <a:ext uri="{FF2B5EF4-FFF2-40B4-BE49-F238E27FC236}">
                  <a16:creationId xmlns:a16="http://schemas.microsoft.com/office/drawing/2014/main" id="{2271556A-828C-C545-84CB-C35D9BF51E25}"/>
                </a:ext>
              </a:extLst>
            </p:cNvPr>
            <p:cNvSpPr>
              <a:spLocks noChangeArrowheads="1"/>
            </p:cNvSpPr>
            <p:nvPr/>
          </p:nvSpPr>
          <p:spPr bwMode="auto">
            <a:xfrm>
              <a:off x="4572000" y="3145001"/>
              <a:ext cx="584713"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Auto</a:t>
              </a:r>
            </a:p>
          </p:txBody>
        </p:sp>
        <p:sp>
          <p:nvSpPr>
            <p:cNvPr id="7" name="Oval 7">
              <a:extLst>
                <a:ext uri="{FF2B5EF4-FFF2-40B4-BE49-F238E27FC236}">
                  <a16:creationId xmlns:a16="http://schemas.microsoft.com/office/drawing/2014/main" id="{33171F9F-F442-E646-9743-BFA27879480B}"/>
                </a:ext>
              </a:extLst>
            </p:cNvPr>
            <p:cNvSpPr>
              <a:spLocks noChangeArrowheads="1"/>
            </p:cNvSpPr>
            <p:nvPr/>
          </p:nvSpPr>
          <p:spPr bwMode="auto">
            <a:xfrm>
              <a:off x="5002240" y="2377414"/>
              <a:ext cx="1187613" cy="368300"/>
            </a:xfrm>
            <a:prstGeom prst="ellipse">
              <a:avLst/>
            </a:prstGeom>
            <a:solidFill>
              <a:schemeClr val="bg1"/>
            </a:solidFill>
            <a:ln w="12700">
              <a:solidFill>
                <a:schemeClr val="tx1"/>
              </a:solidFill>
              <a:round/>
              <a:headEnd/>
              <a:tailEnd/>
            </a:ln>
          </p:spPr>
          <p:txBody>
            <a:bodyPr wrap="none" anchor="ctr"/>
            <a:lstStyle/>
            <a:p>
              <a:pPr algn="ctr"/>
              <a:r>
                <a:rPr lang="de-DE" sz="1600" u="sng" dirty="0" err="1"/>
                <a:t>FahrzeugID</a:t>
              </a:r>
              <a:endParaRPr lang="de-DE" sz="1600" dirty="0"/>
            </a:p>
          </p:txBody>
        </p:sp>
        <p:cxnSp>
          <p:nvCxnSpPr>
            <p:cNvPr id="8" name="Straight Connector 7">
              <a:extLst>
                <a:ext uri="{FF2B5EF4-FFF2-40B4-BE49-F238E27FC236}">
                  <a16:creationId xmlns:a16="http://schemas.microsoft.com/office/drawing/2014/main" id="{7B6F3CB2-BA5C-8B4B-8E07-1554067FC813}"/>
                </a:ext>
              </a:extLst>
            </p:cNvPr>
            <p:cNvCxnSpPr>
              <a:cxnSpLocks/>
              <a:stCxn id="6" idx="0"/>
              <a:endCxn id="7" idx="4"/>
            </p:cNvCxnSpPr>
            <p:nvPr/>
          </p:nvCxnSpPr>
          <p:spPr>
            <a:xfrm flipV="1">
              <a:off x="4864357" y="2745714"/>
              <a:ext cx="731690" cy="39928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9" name="Oval 7">
              <a:extLst>
                <a:ext uri="{FF2B5EF4-FFF2-40B4-BE49-F238E27FC236}">
                  <a16:creationId xmlns:a16="http://schemas.microsoft.com/office/drawing/2014/main" id="{DFF46EC1-CCF1-B24B-936B-D997E324329E}"/>
                </a:ext>
              </a:extLst>
            </p:cNvPr>
            <p:cNvSpPr>
              <a:spLocks noChangeArrowheads="1"/>
            </p:cNvSpPr>
            <p:nvPr/>
          </p:nvSpPr>
          <p:spPr bwMode="auto">
            <a:xfrm>
              <a:off x="2595535" y="3371889"/>
              <a:ext cx="1494256" cy="368300"/>
            </a:xfrm>
            <a:prstGeom prst="ellipse">
              <a:avLst/>
            </a:prstGeom>
            <a:solidFill>
              <a:schemeClr val="bg1"/>
            </a:solidFill>
            <a:ln w="12700">
              <a:solidFill>
                <a:schemeClr val="tx1"/>
              </a:solidFill>
              <a:round/>
              <a:headEnd/>
              <a:tailEnd/>
            </a:ln>
          </p:spPr>
          <p:txBody>
            <a:bodyPr wrap="none" anchor="ctr"/>
            <a:lstStyle/>
            <a:p>
              <a:pPr algn="ctr"/>
              <a:r>
                <a:rPr lang="de-DE" sz="1600" dirty="0" err="1"/>
                <a:t>AnzahlInsassen</a:t>
              </a:r>
              <a:endParaRPr lang="de-DE" sz="1600" dirty="0"/>
            </a:p>
          </p:txBody>
        </p:sp>
        <p:cxnSp>
          <p:nvCxnSpPr>
            <p:cNvPr id="10" name="Straight Connector 9">
              <a:extLst>
                <a:ext uri="{FF2B5EF4-FFF2-40B4-BE49-F238E27FC236}">
                  <a16:creationId xmlns:a16="http://schemas.microsoft.com/office/drawing/2014/main" id="{731F2463-6F4E-CD43-8ED9-0C28C1B6B55D}"/>
                </a:ext>
              </a:extLst>
            </p:cNvPr>
            <p:cNvCxnSpPr>
              <a:cxnSpLocks/>
              <a:stCxn id="6" idx="1"/>
              <a:endCxn id="9" idx="6"/>
            </p:cNvCxnSpPr>
            <p:nvPr/>
          </p:nvCxnSpPr>
          <p:spPr>
            <a:xfrm flipH="1">
              <a:off x="4089791" y="3300685"/>
              <a:ext cx="482209" cy="25535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1" name="Oval 7">
              <a:extLst>
                <a:ext uri="{FF2B5EF4-FFF2-40B4-BE49-F238E27FC236}">
                  <a16:creationId xmlns:a16="http://schemas.microsoft.com/office/drawing/2014/main" id="{ADC77B2B-5F81-EE4E-BE0E-3CD51B228E81}"/>
                </a:ext>
              </a:extLst>
            </p:cNvPr>
            <p:cNvSpPr>
              <a:spLocks noChangeArrowheads="1"/>
            </p:cNvSpPr>
            <p:nvPr/>
          </p:nvSpPr>
          <p:spPr bwMode="auto">
            <a:xfrm>
              <a:off x="5618099" y="3116534"/>
              <a:ext cx="544069" cy="368300"/>
            </a:xfrm>
            <a:prstGeom prst="ellipse">
              <a:avLst/>
            </a:prstGeom>
            <a:solidFill>
              <a:schemeClr val="bg1"/>
            </a:solidFill>
            <a:ln w="12700">
              <a:solidFill>
                <a:schemeClr val="tx1"/>
              </a:solidFill>
              <a:round/>
              <a:headEnd/>
              <a:tailEnd/>
            </a:ln>
          </p:spPr>
          <p:txBody>
            <a:bodyPr wrap="none" anchor="ctr"/>
            <a:lstStyle/>
            <a:p>
              <a:pPr algn="ctr"/>
              <a:r>
                <a:rPr lang="de-DE" sz="1600" dirty="0"/>
                <a:t>Preis</a:t>
              </a:r>
            </a:p>
          </p:txBody>
        </p:sp>
        <p:cxnSp>
          <p:nvCxnSpPr>
            <p:cNvPr id="12" name="Straight Connector 11">
              <a:extLst>
                <a:ext uri="{FF2B5EF4-FFF2-40B4-BE49-F238E27FC236}">
                  <a16:creationId xmlns:a16="http://schemas.microsoft.com/office/drawing/2014/main" id="{D13EE9A2-E0C9-DF44-A7AC-E7CA4339E821}"/>
                </a:ext>
              </a:extLst>
            </p:cNvPr>
            <p:cNvCxnSpPr>
              <a:cxnSpLocks/>
              <a:stCxn id="6" idx="3"/>
              <a:endCxn id="11" idx="2"/>
            </p:cNvCxnSpPr>
            <p:nvPr/>
          </p:nvCxnSpPr>
          <p:spPr>
            <a:xfrm flipV="1">
              <a:off x="5156713" y="3300684"/>
              <a:ext cx="461386" cy="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3" name="Oval 7">
              <a:extLst>
                <a:ext uri="{FF2B5EF4-FFF2-40B4-BE49-F238E27FC236}">
                  <a16:creationId xmlns:a16="http://schemas.microsoft.com/office/drawing/2014/main" id="{AE2508FC-E527-DB44-8B66-467A2537196B}"/>
                </a:ext>
              </a:extLst>
            </p:cNvPr>
            <p:cNvSpPr>
              <a:spLocks noChangeArrowheads="1"/>
            </p:cNvSpPr>
            <p:nvPr/>
          </p:nvSpPr>
          <p:spPr bwMode="auto">
            <a:xfrm>
              <a:off x="2603910" y="2941667"/>
              <a:ext cx="1480662" cy="368300"/>
            </a:xfrm>
            <a:prstGeom prst="ellipse">
              <a:avLst/>
            </a:prstGeom>
            <a:solidFill>
              <a:schemeClr val="bg1"/>
            </a:solidFill>
            <a:ln w="12700">
              <a:solidFill>
                <a:schemeClr val="tx1"/>
              </a:solidFill>
              <a:round/>
              <a:headEnd/>
              <a:tailEnd/>
            </a:ln>
          </p:spPr>
          <p:txBody>
            <a:bodyPr wrap="none" anchor="ctr"/>
            <a:lstStyle/>
            <a:p>
              <a:pPr algn="ctr"/>
              <a:r>
                <a:rPr lang="de-DE" sz="1600" dirty="0" err="1"/>
                <a:t>MaxGeschwind</a:t>
              </a:r>
              <a:endParaRPr lang="de-DE" sz="1600" dirty="0"/>
            </a:p>
          </p:txBody>
        </p:sp>
        <p:cxnSp>
          <p:nvCxnSpPr>
            <p:cNvPr id="14" name="Straight Connector 13">
              <a:extLst>
                <a:ext uri="{FF2B5EF4-FFF2-40B4-BE49-F238E27FC236}">
                  <a16:creationId xmlns:a16="http://schemas.microsoft.com/office/drawing/2014/main" id="{8A5CE469-79B5-5F45-A6DB-1E37ED68A636}"/>
                </a:ext>
              </a:extLst>
            </p:cNvPr>
            <p:cNvCxnSpPr>
              <a:cxnSpLocks/>
              <a:stCxn id="6" idx="1"/>
              <a:endCxn id="13" idx="6"/>
            </p:cNvCxnSpPr>
            <p:nvPr/>
          </p:nvCxnSpPr>
          <p:spPr>
            <a:xfrm flipH="1" flipV="1">
              <a:off x="4084572" y="3125817"/>
              <a:ext cx="487428" cy="17486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5" name="Oval 7">
              <a:extLst>
                <a:ext uri="{FF2B5EF4-FFF2-40B4-BE49-F238E27FC236}">
                  <a16:creationId xmlns:a16="http://schemas.microsoft.com/office/drawing/2014/main" id="{A755AA1D-426A-7B44-834B-5310F9E462CC}"/>
                </a:ext>
              </a:extLst>
            </p:cNvPr>
            <p:cNvSpPr>
              <a:spLocks noChangeArrowheads="1"/>
            </p:cNvSpPr>
            <p:nvPr/>
          </p:nvSpPr>
          <p:spPr bwMode="auto">
            <a:xfrm>
              <a:off x="3512062" y="2372374"/>
              <a:ext cx="1341984" cy="368300"/>
            </a:xfrm>
            <a:prstGeom prst="ellipse">
              <a:avLst/>
            </a:prstGeom>
            <a:solidFill>
              <a:schemeClr val="bg1"/>
            </a:solidFill>
            <a:ln w="12700">
              <a:solidFill>
                <a:schemeClr val="tx1"/>
              </a:solidFill>
              <a:round/>
              <a:headEnd/>
              <a:tailEnd/>
            </a:ln>
          </p:spPr>
          <p:txBody>
            <a:bodyPr wrap="none" anchor="ctr"/>
            <a:lstStyle/>
            <a:p>
              <a:pPr algn="ctr"/>
              <a:r>
                <a:rPr lang="de-DE" sz="1600" u="sng" dirty="0"/>
                <a:t>Kennzeichen</a:t>
              </a:r>
            </a:p>
          </p:txBody>
        </p:sp>
        <p:cxnSp>
          <p:nvCxnSpPr>
            <p:cNvPr id="16" name="Straight Connector 15">
              <a:extLst>
                <a:ext uri="{FF2B5EF4-FFF2-40B4-BE49-F238E27FC236}">
                  <a16:creationId xmlns:a16="http://schemas.microsoft.com/office/drawing/2014/main" id="{7FE93B58-4DBC-E34A-BB9B-C5FE65D22882}"/>
                </a:ext>
              </a:extLst>
            </p:cNvPr>
            <p:cNvCxnSpPr>
              <a:cxnSpLocks/>
              <a:stCxn id="6" idx="0"/>
              <a:endCxn id="15" idx="4"/>
            </p:cNvCxnSpPr>
            <p:nvPr/>
          </p:nvCxnSpPr>
          <p:spPr>
            <a:xfrm flipH="1" flipV="1">
              <a:off x="4183054" y="2740674"/>
              <a:ext cx="681303" cy="40432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grpSp>
        <p:nvGrpSpPr>
          <p:cNvPr id="17" name="Group 16">
            <a:extLst>
              <a:ext uri="{FF2B5EF4-FFF2-40B4-BE49-F238E27FC236}">
                <a16:creationId xmlns:a16="http://schemas.microsoft.com/office/drawing/2014/main" id="{9F3D7A1B-05DA-8144-B66E-94E2A1440452}"/>
              </a:ext>
            </a:extLst>
          </p:cNvPr>
          <p:cNvGrpSpPr/>
          <p:nvPr/>
        </p:nvGrpSpPr>
        <p:grpSpPr>
          <a:xfrm>
            <a:off x="8300111" y="1373077"/>
            <a:ext cx="3594318" cy="1367815"/>
            <a:chOff x="2595535" y="2372374"/>
            <a:chExt cx="3594318" cy="1367815"/>
          </a:xfrm>
        </p:grpSpPr>
        <p:sp>
          <p:nvSpPr>
            <p:cNvPr id="18" name="Rectangle 2">
              <a:extLst>
                <a:ext uri="{FF2B5EF4-FFF2-40B4-BE49-F238E27FC236}">
                  <a16:creationId xmlns:a16="http://schemas.microsoft.com/office/drawing/2014/main" id="{5590F8C9-0545-C34D-B288-251614024114}"/>
                </a:ext>
              </a:extLst>
            </p:cNvPr>
            <p:cNvSpPr>
              <a:spLocks noChangeArrowheads="1"/>
            </p:cNvSpPr>
            <p:nvPr/>
          </p:nvSpPr>
          <p:spPr bwMode="auto">
            <a:xfrm>
              <a:off x="4333731" y="3145001"/>
              <a:ext cx="1061254"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Lastwagen</a:t>
              </a:r>
            </a:p>
          </p:txBody>
        </p:sp>
        <p:sp>
          <p:nvSpPr>
            <p:cNvPr id="19" name="Oval 7">
              <a:extLst>
                <a:ext uri="{FF2B5EF4-FFF2-40B4-BE49-F238E27FC236}">
                  <a16:creationId xmlns:a16="http://schemas.microsoft.com/office/drawing/2014/main" id="{F081EFC4-995F-5E42-9B41-3F8DCAAB1216}"/>
                </a:ext>
              </a:extLst>
            </p:cNvPr>
            <p:cNvSpPr>
              <a:spLocks noChangeArrowheads="1"/>
            </p:cNvSpPr>
            <p:nvPr/>
          </p:nvSpPr>
          <p:spPr bwMode="auto">
            <a:xfrm>
              <a:off x="5002240" y="2377414"/>
              <a:ext cx="1187613" cy="368300"/>
            </a:xfrm>
            <a:prstGeom prst="ellipse">
              <a:avLst/>
            </a:prstGeom>
            <a:solidFill>
              <a:schemeClr val="bg1"/>
            </a:solidFill>
            <a:ln w="12700">
              <a:solidFill>
                <a:schemeClr val="tx1"/>
              </a:solidFill>
              <a:round/>
              <a:headEnd/>
              <a:tailEnd/>
            </a:ln>
          </p:spPr>
          <p:txBody>
            <a:bodyPr wrap="none" anchor="ctr"/>
            <a:lstStyle/>
            <a:p>
              <a:pPr algn="ctr"/>
              <a:r>
                <a:rPr lang="de-DE" sz="1600" u="sng" dirty="0" err="1"/>
                <a:t>FahrzeugID</a:t>
              </a:r>
              <a:endParaRPr lang="de-DE" sz="1600" dirty="0"/>
            </a:p>
          </p:txBody>
        </p:sp>
        <p:cxnSp>
          <p:nvCxnSpPr>
            <p:cNvPr id="20" name="Straight Connector 19">
              <a:extLst>
                <a:ext uri="{FF2B5EF4-FFF2-40B4-BE49-F238E27FC236}">
                  <a16:creationId xmlns:a16="http://schemas.microsoft.com/office/drawing/2014/main" id="{92037BC2-EEBC-A642-A85B-7B0E54862D27}"/>
                </a:ext>
              </a:extLst>
            </p:cNvPr>
            <p:cNvCxnSpPr>
              <a:cxnSpLocks/>
              <a:stCxn id="18" idx="0"/>
              <a:endCxn id="19" idx="4"/>
            </p:cNvCxnSpPr>
            <p:nvPr/>
          </p:nvCxnSpPr>
          <p:spPr>
            <a:xfrm flipV="1">
              <a:off x="4864358" y="2745714"/>
              <a:ext cx="731689" cy="39928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1" name="Oval 7">
              <a:extLst>
                <a:ext uri="{FF2B5EF4-FFF2-40B4-BE49-F238E27FC236}">
                  <a16:creationId xmlns:a16="http://schemas.microsoft.com/office/drawing/2014/main" id="{ED968D6F-8336-514A-9ABC-825FDE9A9F5C}"/>
                </a:ext>
              </a:extLst>
            </p:cNvPr>
            <p:cNvSpPr>
              <a:spLocks noChangeArrowheads="1"/>
            </p:cNvSpPr>
            <p:nvPr/>
          </p:nvSpPr>
          <p:spPr bwMode="auto">
            <a:xfrm>
              <a:off x="2595535" y="3371889"/>
              <a:ext cx="1494256" cy="368300"/>
            </a:xfrm>
            <a:prstGeom prst="ellipse">
              <a:avLst/>
            </a:prstGeom>
            <a:solidFill>
              <a:schemeClr val="bg1"/>
            </a:solidFill>
            <a:ln w="12700">
              <a:solidFill>
                <a:schemeClr val="tx1"/>
              </a:solidFill>
              <a:round/>
              <a:headEnd/>
              <a:tailEnd/>
            </a:ln>
          </p:spPr>
          <p:txBody>
            <a:bodyPr wrap="none" anchor="ctr"/>
            <a:lstStyle/>
            <a:p>
              <a:pPr algn="ctr"/>
              <a:r>
                <a:rPr lang="de-DE" sz="1600" dirty="0" err="1"/>
                <a:t>AnzahlAchsen</a:t>
              </a:r>
              <a:endParaRPr lang="de-DE" sz="1600" dirty="0"/>
            </a:p>
          </p:txBody>
        </p:sp>
        <p:cxnSp>
          <p:nvCxnSpPr>
            <p:cNvPr id="22" name="Straight Connector 21">
              <a:extLst>
                <a:ext uri="{FF2B5EF4-FFF2-40B4-BE49-F238E27FC236}">
                  <a16:creationId xmlns:a16="http://schemas.microsoft.com/office/drawing/2014/main" id="{0E25F2B2-6703-294D-9C0A-542AC81E7E56}"/>
                </a:ext>
              </a:extLst>
            </p:cNvPr>
            <p:cNvCxnSpPr>
              <a:cxnSpLocks/>
              <a:stCxn id="18" idx="1"/>
              <a:endCxn id="21" idx="6"/>
            </p:cNvCxnSpPr>
            <p:nvPr/>
          </p:nvCxnSpPr>
          <p:spPr>
            <a:xfrm flipH="1">
              <a:off x="4089791" y="3300685"/>
              <a:ext cx="243940" cy="25535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3" name="Oval 7">
              <a:extLst>
                <a:ext uri="{FF2B5EF4-FFF2-40B4-BE49-F238E27FC236}">
                  <a16:creationId xmlns:a16="http://schemas.microsoft.com/office/drawing/2014/main" id="{A78660BC-CDF0-D146-AC80-FE3AD715A695}"/>
                </a:ext>
              </a:extLst>
            </p:cNvPr>
            <p:cNvSpPr>
              <a:spLocks noChangeArrowheads="1"/>
            </p:cNvSpPr>
            <p:nvPr/>
          </p:nvSpPr>
          <p:spPr bwMode="auto">
            <a:xfrm>
              <a:off x="5618099" y="3116534"/>
              <a:ext cx="544069" cy="368300"/>
            </a:xfrm>
            <a:prstGeom prst="ellipse">
              <a:avLst/>
            </a:prstGeom>
            <a:solidFill>
              <a:schemeClr val="bg1"/>
            </a:solidFill>
            <a:ln w="12700">
              <a:solidFill>
                <a:schemeClr val="tx1"/>
              </a:solidFill>
              <a:round/>
              <a:headEnd/>
              <a:tailEnd/>
            </a:ln>
          </p:spPr>
          <p:txBody>
            <a:bodyPr wrap="none" anchor="ctr"/>
            <a:lstStyle/>
            <a:p>
              <a:pPr algn="ctr"/>
              <a:r>
                <a:rPr lang="de-DE" sz="1600" dirty="0"/>
                <a:t>Preis</a:t>
              </a:r>
            </a:p>
          </p:txBody>
        </p:sp>
        <p:cxnSp>
          <p:nvCxnSpPr>
            <p:cNvPr id="24" name="Straight Connector 23">
              <a:extLst>
                <a:ext uri="{FF2B5EF4-FFF2-40B4-BE49-F238E27FC236}">
                  <a16:creationId xmlns:a16="http://schemas.microsoft.com/office/drawing/2014/main" id="{1CC94690-EFFB-2B4B-AAEF-075BBE3CB7CB}"/>
                </a:ext>
              </a:extLst>
            </p:cNvPr>
            <p:cNvCxnSpPr>
              <a:cxnSpLocks/>
              <a:stCxn id="18" idx="3"/>
              <a:endCxn id="23" idx="2"/>
            </p:cNvCxnSpPr>
            <p:nvPr/>
          </p:nvCxnSpPr>
          <p:spPr>
            <a:xfrm flipV="1">
              <a:off x="5394985" y="3300684"/>
              <a:ext cx="223114" cy="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5" name="Oval 7">
              <a:extLst>
                <a:ext uri="{FF2B5EF4-FFF2-40B4-BE49-F238E27FC236}">
                  <a16:creationId xmlns:a16="http://schemas.microsoft.com/office/drawing/2014/main" id="{4D4BB813-6E30-164A-AD0F-7A1F066D8240}"/>
                </a:ext>
              </a:extLst>
            </p:cNvPr>
            <p:cNvSpPr>
              <a:spLocks noChangeArrowheads="1"/>
            </p:cNvSpPr>
            <p:nvPr/>
          </p:nvSpPr>
          <p:spPr bwMode="auto">
            <a:xfrm>
              <a:off x="2882977" y="2960851"/>
              <a:ext cx="900504" cy="368300"/>
            </a:xfrm>
            <a:prstGeom prst="ellipse">
              <a:avLst/>
            </a:prstGeom>
            <a:solidFill>
              <a:schemeClr val="bg1"/>
            </a:solidFill>
            <a:ln w="12700">
              <a:solidFill>
                <a:schemeClr val="tx1"/>
              </a:solidFill>
              <a:round/>
              <a:headEnd/>
              <a:tailEnd/>
            </a:ln>
          </p:spPr>
          <p:txBody>
            <a:bodyPr wrap="none" anchor="ctr"/>
            <a:lstStyle/>
            <a:p>
              <a:pPr algn="ctr"/>
              <a:r>
                <a:rPr lang="de-DE" sz="1600" dirty="0"/>
                <a:t>Hubraum</a:t>
              </a:r>
            </a:p>
          </p:txBody>
        </p:sp>
        <p:cxnSp>
          <p:nvCxnSpPr>
            <p:cNvPr id="26" name="Straight Connector 25">
              <a:extLst>
                <a:ext uri="{FF2B5EF4-FFF2-40B4-BE49-F238E27FC236}">
                  <a16:creationId xmlns:a16="http://schemas.microsoft.com/office/drawing/2014/main" id="{7E96EF7C-3CB3-B845-A083-8F3F4017A41D}"/>
                </a:ext>
              </a:extLst>
            </p:cNvPr>
            <p:cNvCxnSpPr>
              <a:cxnSpLocks/>
              <a:stCxn id="18" idx="1"/>
              <a:endCxn id="25" idx="6"/>
            </p:cNvCxnSpPr>
            <p:nvPr/>
          </p:nvCxnSpPr>
          <p:spPr>
            <a:xfrm flipH="1" flipV="1">
              <a:off x="3783481" y="3145001"/>
              <a:ext cx="550250" cy="15568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7" name="Oval 7">
              <a:extLst>
                <a:ext uri="{FF2B5EF4-FFF2-40B4-BE49-F238E27FC236}">
                  <a16:creationId xmlns:a16="http://schemas.microsoft.com/office/drawing/2014/main" id="{128B6E8F-0EE2-2F48-8D15-62A3B8A62894}"/>
                </a:ext>
              </a:extLst>
            </p:cNvPr>
            <p:cNvSpPr>
              <a:spLocks noChangeArrowheads="1"/>
            </p:cNvSpPr>
            <p:nvPr/>
          </p:nvSpPr>
          <p:spPr bwMode="auto">
            <a:xfrm>
              <a:off x="3512062" y="2372374"/>
              <a:ext cx="1341984" cy="368300"/>
            </a:xfrm>
            <a:prstGeom prst="ellipse">
              <a:avLst/>
            </a:prstGeom>
            <a:solidFill>
              <a:schemeClr val="bg1"/>
            </a:solidFill>
            <a:ln w="12700">
              <a:solidFill>
                <a:schemeClr val="tx1"/>
              </a:solidFill>
              <a:round/>
              <a:headEnd/>
              <a:tailEnd/>
            </a:ln>
          </p:spPr>
          <p:txBody>
            <a:bodyPr wrap="none" anchor="ctr"/>
            <a:lstStyle/>
            <a:p>
              <a:pPr algn="ctr"/>
              <a:r>
                <a:rPr lang="de-DE" sz="1600" u="sng" dirty="0"/>
                <a:t>Kennzeichen</a:t>
              </a:r>
            </a:p>
          </p:txBody>
        </p:sp>
        <p:cxnSp>
          <p:nvCxnSpPr>
            <p:cNvPr id="28" name="Straight Connector 27">
              <a:extLst>
                <a:ext uri="{FF2B5EF4-FFF2-40B4-BE49-F238E27FC236}">
                  <a16:creationId xmlns:a16="http://schemas.microsoft.com/office/drawing/2014/main" id="{7513BEE1-88BE-5B47-93EA-E26591D50AD2}"/>
                </a:ext>
              </a:extLst>
            </p:cNvPr>
            <p:cNvCxnSpPr>
              <a:cxnSpLocks/>
              <a:stCxn id="18" idx="0"/>
              <a:endCxn id="27" idx="4"/>
            </p:cNvCxnSpPr>
            <p:nvPr/>
          </p:nvCxnSpPr>
          <p:spPr>
            <a:xfrm flipH="1" flipV="1">
              <a:off x="4183054" y="2740674"/>
              <a:ext cx="681304" cy="40432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grpSp>
        <p:nvGrpSpPr>
          <p:cNvPr id="30" name="Group 29">
            <a:extLst>
              <a:ext uri="{FF2B5EF4-FFF2-40B4-BE49-F238E27FC236}">
                <a16:creationId xmlns:a16="http://schemas.microsoft.com/office/drawing/2014/main" id="{3399F70C-0F3A-AC43-A998-2C2332AFA368}"/>
              </a:ext>
            </a:extLst>
          </p:cNvPr>
          <p:cNvGrpSpPr/>
          <p:nvPr/>
        </p:nvGrpSpPr>
        <p:grpSpPr>
          <a:xfrm>
            <a:off x="4837331" y="3146862"/>
            <a:ext cx="6275093" cy="2759052"/>
            <a:chOff x="3721254" y="2705120"/>
            <a:chExt cx="6275093" cy="2759052"/>
          </a:xfrm>
        </p:grpSpPr>
        <p:grpSp>
          <p:nvGrpSpPr>
            <p:cNvPr id="31" name="Group 30">
              <a:extLst>
                <a:ext uri="{FF2B5EF4-FFF2-40B4-BE49-F238E27FC236}">
                  <a16:creationId xmlns:a16="http://schemas.microsoft.com/office/drawing/2014/main" id="{9945AD18-6193-044A-BCBC-F35462737FBB}"/>
                </a:ext>
              </a:extLst>
            </p:cNvPr>
            <p:cNvGrpSpPr/>
            <p:nvPr/>
          </p:nvGrpSpPr>
          <p:grpSpPr>
            <a:xfrm>
              <a:off x="5502991" y="2705120"/>
              <a:ext cx="2677791" cy="2163864"/>
              <a:chOff x="5389984" y="2799149"/>
              <a:chExt cx="2677791" cy="2163864"/>
            </a:xfrm>
          </p:grpSpPr>
          <p:grpSp>
            <p:nvGrpSpPr>
              <p:cNvPr id="42" name="Group 41">
                <a:extLst>
                  <a:ext uri="{FF2B5EF4-FFF2-40B4-BE49-F238E27FC236}">
                    <a16:creationId xmlns:a16="http://schemas.microsoft.com/office/drawing/2014/main" id="{AF01500B-8B8C-9549-92D5-2C3C9323627A}"/>
                  </a:ext>
                </a:extLst>
              </p:cNvPr>
              <p:cNvGrpSpPr/>
              <p:nvPr/>
            </p:nvGrpSpPr>
            <p:grpSpPr>
              <a:xfrm>
                <a:off x="5389984" y="2799149"/>
                <a:ext cx="2677791" cy="1112460"/>
                <a:chOff x="3512062" y="3076378"/>
                <a:chExt cx="2677791" cy="1112460"/>
              </a:xfrm>
            </p:grpSpPr>
            <p:sp>
              <p:nvSpPr>
                <p:cNvPr id="50" name="Rectangle 2">
                  <a:extLst>
                    <a:ext uri="{FF2B5EF4-FFF2-40B4-BE49-F238E27FC236}">
                      <a16:creationId xmlns:a16="http://schemas.microsoft.com/office/drawing/2014/main" id="{EFAED374-18AF-674A-AC92-C89EDA8BECBD}"/>
                    </a:ext>
                  </a:extLst>
                </p:cNvPr>
                <p:cNvSpPr>
                  <a:spLocks noChangeArrowheads="1"/>
                </p:cNvSpPr>
                <p:nvPr/>
              </p:nvSpPr>
              <p:spPr bwMode="auto">
                <a:xfrm>
                  <a:off x="4398140" y="3849005"/>
                  <a:ext cx="932436"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Fahrzeug</a:t>
                  </a:r>
                </a:p>
              </p:txBody>
            </p:sp>
            <p:sp>
              <p:nvSpPr>
                <p:cNvPr id="51" name="Oval 7">
                  <a:extLst>
                    <a:ext uri="{FF2B5EF4-FFF2-40B4-BE49-F238E27FC236}">
                      <a16:creationId xmlns:a16="http://schemas.microsoft.com/office/drawing/2014/main" id="{13F1C8EE-31FA-804F-B384-8FD6F51A2EB3}"/>
                    </a:ext>
                  </a:extLst>
                </p:cNvPr>
                <p:cNvSpPr>
                  <a:spLocks noChangeArrowheads="1"/>
                </p:cNvSpPr>
                <p:nvPr/>
              </p:nvSpPr>
              <p:spPr bwMode="auto">
                <a:xfrm>
                  <a:off x="5002240" y="3081418"/>
                  <a:ext cx="1187613" cy="368300"/>
                </a:xfrm>
                <a:prstGeom prst="ellipse">
                  <a:avLst/>
                </a:prstGeom>
                <a:solidFill>
                  <a:schemeClr val="bg1"/>
                </a:solidFill>
                <a:ln w="12700">
                  <a:solidFill>
                    <a:schemeClr val="tx1"/>
                  </a:solidFill>
                  <a:round/>
                  <a:headEnd/>
                  <a:tailEnd/>
                </a:ln>
              </p:spPr>
              <p:txBody>
                <a:bodyPr wrap="none" anchor="ctr"/>
                <a:lstStyle/>
                <a:p>
                  <a:pPr algn="ctr"/>
                  <a:r>
                    <a:rPr lang="de-DE" sz="1600" u="sng" dirty="0" err="1"/>
                    <a:t>FahrzeugID</a:t>
                  </a:r>
                  <a:endParaRPr lang="de-DE" sz="1600" dirty="0"/>
                </a:p>
              </p:txBody>
            </p:sp>
            <p:cxnSp>
              <p:nvCxnSpPr>
                <p:cNvPr id="52" name="Straight Connector 51">
                  <a:extLst>
                    <a:ext uri="{FF2B5EF4-FFF2-40B4-BE49-F238E27FC236}">
                      <a16:creationId xmlns:a16="http://schemas.microsoft.com/office/drawing/2014/main" id="{9A44CCC7-2547-6441-9D1F-C5357B8B2265}"/>
                    </a:ext>
                  </a:extLst>
                </p:cNvPr>
                <p:cNvCxnSpPr>
                  <a:cxnSpLocks/>
                  <a:stCxn id="50" idx="0"/>
                  <a:endCxn id="51" idx="4"/>
                </p:cNvCxnSpPr>
                <p:nvPr/>
              </p:nvCxnSpPr>
              <p:spPr>
                <a:xfrm flipV="1">
                  <a:off x="4864358" y="3449718"/>
                  <a:ext cx="731689" cy="39928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3" name="Oval 7">
                  <a:extLst>
                    <a:ext uri="{FF2B5EF4-FFF2-40B4-BE49-F238E27FC236}">
                      <a16:creationId xmlns:a16="http://schemas.microsoft.com/office/drawing/2014/main" id="{0F7B85D7-B4C1-8441-BE10-B0730BCA3051}"/>
                    </a:ext>
                  </a:extLst>
                </p:cNvPr>
                <p:cNvSpPr>
                  <a:spLocks noChangeArrowheads="1"/>
                </p:cNvSpPr>
                <p:nvPr/>
              </p:nvSpPr>
              <p:spPr bwMode="auto">
                <a:xfrm>
                  <a:off x="5618099" y="3820538"/>
                  <a:ext cx="544069" cy="368300"/>
                </a:xfrm>
                <a:prstGeom prst="ellipse">
                  <a:avLst/>
                </a:prstGeom>
                <a:solidFill>
                  <a:schemeClr val="bg1"/>
                </a:solidFill>
                <a:ln w="12700">
                  <a:solidFill>
                    <a:schemeClr val="tx1"/>
                  </a:solidFill>
                  <a:round/>
                  <a:headEnd/>
                  <a:tailEnd/>
                </a:ln>
              </p:spPr>
              <p:txBody>
                <a:bodyPr wrap="none" anchor="ctr"/>
                <a:lstStyle/>
                <a:p>
                  <a:pPr algn="ctr"/>
                  <a:r>
                    <a:rPr lang="de-DE" sz="1600" dirty="0"/>
                    <a:t>Preis</a:t>
                  </a:r>
                </a:p>
              </p:txBody>
            </p:sp>
            <p:cxnSp>
              <p:nvCxnSpPr>
                <p:cNvPr id="54" name="Straight Connector 53">
                  <a:extLst>
                    <a:ext uri="{FF2B5EF4-FFF2-40B4-BE49-F238E27FC236}">
                      <a16:creationId xmlns:a16="http://schemas.microsoft.com/office/drawing/2014/main" id="{3082F514-6BC7-9F40-908B-5BBE9C798A78}"/>
                    </a:ext>
                  </a:extLst>
                </p:cNvPr>
                <p:cNvCxnSpPr>
                  <a:cxnSpLocks/>
                  <a:stCxn id="50" idx="3"/>
                  <a:endCxn id="53" idx="2"/>
                </p:cNvCxnSpPr>
                <p:nvPr/>
              </p:nvCxnSpPr>
              <p:spPr>
                <a:xfrm flipV="1">
                  <a:off x="5330576" y="4004688"/>
                  <a:ext cx="287523" cy="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5" name="Oval 7">
                  <a:extLst>
                    <a:ext uri="{FF2B5EF4-FFF2-40B4-BE49-F238E27FC236}">
                      <a16:creationId xmlns:a16="http://schemas.microsoft.com/office/drawing/2014/main" id="{4A9249F3-E750-764F-BA08-11D39760B9DA}"/>
                    </a:ext>
                  </a:extLst>
                </p:cNvPr>
                <p:cNvSpPr>
                  <a:spLocks noChangeArrowheads="1"/>
                </p:cNvSpPr>
                <p:nvPr/>
              </p:nvSpPr>
              <p:spPr bwMode="auto">
                <a:xfrm>
                  <a:off x="3512062" y="3076378"/>
                  <a:ext cx="1341984" cy="368300"/>
                </a:xfrm>
                <a:prstGeom prst="ellipse">
                  <a:avLst/>
                </a:prstGeom>
                <a:solidFill>
                  <a:schemeClr val="bg1"/>
                </a:solidFill>
                <a:ln w="12700">
                  <a:solidFill>
                    <a:schemeClr val="tx1"/>
                  </a:solidFill>
                  <a:round/>
                  <a:headEnd/>
                  <a:tailEnd/>
                </a:ln>
              </p:spPr>
              <p:txBody>
                <a:bodyPr wrap="none" anchor="ctr"/>
                <a:lstStyle/>
                <a:p>
                  <a:pPr algn="ctr"/>
                  <a:r>
                    <a:rPr lang="de-DE" sz="1600" u="sng" dirty="0"/>
                    <a:t>Kennzeichen</a:t>
                  </a:r>
                </a:p>
              </p:txBody>
            </p:sp>
            <p:cxnSp>
              <p:nvCxnSpPr>
                <p:cNvPr id="56" name="Straight Connector 55">
                  <a:extLst>
                    <a:ext uri="{FF2B5EF4-FFF2-40B4-BE49-F238E27FC236}">
                      <a16:creationId xmlns:a16="http://schemas.microsoft.com/office/drawing/2014/main" id="{36AEFC3F-FB31-7542-9F71-C92675D0BEE0}"/>
                    </a:ext>
                  </a:extLst>
                </p:cNvPr>
                <p:cNvCxnSpPr>
                  <a:cxnSpLocks/>
                  <a:stCxn id="50" idx="0"/>
                  <a:endCxn id="55" idx="4"/>
                </p:cNvCxnSpPr>
                <p:nvPr/>
              </p:nvCxnSpPr>
              <p:spPr>
                <a:xfrm flipH="1" flipV="1">
                  <a:off x="4183054" y="3444678"/>
                  <a:ext cx="681304" cy="40432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grpSp>
            <p:nvGrpSpPr>
              <p:cNvPr id="43" name="Group 42">
                <a:extLst>
                  <a:ext uri="{FF2B5EF4-FFF2-40B4-BE49-F238E27FC236}">
                    <a16:creationId xmlns:a16="http://schemas.microsoft.com/office/drawing/2014/main" id="{55ACBB12-914D-144A-A3CB-EF231C4B4B33}"/>
                  </a:ext>
                </a:extLst>
              </p:cNvPr>
              <p:cNvGrpSpPr/>
              <p:nvPr/>
            </p:nvGrpSpPr>
            <p:grpSpPr>
              <a:xfrm>
                <a:off x="5877069" y="3883143"/>
                <a:ext cx="1584498" cy="1079870"/>
                <a:chOff x="6605002" y="3883143"/>
                <a:chExt cx="1584498" cy="1079870"/>
              </a:xfrm>
            </p:grpSpPr>
            <p:cxnSp>
              <p:nvCxnSpPr>
                <p:cNvPr id="44" name="Straight Connector 43">
                  <a:extLst>
                    <a:ext uri="{FF2B5EF4-FFF2-40B4-BE49-F238E27FC236}">
                      <a16:creationId xmlns:a16="http://schemas.microsoft.com/office/drawing/2014/main" id="{70275B46-5C29-9A44-9A5D-9C12F0462243}"/>
                    </a:ext>
                  </a:extLst>
                </p:cNvPr>
                <p:cNvCxnSpPr>
                  <a:cxnSpLocks/>
                  <a:stCxn id="50" idx="2"/>
                  <a:endCxn id="45" idx="0"/>
                </p:cNvCxnSpPr>
                <p:nvPr/>
              </p:nvCxnSpPr>
              <p:spPr>
                <a:xfrm flipH="1">
                  <a:off x="7468355" y="3883143"/>
                  <a:ext cx="1858" cy="307663"/>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45" name="Oval 44">
                  <a:extLst>
                    <a:ext uri="{FF2B5EF4-FFF2-40B4-BE49-F238E27FC236}">
                      <a16:creationId xmlns:a16="http://schemas.microsoft.com/office/drawing/2014/main" id="{71C4234C-8B3F-6146-A25C-F1CB2BE53087}"/>
                    </a:ext>
                  </a:extLst>
                </p:cNvPr>
                <p:cNvSpPr/>
                <p:nvPr/>
              </p:nvSpPr>
              <p:spPr>
                <a:xfrm>
                  <a:off x="7324355" y="4190806"/>
                  <a:ext cx="288000" cy="288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FC000"/>
                      </a:solidFill>
                    </a:rPr>
                    <a:t>d</a:t>
                  </a:r>
                </a:p>
              </p:txBody>
            </p:sp>
            <p:cxnSp>
              <p:nvCxnSpPr>
                <p:cNvPr id="46" name="Straight Connector 45">
                  <a:extLst>
                    <a:ext uri="{FF2B5EF4-FFF2-40B4-BE49-F238E27FC236}">
                      <a16:creationId xmlns:a16="http://schemas.microsoft.com/office/drawing/2014/main" id="{7E2CD346-E037-9A47-8AB9-CDD79C45A029}"/>
                    </a:ext>
                  </a:extLst>
                </p:cNvPr>
                <p:cNvCxnSpPr>
                  <a:cxnSpLocks/>
                  <a:stCxn id="32" idx="0"/>
                  <a:endCxn id="45" idx="3"/>
                </p:cNvCxnSpPr>
                <p:nvPr/>
              </p:nvCxnSpPr>
              <p:spPr>
                <a:xfrm flipV="1">
                  <a:off x="6605002" y="4436629"/>
                  <a:ext cx="761530" cy="52063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E6A09F71-55C5-0F43-A8AD-BDE5B5B4D0D7}"/>
                    </a:ext>
                  </a:extLst>
                </p:cNvPr>
                <p:cNvCxnSpPr>
                  <a:cxnSpLocks/>
                  <a:stCxn id="45" idx="5"/>
                  <a:endCxn id="37" idx="0"/>
                </p:cNvCxnSpPr>
                <p:nvPr/>
              </p:nvCxnSpPr>
              <p:spPr>
                <a:xfrm>
                  <a:off x="7570178" y="4436629"/>
                  <a:ext cx="619322" cy="52638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8" name="Round Same Side Corner Rectangle 87">
                  <a:extLst>
                    <a:ext uri="{FF2B5EF4-FFF2-40B4-BE49-F238E27FC236}">
                      <a16:creationId xmlns:a16="http://schemas.microsoft.com/office/drawing/2014/main" id="{6C3F3CCA-1E19-FA48-90A8-A0754A7B4255}"/>
                    </a:ext>
                  </a:extLst>
                </p:cNvPr>
                <p:cNvSpPr/>
                <p:nvPr/>
              </p:nvSpPr>
              <p:spPr>
                <a:xfrm rot="14094315">
                  <a:off x="6946998" y="4471710"/>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ound Same Side Corner Rectangle 87">
                  <a:extLst>
                    <a:ext uri="{FF2B5EF4-FFF2-40B4-BE49-F238E27FC236}">
                      <a16:creationId xmlns:a16="http://schemas.microsoft.com/office/drawing/2014/main" id="{93D36A70-E36B-694B-B2BE-4A786D3EB19F}"/>
                    </a:ext>
                  </a:extLst>
                </p:cNvPr>
                <p:cNvSpPr/>
                <p:nvPr/>
              </p:nvSpPr>
              <p:spPr>
                <a:xfrm rot="7875452">
                  <a:off x="7691301" y="4479089"/>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sp>
          <p:nvSpPr>
            <p:cNvPr id="32" name="Rectangle 2">
              <a:extLst>
                <a:ext uri="{FF2B5EF4-FFF2-40B4-BE49-F238E27FC236}">
                  <a16:creationId xmlns:a16="http://schemas.microsoft.com/office/drawing/2014/main" id="{A6F5266A-84E0-FD45-BF7B-CA2E14497F7C}"/>
                </a:ext>
              </a:extLst>
            </p:cNvPr>
            <p:cNvSpPr>
              <a:spLocks noChangeArrowheads="1"/>
            </p:cNvSpPr>
            <p:nvPr/>
          </p:nvSpPr>
          <p:spPr bwMode="auto">
            <a:xfrm>
              <a:off x="5697719" y="4863235"/>
              <a:ext cx="584713"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Auto</a:t>
              </a:r>
            </a:p>
          </p:txBody>
        </p:sp>
        <p:sp>
          <p:nvSpPr>
            <p:cNvPr id="33" name="Oval 7">
              <a:extLst>
                <a:ext uri="{FF2B5EF4-FFF2-40B4-BE49-F238E27FC236}">
                  <a16:creationId xmlns:a16="http://schemas.microsoft.com/office/drawing/2014/main" id="{1C6CFE14-F356-614A-B980-40F554D4ECC2}"/>
                </a:ext>
              </a:extLst>
            </p:cNvPr>
            <p:cNvSpPr>
              <a:spLocks noChangeArrowheads="1"/>
            </p:cNvSpPr>
            <p:nvPr/>
          </p:nvSpPr>
          <p:spPr bwMode="auto">
            <a:xfrm>
              <a:off x="3721254" y="5090123"/>
              <a:ext cx="1494256" cy="368300"/>
            </a:xfrm>
            <a:prstGeom prst="ellipse">
              <a:avLst/>
            </a:prstGeom>
            <a:solidFill>
              <a:schemeClr val="bg1"/>
            </a:solidFill>
            <a:ln w="12700">
              <a:solidFill>
                <a:schemeClr val="tx1"/>
              </a:solidFill>
              <a:round/>
              <a:headEnd/>
              <a:tailEnd/>
            </a:ln>
          </p:spPr>
          <p:txBody>
            <a:bodyPr wrap="none" anchor="ctr"/>
            <a:lstStyle/>
            <a:p>
              <a:pPr algn="ctr"/>
              <a:r>
                <a:rPr lang="de-DE" sz="1600" dirty="0" err="1"/>
                <a:t>AnzahlInsassen</a:t>
              </a:r>
              <a:endParaRPr lang="de-DE" sz="1600" dirty="0"/>
            </a:p>
          </p:txBody>
        </p:sp>
        <p:cxnSp>
          <p:nvCxnSpPr>
            <p:cNvPr id="34" name="Straight Connector 33">
              <a:extLst>
                <a:ext uri="{FF2B5EF4-FFF2-40B4-BE49-F238E27FC236}">
                  <a16:creationId xmlns:a16="http://schemas.microsoft.com/office/drawing/2014/main" id="{FE501A32-6F45-0C4A-851D-242404D0C3ED}"/>
                </a:ext>
              </a:extLst>
            </p:cNvPr>
            <p:cNvCxnSpPr>
              <a:cxnSpLocks/>
              <a:stCxn id="32" idx="1"/>
              <a:endCxn id="33" idx="6"/>
            </p:cNvCxnSpPr>
            <p:nvPr/>
          </p:nvCxnSpPr>
          <p:spPr>
            <a:xfrm flipH="1">
              <a:off x="5215510" y="5018919"/>
              <a:ext cx="482209" cy="25535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5" name="Oval 7">
              <a:extLst>
                <a:ext uri="{FF2B5EF4-FFF2-40B4-BE49-F238E27FC236}">
                  <a16:creationId xmlns:a16="http://schemas.microsoft.com/office/drawing/2014/main" id="{D9BAD92D-779D-E944-8E6A-2BC4C9CC0389}"/>
                </a:ext>
              </a:extLst>
            </p:cNvPr>
            <p:cNvSpPr>
              <a:spLocks noChangeArrowheads="1"/>
            </p:cNvSpPr>
            <p:nvPr/>
          </p:nvSpPr>
          <p:spPr bwMode="auto">
            <a:xfrm>
              <a:off x="3729629" y="4659901"/>
              <a:ext cx="1480662" cy="368300"/>
            </a:xfrm>
            <a:prstGeom prst="ellipse">
              <a:avLst/>
            </a:prstGeom>
            <a:solidFill>
              <a:schemeClr val="bg1"/>
            </a:solidFill>
            <a:ln w="12700">
              <a:solidFill>
                <a:schemeClr val="tx1"/>
              </a:solidFill>
              <a:round/>
              <a:headEnd/>
              <a:tailEnd/>
            </a:ln>
          </p:spPr>
          <p:txBody>
            <a:bodyPr wrap="none" anchor="ctr"/>
            <a:lstStyle/>
            <a:p>
              <a:pPr algn="ctr"/>
              <a:r>
                <a:rPr lang="de-DE" sz="1600" dirty="0" err="1"/>
                <a:t>MaxGeschwind</a:t>
              </a:r>
              <a:endParaRPr lang="de-DE" sz="1600" dirty="0"/>
            </a:p>
          </p:txBody>
        </p:sp>
        <p:cxnSp>
          <p:nvCxnSpPr>
            <p:cNvPr id="36" name="Straight Connector 35">
              <a:extLst>
                <a:ext uri="{FF2B5EF4-FFF2-40B4-BE49-F238E27FC236}">
                  <a16:creationId xmlns:a16="http://schemas.microsoft.com/office/drawing/2014/main" id="{8EE79391-80A3-734F-9DC9-A32F823F92E4}"/>
                </a:ext>
              </a:extLst>
            </p:cNvPr>
            <p:cNvCxnSpPr>
              <a:cxnSpLocks/>
              <a:stCxn id="32" idx="1"/>
              <a:endCxn id="35" idx="6"/>
            </p:cNvCxnSpPr>
            <p:nvPr/>
          </p:nvCxnSpPr>
          <p:spPr>
            <a:xfrm flipH="1" flipV="1">
              <a:off x="5210291" y="4844051"/>
              <a:ext cx="487428" cy="17486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7" name="Rectangle 2">
              <a:extLst>
                <a:ext uri="{FF2B5EF4-FFF2-40B4-BE49-F238E27FC236}">
                  <a16:creationId xmlns:a16="http://schemas.microsoft.com/office/drawing/2014/main" id="{B286746B-34A7-484C-A161-7C7796995D27}"/>
                </a:ext>
              </a:extLst>
            </p:cNvPr>
            <p:cNvSpPr>
              <a:spLocks noChangeArrowheads="1"/>
            </p:cNvSpPr>
            <p:nvPr/>
          </p:nvSpPr>
          <p:spPr bwMode="auto">
            <a:xfrm>
              <a:off x="7043947" y="4868984"/>
              <a:ext cx="1061254" cy="311367"/>
            </a:xfrm>
            <a:prstGeom prst="rect">
              <a:avLst/>
            </a:prstGeom>
            <a:solidFill>
              <a:schemeClr val="bg1"/>
            </a:solidFill>
            <a:ln w="12700">
              <a:solidFill>
                <a:schemeClr val="accent1"/>
              </a:solidFill>
              <a:miter lim="800000"/>
              <a:headEnd/>
              <a:tailEnd/>
            </a:ln>
          </p:spPr>
          <p:txBody>
            <a:bodyPr wrap="none" lIns="90488" tIns="44450" rIns="90488" bIns="44450">
              <a:spAutoFit/>
            </a:bodyPr>
            <a:lstStyle/>
            <a:p>
              <a:pPr algn="ctr">
                <a:lnSpc>
                  <a:spcPct val="90000"/>
                </a:lnSpc>
              </a:pPr>
              <a:r>
                <a:rPr lang="de-DE" sz="1600" dirty="0">
                  <a:solidFill>
                    <a:schemeClr val="accent1"/>
                  </a:solidFill>
                </a:rPr>
                <a:t>Lastwagen</a:t>
              </a:r>
            </a:p>
          </p:txBody>
        </p:sp>
        <p:sp>
          <p:nvSpPr>
            <p:cNvPr id="38" name="Oval 7">
              <a:extLst>
                <a:ext uri="{FF2B5EF4-FFF2-40B4-BE49-F238E27FC236}">
                  <a16:creationId xmlns:a16="http://schemas.microsoft.com/office/drawing/2014/main" id="{AC3286E6-8B2E-CC44-8FAF-EEB3B6C95BC6}"/>
                </a:ext>
              </a:extLst>
            </p:cNvPr>
            <p:cNvSpPr>
              <a:spLocks noChangeArrowheads="1"/>
            </p:cNvSpPr>
            <p:nvPr/>
          </p:nvSpPr>
          <p:spPr bwMode="auto">
            <a:xfrm>
              <a:off x="8502091" y="5095872"/>
              <a:ext cx="1494256" cy="368300"/>
            </a:xfrm>
            <a:prstGeom prst="ellipse">
              <a:avLst/>
            </a:prstGeom>
            <a:solidFill>
              <a:schemeClr val="bg1"/>
            </a:solidFill>
            <a:ln w="12700">
              <a:solidFill>
                <a:schemeClr val="tx1"/>
              </a:solidFill>
              <a:round/>
              <a:headEnd/>
              <a:tailEnd/>
            </a:ln>
          </p:spPr>
          <p:txBody>
            <a:bodyPr wrap="none" anchor="ctr"/>
            <a:lstStyle/>
            <a:p>
              <a:pPr algn="ctr"/>
              <a:r>
                <a:rPr lang="de-DE" sz="1600" dirty="0" err="1"/>
                <a:t>AnzahlAchsen</a:t>
              </a:r>
              <a:endParaRPr lang="de-DE" sz="1600" dirty="0"/>
            </a:p>
          </p:txBody>
        </p:sp>
        <p:cxnSp>
          <p:nvCxnSpPr>
            <p:cNvPr id="39" name="Straight Connector 38">
              <a:extLst>
                <a:ext uri="{FF2B5EF4-FFF2-40B4-BE49-F238E27FC236}">
                  <a16:creationId xmlns:a16="http://schemas.microsoft.com/office/drawing/2014/main" id="{16747E0E-512D-4445-B2FE-9B1DE0FF6F89}"/>
                </a:ext>
              </a:extLst>
            </p:cNvPr>
            <p:cNvCxnSpPr>
              <a:cxnSpLocks/>
              <a:stCxn id="37" idx="3"/>
              <a:endCxn id="38" idx="2"/>
            </p:cNvCxnSpPr>
            <p:nvPr/>
          </p:nvCxnSpPr>
          <p:spPr>
            <a:xfrm>
              <a:off x="8105201" y="5024668"/>
              <a:ext cx="396890" cy="25535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0" name="Oval 7">
              <a:extLst>
                <a:ext uri="{FF2B5EF4-FFF2-40B4-BE49-F238E27FC236}">
                  <a16:creationId xmlns:a16="http://schemas.microsoft.com/office/drawing/2014/main" id="{942EE3B1-6894-E14C-9B27-4C26C4E900F4}"/>
                </a:ext>
              </a:extLst>
            </p:cNvPr>
            <p:cNvSpPr>
              <a:spLocks noChangeArrowheads="1"/>
            </p:cNvSpPr>
            <p:nvPr/>
          </p:nvSpPr>
          <p:spPr bwMode="auto">
            <a:xfrm>
              <a:off x="8789533" y="4684834"/>
              <a:ext cx="900504" cy="368300"/>
            </a:xfrm>
            <a:prstGeom prst="ellipse">
              <a:avLst/>
            </a:prstGeom>
            <a:solidFill>
              <a:schemeClr val="bg1"/>
            </a:solidFill>
            <a:ln w="12700">
              <a:solidFill>
                <a:schemeClr val="tx1"/>
              </a:solidFill>
              <a:round/>
              <a:headEnd/>
              <a:tailEnd/>
            </a:ln>
          </p:spPr>
          <p:txBody>
            <a:bodyPr wrap="none" anchor="ctr"/>
            <a:lstStyle/>
            <a:p>
              <a:pPr algn="ctr"/>
              <a:r>
                <a:rPr lang="de-DE" sz="1600" dirty="0"/>
                <a:t>Hubraum</a:t>
              </a:r>
            </a:p>
          </p:txBody>
        </p:sp>
        <p:cxnSp>
          <p:nvCxnSpPr>
            <p:cNvPr id="41" name="Straight Connector 40">
              <a:extLst>
                <a:ext uri="{FF2B5EF4-FFF2-40B4-BE49-F238E27FC236}">
                  <a16:creationId xmlns:a16="http://schemas.microsoft.com/office/drawing/2014/main" id="{40A9B8EB-BA3F-1241-A6B0-7AFCE975A6C2}"/>
                </a:ext>
              </a:extLst>
            </p:cNvPr>
            <p:cNvCxnSpPr>
              <a:cxnSpLocks/>
              <a:stCxn id="37" idx="3"/>
              <a:endCxn id="40" idx="2"/>
            </p:cNvCxnSpPr>
            <p:nvPr/>
          </p:nvCxnSpPr>
          <p:spPr>
            <a:xfrm flipV="1">
              <a:off x="8105201" y="4868984"/>
              <a:ext cx="684332" cy="15568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grpSp>
        <p:nvGrpSpPr>
          <p:cNvPr id="29" name="Group 28">
            <a:extLst>
              <a:ext uri="{FF2B5EF4-FFF2-40B4-BE49-F238E27FC236}">
                <a16:creationId xmlns:a16="http://schemas.microsoft.com/office/drawing/2014/main" id="{9126647B-E256-8747-9F45-703077F1F312}"/>
              </a:ext>
            </a:extLst>
          </p:cNvPr>
          <p:cNvGrpSpPr/>
          <p:nvPr/>
        </p:nvGrpSpPr>
        <p:grpSpPr>
          <a:xfrm>
            <a:off x="1185747" y="3522856"/>
            <a:ext cx="2406813" cy="2030400"/>
            <a:chOff x="6517074" y="3391655"/>
            <a:chExt cx="2406813" cy="2031325"/>
          </a:xfrm>
        </p:grpSpPr>
        <p:sp>
          <p:nvSpPr>
            <p:cNvPr id="57" name="TextBox 56">
              <a:extLst>
                <a:ext uri="{FF2B5EF4-FFF2-40B4-BE49-F238E27FC236}">
                  <a16:creationId xmlns:a16="http://schemas.microsoft.com/office/drawing/2014/main" id="{CED8B951-D88D-FE4F-8E08-4049195DEECB}"/>
                </a:ext>
              </a:extLst>
            </p:cNvPr>
            <p:cNvSpPr txBox="1"/>
            <p:nvPr/>
          </p:nvSpPr>
          <p:spPr>
            <a:xfrm>
              <a:off x="6517074" y="3391655"/>
              <a:ext cx="2406813" cy="2031325"/>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de-DE" dirty="0">
                  <a:solidFill>
                    <a:schemeClr val="bg1"/>
                  </a:solidFill>
                </a:rPr>
                <a:t>Manchmal auch als </a:t>
              </a:r>
            </a:p>
            <a:p>
              <a:pPr algn="ctr"/>
              <a:r>
                <a:rPr lang="de-DE" b="1" dirty="0" err="1">
                  <a:solidFill>
                    <a:srgbClr val="FFC000"/>
                  </a:solidFill>
                </a:rPr>
                <a:t>is</a:t>
              </a:r>
              <a:r>
                <a:rPr lang="de-DE" b="1" dirty="0">
                  <a:solidFill>
                    <a:srgbClr val="FFC000"/>
                  </a:solidFill>
                </a:rPr>
                <a:t>-a Relation </a:t>
              </a:r>
              <a:r>
                <a:rPr lang="de-DE" dirty="0">
                  <a:solidFill>
                    <a:schemeClr val="bg1"/>
                  </a:solidFill>
                </a:rPr>
                <a:t>dargestellt</a:t>
              </a:r>
            </a:p>
            <a:p>
              <a:pPr algn="ctr"/>
              <a:endParaRPr lang="de-DE" dirty="0">
                <a:solidFill>
                  <a:schemeClr val="bg1"/>
                </a:solidFill>
              </a:endParaRPr>
            </a:p>
            <a:p>
              <a:pPr algn="ctr"/>
              <a:endParaRPr lang="de-DE" dirty="0">
                <a:solidFill>
                  <a:schemeClr val="bg1"/>
                </a:solidFill>
              </a:endParaRPr>
            </a:p>
            <a:p>
              <a:pPr algn="ctr"/>
              <a:endParaRPr lang="de-DE" dirty="0">
                <a:solidFill>
                  <a:schemeClr val="bg1"/>
                </a:solidFill>
              </a:endParaRPr>
            </a:p>
            <a:p>
              <a:pPr algn="ctr"/>
              <a:endParaRPr lang="de-DE" dirty="0">
                <a:solidFill>
                  <a:schemeClr val="bg1"/>
                </a:solidFill>
              </a:endParaRPr>
            </a:p>
            <a:p>
              <a:pPr algn="ctr"/>
              <a:endParaRPr lang="de-DE" dirty="0">
                <a:solidFill>
                  <a:schemeClr val="bg1"/>
                </a:solidFill>
              </a:endParaRPr>
            </a:p>
          </p:txBody>
        </p:sp>
        <p:cxnSp>
          <p:nvCxnSpPr>
            <p:cNvPr id="58" name="Straight Connector 57">
              <a:extLst>
                <a:ext uri="{FF2B5EF4-FFF2-40B4-BE49-F238E27FC236}">
                  <a16:creationId xmlns:a16="http://schemas.microsoft.com/office/drawing/2014/main" id="{E5216951-DD0C-E048-8F78-75878C9228B3}"/>
                </a:ext>
              </a:extLst>
            </p:cNvPr>
            <p:cNvCxnSpPr>
              <a:cxnSpLocks/>
              <a:endCxn id="59" idx="0"/>
            </p:cNvCxnSpPr>
            <p:nvPr/>
          </p:nvCxnSpPr>
          <p:spPr>
            <a:xfrm>
              <a:off x="7676900" y="4030520"/>
              <a:ext cx="1" cy="355347"/>
            </a:xfrm>
            <a:prstGeom prst="line">
              <a:avLst/>
            </a:prstGeom>
            <a:ln w="12700">
              <a:solidFill>
                <a:schemeClr val="bg1"/>
              </a:solidFill>
              <a:headEnd type="triangle"/>
            </a:ln>
          </p:spPr>
          <p:style>
            <a:lnRef idx="1">
              <a:schemeClr val="dk1"/>
            </a:lnRef>
            <a:fillRef idx="0">
              <a:schemeClr val="dk1"/>
            </a:fillRef>
            <a:effectRef idx="0">
              <a:schemeClr val="dk1"/>
            </a:effectRef>
            <a:fontRef idx="minor">
              <a:schemeClr val="tx1"/>
            </a:fontRef>
          </p:style>
        </p:cxnSp>
        <p:sp>
          <p:nvSpPr>
            <p:cNvPr id="59" name="AutoShape 4">
              <a:extLst>
                <a:ext uri="{FF2B5EF4-FFF2-40B4-BE49-F238E27FC236}">
                  <a16:creationId xmlns:a16="http://schemas.microsoft.com/office/drawing/2014/main" id="{73F374A7-9541-9047-918E-82A6672E44FF}"/>
                </a:ext>
              </a:extLst>
            </p:cNvPr>
            <p:cNvSpPr>
              <a:spLocks noChangeArrowheads="1"/>
            </p:cNvSpPr>
            <p:nvPr/>
          </p:nvSpPr>
          <p:spPr bwMode="auto">
            <a:xfrm>
              <a:off x="7197032" y="4385867"/>
              <a:ext cx="959737" cy="596900"/>
            </a:xfrm>
            <a:prstGeom prst="diamond">
              <a:avLst/>
            </a:prstGeom>
            <a:solidFill>
              <a:schemeClr val="bg1"/>
            </a:solidFill>
            <a:ln w="12700">
              <a:solidFill>
                <a:schemeClr val="tx1"/>
              </a:solidFill>
              <a:miter lim="800000"/>
              <a:headEnd/>
              <a:tailEnd/>
            </a:ln>
          </p:spPr>
          <p:txBody>
            <a:bodyPr wrap="none" anchor="ctr"/>
            <a:lstStyle/>
            <a:p>
              <a:pPr algn="ctr"/>
              <a:r>
                <a:rPr lang="de-DE" dirty="0" err="1"/>
                <a:t>is</a:t>
              </a:r>
              <a:r>
                <a:rPr lang="de-DE" dirty="0"/>
                <a:t> a</a:t>
              </a:r>
            </a:p>
          </p:txBody>
        </p:sp>
        <p:cxnSp>
          <p:nvCxnSpPr>
            <p:cNvPr id="60" name="Straight Connector 59">
              <a:extLst>
                <a:ext uri="{FF2B5EF4-FFF2-40B4-BE49-F238E27FC236}">
                  <a16:creationId xmlns:a16="http://schemas.microsoft.com/office/drawing/2014/main" id="{9946F554-7A5B-5C48-816C-4F1D725BE60D}"/>
                </a:ext>
              </a:extLst>
            </p:cNvPr>
            <p:cNvCxnSpPr>
              <a:cxnSpLocks/>
              <a:stCxn id="59" idx="2"/>
            </p:cNvCxnSpPr>
            <p:nvPr/>
          </p:nvCxnSpPr>
          <p:spPr>
            <a:xfrm flipH="1">
              <a:off x="7676900" y="4982767"/>
              <a:ext cx="1" cy="407579"/>
            </a:xfrm>
            <a:prstGeom prst="line">
              <a:avLst/>
            </a:prstGeom>
            <a:ln w="12700">
              <a:solidFill>
                <a:schemeClr val="bg1"/>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81162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711F-E69B-DD45-B57C-8CA85F08A8D1}"/>
              </a:ext>
            </a:extLst>
          </p:cNvPr>
          <p:cNvSpPr>
            <a:spLocks noGrp="1"/>
          </p:cNvSpPr>
          <p:nvPr>
            <p:ph type="title"/>
          </p:nvPr>
        </p:nvSpPr>
        <p:spPr/>
        <p:txBody>
          <a:bodyPr/>
          <a:lstStyle/>
          <a:p>
            <a:r>
              <a:rPr lang="de-DE" dirty="0"/>
              <a:t>EER-Modellierung</a:t>
            </a:r>
          </a:p>
        </p:txBody>
      </p:sp>
      <p:sp>
        <p:nvSpPr>
          <p:cNvPr id="3" name="Text Placeholder 2">
            <a:extLst>
              <a:ext uri="{FF2B5EF4-FFF2-40B4-BE49-F238E27FC236}">
                <a16:creationId xmlns:a16="http://schemas.microsoft.com/office/drawing/2014/main" id="{7971ACE3-1C88-1D40-B08D-D76FB2EB56AA}"/>
              </a:ext>
            </a:extLst>
          </p:cNvPr>
          <p:cNvSpPr>
            <a:spLocks noGrp="1"/>
          </p:cNvSpPr>
          <p:nvPr>
            <p:ph type="body" idx="1"/>
          </p:nvPr>
        </p:nvSpPr>
        <p:spPr/>
        <p:txBody>
          <a:bodyPr/>
          <a:lstStyle/>
          <a:p>
            <a:r>
              <a:rPr lang="de-DE" dirty="0"/>
              <a:t>Vorgehen</a:t>
            </a:r>
          </a:p>
        </p:txBody>
      </p:sp>
      <p:sp>
        <p:nvSpPr>
          <p:cNvPr id="5" name="Date Placeholder 4">
            <a:extLst>
              <a:ext uri="{FF2B5EF4-FFF2-40B4-BE49-F238E27FC236}">
                <a16:creationId xmlns:a16="http://schemas.microsoft.com/office/drawing/2014/main" id="{271C7309-81A2-4D40-8C19-DF48639900A2}"/>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5C3A74D4-D805-134E-8342-FECC3B7AF331}"/>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5C8F8AAA-3DE5-684E-971F-D006431913F5}"/>
              </a:ext>
            </a:extLst>
          </p:cNvPr>
          <p:cNvSpPr>
            <a:spLocks noGrp="1"/>
          </p:cNvSpPr>
          <p:nvPr>
            <p:ph type="sldNum" sz="quarter" idx="4"/>
          </p:nvPr>
        </p:nvSpPr>
        <p:spPr/>
        <p:txBody>
          <a:bodyPr/>
          <a:lstStyle/>
          <a:p>
            <a:fld id="{6B52BCD7-8B4B-1443-81DC-540C3C62FE02}" type="slidenum">
              <a:rPr lang="en-GB" smtClean="0"/>
              <a:t>47</a:t>
            </a:fld>
            <a:endParaRPr lang="en-GB"/>
          </a:p>
        </p:txBody>
      </p:sp>
    </p:spTree>
    <p:extLst>
      <p:ext uri="{BB962C8B-B14F-4D97-AF65-F5344CB8AC3E}">
        <p14:creationId xmlns:p14="http://schemas.microsoft.com/office/powerpoint/2010/main" val="3039408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86E778-E79D-9A40-B716-72CACDCFF89D}"/>
              </a:ext>
            </a:extLst>
          </p:cNvPr>
          <p:cNvSpPr>
            <a:spLocks noGrp="1"/>
          </p:cNvSpPr>
          <p:nvPr>
            <p:ph type="title"/>
          </p:nvPr>
        </p:nvSpPr>
        <p:spPr/>
        <p:txBody>
          <a:bodyPr/>
          <a:lstStyle/>
          <a:p>
            <a:r>
              <a:rPr lang="de-DE" dirty="0"/>
              <a:t>Vorgehen</a:t>
            </a:r>
          </a:p>
        </p:txBody>
      </p:sp>
      <p:sp>
        <p:nvSpPr>
          <p:cNvPr id="6" name="Content Placeholder 5">
            <a:extLst>
              <a:ext uri="{FF2B5EF4-FFF2-40B4-BE49-F238E27FC236}">
                <a16:creationId xmlns:a16="http://schemas.microsoft.com/office/drawing/2014/main" id="{91F70DAB-73D9-AE45-8E98-45790D8B18CD}"/>
              </a:ext>
            </a:extLst>
          </p:cNvPr>
          <p:cNvSpPr>
            <a:spLocks noGrp="1"/>
          </p:cNvSpPr>
          <p:nvPr>
            <p:ph idx="1"/>
          </p:nvPr>
        </p:nvSpPr>
        <p:spPr/>
        <p:txBody>
          <a:bodyPr>
            <a:normAutofit/>
          </a:bodyPr>
          <a:lstStyle/>
          <a:p>
            <a:r>
              <a:rPr lang="de-DE" dirty="0"/>
              <a:t>Top-down</a:t>
            </a:r>
          </a:p>
          <a:p>
            <a:pPr lvl="1"/>
            <a:r>
              <a:rPr lang="de-DE" dirty="0"/>
              <a:t>Sukzessiver Verfeinerungen initialer (abstrakter) Konzepte der Miniwelt</a:t>
            </a:r>
          </a:p>
          <a:p>
            <a:r>
              <a:rPr lang="de-DE" dirty="0" err="1"/>
              <a:t>Bottom-up</a:t>
            </a:r>
            <a:r>
              <a:rPr lang="de-DE" dirty="0"/>
              <a:t> </a:t>
            </a:r>
          </a:p>
          <a:p>
            <a:pPr lvl="1"/>
            <a:r>
              <a:rPr lang="de-DE" dirty="0"/>
              <a:t>Zerlegung der Miniwelt-Darstellung in kleinste Konzepte</a:t>
            </a:r>
          </a:p>
          <a:p>
            <a:pPr lvl="1"/>
            <a:r>
              <a:rPr lang="de-DE" dirty="0"/>
              <a:t>Abschließend Integration in ein Gesamtschema</a:t>
            </a:r>
          </a:p>
          <a:p>
            <a:r>
              <a:rPr lang="de-DE" dirty="0"/>
              <a:t>Inside-out</a:t>
            </a:r>
          </a:p>
          <a:p>
            <a:pPr lvl="1"/>
            <a:r>
              <a:rPr lang="de-DE" dirty="0"/>
              <a:t>wie </a:t>
            </a:r>
            <a:r>
              <a:rPr lang="de-DE" dirty="0" err="1"/>
              <a:t>bottom-up</a:t>
            </a:r>
            <a:r>
              <a:rPr lang="de-DE" dirty="0"/>
              <a:t>, aber ausgehend von einem zentralen Konzept </a:t>
            </a:r>
          </a:p>
          <a:p>
            <a:pPr lvl="2"/>
            <a:r>
              <a:rPr lang="de-DE" dirty="0"/>
              <a:t>Vom „Wichtigen“ zum „</a:t>
            </a:r>
            <a:r>
              <a:rPr lang="de-DE" dirty="0" err="1"/>
              <a:t>Un</a:t>
            </a:r>
            <a:r>
              <a:rPr lang="de-DE" dirty="0"/>
              <a:t>-wichtigen“</a:t>
            </a:r>
          </a:p>
          <a:p>
            <a:r>
              <a:rPr lang="de-DE" dirty="0"/>
              <a:t>Mixed</a:t>
            </a:r>
          </a:p>
          <a:p>
            <a:pPr lvl="1"/>
            <a:r>
              <a:rPr lang="de-DE" dirty="0"/>
              <a:t>Mischform des Top-down- und des </a:t>
            </a:r>
            <a:r>
              <a:rPr lang="de-DE" dirty="0" err="1"/>
              <a:t>Bottom</a:t>
            </a:r>
            <a:r>
              <a:rPr lang="de-DE" dirty="0"/>
              <a:t>-</a:t>
            </a:r>
            <a:r>
              <a:rPr lang="de-DE" dirty="0" err="1"/>
              <a:t>up</a:t>
            </a:r>
            <a:r>
              <a:rPr lang="de-DE" dirty="0"/>
              <a:t>-Ansatzes</a:t>
            </a:r>
          </a:p>
          <a:p>
            <a:r>
              <a:rPr lang="de-DE" dirty="0"/>
              <a:t>Für ein gegebenes ER-Modell: verschiedene Transformationen</a:t>
            </a:r>
          </a:p>
        </p:txBody>
      </p:sp>
      <p:sp>
        <p:nvSpPr>
          <p:cNvPr id="2" name="Date Placeholder 1">
            <a:extLst>
              <a:ext uri="{FF2B5EF4-FFF2-40B4-BE49-F238E27FC236}">
                <a16:creationId xmlns:a16="http://schemas.microsoft.com/office/drawing/2014/main" id="{6885A3AC-0F69-074C-B037-AE6EFF0E1A3F}"/>
              </a:ext>
            </a:extLst>
          </p:cNvPr>
          <p:cNvSpPr>
            <a:spLocks noGrp="1"/>
          </p:cNvSpPr>
          <p:nvPr>
            <p:ph type="dt" sz="half" idx="2"/>
          </p:nvPr>
        </p:nvSpPr>
        <p:spPr/>
        <p:txBody>
          <a:bodyPr/>
          <a:lstStyle/>
          <a:p>
            <a:r>
              <a:rPr lang="en-GB"/>
              <a:t>Modellierung</a:t>
            </a:r>
          </a:p>
        </p:txBody>
      </p:sp>
      <p:sp>
        <p:nvSpPr>
          <p:cNvPr id="3" name="Footer Placeholder 2">
            <a:extLst>
              <a:ext uri="{FF2B5EF4-FFF2-40B4-BE49-F238E27FC236}">
                <a16:creationId xmlns:a16="http://schemas.microsoft.com/office/drawing/2014/main" id="{B33E486C-F2FD-4F43-9DD2-BDEEC0DD07B6}"/>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EFF306D3-AD3E-F143-9F36-B8992D01EB89}"/>
              </a:ext>
            </a:extLst>
          </p:cNvPr>
          <p:cNvSpPr>
            <a:spLocks noGrp="1"/>
          </p:cNvSpPr>
          <p:nvPr>
            <p:ph type="sldNum" sz="quarter" idx="4"/>
          </p:nvPr>
        </p:nvSpPr>
        <p:spPr/>
        <p:txBody>
          <a:bodyPr/>
          <a:lstStyle/>
          <a:p>
            <a:fld id="{6B52BCD7-8B4B-1443-81DC-540C3C62FE02}" type="slidenum">
              <a:rPr lang="en-GB" smtClean="0"/>
              <a:t>48</a:t>
            </a:fld>
            <a:endParaRPr lang="en-GB"/>
          </a:p>
        </p:txBody>
      </p:sp>
    </p:spTree>
    <p:extLst>
      <p:ext uri="{BB962C8B-B14F-4D97-AF65-F5344CB8AC3E}">
        <p14:creationId xmlns:p14="http://schemas.microsoft.com/office/powerpoint/2010/main" val="1445747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C9C75-3BA7-F749-930E-16BEB30D301A}"/>
              </a:ext>
            </a:extLst>
          </p:cNvPr>
          <p:cNvSpPr>
            <a:spLocks noGrp="1"/>
          </p:cNvSpPr>
          <p:nvPr>
            <p:ph type="title"/>
          </p:nvPr>
        </p:nvSpPr>
        <p:spPr/>
        <p:txBody>
          <a:bodyPr/>
          <a:lstStyle/>
          <a:p>
            <a:r>
              <a:rPr lang="de-DE" dirty="0"/>
              <a:t>Top-down</a:t>
            </a:r>
          </a:p>
        </p:txBody>
      </p:sp>
      <p:sp>
        <p:nvSpPr>
          <p:cNvPr id="3" name="Content Placeholder 2">
            <a:extLst>
              <a:ext uri="{FF2B5EF4-FFF2-40B4-BE49-F238E27FC236}">
                <a16:creationId xmlns:a16="http://schemas.microsoft.com/office/drawing/2014/main" id="{F5D2DEEA-4E5B-CB4E-8053-D5CB671AD66E}"/>
              </a:ext>
            </a:extLst>
          </p:cNvPr>
          <p:cNvSpPr>
            <a:spLocks noGrp="1"/>
          </p:cNvSpPr>
          <p:nvPr>
            <p:ph idx="1"/>
          </p:nvPr>
        </p:nvSpPr>
        <p:spPr/>
        <p:txBody>
          <a:bodyPr/>
          <a:lstStyle/>
          <a:p>
            <a:r>
              <a:rPr lang="de-DE" dirty="0"/>
              <a:t>Sukzessive Verfeinerungen initialer </a:t>
            </a:r>
            <a:br>
              <a:rPr lang="de-DE" dirty="0"/>
            </a:br>
            <a:r>
              <a:rPr lang="de-DE" dirty="0"/>
              <a:t>(abstrakter) Konzepte der Miniwelt</a:t>
            </a:r>
          </a:p>
        </p:txBody>
      </p:sp>
      <p:sp>
        <p:nvSpPr>
          <p:cNvPr id="36" name="Date Placeholder 35">
            <a:extLst>
              <a:ext uri="{FF2B5EF4-FFF2-40B4-BE49-F238E27FC236}">
                <a16:creationId xmlns:a16="http://schemas.microsoft.com/office/drawing/2014/main" id="{330E98F2-1EF6-D84D-9281-84369ADE7428}"/>
              </a:ext>
            </a:extLst>
          </p:cNvPr>
          <p:cNvSpPr>
            <a:spLocks noGrp="1"/>
          </p:cNvSpPr>
          <p:nvPr>
            <p:ph type="dt" sz="half" idx="2"/>
          </p:nvPr>
        </p:nvSpPr>
        <p:spPr/>
        <p:txBody>
          <a:bodyPr/>
          <a:lstStyle/>
          <a:p>
            <a:r>
              <a:rPr lang="en-GB"/>
              <a:t>Modellierung</a:t>
            </a:r>
          </a:p>
        </p:txBody>
      </p:sp>
      <p:sp>
        <p:nvSpPr>
          <p:cNvPr id="37" name="Footer Placeholder 36">
            <a:extLst>
              <a:ext uri="{FF2B5EF4-FFF2-40B4-BE49-F238E27FC236}">
                <a16:creationId xmlns:a16="http://schemas.microsoft.com/office/drawing/2014/main" id="{2E552D37-0C4C-8B42-AECD-117FE840D8C5}"/>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8BA0C8AA-896D-3741-AD7D-1947C9B42021}"/>
              </a:ext>
            </a:extLst>
          </p:cNvPr>
          <p:cNvSpPr>
            <a:spLocks noGrp="1"/>
          </p:cNvSpPr>
          <p:nvPr>
            <p:ph type="sldNum" sz="quarter" idx="4"/>
          </p:nvPr>
        </p:nvSpPr>
        <p:spPr/>
        <p:txBody>
          <a:bodyPr/>
          <a:lstStyle/>
          <a:p>
            <a:fld id="{6B52BCD7-8B4B-1443-81DC-540C3C62FE02}" type="slidenum">
              <a:rPr lang="en-GB" smtClean="0"/>
              <a:t>49</a:t>
            </a:fld>
            <a:endParaRPr lang="en-GB"/>
          </a:p>
        </p:txBody>
      </p:sp>
      <p:grpSp>
        <p:nvGrpSpPr>
          <p:cNvPr id="5" name="Gruppieren 35">
            <a:extLst>
              <a:ext uri="{FF2B5EF4-FFF2-40B4-BE49-F238E27FC236}">
                <a16:creationId xmlns:a16="http://schemas.microsoft.com/office/drawing/2014/main" id="{3908B031-E79F-5540-941D-043E7294E7E9}"/>
              </a:ext>
            </a:extLst>
          </p:cNvPr>
          <p:cNvGrpSpPr/>
          <p:nvPr/>
        </p:nvGrpSpPr>
        <p:grpSpPr>
          <a:xfrm>
            <a:off x="4434641" y="1232289"/>
            <a:ext cx="7306944" cy="4673625"/>
            <a:chOff x="2076450" y="2349500"/>
            <a:chExt cx="5071487" cy="4006850"/>
          </a:xfrm>
        </p:grpSpPr>
        <p:sp>
          <p:nvSpPr>
            <p:cNvPr id="6" name="Text Box 25">
              <a:extLst>
                <a:ext uri="{FF2B5EF4-FFF2-40B4-BE49-F238E27FC236}">
                  <a16:creationId xmlns:a16="http://schemas.microsoft.com/office/drawing/2014/main" id="{0EB7CB48-3E3D-E84E-9583-68CCAFCD8D34}"/>
                </a:ext>
              </a:extLst>
            </p:cNvPr>
            <p:cNvSpPr txBox="1">
              <a:spLocks noChangeArrowheads="1"/>
            </p:cNvSpPr>
            <p:nvPr/>
          </p:nvSpPr>
          <p:spPr bwMode="auto">
            <a:xfrm>
              <a:off x="3857625" y="2349500"/>
              <a:ext cx="1181100" cy="263867"/>
            </a:xfrm>
            <a:prstGeom prst="rect">
              <a:avLst/>
            </a:prstGeom>
            <a:noFill/>
            <a:ln w="12700">
              <a:noFill/>
              <a:miter lim="800000"/>
              <a:headEnd type="none" w="sm" len="sm"/>
              <a:tailEnd type="none" w="sm" len="sm"/>
            </a:ln>
          </p:spPr>
          <p:txBody>
            <a:bodyPr>
              <a:spAutoFit/>
            </a:bodyPr>
            <a:lstStyle/>
            <a:p>
              <a:pPr algn="ctr"/>
              <a:r>
                <a:rPr lang="de-DE" sz="1400"/>
                <a:t>Spezifikationen</a:t>
              </a:r>
            </a:p>
          </p:txBody>
        </p:sp>
        <p:sp>
          <p:nvSpPr>
            <p:cNvPr id="7" name="AutoShape 20">
              <a:extLst>
                <a:ext uri="{FF2B5EF4-FFF2-40B4-BE49-F238E27FC236}">
                  <a16:creationId xmlns:a16="http://schemas.microsoft.com/office/drawing/2014/main" id="{4D15D295-A49E-2B49-8E51-359673645170}"/>
                </a:ext>
              </a:extLst>
            </p:cNvPr>
            <p:cNvSpPr>
              <a:spLocks noChangeArrowheads="1"/>
            </p:cNvSpPr>
            <p:nvPr/>
          </p:nvSpPr>
          <p:spPr bwMode="auto">
            <a:xfrm>
              <a:off x="2076450" y="5726113"/>
              <a:ext cx="4732338" cy="630237"/>
            </a:xfrm>
            <a:prstGeom prst="parallelogram">
              <a:avLst>
                <a:gd name="adj" fmla="val 176423"/>
              </a:avLst>
            </a:prstGeom>
            <a:solidFill>
              <a:schemeClr val="accent2">
                <a:lumMod val="75000"/>
              </a:schemeClr>
            </a:solidFill>
            <a:ln w="9525">
              <a:solidFill>
                <a:schemeClr val="tx1"/>
              </a:solidFill>
              <a:miter lim="800000"/>
              <a:headEnd type="none" w="sm" len="sm"/>
              <a:tailEnd type="none" w="sm" len="sm"/>
            </a:ln>
          </p:spPr>
          <p:txBody>
            <a:bodyPr wrap="none" anchor="ctr"/>
            <a:lstStyle/>
            <a:p>
              <a:endParaRPr lang="de-DE" sz="1400"/>
            </a:p>
          </p:txBody>
        </p:sp>
        <p:sp>
          <p:nvSpPr>
            <p:cNvPr id="8" name="AutoShape 17">
              <a:extLst>
                <a:ext uri="{FF2B5EF4-FFF2-40B4-BE49-F238E27FC236}">
                  <a16:creationId xmlns:a16="http://schemas.microsoft.com/office/drawing/2014/main" id="{29596D70-6B5D-6447-A17A-BC34FB0CC4F7}"/>
                </a:ext>
              </a:extLst>
            </p:cNvPr>
            <p:cNvSpPr>
              <a:spLocks noChangeArrowheads="1"/>
            </p:cNvSpPr>
            <p:nvPr/>
          </p:nvSpPr>
          <p:spPr bwMode="auto">
            <a:xfrm>
              <a:off x="2076450" y="3201988"/>
              <a:ext cx="4732338" cy="630237"/>
            </a:xfrm>
            <a:prstGeom prst="parallelogram">
              <a:avLst>
                <a:gd name="adj" fmla="val 176423"/>
              </a:avLst>
            </a:prstGeom>
            <a:solidFill>
              <a:schemeClr val="accent2">
                <a:lumMod val="20000"/>
                <a:lumOff val="80000"/>
              </a:schemeClr>
            </a:solidFill>
            <a:ln w="6350">
              <a:solidFill>
                <a:schemeClr val="tx1"/>
              </a:solidFill>
              <a:miter lim="800000"/>
              <a:headEnd type="none" w="sm" len="sm"/>
              <a:tailEnd type="none" w="sm" len="sm"/>
            </a:ln>
          </p:spPr>
          <p:txBody>
            <a:bodyPr wrap="none" anchor="ctr"/>
            <a:lstStyle/>
            <a:p>
              <a:endParaRPr lang="de-DE" sz="1400"/>
            </a:p>
          </p:txBody>
        </p:sp>
        <p:sp>
          <p:nvSpPr>
            <p:cNvPr id="9" name="AutoShape 8">
              <a:extLst>
                <a:ext uri="{FF2B5EF4-FFF2-40B4-BE49-F238E27FC236}">
                  <a16:creationId xmlns:a16="http://schemas.microsoft.com/office/drawing/2014/main" id="{F9126E46-3786-4046-870D-FC9F48777374}"/>
                </a:ext>
              </a:extLst>
            </p:cNvPr>
            <p:cNvSpPr>
              <a:spLocks noChangeArrowheads="1"/>
            </p:cNvSpPr>
            <p:nvPr/>
          </p:nvSpPr>
          <p:spPr bwMode="auto">
            <a:xfrm>
              <a:off x="2076450" y="4884738"/>
              <a:ext cx="4732338" cy="630237"/>
            </a:xfrm>
            <a:prstGeom prst="parallelogram">
              <a:avLst>
                <a:gd name="adj" fmla="val 176423"/>
              </a:avLst>
            </a:prstGeom>
            <a:solidFill>
              <a:schemeClr val="accent2">
                <a:lumMod val="60000"/>
                <a:lumOff val="40000"/>
              </a:schemeClr>
            </a:solidFill>
            <a:ln w="6350">
              <a:solidFill>
                <a:schemeClr val="tx1"/>
              </a:solidFill>
              <a:miter lim="800000"/>
              <a:headEnd type="none" w="sm" len="sm"/>
              <a:tailEnd type="none" w="sm" len="sm"/>
            </a:ln>
          </p:spPr>
          <p:txBody>
            <a:bodyPr wrap="none" anchor="ctr"/>
            <a:lstStyle/>
            <a:p>
              <a:endParaRPr lang="de-DE" sz="1400"/>
            </a:p>
          </p:txBody>
        </p:sp>
        <p:sp>
          <p:nvSpPr>
            <p:cNvPr id="10" name="AutoShape 14">
              <a:extLst>
                <a:ext uri="{FF2B5EF4-FFF2-40B4-BE49-F238E27FC236}">
                  <a16:creationId xmlns:a16="http://schemas.microsoft.com/office/drawing/2014/main" id="{6828CB6D-BCD9-E443-BC49-2BD03BA3FA43}"/>
                </a:ext>
              </a:extLst>
            </p:cNvPr>
            <p:cNvSpPr>
              <a:spLocks noChangeArrowheads="1"/>
            </p:cNvSpPr>
            <p:nvPr/>
          </p:nvSpPr>
          <p:spPr bwMode="auto">
            <a:xfrm>
              <a:off x="2076450" y="4043363"/>
              <a:ext cx="4732338" cy="630237"/>
            </a:xfrm>
            <a:prstGeom prst="parallelogram">
              <a:avLst>
                <a:gd name="adj" fmla="val 176423"/>
              </a:avLst>
            </a:prstGeom>
            <a:solidFill>
              <a:schemeClr val="accent2">
                <a:lumMod val="40000"/>
                <a:lumOff val="60000"/>
              </a:schemeClr>
            </a:solidFill>
            <a:ln w="6350">
              <a:solidFill>
                <a:schemeClr val="tx1"/>
              </a:solidFill>
              <a:miter lim="800000"/>
              <a:headEnd type="none" w="sm" len="sm"/>
              <a:tailEnd type="none" w="sm" len="sm"/>
            </a:ln>
          </p:spPr>
          <p:txBody>
            <a:bodyPr wrap="none" anchor="ctr"/>
            <a:lstStyle/>
            <a:p>
              <a:endParaRPr lang="de-DE" sz="1400"/>
            </a:p>
          </p:txBody>
        </p:sp>
        <p:sp>
          <p:nvSpPr>
            <p:cNvPr id="11" name="Line 38">
              <a:extLst>
                <a:ext uri="{FF2B5EF4-FFF2-40B4-BE49-F238E27FC236}">
                  <a16:creationId xmlns:a16="http://schemas.microsoft.com/office/drawing/2014/main" id="{86D1566D-C6E1-2949-A654-F911848FD513}"/>
                </a:ext>
              </a:extLst>
            </p:cNvPr>
            <p:cNvSpPr>
              <a:spLocks noChangeShapeType="1"/>
            </p:cNvSpPr>
            <p:nvPr/>
          </p:nvSpPr>
          <p:spPr bwMode="auto">
            <a:xfrm>
              <a:off x="5564188" y="5184775"/>
              <a:ext cx="87312" cy="323850"/>
            </a:xfrm>
            <a:prstGeom prst="line">
              <a:avLst/>
            </a:prstGeom>
            <a:noFill/>
            <a:ln w="12700">
              <a:solidFill>
                <a:srgbClr val="BCBCBC"/>
              </a:solidFill>
              <a:round/>
              <a:headEnd type="none" w="sm" len="sm"/>
              <a:tailEnd type="none" w="sm" len="sm"/>
            </a:ln>
          </p:spPr>
          <p:txBody>
            <a:bodyPr/>
            <a:lstStyle/>
            <a:p>
              <a:endParaRPr lang="de-DE" sz="1400"/>
            </a:p>
          </p:txBody>
        </p:sp>
        <p:sp>
          <p:nvSpPr>
            <p:cNvPr id="12" name="Line 39">
              <a:extLst>
                <a:ext uri="{FF2B5EF4-FFF2-40B4-BE49-F238E27FC236}">
                  <a16:creationId xmlns:a16="http://schemas.microsoft.com/office/drawing/2014/main" id="{B8D9357A-0F04-F044-9E43-3D4753ECEDDF}"/>
                </a:ext>
              </a:extLst>
            </p:cNvPr>
            <p:cNvSpPr>
              <a:spLocks noChangeShapeType="1"/>
            </p:cNvSpPr>
            <p:nvPr/>
          </p:nvSpPr>
          <p:spPr bwMode="auto">
            <a:xfrm>
              <a:off x="5330825" y="4352925"/>
              <a:ext cx="85725" cy="317500"/>
            </a:xfrm>
            <a:prstGeom prst="line">
              <a:avLst/>
            </a:prstGeom>
            <a:noFill/>
            <a:ln w="12700">
              <a:solidFill>
                <a:srgbClr val="BCBCBC"/>
              </a:solidFill>
              <a:prstDash val="dash"/>
              <a:round/>
              <a:headEnd type="none" w="sm" len="sm"/>
              <a:tailEnd type="none" w="sm" len="sm"/>
            </a:ln>
          </p:spPr>
          <p:txBody>
            <a:bodyPr/>
            <a:lstStyle/>
            <a:p>
              <a:endParaRPr lang="de-DE" sz="1400"/>
            </a:p>
          </p:txBody>
        </p:sp>
        <p:sp>
          <p:nvSpPr>
            <p:cNvPr id="13" name="Line 40">
              <a:extLst>
                <a:ext uri="{FF2B5EF4-FFF2-40B4-BE49-F238E27FC236}">
                  <a16:creationId xmlns:a16="http://schemas.microsoft.com/office/drawing/2014/main" id="{40334ABD-80DF-574D-BE67-AFE98C227204}"/>
                </a:ext>
              </a:extLst>
            </p:cNvPr>
            <p:cNvSpPr>
              <a:spLocks noChangeShapeType="1"/>
            </p:cNvSpPr>
            <p:nvPr/>
          </p:nvSpPr>
          <p:spPr bwMode="auto">
            <a:xfrm>
              <a:off x="5095875" y="3524250"/>
              <a:ext cx="87313" cy="317500"/>
            </a:xfrm>
            <a:prstGeom prst="line">
              <a:avLst/>
            </a:prstGeom>
            <a:noFill/>
            <a:ln w="12700">
              <a:solidFill>
                <a:srgbClr val="BCBCBC"/>
              </a:solidFill>
              <a:round/>
              <a:headEnd type="none" w="sm" len="sm"/>
              <a:tailEnd type="none" w="sm" len="sm"/>
            </a:ln>
          </p:spPr>
          <p:txBody>
            <a:bodyPr/>
            <a:lstStyle/>
            <a:p>
              <a:endParaRPr lang="de-DE" sz="1400"/>
            </a:p>
          </p:txBody>
        </p:sp>
        <p:sp>
          <p:nvSpPr>
            <p:cNvPr id="14" name="Line 41">
              <a:extLst>
                <a:ext uri="{FF2B5EF4-FFF2-40B4-BE49-F238E27FC236}">
                  <a16:creationId xmlns:a16="http://schemas.microsoft.com/office/drawing/2014/main" id="{4A2F238A-5AF3-AA4A-B8B4-FEAB30890999}"/>
                </a:ext>
              </a:extLst>
            </p:cNvPr>
            <p:cNvSpPr>
              <a:spLocks noChangeShapeType="1"/>
            </p:cNvSpPr>
            <p:nvPr/>
          </p:nvSpPr>
          <p:spPr bwMode="auto">
            <a:xfrm>
              <a:off x="4864100" y="2678113"/>
              <a:ext cx="231775" cy="842962"/>
            </a:xfrm>
            <a:prstGeom prst="line">
              <a:avLst/>
            </a:prstGeom>
            <a:noFill/>
            <a:ln w="12700">
              <a:solidFill>
                <a:schemeClr val="tx1"/>
              </a:solidFill>
              <a:round/>
              <a:headEnd type="none" w="sm" len="sm"/>
              <a:tailEnd type="none" w="sm" len="sm"/>
            </a:ln>
          </p:spPr>
          <p:txBody>
            <a:bodyPr/>
            <a:lstStyle/>
            <a:p>
              <a:endParaRPr lang="de-DE" sz="1400"/>
            </a:p>
          </p:txBody>
        </p:sp>
        <p:sp>
          <p:nvSpPr>
            <p:cNvPr id="15" name="Line 42">
              <a:extLst>
                <a:ext uri="{FF2B5EF4-FFF2-40B4-BE49-F238E27FC236}">
                  <a16:creationId xmlns:a16="http://schemas.microsoft.com/office/drawing/2014/main" id="{33E65991-9A6B-9E46-970B-8B8C8FC22C64}"/>
                </a:ext>
              </a:extLst>
            </p:cNvPr>
            <p:cNvSpPr>
              <a:spLocks noChangeShapeType="1"/>
            </p:cNvSpPr>
            <p:nvPr/>
          </p:nvSpPr>
          <p:spPr bwMode="auto">
            <a:xfrm>
              <a:off x="5181600" y="3830638"/>
              <a:ext cx="147638" cy="520700"/>
            </a:xfrm>
            <a:prstGeom prst="line">
              <a:avLst/>
            </a:prstGeom>
            <a:noFill/>
            <a:ln w="12700">
              <a:solidFill>
                <a:schemeClr val="tx1"/>
              </a:solidFill>
              <a:round/>
              <a:headEnd type="none" w="sm" len="sm"/>
              <a:tailEnd type="none" w="sm" len="sm"/>
            </a:ln>
          </p:spPr>
          <p:txBody>
            <a:bodyPr/>
            <a:lstStyle/>
            <a:p>
              <a:endParaRPr lang="de-DE" sz="1400"/>
            </a:p>
          </p:txBody>
        </p:sp>
        <p:sp>
          <p:nvSpPr>
            <p:cNvPr id="16" name="Line 43">
              <a:extLst>
                <a:ext uri="{FF2B5EF4-FFF2-40B4-BE49-F238E27FC236}">
                  <a16:creationId xmlns:a16="http://schemas.microsoft.com/office/drawing/2014/main" id="{B0FD18C7-8B36-6242-8872-041BB0FD1597}"/>
                </a:ext>
              </a:extLst>
            </p:cNvPr>
            <p:cNvSpPr>
              <a:spLocks noChangeShapeType="1"/>
            </p:cNvSpPr>
            <p:nvPr/>
          </p:nvSpPr>
          <p:spPr bwMode="auto">
            <a:xfrm>
              <a:off x="5416550" y="4667250"/>
              <a:ext cx="153988" cy="539750"/>
            </a:xfrm>
            <a:prstGeom prst="line">
              <a:avLst/>
            </a:prstGeom>
            <a:noFill/>
            <a:ln w="12700">
              <a:solidFill>
                <a:schemeClr val="tx1"/>
              </a:solidFill>
              <a:prstDash val="dash"/>
              <a:round/>
              <a:headEnd type="none" w="sm" len="sm"/>
              <a:tailEnd type="none" w="sm" len="sm"/>
            </a:ln>
          </p:spPr>
          <p:txBody>
            <a:bodyPr/>
            <a:lstStyle/>
            <a:p>
              <a:endParaRPr lang="de-DE" sz="1400"/>
            </a:p>
          </p:txBody>
        </p:sp>
        <p:sp>
          <p:nvSpPr>
            <p:cNvPr id="17" name="Line 44">
              <a:extLst>
                <a:ext uri="{FF2B5EF4-FFF2-40B4-BE49-F238E27FC236}">
                  <a16:creationId xmlns:a16="http://schemas.microsoft.com/office/drawing/2014/main" id="{BE527444-B167-5547-A705-BDADDC2F832A}"/>
                </a:ext>
              </a:extLst>
            </p:cNvPr>
            <p:cNvSpPr>
              <a:spLocks noChangeShapeType="1"/>
            </p:cNvSpPr>
            <p:nvPr/>
          </p:nvSpPr>
          <p:spPr bwMode="auto">
            <a:xfrm>
              <a:off x="5651500" y="5508625"/>
              <a:ext cx="142875" cy="525463"/>
            </a:xfrm>
            <a:prstGeom prst="line">
              <a:avLst/>
            </a:prstGeom>
            <a:noFill/>
            <a:ln w="12700">
              <a:solidFill>
                <a:schemeClr val="tx1"/>
              </a:solidFill>
              <a:round/>
              <a:headEnd type="none" w="sm" len="sm"/>
              <a:tailEnd type="none" w="sm" len="sm"/>
            </a:ln>
          </p:spPr>
          <p:txBody>
            <a:bodyPr/>
            <a:lstStyle/>
            <a:p>
              <a:endParaRPr lang="de-DE" sz="1400"/>
            </a:p>
          </p:txBody>
        </p:sp>
        <p:sp>
          <p:nvSpPr>
            <p:cNvPr id="18" name="Oval 21">
              <a:extLst>
                <a:ext uri="{FF2B5EF4-FFF2-40B4-BE49-F238E27FC236}">
                  <a16:creationId xmlns:a16="http://schemas.microsoft.com/office/drawing/2014/main" id="{E8C459BF-20E6-C446-8448-38BC82B9E7F4}"/>
                </a:ext>
              </a:extLst>
            </p:cNvPr>
            <p:cNvSpPr>
              <a:spLocks noChangeArrowheads="1"/>
            </p:cNvSpPr>
            <p:nvPr/>
          </p:nvSpPr>
          <p:spPr bwMode="auto">
            <a:xfrm>
              <a:off x="2984500" y="5838825"/>
              <a:ext cx="2806700" cy="404813"/>
            </a:xfrm>
            <a:prstGeom prst="ellipse">
              <a:avLst/>
            </a:prstGeom>
            <a:solidFill>
              <a:srgbClr val="FFC000"/>
            </a:solidFill>
            <a:ln w="12700">
              <a:solidFill>
                <a:schemeClr val="tx1"/>
              </a:solidFill>
              <a:round/>
              <a:headEnd type="none" w="sm" len="sm"/>
              <a:tailEnd type="none" w="sm" len="sm"/>
            </a:ln>
          </p:spPr>
          <p:txBody>
            <a:bodyPr wrap="none" anchor="ctr"/>
            <a:lstStyle/>
            <a:p>
              <a:pPr algn="ctr"/>
              <a:r>
                <a:rPr lang="de-DE" sz="1400"/>
                <a:t>Finales Schema</a:t>
              </a:r>
            </a:p>
          </p:txBody>
        </p:sp>
        <p:sp>
          <p:nvSpPr>
            <p:cNvPr id="19" name="Oval 22">
              <a:extLst>
                <a:ext uri="{FF2B5EF4-FFF2-40B4-BE49-F238E27FC236}">
                  <a16:creationId xmlns:a16="http://schemas.microsoft.com/office/drawing/2014/main" id="{B1EB606D-9E06-6A4B-BA0F-AFA6DF08A2AC}"/>
                </a:ext>
              </a:extLst>
            </p:cNvPr>
            <p:cNvSpPr>
              <a:spLocks noChangeArrowheads="1"/>
            </p:cNvSpPr>
            <p:nvPr/>
          </p:nvSpPr>
          <p:spPr bwMode="auto">
            <a:xfrm>
              <a:off x="4022725" y="2571750"/>
              <a:ext cx="841375" cy="209550"/>
            </a:xfrm>
            <a:prstGeom prst="ellipse">
              <a:avLst/>
            </a:prstGeom>
            <a:solidFill>
              <a:srgbClr val="D8DBE8"/>
            </a:solidFill>
            <a:ln w="12700">
              <a:solidFill>
                <a:schemeClr val="tx1"/>
              </a:solidFill>
              <a:round/>
              <a:headEnd type="none" w="sm" len="sm"/>
              <a:tailEnd type="none" w="sm" len="sm"/>
            </a:ln>
          </p:spPr>
          <p:txBody>
            <a:bodyPr wrap="none" anchor="ctr"/>
            <a:lstStyle/>
            <a:p>
              <a:pPr algn="ctr"/>
              <a:endParaRPr lang="de-DE" sz="1400"/>
            </a:p>
          </p:txBody>
        </p:sp>
        <p:sp>
          <p:nvSpPr>
            <p:cNvPr id="20" name="Line 33">
              <a:extLst>
                <a:ext uri="{FF2B5EF4-FFF2-40B4-BE49-F238E27FC236}">
                  <a16:creationId xmlns:a16="http://schemas.microsoft.com/office/drawing/2014/main" id="{CA45CD43-ADCA-0C4A-AC01-9DB544336AB6}"/>
                </a:ext>
              </a:extLst>
            </p:cNvPr>
            <p:cNvSpPr>
              <a:spLocks noChangeShapeType="1"/>
            </p:cNvSpPr>
            <p:nvPr/>
          </p:nvSpPr>
          <p:spPr bwMode="auto">
            <a:xfrm flipH="1">
              <a:off x="3144838" y="5207000"/>
              <a:ext cx="93662" cy="309563"/>
            </a:xfrm>
            <a:prstGeom prst="line">
              <a:avLst/>
            </a:prstGeom>
            <a:noFill/>
            <a:ln w="12700">
              <a:solidFill>
                <a:srgbClr val="BCBCBC"/>
              </a:solidFill>
              <a:round/>
              <a:headEnd type="none" w="sm" len="sm"/>
              <a:tailEnd type="none" w="sm" len="sm"/>
            </a:ln>
          </p:spPr>
          <p:txBody>
            <a:bodyPr/>
            <a:lstStyle/>
            <a:p>
              <a:endParaRPr lang="de-DE" sz="1400"/>
            </a:p>
          </p:txBody>
        </p:sp>
        <p:sp>
          <p:nvSpPr>
            <p:cNvPr id="21" name="Line 31">
              <a:extLst>
                <a:ext uri="{FF2B5EF4-FFF2-40B4-BE49-F238E27FC236}">
                  <a16:creationId xmlns:a16="http://schemas.microsoft.com/office/drawing/2014/main" id="{C035B30C-FCF0-B243-B840-AC85ED81AF16}"/>
                </a:ext>
              </a:extLst>
            </p:cNvPr>
            <p:cNvSpPr>
              <a:spLocks noChangeShapeType="1"/>
            </p:cNvSpPr>
            <p:nvPr/>
          </p:nvSpPr>
          <p:spPr bwMode="auto">
            <a:xfrm flipH="1">
              <a:off x="3408363" y="4360863"/>
              <a:ext cx="92075" cy="312737"/>
            </a:xfrm>
            <a:prstGeom prst="line">
              <a:avLst/>
            </a:prstGeom>
            <a:noFill/>
            <a:ln w="12700">
              <a:solidFill>
                <a:srgbClr val="BCBCBC"/>
              </a:solidFill>
              <a:prstDash val="dash"/>
              <a:round/>
              <a:headEnd type="none" w="sm" len="sm"/>
              <a:tailEnd type="none" w="sm" len="sm"/>
            </a:ln>
          </p:spPr>
          <p:txBody>
            <a:bodyPr/>
            <a:lstStyle/>
            <a:p>
              <a:endParaRPr lang="de-DE" sz="1400"/>
            </a:p>
          </p:txBody>
        </p:sp>
        <p:sp>
          <p:nvSpPr>
            <p:cNvPr id="22" name="Line 29">
              <a:extLst>
                <a:ext uri="{FF2B5EF4-FFF2-40B4-BE49-F238E27FC236}">
                  <a16:creationId xmlns:a16="http://schemas.microsoft.com/office/drawing/2014/main" id="{5D09D779-1045-6745-8A29-464FC38DB326}"/>
                </a:ext>
              </a:extLst>
            </p:cNvPr>
            <p:cNvSpPr>
              <a:spLocks noChangeShapeType="1"/>
            </p:cNvSpPr>
            <p:nvPr/>
          </p:nvSpPr>
          <p:spPr bwMode="auto">
            <a:xfrm flipH="1">
              <a:off x="3665538" y="3517900"/>
              <a:ext cx="98425" cy="322263"/>
            </a:xfrm>
            <a:prstGeom prst="line">
              <a:avLst/>
            </a:prstGeom>
            <a:noFill/>
            <a:ln w="12700">
              <a:solidFill>
                <a:srgbClr val="BCBCBC"/>
              </a:solidFill>
              <a:round/>
              <a:headEnd type="none" w="sm" len="sm"/>
              <a:tailEnd type="none" w="sm" len="sm"/>
            </a:ln>
          </p:spPr>
          <p:txBody>
            <a:bodyPr/>
            <a:lstStyle/>
            <a:p>
              <a:endParaRPr lang="de-DE" sz="1400"/>
            </a:p>
          </p:txBody>
        </p:sp>
        <p:sp>
          <p:nvSpPr>
            <p:cNvPr id="23" name="Line 28">
              <a:extLst>
                <a:ext uri="{FF2B5EF4-FFF2-40B4-BE49-F238E27FC236}">
                  <a16:creationId xmlns:a16="http://schemas.microsoft.com/office/drawing/2014/main" id="{8AAC50F4-948F-9F44-A31F-00B76A1E0991}"/>
                </a:ext>
              </a:extLst>
            </p:cNvPr>
            <p:cNvSpPr>
              <a:spLocks noChangeShapeType="1"/>
            </p:cNvSpPr>
            <p:nvPr/>
          </p:nvSpPr>
          <p:spPr bwMode="auto">
            <a:xfrm flipH="1">
              <a:off x="3763963" y="2674938"/>
              <a:ext cx="257175" cy="839787"/>
            </a:xfrm>
            <a:prstGeom prst="line">
              <a:avLst/>
            </a:prstGeom>
            <a:noFill/>
            <a:ln w="12700">
              <a:solidFill>
                <a:schemeClr val="tx1"/>
              </a:solidFill>
              <a:round/>
              <a:headEnd type="none" w="sm" len="sm"/>
              <a:tailEnd type="none" w="sm" len="sm"/>
            </a:ln>
          </p:spPr>
          <p:txBody>
            <a:bodyPr/>
            <a:lstStyle/>
            <a:p>
              <a:endParaRPr lang="de-DE" sz="1400"/>
            </a:p>
          </p:txBody>
        </p:sp>
        <p:sp>
          <p:nvSpPr>
            <p:cNvPr id="24" name="Line 30">
              <a:extLst>
                <a:ext uri="{FF2B5EF4-FFF2-40B4-BE49-F238E27FC236}">
                  <a16:creationId xmlns:a16="http://schemas.microsoft.com/office/drawing/2014/main" id="{26815A3B-5C4A-BC4A-8FD5-C4B0EB19E09F}"/>
                </a:ext>
              </a:extLst>
            </p:cNvPr>
            <p:cNvSpPr>
              <a:spLocks noChangeShapeType="1"/>
            </p:cNvSpPr>
            <p:nvPr/>
          </p:nvSpPr>
          <p:spPr bwMode="auto">
            <a:xfrm flipH="1">
              <a:off x="3502025" y="3829050"/>
              <a:ext cx="165100" cy="530225"/>
            </a:xfrm>
            <a:prstGeom prst="line">
              <a:avLst/>
            </a:prstGeom>
            <a:noFill/>
            <a:ln w="12700">
              <a:solidFill>
                <a:schemeClr val="tx1"/>
              </a:solidFill>
              <a:round/>
              <a:headEnd type="none" w="sm" len="sm"/>
              <a:tailEnd type="none" w="sm" len="sm"/>
            </a:ln>
          </p:spPr>
          <p:txBody>
            <a:bodyPr/>
            <a:lstStyle/>
            <a:p>
              <a:endParaRPr lang="de-DE" sz="1400"/>
            </a:p>
          </p:txBody>
        </p:sp>
        <p:sp>
          <p:nvSpPr>
            <p:cNvPr id="25" name="Line 32">
              <a:extLst>
                <a:ext uri="{FF2B5EF4-FFF2-40B4-BE49-F238E27FC236}">
                  <a16:creationId xmlns:a16="http://schemas.microsoft.com/office/drawing/2014/main" id="{04F9AFDE-BBA2-B449-B663-946F7B67045F}"/>
                </a:ext>
              </a:extLst>
            </p:cNvPr>
            <p:cNvSpPr>
              <a:spLocks noChangeShapeType="1"/>
            </p:cNvSpPr>
            <p:nvPr/>
          </p:nvSpPr>
          <p:spPr bwMode="auto">
            <a:xfrm flipH="1">
              <a:off x="3238500" y="4667250"/>
              <a:ext cx="171450" cy="538163"/>
            </a:xfrm>
            <a:prstGeom prst="line">
              <a:avLst/>
            </a:prstGeom>
            <a:noFill/>
            <a:ln w="12700">
              <a:solidFill>
                <a:schemeClr val="tx1"/>
              </a:solidFill>
              <a:prstDash val="dash"/>
              <a:round/>
              <a:headEnd type="none" w="sm" len="sm"/>
              <a:tailEnd type="none" w="sm" len="sm"/>
            </a:ln>
          </p:spPr>
          <p:txBody>
            <a:bodyPr/>
            <a:lstStyle/>
            <a:p>
              <a:endParaRPr lang="de-DE" sz="1400"/>
            </a:p>
          </p:txBody>
        </p:sp>
        <p:sp>
          <p:nvSpPr>
            <p:cNvPr id="26" name="Line 35">
              <a:extLst>
                <a:ext uri="{FF2B5EF4-FFF2-40B4-BE49-F238E27FC236}">
                  <a16:creationId xmlns:a16="http://schemas.microsoft.com/office/drawing/2014/main" id="{7B2A523A-77B1-824B-BA1E-3BEA6E338171}"/>
                </a:ext>
              </a:extLst>
            </p:cNvPr>
            <p:cNvSpPr>
              <a:spLocks noChangeShapeType="1"/>
            </p:cNvSpPr>
            <p:nvPr/>
          </p:nvSpPr>
          <p:spPr bwMode="auto">
            <a:xfrm flipH="1">
              <a:off x="2986088" y="5511800"/>
              <a:ext cx="158750" cy="520700"/>
            </a:xfrm>
            <a:prstGeom prst="line">
              <a:avLst/>
            </a:prstGeom>
            <a:noFill/>
            <a:ln w="12700">
              <a:solidFill>
                <a:schemeClr val="tx1"/>
              </a:solidFill>
              <a:round/>
              <a:headEnd type="none" w="sm" len="sm"/>
              <a:tailEnd type="none" w="sm" len="sm"/>
            </a:ln>
          </p:spPr>
          <p:txBody>
            <a:bodyPr/>
            <a:lstStyle/>
            <a:p>
              <a:endParaRPr lang="de-DE" sz="1400"/>
            </a:p>
          </p:txBody>
        </p:sp>
        <p:sp>
          <p:nvSpPr>
            <p:cNvPr id="27" name="Oval 15">
              <a:extLst>
                <a:ext uri="{FF2B5EF4-FFF2-40B4-BE49-F238E27FC236}">
                  <a16:creationId xmlns:a16="http://schemas.microsoft.com/office/drawing/2014/main" id="{69F79639-38F4-704B-A22C-E7DC070F3CDF}"/>
                </a:ext>
              </a:extLst>
            </p:cNvPr>
            <p:cNvSpPr>
              <a:spLocks noChangeArrowheads="1"/>
            </p:cNvSpPr>
            <p:nvPr/>
          </p:nvSpPr>
          <p:spPr bwMode="auto">
            <a:xfrm>
              <a:off x="3502025" y="4232275"/>
              <a:ext cx="1828800" cy="268288"/>
            </a:xfrm>
            <a:prstGeom prst="ellipse">
              <a:avLst/>
            </a:prstGeom>
            <a:solidFill>
              <a:srgbClr val="FFC000">
                <a:alpha val="50000"/>
              </a:srgbClr>
            </a:solidFill>
            <a:ln w="12700">
              <a:solidFill>
                <a:schemeClr val="tx1"/>
              </a:solidFill>
              <a:round/>
              <a:headEnd type="none" w="sm" len="sm"/>
              <a:tailEnd type="none" w="sm" len="sm"/>
            </a:ln>
          </p:spPr>
          <p:txBody>
            <a:bodyPr wrap="none" anchor="ctr"/>
            <a:lstStyle/>
            <a:p>
              <a:pPr algn="ctr"/>
              <a:r>
                <a:rPr lang="de-DE" sz="1400" dirty="0"/>
                <a:t>Zwischenschema</a:t>
              </a:r>
            </a:p>
          </p:txBody>
        </p:sp>
        <p:sp>
          <p:nvSpPr>
            <p:cNvPr id="28" name="Oval 9">
              <a:extLst>
                <a:ext uri="{FF2B5EF4-FFF2-40B4-BE49-F238E27FC236}">
                  <a16:creationId xmlns:a16="http://schemas.microsoft.com/office/drawing/2014/main" id="{1930C740-B2E9-9041-AE13-0E70B6DD9513}"/>
                </a:ext>
              </a:extLst>
            </p:cNvPr>
            <p:cNvSpPr>
              <a:spLocks noChangeArrowheads="1"/>
            </p:cNvSpPr>
            <p:nvPr/>
          </p:nvSpPr>
          <p:spPr bwMode="auto">
            <a:xfrm>
              <a:off x="3236913" y="5027613"/>
              <a:ext cx="2327275" cy="365125"/>
            </a:xfrm>
            <a:prstGeom prst="ellipse">
              <a:avLst/>
            </a:prstGeom>
            <a:solidFill>
              <a:srgbClr val="FFC000">
                <a:alpha val="75000"/>
              </a:srgbClr>
            </a:solidFill>
            <a:ln w="12700">
              <a:solidFill>
                <a:schemeClr val="tx1"/>
              </a:solidFill>
              <a:round/>
              <a:headEnd type="none" w="sm" len="sm"/>
              <a:tailEnd type="none" w="sm" len="sm"/>
            </a:ln>
          </p:spPr>
          <p:txBody>
            <a:bodyPr wrap="none" anchor="ctr"/>
            <a:lstStyle/>
            <a:p>
              <a:pPr algn="ctr"/>
              <a:r>
                <a:rPr lang="de-DE" sz="1400" dirty="0"/>
                <a:t>Zwischenschema</a:t>
              </a:r>
            </a:p>
          </p:txBody>
        </p:sp>
        <p:sp>
          <p:nvSpPr>
            <p:cNvPr id="29" name="Oval 18">
              <a:extLst>
                <a:ext uri="{FF2B5EF4-FFF2-40B4-BE49-F238E27FC236}">
                  <a16:creationId xmlns:a16="http://schemas.microsoft.com/office/drawing/2014/main" id="{63BAF6AC-41AE-9A43-8E9B-0A9AD7C23EBA}"/>
                </a:ext>
              </a:extLst>
            </p:cNvPr>
            <p:cNvSpPr>
              <a:spLocks noChangeArrowheads="1"/>
            </p:cNvSpPr>
            <p:nvPr/>
          </p:nvSpPr>
          <p:spPr bwMode="auto">
            <a:xfrm>
              <a:off x="3763963" y="3413125"/>
              <a:ext cx="1333500" cy="209550"/>
            </a:xfrm>
            <a:prstGeom prst="ellipse">
              <a:avLst/>
            </a:prstGeom>
            <a:solidFill>
              <a:srgbClr val="FFC000">
                <a:alpha val="25000"/>
              </a:srgbClr>
            </a:solidFill>
            <a:ln w="12700">
              <a:solidFill>
                <a:schemeClr val="tx1"/>
              </a:solidFill>
              <a:round/>
              <a:headEnd type="none" w="sm" len="sm"/>
              <a:tailEnd type="none" w="sm" len="sm"/>
            </a:ln>
          </p:spPr>
          <p:txBody>
            <a:bodyPr wrap="none" anchor="ctr"/>
            <a:lstStyle/>
            <a:p>
              <a:pPr algn="ctr"/>
              <a:r>
                <a:rPr lang="de-DE" sz="1400" dirty="0"/>
                <a:t>Initiales Schema</a:t>
              </a:r>
            </a:p>
          </p:txBody>
        </p:sp>
        <p:sp>
          <p:nvSpPr>
            <p:cNvPr id="30" name="Line 45">
              <a:extLst>
                <a:ext uri="{FF2B5EF4-FFF2-40B4-BE49-F238E27FC236}">
                  <a16:creationId xmlns:a16="http://schemas.microsoft.com/office/drawing/2014/main" id="{22F2E795-330C-C947-A64B-F7CB44FBAFFF}"/>
                </a:ext>
              </a:extLst>
            </p:cNvPr>
            <p:cNvSpPr>
              <a:spLocks noChangeShapeType="1"/>
            </p:cNvSpPr>
            <p:nvPr/>
          </p:nvSpPr>
          <p:spPr bwMode="auto">
            <a:xfrm>
              <a:off x="6196013" y="3594100"/>
              <a:ext cx="0" cy="771525"/>
            </a:xfrm>
            <a:prstGeom prst="line">
              <a:avLst/>
            </a:prstGeom>
            <a:noFill/>
            <a:ln w="28575">
              <a:solidFill>
                <a:schemeClr val="tx1"/>
              </a:solidFill>
              <a:round/>
              <a:headEnd/>
              <a:tailEnd type="triangle" w="med" len="med"/>
            </a:ln>
          </p:spPr>
          <p:txBody>
            <a:bodyPr/>
            <a:lstStyle/>
            <a:p>
              <a:endParaRPr lang="de-DE" sz="1400"/>
            </a:p>
          </p:txBody>
        </p:sp>
        <p:sp>
          <p:nvSpPr>
            <p:cNvPr id="31" name="Text Box 46">
              <a:extLst>
                <a:ext uri="{FF2B5EF4-FFF2-40B4-BE49-F238E27FC236}">
                  <a16:creationId xmlns:a16="http://schemas.microsoft.com/office/drawing/2014/main" id="{E1806B16-EA6D-D549-AC2D-15EF1ED077E9}"/>
                </a:ext>
              </a:extLst>
            </p:cNvPr>
            <p:cNvSpPr txBox="1">
              <a:spLocks noChangeArrowheads="1"/>
            </p:cNvSpPr>
            <p:nvPr/>
          </p:nvSpPr>
          <p:spPr bwMode="auto">
            <a:xfrm>
              <a:off x="6159500" y="3736975"/>
              <a:ext cx="786421" cy="263867"/>
            </a:xfrm>
            <a:prstGeom prst="rect">
              <a:avLst/>
            </a:prstGeom>
            <a:noFill/>
            <a:ln w="12700">
              <a:noFill/>
              <a:miter lim="800000"/>
              <a:headEnd type="none" w="sm" len="sm"/>
              <a:tailEnd type="none" w="sm" len="sm"/>
            </a:ln>
          </p:spPr>
          <p:txBody>
            <a:bodyPr wrap="none">
              <a:spAutoFit/>
            </a:bodyPr>
            <a:lstStyle/>
            <a:p>
              <a:r>
                <a:rPr lang="de-DE" sz="1400"/>
                <a:t>Verfeinerung</a:t>
              </a:r>
            </a:p>
          </p:txBody>
        </p:sp>
        <p:sp>
          <p:nvSpPr>
            <p:cNvPr id="32" name="Line 49">
              <a:extLst>
                <a:ext uri="{FF2B5EF4-FFF2-40B4-BE49-F238E27FC236}">
                  <a16:creationId xmlns:a16="http://schemas.microsoft.com/office/drawing/2014/main" id="{8A2492C9-7C00-6D42-AA4C-4961BAF1CE3C}"/>
                </a:ext>
              </a:extLst>
            </p:cNvPr>
            <p:cNvSpPr>
              <a:spLocks noChangeShapeType="1"/>
            </p:cNvSpPr>
            <p:nvPr/>
          </p:nvSpPr>
          <p:spPr bwMode="auto">
            <a:xfrm>
              <a:off x="6194425" y="4438650"/>
              <a:ext cx="0" cy="771525"/>
            </a:xfrm>
            <a:prstGeom prst="line">
              <a:avLst/>
            </a:prstGeom>
            <a:noFill/>
            <a:ln w="28575">
              <a:solidFill>
                <a:schemeClr val="tx1"/>
              </a:solidFill>
              <a:prstDash val="dash"/>
              <a:round/>
              <a:headEnd/>
              <a:tailEnd type="triangle" w="med" len="med"/>
            </a:ln>
          </p:spPr>
          <p:txBody>
            <a:bodyPr/>
            <a:lstStyle/>
            <a:p>
              <a:endParaRPr lang="de-DE" sz="1400"/>
            </a:p>
          </p:txBody>
        </p:sp>
        <p:sp>
          <p:nvSpPr>
            <p:cNvPr id="33" name="Text Box 50">
              <a:extLst>
                <a:ext uri="{FF2B5EF4-FFF2-40B4-BE49-F238E27FC236}">
                  <a16:creationId xmlns:a16="http://schemas.microsoft.com/office/drawing/2014/main" id="{6B142336-E1F3-D341-A11B-505B7E547BE4}"/>
                </a:ext>
              </a:extLst>
            </p:cNvPr>
            <p:cNvSpPr txBox="1">
              <a:spLocks noChangeArrowheads="1"/>
            </p:cNvSpPr>
            <p:nvPr/>
          </p:nvSpPr>
          <p:spPr bwMode="auto">
            <a:xfrm>
              <a:off x="6157913" y="4581525"/>
              <a:ext cx="990024" cy="263867"/>
            </a:xfrm>
            <a:prstGeom prst="rect">
              <a:avLst/>
            </a:prstGeom>
            <a:noFill/>
            <a:ln w="12700">
              <a:noFill/>
              <a:miter lim="800000"/>
              <a:headEnd type="none" w="sm" len="sm"/>
              <a:tailEnd type="none" w="sm" len="sm"/>
            </a:ln>
          </p:spPr>
          <p:txBody>
            <a:bodyPr wrap="none">
              <a:spAutoFit/>
            </a:bodyPr>
            <a:lstStyle/>
            <a:p>
              <a:r>
                <a:rPr lang="de-DE" sz="1400"/>
                <a:t>Verfeinerung(en)</a:t>
              </a:r>
            </a:p>
          </p:txBody>
        </p:sp>
        <p:sp>
          <p:nvSpPr>
            <p:cNvPr id="34" name="Line 52">
              <a:extLst>
                <a:ext uri="{FF2B5EF4-FFF2-40B4-BE49-F238E27FC236}">
                  <a16:creationId xmlns:a16="http://schemas.microsoft.com/office/drawing/2014/main" id="{A42374DE-EA4D-9C45-8B24-DC67322665CF}"/>
                </a:ext>
              </a:extLst>
            </p:cNvPr>
            <p:cNvSpPr>
              <a:spLocks noChangeShapeType="1"/>
            </p:cNvSpPr>
            <p:nvPr/>
          </p:nvSpPr>
          <p:spPr bwMode="auto">
            <a:xfrm>
              <a:off x="6196013" y="5273675"/>
              <a:ext cx="0" cy="769938"/>
            </a:xfrm>
            <a:prstGeom prst="line">
              <a:avLst/>
            </a:prstGeom>
            <a:noFill/>
            <a:ln w="28575">
              <a:solidFill>
                <a:schemeClr val="tx1"/>
              </a:solidFill>
              <a:round/>
              <a:headEnd/>
              <a:tailEnd type="triangle" w="med" len="med"/>
            </a:ln>
          </p:spPr>
          <p:txBody>
            <a:bodyPr/>
            <a:lstStyle/>
            <a:p>
              <a:endParaRPr lang="de-DE" sz="1400"/>
            </a:p>
          </p:txBody>
        </p:sp>
        <p:sp>
          <p:nvSpPr>
            <p:cNvPr id="35" name="Text Box 53">
              <a:extLst>
                <a:ext uri="{FF2B5EF4-FFF2-40B4-BE49-F238E27FC236}">
                  <a16:creationId xmlns:a16="http://schemas.microsoft.com/office/drawing/2014/main" id="{67245024-C9B2-FB4B-B43E-50D5E2939C02}"/>
                </a:ext>
              </a:extLst>
            </p:cNvPr>
            <p:cNvSpPr txBox="1">
              <a:spLocks noChangeArrowheads="1"/>
            </p:cNvSpPr>
            <p:nvPr/>
          </p:nvSpPr>
          <p:spPr bwMode="auto">
            <a:xfrm>
              <a:off x="6159500" y="5414963"/>
              <a:ext cx="786421" cy="263867"/>
            </a:xfrm>
            <a:prstGeom prst="rect">
              <a:avLst/>
            </a:prstGeom>
            <a:noFill/>
            <a:ln w="12700">
              <a:noFill/>
              <a:miter lim="800000"/>
              <a:headEnd type="none" w="sm" len="sm"/>
              <a:tailEnd type="none" w="sm" len="sm"/>
            </a:ln>
          </p:spPr>
          <p:txBody>
            <a:bodyPr wrap="none">
              <a:spAutoFit/>
            </a:bodyPr>
            <a:lstStyle/>
            <a:p>
              <a:r>
                <a:rPr lang="de-DE" sz="1400"/>
                <a:t>Verfeinerung</a:t>
              </a:r>
            </a:p>
          </p:txBody>
        </p:sp>
      </p:grpSp>
    </p:spTree>
    <p:extLst>
      <p:ext uri="{BB962C8B-B14F-4D97-AF65-F5344CB8AC3E}">
        <p14:creationId xmlns:p14="http://schemas.microsoft.com/office/powerpoint/2010/main" val="1824698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43A361-F341-294F-9C83-F8D409BED29D}"/>
              </a:ext>
            </a:extLst>
          </p:cNvPr>
          <p:cNvSpPr>
            <a:spLocks noGrp="1"/>
          </p:cNvSpPr>
          <p:nvPr>
            <p:ph type="title"/>
          </p:nvPr>
        </p:nvSpPr>
        <p:spPr/>
        <p:txBody>
          <a:bodyPr/>
          <a:lstStyle/>
          <a:p>
            <a:r>
              <a:rPr lang="de-DE" dirty="0"/>
              <a:t>Modelle</a:t>
            </a:r>
          </a:p>
        </p:txBody>
      </p:sp>
      <p:sp>
        <p:nvSpPr>
          <p:cNvPr id="5" name="Content Placeholder 4">
            <a:extLst>
              <a:ext uri="{FF2B5EF4-FFF2-40B4-BE49-F238E27FC236}">
                <a16:creationId xmlns:a16="http://schemas.microsoft.com/office/drawing/2014/main" id="{DA4C5D35-1475-4B4B-966F-7F2E26B0429D}"/>
              </a:ext>
            </a:extLst>
          </p:cNvPr>
          <p:cNvSpPr>
            <a:spLocks noGrp="1"/>
          </p:cNvSpPr>
          <p:nvPr>
            <p:ph idx="1"/>
          </p:nvPr>
        </p:nvSpPr>
        <p:spPr>
          <a:xfrm>
            <a:off x="359626" y="1665066"/>
            <a:ext cx="7189610" cy="4240848"/>
          </a:xfrm>
        </p:spPr>
        <p:txBody>
          <a:bodyPr>
            <a:normAutofit/>
          </a:bodyPr>
          <a:lstStyle/>
          <a:p>
            <a:r>
              <a:rPr lang="de-DE" dirty="0"/>
              <a:t>Modell: Abbild, Vorbild</a:t>
            </a:r>
          </a:p>
          <a:p>
            <a:r>
              <a:rPr lang="de-DE" dirty="0"/>
              <a:t>Typen von Modellen</a:t>
            </a:r>
          </a:p>
          <a:p>
            <a:pPr lvl="1"/>
            <a:r>
              <a:rPr lang="de-DE" dirty="0"/>
              <a:t>Konkrete / abstrakte Modelle </a:t>
            </a:r>
          </a:p>
          <a:p>
            <a:pPr lvl="2"/>
            <a:r>
              <a:rPr lang="de-DE" dirty="0"/>
              <a:t>Prototyp eines neuen Laptop / Erlösmodell</a:t>
            </a:r>
          </a:p>
          <a:p>
            <a:pPr lvl="1"/>
            <a:r>
              <a:rPr lang="de-DE" dirty="0"/>
              <a:t>Konkrete / abstrakte Originale</a:t>
            </a:r>
          </a:p>
          <a:p>
            <a:pPr lvl="2"/>
            <a:r>
              <a:rPr lang="de-DE" dirty="0"/>
              <a:t>Laptop / Personalentwicklung</a:t>
            </a:r>
          </a:p>
          <a:p>
            <a:r>
              <a:rPr lang="de-DE" dirty="0"/>
              <a:t>Was wird modelliert?</a:t>
            </a:r>
          </a:p>
          <a:p>
            <a:pPr lvl="1"/>
            <a:r>
              <a:rPr lang="de-DE" dirty="0"/>
              <a:t>Struktur: Elemente eines Originals</a:t>
            </a:r>
          </a:p>
          <a:p>
            <a:pPr lvl="1"/>
            <a:r>
              <a:rPr lang="de-DE" dirty="0"/>
              <a:t>Eigenschaften: Attribute der Elemente</a:t>
            </a:r>
          </a:p>
          <a:p>
            <a:pPr lvl="1"/>
            <a:r>
              <a:rPr lang="de-DE" dirty="0"/>
              <a:t>Beziehungen zwischen Elementen</a:t>
            </a:r>
          </a:p>
          <a:p>
            <a:pPr lvl="1"/>
            <a:r>
              <a:rPr lang="de-DE" dirty="0"/>
              <a:t>Verhalten: Dynamik der Elemente</a:t>
            </a:r>
          </a:p>
        </p:txBody>
      </p:sp>
      <p:sp>
        <p:nvSpPr>
          <p:cNvPr id="2" name="Date Placeholder 1">
            <a:extLst>
              <a:ext uri="{FF2B5EF4-FFF2-40B4-BE49-F238E27FC236}">
                <a16:creationId xmlns:a16="http://schemas.microsoft.com/office/drawing/2014/main" id="{7D5E2E39-923F-474D-BEBD-A88CEA3B9C59}"/>
              </a:ext>
            </a:extLst>
          </p:cNvPr>
          <p:cNvSpPr>
            <a:spLocks noGrp="1"/>
          </p:cNvSpPr>
          <p:nvPr>
            <p:ph type="dt" sz="half" idx="2"/>
          </p:nvPr>
        </p:nvSpPr>
        <p:spPr/>
        <p:txBody>
          <a:bodyPr/>
          <a:lstStyle/>
          <a:p>
            <a:r>
              <a:rPr lang="en-GB"/>
              <a:t>Modellierung</a:t>
            </a:r>
          </a:p>
        </p:txBody>
      </p:sp>
      <p:sp>
        <p:nvSpPr>
          <p:cNvPr id="17" name="Footer Placeholder 16">
            <a:extLst>
              <a:ext uri="{FF2B5EF4-FFF2-40B4-BE49-F238E27FC236}">
                <a16:creationId xmlns:a16="http://schemas.microsoft.com/office/drawing/2014/main" id="{3CE235AE-3ADD-3046-9335-E372CE2183FF}"/>
              </a:ext>
            </a:extLst>
          </p:cNvPr>
          <p:cNvSpPr>
            <a:spLocks noGrp="1"/>
          </p:cNvSpPr>
          <p:nvPr>
            <p:ph type="ftr" sz="quarter" idx="3"/>
          </p:nvPr>
        </p:nvSpPr>
        <p:spPr/>
        <p:txBody>
          <a:bodyPr/>
          <a:lstStyle/>
          <a:p>
            <a:r>
              <a:rPr lang="en-GB"/>
              <a:t>T. Braun - Datenbanken</a:t>
            </a:r>
          </a:p>
        </p:txBody>
      </p:sp>
      <p:sp>
        <p:nvSpPr>
          <p:cNvPr id="3" name="Slide Number Placeholder 2">
            <a:extLst>
              <a:ext uri="{FF2B5EF4-FFF2-40B4-BE49-F238E27FC236}">
                <a16:creationId xmlns:a16="http://schemas.microsoft.com/office/drawing/2014/main" id="{63BA15DA-47E7-C943-8E53-210A77679CAF}"/>
              </a:ext>
            </a:extLst>
          </p:cNvPr>
          <p:cNvSpPr>
            <a:spLocks noGrp="1"/>
          </p:cNvSpPr>
          <p:nvPr>
            <p:ph type="sldNum" sz="quarter" idx="4"/>
          </p:nvPr>
        </p:nvSpPr>
        <p:spPr/>
        <p:txBody>
          <a:bodyPr/>
          <a:lstStyle/>
          <a:p>
            <a:fld id="{6B52BCD7-8B4B-1443-81DC-540C3C62FE02}" type="slidenum">
              <a:rPr lang="en-GB" smtClean="0"/>
              <a:t>5</a:t>
            </a:fld>
            <a:endParaRPr lang="en-GB"/>
          </a:p>
        </p:txBody>
      </p:sp>
      <p:pic>
        <p:nvPicPr>
          <p:cNvPr id="6" name="Picture 3">
            <a:extLst>
              <a:ext uri="{FF2B5EF4-FFF2-40B4-BE49-F238E27FC236}">
                <a16:creationId xmlns:a16="http://schemas.microsoft.com/office/drawing/2014/main" id="{EA19898D-5CF7-714F-AD78-C7D44A14399F}"/>
              </a:ext>
            </a:extLst>
          </p:cNvPr>
          <p:cNvPicPr>
            <a:picLocks noChangeAspect="1" noChangeArrowheads="1"/>
          </p:cNvPicPr>
          <p:nvPr/>
        </p:nvPicPr>
        <p:blipFill>
          <a:blip r:embed="rId3" cstate="print"/>
          <a:srcRect/>
          <a:stretch>
            <a:fillRect/>
          </a:stretch>
        </p:blipFill>
        <p:spPr bwMode="auto">
          <a:xfrm>
            <a:off x="7549235" y="2813042"/>
            <a:ext cx="4282440" cy="3092872"/>
          </a:xfrm>
          <a:prstGeom prst="rect">
            <a:avLst/>
          </a:prstGeom>
          <a:ln>
            <a:noFill/>
          </a:ln>
          <a:effectLst>
            <a:outerShdw blurRad="292100" dist="139700" dir="2700000" algn="tl" rotWithShape="0">
              <a:srgbClr val="333333">
                <a:alpha val="65000"/>
              </a:srgbClr>
            </a:outerShdw>
          </a:effectLst>
        </p:spPr>
      </p:pic>
      <p:pic>
        <p:nvPicPr>
          <p:cNvPr id="7" name="Picture 2">
            <a:extLst>
              <a:ext uri="{FF2B5EF4-FFF2-40B4-BE49-F238E27FC236}">
                <a16:creationId xmlns:a16="http://schemas.microsoft.com/office/drawing/2014/main" id="{E912F8B3-5626-A54F-8414-22F4789C7846}"/>
              </a:ext>
            </a:extLst>
          </p:cNvPr>
          <p:cNvPicPr>
            <a:picLocks noChangeAspect="1" noChangeArrowheads="1"/>
          </p:cNvPicPr>
          <p:nvPr/>
        </p:nvPicPr>
        <p:blipFill>
          <a:blip r:embed="rId4" cstate="print"/>
          <a:srcRect/>
          <a:stretch>
            <a:fillRect/>
          </a:stretch>
        </p:blipFill>
        <p:spPr bwMode="auto">
          <a:xfrm>
            <a:off x="8636990" y="1073194"/>
            <a:ext cx="3101340" cy="2481072"/>
          </a:xfrm>
          <a:prstGeom prst="rect">
            <a:avLst/>
          </a:prstGeom>
          <a:ln>
            <a:noFill/>
          </a:ln>
          <a:effectLst>
            <a:outerShdw blurRad="292100" dist="139700" dir="2700000" algn="tl" rotWithShape="0">
              <a:srgbClr val="333333">
                <a:alpha val="65000"/>
              </a:srgbClr>
            </a:outerShdw>
          </a:effectLst>
        </p:spPr>
      </p:pic>
      <p:grpSp>
        <p:nvGrpSpPr>
          <p:cNvPr id="8" name="Group 7">
            <a:extLst>
              <a:ext uri="{FF2B5EF4-FFF2-40B4-BE49-F238E27FC236}">
                <a16:creationId xmlns:a16="http://schemas.microsoft.com/office/drawing/2014/main" id="{247B7FAC-8828-F44C-A9D4-9302DC87D95B}"/>
              </a:ext>
            </a:extLst>
          </p:cNvPr>
          <p:cNvGrpSpPr/>
          <p:nvPr/>
        </p:nvGrpSpPr>
        <p:grpSpPr>
          <a:xfrm>
            <a:off x="4326595" y="1374918"/>
            <a:ext cx="2879801" cy="720009"/>
            <a:chOff x="1102310" y="5127118"/>
            <a:chExt cx="2879801" cy="720009"/>
          </a:xfrm>
        </p:grpSpPr>
        <p:sp>
          <p:nvSpPr>
            <p:cNvPr id="9" name="TextBox 8">
              <a:extLst>
                <a:ext uri="{FF2B5EF4-FFF2-40B4-BE49-F238E27FC236}">
                  <a16:creationId xmlns:a16="http://schemas.microsoft.com/office/drawing/2014/main" id="{394588E8-0FEE-DB43-B1A9-6A1C1C8681D9}"/>
                </a:ext>
              </a:extLst>
            </p:cNvPr>
            <p:cNvSpPr txBox="1"/>
            <p:nvPr/>
          </p:nvSpPr>
          <p:spPr>
            <a:xfrm>
              <a:off x="1102310" y="5127118"/>
              <a:ext cx="2879801" cy="720009"/>
            </a:xfrm>
            <a:prstGeom prst="cloudCallout">
              <a:avLst>
                <a:gd name="adj1" fmla="val -69467"/>
                <a:gd name="adj2" fmla="val 69655"/>
              </a:avLst>
            </a:prstGeom>
            <a:solidFill>
              <a:srgbClr val="FFC000"/>
            </a:solidFill>
            <a:ln>
              <a:noFill/>
            </a:ln>
          </p:spPr>
          <p:style>
            <a:lnRef idx="0">
              <a:schemeClr val="accent1"/>
            </a:lnRef>
            <a:fillRef idx="3">
              <a:schemeClr val="accent1"/>
            </a:fillRef>
            <a:effectRef idx="3">
              <a:schemeClr val="accent1"/>
            </a:effectRef>
            <a:fontRef idx="minor">
              <a:schemeClr val="lt1"/>
            </a:fontRef>
          </p:style>
          <p:txBody>
            <a:bodyPr wrap="square" rtlCol="0">
              <a:noAutofit/>
            </a:bodyPr>
            <a:lstStyle/>
            <a:p>
              <a:endParaRPr lang="de-DE"/>
            </a:p>
          </p:txBody>
        </p:sp>
        <p:sp>
          <p:nvSpPr>
            <p:cNvPr id="10" name="Rectangle 9">
              <a:extLst>
                <a:ext uri="{FF2B5EF4-FFF2-40B4-BE49-F238E27FC236}">
                  <a16:creationId xmlns:a16="http://schemas.microsoft.com/office/drawing/2014/main" id="{7CD37680-9DCD-7E4A-8FCE-1967AC968044}"/>
                </a:ext>
              </a:extLst>
            </p:cNvPr>
            <p:cNvSpPr/>
            <p:nvPr/>
          </p:nvSpPr>
          <p:spPr>
            <a:xfrm>
              <a:off x="1343887" y="5164851"/>
              <a:ext cx="2482927" cy="646331"/>
            </a:xfrm>
            <a:prstGeom prst="rect">
              <a:avLst/>
            </a:prstGeom>
          </p:spPr>
          <p:txBody>
            <a:bodyPr wrap="square">
              <a:spAutoFit/>
            </a:bodyPr>
            <a:lstStyle/>
            <a:p>
              <a:pPr algn="ctr"/>
              <a:r>
                <a:rPr lang="de-DE" dirty="0">
                  <a:solidFill>
                    <a:schemeClr val="bg1"/>
                  </a:solidFill>
                </a:rPr>
                <a:t>Welche Modelle gibt es in der Informatik?</a:t>
              </a:r>
            </a:p>
          </p:txBody>
        </p:sp>
      </p:grpSp>
      <p:grpSp>
        <p:nvGrpSpPr>
          <p:cNvPr id="11" name="Group 10">
            <a:extLst>
              <a:ext uri="{FF2B5EF4-FFF2-40B4-BE49-F238E27FC236}">
                <a16:creationId xmlns:a16="http://schemas.microsoft.com/office/drawing/2014/main" id="{6516C969-450D-FC48-BE7C-3D71163D5767}"/>
              </a:ext>
            </a:extLst>
          </p:cNvPr>
          <p:cNvGrpSpPr/>
          <p:nvPr/>
        </p:nvGrpSpPr>
        <p:grpSpPr>
          <a:xfrm>
            <a:off x="4823343" y="3323924"/>
            <a:ext cx="2833127" cy="1035554"/>
            <a:chOff x="1102310" y="5127119"/>
            <a:chExt cx="2833127" cy="1035554"/>
          </a:xfrm>
        </p:grpSpPr>
        <p:sp>
          <p:nvSpPr>
            <p:cNvPr id="12" name="TextBox 11">
              <a:extLst>
                <a:ext uri="{FF2B5EF4-FFF2-40B4-BE49-F238E27FC236}">
                  <a16:creationId xmlns:a16="http://schemas.microsoft.com/office/drawing/2014/main" id="{A2B80989-24CD-4449-9C06-344BCA3A964C}"/>
                </a:ext>
              </a:extLst>
            </p:cNvPr>
            <p:cNvSpPr txBox="1"/>
            <p:nvPr/>
          </p:nvSpPr>
          <p:spPr>
            <a:xfrm>
              <a:off x="1102310" y="5127119"/>
              <a:ext cx="2833127" cy="1035554"/>
            </a:xfrm>
            <a:prstGeom prst="cloudCallout">
              <a:avLst>
                <a:gd name="adj1" fmla="val -74732"/>
                <a:gd name="adj2" fmla="val 10788"/>
              </a:avLst>
            </a:prstGeom>
            <a:solidFill>
              <a:srgbClr val="FFC000"/>
            </a:solidFill>
            <a:ln>
              <a:noFill/>
            </a:ln>
          </p:spPr>
          <p:style>
            <a:lnRef idx="0">
              <a:schemeClr val="accent1"/>
            </a:lnRef>
            <a:fillRef idx="3">
              <a:schemeClr val="accent1"/>
            </a:fillRef>
            <a:effectRef idx="3">
              <a:schemeClr val="accent1"/>
            </a:effectRef>
            <a:fontRef idx="minor">
              <a:schemeClr val="lt1"/>
            </a:fontRef>
          </p:style>
          <p:txBody>
            <a:bodyPr wrap="square" rtlCol="0">
              <a:noAutofit/>
            </a:bodyPr>
            <a:lstStyle/>
            <a:p>
              <a:endParaRPr lang="de-DE"/>
            </a:p>
          </p:txBody>
        </p:sp>
        <p:sp>
          <p:nvSpPr>
            <p:cNvPr id="13" name="Rectangle 12">
              <a:extLst>
                <a:ext uri="{FF2B5EF4-FFF2-40B4-BE49-F238E27FC236}">
                  <a16:creationId xmlns:a16="http://schemas.microsoft.com/office/drawing/2014/main" id="{4274B343-6926-F64C-8636-E89B9D1A3449}"/>
                </a:ext>
              </a:extLst>
            </p:cNvPr>
            <p:cNvSpPr/>
            <p:nvPr/>
          </p:nvSpPr>
          <p:spPr>
            <a:xfrm>
              <a:off x="1269770" y="5180386"/>
              <a:ext cx="2498205" cy="923330"/>
            </a:xfrm>
            <a:prstGeom prst="rect">
              <a:avLst/>
            </a:prstGeom>
          </p:spPr>
          <p:txBody>
            <a:bodyPr wrap="square">
              <a:spAutoFit/>
            </a:bodyPr>
            <a:lstStyle/>
            <a:p>
              <a:pPr algn="ctr"/>
              <a:r>
                <a:rPr lang="de-DE" dirty="0">
                  <a:solidFill>
                    <a:schemeClr val="bg1"/>
                  </a:solidFill>
                </a:rPr>
                <a:t>Was davon bildet ein DB-Modell (Schema) ab? Und was nicht?</a:t>
              </a:r>
            </a:p>
          </p:txBody>
        </p:sp>
      </p:grpSp>
    </p:spTree>
    <p:extLst>
      <p:ext uri="{BB962C8B-B14F-4D97-AF65-F5344CB8AC3E}">
        <p14:creationId xmlns:p14="http://schemas.microsoft.com/office/powerpoint/2010/main" val="254481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21F84-34AA-AB4D-8D30-F910D3728F78}"/>
              </a:ext>
            </a:extLst>
          </p:cNvPr>
          <p:cNvSpPr>
            <a:spLocks noGrp="1"/>
          </p:cNvSpPr>
          <p:nvPr>
            <p:ph type="title"/>
          </p:nvPr>
        </p:nvSpPr>
        <p:spPr/>
        <p:txBody>
          <a:bodyPr/>
          <a:lstStyle/>
          <a:p>
            <a:r>
              <a:rPr lang="de-DE" dirty="0"/>
              <a:t>Top-down EER-Transformationen</a:t>
            </a:r>
          </a:p>
        </p:txBody>
      </p:sp>
      <p:sp>
        <p:nvSpPr>
          <p:cNvPr id="63" name="Date Placeholder 62">
            <a:extLst>
              <a:ext uri="{FF2B5EF4-FFF2-40B4-BE49-F238E27FC236}">
                <a16:creationId xmlns:a16="http://schemas.microsoft.com/office/drawing/2014/main" id="{D24C4DDA-69C2-ED48-A863-566F8E86FD50}"/>
              </a:ext>
            </a:extLst>
          </p:cNvPr>
          <p:cNvSpPr>
            <a:spLocks noGrp="1"/>
          </p:cNvSpPr>
          <p:nvPr>
            <p:ph type="dt" sz="half" idx="2"/>
          </p:nvPr>
        </p:nvSpPr>
        <p:spPr/>
        <p:txBody>
          <a:bodyPr/>
          <a:lstStyle/>
          <a:p>
            <a:r>
              <a:rPr lang="en-GB"/>
              <a:t>Modellierung</a:t>
            </a:r>
          </a:p>
        </p:txBody>
      </p:sp>
      <p:sp>
        <p:nvSpPr>
          <p:cNvPr id="64" name="Footer Placeholder 63">
            <a:extLst>
              <a:ext uri="{FF2B5EF4-FFF2-40B4-BE49-F238E27FC236}">
                <a16:creationId xmlns:a16="http://schemas.microsoft.com/office/drawing/2014/main" id="{C94F3C79-EF61-7D4B-B9B5-534EE00D193D}"/>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7CF2716C-301F-274C-92A1-40A09142C740}"/>
              </a:ext>
            </a:extLst>
          </p:cNvPr>
          <p:cNvSpPr>
            <a:spLocks noGrp="1"/>
          </p:cNvSpPr>
          <p:nvPr>
            <p:ph type="sldNum" sz="quarter" idx="4"/>
          </p:nvPr>
        </p:nvSpPr>
        <p:spPr/>
        <p:txBody>
          <a:bodyPr/>
          <a:lstStyle/>
          <a:p>
            <a:fld id="{6B52BCD7-8B4B-1443-81DC-540C3C62FE02}" type="slidenum">
              <a:rPr lang="en-GB" smtClean="0"/>
              <a:t>50</a:t>
            </a:fld>
            <a:endParaRPr lang="en-GB"/>
          </a:p>
        </p:txBody>
      </p:sp>
      <p:graphicFrame>
        <p:nvGraphicFramePr>
          <p:cNvPr id="5" name="Group 398">
            <a:extLst>
              <a:ext uri="{FF2B5EF4-FFF2-40B4-BE49-F238E27FC236}">
                <a16:creationId xmlns:a16="http://schemas.microsoft.com/office/drawing/2014/main" id="{FF2EA041-1BA8-EC45-99DD-90EEAACC82AB}"/>
              </a:ext>
            </a:extLst>
          </p:cNvPr>
          <p:cNvGraphicFramePr>
            <a:graphicFrameLocks/>
          </p:cNvGraphicFramePr>
          <p:nvPr>
            <p:extLst>
              <p:ext uri="{D42A27DB-BD31-4B8C-83A1-F6EECF244321}">
                <p14:modId xmlns:p14="http://schemas.microsoft.com/office/powerpoint/2010/main" val="700665836"/>
              </p:ext>
            </p:extLst>
          </p:nvPr>
        </p:nvGraphicFramePr>
        <p:xfrm>
          <a:off x="973206" y="1667280"/>
          <a:ext cx="9466620" cy="4234320"/>
        </p:xfrm>
        <a:graphic>
          <a:graphicData uri="http://schemas.openxmlformats.org/drawingml/2006/table">
            <a:tbl>
              <a:tblPr/>
              <a:tblGrid>
                <a:gridCol w="586662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tblGrid>
              <a:tr h="0">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Transformation</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Initiales Konzept</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Ergebnis</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648000">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T-TD</a:t>
                      </a:r>
                      <a:r>
                        <a:rPr kumimoji="0" lang="de-DE" sz="1800" b="1" i="0" u="none" strike="noStrike" cap="none" normalizeH="0" baseline="-25000" dirty="0">
                          <a:ln>
                            <a:noFill/>
                          </a:ln>
                          <a:solidFill>
                            <a:schemeClr val="tx1"/>
                          </a:solidFill>
                          <a:effectLst/>
                          <a:latin typeface="+mn-lt"/>
                        </a:rPr>
                        <a:t>1</a:t>
                      </a:r>
                      <a:r>
                        <a:rPr kumimoji="0" lang="de-DE" sz="1800" b="0" i="0" u="none" strike="noStrike" cap="none" normalizeH="0" baseline="0" dirty="0">
                          <a:ln>
                            <a:noFill/>
                          </a:ln>
                          <a:solidFill>
                            <a:schemeClr val="tx1"/>
                          </a:solidFill>
                          <a:effectLst/>
                          <a:latin typeface="+mn-lt"/>
                        </a:rPr>
                        <a:t>:Von einer Entität zu zwei Entitäten mit einer Beziehung</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648000">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T-TD</a:t>
                      </a:r>
                      <a:r>
                        <a:rPr kumimoji="0" lang="de-DE" sz="1800" b="1" i="0" u="none" strike="noStrike" cap="none" normalizeH="0" baseline="-25000" dirty="0">
                          <a:ln>
                            <a:noFill/>
                          </a:ln>
                          <a:solidFill>
                            <a:schemeClr val="tx1"/>
                          </a:solidFill>
                          <a:effectLst/>
                          <a:latin typeface="+mn-lt"/>
                        </a:rPr>
                        <a:t>2</a:t>
                      </a:r>
                      <a:r>
                        <a:rPr kumimoji="0" lang="de-DE" sz="1800" b="0" i="0" u="none" strike="noStrike" cap="none" normalizeH="0" baseline="0" dirty="0">
                          <a:ln>
                            <a:noFill/>
                          </a:ln>
                          <a:solidFill>
                            <a:schemeClr val="tx1"/>
                          </a:solidFill>
                          <a:effectLst/>
                          <a:latin typeface="+mn-lt"/>
                        </a:rPr>
                        <a:t>: Von einer Entität zu Entität und Spezialisierungen</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648000">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T-TD</a:t>
                      </a:r>
                      <a:r>
                        <a:rPr kumimoji="0" lang="de-DE" sz="1800" b="1" i="0" u="none" strike="noStrike" cap="none" normalizeH="0" baseline="-25000" dirty="0">
                          <a:ln>
                            <a:noFill/>
                          </a:ln>
                          <a:solidFill>
                            <a:schemeClr val="tx1"/>
                          </a:solidFill>
                          <a:effectLst/>
                          <a:latin typeface="+mn-lt"/>
                        </a:rPr>
                        <a:t>3</a:t>
                      </a:r>
                      <a:r>
                        <a:rPr kumimoji="0" lang="de-DE" sz="1800" b="0" i="0" u="none" strike="noStrike" cap="none" normalizeH="0" baseline="0" dirty="0">
                          <a:ln>
                            <a:noFill/>
                          </a:ln>
                          <a:solidFill>
                            <a:schemeClr val="tx1"/>
                          </a:solidFill>
                          <a:effectLst/>
                          <a:latin typeface="+mn-lt"/>
                        </a:rPr>
                        <a:t>: Von einer Beziehung zu mehreren Beziehungen</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648000">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T-TD</a:t>
                      </a:r>
                      <a:r>
                        <a:rPr kumimoji="0" lang="de-DE" sz="1800" b="1" i="0" u="none" strike="noStrike" cap="none" normalizeH="0" baseline="-25000" dirty="0">
                          <a:ln>
                            <a:noFill/>
                          </a:ln>
                          <a:solidFill>
                            <a:schemeClr val="tx1"/>
                          </a:solidFill>
                          <a:effectLst/>
                          <a:latin typeface="+mn-lt"/>
                        </a:rPr>
                        <a:t>4</a:t>
                      </a:r>
                      <a:r>
                        <a:rPr kumimoji="0" lang="de-DE" sz="1800" b="0" i="0" u="none" strike="noStrike" cap="none" normalizeH="0" baseline="0" dirty="0">
                          <a:ln>
                            <a:noFill/>
                          </a:ln>
                          <a:solidFill>
                            <a:schemeClr val="tx1"/>
                          </a:solidFill>
                          <a:effectLst/>
                          <a:latin typeface="+mn-lt"/>
                        </a:rPr>
                        <a:t>: Von einer Beziehung zu einer Entität mit Beziehungen</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648000">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T-TD</a:t>
                      </a:r>
                      <a:r>
                        <a:rPr kumimoji="0" lang="de-DE" sz="1800" b="1" i="0" u="none" strike="noStrike" cap="none" normalizeH="0" baseline="-25000" dirty="0">
                          <a:ln>
                            <a:noFill/>
                          </a:ln>
                          <a:solidFill>
                            <a:schemeClr val="tx1"/>
                          </a:solidFill>
                          <a:effectLst/>
                          <a:latin typeface="+mn-lt"/>
                        </a:rPr>
                        <a:t>5</a:t>
                      </a:r>
                      <a:r>
                        <a:rPr kumimoji="0" lang="de-DE" sz="1800" b="0" i="0" u="none" strike="noStrike" cap="none" normalizeH="0" baseline="0" dirty="0">
                          <a:ln>
                            <a:noFill/>
                          </a:ln>
                          <a:solidFill>
                            <a:schemeClr val="tx1"/>
                          </a:solidFill>
                          <a:effectLst/>
                          <a:latin typeface="+mn-lt"/>
                        </a:rPr>
                        <a:t>: Hinzufügen von Attributen zu einer Entität</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648000">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T-TD</a:t>
                      </a:r>
                      <a:r>
                        <a:rPr kumimoji="0" lang="de-DE" sz="1800" b="1" i="0" u="none" strike="noStrike" cap="none" normalizeH="0" baseline="-25000" dirty="0">
                          <a:ln>
                            <a:noFill/>
                          </a:ln>
                          <a:solidFill>
                            <a:schemeClr val="tx1"/>
                          </a:solidFill>
                          <a:effectLst/>
                          <a:latin typeface="+mn-lt"/>
                        </a:rPr>
                        <a:t>6</a:t>
                      </a:r>
                      <a:r>
                        <a:rPr kumimoji="0" lang="de-DE" sz="1800" b="0" i="0" u="none" strike="noStrike" cap="none" normalizeH="0" baseline="0" dirty="0">
                          <a:ln>
                            <a:noFill/>
                          </a:ln>
                          <a:solidFill>
                            <a:schemeClr val="tx1"/>
                          </a:solidFill>
                          <a:effectLst/>
                          <a:latin typeface="+mn-lt"/>
                        </a:rPr>
                        <a:t>: Hinzufügen von Attributen zu einer Beziehung</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bl>
          </a:graphicData>
        </a:graphic>
      </p:graphicFrame>
      <p:sp>
        <p:nvSpPr>
          <p:cNvPr id="6" name="Rectangle 205">
            <a:extLst>
              <a:ext uri="{FF2B5EF4-FFF2-40B4-BE49-F238E27FC236}">
                <a16:creationId xmlns:a16="http://schemas.microsoft.com/office/drawing/2014/main" id="{BD37B073-2C2B-4344-B896-B3F0341BD670}"/>
              </a:ext>
            </a:extLst>
          </p:cNvPr>
          <p:cNvSpPr>
            <a:spLocks noChangeArrowheads="1"/>
          </p:cNvSpPr>
          <p:nvPr/>
        </p:nvSpPr>
        <p:spPr bwMode="auto">
          <a:xfrm>
            <a:off x="7488760" y="2267619"/>
            <a:ext cx="369887" cy="161925"/>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grpSp>
        <p:nvGrpSpPr>
          <p:cNvPr id="7" name="Group 395">
            <a:extLst>
              <a:ext uri="{FF2B5EF4-FFF2-40B4-BE49-F238E27FC236}">
                <a16:creationId xmlns:a16="http://schemas.microsoft.com/office/drawing/2014/main" id="{324C0AED-47F8-754D-AE2B-7634D632E62D}"/>
              </a:ext>
            </a:extLst>
          </p:cNvPr>
          <p:cNvGrpSpPr>
            <a:grpSpLocks/>
          </p:cNvGrpSpPr>
          <p:nvPr/>
        </p:nvGrpSpPr>
        <p:grpSpPr bwMode="auto">
          <a:xfrm>
            <a:off x="9287698" y="2011740"/>
            <a:ext cx="369887" cy="630237"/>
            <a:chOff x="3651" y="1446"/>
            <a:chExt cx="233" cy="397"/>
          </a:xfrm>
        </p:grpSpPr>
        <p:sp>
          <p:nvSpPr>
            <p:cNvPr id="8" name="Rectangle 210">
              <a:extLst>
                <a:ext uri="{FF2B5EF4-FFF2-40B4-BE49-F238E27FC236}">
                  <a16:creationId xmlns:a16="http://schemas.microsoft.com/office/drawing/2014/main" id="{5E9F4C70-0153-0A43-B977-77C559A93C38}"/>
                </a:ext>
              </a:extLst>
            </p:cNvPr>
            <p:cNvSpPr>
              <a:spLocks noChangeArrowheads="1"/>
            </p:cNvSpPr>
            <p:nvPr/>
          </p:nvSpPr>
          <p:spPr bwMode="auto">
            <a:xfrm>
              <a:off x="3651" y="1741"/>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9" name="Rectangle 211">
              <a:extLst>
                <a:ext uri="{FF2B5EF4-FFF2-40B4-BE49-F238E27FC236}">
                  <a16:creationId xmlns:a16="http://schemas.microsoft.com/office/drawing/2014/main" id="{CF6C589A-2A94-3846-833D-3270E8D66700}"/>
                </a:ext>
              </a:extLst>
            </p:cNvPr>
            <p:cNvSpPr>
              <a:spLocks noChangeArrowheads="1"/>
            </p:cNvSpPr>
            <p:nvPr/>
          </p:nvSpPr>
          <p:spPr bwMode="auto">
            <a:xfrm>
              <a:off x="3651" y="1446"/>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10" name="AutoShape 212">
              <a:extLst>
                <a:ext uri="{FF2B5EF4-FFF2-40B4-BE49-F238E27FC236}">
                  <a16:creationId xmlns:a16="http://schemas.microsoft.com/office/drawing/2014/main" id="{8CE81C56-51A3-1F43-827E-22F86B8B82AF}"/>
                </a:ext>
              </a:extLst>
            </p:cNvPr>
            <p:cNvSpPr>
              <a:spLocks noChangeArrowheads="1"/>
            </p:cNvSpPr>
            <p:nvPr/>
          </p:nvSpPr>
          <p:spPr bwMode="auto">
            <a:xfrm>
              <a:off x="3664" y="1602"/>
              <a:ext cx="202" cy="90"/>
            </a:xfrm>
            <a:prstGeom prst="diamond">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11" name="Line 213">
              <a:extLst>
                <a:ext uri="{FF2B5EF4-FFF2-40B4-BE49-F238E27FC236}">
                  <a16:creationId xmlns:a16="http://schemas.microsoft.com/office/drawing/2014/main" id="{3BB2D419-7064-3D42-B753-1DDE4A8E874C}"/>
                </a:ext>
              </a:extLst>
            </p:cNvPr>
            <p:cNvSpPr>
              <a:spLocks noChangeShapeType="1"/>
            </p:cNvSpPr>
            <p:nvPr/>
          </p:nvSpPr>
          <p:spPr bwMode="auto">
            <a:xfrm>
              <a:off x="3766" y="1690"/>
              <a:ext cx="0" cy="50"/>
            </a:xfrm>
            <a:prstGeom prst="line">
              <a:avLst/>
            </a:prstGeom>
            <a:noFill/>
            <a:ln w="9525">
              <a:solidFill>
                <a:schemeClr val="tx1"/>
              </a:solidFill>
              <a:round/>
              <a:headEnd type="none" w="sm" len="sm"/>
              <a:tailEnd type="none" w="sm" len="sm"/>
            </a:ln>
          </p:spPr>
          <p:txBody>
            <a:bodyPr/>
            <a:lstStyle/>
            <a:p>
              <a:endParaRPr lang="de-DE"/>
            </a:p>
          </p:txBody>
        </p:sp>
        <p:sp>
          <p:nvSpPr>
            <p:cNvPr id="12" name="Line 214">
              <a:extLst>
                <a:ext uri="{FF2B5EF4-FFF2-40B4-BE49-F238E27FC236}">
                  <a16:creationId xmlns:a16="http://schemas.microsoft.com/office/drawing/2014/main" id="{FA36373D-7365-F340-AB64-0796E11BF1B5}"/>
                </a:ext>
              </a:extLst>
            </p:cNvPr>
            <p:cNvSpPr>
              <a:spLocks noChangeShapeType="1"/>
            </p:cNvSpPr>
            <p:nvPr/>
          </p:nvSpPr>
          <p:spPr bwMode="auto">
            <a:xfrm>
              <a:off x="3766" y="1550"/>
              <a:ext cx="0" cy="53"/>
            </a:xfrm>
            <a:prstGeom prst="line">
              <a:avLst/>
            </a:prstGeom>
            <a:noFill/>
            <a:ln w="9525">
              <a:solidFill>
                <a:schemeClr val="tx1"/>
              </a:solidFill>
              <a:round/>
              <a:headEnd type="none" w="sm" len="sm"/>
              <a:tailEnd type="none" w="sm" len="sm"/>
            </a:ln>
          </p:spPr>
          <p:txBody>
            <a:bodyPr/>
            <a:lstStyle/>
            <a:p>
              <a:endParaRPr lang="de-DE"/>
            </a:p>
          </p:txBody>
        </p:sp>
      </p:grpSp>
      <p:sp>
        <p:nvSpPr>
          <p:cNvPr id="13" name="Rectangle 215">
            <a:extLst>
              <a:ext uri="{FF2B5EF4-FFF2-40B4-BE49-F238E27FC236}">
                <a16:creationId xmlns:a16="http://schemas.microsoft.com/office/drawing/2014/main" id="{F124A685-8C86-7741-AD25-7DF21265B4DE}"/>
              </a:ext>
            </a:extLst>
          </p:cNvPr>
          <p:cNvSpPr>
            <a:spLocks noChangeArrowheads="1"/>
          </p:cNvSpPr>
          <p:nvPr/>
        </p:nvSpPr>
        <p:spPr bwMode="auto">
          <a:xfrm>
            <a:off x="7488760" y="2932053"/>
            <a:ext cx="369887" cy="161925"/>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grpSp>
        <p:nvGrpSpPr>
          <p:cNvPr id="14" name="Group 394">
            <a:extLst>
              <a:ext uri="{FF2B5EF4-FFF2-40B4-BE49-F238E27FC236}">
                <a16:creationId xmlns:a16="http://schemas.microsoft.com/office/drawing/2014/main" id="{3600CCCC-7AC0-AA41-8EBC-C407DA31E70C}"/>
              </a:ext>
            </a:extLst>
          </p:cNvPr>
          <p:cNvGrpSpPr>
            <a:grpSpLocks/>
          </p:cNvGrpSpPr>
          <p:nvPr/>
        </p:nvGrpSpPr>
        <p:grpSpPr bwMode="auto">
          <a:xfrm>
            <a:off x="8925747" y="2696278"/>
            <a:ext cx="1090613" cy="576263"/>
            <a:chOff x="3424" y="1933"/>
            <a:chExt cx="687" cy="363"/>
          </a:xfrm>
        </p:grpSpPr>
        <p:sp>
          <p:nvSpPr>
            <p:cNvPr id="15" name="Rectangle 251">
              <a:extLst>
                <a:ext uri="{FF2B5EF4-FFF2-40B4-BE49-F238E27FC236}">
                  <a16:creationId xmlns:a16="http://schemas.microsoft.com/office/drawing/2014/main" id="{0AA6CAA2-5FFD-554D-9EDD-ECFF8115A030}"/>
                </a:ext>
              </a:extLst>
            </p:cNvPr>
            <p:cNvSpPr>
              <a:spLocks noChangeArrowheads="1"/>
            </p:cNvSpPr>
            <p:nvPr/>
          </p:nvSpPr>
          <p:spPr bwMode="auto">
            <a:xfrm>
              <a:off x="3651" y="1933"/>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16" name="Rectangle 287">
              <a:extLst>
                <a:ext uri="{FF2B5EF4-FFF2-40B4-BE49-F238E27FC236}">
                  <a16:creationId xmlns:a16="http://schemas.microsoft.com/office/drawing/2014/main" id="{4FD6445E-2E71-EF4E-8951-9251A2150106}"/>
                </a:ext>
              </a:extLst>
            </p:cNvPr>
            <p:cNvSpPr>
              <a:spLocks noChangeArrowheads="1"/>
            </p:cNvSpPr>
            <p:nvPr/>
          </p:nvSpPr>
          <p:spPr bwMode="auto">
            <a:xfrm>
              <a:off x="3424" y="2194"/>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17" name="Rectangle 288">
              <a:extLst>
                <a:ext uri="{FF2B5EF4-FFF2-40B4-BE49-F238E27FC236}">
                  <a16:creationId xmlns:a16="http://schemas.microsoft.com/office/drawing/2014/main" id="{9FFB89EF-9122-A142-97F8-21BB7FF71FC9}"/>
                </a:ext>
              </a:extLst>
            </p:cNvPr>
            <p:cNvSpPr>
              <a:spLocks noChangeArrowheads="1"/>
            </p:cNvSpPr>
            <p:nvPr/>
          </p:nvSpPr>
          <p:spPr bwMode="auto">
            <a:xfrm>
              <a:off x="3878" y="2194"/>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18" name="Oval 289">
              <a:extLst>
                <a:ext uri="{FF2B5EF4-FFF2-40B4-BE49-F238E27FC236}">
                  <a16:creationId xmlns:a16="http://schemas.microsoft.com/office/drawing/2014/main" id="{D9FD2F4C-4AF4-5443-8EA7-E085F61216B4}"/>
                </a:ext>
              </a:extLst>
            </p:cNvPr>
            <p:cNvSpPr>
              <a:spLocks noChangeArrowheads="1"/>
            </p:cNvSpPr>
            <p:nvPr/>
          </p:nvSpPr>
          <p:spPr bwMode="auto">
            <a:xfrm>
              <a:off x="3742" y="2094"/>
              <a:ext cx="45" cy="45"/>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19" name="Line 290">
              <a:extLst>
                <a:ext uri="{FF2B5EF4-FFF2-40B4-BE49-F238E27FC236}">
                  <a16:creationId xmlns:a16="http://schemas.microsoft.com/office/drawing/2014/main" id="{A86C1D23-672A-B643-883A-D19767C6982B}"/>
                </a:ext>
              </a:extLst>
            </p:cNvPr>
            <p:cNvSpPr>
              <a:spLocks noChangeShapeType="1"/>
            </p:cNvSpPr>
            <p:nvPr/>
          </p:nvSpPr>
          <p:spPr bwMode="auto">
            <a:xfrm flipV="1">
              <a:off x="3765" y="2037"/>
              <a:ext cx="0" cy="56"/>
            </a:xfrm>
            <a:prstGeom prst="line">
              <a:avLst/>
            </a:prstGeom>
            <a:noFill/>
            <a:ln w="9525">
              <a:solidFill>
                <a:schemeClr val="tx1"/>
              </a:solidFill>
              <a:round/>
              <a:headEnd type="none" w="sm" len="sm"/>
              <a:tailEnd type="none" w="sm" len="sm"/>
            </a:ln>
          </p:spPr>
          <p:txBody>
            <a:bodyPr/>
            <a:lstStyle/>
            <a:p>
              <a:endParaRPr lang="de-DE"/>
            </a:p>
          </p:txBody>
        </p:sp>
        <p:grpSp>
          <p:nvGrpSpPr>
            <p:cNvPr id="20" name="Group 305">
              <a:extLst>
                <a:ext uri="{FF2B5EF4-FFF2-40B4-BE49-F238E27FC236}">
                  <a16:creationId xmlns:a16="http://schemas.microsoft.com/office/drawing/2014/main" id="{B5D69FE0-E5E8-1542-9278-02C9EFFDAA0F}"/>
                </a:ext>
              </a:extLst>
            </p:cNvPr>
            <p:cNvGrpSpPr>
              <a:grpSpLocks/>
            </p:cNvGrpSpPr>
            <p:nvPr/>
          </p:nvGrpSpPr>
          <p:grpSpPr bwMode="auto">
            <a:xfrm rot="-1070848">
              <a:off x="3642" y="2118"/>
              <a:ext cx="85" cy="57"/>
              <a:chOff x="3470" y="2063"/>
              <a:chExt cx="85" cy="57"/>
            </a:xfrm>
          </p:grpSpPr>
          <p:sp>
            <p:nvSpPr>
              <p:cNvPr id="27" name="Oval 303">
                <a:extLst>
                  <a:ext uri="{FF2B5EF4-FFF2-40B4-BE49-F238E27FC236}">
                    <a16:creationId xmlns:a16="http://schemas.microsoft.com/office/drawing/2014/main" id="{B946643D-0FEE-9E4C-9CEE-21CD4D019C1B}"/>
                  </a:ext>
                </a:extLst>
              </p:cNvPr>
              <p:cNvSpPr>
                <a:spLocks noChangeArrowheads="1"/>
              </p:cNvSpPr>
              <p:nvPr/>
            </p:nvSpPr>
            <p:spPr bwMode="auto">
              <a:xfrm>
                <a:off x="3470" y="2069"/>
                <a:ext cx="66" cy="45"/>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28" name="Rectangle 304">
                <a:extLst>
                  <a:ext uri="{FF2B5EF4-FFF2-40B4-BE49-F238E27FC236}">
                    <a16:creationId xmlns:a16="http://schemas.microsoft.com/office/drawing/2014/main" id="{09ACE326-5A52-D146-918F-F6DDBFA30EC9}"/>
                  </a:ext>
                </a:extLst>
              </p:cNvPr>
              <p:cNvSpPr>
                <a:spLocks noChangeArrowheads="1"/>
              </p:cNvSpPr>
              <p:nvPr/>
            </p:nvSpPr>
            <p:spPr bwMode="auto">
              <a:xfrm>
                <a:off x="3510" y="2063"/>
                <a:ext cx="45" cy="57"/>
              </a:xfrm>
              <a:prstGeom prst="rect">
                <a:avLst/>
              </a:prstGeom>
              <a:solidFill>
                <a:schemeClr val="bg1"/>
              </a:solidFill>
              <a:ln w="12700">
                <a:noFill/>
                <a:miter lim="800000"/>
                <a:headEnd type="none" w="sm" len="sm"/>
                <a:tailEnd type="none" w="sm" len="sm"/>
              </a:ln>
            </p:spPr>
            <p:txBody>
              <a:bodyPr wrap="none" anchor="ctr"/>
              <a:lstStyle/>
              <a:p>
                <a:endParaRPr lang="de-DE">
                  <a:latin typeface="Arial" charset="0"/>
                </a:endParaRPr>
              </a:p>
            </p:txBody>
          </p:sp>
        </p:grpSp>
        <p:sp>
          <p:nvSpPr>
            <p:cNvPr id="21" name="Line 292">
              <a:extLst>
                <a:ext uri="{FF2B5EF4-FFF2-40B4-BE49-F238E27FC236}">
                  <a16:creationId xmlns:a16="http://schemas.microsoft.com/office/drawing/2014/main" id="{2AA0FBE1-6C90-8B42-9B00-B842A0D738A4}"/>
                </a:ext>
              </a:extLst>
            </p:cNvPr>
            <p:cNvSpPr>
              <a:spLocks noChangeShapeType="1"/>
            </p:cNvSpPr>
            <p:nvPr/>
          </p:nvSpPr>
          <p:spPr bwMode="auto">
            <a:xfrm flipH="1">
              <a:off x="3535" y="2129"/>
              <a:ext cx="208" cy="65"/>
            </a:xfrm>
            <a:prstGeom prst="line">
              <a:avLst/>
            </a:prstGeom>
            <a:noFill/>
            <a:ln w="9525">
              <a:solidFill>
                <a:schemeClr val="tx1"/>
              </a:solidFill>
              <a:round/>
              <a:headEnd type="none" w="sm" len="sm"/>
              <a:tailEnd type="none" w="sm" len="sm"/>
            </a:ln>
          </p:spPr>
          <p:txBody>
            <a:bodyPr/>
            <a:lstStyle/>
            <a:p>
              <a:endParaRPr lang="de-DE"/>
            </a:p>
          </p:txBody>
        </p:sp>
        <p:grpSp>
          <p:nvGrpSpPr>
            <p:cNvPr id="22" name="Group 306">
              <a:extLst>
                <a:ext uri="{FF2B5EF4-FFF2-40B4-BE49-F238E27FC236}">
                  <a16:creationId xmlns:a16="http://schemas.microsoft.com/office/drawing/2014/main" id="{B7D1A140-E73C-964D-AFC9-856A1DB63956}"/>
                </a:ext>
              </a:extLst>
            </p:cNvPr>
            <p:cNvGrpSpPr>
              <a:grpSpLocks/>
            </p:cNvGrpSpPr>
            <p:nvPr/>
          </p:nvGrpSpPr>
          <p:grpSpPr bwMode="auto">
            <a:xfrm rot="-9578228">
              <a:off x="3807" y="2118"/>
              <a:ext cx="85" cy="57"/>
              <a:chOff x="3470" y="2063"/>
              <a:chExt cx="85" cy="57"/>
            </a:xfrm>
          </p:grpSpPr>
          <p:sp>
            <p:nvSpPr>
              <p:cNvPr id="25" name="Oval 307">
                <a:extLst>
                  <a:ext uri="{FF2B5EF4-FFF2-40B4-BE49-F238E27FC236}">
                    <a16:creationId xmlns:a16="http://schemas.microsoft.com/office/drawing/2014/main" id="{2D15C86A-2F0C-9F4F-BE4F-BE27C8CEC4F9}"/>
                  </a:ext>
                </a:extLst>
              </p:cNvPr>
              <p:cNvSpPr>
                <a:spLocks noChangeArrowheads="1"/>
              </p:cNvSpPr>
              <p:nvPr/>
            </p:nvSpPr>
            <p:spPr bwMode="auto">
              <a:xfrm>
                <a:off x="3470" y="2069"/>
                <a:ext cx="66" cy="45"/>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26" name="Rectangle 308">
                <a:extLst>
                  <a:ext uri="{FF2B5EF4-FFF2-40B4-BE49-F238E27FC236}">
                    <a16:creationId xmlns:a16="http://schemas.microsoft.com/office/drawing/2014/main" id="{2254F729-9970-2344-A061-55C0477F56CD}"/>
                  </a:ext>
                </a:extLst>
              </p:cNvPr>
              <p:cNvSpPr>
                <a:spLocks noChangeArrowheads="1"/>
              </p:cNvSpPr>
              <p:nvPr/>
            </p:nvSpPr>
            <p:spPr bwMode="auto">
              <a:xfrm>
                <a:off x="3510" y="2063"/>
                <a:ext cx="45" cy="57"/>
              </a:xfrm>
              <a:prstGeom prst="rect">
                <a:avLst/>
              </a:prstGeom>
              <a:solidFill>
                <a:schemeClr val="bg1"/>
              </a:solidFill>
              <a:ln w="12700">
                <a:noFill/>
                <a:miter lim="800000"/>
                <a:headEnd type="none" w="sm" len="sm"/>
                <a:tailEnd type="none" w="sm" len="sm"/>
              </a:ln>
            </p:spPr>
            <p:txBody>
              <a:bodyPr wrap="none" anchor="ctr"/>
              <a:lstStyle/>
              <a:p>
                <a:endParaRPr lang="de-DE">
                  <a:latin typeface="Arial" charset="0"/>
                </a:endParaRPr>
              </a:p>
            </p:txBody>
          </p:sp>
        </p:grpSp>
        <p:sp>
          <p:nvSpPr>
            <p:cNvPr id="23" name="Line 293">
              <a:extLst>
                <a:ext uri="{FF2B5EF4-FFF2-40B4-BE49-F238E27FC236}">
                  <a16:creationId xmlns:a16="http://schemas.microsoft.com/office/drawing/2014/main" id="{92926FEA-364E-1A41-ACBA-C83CA6391A4F}"/>
                </a:ext>
              </a:extLst>
            </p:cNvPr>
            <p:cNvSpPr>
              <a:spLocks noChangeShapeType="1"/>
            </p:cNvSpPr>
            <p:nvPr/>
          </p:nvSpPr>
          <p:spPr bwMode="auto">
            <a:xfrm>
              <a:off x="3786" y="2126"/>
              <a:ext cx="214" cy="67"/>
            </a:xfrm>
            <a:prstGeom prst="line">
              <a:avLst/>
            </a:prstGeom>
            <a:noFill/>
            <a:ln w="9525">
              <a:solidFill>
                <a:schemeClr val="tx1"/>
              </a:solidFill>
              <a:round/>
              <a:headEnd type="none" w="sm" len="sm"/>
              <a:tailEnd type="none" w="sm" len="sm"/>
            </a:ln>
          </p:spPr>
          <p:txBody>
            <a:bodyPr/>
            <a:lstStyle/>
            <a:p>
              <a:endParaRPr lang="de-DE"/>
            </a:p>
          </p:txBody>
        </p:sp>
        <p:sp>
          <p:nvSpPr>
            <p:cNvPr id="24" name="Line 309">
              <a:extLst>
                <a:ext uri="{FF2B5EF4-FFF2-40B4-BE49-F238E27FC236}">
                  <a16:creationId xmlns:a16="http://schemas.microsoft.com/office/drawing/2014/main" id="{BA6F6137-94E4-1C40-8F5B-CE9D071C8D8E}"/>
                </a:ext>
              </a:extLst>
            </p:cNvPr>
            <p:cNvSpPr>
              <a:spLocks noChangeShapeType="1"/>
            </p:cNvSpPr>
            <p:nvPr/>
          </p:nvSpPr>
          <p:spPr bwMode="auto">
            <a:xfrm>
              <a:off x="3703" y="2241"/>
              <a:ext cx="137" cy="0"/>
            </a:xfrm>
            <a:prstGeom prst="line">
              <a:avLst/>
            </a:prstGeom>
            <a:noFill/>
            <a:ln w="19050">
              <a:solidFill>
                <a:schemeClr val="tx1"/>
              </a:solidFill>
              <a:prstDash val="sysDot"/>
              <a:round/>
              <a:headEnd type="none" w="sm" len="sm"/>
              <a:tailEnd type="none" w="sm" len="sm"/>
            </a:ln>
          </p:spPr>
          <p:txBody>
            <a:bodyPr/>
            <a:lstStyle/>
            <a:p>
              <a:endParaRPr lang="de-DE"/>
            </a:p>
          </p:txBody>
        </p:sp>
      </p:grpSp>
      <p:grpSp>
        <p:nvGrpSpPr>
          <p:cNvPr id="29" name="Group 313">
            <a:extLst>
              <a:ext uri="{FF2B5EF4-FFF2-40B4-BE49-F238E27FC236}">
                <a16:creationId xmlns:a16="http://schemas.microsoft.com/office/drawing/2014/main" id="{2991DD89-372F-4743-BC12-CFA1C1C5E300}"/>
              </a:ext>
            </a:extLst>
          </p:cNvPr>
          <p:cNvGrpSpPr>
            <a:grpSpLocks/>
          </p:cNvGrpSpPr>
          <p:nvPr/>
        </p:nvGrpSpPr>
        <p:grpSpPr bwMode="auto">
          <a:xfrm>
            <a:off x="7364141" y="3555333"/>
            <a:ext cx="619125" cy="142875"/>
            <a:chOff x="2580" y="2529"/>
            <a:chExt cx="390" cy="90"/>
          </a:xfrm>
        </p:grpSpPr>
        <p:sp>
          <p:nvSpPr>
            <p:cNvPr id="30" name="AutoShape 310">
              <a:extLst>
                <a:ext uri="{FF2B5EF4-FFF2-40B4-BE49-F238E27FC236}">
                  <a16:creationId xmlns:a16="http://schemas.microsoft.com/office/drawing/2014/main" id="{9648F2F6-A1FD-E345-A595-1BF45A28FB39}"/>
                </a:ext>
              </a:extLst>
            </p:cNvPr>
            <p:cNvSpPr>
              <a:spLocks noChangeArrowheads="1"/>
            </p:cNvSpPr>
            <p:nvPr/>
          </p:nvSpPr>
          <p:spPr bwMode="auto">
            <a:xfrm>
              <a:off x="2673" y="2529"/>
              <a:ext cx="202" cy="90"/>
            </a:xfrm>
            <a:prstGeom prst="diamond">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31" name="Line 311">
              <a:extLst>
                <a:ext uri="{FF2B5EF4-FFF2-40B4-BE49-F238E27FC236}">
                  <a16:creationId xmlns:a16="http://schemas.microsoft.com/office/drawing/2014/main" id="{8F728220-DE35-FE41-875F-E3901D0626AB}"/>
                </a:ext>
              </a:extLst>
            </p:cNvPr>
            <p:cNvSpPr>
              <a:spLocks noChangeShapeType="1"/>
            </p:cNvSpPr>
            <p:nvPr/>
          </p:nvSpPr>
          <p:spPr bwMode="auto">
            <a:xfrm flipH="1">
              <a:off x="2580" y="2575"/>
              <a:ext cx="91" cy="0"/>
            </a:xfrm>
            <a:prstGeom prst="line">
              <a:avLst/>
            </a:prstGeom>
            <a:noFill/>
            <a:ln w="9525">
              <a:solidFill>
                <a:schemeClr val="tx1"/>
              </a:solidFill>
              <a:round/>
              <a:headEnd type="none" w="sm" len="sm"/>
              <a:tailEnd type="none" w="sm" len="sm"/>
            </a:ln>
          </p:spPr>
          <p:txBody>
            <a:bodyPr/>
            <a:lstStyle/>
            <a:p>
              <a:endParaRPr lang="de-DE"/>
            </a:p>
          </p:txBody>
        </p:sp>
        <p:sp>
          <p:nvSpPr>
            <p:cNvPr id="32" name="Line 312">
              <a:extLst>
                <a:ext uri="{FF2B5EF4-FFF2-40B4-BE49-F238E27FC236}">
                  <a16:creationId xmlns:a16="http://schemas.microsoft.com/office/drawing/2014/main" id="{4484883F-F3AE-5D4C-AD45-BD9BD2DA6737}"/>
                </a:ext>
              </a:extLst>
            </p:cNvPr>
            <p:cNvSpPr>
              <a:spLocks noChangeShapeType="1"/>
            </p:cNvSpPr>
            <p:nvPr/>
          </p:nvSpPr>
          <p:spPr bwMode="auto">
            <a:xfrm flipH="1">
              <a:off x="2879" y="2574"/>
              <a:ext cx="91" cy="0"/>
            </a:xfrm>
            <a:prstGeom prst="line">
              <a:avLst/>
            </a:prstGeom>
            <a:noFill/>
            <a:ln w="9525">
              <a:solidFill>
                <a:schemeClr val="tx1"/>
              </a:solidFill>
              <a:round/>
              <a:headEnd type="none" w="sm" len="sm"/>
              <a:tailEnd type="none" w="sm" len="sm"/>
            </a:ln>
          </p:spPr>
          <p:txBody>
            <a:bodyPr/>
            <a:lstStyle/>
            <a:p>
              <a:endParaRPr lang="de-DE"/>
            </a:p>
          </p:txBody>
        </p:sp>
      </p:grpSp>
      <p:grpSp>
        <p:nvGrpSpPr>
          <p:cNvPr id="33" name="Group 393">
            <a:extLst>
              <a:ext uri="{FF2B5EF4-FFF2-40B4-BE49-F238E27FC236}">
                <a16:creationId xmlns:a16="http://schemas.microsoft.com/office/drawing/2014/main" id="{29C199A2-4E7C-FD40-9234-329B4D26F852}"/>
              </a:ext>
            </a:extLst>
          </p:cNvPr>
          <p:cNvGrpSpPr>
            <a:grpSpLocks/>
          </p:cNvGrpSpPr>
          <p:nvPr/>
        </p:nvGrpSpPr>
        <p:grpSpPr bwMode="auto">
          <a:xfrm>
            <a:off x="9163079" y="3450964"/>
            <a:ext cx="619125" cy="366713"/>
            <a:chOff x="3570" y="2411"/>
            <a:chExt cx="390" cy="231"/>
          </a:xfrm>
        </p:grpSpPr>
        <p:grpSp>
          <p:nvGrpSpPr>
            <p:cNvPr id="34" name="Group 314">
              <a:extLst>
                <a:ext uri="{FF2B5EF4-FFF2-40B4-BE49-F238E27FC236}">
                  <a16:creationId xmlns:a16="http://schemas.microsoft.com/office/drawing/2014/main" id="{BF8AF78E-BF30-094E-B86E-200A3A20B111}"/>
                </a:ext>
              </a:extLst>
            </p:cNvPr>
            <p:cNvGrpSpPr>
              <a:grpSpLocks/>
            </p:cNvGrpSpPr>
            <p:nvPr/>
          </p:nvGrpSpPr>
          <p:grpSpPr bwMode="auto">
            <a:xfrm>
              <a:off x="3570" y="2552"/>
              <a:ext cx="390" cy="90"/>
              <a:chOff x="2580" y="2529"/>
              <a:chExt cx="390" cy="90"/>
            </a:xfrm>
          </p:grpSpPr>
          <p:sp>
            <p:nvSpPr>
              <p:cNvPr id="39" name="AutoShape 315">
                <a:extLst>
                  <a:ext uri="{FF2B5EF4-FFF2-40B4-BE49-F238E27FC236}">
                    <a16:creationId xmlns:a16="http://schemas.microsoft.com/office/drawing/2014/main" id="{053DD9F9-10CE-4541-9E78-C455950E4F6F}"/>
                  </a:ext>
                </a:extLst>
              </p:cNvPr>
              <p:cNvSpPr>
                <a:spLocks noChangeArrowheads="1"/>
              </p:cNvSpPr>
              <p:nvPr/>
            </p:nvSpPr>
            <p:spPr bwMode="auto">
              <a:xfrm>
                <a:off x="2673" y="2529"/>
                <a:ext cx="202" cy="90"/>
              </a:xfrm>
              <a:prstGeom prst="diamond">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40" name="Line 316">
                <a:extLst>
                  <a:ext uri="{FF2B5EF4-FFF2-40B4-BE49-F238E27FC236}">
                    <a16:creationId xmlns:a16="http://schemas.microsoft.com/office/drawing/2014/main" id="{B8CCF695-0DC0-3B43-96E5-5C57572D27FD}"/>
                  </a:ext>
                </a:extLst>
              </p:cNvPr>
              <p:cNvSpPr>
                <a:spLocks noChangeShapeType="1"/>
              </p:cNvSpPr>
              <p:nvPr/>
            </p:nvSpPr>
            <p:spPr bwMode="auto">
              <a:xfrm flipH="1">
                <a:off x="2580" y="2575"/>
                <a:ext cx="91" cy="0"/>
              </a:xfrm>
              <a:prstGeom prst="line">
                <a:avLst/>
              </a:prstGeom>
              <a:noFill/>
              <a:ln w="9525">
                <a:solidFill>
                  <a:schemeClr val="tx1"/>
                </a:solidFill>
                <a:round/>
                <a:headEnd type="none" w="sm" len="sm"/>
                <a:tailEnd type="none" w="sm" len="sm"/>
              </a:ln>
            </p:spPr>
            <p:txBody>
              <a:bodyPr/>
              <a:lstStyle/>
              <a:p>
                <a:endParaRPr lang="de-DE"/>
              </a:p>
            </p:txBody>
          </p:sp>
          <p:sp>
            <p:nvSpPr>
              <p:cNvPr id="41" name="Line 317">
                <a:extLst>
                  <a:ext uri="{FF2B5EF4-FFF2-40B4-BE49-F238E27FC236}">
                    <a16:creationId xmlns:a16="http://schemas.microsoft.com/office/drawing/2014/main" id="{8C6FB5A9-DE70-E946-B6A9-E2A93DC63522}"/>
                  </a:ext>
                </a:extLst>
              </p:cNvPr>
              <p:cNvSpPr>
                <a:spLocks noChangeShapeType="1"/>
              </p:cNvSpPr>
              <p:nvPr/>
            </p:nvSpPr>
            <p:spPr bwMode="auto">
              <a:xfrm flipH="1">
                <a:off x="2879" y="2574"/>
                <a:ext cx="91" cy="0"/>
              </a:xfrm>
              <a:prstGeom prst="line">
                <a:avLst/>
              </a:prstGeom>
              <a:noFill/>
              <a:ln w="9525">
                <a:solidFill>
                  <a:schemeClr val="tx1"/>
                </a:solidFill>
                <a:round/>
                <a:headEnd type="none" w="sm" len="sm"/>
                <a:tailEnd type="none" w="sm" len="sm"/>
              </a:ln>
            </p:spPr>
            <p:txBody>
              <a:bodyPr/>
              <a:lstStyle/>
              <a:p>
                <a:endParaRPr lang="de-DE"/>
              </a:p>
            </p:txBody>
          </p:sp>
        </p:grpSp>
        <p:grpSp>
          <p:nvGrpSpPr>
            <p:cNvPr id="35" name="Group 318">
              <a:extLst>
                <a:ext uri="{FF2B5EF4-FFF2-40B4-BE49-F238E27FC236}">
                  <a16:creationId xmlns:a16="http://schemas.microsoft.com/office/drawing/2014/main" id="{0B129A8C-2A35-CC4B-B39C-D7871BC7D36D}"/>
                </a:ext>
              </a:extLst>
            </p:cNvPr>
            <p:cNvGrpSpPr>
              <a:grpSpLocks/>
            </p:cNvGrpSpPr>
            <p:nvPr/>
          </p:nvGrpSpPr>
          <p:grpSpPr bwMode="auto">
            <a:xfrm>
              <a:off x="3570" y="2411"/>
              <a:ext cx="390" cy="90"/>
              <a:chOff x="2580" y="2529"/>
              <a:chExt cx="390" cy="90"/>
            </a:xfrm>
          </p:grpSpPr>
          <p:sp>
            <p:nvSpPr>
              <p:cNvPr id="36" name="AutoShape 319">
                <a:extLst>
                  <a:ext uri="{FF2B5EF4-FFF2-40B4-BE49-F238E27FC236}">
                    <a16:creationId xmlns:a16="http://schemas.microsoft.com/office/drawing/2014/main" id="{C3812482-AB56-2E49-A9C6-E35857CD1570}"/>
                  </a:ext>
                </a:extLst>
              </p:cNvPr>
              <p:cNvSpPr>
                <a:spLocks noChangeArrowheads="1"/>
              </p:cNvSpPr>
              <p:nvPr/>
            </p:nvSpPr>
            <p:spPr bwMode="auto">
              <a:xfrm>
                <a:off x="2673" y="2529"/>
                <a:ext cx="202" cy="90"/>
              </a:xfrm>
              <a:prstGeom prst="diamond">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37" name="Line 320">
                <a:extLst>
                  <a:ext uri="{FF2B5EF4-FFF2-40B4-BE49-F238E27FC236}">
                    <a16:creationId xmlns:a16="http://schemas.microsoft.com/office/drawing/2014/main" id="{27D2B680-6E33-4649-80CE-822D81FAB75E}"/>
                  </a:ext>
                </a:extLst>
              </p:cNvPr>
              <p:cNvSpPr>
                <a:spLocks noChangeShapeType="1"/>
              </p:cNvSpPr>
              <p:nvPr/>
            </p:nvSpPr>
            <p:spPr bwMode="auto">
              <a:xfrm flipH="1">
                <a:off x="2580" y="2575"/>
                <a:ext cx="91" cy="0"/>
              </a:xfrm>
              <a:prstGeom prst="line">
                <a:avLst/>
              </a:prstGeom>
              <a:noFill/>
              <a:ln w="9525">
                <a:solidFill>
                  <a:schemeClr val="tx1"/>
                </a:solidFill>
                <a:round/>
                <a:headEnd type="none" w="sm" len="sm"/>
                <a:tailEnd type="none" w="sm" len="sm"/>
              </a:ln>
            </p:spPr>
            <p:txBody>
              <a:bodyPr/>
              <a:lstStyle/>
              <a:p>
                <a:endParaRPr lang="de-DE"/>
              </a:p>
            </p:txBody>
          </p:sp>
          <p:sp>
            <p:nvSpPr>
              <p:cNvPr id="38" name="Line 321">
                <a:extLst>
                  <a:ext uri="{FF2B5EF4-FFF2-40B4-BE49-F238E27FC236}">
                    <a16:creationId xmlns:a16="http://schemas.microsoft.com/office/drawing/2014/main" id="{A0D8BF42-7277-4D46-B695-8B5C74BE4078}"/>
                  </a:ext>
                </a:extLst>
              </p:cNvPr>
              <p:cNvSpPr>
                <a:spLocks noChangeShapeType="1"/>
              </p:cNvSpPr>
              <p:nvPr/>
            </p:nvSpPr>
            <p:spPr bwMode="auto">
              <a:xfrm flipH="1">
                <a:off x="2879" y="2574"/>
                <a:ext cx="91" cy="0"/>
              </a:xfrm>
              <a:prstGeom prst="line">
                <a:avLst/>
              </a:prstGeom>
              <a:noFill/>
              <a:ln w="9525">
                <a:solidFill>
                  <a:schemeClr val="tx1"/>
                </a:solidFill>
                <a:round/>
                <a:headEnd type="none" w="sm" len="sm"/>
                <a:tailEnd type="none" w="sm" len="sm"/>
              </a:ln>
            </p:spPr>
            <p:txBody>
              <a:bodyPr/>
              <a:lstStyle/>
              <a:p>
                <a:endParaRPr lang="de-DE"/>
              </a:p>
            </p:txBody>
          </p:sp>
        </p:grpSp>
      </p:grpSp>
      <p:sp>
        <p:nvSpPr>
          <p:cNvPr id="42" name="AutoShape 322">
            <a:extLst>
              <a:ext uri="{FF2B5EF4-FFF2-40B4-BE49-F238E27FC236}">
                <a16:creationId xmlns:a16="http://schemas.microsoft.com/office/drawing/2014/main" id="{03A9957B-6DC2-5842-AA54-8A0AB0C35220}"/>
              </a:ext>
            </a:extLst>
          </p:cNvPr>
          <p:cNvSpPr>
            <a:spLocks noChangeArrowheads="1"/>
          </p:cNvSpPr>
          <p:nvPr/>
        </p:nvSpPr>
        <p:spPr bwMode="auto">
          <a:xfrm>
            <a:off x="7513366" y="4222233"/>
            <a:ext cx="320675" cy="142875"/>
          </a:xfrm>
          <a:prstGeom prst="diamond">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grpSp>
        <p:nvGrpSpPr>
          <p:cNvPr id="43" name="Group 392">
            <a:extLst>
              <a:ext uri="{FF2B5EF4-FFF2-40B4-BE49-F238E27FC236}">
                <a16:creationId xmlns:a16="http://schemas.microsoft.com/office/drawing/2014/main" id="{80283CC2-D376-8148-A5FD-0DCD947B7D6E}"/>
              </a:ext>
            </a:extLst>
          </p:cNvPr>
          <p:cNvGrpSpPr>
            <a:grpSpLocks/>
          </p:cNvGrpSpPr>
          <p:nvPr/>
        </p:nvGrpSpPr>
        <p:grpSpPr bwMode="auto">
          <a:xfrm>
            <a:off x="9287698" y="4006833"/>
            <a:ext cx="369888" cy="561975"/>
            <a:chOff x="3646" y="2756"/>
            <a:chExt cx="233" cy="354"/>
          </a:xfrm>
        </p:grpSpPr>
        <p:sp>
          <p:nvSpPr>
            <p:cNvPr id="44" name="Rectangle 324">
              <a:extLst>
                <a:ext uri="{FF2B5EF4-FFF2-40B4-BE49-F238E27FC236}">
                  <a16:creationId xmlns:a16="http://schemas.microsoft.com/office/drawing/2014/main" id="{3660D201-5FF7-B342-91B6-3EFDDDD7228D}"/>
                </a:ext>
              </a:extLst>
            </p:cNvPr>
            <p:cNvSpPr>
              <a:spLocks noChangeArrowheads="1"/>
            </p:cNvSpPr>
            <p:nvPr/>
          </p:nvSpPr>
          <p:spPr bwMode="auto">
            <a:xfrm>
              <a:off x="3646" y="2883"/>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45" name="AutoShape 325">
              <a:extLst>
                <a:ext uri="{FF2B5EF4-FFF2-40B4-BE49-F238E27FC236}">
                  <a16:creationId xmlns:a16="http://schemas.microsoft.com/office/drawing/2014/main" id="{E5A5E578-5A7D-A44C-A330-C33EB48F81C5}"/>
                </a:ext>
              </a:extLst>
            </p:cNvPr>
            <p:cNvSpPr>
              <a:spLocks noChangeArrowheads="1"/>
            </p:cNvSpPr>
            <p:nvPr/>
          </p:nvSpPr>
          <p:spPr bwMode="auto">
            <a:xfrm>
              <a:off x="3662" y="2756"/>
              <a:ext cx="202" cy="90"/>
            </a:xfrm>
            <a:prstGeom prst="diamond">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46" name="AutoShape 326">
              <a:extLst>
                <a:ext uri="{FF2B5EF4-FFF2-40B4-BE49-F238E27FC236}">
                  <a16:creationId xmlns:a16="http://schemas.microsoft.com/office/drawing/2014/main" id="{AF84040B-F254-ED4B-B51A-D71007DD95A3}"/>
                </a:ext>
              </a:extLst>
            </p:cNvPr>
            <p:cNvSpPr>
              <a:spLocks noChangeArrowheads="1"/>
            </p:cNvSpPr>
            <p:nvPr/>
          </p:nvSpPr>
          <p:spPr bwMode="auto">
            <a:xfrm>
              <a:off x="3662" y="3020"/>
              <a:ext cx="202" cy="90"/>
            </a:xfrm>
            <a:prstGeom prst="diamond">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47" name="Line 327">
              <a:extLst>
                <a:ext uri="{FF2B5EF4-FFF2-40B4-BE49-F238E27FC236}">
                  <a16:creationId xmlns:a16="http://schemas.microsoft.com/office/drawing/2014/main" id="{091F1D42-F36E-3E43-82E9-39D5C62A5DE7}"/>
                </a:ext>
              </a:extLst>
            </p:cNvPr>
            <p:cNvSpPr>
              <a:spLocks noChangeShapeType="1"/>
            </p:cNvSpPr>
            <p:nvPr/>
          </p:nvSpPr>
          <p:spPr bwMode="auto">
            <a:xfrm flipV="1">
              <a:off x="3763" y="2985"/>
              <a:ext cx="0" cy="35"/>
            </a:xfrm>
            <a:prstGeom prst="line">
              <a:avLst/>
            </a:prstGeom>
            <a:noFill/>
            <a:ln w="9525">
              <a:solidFill>
                <a:schemeClr val="tx1"/>
              </a:solidFill>
              <a:round/>
              <a:headEnd type="none" w="sm" len="sm"/>
              <a:tailEnd type="none" w="sm" len="sm"/>
            </a:ln>
          </p:spPr>
          <p:txBody>
            <a:bodyPr/>
            <a:lstStyle/>
            <a:p>
              <a:endParaRPr lang="de-DE"/>
            </a:p>
          </p:txBody>
        </p:sp>
        <p:sp>
          <p:nvSpPr>
            <p:cNvPr id="48" name="Line 328">
              <a:extLst>
                <a:ext uri="{FF2B5EF4-FFF2-40B4-BE49-F238E27FC236}">
                  <a16:creationId xmlns:a16="http://schemas.microsoft.com/office/drawing/2014/main" id="{98DAFB68-03B8-3640-A191-35AB368C5867}"/>
                </a:ext>
              </a:extLst>
            </p:cNvPr>
            <p:cNvSpPr>
              <a:spLocks noChangeShapeType="1"/>
            </p:cNvSpPr>
            <p:nvPr/>
          </p:nvSpPr>
          <p:spPr bwMode="auto">
            <a:xfrm flipV="1">
              <a:off x="3763" y="2846"/>
              <a:ext cx="0" cy="34"/>
            </a:xfrm>
            <a:prstGeom prst="line">
              <a:avLst/>
            </a:prstGeom>
            <a:noFill/>
            <a:ln w="9525">
              <a:solidFill>
                <a:schemeClr val="tx1"/>
              </a:solidFill>
              <a:round/>
              <a:headEnd type="none" w="sm" len="sm"/>
              <a:tailEnd type="none" w="sm" len="sm"/>
            </a:ln>
          </p:spPr>
          <p:txBody>
            <a:bodyPr/>
            <a:lstStyle/>
            <a:p>
              <a:endParaRPr lang="de-DE"/>
            </a:p>
          </p:txBody>
        </p:sp>
      </p:grpSp>
      <p:sp>
        <p:nvSpPr>
          <p:cNvPr id="49" name="Rectangle 331">
            <a:extLst>
              <a:ext uri="{FF2B5EF4-FFF2-40B4-BE49-F238E27FC236}">
                <a16:creationId xmlns:a16="http://schemas.microsoft.com/office/drawing/2014/main" id="{B3992A67-4CB8-4143-A6CE-641B706FBC34}"/>
              </a:ext>
            </a:extLst>
          </p:cNvPr>
          <p:cNvSpPr>
            <a:spLocks noChangeArrowheads="1"/>
          </p:cNvSpPr>
          <p:nvPr/>
        </p:nvSpPr>
        <p:spPr bwMode="auto">
          <a:xfrm>
            <a:off x="7488760" y="4852967"/>
            <a:ext cx="369887" cy="161925"/>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grpSp>
        <p:nvGrpSpPr>
          <p:cNvPr id="50" name="Group 391">
            <a:extLst>
              <a:ext uri="{FF2B5EF4-FFF2-40B4-BE49-F238E27FC236}">
                <a16:creationId xmlns:a16="http://schemas.microsoft.com/office/drawing/2014/main" id="{E7A3BEB3-6DBD-C240-99B1-90523CD8FAAE}"/>
              </a:ext>
            </a:extLst>
          </p:cNvPr>
          <p:cNvGrpSpPr>
            <a:grpSpLocks/>
          </p:cNvGrpSpPr>
          <p:nvPr/>
        </p:nvGrpSpPr>
        <p:grpSpPr bwMode="auto">
          <a:xfrm>
            <a:off x="9179748" y="4846704"/>
            <a:ext cx="650875" cy="161925"/>
            <a:chOff x="3606" y="3294"/>
            <a:chExt cx="410" cy="102"/>
          </a:xfrm>
        </p:grpSpPr>
        <p:sp>
          <p:nvSpPr>
            <p:cNvPr id="51" name="Rectangle 332">
              <a:extLst>
                <a:ext uri="{FF2B5EF4-FFF2-40B4-BE49-F238E27FC236}">
                  <a16:creationId xmlns:a16="http://schemas.microsoft.com/office/drawing/2014/main" id="{49218064-5F75-5144-A972-B4C720CD650B}"/>
                </a:ext>
              </a:extLst>
            </p:cNvPr>
            <p:cNvSpPr>
              <a:spLocks noChangeArrowheads="1"/>
            </p:cNvSpPr>
            <p:nvPr/>
          </p:nvSpPr>
          <p:spPr bwMode="auto">
            <a:xfrm>
              <a:off x="3606" y="3294"/>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52" name="Oval 334">
              <a:extLst>
                <a:ext uri="{FF2B5EF4-FFF2-40B4-BE49-F238E27FC236}">
                  <a16:creationId xmlns:a16="http://schemas.microsoft.com/office/drawing/2014/main" id="{E8905D88-1AF8-0F4A-B222-4E64372D49D8}"/>
                </a:ext>
              </a:extLst>
            </p:cNvPr>
            <p:cNvSpPr>
              <a:spLocks noChangeArrowheads="1"/>
            </p:cNvSpPr>
            <p:nvPr/>
          </p:nvSpPr>
          <p:spPr bwMode="auto">
            <a:xfrm>
              <a:off x="3924" y="3298"/>
              <a:ext cx="91" cy="34"/>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53" name="Oval 335">
              <a:extLst>
                <a:ext uri="{FF2B5EF4-FFF2-40B4-BE49-F238E27FC236}">
                  <a16:creationId xmlns:a16="http://schemas.microsoft.com/office/drawing/2014/main" id="{1CC398AD-65DF-8641-AB6B-3680A51FAE1F}"/>
                </a:ext>
              </a:extLst>
            </p:cNvPr>
            <p:cNvSpPr>
              <a:spLocks noChangeArrowheads="1"/>
            </p:cNvSpPr>
            <p:nvPr/>
          </p:nvSpPr>
          <p:spPr bwMode="auto">
            <a:xfrm>
              <a:off x="3925" y="3359"/>
              <a:ext cx="91" cy="34"/>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54" name="Line 337">
              <a:extLst>
                <a:ext uri="{FF2B5EF4-FFF2-40B4-BE49-F238E27FC236}">
                  <a16:creationId xmlns:a16="http://schemas.microsoft.com/office/drawing/2014/main" id="{E2E3E35D-E5D4-B64D-A7B2-8DB44BAF3139}"/>
                </a:ext>
              </a:extLst>
            </p:cNvPr>
            <p:cNvSpPr>
              <a:spLocks noChangeShapeType="1"/>
            </p:cNvSpPr>
            <p:nvPr/>
          </p:nvSpPr>
          <p:spPr bwMode="auto">
            <a:xfrm flipH="1">
              <a:off x="3840" y="3314"/>
              <a:ext cx="84" cy="0"/>
            </a:xfrm>
            <a:prstGeom prst="line">
              <a:avLst/>
            </a:prstGeom>
            <a:noFill/>
            <a:ln w="9525">
              <a:solidFill>
                <a:schemeClr val="tx1"/>
              </a:solidFill>
              <a:round/>
              <a:headEnd type="none" w="sm" len="sm"/>
              <a:tailEnd type="none" w="sm" len="sm"/>
            </a:ln>
          </p:spPr>
          <p:txBody>
            <a:bodyPr/>
            <a:lstStyle/>
            <a:p>
              <a:endParaRPr lang="de-DE"/>
            </a:p>
          </p:txBody>
        </p:sp>
        <p:sp>
          <p:nvSpPr>
            <p:cNvPr id="55" name="Line 338">
              <a:extLst>
                <a:ext uri="{FF2B5EF4-FFF2-40B4-BE49-F238E27FC236}">
                  <a16:creationId xmlns:a16="http://schemas.microsoft.com/office/drawing/2014/main" id="{1285E7DD-E5AD-2544-BB50-AC47C2C9CC5B}"/>
                </a:ext>
              </a:extLst>
            </p:cNvPr>
            <p:cNvSpPr>
              <a:spLocks noChangeShapeType="1"/>
            </p:cNvSpPr>
            <p:nvPr/>
          </p:nvSpPr>
          <p:spPr bwMode="auto">
            <a:xfrm flipH="1">
              <a:off x="3840" y="3375"/>
              <a:ext cx="84" cy="0"/>
            </a:xfrm>
            <a:prstGeom prst="line">
              <a:avLst/>
            </a:prstGeom>
            <a:noFill/>
            <a:ln w="9525">
              <a:solidFill>
                <a:schemeClr val="tx1"/>
              </a:solidFill>
              <a:round/>
              <a:headEnd type="none" w="sm" len="sm"/>
              <a:tailEnd type="none" w="sm" len="sm"/>
            </a:ln>
          </p:spPr>
          <p:txBody>
            <a:bodyPr/>
            <a:lstStyle/>
            <a:p>
              <a:endParaRPr lang="de-DE"/>
            </a:p>
          </p:txBody>
        </p:sp>
      </p:grpSp>
      <p:sp>
        <p:nvSpPr>
          <p:cNvPr id="56" name="AutoShape 378">
            <a:extLst>
              <a:ext uri="{FF2B5EF4-FFF2-40B4-BE49-F238E27FC236}">
                <a16:creationId xmlns:a16="http://schemas.microsoft.com/office/drawing/2014/main" id="{E37BBE18-E98F-5243-BD15-16CD9741E469}"/>
              </a:ext>
            </a:extLst>
          </p:cNvPr>
          <p:cNvSpPr>
            <a:spLocks noChangeArrowheads="1"/>
          </p:cNvSpPr>
          <p:nvPr/>
        </p:nvSpPr>
        <p:spPr bwMode="auto">
          <a:xfrm>
            <a:off x="7513366" y="5516003"/>
            <a:ext cx="320675" cy="142875"/>
          </a:xfrm>
          <a:prstGeom prst="diamond">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grpSp>
        <p:nvGrpSpPr>
          <p:cNvPr id="57" name="Group 390">
            <a:extLst>
              <a:ext uri="{FF2B5EF4-FFF2-40B4-BE49-F238E27FC236}">
                <a16:creationId xmlns:a16="http://schemas.microsoft.com/office/drawing/2014/main" id="{2FA6AF2C-B68E-4449-9F9E-CEB6139A4C28}"/>
              </a:ext>
            </a:extLst>
          </p:cNvPr>
          <p:cNvGrpSpPr>
            <a:grpSpLocks/>
          </p:cNvGrpSpPr>
          <p:nvPr/>
        </p:nvGrpSpPr>
        <p:grpSpPr bwMode="auto">
          <a:xfrm>
            <a:off x="9251980" y="5497746"/>
            <a:ext cx="481012" cy="179388"/>
            <a:chOff x="3609" y="3650"/>
            <a:chExt cx="303" cy="113"/>
          </a:xfrm>
        </p:grpSpPr>
        <p:sp>
          <p:nvSpPr>
            <p:cNvPr id="58" name="AutoShape 383">
              <a:extLst>
                <a:ext uri="{FF2B5EF4-FFF2-40B4-BE49-F238E27FC236}">
                  <a16:creationId xmlns:a16="http://schemas.microsoft.com/office/drawing/2014/main" id="{9C02D862-CDAC-F84C-91EA-5EEAD33C380C}"/>
                </a:ext>
              </a:extLst>
            </p:cNvPr>
            <p:cNvSpPr>
              <a:spLocks noChangeArrowheads="1"/>
            </p:cNvSpPr>
            <p:nvPr/>
          </p:nvSpPr>
          <p:spPr bwMode="auto">
            <a:xfrm>
              <a:off x="3609" y="3661"/>
              <a:ext cx="202" cy="90"/>
            </a:xfrm>
            <a:prstGeom prst="diamond">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59" name="Oval 384">
              <a:extLst>
                <a:ext uri="{FF2B5EF4-FFF2-40B4-BE49-F238E27FC236}">
                  <a16:creationId xmlns:a16="http://schemas.microsoft.com/office/drawing/2014/main" id="{AC21FAA2-60DD-3D44-A35C-BFD031D238BB}"/>
                </a:ext>
              </a:extLst>
            </p:cNvPr>
            <p:cNvSpPr>
              <a:spLocks noChangeArrowheads="1"/>
            </p:cNvSpPr>
            <p:nvPr/>
          </p:nvSpPr>
          <p:spPr bwMode="auto">
            <a:xfrm>
              <a:off x="3819" y="3650"/>
              <a:ext cx="91" cy="34"/>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60" name="Oval 385">
              <a:extLst>
                <a:ext uri="{FF2B5EF4-FFF2-40B4-BE49-F238E27FC236}">
                  <a16:creationId xmlns:a16="http://schemas.microsoft.com/office/drawing/2014/main" id="{EE48311B-8A6C-CB45-8C3B-99A47DA1A9B7}"/>
                </a:ext>
              </a:extLst>
            </p:cNvPr>
            <p:cNvSpPr>
              <a:spLocks noChangeArrowheads="1"/>
            </p:cNvSpPr>
            <p:nvPr/>
          </p:nvSpPr>
          <p:spPr bwMode="auto">
            <a:xfrm>
              <a:off x="3821" y="3729"/>
              <a:ext cx="91" cy="34"/>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61" name="Line 388">
              <a:extLst>
                <a:ext uri="{FF2B5EF4-FFF2-40B4-BE49-F238E27FC236}">
                  <a16:creationId xmlns:a16="http://schemas.microsoft.com/office/drawing/2014/main" id="{AE811B3B-974B-2B43-B7CD-415F1E454FD2}"/>
                </a:ext>
              </a:extLst>
            </p:cNvPr>
            <p:cNvSpPr>
              <a:spLocks noChangeShapeType="1"/>
            </p:cNvSpPr>
            <p:nvPr/>
          </p:nvSpPr>
          <p:spPr bwMode="auto">
            <a:xfrm flipH="1" flipV="1">
              <a:off x="3774" y="3723"/>
              <a:ext cx="45" cy="18"/>
            </a:xfrm>
            <a:prstGeom prst="line">
              <a:avLst/>
            </a:prstGeom>
            <a:noFill/>
            <a:ln w="9525">
              <a:solidFill>
                <a:schemeClr val="tx1"/>
              </a:solidFill>
              <a:round/>
              <a:headEnd type="none" w="sm" len="sm"/>
              <a:tailEnd type="none" w="sm" len="sm"/>
            </a:ln>
          </p:spPr>
          <p:txBody>
            <a:bodyPr/>
            <a:lstStyle/>
            <a:p>
              <a:endParaRPr lang="de-DE"/>
            </a:p>
          </p:txBody>
        </p:sp>
        <p:sp>
          <p:nvSpPr>
            <p:cNvPr id="62" name="Line 389">
              <a:extLst>
                <a:ext uri="{FF2B5EF4-FFF2-40B4-BE49-F238E27FC236}">
                  <a16:creationId xmlns:a16="http://schemas.microsoft.com/office/drawing/2014/main" id="{80A65C70-A602-6D49-B552-1E1530E474E4}"/>
                </a:ext>
              </a:extLst>
            </p:cNvPr>
            <p:cNvSpPr>
              <a:spLocks noChangeShapeType="1"/>
            </p:cNvSpPr>
            <p:nvPr/>
          </p:nvSpPr>
          <p:spPr bwMode="auto">
            <a:xfrm flipH="1">
              <a:off x="3773" y="3666"/>
              <a:ext cx="46" cy="18"/>
            </a:xfrm>
            <a:prstGeom prst="line">
              <a:avLst/>
            </a:prstGeom>
            <a:noFill/>
            <a:ln w="9525">
              <a:solidFill>
                <a:schemeClr val="tx1"/>
              </a:solidFill>
              <a:round/>
              <a:headEnd type="none" w="sm" len="sm"/>
              <a:tailEnd type="none" w="sm" len="sm"/>
            </a:ln>
          </p:spPr>
          <p:txBody>
            <a:bodyPr/>
            <a:lstStyle/>
            <a:p>
              <a:endParaRPr lang="de-DE"/>
            </a:p>
          </p:txBody>
        </p:sp>
      </p:grpSp>
    </p:spTree>
    <p:extLst>
      <p:ext uri="{BB962C8B-B14F-4D97-AF65-F5344CB8AC3E}">
        <p14:creationId xmlns:p14="http://schemas.microsoft.com/office/powerpoint/2010/main" val="263994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42" grpId="0" animBg="1"/>
      <p:bldP spid="49" grpId="0" animBg="1"/>
      <p:bldP spid="5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7001-2871-4340-B015-835F11CFF368}"/>
              </a:ext>
            </a:extLst>
          </p:cNvPr>
          <p:cNvSpPr>
            <a:spLocks noGrp="1"/>
          </p:cNvSpPr>
          <p:nvPr>
            <p:ph type="title"/>
          </p:nvPr>
        </p:nvSpPr>
        <p:spPr/>
        <p:txBody>
          <a:bodyPr/>
          <a:lstStyle/>
          <a:p>
            <a:r>
              <a:rPr lang="de-DE" dirty="0" err="1"/>
              <a:t>Bottom-up</a:t>
            </a:r>
            <a:endParaRPr lang="de-DE" dirty="0"/>
          </a:p>
        </p:txBody>
      </p:sp>
      <p:sp>
        <p:nvSpPr>
          <p:cNvPr id="3" name="Content Placeholder 2">
            <a:extLst>
              <a:ext uri="{FF2B5EF4-FFF2-40B4-BE49-F238E27FC236}">
                <a16:creationId xmlns:a16="http://schemas.microsoft.com/office/drawing/2014/main" id="{0E9CECD8-AAC2-1645-B19E-CE9A6C84CF63}"/>
              </a:ext>
            </a:extLst>
          </p:cNvPr>
          <p:cNvSpPr>
            <a:spLocks noGrp="1"/>
          </p:cNvSpPr>
          <p:nvPr>
            <p:ph idx="1"/>
          </p:nvPr>
        </p:nvSpPr>
        <p:spPr>
          <a:xfrm>
            <a:off x="359625" y="1665066"/>
            <a:ext cx="4885907" cy="4240848"/>
          </a:xfrm>
        </p:spPr>
        <p:txBody>
          <a:bodyPr/>
          <a:lstStyle/>
          <a:p>
            <a:r>
              <a:rPr lang="de-DE" dirty="0"/>
              <a:t>Zerlegung der Miniwelt-Darstellung in kleinste Konzepte; abschließend Integration in ein Gesamtschema</a:t>
            </a:r>
          </a:p>
        </p:txBody>
      </p:sp>
      <p:sp>
        <p:nvSpPr>
          <p:cNvPr id="40" name="Date Placeholder 39">
            <a:extLst>
              <a:ext uri="{FF2B5EF4-FFF2-40B4-BE49-F238E27FC236}">
                <a16:creationId xmlns:a16="http://schemas.microsoft.com/office/drawing/2014/main" id="{371C4FAF-5348-A048-8958-F87F4DDB3163}"/>
              </a:ext>
            </a:extLst>
          </p:cNvPr>
          <p:cNvSpPr>
            <a:spLocks noGrp="1"/>
          </p:cNvSpPr>
          <p:nvPr>
            <p:ph type="dt" sz="half" idx="2"/>
          </p:nvPr>
        </p:nvSpPr>
        <p:spPr/>
        <p:txBody>
          <a:bodyPr/>
          <a:lstStyle/>
          <a:p>
            <a:r>
              <a:rPr lang="en-GB"/>
              <a:t>Modellierung</a:t>
            </a:r>
          </a:p>
        </p:txBody>
      </p:sp>
      <p:sp>
        <p:nvSpPr>
          <p:cNvPr id="41" name="Footer Placeholder 40">
            <a:extLst>
              <a:ext uri="{FF2B5EF4-FFF2-40B4-BE49-F238E27FC236}">
                <a16:creationId xmlns:a16="http://schemas.microsoft.com/office/drawing/2014/main" id="{8C7F77ED-44BD-944E-A951-EB99FC771503}"/>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F2BA728D-FF29-F442-8A28-12C3167F40FF}"/>
              </a:ext>
            </a:extLst>
          </p:cNvPr>
          <p:cNvSpPr>
            <a:spLocks noGrp="1"/>
          </p:cNvSpPr>
          <p:nvPr>
            <p:ph type="sldNum" sz="quarter" idx="4"/>
          </p:nvPr>
        </p:nvSpPr>
        <p:spPr/>
        <p:txBody>
          <a:bodyPr/>
          <a:lstStyle/>
          <a:p>
            <a:fld id="{6B52BCD7-8B4B-1443-81DC-540C3C62FE02}" type="slidenum">
              <a:rPr lang="en-GB" smtClean="0"/>
              <a:t>51</a:t>
            </a:fld>
            <a:endParaRPr lang="en-GB"/>
          </a:p>
        </p:txBody>
      </p:sp>
      <p:grpSp>
        <p:nvGrpSpPr>
          <p:cNvPr id="5" name="Gruppieren 39">
            <a:extLst>
              <a:ext uri="{FF2B5EF4-FFF2-40B4-BE49-F238E27FC236}">
                <a16:creationId xmlns:a16="http://schemas.microsoft.com/office/drawing/2014/main" id="{E7F0B0E6-0EFD-A84F-AF95-DF5099BA4D49}"/>
              </a:ext>
            </a:extLst>
          </p:cNvPr>
          <p:cNvGrpSpPr/>
          <p:nvPr/>
        </p:nvGrpSpPr>
        <p:grpSpPr>
          <a:xfrm>
            <a:off x="4952129" y="1554816"/>
            <a:ext cx="6879546" cy="4351098"/>
            <a:chOff x="2232025" y="2420938"/>
            <a:chExt cx="4690083" cy="3959225"/>
          </a:xfrm>
        </p:grpSpPr>
        <p:sp>
          <p:nvSpPr>
            <p:cNvPr id="6" name="Oval 9">
              <a:extLst>
                <a:ext uri="{FF2B5EF4-FFF2-40B4-BE49-F238E27FC236}">
                  <a16:creationId xmlns:a16="http://schemas.microsoft.com/office/drawing/2014/main" id="{CFD1D6E8-35CA-1741-B4AB-B92A1043204C}"/>
                </a:ext>
              </a:extLst>
            </p:cNvPr>
            <p:cNvSpPr>
              <a:spLocks noChangeArrowheads="1"/>
            </p:cNvSpPr>
            <p:nvPr/>
          </p:nvSpPr>
          <p:spPr bwMode="auto">
            <a:xfrm>
              <a:off x="4065588" y="2420938"/>
              <a:ext cx="1008062" cy="358775"/>
            </a:xfrm>
            <a:prstGeom prst="ellipse">
              <a:avLst/>
            </a:prstGeom>
            <a:pattFill prst="ltUpDiag">
              <a:fgClr>
                <a:srgbClr val="D8DBE8"/>
              </a:fgClr>
              <a:bgClr>
                <a:srgbClr val="FFFFFF"/>
              </a:bgClr>
            </a:pattFill>
            <a:ln w="9525">
              <a:solidFill>
                <a:schemeClr val="tx1"/>
              </a:solidFill>
              <a:prstDash val="dash"/>
              <a:round/>
              <a:headEnd type="none" w="sm" len="sm"/>
              <a:tailEnd type="none" w="sm" len="sm"/>
            </a:ln>
          </p:spPr>
          <p:txBody>
            <a:bodyPr wrap="none" anchor="ctr" anchorCtr="1"/>
            <a:lstStyle/>
            <a:p>
              <a:pPr algn="ctr"/>
              <a:r>
                <a:rPr lang="de-DE" sz="1400">
                  <a:latin typeface="Arial" charset="0"/>
                </a:rPr>
                <a:t>Spezifikationen</a:t>
              </a:r>
            </a:p>
          </p:txBody>
        </p:sp>
        <p:sp>
          <p:nvSpPr>
            <p:cNvPr id="7" name="Oval 10">
              <a:extLst>
                <a:ext uri="{FF2B5EF4-FFF2-40B4-BE49-F238E27FC236}">
                  <a16:creationId xmlns:a16="http://schemas.microsoft.com/office/drawing/2014/main" id="{634F808A-A42C-774F-AF8B-9AE95AADD7AA}"/>
                </a:ext>
              </a:extLst>
            </p:cNvPr>
            <p:cNvSpPr>
              <a:spLocks noChangeArrowheads="1"/>
            </p:cNvSpPr>
            <p:nvPr/>
          </p:nvSpPr>
          <p:spPr bwMode="auto">
            <a:xfrm>
              <a:off x="5257800" y="2995613"/>
              <a:ext cx="1008063" cy="360362"/>
            </a:xfrm>
            <a:prstGeom prst="ellipse">
              <a:avLst/>
            </a:prstGeom>
            <a:solidFill>
              <a:schemeClr val="accent1"/>
            </a:solidFill>
            <a:ln w="9525">
              <a:solidFill>
                <a:schemeClr val="tx1"/>
              </a:solidFill>
              <a:round/>
              <a:headEnd type="none" w="sm" len="sm"/>
              <a:tailEnd type="none" w="sm" len="sm"/>
            </a:ln>
          </p:spPr>
          <p:txBody>
            <a:bodyPr wrap="none" anchor="ctr" anchorCtr="1"/>
            <a:lstStyle/>
            <a:p>
              <a:pPr algn="ctr"/>
              <a:r>
                <a:rPr lang="de-DE" sz="1400">
                  <a:solidFill>
                    <a:schemeClr val="bg1"/>
                  </a:solidFill>
                  <a:latin typeface="Arial" charset="0"/>
                </a:rPr>
                <a:t>Komponente n</a:t>
              </a:r>
            </a:p>
          </p:txBody>
        </p:sp>
        <p:sp>
          <p:nvSpPr>
            <p:cNvPr id="8" name="Oval 11">
              <a:extLst>
                <a:ext uri="{FF2B5EF4-FFF2-40B4-BE49-F238E27FC236}">
                  <a16:creationId xmlns:a16="http://schemas.microsoft.com/office/drawing/2014/main" id="{AB6956D1-70FC-474D-A343-F19E742260F5}"/>
                </a:ext>
              </a:extLst>
            </p:cNvPr>
            <p:cNvSpPr>
              <a:spLocks noChangeArrowheads="1"/>
            </p:cNvSpPr>
            <p:nvPr/>
          </p:nvSpPr>
          <p:spPr bwMode="auto">
            <a:xfrm>
              <a:off x="3459398" y="3860800"/>
              <a:ext cx="1079500" cy="360363"/>
            </a:xfrm>
            <a:prstGeom prst="ellipse">
              <a:avLst/>
            </a:prstGeom>
            <a:solidFill>
              <a:schemeClr val="accent1"/>
            </a:solidFill>
            <a:ln w="9525">
              <a:solidFill>
                <a:schemeClr val="tx1"/>
              </a:solidFill>
              <a:round/>
              <a:headEnd type="none" w="sm" len="sm"/>
              <a:tailEnd type="none" w="sm" len="sm"/>
            </a:ln>
          </p:spPr>
          <p:txBody>
            <a:bodyPr wrap="none" anchor="ctr" anchorCtr="1"/>
            <a:lstStyle/>
            <a:p>
              <a:pPr algn="ctr"/>
              <a:r>
                <a:rPr lang="de-DE" sz="1400" dirty="0">
                  <a:solidFill>
                    <a:schemeClr val="bg1"/>
                  </a:solidFill>
                  <a:latin typeface="Arial" charset="0"/>
                </a:rPr>
                <a:t>Komponente 1,m</a:t>
              </a:r>
              <a:r>
                <a:rPr lang="de-DE" sz="1400" baseline="-25000" dirty="0">
                  <a:solidFill>
                    <a:schemeClr val="bg1"/>
                  </a:solidFill>
                  <a:latin typeface="Arial" charset="0"/>
                </a:rPr>
                <a:t>1</a:t>
              </a:r>
            </a:p>
          </p:txBody>
        </p:sp>
        <p:sp>
          <p:nvSpPr>
            <p:cNvPr id="9" name="Rectangle 12">
              <a:extLst>
                <a:ext uri="{FF2B5EF4-FFF2-40B4-BE49-F238E27FC236}">
                  <a16:creationId xmlns:a16="http://schemas.microsoft.com/office/drawing/2014/main" id="{2D78A6A8-11EF-5B46-89D0-ED28527A46F7}"/>
                </a:ext>
              </a:extLst>
            </p:cNvPr>
            <p:cNvSpPr>
              <a:spLocks noChangeArrowheads="1"/>
            </p:cNvSpPr>
            <p:nvPr/>
          </p:nvSpPr>
          <p:spPr bwMode="auto">
            <a:xfrm>
              <a:off x="4643438" y="4652963"/>
              <a:ext cx="1008062" cy="287337"/>
            </a:xfrm>
            <a:prstGeom prst="rect">
              <a:avLst/>
            </a:prstGeom>
            <a:solidFill>
              <a:schemeClr val="accent1"/>
            </a:solidFill>
            <a:ln w="9525">
              <a:solidFill>
                <a:schemeClr val="tx1"/>
              </a:solidFill>
              <a:miter lim="800000"/>
              <a:headEnd type="none" w="sm" len="sm"/>
              <a:tailEnd type="none" w="sm" len="sm"/>
            </a:ln>
          </p:spPr>
          <p:txBody>
            <a:bodyPr wrap="none" anchor="ctr" anchorCtr="1"/>
            <a:lstStyle/>
            <a:p>
              <a:pPr algn="ctr"/>
              <a:r>
                <a:rPr lang="de-DE" sz="1400">
                  <a:solidFill>
                    <a:schemeClr val="bg1"/>
                  </a:solidFill>
                  <a:latin typeface="Arial" charset="0"/>
                </a:rPr>
                <a:t>Schema n,1</a:t>
              </a:r>
            </a:p>
          </p:txBody>
        </p:sp>
        <p:sp>
          <p:nvSpPr>
            <p:cNvPr id="10" name="Rectangle 13">
              <a:extLst>
                <a:ext uri="{FF2B5EF4-FFF2-40B4-BE49-F238E27FC236}">
                  <a16:creationId xmlns:a16="http://schemas.microsoft.com/office/drawing/2014/main" id="{79E0B421-0AE7-EA4B-B870-7743B1BAE0D0}"/>
                </a:ext>
              </a:extLst>
            </p:cNvPr>
            <p:cNvSpPr>
              <a:spLocks noChangeArrowheads="1"/>
            </p:cNvSpPr>
            <p:nvPr/>
          </p:nvSpPr>
          <p:spPr bwMode="auto">
            <a:xfrm>
              <a:off x="5867400" y="4652963"/>
              <a:ext cx="1008063" cy="287337"/>
            </a:xfrm>
            <a:prstGeom prst="rect">
              <a:avLst/>
            </a:prstGeom>
            <a:solidFill>
              <a:schemeClr val="accent1"/>
            </a:solidFill>
            <a:ln w="9525">
              <a:solidFill>
                <a:schemeClr val="tx1"/>
              </a:solidFill>
              <a:miter lim="800000"/>
              <a:headEnd type="none" w="sm" len="sm"/>
              <a:tailEnd type="none" w="sm" len="sm"/>
            </a:ln>
          </p:spPr>
          <p:txBody>
            <a:bodyPr wrap="none" anchor="ctr" anchorCtr="1"/>
            <a:lstStyle/>
            <a:p>
              <a:pPr algn="ctr"/>
              <a:r>
                <a:rPr lang="de-DE" sz="1400" dirty="0">
                  <a:solidFill>
                    <a:schemeClr val="bg1"/>
                  </a:solidFill>
                  <a:latin typeface="Arial" charset="0"/>
                </a:rPr>
                <a:t>Schema </a:t>
              </a:r>
              <a:r>
                <a:rPr lang="de-DE" sz="1400" dirty="0" err="1">
                  <a:solidFill>
                    <a:schemeClr val="bg1"/>
                  </a:solidFill>
                  <a:latin typeface="Arial" charset="0"/>
                </a:rPr>
                <a:t>n,m</a:t>
              </a:r>
              <a:r>
                <a:rPr lang="de-DE" sz="1400" baseline="-25000" dirty="0" err="1">
                  <a:solidFill>
                    <a:schemeClr val="bg1"/>
                  </a:solidFill>
                  <a:latin typeface="Arial" charset="0"/>
                </a:rPr>
                <a:t>n</a:t>
              </a:r>
              <a:endParaRPr lang="de-DE" sz="1400" baseline="-25000" dirty="0">
                <a:solidFill>
                  <a:schemeClr val="bg1"/>
                </a:solidFill>
                <a:latin typeface="Arial" charset="0"/>
              </a:endParaRPr>
            </a:p>
          </p:txBody>
        </p:sp>
        <p:sp>
          <p:nvSpPr>
            <p:cNvPr id="11" name="Oval 15">
              <a:extLst>
                <a:ext uri="{FF2B5EF4-FFF2-40B4-BE49-F238E27FC236}">
                  <a16:creationId xmlns:a16="http://schemas.microsoft.com/office/drawing/2014/main" id="{A42BD6FA-721C-F240-B006-80AE727E146E}"/>
                </a:ext>
              </a:extLst>
            </p:cNvPr>
            <p:cNvSpPr>
              <a:spLocks noChangeArrowheads="1"/>
            </p:cNvSpPr>
            <p:nvPr/>
          </p:nvSpPr>
          <p:spPr bwMode="auto">
            <a:xfrm>
              <a:off x="2878138" y="2995613"/>
              <a:ext cx="1008062" cy="360362"/>
            </a:xfrm>
            <a:prstGeom prst="ellipse">
              <a:avLst/>
            </a:prstGeom>
            <a:solidFill>
              <a:schemeClr val="accent1"/>
            </a:solidFill>
            <a:ln w="9525">
              <a:solidFill>
                <a:schemeClr val="tx1"/>
              </a:solidFill>
              <a:round/>
              <a:headEnd type="none" w="sm" len="sm"/>
              <a:tailEnd type="none" w="sm" len="sm"/>
            </a:ln>
          </p:spPr>
          <p:txBody>
            <a:bodyPr wrap="none" anchor="ctr" anchorCtr="1"/>
            <a:lstStyle/>
            <a:p>
              <a:pPr algn="ctr"/>
              <a:r>
                <a:rPr lang="de-DE" sz="1400">
                  <a:solidFill>
                    <a:schemeClr val="bg1"/>
                  </a:solidFill>
                  <a:latin typeface="Arial" charset="0"/>
                </a:rPr>
                <a:t>Komponente 1</a:t>
              </a:r>
            </a:p>
          </p:txBody>
        </p:sp>
        <p:sp>
          <p:nvSpPr>
            <p:cNvPr id="12" name="Freeform 20">
              <a:extLst>
                <a:ext uri="{FF2B5EF4-FFF2-40B4-BE49-F238E27FC236}">
                  <a16:creationId xmlns:a16="http://schemas.microsoft.com/office/drawing/2014/main" id="{497C33E7-7AAD-364E-8968-6A8D8500F556}"/>
                </a:ext>
              </a:extLst>
            </p:cNvPr>
            <p:cNvSpPr>
              <a:spLocks/>
            </p:cNvSpPr>
            <p:nvPr/>
          </p:nvSpPr>
          <p:spPr bwMode="auto">
            <a:xfrm>
              <a:off x="2232025" y="5156200"/>
              <a:ext cx="4679950" cy="739775"/>
            </a:xfrm>
            <a:custGeom>
              <a:avLst/>
              <a:gdLst>
                <a:gd name="T0" fmla="*/ 2147483647 w 2310"/>
                <a:gd name="T1" fmla="*/ 2147483647 h 618"/>
                <a:gd name="T2" fmla="*/ 2147483647 w 2310"/>
                <a:gd name="T3" fmla="*/ 2147483647 h 618"/>
                <a:gd name="T4" fmla="*/ 2147483647 w 2310"/>
                <a:gd name="T5" fmla="*/ 2147483647 h 618"/>
                <a:gd name="T6" fmla="*/ 2147483647 w 2310"/>
                <a:gd name="T7" fmla="*/ 2147483647 h 618"/>
                <a:gd name="T8" fmla="*/ 2147483647 w 2310"/>
                <a:gd name="T9" fmla="*/ 2147483647 h 618"/>
                <a:gd name="T10" fmla="*/ 2147483647 w 2310"/>
                <a:gd name="T11" fmla="*/ 2147483647 h 618"/>
                <a:gd name="T12" fmla="*/ 2147483647 w 2310"/>
                <a:gd name="T13" fmla="*/ 2147483647 h 618"/>
                <a:gd name="T14" fmla="*/ 2147483647 w 2310"/>
                <a:gd name="T15" fmla="*/ 2147483647 h 618"/>
                <a:gd name="T16" fmla="*/ 2147483647 w 2310"/>
                <a:gd name="T17" fmla="*/ 0 h 618"/>
                <a:gd name="T18" fmla="*/ 2147483647 w 2310"/>
                <a:gd name="T19" fmla="*/ 2147483647 h 618"/>
                <a:gd name="T20" fmla="*/ 2147483647 w 2310"/>
                <a:gd name="T21" fmla="*/ 2147483647 h 618"/>
                <a:gd name="T22" fmla="*/ 2147483647 w 2310"/>
                <a:gd name="T23" fmla="*/ 2147483647 h 618"/>
                <a:gd name="T24" fmla="*/ 2147483647 w 2310"/>
                <a:gd name="T25" fmla="*/ 2147483647 h 618"/>
                <a:gd name="T26" fmla="*/ 2147483647 w 2310"/>
                <a:gd name="T27" fmla="*/ 2147483647 h 618"/>
                <a:gd name="T28" fmla="*/ 2147483647 w 2310"/>
                <a:gd name="T29" fmla="*/ 2147483647 h 618"/>
                <a:gd name="T30" fmla="*/ 2147483647 w 2310"/>
                <a:gd name="T31" fmla="*/ 2147483647 h 618"/>
                <a:gd name="T32" fmla="*/ 2147483647 w 2310"/>
                <a:gd name="T33" fmla="*/ 2147483647 h 618"/>
                <a:gd name="T34" fmla="*/ 2147483647 w 2310"/>
                <a:gd name="T35" fmla="*/ 2147483647 h 618"/>
                <a:gd name="T36" fmla="*/ 2147483647 w 2310"/>
                <a:gd name="T37" fmla="*/ 2147483647 h 618"/>
                <a:gd name="T38" fmla="*/ 2147483647 w 2310"/>
                <a:gd name="T39" fmla="*/ 2147483647 h 618"/>
                <a:gd name="T40" fmla="*/ 2147483647 w 2310"/>
                <a:gd name="T41" fmla="*/ 2147483647 h 618"/>
                <a:gd name="T42" fmla="*/ 2147483647 w 2310"/>
                <a:gd name="T43" fmla="*/ 2147483647 h 618"/>
                <a:gd name="T44" fmla="*/ 2147483647 w 2310"/>
                <a:gd name="T45" fmla="*/ 2147483647 h 618"/>
                <a:gd name="T46" fmla="*/ 2147483647 w 2310"/>
                <a:gd name="T47" fmla="*/ 2147483647 h 618"/>
                <a:gd name="T48" fmla="*/ 2147483647 w 2310"/>
                <a:gd name="T49" fmla="*/ 2147483647 h 618"/>
                <a:gd name="T50" fmla="*/ 2147483647 w 2310"/>
                <a:gd name="T51" fmla="*/ 2147483647 h 618"/>
                <a:gd name="T52" fmla="*/ 2147483647 w 2310"/>
                <a:gd name="T53" fmla="*/ 2147483647 h 618"/>
                <a:gd name="T54" fmla="*/ 0 w 2310"/>
                <a:gd name="T55" fmla="*/ 2147483647 h 618"/>
                <a:gd name="T56" fmla="*/ 2147483647 w 2310"/>
                <a:gd name="T57" fmla="*/ 2147483647 h 618"/>
                <a:gd name="T58" fmla="*/ 2147483647 w 2310"/>
                <a:gd name="T59" fmla="*/ 2147483647 h 618"/>
                <a:gd name="T60" fmla="*/ 2147483647 w 2310"/>
                <a:gd name="T61" fmla="*/ 2147483647 h 618"/>
                <a:gd name="T62" fmla="*/ 2147483647 w 2310"/>
                <a:gd name="T63" fmla="*/ 2147483647 h 618"/>
                <a:gd name="T64" fmla="*/ 2147483647 w 2310"/>
                <a:gd name="T65" fmla="*/ 2147483647 h 6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10"/>
                <a:gd name="T100" fmla="*/ 0 h 618"/>
                <a:gd name="T101" fmla="*/ 2310 w 2310"/>
                <a:gd name="T102" fmla="*/ 618 h 6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10" h="618">
                  <a:moveTo>
                    <a:pt x="204" y="30"/>
                  </a:moveTo>
                  <a:lnTo>
                    <a:pt x="446" y="109"/>
                  </a:lnTo>
                  <a:lnTo>
                    <a:pt x="600" y="6"/>
                  </a:lnTo>
                  <a:lnTo>
                    <a:pt x="996" y="132"/>
                  </a:lnTo>
                  <a:lnTo>
                    <a:pt x="1086" y="48"/>
                  </a:lnTo>
                  <a:lnTo>
                    <a:pt x="1230" y="126"/>
                  </a:lnTo>
                  <a:lnTo>
                    <a:pt x="1434" y="6"/>
                  </a:lnTo>
                  <a:lnTo>
                    <a:pt x="1506" y="54"/>
                  </a:lnTo>
                  <a:lnTo>
                    <a:pt x="1710" y="0"/>
                  </a:lnTo>
                  <a:lnTo>
                    <a:pt x="1860" y="144"/>
                  </a:lnTo>
                  <a:lnTo>
                    <a:pt x="2280" y="36"/>
                  </a:lnTo>
                  <a:lnTo>
                    <a:pt x="2178" y="216"/>
                  </a:lnTo>
                  <a:lnTo>
                    <a:pt x="2310" y="342"/>
                  </a:lnTo>
                  <a:lnTo>
                    <a:pt x="2118" y="438"/>
                  </a:lnTo>
                  <a:lnTo>
                    <a:pt x="2184" y="594"/>
                  </a:lnTo>
                  <a:lnTo>
                    <a:pt x="1872" y="528"/>
                  </a:lnTo>
                  <a:lnTo>
                    <a:pt x="1860" y="594"/>
                  </a:lnTo>
                  <a:lnTo>
                    <a:pt x="1734" y="522"/>
                  </a:lnTo>
                  <a:lnTo>
                    <a:pt x="1506" y="618"/>
                  </a:lnTo>
                  <a:lnTo>
                    <a:pt x="1368" y="570"/>
                  </a:lnTo>
                  <a:lnTo>
                    <a:pt x="1290" y="582"/>
                  </a:lnTo>
                  <a:lnTo>
                    <a:pt x="984" y="480"/>
                  </a:lnTo>
                  <a:lnTo>
                    <a:pt x="936" y="594"/>
                  </a:lnTo>
                  <a:lnTo>
                    <a:pt x="846" y="522"/>
                  </a:lnTo>
                  <a:lnTo>
                    <a:pt x="636" y="588"/>
                  </a:lnTo>
                  <a:lnTo>
                    <a:pt x="468" y="516"/>
                  </a:lnTo>
                  <a:lnTo>
                    <a:pt x="324" y="576"/>
                  </a:lnTo>
                  <a:lnTo>
                    <a:pt x="0" y="498"/>
                  </a:lnTo>
                  <a:lnTo>
                    <a:pt x="192" y="438"/>
                  </a:lnTo>
                  <a:lnTo>
                    <a:pt x="84" y="330"/>
                  </a:lnTo>
                  <a:lnTo>
                    <a:pt x="222" y="246"/>
                  </a:lnTo>
                  <a:lnTo>
                    <a:pt x="48" y="102"/>
                  </a:lnTo>
                  <a:lnTo>
                    <a:pt x="204" y="30"/>
                  </a:lnTo>
                  <a:close/>
                </a:path>
              </a:pathLst>
            </a:custGeom>
            <a:solidFill>
              <a:srgbClr val="FFC000"/>
            </a:solidFill>
            <a:ln w="9525">
              <a:solidFill>
                <a:schemeClr val="tx1"/>
              </a:solidFill>
              <a:round/>
              <a:headEnd type="none" w="sm" len="sm"/>
              <a:tailEnd type="none" w="sm" len="sm"/>
            </a:ln>
          </p:spPr>
          <p:txBody>
            <a:bodyPr/>
            <a:lstStyle/>
            <a:p>
              <a:endParaRPr lang="de-DE" sz="1400"/>
            </a:p>
          </p:txBody>
        </p:sp>
        <p:sp>
          <p:nvSpPr>
            <p:cNvPr id="13" name="Rectangle 21">
              <a:extLst>
                <a:ext uri="{FF2B5EF4-FFF2-40B4-BE49-F238E27FC236}">
                  <a16:creationId xmlns:a16="http://schemas.microsoft.com/office/drawing/2014/main" id="{13623206-0008-2A43-99A1-C27F944BC9AE}"/>
                </a:ext>
              </a:extLst>
            </p:cNvPr>
            <p:cNvSpPr>
              <a:spLocks noChangeArrowheads="1"/>
            </p:cNvSpPr>
            <p:nvPr/>
          </p:nvSpPr>
          <p:spPr bwMode="auto">
            <a:xfrm>
              <a:off x="4067175" y="6092825"/>
              <a:ext cx="1008063" cy="287338"/>
            </a:xfrm>
            <a:prstGeom prst="rect">
              <a:avLst/>
            </a:prstGeom>
            <a:solidFill>
              <a:schemeClr val="accent1"/>
            </a:solidFill>
            <a:ln w="9525">
              <a:solidFill>
                <a:schemeClr val="tx1"/>
              </a:solidFill>
              <a:miter lim="800000"/>
              <a:headEnd type="none" w="sm" len="sm"/>
              <a:tailEnd type="none" w="sm" len="sm"/>
            </a:ln>
          </p:spPr>
          <p:txBody>
            <a:bodyPr wrap="none" anchor="ctr" anchorCtr="1"/>
            <a:lstStyle/>
            <a:p>
              <a:pPr algn="ctr"/>
              <a:r>
                <a:rPr lang="de-DE" sz="1400">
                  <a:solidFill>
                    <a:schemeClr val="bg1"/>
                  </a:solidFill>
                  <a:latin typeface="Arial" charset="0"/>
                </a:rPr>
                <a:t>Finales Schema</a:t>
              </a:r>
            </a:p>
          </p:txBody>
        </p:sp>
        <p:sp>
          <p:nvSpPr>
            <p:cNvPr id="14" name="Line 24">
              <a:extLst>
                <a:ext uri="{FF2B5EF4-FFF2-40B4-BE49-F238E27FC236}">
                  <a16:creationId xmlns:a16="http://schemas.microsoft.com/office/drawing/2014/main" id="{9CB19B7C-D81B-294E-A43C-E973F5AE6B53}"/>
                </a:ext>
              </a:extLst>
            </p:cNvPr>
            <p:cNvSpPr>
              <a:spLocks noChangeShapeType="1"/>
            </p:cNvSpPr>
            <p:nvPr/>
          </p:nvSpPr>
          <p:spPr bwMode="auto">
            <a:xfrm>
              <a:off x="4413250" y="3144838"/>
              <a:ext cx="325438" cy="0"/>
            </a:xfrm>
            <a:prstGeom prst="line">
              <a:avLst/>
            </a:prstGeom>
            <a:noFill/>
            <a:ln w="19050">
              <a:solidFill>
                <a:schemeClr val="tx1"/>
              </a:solidFill>
              <a:prstDash val="sysDot"/>
              <a:round/>
              <a:headEnd type="none" w="sm" len="sm"/>
              <a:tailEnd type="none" w="sm" len="sm"/>
            </a:ln>
          </p:spPr>
          <p:txBody>
            <a:bodyPr/>
            <a:lstStyle/>
            <a:p>
              <a:endParaRPr lang="de-DE" sz="1400"/>
            </a:p>
          </p:txBody>
        </p:sp>
        <p:sp>
          <p:nvSpPr>
            <p:cNvPr id="15" name="Line 27">
              <a:extLst>
                <a:ext uri="{FF2B5EF4-FFF2-40B4-BE49-F238E27FC236}">
                  <a16:creationId xmlns:a16="http://schemas.microsoft.com/office/drawing/2014/main" id="{616EAF15-B265-074E-9412-7FDD9597B428}"/>
                </a:ext>
              </a:extLst>
            </p:cNvPr>
            <p:cNvSpPr>
              <a:spLocks noChangeShapeType="1"/>
            </p:cNvSpPr>
            <p:nvPr/>
          </p:nvSpPr>
          <p:spPr bwMode="auto">
            <a:xfrm flipH="1">
              <a:off x="3711575" y="2705100"/>
              <a:ext cx="442913" cy="328613"/>
            </a:xfrm>
            <a:prstGeom prst="line">
              <a:avLst/>
            </a:prstGeom>
            <a:noFill/>
            <a:ln w="9525">
              <a:solidFill>
                <a:schemeClr val="tx1"/>
              </a:solidFill>
              <a:round/>
              <a:headEnd type="none" w="sm" len="sm"/>
              <a:tailEnd type="triangle" w="sm" len="sm"/>
            </a:ln>
          </p:spPr>
          <p:txBody>
            <a:bodyPr/>
            <a:lstStyle/>
            <a:p>
              <a:endParaRPr lang="de-DE" sz="1400"/>
            </a:p>
          </p:txBody>
        </p:sp>
        <p:sp>
          <p:nvSpPr>
            <p:cNvPr id="16" name="Line 28">
              <a:extLst>
                <a:ext uri="{FF2B5EF4-FFF2-40B4-BE49-F238E27FC236}">
                  <a16:creationId xmlns:a16="http://schemas.microsoft.com/office/drawing/2014/main" id="{1F7AD91F-89C2-A741-8B14-824946CE40C4}"/>
                </a:ext>
              </a:extLst>
            </p:cNvPr>
            <p:cNvSpPr>
              <a:spLocks noChangeShapeType="1"/>
            </p:cNvSpPr>
            <p:nvPr/>
          </p:nvSpPr>
          <p:spPr bwMode="auto">
            <a:xfrm>
              <a:off x="4965700" y="2713038"/>
              <a:ext cx="436563" cy="327025"/>
            </a:xfrm>
            <a:prstGeom prst="line">
              <a:avLst/>
            </a:prstGeom>
            <a:noFill/>
            <a:ln w="9525">
              <a:solidFill>
                <a:schemeClr val="tx1"/>
              </a:solidFill>
              <a:round/>
              <a:headEnd type="none" w="sm" len="sm"/>
              <a:tailEnd type="triangle" w="sm" len="sm"/>
            </a:ln>
          </p:spPr>
          <p:txBody>
            <a:bodyPr/>
            <a:lstStyle/>
            <a:p>
              <a:endParaRPr lang="de-DE" sz="1400"/>
            </a:p>
          </p:txBody>
        </p:sp>
        <p:sp>
          <p:nvSpPr>
            <p:cNvPr id="17" name="Line 29">
              <a:extLst>
                <a:ext uri="{FF2B5EF4-FFF2-40B4-BE49-F238E27FC236}">
                  <a16:creationId xmlns:a16="http://schemas.microsoft.com/office/drawing/2014/main" id="{2E3EC340-16F5-4B4E-BD16-A5569DF8734B}"/>
                </a:ext>
              </a:extLst>
            </p:cNvPr>
            <p:cNvSpPr>
              <a:spLocks noChangeShapeType="1"/>
            </p:cNvSpPr>
            <p:nvPr/>
          </p:nvSpPr>
          <p:spPr bwMode="auto">
            <a:xfrm flipH="1">
              <a:off x="2944813" y="3340100"/>
              <a:ext cx="225425" cy="528638"/>
            </a:xfrm>
            <a:prstGeom prst="line">
              <a:avLst/>
            </a:prstGeom>
            <a:noFill/>
            <a:ln w="9525">
              <a:solidFill>
                <a:schemeClr val="tx1"/>
              </a:solidFill>
              <a:round/>
              <a:headEnd type="none" w="sm" len="sm"/>
              <a:tailEnd type="triangle" w="sm" len="sm"/>
            </a:ln>
          </p:spPr>
          <p:txBody>
            <a:bodyPr/>
            <a:lstStyle/>
            <a:p>
              <a:endParaRPr lang="de-DE" sz="1400"/>
            </a:p>
          </p:txBody>
        </p:sp>
        <p:sp>
          <p:nvSpPr>
            <p:cNvPr id="18" name="Line 30">
              <a:extLst>
                <a:ext uri="{FF2B5EF4-FFF2-40B4-BE49-F238E27FC236}">
                  <a16:creationId xmlns:a16="http://schemas.microsoft.com/office/drawing/2014/main" id="{99D48A76-4992-6647-AE1A-538CC95C5B93}"/>
                </a:ext>
              </a:extLst>
            </p:cNvPr>
            <p:cNvSpPr>
              <a:spLocks noChangeShapeType="1"/>
            </p:cNvSpPr>
            <p:nvPr/>
          </p:nvSpPr>
          <p:spPr bwMode="auto">
            <a:xfrm>
              <a:off x="3586163" y="3340100"/>
              <a:ext cx="233362" cy="522288"/>
            </a:xfrm>
            <a:prstGeom prst="line">
              <a:avLst/>
            </a:prstGeom>
            <a:noFill/>
            <a:ln w="9525">
              <a:solidFill>
                <a:schemeClr val="tx1"/>
              </a:solidFill>
              <a:round/>
              <a:headEnd type="none" w="sm" len="sm"/>
              <a:tailEnd type="triangle" w="sm" len="sm"/>
            </a:ln>
          </p:spPr>
          <p:txBody>
            <a:bodyPr/>
            <a:lstStyle/>
            <a:p>
              <a:endParaRPr lang="de-DE" sz="1400"/>
            </a:p>
          </p:txBody>
        </p:sp>
        <p:sp>
          <p:nvSpPr>
            <p:cNvPr id="19" name="Line 31">
              <a:extLst>
                <a:ext uri="{FF2B5EF4-FFF2-40B4-BE49-F238E27FC236}">
                  <a16:creationId xmlns:a16="http://schemas.microsoft.com/office/drawing/2014/main" id="{54F34970-5D11-B645-9B8B-063A08D93D9A}"/>
                </a:ext>
              </a:extLst>
            </p:cNvPr>
            <p:cNvSpPr>
              <a:spLocks noChangeShapeType="1"/>
            </p:cNvSpPr>
            <p:nvPr/>
          </p:nvSpPr>
          <p:spPr bwMode="auto">
            <a:xfrm flipH="1">
              <a:off x="5368925" y="3346450"/>
              <a:ext cx="192088" cy="522288"/>
            </a:xfrm>
            <a:prstGeom prst="line">
              <a:avLst/>
            </a:prstGeom>
            <a:noFill/>
            <a:ln w="9525">
              <a:solidFill>
                <a:schemeClr val="tx1"/>
              </a:solidFill>
              <a:round/>
              <a:headEnd type="none" w="sm" len="sm"/>
              <a:tailEnd type="triangle" w="sm" len="sm"/>
            </a:ln>
          </p:spPr>
          <p:txBody>
            <a:bodyPr/>
            <a:lstStyle/>
            <a:p>
              <a:endParaRPr lang="de-DE" sz="1400"/>
            </a:p>
          </p:txBody>
        </p:sp>
        <p:sp>
          <p:nvSpPr>
            <p:cNvPr id="20" name="Line 32">
              <a:extLst>
                <a:ext uri="{FF2B5EF4-FFF2-40B4-BE49-F238E27FC236}">
                  <a16:creationId xmlns:a16="http://schemas.microsoft.com/office/drawing/2014/main" id="{82BBC19B-0056-3940-BDFB-C41DFABC4B6F}"/>
                </a:ext>
              </a:extLst>
            </p:cNvPr>
            <p:cNvSpPr>
              <a:spLocks noChangeShapeType="1"/>
            </p:cNvSpPr>
            <p:nvPr/>
          </p:nvSpPr>
          <p:spPr bwMode="auto">
            <a:xfrm>
              <a:off x="6000750" y="3338513"/>
              <a:ext cx="220663" cy="519112"/>
            </a:xfrm>
            <a:prstGeom prst="line">
              <a:avLst/>
            </a:prstGeom>
            <a:noFill/>
            <a:ln w="9525">
              <a:solidFill>
                <a:schemeClr val="tx1"/>
              </a:solidFill>
              <a:round/>
              <a:headEnd type="none" w="sm" len="sm"/>
              <a:tailEnd type="triangle" w="sm" len="sm"/>
            </a:ln>
          </p:spPr>
          <p:txBody>
            <a:bodyPr/>
            <a:lstStyle/>
            <a:p>
              <a:endParaRPr lang="de-DE" sz="1400"/>
            </a:p>
          </p:txBody>
        </p:sp>
        <p:sp>
          <p:nvSpPr>
            <p:cNvPr id="21" name="Rectangle 33">
              <a:extLst>
                <a:ext uri="{FF2B5EF4-FFF2-40B4-BE49-F238E27FC236}">
                  <a16:creationId xmlns:a16="http://schemas.microsoft.com/office/drawing/2014/main" id="{89DAE862-9A49-1741-B399-0236900357BB}"/>
                </a:ext>
              </a:extLst>
            </p:cNvPr>
            <p:cNvSpPr>
              <a:spLocks noChangeArrowheads="1"/>
            </p:cNvSpPr>
            <p:nvPr/>
          </p:nvSpPr>
          <p:spPr bwMode="auto">
            <a:xfrm>
              <a:off x="3492500" y="4652963"/>
              <a:ext cx="1008063" cy="287337"/>
            </a:xfrm>
            <a:prstGeom prst="rect">
              <a:avLst/>
            </a:prstGeom>
            <a:solidFill>
              <a:schemeClr val="accent1"/>
            </a:solidFill>
            <a:ln w="9525">
              <a:solidFill>
                <a:schemeClr val="tx1"/>
              </a:solidFill>
              <a:miter lim="800000"/>
              <a:headEnd type="none" w="sm" len="sm"/>
              <a:tailEnd type="none" w="sm" len="sm"/>
            </a:ln>
          </p:spPr>
          <p:txBody>
            <a:bodyPr wrap="none" anchor="ctr" anchorCtr="1"/>
            <a:lstStyle/>
            <a:p>
              <a:pPr algn="ctr"/>
              <a:r>
                <a:rPr lang="de-DE" sz="1400" dirty="0">
                  <a:solidFill>
                    <a:schemeClr val="bg1"/>
                  </a:solidFill>
                  <a:latin typeface="Arial" charset="0"/>
                </a:rPr>
                <a:t>Schema 1,m</a:t>
              </a:r>
              <a:r>
                <a:rPr lang="de-DE" sz="1400" baseline="-25000" dirty="0">
                  <a:solidFill>
                    <a:schemeClr val="bg1"/>
                  </a:solidFill>
                  <a:latin typeface="Arial" charset="0"/>
                </a:rPr>
                <a:t>1</a:t>
              </a:r>
            </a:p>
          </p:txBody>
        </p:sp>
        <p:sp>
          <p:nvSpPr>
            <p:cNvPr id="22" name="Rectangle 34">
              <a:extLst>
                <a:ext uri="{FF2B5EF4-FFF2-40B4-BE49-F238E27FC236}">
                  <a16:creationId xmlns:a16="http://schemas.microsoft.com/office/drawing/2014/main" id="{174C83F4-3EB4-D94B-A9B7-7861F0B7B2D8}"/>
                </a:ext>
              </a:extLst>
            </p:cNvPr>
            <p:cNvSpPr>
              <a:spLocks noChangeArrowheads="1"/>
            </p:cNvSpPr>
            <p:nvPr/>
          </p:nvSpPr>
          <p:spPr bwMode="auto">
            <a:xfrm>
              <a:off x="2268538" y="4652963"/>
              <a:ext cx="1008062" cy="287337"/>
            </a:xfrm>
            <a:prstGeom prst="rect">
              <a:avLst/>
            </a:prstGeom>
            <a:solidFill>
              <a:schemeClr val="accent1"/>
            </a:solidFill>
            <a:ln w="9525">
              <a:solidFill>
                <a:schemeClr val="tx1"/>
              </a:solidFill>
              <a:miter lim="800000"/>
              <a:headEnd type="none" w="sm" len="sm"/>
              <a:tailEnd type="none" w="sm" len="sm"/>
            </a:ln>
          </p:spPr>
          <p:txBody>
            <a:bodyPr wrap="none" anchor="ctr" anchorCtr="1"/>
            <a:lstStyle/>
            <a:p>
              <a:pPr algn="ctr"/>
              <a:r>
                <a:rPr lang="de-DE" sz="1400" dirty="0">
                  <a:solidFill>
                    <a:schemeClr val="bg1"/>
                  </a:solidFill>
                  <a:latin typeface="Arial" charset="0"/>
                </a:rPr>
                <a:t>Schema 1,1</a:t>
              </a:r>
            </a:p>
          </p:txBody>
        </p:sp>
        <p:sp>
          <p:nvSpPr>
            <p:cNvPr id="23" name="Oval 35">
              <a:extLst>
                <a:ext uri="{FF2B5EF4-FFF2-40B4-BE49-F238E27FC236}">
                  <a16:creationId xmlns:a16="http://schemas.microsoft.com/office/drawing/2014/main" id="{04AD45CF-8360-B449-A1AD-86A584EC7CA9}"/>
                </a:ext>
              </a:extLst>
            </p:cNvPr>
            <p:cNvSpPr>
              <a:spLocks noChangeArrowheads="1"/>
            </p:cNvSpPr>
            <p:nvPr/>
          </p:nvSpPr>
          <p:spPr bwMode="auto">
            <a:xfrm>
              <a:off x="4643438" y="3860800"/>
              <a:ext cx="1008062" cy="360363"/>
            </a:xfrm>
            <a:prstGeom prst="ellipse">
              <a:avLst/>
            </a:prstGeom>
            <a:solidFill>
              <a:schemeClr val="accent1"/>
            </a:solidFill>
            <a:ln w="9525">
              <a:solidFill>
                <a:schemeClr val="tx1"/>
              </a:solidFill>
              <a:round/>
              <a:headEnd type="none" w="sm" len="sm"/>
              <a:tailEnd type="none" w="sm" len="sm"/>
            </a:ln>
          </p:spPr>
          <p:txBody>
            <a:bodyPr wrap="none" anchor="ctr" anchorCtr="1"/>
            <a:lstStyle/>
            <a:p>
              <a:pPr algn="ctr"/>
              <a:r>
                <a:rPr lang="de-DE" sz="1400">
                  <a:solidFill>
                    <a:schemeClr val="bg1"/>
                  </a:solidFill>
                  <a:latin typeface="Arial" charset="0"/>
                </a:rPr>
                <a:t>Komponente n,1</a:t>
              </a:r>
            </a:p>
          </p:txBody>
        </p:sp>
        <p:sp>
          <p:nvSpPr>
            <p:cNvPr id="24" name="Oval 36">
              <a:extLst>
                <a:ext uri="{FF2B5EF4-FFF2-40B4-BE49-F238E27FC236}">
                  <a16:creationId xmlns:a16="http://schemas.microsoft.com/office/drawing/2014/main" id="{042F35EA-839E-3641-85C0-E70A8B38957B}"/>
                </a:ext>
              </a:extLst>
            </p:cNvPr>
            <p:cNvSpPr>
              <a:spLocks noChangeArrowheads="1"/>
            </p:cNvSpPr>
            <p:nvPr/>
          </p:nvSpPr>
          <p:spPr bwMode="auto">
            <a:xfrm>
              <a:off x="2268538" y="3860800"/>
              <a:ext cx="1006475" cy="360363"/>
            </a:xfrm>
            <a:prstGeom prst="ellipse">
              <a:avLst/>
            </a:prstGeom>
            <a:solidFill>
              <a:schemeClr val="accent1"/>
            </a:solidFill>
            <a:ln w="9525">
              <a:solidFill>
                <a:schemeClr val="tx1"/>
              </a:solidFill>
              <a:round/>
              <a:headEnd type="none" w="sm" len="sm"/>
              <a:tailEnd type="none" w="sm" len="sm"/>
            </a:ln>
          </p:spPr>
          <p:txBody>
            <a:bodyPr wrap="none" anchor="ctr" anchorCtr="1"/>
            <a:lstStyle/>
            <a:p>
              <a:pPr algn="ctr"/>
              <a:r>
                <a:rPr lang="de-DE" sz="1400">
                  <a:solidFill>
                    <a:schemeClr val="bg1"/>
                  </a:solidFill>
                  <a:latin typeface="Arial" charset="0"/>
                </a:rPr>
                <a:t>Komponente 1,1</a:t>
              </a:r>
            </a:p>
          </p:txBody>
        </p:sp>
        <p:sp>
          <p:nvSpPr>
            <p:cNvPr id="25" name="Oval 37">
              <a:extLst>
                <a:ext uri="{FF2B5EF4-FFF2-40B4-BE49-F238E27FC236}">
                  <a16:creationId xmlns:a16="http://schemas.microsoft.com/office/drawing/2014/main" id="{F14ABCCF-3C44-674E-B1FC-5FDDF89E5376}"/>
                </a:ext>
              </a:extLst>
            </p:cNvPr>
            <p:cNvSpPr>
              <a:spLocks noChangeArrowheads="1"/>
            </p:cNvSpPr>
            <p:nvPr/>
          </p:nvSpPr>
          <p:spPr bwMode="auto">
            <a:xfrm>
              <a:off x="5828780" y="3860800"/>
              <a:ext cx="1093328" cy="360363"/>
            </a:xfrm>
            <a:prstGeom prst="ellipse">
              <a:avLst/>
            </a:prstGeom>
            <a:solidFill>
              <a:schemeClr val="accent1"/>
            </a:solidFill>
            <a:ln w="9525">
              <a:solidFill>
                <a:schemeClr val="tx1"/>
              </a:solidFill>
              <a:round/>
              <a:headEnd type="none" w="sm" len="sm"/>
              <a:tailEnd type="none" w="sm" len="sm"/>
            </a:ln>
          </p:spPr>
          <p:txBody>
            <a:bodyPr wrap="none" anchor="ctr" anchorCtr="1"/>
            <a:lstStyle/>
            <a:p>
              <a:pPr algn="ctr"/>
              <a:r>
                <a:rPr lang="de-DE" sz="1400" dirty="0">
                  <a:solidFill>
                    <a:schemeClr val="bg1"/>
                  </a:solidFill>
                  <a:latin typeface="Arial" charset="0"/>
                </a:rPr>
                <a:t>Komponente </a:t>
              </a:r>
              <a:r>
                <a:rPr lang="de-DE" sz="1400" dirty="0" err="1">
                  <a:solidFill>
                    <a:schemeClr val="bg1"/>
                  </a:solidFill>
                  <a:latin typeface="Arial" charset="0"/>
                </a:rPr>
                <a:t>n,m</a:t>
              </a:r>
              <a:r>
                <a:rPr lang="de-DE" sz="1400" baseline="-25000" dirty="0" err="1">
                  <a:solidFill>
                    <a:schemeClr val="bg1"/>
                  </a:solidFill>
                  <a:latin typeface="Arial" charset="0"/>
                </a:rPr>
                <a:t>n</a:t>
              </a:r>
              <a:endParaRPr lang="de-DE" sz="1400" baseline="-25000" dirty="0">
                <a:solidFill>
                  <a:schemeClr val="bg1"/>
                </a:solidFill>
                <a:latin typeface="Arial" charset="0"/>
              </a:endParaRPr>
            </a:p>
          </p:txBody>
        </p:sp>
        <p:sp>
          <p:nvSpPr>
            <p:cNvPr id="26" name="Line 38">
              <a:extLst>
                <a:ext uri="{FF2B5EF4-FFF2-40B4-BE49-F238E27FC236}">
                  <a16:creationId xmlns:a16="http://schemas.microsoft.com/office/drawing/2014/main" id="{0741BE2F-68A2-504F-B683-092BE7F6569D}"/>
                </a:ext>
              </a:extLst>
            </p:cNvPr>
            <p:cNvSpPr>
              <a:spLocks noChangeShapeType="1"/>
            </p:cNvSpPr>
            <p:nvPr/>
          </p:nvSpPr>
          <p:spPr bwMode="auto">
            <a:xfrm>
              <a:off x="3314700" y="4043363"/>
              <a:ext cx="142875" cy="0"/>
            </a:xfrm>
            <a:prstGeom prst="line">
              <a:avLst/>
            </a:prstGeom>
            <a:noFill/>
            <a:ln w="19050">
              <a:solidFill>
                <a:schemeClr val="tx1"/>
              </a:solidFill>
              <a:prstDash val="sysDot"/>
              <a:round/>
              <a:headEnd type="none" w="sm" len="sm"/>
              <a:tailEnd type="none" w="sm" len="sm"/>
            </a:ln>
          </p:spPr>
          <p:txBody>
            <a:bodyPr/>
            <a:lstStyle/>
            <a:p>
              <a:endParaRPr lang="de-DE" sz="1400"/>
            </a:p>
          </p:txBody>
        </p:sp>
        <p:sp>
          <p:nvSpPr>
            <p:cNvPr id="27" name="Line 39">
              <a:extLst>
                <a:ext uri="{FF2B5EF4-FFF2-40B4-BE49-F238E27FC236}">
                  <a16:creationId xmlns:a16="http://schemas.microsoft.com/office/drawing/2014/main" id="{CC92EA71-E406-A746-9B83-2F9E11EEDF4A}"/>
                </a:ext>
              </a:extLst>
            </p:cNvPr>
            <p:cNvSpPr>
              <a:spLocks noChangeShapeType="1"/>
            </p:cNvSpPr>
            <p:nvPr/>
          </p:nvSpPr>
          <p:spPr bwMode="auto">
            <a:xfrm>
              <a:off x="5695950" y="4038600"/>
              <a:ext cx="142875" cy="0"/>
            </a:xfrm>
            <a:prstGeom prst="line">
              <a:avLst/>
            </a:prstGeom>
            <a:noFill/>
            <a:ln w="19050">
              <a:solidFill>
                <a:schemeClr val="tx1"/>
              </a:solidFill>
              <a:prstDash val="sysDot"/>
              <a:round/>
              <a:headEnd type="none" w="sm" len="sm"/>
              <a:tailEnd type="none" w="sm" len="sm"/>
            </a:ln>
          </p:spPr>
          <p:txBody>
            <a:bodyPr/>
            <a:lstStyle/>
            <a:p>
              <a:endParaRPr lang="de-DE" sz="1400"/>
            </a:p>
          </p:txBody>
        </p:sp>
        <p:sp>
          <p:nvSpPr>
            <p:cNvPr id="28" name="Text Box 19">
              <a:extLst>
                <a:ext uri="{FF2B5EF4-FFF2-40B4-BE49-F238E27FC236}">
                  <a16:creationId xmlns:a16="http://schemas.microsoft.com/office/drawing/2014/main" id="{68534E0A-B104-7F46-BCEB-A2E9ED6D58B3}"/>
                </a:ext>
              </a:extLst>
            </p:cNvPr>
            <p:cNvSpPr txBox="1">
              <a:spLocks noChangeArrowheads="1"/>
            </p:cNvSpPr>
            <p:nvPr/>
          </p:nvSpPr>
          <p:spPr bwMode="auto">
            <a:xfrm>
              <a:off x="3797070" y="5416550"/>
              <a:ext cx="1549860" cy="280058"/>
            </a:xfrm>
            <a:prstGeom prst="rect">
              <a:avLst/>
            </a:prstGeom>
            <a:noFill/>
            <a:ln w="9525">
              <a:noFill/>
              <a:miter lim="800000"/>
              <a:headEnd type="none" w="sm" len="sm"/>
              <a:tailEnd type="none" w="sm" len="sm"/>
            </a:ln>
          </p:spPr>
          <p:txBody>
            <a:bodyPr wrap="none">
              <a:spAutoFit/>
            </a:bodyPr>
            <a:lstStyle/>
            <a:p>
              <a:pPr algn="ctr"/>
              <a:r>
                <a:rPr lang="de-DE" sz="1400">
                  <a:latin typeface="Arial" charset="0"/>
                </a:rPr>
                <a:t>Integration aller Schemata</a:t>
              </a:r>
            </a:p>
          </p:txBody>
        </p:sp>
        <p:sp>
          <p:nvSpPr>
            <p:cNvPr id="29" name="Line 40">
              <a:extLst>
                <a:ext uri="{FF2B5EF4-FFF2-40B4-BE49-F238E27FC236}">
                  <a16:creationId xmlns:a16="http://schemas.microsoft.com/office/drawing/2014/main" id="{F36382BA-8785-A943-8415-43110FFAD424}"/>
                </a:ext>
              </a:extLst>
            </p:cNvPr>
            <p:cNvSpPr>
              <a:spLocks noChangeShapeType="1"/>
            </p:cNvSpPr>
            <p:nvPr/>
          </p:nvSpPr>
          <p:spPr bwMode="auto">
            <a:xfrm>
              <a:off x="5691188" y="4783138"/>
              <a:ext cx="142875" cy="0"/>
            </a:xfrm>
            <a:prstGeom prst="line">
              <a:avLst/>
            </a:prstGeom>
            <a:noFill/>
            <a:ln w="19050">
              <a:solidFill>
                <a:schemeClr val="tx1"/>
              </a:solidFill>
              <a:prstDash val="sysDot"/>
              <a:round/>
              <a:headEnd type="none" w="sm" len="sm"/>
              <a:tailEnd type="none" w="sm" len="sm"/>
            </a:ln>
          </p:spPr>
          <p:txBody>
            <a:bodyPr/>
            <a:lstStyle/>
            <a:p>
              <a:endParaRPr lang="de-DE" sz="1400"/>
            </a:p>
          </p:txBody>
        </p:sp>
        <p:sp>
          <p:nvSpPr>
            <p:cNvPr id="30" name="Line 41">
              <a:extLst>
                <a:ext uri="{FF2B5EF4-FFF2-40B4-BE49-F238E27FC236}">
                  <a16:creationId xmlns:a16="http://schemas.microsoft.com/office/drawing/2014/main" id="{D5A490D5-CAA2-564E-8D62-AD0E62DF5AC3}"/>
                </a:ext>
              </a:extLst>
            </p:cNvPr>
            <p:cNvSpPr>
              <a:spLocks noChangeShapeType="1"/>
            </p:cNvSpPr>
            <p:nvPr/>
          </p:nvSpPr>
          <p:spPr bwMode="auto">
            <a:xfrm>
              <a:off x="3313113" y="4783138"/>
              <a:ext cx="142875" cy="0"/>
            </a:xfrm>
            <a:prstGeom prst="line">
              <a:avLst/>
            </a:prstGeom>
            <a:noFill/>
            <a:ln w="19050">
              <a:solidFill>
                <a:schemeClr val="tx1"/>
              </a:solidFill>
              <a:prstDash val="sysDot"/>
              <a:round/>
              <a:headEnd type="none" w="sm" len="sm"/>
              <a:tailEnd type="none" w="sm" len="sm"/>
            </a:ln>
          </p:spPr>
          <p:txBody>
            <a:bodyPr/>
            <a:lstStyle/>
            <a:p>
              <a:endParaRPr lang="de-DE" sz="1400"/>
            </a:p>
          </p:txBody>
        </p:sp>
        <p:sp>
          <p:nvSpPr>
            <p:cNvPr id="31" name="Line 42">
              <a:extLst>
                <a:ext uri="{FF2B5EF4-FFF2-40B4-BE49-F238E27FC236}">
                  <a16:creationId xmlns:a16="http://schemas.microsoft.com/office/drawing/2014/main" id="{69A847E9-A862-E14A-999E-1C2CAE77483E}"/>
                </a:ext>
              </a:extLst>
            </p:cNvPr>
            <p:cNvSpPr>
              <a:spLocks noChangeShapeType="1"/>
            </p:cNvSpPr>
            <p:nvPr/>
          </p:nvSpPr>
          <p:spPr bwMode="auto">
            <a:xfrm>
              <a:off x="2771775" y="4221163"/>
              <a:ext cx="0" cy="431800"/>
            </a:xfrm>
            <a:prstGeom prst="line">
              <a:avLst/>
            </a:prstGeom>
            <a:noFill/>
            <a:ln w="9525">
              <a:solidFill>
                <a:schemeClr val="tx1"/>
              </a:solidFill>
              <a:round/>
              <a:headEnd type="none" w="sm" len="sm"/>
              <a:tailEnd type="triangle" w="sm" len="sm"/>
            </a:ln>
          </p:spPr>
          <p:txBody>
            <a:bodyPr/>
            <a:lstStyle/>
            <a:p>
              <a:endParaRPr lang="de-DE" sz="1400"/>
            </a:p>
          </p:txBody>
        </p:sp>
        <p:sp>
          <p:nvSpPr>
            <p:cNvPr id="32" name="Line 43">
              <a:extLst>
                <a:ext uri="{FF2B5EF4-FFF2-40B4-BE49-F238E27FC236}">
                  <a16:creationId xmlns:a16="http://schemas.microsoft.com/office/drawing/2014/main" id="{C4595A4E-11BB-F043-9DF7-5EFC65FCB3F8}"/>
                </a:ext>
              </a:extLst>
            </p:cNvPr>
            <p:cNvSpPr>
              <a:spLocks noChangeShapeType="1"/>
            </p:cNvSpPr>
            <p:nvPr/>
          </p:nvSpPr>
          <p:spPr bwMode="auto">
            <a:xfrm>
              <a:off x="3995738" y="4221163"/>
              <a:ext cx="0" cy="431800"/>
            </a:xfrm>
            <a:prstGeom prst="line">
              <a:avLst/>
            </a:prstGeom>
            <a:noFill/>
            <a:ln w="9525">
              <a:solidFill>
                <a:schemeClr val="tx1"/>
              </a:solidFill>
              <a:round/>
              <a:headEnd type="none" w="sm" len="sm"/>
              <a:tailEnd type="triangle" w="sm" len="sm"/>
            </a:ln>
          </p:spPr>
          <p:txBody>
            <a:bodyPr/>
            <a:lstStyle/>
            <a:p>
              <a:endParaRPr lang="de-DE" sz="1400"/>
            </a:p>
          </p:txBody>
        </p:sp>
        <p:sp>
          <p:nvSpPr>
            <p:cNvPr id="33" name="Line 44">
              <a:extLst>
                <a:ext uri="{FF2B5EF4-FFF2-40B4-BE49-F238E27FC236}">
                  <a16:creationId xmlns:a16="http://schemas.microsoft.com/office/drawing/2014/main" id="{488CC024-42C9-7743-9018-48151650FDDC}"/>
                </a:ext>
              </a:extLst>
            </p:cNvPr>
            <p:cNvSpPr>
              <a:spLocks noChangeShapeType="1"/>
            </p:cNvSpPr>
            <p:nvPr/>
          </p:nvSpPr>
          <p:spPr bwMode="auto">
            <a:xfrm>
              <a:off x="6372225" y="4221163"/>
              <a:ext cx="0" cy="431800"/>
            </a:xfrm>
            <a:prstGeom prst="line">
              <a:avLst/>
            </a:prstGeom>
            <a:noFill/>
            <a:ln w="9525">
              <a:solidFill>
                <a:schemeClr val="tx1"/>
              </a:solidFill>
              <a:round/>
              <a:headEnd type="none" w="sm" len="sm"/>
              <a:tailEnd type="triangle" w="sm" len="sm"/>
            </a:ln>
          </p:spPr>
          <p:txBody>
            <a:bodyPr/>
            <a:lstStyle/>
            <a:p>
              <a:endParaRPr lang="de-DE" sz="1400"/>
            </a:p>
          </p:txBody>
        </p:sp>
        <p:sp>
          <p:nvSpPr>
            <p:cNvPr id="34" name="Line 45">
              <a:extLst>
                <a:ext uri="{FF2B5EF4-FFF2-40B4-BE49-F238E27FC236}">
                  <a16:creationId xmlns:a16="http://schemas.microsoft.com/office/drawing/2014/main" id="{3DA0827A-EE9D-454D-871C-928F11980236}"/>
                </a:ext>
              </a:extLst>
            </p:cNvPr>
            <p:cNvSpPr>
              <a:spLocks noChangeShapeType="1"/>
            </p:cNvSpPr>
            <p:nvPr/>
          </p:nvSpPr>
          <p:spPr bwMode="auto">
            <a:xfrm>
              <a:off x="5148263" y="4221163"/>
              <a:ext cx="0" cy="431800"/>
            </a:xfrm>
            <a:prstGeom prst="line">
              <a:avLst/>
            </a:prstGeom>
            <a:noFill/>
            <a:ln w="9525">
              <a:solidFill>
                <a:schemeClr val="tx1"/>
              </a:solidFill>
              <a:round/>
              <a:headEnd type="none" w="sm" len="sm"/>
              <a:tailEnd type="triangle" w="sm" len="sm"/>
            </a:ln>
          </p:spPr>
          <p:txBody>
            <a:bodyPr/>
            <a:lstStyle/>
            <a:p>
              <a:endParaRPr lang="de-DE" sz="1400"/>
            </a:p>
          </p:txBody>
        </p:sp>
        <p:sp>
          <p:nvSpPr>
            <p:cNvPr id="35" name="Line 46">
              <a:extLst>
                <a:ext uri="{FF2B5EF4-FFF2-40B4-BE49-F238E27FC236}">
                  <a16:creationId xmlns:a16="http://schemas.microsoft.com/office/drawing/2014/main" id="{C4381BED-48AE-D047-9CCA-C3BE68D5D72D}"/>
                </a:ext>
              </a:extLst>
            </p:cNvPr>
            <p:cNvSpPr>
              <a:spLocks noChangeShapeType="1"/>
            </p:cNvSpPr>
            <p:nvPr/>
          </p:nvSpPr>
          <p:spPr bwMode="auto">
            <a:xfrm>
              <a:off x="2771775" y="4940300"/>
              <a:ext cx="104775" cy="288925"/>
            </a:xfrm>
            <a:prstGeom prst="line">
              <a:avLst/>
            </a:prstGeom>
            <a:noFill/>
            <a:ln w="9525">
              <a:solidFill>
                <a:schemeClr val="tx1"/>
              </a:solidFill>
              <a:round/>
              <a:headEnd type="none" w="sm" len="sm"/>
              <a:tailEnd type="triangle" w="sm" len="sm"/>
            </a:ln>
          </p:spPr>
          <p:txBody>
            <a:bodyPr/>
            <a:lstStyle/>
            <a:p>
              <a:endParaRPr lang="de-DE" sz="1400"/>
            </a:p>
          </p:txBody>
        </p:sp>
        <p:sp>
          <p:nvSpPr>
            <p:cNvPr id="36" name="Line 47">
              <a:extLst>
                <a:ext uri="{FF2B5EF4-FFF2-40B4-BE49-F238E27FC236}">
                  <a16:creationId xmlns:a16="http://schemas.microsoft.com/office/drawing/2014/main" id="{EDD5FCC6-294A-3A40-A692-93403AEBF8A7}"/>
                </a:ext>
              </a:extLst>
            </p:cNvPr>
            <p:cNvSpPr>
              <a:spLocks noChangeShapeType="1"/>
            </p:cNvSpPr>
            <p:nvPr/>
          </p:nvSpPr>
          <p:spPr bwMode="auto">
            <a:xfrm flipH="1">
              <a:off x="3813175" y="4940300"/>
              <a:ext cx="182563" cy="284163"/>
            </a:xfrm>
            <a:prstGeom prst="line">
              <a:avLst/>
            </a:prstGeom>
            <a:noFill/>
            <a:ln w="9525">
              <a:solidFill>
                <a:schemeClr val="tx1"/>
              </a:solidFill>
              <a:round/>
              <a:headEnd type="none" w="sm" len="sm"/>
              <a:tailEnd type="triangle" w="sm" len="sm"/>
            </a:ln>
          </p:spPr>
          <p:txBody>
            <a:bodyPr/>
            <a:lstStyle/>
            <a:p>
              <a:endParaRPr lang="de-DE" sz="1400"/>
            </a:p>
          </p:txBody>
        </p:sp>
        <p:sp>
          <p:nvSpPr>
            <p:cNvPr id="37" name="Line 48">
              <a:extLst>
                <a:ext uri="{FF2B5EF4-FFF2-40B4-BE49-F238E27FC236}">
                  <a16:creationId xmlns:a16="http://schemas.microsoft.com/office/drawing/2014/main" id="{D4B1C240-886E-1F42-BD5E-E1C67A3FE7D9}"/>
                </a:ext>
              </a:extLst>
            </p:cNvPr>
            <p:cNvSpPr>
              <a:spLocks noChangeShapeType="1"/>
            </p:cNvSpPr>
            <p:nvPr/>
          </p:nvSpPr>
          <p:spPr bwMode="auto">
            <a:xfrm>
              <a:off x="5148263" y="4940300"/>
              <a:ext cx="209550" cy="255588"/>
            </a:xfrm>
            <a:prstGeom prst="line">
              <a:avLst/>
            </a:prstGeom>
            <a:noFill/>
            <a:ln w="9525">
              <a:solidFill>
                <a:schemeClr val="tx1"/>
              </a:solidFill>
              <a:round/>
              <a:headEnd type="none" w="sm" len="sm"/>
              <a:tailEnd type="triangle" w="sm" len="sm"/>
            </a:ln>
          </p:spPr>
          <p:txBody>
            <a:bodyPr/>
            <a:lstStyle/>
            <a:p>
              <a:endParaRPr lang="de-DE" sz="1400"/>
            </a:p>
          </p:txBody>
        </p:sp>
        <p:sp>
          <p:nvSpPr>
            <p:cNvPr id="38" name="Line 49">
              <a:extLst>
                <a:ext uri="{FF2B5EF4-FFF2-40B4-BE49-F238E27FC236}">
                  <a16:creationId xmlns:a16="http://schemas.microsoft.com/office/drawing/2014/main" id="{A99C1C61-79A1-9644-A64E-D3D77517E56E}"/>
                </a:ext>
              </a:extLst>
            </p:cNvPr>
            <p:cNvSpPr>
              <a:spLocks noChangeShapeType="1"/>
            </p:cNvSpPr>
            <p:nvPr/>
          </p:nvSpPr>
          <p:spPr bwMode="auto">
            <a:xfrm flipH="1">
              <a:off x="6238875" y="4940300"/>
              <a:ext cx="133350" cy="341313"/>
            </a:xfrm>
            <a:prstGeom prst="line">
              <a:avLst/>
            </a:prstGeom>
            <a:noFill/>
            <a:ln w="9525">
              <a:solidFill>
                <a:schemeClr val="tx1"/>
              </a:solidFill>
              <a:round/>
              <a:headEnd type="none" w="sm" len="sm"/>
              <a:tailEnd type="triangle" w="sm" len="sm"/>
            </a:ln>
          </p:spPr>
          <p:txBody>
            <a:bodyPr/>
            <a:lstStyle/>
            <a:p>
              <a:endParaRPr lang="de-DE" sz="1400"/>
            </a:p>
          </p:txBody>
        </p:sp>
        <p:sp>
          <p:nvSpPr>
            <p:cNvPr id="39" name="Line 50">
              <a:extLst>
                <a:ext uri="{FF2B5EF4-FFF2-40B4-BE49-F238E27FC236}">
                  <a16:creationId xmlns:a16="http://schemas.microsoft.com/office/drawing/2014/main" id="{A6C69E64-B947-4147-A715-5E5682278FFA}"/>
                </a:ext>
              </a:extLst>
            </p:cNvPr>
            <p:cNvSpPr>
              <a:spLocks noChangeShapeType="1"/>
            </p:cNvSpPr>
            <p:nvPr/>
          </p:nvSpPr>
          <p:spPr bwMode="auto">
            <a:xfrm>
              <a:off x="4572000" y="5805488"/>
              <a:ext cx="0" cy="287337"/>
            </a:xfrm>
            <a:prstGeom prst="line">
              <a:avLst/>
            </a:prstGeom>
            <a:noFill/>
            <a:ln w="9525">
              <a:solidFill>
                <a:schemeClr val="tx1"/>
              </a:solidFill>
              <a:round/>
              <a:headEnd type="none" w="sm" len="sm"/>
              <a:tailEnd type="triangle" w="sm" len="sm"/>
            </a:ln>
          </p:spPr>
          <p:txBody>
            <a:bodyPr/>
            <a:lstStyle/>
            <a:p>
              <a:endParaRPr lang="de-DE" sz="1400"/>
            </a:p>
          </p:txBody>
        </p:sp>
      </p:grpSp>
    </p:spTree>
    <p:extLst>
      <p:ext uri="{BB962C8B-B14F-4D97-AF65-F5344CB8AC3E}">
        <p14:creationId xmlns:p14="http://schemas.microsoft.com/office/powerpoint/2010/main" val="16656219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21F84-34AA-AB4D-8D30-F910D3728F78}"/>
              </a:ext>
            </a:extLst>
          </p:cNvPr>
          <p:cNvSpPr>
            <a:spLocks noGrp="1"/>
          </p:cNvSpPr>
          <p:nvPr>
            <p:ph type="title"/>
          </p:nvPr>
        </p:nvSpPr>
        <p:spPr/>
        <p:txBody>
          <a:bodyPr/>
          <a:lstStyle/>
          <a:p>
            <a:r>
              <a:rPr lang="de-DE" dirty="0" err="1"/>
              <a:t>Bottom-up</a:t>
            </a:r>
            <a:r>
              <a:rPr lang="de-DE" dirty="0"/>
              <a:t> EER-Transformationen</a:t>
            </a:r>
          </a:p>
        </p:txBody>
      </p:sp>
      <p:sp>
        <p:nvSpPr>
          <p:cNvPr id="6" name="Date Placeholder 5">
            <a:extLst>
              <a:ext uri="{FF2B5EF4-FFF2-40B4-BE49-F238E27FC236}">
                <a16:creationId xmlns:a16="http://schemas.microsoft.com/office/drawing/2014/main" id="{48DE80D7-8C8D-5B4D-9C17-B85E9F52551D}"/>
              </a:ext>
            </a:extLst>
          </p:cNvPr>
          <p:cNvSpPr>
            <a:spLocks noGrp="1"/>
          </p:cNvSpPr>
          <p:nvPr>
            <p:ph type="dt" sz="half" idx="2"/>
          </p:nvPr>
        </p:nvSpPr>
        <p:spPr/>
        <p:txBody>
          <a:bodyPr/>
          <a:lstStyle/>
          <a:p>
            <a:r>
              <a:rPr lang="en-GB"/>
              <a:t>Modellierung</a:t>
            </a:r>
          </a:p>
        </p:txBody>
      </p:sp>
      <p:sp>
        <p:nvSpPr>
          <p:cNvPr id="7" name="Footer Placeholder 6">
            <a:extLst>
              <a:ext uri="{FF2B5EF4-FFF2-40B4-BE49-F238E27FC236}">
                <a16:creationId xmlns:a16="http://schemas.microsoft.com/office/drawing/2014/main" id="{AE51CC75-066F-8241-BA04-C25D6C88A0EF}"/>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7CF2716C-301F-274C-92A1-40A09142C740}"/>
              </a:ext>
            </a:extLst>
          </p:cNvPr>
          <p:cNvSpPr>
            <a:spLocks noGrp="1"/>
          </p:cNvSpPr>
          <p:nvPr>
            <p:ph type="sldNum" sz="quarter" idx="4"/>
          </p:nvPr>
        </p:nvSpPr>
        <p:spPr/>
        <p:txBody>
          <a:bodyPr/>
          <a:lstStyle/>
          <a:p>
            <a:fld id="{6B52BCD7-8B4B-1443-81DC-540C3C62FE02}" type="slidenum">
              <a:rPr lang="en-GB" smtClean="0"/>
              <a:t>52</a:t>
            </a:fld>
            <a:endParaRPr lang="en-GB"/>
          </a:p>
        </p:txBody>
      </p:sp>
      <p:graphicFrame>
        <p:nvGraphicFramePr>
          <p:cNvPr id="5" name="Group 398">
            <a:extLst>
              <a:ext uri="{FF2B5EF4-FFF2-40B4-BE49-F238E27FC236}">
                <a16:creationId xmlns:a16="http://schemas.microsoft.com/office/drawing/2014/main" id="{FF2EA041-1BA8-EC45-99DD-90EEAACC82AB}"/>
              </a:ext>
            </a:extLst>
          </p:cNvPr>
          <p:cNvGraphicFramePr>
            <a:graphicFrameLocks/>
          </p:cNvGraphicFramePr>
          <p:nvPr>
            <p:extLst>
              <p:ext uri="{D42A27DB-BD31-4B8C-83A1-F6EECF244321}">
                <p14:modId xmlns:p14="http://schemas.microsoft.com/office/powerpoint/2010/main" val="302937150"/>
              </p:ext>
            </p:extLst>
          </p:nvPr>
        </p:nvGraphicFramePr>
        <p:xfrm>
          <a:off x="667745" y="1664662"/>
          <a:ext cx="10855810" cy="4306320"/>
        </p:xfrm>
        <a:graphic>
          <a:graphicData uri="http://schemas.openxmlformats.org/drawingml/2006/table">
            <a:tbl>
              <a:tblPr/>
              <a:tblGrid>
                <a:gridCol w="725581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tblGrid>
              <a:tr h="296475">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Transformation</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Initiales Konzept</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Ergebnis</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792000">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T-BU</a:t>
                      </a:r>
                      <a:r>
                        <a:rPr kumimoji="0" lang="de-DE" sz="1800" b="1" i="0" u="none" strike="noStrike" cap="none" normalizeH="0" baseline="-25000" dirty="0">
                          <a:ln>
                            <a:noFill/>
                          </a:ln>
                          <a:solidFill>
                            <a:schemeClr val="tx1"/>
                          </a:solidFill>
                          <a:effectLst/>
                          <a:latin typeface="+mn-lt"/>
                        </a:rPr>
                        <a:t>1</a:t>
                      </a:r>
                      <a:r>
                        <a:rPr kumimoji="0" lang="de-DE" sz="1800" b="0" i="0" u="none" strike="noStrike" cap="none" normalizeH="0" baseline="0" dirty="0">
                          <a:ln>
                            <a:noFill/>
                          </a:ln>
                          <a:solidFill>
                            <a:schemeClr val="tx1"/>
                          </a:solidFill>
                          <a:effectLst/>
                          <a:latin typeface="+mn-lt"/>
                        </a:rPr>
                        <a:t>: Erzeugung einer Entität </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792000">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T-BU</a:t>
                      </a:r>
                      <a:r>
                        <a:rPr kumimoji="0" lang="de-DE" sz="1800" b="1" i="0" u="none" strike="noStrike" cap="none" normalizeH="0" baseline="-25000" dirty="0">
                          <a:ln>
                            <a:noFill/>
                          </a:ln>
                          <a:solidFill>
                            <a:schemeClr val="tx1"/>
                          </a:solidFill>
                          <a:effectLst/>
                          <a:latin typeface="+mn-lt"/>
                        </a:rPr>
                        <a:t>2</a:t>
                      </a:r>
                      <a:r>
                        <a:rPr kumimoji="0" lang="de-DE" sz="1800" b="0" i="0" u="none" strike="noStrike" cap="none" normalizeH="0" baseline="0" dirty="0">
                          <a:ln>
                            <a:noFill/>
                          </a:ln>
                          <a:solidFill>
                            <a:schemeClr val="tx1"/>
                          </a:solidFill>
                          <a:effectLst/>
                          <a:latin typeface="+mn-lt"/>
                        </a:rPr>
                        <a:t>: Erzeugung einer Beziehung</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792000">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T-BU</a:t>
                      </a:r>
                      <a:r>
                        <a:rPr kumimoji="0" lang="de-DE" sz="1800" b="1" i="0" u="none" strike="noStrike" cap="none" normalizeH="0" baseline="-25000" dirty="0">
                          <a:ln>
                            <a:noFill/>
                          </a:ln>
                          <a:solidFill>
                            <a:schemeClr val="tx1"/>
                          </a:solidFill>
                          <a:effectLst/>
                          <a:latin typeface="+mn-lt"/>
                        </a:rPr>
                        <a:t>3</a:t>
                      </a:r>
                      <a:r>
                        <a:rPr kumimoji="0" lang="de-DE" sz="1800" b="0" i="0" u="none" strike="noStrike" cap="none" normalizeH="0" baseline="0" dirty="0">
                          <a:ln>
                            <a:noFill/>
                          </a:ln>
                          <a:solidFill>
                            <a:schemeClr val="tx1"/>
                          </a:solidFill>
                          <a:effectLst/>
                          <a:latin typeface="+mn-lt"/>
                        </a:rPr>
                        <a:t>: Erzeugung einer Generalisierung</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792000">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T-BU</a:t>
                      </a:r>
                      <a:r>
                        <a:rPr kumimoji="0" lang="de-DE" sz="1800" b="1" i="0" u="none" strike="noStrike" cap="none" normalizeH="0" baseline="-25000" dirty="0">
                          <a:ln>
                            <a:noFill/>
                          </a:ln>
                          <a:solidFill>
                            <a:schemeClr val="tx1"/>
                          </a:solidFill>
                          <a:effectLst/>
                          <a:latin typeface="+mn-lt"/>
                        </a:rPr>
                        <a:t>4</a:t>
                      </a:r>
                      <a:r>
                        <a:rPr kumimoji="0" lang="de-DE" sz="1800" b="0" i="0" u="none" strike="noStrike" cap="none" normalizeH="0" baseline="0" dirty="0">
                          <a:ln>
                            <a:noFill/>
                          </a:ln>
                          <a:solidFill>
                            <a:schemeClr val="tx1"/>
                          </a:solidFill>
                          <a:effectLst/>
                          <a:latin typeface="+mn-lt"/>
                        </a:rPr>
                        <a:t>: Zusammenfassung und Zuordnung von Attributen zu einer Entität</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792000">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800" b="1" i="0" u="none" strike="noStrike" cap="none" normalizeH="0" baseline="0" dirty="0">
                          <a:ln>
                            <a:noFill/>
                          </a:ln>
                          <a:solidFill>
                            <a:schemeClr val="tx1"/>
                          </a:solidFill>
                          <a:effectLst/>
                          <a:latin typeface="+mn-lt"/>
                        </a:rPr>
                        <a:t>T-BU</a:t>
                      </a:r>
                      <a:r>
                        <a:rPr kumimoji="0" lang="de-DE" sz="1800" b="1" i="0" u="none" strike="noStrike" cap="none" normalizeH="0" baseline="-25000" dirty="0">
                          <a:ln>
                            <a:noFill/>
                          </a:ln>
                          <a:solidFill>
                            <a:schemeClr val="tx1"/>
                          </a:solidFill>
                          <a:effectLst/>
                          <a:latin typeface="+mn-lt"/>
                        </a:rPr>
                        <a:t>5</a:t>
                      </a:r>
                      <a:r>
                        <a:rPr kumimoji="0" lang="de-DE" sz="1800" b="0" i="0" u="none" strike="noStrike" cap="none" normalizeH="0" baseline="0" dirty="0">
                          <a:ln>
                            <a:noFill/>
                          </a:ln>
                          <a:solidFill>
                            <a:schemeClr val="tx1"/>
                          </a:solidFill>
                          <a:effectLst/>
                          <a:latin typeface="+mn-lt"/>
                        </a:rPr>
                        <a:t>: Zusammenfassung und Zuordnung von Attributen zu einer Beziehung</a:t>
                      </a: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800" b="0" i="0" u="none" strike="noStrike" cap="none" normalizeH="0" baseline="0" dirty="0">
                        <a:ln>
                          <a:noFill/>
                        </a:ln>
                        <a:solidFill>
                          <a:schemeClr val="tx1"/>
                        </a:solidFill>
                        <a:effectLst/>
                        <a:latin typeface="+mn-lt"/>
                      </a:endParaRPr>
                    </a:p>
                  </a:txBody>
                  <a:tcPr marL="72000" marR="72000" marT="36000" marB="36000" anchor="ctr" anchorCtr="1" horzOverflow="overflow">
                    <a:lnL w="9525" cap="flat" cmpd="sng" algn="ctr">
                      <a:solidFill>
                        <a:schemeClr val="tx1"/>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3" name="Rectangle 58">
            <a:extLst>
              <a:ext uri="{FF2B5EF4-FFF2-40B4-BE49-F238E27FC236}">
                <a16:creationId xmlns:a16="http://schemas.microsoft.com/office/drawing/2014/main" id="{CD2D19DC-230A-794A-B864-686CD2553927}"/>
              </a:ext>
            </a:extLst>
          </p:cNvPr>
          <p:cNvSpPr>
            <a:spLocks noChangeArrowheads="1"/>
          </p:cNvSpPr>
          <p:nvPr/>
        </p:nvSpPr>
        <p:spPr bwMode="auto">
          <a:xfrm>
            <a:off x="10427386" y="2308570"/>
            <a:ext cx="369888" cy="161925"/>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grpSp>
        <p:nvGrpSpPr>
          <p:cNvPr id="64" name="Group 119">
            <a:extLst>
              <a:ext uri="{FF2B5EF4-FFF2-40B4-BE49-F238E27FC236}">
                <a16:creationId xmlns:a16="http://schemas.microsoft.com/office/drawing/2014/main" id="{6CAAA024-704F-CF45-9F38-E5BEAFCFDF3D}"/>
              </a:ext>
            </a:extLst>
          </p:cNvPr>
          <p:cNvGrpSpPr>
            <a:grpSpLocks/>
          </p:cNvGrpSpPr>
          <p:nvPr/>
        </p:nvGrpSpPr>
        <p:grpSpPr bwMode="auto">
          <a:xfrm>
            <a:off x="10427387" y="2876929"/>
            <a:ext cx="369887" cy="630237"/>
            <a:chOff x="3651" y="1446"/>
            <a:chExt cx="233" cy="397"/>
          </a:xfrm>
        </p:grpSpPr>
        <p:sp>
          <p:nvSpPr>
            <p:cNvPr id="65" name="Rectangle 120">
              <a:extLst>
                <a:ext uri="{FF2B5EF4-FFF2-40B4-BE49-F238E27FC236}">
                  <a16:creationId xmlns:a16="http://schemas.microsoft.com/office/drawing/2014/main" id="{D77D68C4-D96A-B147-8D37-AA1D67287AD4}"/>
                </a:ext>
              </a:extLst>
            </p:cNvPr>
            <p:cNvSpPr>
              <a:spLocks noChangeArrowheads="1"/>
            </p:cNvSpPr>
            <p:nvPr/>
          </p:nvSpPr>
          <p:spPr bwMode="auto">
            <a:xfrm>
              <a:off x="3651" y="1741"/>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66" name="Rectangle 121">
              <a:extLst>
                <a:ext uri="{FF2B5EF4-FFF2-40B4-BE49-F238E27FC236}">
                  <a16:creationId xmlns:a16="http://schemas.microsoft.com/office/drawing/2014/main" id="{0BDC0306-D7E8-844F-9EA6-7E1C5F95E4F0}"/>
                </a:ext>
              </a:extLst>
            </p:cNvPr>
            <p:cNvSpPr>
              <a:spLocks noChangeArrowheads="1"/>
            </p:cNvSpPr>
            <p:nvPr/>
          </p:nvSpPr>
          <p:spPr bwMode="auto">
            <a:xfrm>
              <a:off x="3651" y="1446"/>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67" name="AutoShape 122">
              <a:extLst>
                <a:ext uri="{FF2B5EF4-FFF2-40B4-BE49-F238E27FC236}">
                  <a16:creationId xmlns:a16="http://schemas.microsoft.com/office/drawing/2014/main" id="{8E7A2B04-6202-0842-AFA1-59E7E708760F}"/>
                </a:ext>
              </a:extLst>
            </p:cNvPr>
            <p:cNvSpPr>
              <a:spLocks noChangeArrowheads="1"/>
            </p:cNvSpPr>
            <p:nvPr/>
          </p:nvSpPr>
          <p:spPr bwMode="auto">
            <a:xfrm>
              <a:off x="3664" y="1602"/>
              <a:ext cx="202" cy="90"/>
            </a:xfrm>
            <a:prstGeom prst="diamond">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68" name="Line 123">
              <a:extLst>
                <a:ext uri="{FF2B5EF4-FFF2-40B4-BE49-F238E27FC236}">
                  <a16:creationId xmlns:a16="http://schemas.microsoft.com/office/drawing/2014/main" id="{19BD1EC6-C4C3-2345-81E8-65FD11DDD7F4}"/>
                </a:ext>
              </a:extLst>
            </p:cNvPr>
            <p:cNvSpPr>
              <a:spLocks noChangeShapeType="1"/>
            </p:cNvSpPr>
            <p:nvPr/>
          </p:nvSpPr>
          <p:spPr bwMode="auto">
            <a:xfrm>
              <a:off x="3766" y="1690"/>
              <a:ext cx="0" cy="50"/>
            </a:xfrm>
            <a:prstGeom prst="line">
              <a:avLst/>
            </a:prstGeom>
            <a:noFill/>
            <a:ln w="9525">
              <a:solidFill>
                <a:schemeClr val="tx1"/>
              </a:solidFill>
              <a:round/>
              <a:headEnd type="none" w="sm" len="sm"/>
              <a:tailEnd type="none" w="sm" len="sm"/>
            </a:ln>
          </p:spPr>
          <p:txBody>
            <a:bodyPr/>
            <a:lstStyle/>
            <a:p>
              <a:endParaRPr lang="de-DE"/>
            </a:p>
          </p:txBody>
        </p:sp>
        <p:sp>
          <p:nvSpPr>
            <p:cNvPr id="69" name="Line 124">
              <a:extLst>
                <a:ext uri="{FF2B5EF4-FFF2-40B4-BE49-F238E27FC236}">
                  <a16:creationId xmlns:a16="http://schemas.microsoft.com/office/drawing/2014/main" id="{8DBC08C1-EE1E-A94C-93EE-DE7490CE1712}"/>
                </a:ext>
              </a:extLst>
            </p:cNvPr>
            <p:cNvSpPr>
              <a:spLocks noChangeShapeType="1"/>
            </p:cNvSpPr>
            <p:nvPr/>
          </p:nvSpPr>
          <p:spPr bwMode="auto">
            <a:xfrm>
              <a:off x="3766" y="1550"/>
              <a:ext cx="0" cy="53"/>
            </a:xfrm>
            <a:prstGeom prst="line">
              <a:avLst/>
            </a:prstGeom>
            <a:noFill/>
            <a:ln w="9525">
              <a:solidFill>
                <a:schemeClr val="tx1"/>
              </a:solidFill>
              <a:round/>
              <a:headEnd type="none" w="sm" len="sm"/>
              <a:tailEnd type="none" w="sm" len="sm"/>
            </a:ln>
          </p:spPr>
          <p:txBody>
            <a:bodyPr/>
            <a:lstStyle/>
            <a:p>
              <a:endParaRPr lang="de-DE"/>
            </a:p>
          </p:txBody>
        </p:sp>
      </p:grpSp>
      <p:grpSp>
        <p:nvGrpSpPr>
          <p:cNvPr id="70" name="Group 132">
            <a:extLst>
              <a:ext uri="{FF2B5EF4-FFF2-40B4-BE49-F238E27FC236}">
                <a16:creationId xmlns:a16="http://schemas.microsoft.com/office/drawing/2014/main" id="{16CF7B87-AF49-1F4D-932B-A7A45BEEB8E9}"/>
              </a:ext>
            </a:extLst>
          </p:cNvPr>
          <p:cNvGrpSpPr>
            <a:grpSpLocks/>
          </p:cNvGrpSpPr>
          <p:nvPr/>
        </p:nvGrpSpPr>
        <p:grpSpPr bwMode="auto">
          <a:xfrm>
            <a:off x="8662725" y="2869705"/>
            <a:ext cx="369887" cy="630238"/>
            <a:chOff x="2641" y="1859"/>
            <a:chExt cx="233" cy="397"/>
          </a:xfrm>
        </p:grpSpPr>
        <p:sp>
          <p:nvSpPr>
            <p:cNvPr id="71" name="Rectangle 127">
              <a:extLst>
                <a:ext uri="{FF2B5EF4-FFF2-40B4-BE49-F238E27FC236}">
                  <a16:creationId xmlns:a16="http://schemas.microsoft.com/office/drawing/2014/main" id="{4F50E523-FC1B-3549-9496-214D21015F8F}"/>
                </a:ext>
              </a:extLst>
            </p:cNvPr>
            <p:cNvSpPr>
              <a:spLocks noChangeArrowheads="1"/>
            </p:cNvSpPr>
            <p:nvPr/>
          </p:nvSpPr>
          <p:spPr bwMode="auto">
            <a:xfrm>
              <a:off x="2641" y="2154"/>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72" name="Rectangle 128">
              <a:extLst>
                <a:ext uri="{FF2B5EF4-FFF2-40B4-BE49-F238E27FC236}">
                  <a16:creationId xmlns:a16="http://schemas.microsoft.com/office/drawing/2014/main" id="{4AD2C391-AA5F-904E-8439-D8C3F80CD147}"/>
                </a:ext>
              </a:extLst>
            </p:cNvPr>
            <p:cNvSpPr>
              <a:spLocks noChangeArrowheads="1"/>
            </p:cNvSpPr>
            <p:nvPr/>
          </p:nvSpPr>
          <p:spPr bwMode="auto">
            <a:xfrm>
              <a:off x="2641" y="1859"/>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grpSp>
      <p:grpSp>
        <p:nvGrpSpPr>
          <p:cNvPr id="73" name="Group 133">
            <a:extLst>
              <a:ext uri="{FF2B5EF4-FFF2-40B4-BE49-F238E27FC236}">
                <a16:creationId xmlns:a16="http://schemas.microsoft.com/office/drawing/2014/main" id="{A028BE37-D4AF-5D49-BE73-BCDD26391FE0}"/>
              </a:ext>
            </a:extLst>
          </p:cNvPr>
          <p:cNvGrpSpPr>
            <a:grpSpLocks/>
          </p:cNvGrpSpPr>
          <p:nvPr/>
        </p:nvGrpSpPr>
        <p:grpSpPr bwMode="auto">
          <a:xfrm>
            <a:off x="10063054" y="3683864"/>
            <a:ext cx="1090613" cy="576263"/>
            <a:chOff x="3424" y="1933"/>
            <a:chExt cx="687" cy="363"/>
          </a:xfrm>
        </p:grpSpPr>
        <p:sp>
          <p:nvSpPr>
            <p:cNvPr id="74" name="Rectangle 134">
              <a:extLst>
                <a:ext uri="{FF2B5EF4-FFF2-40B4-BE49-F238E27FC236}">
                  <a16:creationId xmlns:a16="http://schemas.microsoft.com/office/drawing/2014/main" id="{B7F15228-17FB-FA4A-BA78-6AF2FEAECAFE}"/>
                </a:ext>
              </a:extLst>
            </p:cNvPr>
            <p:cNvSpPr>
              <a:spLocks noChangeArrowheads="1"/>
            </p:cNvSpPr>
            <p:nvPr/>
          </p:nvSpPr>
          <p:spPr bwMode="auto">
            <a:xfrm>
              <a:off x="3651" y="1933"/>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75" name="Rectangle 135">
              <a:extLst>
                <a:ext uri="{FF2B5EF4-FFF2-40B4-BE49-F238E27FC236}">
                  <a16:creationId xmlns:a16="http://schemas.microsoft.com/office/drawing/2014/main" id="{C559E97E-DC6E-4E40-B24B-F0F90B52736E}"/>
                </a:ext>
              </a:extLst>
            </p:cNvPr>
            <p:cNvSpPr>
              <a:spLocks noChangeArrowheads="1"/>
            </p:cNvSpPr>
            <p:nvPr/>
          </p:nvSpPr>
          <p:spPr bwMode="auto">
            <a:xfrm>
              <a:off x="3424" y="2194"/>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76" name="Rectangle 136">
              <a:extLst>
                <a:ext uri="{FF2B5EF4-FFF2-40B4-BE49-F238E27FC236}">
                  <a16:creationId xmlns:a16="http://schemas.microsoft.com/office/drawing/2014/main" id="{BE86AC24-7E7C-624F-8116-1F10FE60497A}"/>
                </a:ext>
              </a:extLst>
            </p:cNvPr>
            <p:cNvSpPr>
              <a:spLocks noChangeArrowheads="1"/>
            </p:cNvSpPr>
            <p:nvPr/>
          </p:nvSpPr>
          <p:spPr bwMode="auto">
            <a:xfrm>
              <a:off x="3878" y="2194"/>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77" name="Oval 137">
              <a:extLst>
                <a:ext uri="{FF2B5EF4-FFF2-40B4-BE49-F238E27FC236}">
                  <a16:creationId xmlns:a16="http://schemas.microsoft.com/office/drawing/2014/main" id="{B514E665-0B16-8A48-A48E-1F15F04435EE}"/>
                </a:ext>
              </a:extLst>
            </p:cNvPr>
            <p:cNvSpPr>
              <a:spLocks noChangeArrowheads="1"/>
            </p:cNvSpPr>
            <p:nvPr/>
          </p:nvSpPr>
          <p:spPr bwMode="auto">
            <a:xfrm>
              <a:off x="3742" y="2094"/>
              <a:ext cx="45" cy="45"/>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78" name="Line 138">
              <a:extLst>
                <a:ext uri="{FF2B5EF4-FFF2-40B4-BE49-F238E27FC236}">
                  <a16:creationId xmlns:a16="http://schemas.microsoft.com/office/drawing/2014/main" id="{15A5BDC9-76C3-534E-B3AB-8CE8874FA970}"/>
                </a:ext>
              </a:extLst>
            </p:cNvPr>
            <p:cNvSpPr>
              <a:spLocks noChangeShapeType="1"/>
            </p:cNvSpPr>
            <p:nvPr/>
          </p:nvSpPr>
          <p:spPr bwMode="auto">
            <a:xfrm flipV="1">
              <a:off x="3765" y="2037"/>
              <a:ext cx="0" cy="56"/>
            </a:xfrm>
            <a:prstGeom prst="line">
              <a:avLst/>
            </a:prstGeom>
            <a:noFill/>
            <a:ln w="9525">
              <a:solidFill>
                <a:schemeClr val="tx1"/>
              </a:solidFill>
              <a:round/>
              <a:headEnd type="none" w="sm" len="sm"/>
              <a:tailEnd type="none" w="sm" len="sm"/>
            </a:ln>
          </p:spPr>
          <p:txBody>
            <a:bodyPr/>
            <a:lstStyle/>
            <a:p>
              <a:endParaRPr lang="de-DE"/>
            </a:p>
          </p:txBody>
        </p:sp>
        <p:grpSp>
          <p:nvGrpSpPr>
            <p:cNvPr id="79" name="Group 139">
              <a:extLst>
                <a:ext uri="{FF2B5EF4-FFF2-40B4-BE49-F238E27FC236}">
                  <a16:creationId xmlns:a16="http://schemas.microsoft.com/office/drawing/2014/main" id="{803DC4E0-1003-C84D-AB88-EEE9B80FFECD}"/>
                </a:ext>
              </a:extLst>
            </p:cNvPr>
            <p:cNvGrpSpPr>
              <a:grpSpLocks/>
            </p:cNvGrpSpPr>
            <p:nvPr/>
          </p:nvGrpSpPr>
          <p:grpSpPr bwMode="auto">
            <a:xfrm rot="-1070848">
              <a:off x="3642" y="2118"/>
              <a:ext cx="85" cy="57"/>
              <a:chOff x="3470" y="2063"/>
              <a:chExt cx="85" cy="57"/>
            </a:xfrm>
          </p:grpSpPr>
          <p:sp>
            <p:nvSpPr>
              <p:cNvPr id="86" name="Oval 140">
                <a:extLst>
                  <a:ext uri="{FF2B5EF4-FFF2-40B4-BE49-F238E27FC236}">
                    <a16:creationId xmlns:a16="http://schemas.microsoft.com/office/drawing/2014/main" id="{A94BEBE3-DAD6-2942-A391-DE106AEE8546}"/>
                  </a:ext>
                </a:extLst>
              </p:cNvPr>
              <p:cNvSpPr>
                <a:spLocks noChangeArrowheads="1"/>
              </p:cNvSpPr>
              <p:nvPr/>
            </p:nvSpPr>
            <p:spPr bwMode="auto">
              <a:xfrm>
                <a:off x="3470" y="2069"/>
                <a:ext cx="66" cy="45"/>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87" name="Rectangle 141">
                <a:extLst>
                  <a:ext uri="{FF2B5EF4-FFF2-40B4-BE49-F238E27FC236}">
                    <a16:creationId xmlns:a16="http://schemas.microsoft.com/office/drawing/2014/main" id="{EC30584C-222F-7E45-8E01-E7D177713FBE}"/>
                  </a:ext>
                </a:extLst>
              </p:cNvPr>
              <p:cNvSpPr>
                <a:spLocks noChangeArrowheads="1"/>
              </p:cNvSpPr>
              <p:nvPr/>
            </p:nvSpPr>
            <p:spPr bwMode="auto">
              <a:xfrm>
                <a:off x="3510" y="2063"/>
                <a:ext cx="45" cy="57"/>
              </a:xfrm>
              <a:prstGeom prst="rect">
                <a:avLst/>
              </a:prstGeom>
              <a:solidFill>
                <a:schemeClr val="bg1"/>
              </a:solidFill>
              <a:ln w="12700">
                <a:noFill/>
                <a:miter lim="800000"/>
                <a:headEnd type="none" w="sm" len="sm"/>
                <a:tailEnd type="none" w="sm" len="sm"/>
              </a:ln>
            </p:spPr>
            <p:txBody>
              <a:bodyPr wrap="none" anchor="ctr"/>
              <a:lstStyle/>
              <a:p>
                <a:endParaRPr lang="de-DE">
                  <a:latin typeface="Arial" charset="0"/>
                </a:endParaRPr>
              </a:p>
            </p:txBody>
          </p:sp>
        </p:grpSp>
        <p:sp>
          <p:nvSpPr>
            <p:cNvPr id="80" name="Line 142">
              <a:extLst>
                <a:ext uri="{FF2B5EF4-FFF2-40B4-BE49-F238E27FC236}">
                  <a16:creationId xmlns:a16="http://schemas.microsoft.com/office/drawing/2014/main" id="{45DD1DB8-99DF-0840-9A87-ADA972B813B0}"/>
                </a:ext>
              </a:extLst>
            </p:cNvPr>
            <p:cNvSpPr>
              <a:spLocks noChangeShapeType="1"/>
            </p:cNvSpPr>
            <p:nvPr/>
          </p:nvSpPr>
          <p:spPr bwMode="auto">
            <a:xfrm flipH="1">
              <a:off x="3535" y="2129"/>
              <a:ext cx="208" cy="65"/>
            </a:xfrm>
            <a:prstGeom prst="line">
              <a:avLst/>
            </a:prstGeom>
            <a:noFill/>
            <a:ln w="9525">
              <a:solidFill>
                <a:schemeClr val="tx1"/>
              </a:solidFill>
              <a:round/>
              <a:headEnd type="none" w="sm" len="sm"/>
              <a:tailEnd type="none" w="sm" len="sm"/>
            </a:ln>
          </p:spPr>
          <p:txBody>
            <a:bodyPr/>
            <a:lstStyle/>
            <a:p>
              <a:endParaRPr lang="de-DE"/>
            </a:p>
          </p:txBody>
        </p:sp>
        <p:grpSp>
          <p:nvGrpSpPr>
            <p:cNvPr id="81" name="Group 143">
              <a:extLst>
                <a:ext uri="{FF2B5EF4-FFF2-40B4-BE49-F238E27FC236}">
                  <a16:creationId xmlns:a16="http://schemas.microsoft.com/office/drawing/2014/main" id="{7461A0DD-26A5-6147-86FF-E3CC7A83759A}"/>
                </a:ext>
              </a:extLst>
            </p:cNvPr>
            <p:cNvGrpSpPr>
              <a:grpSpLocks/>
            </p:cNvGrpSpPr>
            <p:nvPr/>
          </p:nvGrpSpPr>
          <p:grpSpPr bwMode="auto">
            <a:xfrm rot="-9578228">
              <a:off x="3807" y="2118"/>
              <a:ext cx="85" cy="57"/>
              <a:chOff x="3470" y="2063"/>
              <a:chExt cx="85" cy="57"/>
            </a:xfrm>
          </p:grpSpPr>
          <p:sp>
            <p:nvSpPr>
              <p:cNvPr id="84" name="Oval 144">
                <a:extLst>
                  <a:ext uri="{FF2B5EF4-FFF2-40B4-BE49-F238E27FC236}">
                    <a16:creationId xmlns:a16="http://schemas.microsoft.com/office/drawing/2014/main" id="{38510F42-FCD0-F846-B153-55E1178C9CF7}"/>
                  </a:ext>
                </a:extLst>
              </p:cNvPr>
              <p:cNvSpPr>
                <a:spLocks noChangeArrowheads="1"/>
              </p:cNvSpPr>
              <p:nvPr/>
            </p:nvSpPr>
            <p:spPr bwMode="auto">
              <a:xfrm>
                <a:off x="3470" y="2069"/>
                <a:ext cx="66" cy="45"/>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85" name="Rectangle 145">
                <a:extLst>
                  <a:ext uri="{FF2B5EF4-FFF2-40B4-BE49-F238E27FC236}">
                    <a16:creationId xmlns:a16="http://schemas.microsoft.com/office/drawing/2014/main" id="{0CDAC2D1-8F2E-A44B-9EEC-BEC8980CC40E}"/>
                  </a:ext>
                </a:extLst>
              </p:cNvPr>
              <p:cNvSpPr>
                <a:spLocks noChangeArrowheads="1"/>
              </p:cNvSpPr>
              <p:nvPr/>
            </p:nvSpPr>
            <p:spPr bwMode="auto">
              <a:xfrm>
                <a:off x="3510" y="2063"/>
                <a:ext cx="45" cy="57"/>
              </a:xfrm>
              <a:prstGeom prst="rect">
                <a:avLst/>
              </a:prstGeom>
              <a:solidFill>
                <a:schemeClr val="bg1"/>
              </a:solidFill>
              <a:ln w="12700">
                <a:noFill/>
                <a:miter lim="800000"/>
                <a:headEnd type="none" w="sm" len="sm"/>
                <a:tailEnd type="none" w="sm" len="sm"/>
              </a:ln>
            </p:spPr>
            <p:txBody>
              <a:bodyPr wrap="none" anchor="ctr"/>
              <a:lstStyle/>
              <a:p>
                <a:endParaRPr lang="de-DE">
                  <a:latin typeface="Arial" charset="0"/>
                </a:endParaRPr>
              </a:p>
            </p:txBody>
          </p:sp>
        </p:grpSp>
        <p:sp>
          <p:nvSpPr>
            <p:cNvPr id="82" name="Line 146">
              <a:extLst>
                <a:ext uri="{FF2B5EF4-FFF2-40B4-BE49-F238E27FC236}">
                  <a16:creationId xmlns:a16="http://schemas.microsoft.com/office/drawing/2014/main" id="{69CFAF9F-862A-E947-9CF4-E2B4E83047B3}"/>
                </a:ext>
              </a:extLst>
            </p:cNvPr>
            <p:cNvSpPr>
              <a:spLocks noChangeShapeType="1"/>
            </p:cNvSpPr>
            <p:nvPr/>
          </p:nvSpPr>
          <p:spPr bwMode="auto">
            <a:xfrm>
              <a:off x="3786" y="2126"/>
              <a:ext cx="214" cy="67"/>
            </a:xfrm>
            <a:prstGeom prst="line">
              <a:avLst/>
            </a:prstGeom>
            <a:noFill/>
            <a:ln w="9525">
              <a:solidFill>
                <a:schemeClr val="tx1"/>
              </a:solidFill>
              <a:round/>
              <a:headEnd type="none" w="sm" len="sm"/>
              <a:tailEnd type="none" w="sm" len="sm"/>
            </a:ln>
          </p:spPr>
          <p:txBody>
            <a:bodyPr/>
            <a:lstStyle/>
            <a:p>
              <a:endParaRPr lang="de-DE"/>
            </a:p>
          </p:txBody>
        </p:sp>
        <p:sp>
          <p:nvSpPr>
            <p:cNvPr id="83" name="Line 147">
              <a:extLst>
                <a:ext uri="{FF2B5EF4-FFF2-40B4-BE49-F238E27FC236}">
                  <a16:creationId xmlns:a16="http://schemas.microsoft.com/office/drawing/2014/main" id="{D937C357-3C17-3D49-BFA6-C3E7F9E82ABF}"/>
                </a:ext>
              </a:extLst>
            </p:cNvPr>
            <p:cNvSpPr>
              <a:spLocks noChangeShapeType="1"/>
            </p:cNvSpPr>
            <p:nvPr/>
          </p:nvSpPr>
          <p:spPr bwMode="auto">
            <a:xfrm>
              <a:off x="3703" y="2241"/>
              <a:ext cx="137" cy="0"/>
            </a:xfrm>
            <a:prstGeom prst="line">
              <a:avLst/>
            </a:prstGeom>
            <a:noFill/>
            <a:ln w="19050">
              <a:solidFill>
                <a:schemeClr val="tx1"/>
              </a:solidFill>
              <a:prstDash val="sysDot"/>
              <a:round/>
              <a:headEnd type="none" w="sm" len="sm"/>
              <a:tailEnd type="none" w="sm" len="sm"/>
            </a:ln>
          </p:spPr>
          <p:txBody>
            <a:bodyPr/>
            <a:lstStyle/>
            <a:p>
              <a:endParaRPr lang="de-DE"/>
            </a:p>
          </p:txBody>
        </p:sp>
      </p:grpSp>
      <p:grpSp>
        <p:nvGrpSpPr>
          <p:cNvPr id="88" name="Group 164">
            <a:extLst>
              <a:ext uri="{FF2B5EF4-FFF2-40B4-BE49-F238E27FC236}">
                <a16:creationId xmlns:a16="http://schemas.microsoft.com/office/drawing/2014/main" id="{66916BDD-2CFE-8748-857F-561EDF15B524}"/>
              </a:ext>
            </a:extLst>
          </p:cNvPr>
          <p:cNvGrpSpPr>
            <a:grpSpLocks/>
          </p:cNvGrpSpPr>
          <p:nvPr/>
        </p:nvGrpSpPr>
        <p:grpSpPr bwMode="auto">
          <a:xfrm>
            <a:off x="8310453" y="3688323"/>
            <a:ext cx="1090613" cy="576263"/>
            <a:chOff x="2414" y="2344"/>
            <a:chExt cx="687" cy="363"/>
          </a:xfrm>
        </p:grpSpPr>
        <p:sp>
          <p:nvSpPr>
            <p:cNvPr id="89" name="Rectangle 150">
              <a:extLst>
                <a:ext uri="{FF2B5EF4-FFF2-40B4-BE49-F238E27FC236}">
                  <a16:creationId xmlns:a16="http://schemas.microsoft.com/office/drawing/2014/main" id="{D4475E1C-AE7C-2144-AD51-93DE0307734F}"/>
                </a:ext>
              </a:extLst>
            </p:cNvPr>
            <p:cNvSpPr>
              <a:spLocks noChangeArrowheads="1"/>
            </p:cNvSpPr>
            <p:nvPr/>
          </p:nvSpPr>
          <p:spPr bwMode="auto">
            <a:xfrm>
              <a:off x="2641" y="2344"/>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90" name="Rectangle 151">
              <a:extLst>
                <a:ext uri="{FF2B5EF4-FFF2-40B4-BE49-F238E27FC236}">
                  <a16:creationId xmlns:a16="http://schemas.microsoft.com/office/drawing/2014/main" id="{C5331788-6690-7A4A-82BD-48BA0CECC361}"/>
                </a:ext>
              </a:extLst>
            </p:cNvPr>
            <p:cNvSpPr>
              <a:spLocks noChangeArrowheads="1"/>
            </p:cNvSpPr>
            <p:nvPr/>
          </p:nvSpPr>
          <p:spPr bwMode="auto">
            <a:xfrm>
              <a:off x="2414" y="2605"/>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91" name="Rectangle 152">
              <a:extLst>
                <a:ext uri="{FF2B5EF4-FFF2-40B4-BE49-F238E27FC236}">
                  <a16:creationId xmlns:a16="http://schemas.microsoft.com/office/drawing/2014/main" id="{7A9A4365-61A8-6640-860E-7CA2772C7D42}"/>
                </a:ext>
              </a:extLst>
            </p:cNvPr>
            <p:cNvSpPr>
              <a:spLocks noChangeArrowheads="1"/>
            </p:cNvSpPr>
            <p:nvPr/>
          </p:nvSpPr>
          <p:spPr bwMode="auto">
            <a:xfrm>
              <a:off x="2868" y="2605"/>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92" name="Line 163">
              <a:extLst>
                <a:ext uri="{FF2B5EF4-FFF2-40B4-BE49-F238E27FC236}">
                  <a16:creationId xmlns:a16="http://schemas.microsoft.com/office/drawing/2014/main" id="{CD4C6F35-7A63-FF45-A7B1-1A6A5CB43914}"/>
                </a:ext>
              </a:extLst>
            </p:cNvPr>
            <p:cNvSpPr>
              <a:spLocks noChangeShapeType="1"/>
            </p:cNvSpPr>
            <p:nvPr/>
          </p:nvSpPr>
          <p:spPr bwMode="auto">
            <a:xfrm>
              <a:off x="2693" y="2652"/>
              <a:ext cx="137" cy="0"/>
            </a:xfrm>
            <a:prstGeom prst="line">
              <a:avLst/>
            </a:prstGeom>
            <a:noFill/>
            <a:ln w="19050">
              <a:solidFill>
                <a:schemeClr val="tx1"/>
              </a:solidFill>
              <a:prstDash val="sysDot"/>
              <a:round/>
              <a:headEnd type="none" w="sm" len="sm"/>
              <a:tailEnd type="none" w="sm" len="sm"/>
            </a:ln>
          </p:spPr>
          <p:txBody>
            <a:bodyPr/>
            <a:lstStyle/>
            <a:p>
              <a:endParaRPr lang="de-DE"/>
            </a:p>
          </p:txBody>
        </p:sp>
      </p:grpSp>
      <p:grpSp>
        <p:nvGrpSpPr>
          <p:cNvPr id="93" name="Group 172">
            <a:extLst>
              <a:ext uri="{FF2B5EF4-FFF2-40B4-BE49-F238E27FC236}">
                <a16:creationId xmlns:a16="http://schemas.microsoft.com/office/drawing/2014/main" id="{E89B838F-4741-9E46-A125-9653797C8D24}"/>
              </a:ext>
            </a:extLst>
          </p:cNvPr>
          <p:cNvGrpSpPr>
            <a:grpSpLocks/>
          </p:cNvGrpSpPr>
          <p:nvPr/>
        </p:nvGrpSpPr>
        <p:grpSpPr bwMode="auto">
          <a:xfrm>
            <a:off x="10420806" y="4730468"/>
            <a:ext cx="644525" cy="209550"/>
            <a:chOff x="3548" y="3366"/>
            <a:chExt cx="406" cy="132"/>
          </a:xfrm>
        </p:grpSpPr>
        <p:sp>
          <p:nvSpPr>
            <p:cNvPr id="94" name="Rectangle 103">
              <a:extLst>
                <a:ext uri="{FF2B5EF4-FFF2-40B4-BE49-F238E27FC236}">
                  <a16:creationId xmlns:a16="http://schemas.microsoft.com/office/drawing/2014/main" id="{64A005E0-40BB-5342-9CE0-3FDE7B77ACE4}"/>
                </a:ext>
              </a:extLst>
            </p:cNvPr>
            <p:cNvSpPr>
              <a:spLocks noChangeArrowheads="1"/>
            </p:cNvSpPr>
            <p:nvPr/>
          </p:nvSpPr>
          <p:spPr bwMode="auto">
            <a:xfrm>
              <a:off x="3548" y="3381"/>
              <a:ext cx="233" cy="102"/>
            </a:xfrm>
            <a:prstGeom prst="rect">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95" name="Oval 104">
              <a:extLst>
                <a:ext uri="{FF2B5EF4-FFF2-40B4-BE49-F238E27FC236}">
                  <a16:creationId xmlns:a16="http://schemas.microsoft.com/office/drawing/2014/main" id="{A50E9791-75B3-2C4B-A455-C7C8CB57E104}"/>
                </a:ext>
              </a:extLst>
            </p:cNvPr>
            <p:cNvSpPr>
              <a:spLocks noChangeArrowheads="1"/>
            </p:cNvSpPr>
            <p:nvPr/>
          </p:nvSpPr>
          <p:spPr bwMode="auto">
            <a:xfrm>
              <a:off x="3863" y="3415"/>
              <a:ext cx="91" cy="34"/>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96" name="Oval 105">
              <a:extLst>
                <a:ext uri="{FF2B5EF4-FFF2-40B4-BE49-F238E27FC236}">
                  <a16:creationId xmlns:a16="http://schemas.microsoft.com/office/drawing/2014/main" id="{81631CD6-8759-CB42-A777-496D96E8A0E8}"/>
                </a:ext>
              </a:extLst>
            </p:cNvPr>
            <p:cNvSpPr>
              <a:spLocks noChangeArrowheads="1"/>
            </p:cNvSpPr>
            <p:nvPr/>
          </p:nvSpPr>
          <p:spPr bwMode="auto">
            <a:xfrm>
              <a:off x="3862" y="3464"/>
              <a:ext cx="91" cy="34"/>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97" name="Oval 167">
              <a:extLst>
                <a:ext uri="{FF2B5EF4-FFF2-40B4-BE49-F238E27FC236}">
                  <a16:creationId xmlns:a16="http://schemas.microsoft.com/office/drawing/2014/main" id="{150C7C37-ECD6-9E41-AA2A-E6763CD0575C}"/>
                </a:ext>
              </a:extLst>
            </p:cNvPr>
            <p:cNvSpPr>
              <a:spLocks noChangeArrowheads="1"/>
            </p:cNvSpPr>
            <p:nvPr/>
          </p:nvSpPr>
          <p:spPr bwMode="auto">
            <a:xfrm>
              <a:off x="3862" y="3366"/>
              <a:ext cx="91" cy="34"/>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98" name="Line 168">
              <a:extLst>
                <a:ext uri="{FF2B5EF4-FFF2-40B4-BE49-F238E27FC236}">
                  <a16:creationId xmlns:a16="http://schemas.microsoft.com/office/drawing/2014/main" id="{121DC135-8E86-BB44-B9A7-C14A139875F7}"/>
                </a:ext>
              </a:extLst>
            </p:cNvPr>
            <p:cNvSpPr>
              <a:spLocks noChangeShapeType="1"/>
            </p:cNvSpPr>
            <p:nvPr/>
          </p:nvSpPr>
          <p:spPr bwMode="auto">
            <a:xfrm flipH="1">
              <a:off x="3783" y="3384"/>
              <a:ext cx="78" cy="17"/>
            </a:xfrm>
            <a:prstGeom prst="line">
              <a:avLst/>
            </a:prstGeom>
            <a:noFill/>
            <a:ln w="9525">
              <a:solidFill>
                <a:schemeClr val="tx1"/>
              </a:solidFill>
              <a:round/>
              <a:headEnd type="none" w="sm" len="sm"/>
              <a:tailEnd type="none" w="sm" len="sm"/>
            </a:ln>
          </p:spPr>
          <p:txBody>
            <a:bodyPr/>
            <a:lstStyle/>
            <a:p>
              <a:endParaRPr lang="de-DE"/>
            </a:p>
          </p:txBody>
        </p:sp>
        <p:sp>
          <p:nvSpPr>
            <p:cNvPr id="99" name="Line 169">
              <a:extLst>
                <a:ext uri="{FF2B5EF4-FFF2-40B4-BE49-F238E27FC236}">
                  <a16:creationId xmlns:a16="http://schemas.microsoft.com/office/drawing/2014/main" id="{A0AC1E21-11E7-D341-A16B-04F18896C69D}"/>
                </a:ext>
              </a:extLst>
            </p:cNvPr>
            <p:cNvSpPr>
              <a:spLocks noChangeShapeType="1"/>
            </p:cNvSpPr>
            <p:nvPr/>
          </p:nvSpPr>
          <p:spPr bwMode="auto">
            <a:xfrm flipH="1" flipV="1">
              <a:off x="3782" y="3467"/>
              <a:ext cx="79" cy="15"/>
            </a:xfrm>
            <a:prstGeom prst="line">
              <a:avLst/>
            </a:prstGeom>
            <a:noFill/>
            <a:ln w="9525">
              <a:solidFill>
                <a:schemeClr val="tx1"/>
              </a:solidFill>
              <a:round/>
              <a:headEnd type="none" w="sm" len="sm"/>
              <a:tailEnd type="none" w="sm" len="sm"/>
            </a:ln>
          </p:spPr>
          <p:txBody>
            <a:bodyPr/>
            <a:lstStyle/>
            <a:p>
              <a:endParaRPr lang="de-DE"/>
            </a:p>
          </p:txBody>
        </p:sp>
        <p:sp>
          <p:nvSpPr>
            <p:cNvPr id="100" name="Line 171">
              <a:extLst>
                <a:ext uri="{FF2B5EF4-FFF2-40B4-BE49-F238E27FC236}">
                  <a16:creationId xmlns:a16="http://schemas.microsoft.com/office/drawing/2014/main" id="{1A1DF417-72AB-C843-97C1-3AA4BD69F1B1}"/>
                </a:ext>
              </a:extLst>
            </p:cNvPr>
            <p:cNvSpPr>
              <a:spLocks noChangeShapeType="1"/>
            </p:cNvSpPr>
            <p:nvPr/>
          </p:nvSpPr>
          <p:spPr bwMode="auto">
            <a:xfrm flipH="1">
              <a:off x="3783" y="3432"/>
              <a:ext cx="81" cy="0"/>
            </a:xfrm>
            <a:prstGeom prst="line">
              <a:avLst/>
            </a:prstGeom>
            <a:noFill/>
            <a:ln w="9525">
              <a:solidFill>
                <a:schemeClr val="tx1"/>
              </a:solidFill>
              <a:round/>
              <a:headEnd type="none" w="sm" len="sm"/>
              <a:tailEnd type="none" w="sm" len="sm"/>
            </a:ln>
          </p:spPr>
          <p:txBody>
            <a:bodyPr/>
            <a:lstStyle/>
            <a:p>
              <a:endParaRPr lang="de-DE"/>
            </a:p>
          </p:txBody>
        </p:sp>
      </p:grpSp>
      <p:grpSp>
        <p:nvGrpSpPr>
          <p:cNvPr id="101" name="Group 181">
            <a:extLst>
              <a:ext uri="{FF2B5EF4-FFF2-40B4-BE49-F238E27FC236}">
                <a16:creationId xmlns:a16="http://schemas.microsoft.com/office/drawing/2014/main" id="{2BAC8F30-64C8-B242-964B-4B1D21B0437C}"/>
              </a:ext>
            </a:extLst>
          </p:cNvPr>
          <p:cNvGrpSpPr>
            <a:grpSpLocks/>
          </p:cNvGrpSpPr>
          <p:nvPr/>
        </p:nvGrpSpPr>
        <p:grpSpPr bwMode="auto">
          <a:xfrm>
            <a:off x="8700196" y="4678447"/>
            <a:ext cx="273050" cy="209550"/>
            <a:chOff x="2846" y="2893"/>
            <a:chExt cx="172" cy="132"/>
          </a:xfrm>
        </p:grpSpPr>
        <p:sp>
          <p:nvSpPr>
            <p:cNvPr id="102" name="Oval 175">
              <a:extLst>
                <a:ext uri="{FF2B5EF4-FFF2-40B4-BE49-F238E27FC236}">
                  <a16:creationId xmlns:a16="http://schemas.microsoft.com/office/drawing/2014/main" id="{288A02ED-A019-2F43-9CE8-29DD828101E1}"/>
                </a:ext>
              </a:extLst>
            </p:cNvPr>
            <p:cNvSpPr>
              <a:spLocks noChangeArrowheads="1"/>
            </p:cNvSpPr>
            <p:nvPr/>
          </p:nvSpPr>
          <p:spPr bwMode="auto">
            <a:xfrm>
              <a:off x="2927" y="2942"/>
              <a:ext cx="91" cy="34"/>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103" name="Oval 176">
              <a:extLst>
                <a:ext uri="{FF2B5EF4-FFF2-40B4-BE49-F238E27FC236}">
                  <a16:creationId xmlns:a16="http://schemas.microsoft.com/office/drawing/2014/main" id="{748C9E94-7CE6-7644-9BBB-E11980892676}"/>
                </a:ext>
              </a:extLst>
            </p:cNvPr>
            <p:cNvSpPr>
              <a:spLocks noChangeArrowheads="1"/>
            </p:cNvSpPr>
            <p:nvPr/>
          </p:nvSpPr>
          <p:spPr bwMode="auto">
            <a:xfrm>
              <a:off x="2926" y="2991"/>
              <a:ext cx="91" cy="34"/>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104" name="Oval 177">
              <a:extLst>
                <a:ext uri="{FF2B5EF4-FFF2-40B4-BE49-F238E27FC236}">
                  <a16:creationId xmlns:a16="http://schemas.microsoft.com/office/drawing/2014/main" id="{78EC82B9-737E-BE48-A885-065989358F2D}"/>
                </a:ext>
              </a:extLst>
            </p:cNvPr>
            <p:cNvSpPr>
              <a:spLocks noChangeArrowheads="1"/>
            </p:cNvSpPr>
            <p:nvPr/>
          </p:nvSpPr>
          <p:spPr bwMode="auto">
            <a:xfrm>
              <a:off x="2926" y="2893"/>
              <a:ext cx="91" cy="34"/>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105" name="Line 178">
              <a:extLst>
                <a:ext uri="{FF2B5EF4-FFF2-40B4-BE49-F238E27FC236}">
                  <a16:creationId xmlns:a16="http://schemas.microsoft.com/office/drawing/2014/main" id="{0B9B5EF4-9AA2-ED42-8D40-5D8373EAB423}"/>
                </a:ext>
              </a:extLst>
            </p:cNvPr>
            <p:cNvSpPr>
              <a:spLocks noChangeShapeType="1"/>
            </p:cNvSpPr>
            <p:nvPr/>
          </p:nvSpPr>
          <p:spPr bwMode="auto">
            <a:xfrm flipH="1">
              <a:off x="2847" y="2911"/>
              <a:ext cx="78" cy="17"/>
            </a:xfrm>
            <a:prstGeom prst="line">
              <a:avLst/>
            </a:prstGeom>
            <a:noFill/>
            <a:ln w="9525">
              <a:solidFill>
                <a:schemeClr val="tx1"/>
              </a:solidFill>
              <a:round/>
              <a:headEnd type="none" w="sm" len="sm"/>
              <a:tailEnd type="none" w="sm" len="sm"/>
            </a:ln>
          </p:spPr>
          <p:txBody>
            <a:bodyPr/>
            <a:lstStyle/>
            <a:p>
              <a:endParaRPr lang="de-DE"/>
            </a:p>
          </p:txBody>
        </p:sp>
        <p:sp>
          <p:nvSpPr>
            <p:cNvPr id="106" name="Line 179">
              <a:extLst>
                <a:ext uri="{FF2B5EF4-FFF2-40B4-BE49-F238E27FC236}">
                  <a16:creationId xmlns:a16="http://schemas.microsoft.com/office/drawing/2014/main" id="{610D0D72-265D-CC4F-A4F2-A799B361573D}"/>
                </a:ext>
              </a:extLst>
            </p:cNvPr>
            <p:cNvSpPr>
              <a:spLocks noChangeShapeType="1"/>
            </p:cNvSpPr>
            <p:nvPr/>
          </p:nvSpPr>
          <p:spPr bwMode="auto">
            <a:xfrm flipH="1" flipV="1">
              <a:off x="2846" y="2994"/>
              <a:ext cx="79" cy="15"/>
            </a:xfrm>
            <a:prstGeom prst="line">
              <a:avLst/>
            </a:prstGeom>
            <a:noFill/>
            <a:ln w="9525">
              <a:solidFill>
                <a:schemeClr val="tx1"/>
              </a:solidFill>
              <a:round/>
              <a:headEnd type="none" w="sm" len="sm"/>
              <a:tailEnd type="none" w="sm" len="sm"/>
            </a:ln>
          </p:spPr>
          <p:txBody>
            <a:bodyPr/>
            <a:lstStyle/>
            <a:p>
              <a:endParaRPr lang="de-DE"/>
            </a:p>
          </p:txBody>
        </p:sp>
        <p:sp>
          <p:nvSpPr>
            <p:cNvPr id="107" name="Line 180">
              <a:extLst>
                <a:ext uri="{FF2B5EF4-FFF2-40B4-BE49-F238E27FC236}">
                  <a16:creationId xmlns:a16="http://schemas.microsoft.com/office/drawing/2014/main" id="{5C898312-4523-5D4E-831B-CD462025B960}"/>
                </a:ext>
              </a:extLst>
            </p:cNvPr>
            <p:cNvSpPr>
              <a:spLocks noChangeShapeType="1"/>
            </p:cNvSpPr>
            <p:nvPr/>
          </p:nvSpPr>
          <p:spPr bwMode="auto">
            <a:xfrm flipH="1">
              <a:off x="2847" y="2959"/>
              <a:ext cx="81" cy="0"/>
            </a:xfrm>
            <a:prstGeom prst="line">
              <a:avLst/>
            </a:prstGeom>
            <a:noFill/>
            <a:ln w="9525">
              <a:solidFill>
                <a:schemeClr val="tx1"/>
              </a:solidFill>
              <a:round/>
              <a:headEnd type="none" w="sm" len="sm"/>
              <a:tailEnd type="none" w="sm" len="sm"/>
            </a:ln>
          </p:spPr>
          <p:txBody>
            <a:bodyPr/>
            <a:lstStyle/>
            <a:p>
              <a:endParaRPr lang="de-DE"/>
            </a:p>
          </p:txBody>
        </p:sp>
      </p:grpSp>
      <p:grpSp>
        <p:nvGrpSpPr>
          <p:cNvPr id="108" name="Group 182">
            <a:extLst>
              <a:ext uri="{FF2B5EF4-FFF2-40B4-BE49-F238E27FC236}">
                <a16:creationId xmlns:a16="http://schemas.microsoft.com/office/drawing/2014/main" id="{283310A1-E22A-084C-8134-729B6BA4054A}"/>
              </a:ext>
            </a:extLst>
          </p:cNvPr>
          <p:cNvGrpSpPr>
            <a:grpSpLocks/>
          </p:cNvGrpSpPr>
          <p:nvPr/>
        </p:nvGrpSpPr>
        <p:grpSpPr bwMode="auto">
          <a:xfrm>
            <a:off x="8697803" y="5457155"/>
            <a:ext cx="273050" cy="209550"/>
            <a:chOff x="2846" y="2893"/>
            <a:chExt cx="172" cy="132"/>
          </a:xfrm>
        </p:grpSpPr>
        <p:sp>
          <p:nvSpPr>
            <p:cNvPr id="109" name="Oval 183">
              <a:extLst>
                <a:ext uri="{FF2B5EF4-FFF2-40B4-BE49-F238E27FC236}">
                  <a16:creationId xmlns:a16="http://schemas.microsoft.com/office/drawing/2014/main" id="{BA22131D-F298-0E46-96D1-C8B38AF249AA}"/>
                </a:ext>
              </a:extLst>
            </p:cNvPr>
            <p:cNvSpPr>
              <a:spLocks noChangeArrowheads="1"/>
            </p:cNvSpPr>
            <p:nvPr/>
          </p:nvSpPr>
          <p:spPr bwMode="auto">
            <a:xfrm>
              <a:off x="2927" y="2942"/>
              <a:ext cx="91" cy="34"/>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110" name="Oval 184">
              <a:extLst>
                <a:ext uri="{FF2B5EF4-FFF2-40B4-BE49-F238E27FC236}">
                  <a16:creationId xmlns:a16="http://schemas.microsoft.com/office/drawing/2014/main" id="{B7A840AE-6223-9847-8DC6-076AEDFF7246}"/>
                </a:ext>
              </a:extLst>
            </p:cNvPr>
            <p:cNvSpPr>
              <a:spLocks noChangeArrowheads="1"/>
            </p:cNvSpPr>
            <p:nvPr/>
          </p:nvSpPr>
          <p:spPr bwMode="auto">
            <a:xfrm>
              <a:off x="2926" y="2991"/>
              <a:ext cx="91" cy="34"/>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111" name="Oval 185">
              <a:extLst>
                <a:ext uri="{FF2B5EF4-FFF2-40B4-BE49-F238E27FC236}">
                  <a16:creationId xmlns:a16="http://schemas.microsoft.com/office/drawing/2014/main" id="{44A705A7-DBEE-9B42-8FAD-4BAFFC1BA9CC}"/>
                </a:ext>
              </a:extLst>
            </p:cNvPr>
            <p:cNvSpPr>
              <a:spLocks noChangeArrowheads="1"/>
            </p:cNvSpPr>
            <p:nvPr/>
          </p:nvSpPr>
          <p:spPr bwMode="auto">
            <a:xfrm>
              <a:off x="2926" y="2893"/>
              <a:ext cx="91" cy="34"/>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112" name="Line 186">
              <a:extLst>
                <a:ext uri="{FF2B5EF4-FFF2-40B4-BE49-F238E27FC236}">
                  <a16:creationId xmlns:a16="http://schemas.microsoft.com/office/drawing/2014/main" id="{EEFADAFE-83DD-FF4D-93E6-7FBEC7AD59CF}"/>
                </a:ext>
              </a:extLst>
            </p:cNvPr>
            <p:cNvSpPr>
              <a:spLocks noChangeShapeType="1"/>
            </p:cNvSpPr>
            <p:nvPr/>
          </p:nvSpPr>
          <p:spPr bwMode="auto">
            <a:xfrm flipH="1">
              <a:off x="2847" y="2911"/>
              <a:ext cx="78" cy="17"/>
            </a:xfrm>
            <a:prstGeom prst="line">
              <a:avLst/>
            </a:prstGeom>
            <a:noFill/>
            <a:ln w="9525">
              <a:solidFill>
                <a:schemeClr val="tx1"/>
              </a:solidFill>
              <a:round/>
              <a:headEnd type="none" w="sm" len="sm"/>
              <a:tailEnd type="none" w="sm" len="sm"/>
            </a:ln>
          </p:spPr>
          <p:txBody>
            <a:bodyPr/>
            <a:lstStyle/>
            <a:p>
              <a:endParaRPr lang="de-DE"/>
            </a:p>
          </p:txBody>
        </p:sp>
        <p:sp>
          <p:nvSpPr>
            <p:cNvPr id="113" name="Line 187">
              <a:extLst>
                <a:ext uri="{FF2B5EF4-FFF2-40B4-BE49-F238E27FC236}">
                  <a16:creationId xmlns:a16="http://schemas.microsoft.com/office/drawing/2014/main" id="{B82F270D-C3B1-1E4F-91FD-90A19A146415}"/>
                </a:ext>
              </a:extLst>
            </p:cNvPr>
            <p:cNvSpPr>
              <a:spLocks noChangeShapeType="1"/>
            </p:cNvSpPr>
            <p:nvPr/>
          </p:nvSpPr>
          <p:spPr bwMode="auto">
            <a:xfrm flipH="1" flipV="1">
              <a:off x="2846" y="2994"/>
              <a:ext cx="79" cy="15"/>
            </a:xfrm>
            <a:prstGeom prst="line">
              <a:avLst/>
            </a:prstGeom>
            <a:noFill/>
            <a:ln w="9525">
              <a:solidFill>
                <a:schemeClr val="tx1"/>
              </a:solidFill>
              <a:round/>
              <a:headEnd type="none" w="sm" len="sm"/>
              <a:tailEnd type="none" w="sm" len="sm"/>
            </a:ln>
          </p:spPr>
          <p:txBody>
            <a:bodyPr/>
            <a:lstStyle/>
            <a:p>
              <a:endParaRPr lang="de-DE"/>
            </a:p>
          </p:txBody>
        </p:sp>
        <p:sp>
          <p:nvSpPr>
            <p:cNvPr id="114" name="Line 188">
              <a:extLst>
                <a:ext uri="{FF2B5EF4-FFF2-40B4-BE49-F238E27FC236}">
                  <a16:creationId xmlns:a16="http://schemas.microsoft.com/office/drawing/2014/main" id="{48908D5A-99A9-B644-8320-47ED0E96E0F7}"/>
                </a:ext>
              </a:extLst>
            </p:cNvPr>
            <p:cNvSpPr>
              <a:spLocks noChangeShapeType="1"/>
            </p:cNvSpPr>
            <p:nvPr/>
          </p:nvSpPr>
          <p:spPr bwMode="auto">
            <a:xfrm flipH="1">
              <a:off x="2847" y="2959"/>
              <a:ext cx="81" cy="0"/>
            </a:xfrm>
            <a:prstGeom prst="line">
              <a:avLst/>
            </a:prstGeom>
            <a:noFill/>
            <a:ln w="9525">
              <a:solidFill>
                <a:schemeClr val="tx1"/>
              </a:solidFill>
              <a:round/>
              <a:headEnd type="none" w="sm" len="sm"/>
              <a:tailEnd type="none" w="sm" len="sm"/>
            </a:ln>
          </p:spPr>
          <p:txBody>
            <a:bodyPr/>
            <a:lstStyle/>
            <a:p>
              <a:endParaRPr lang="de-DE"/>
            </a:p>
          </p:txBody>
        </p:sp>
      </p:grpSp>
      <p:grpSp>
        <p:nvGrpSpPr>
          <p:cNvPr id="115" name="Group 207">
            <a:extLst>
              <a:ext uri="{FF2B5EF4-FFF2-40B4-BE49-F238E27FC236}">
                <a16:creationId xmlns:a16="http://schemas.microsoft.com/office/drawing/2014/main" id="{A7E8BFED-D8B8-8644-B3F5-626D8B6A76DE}"/>
              </a:ext>
            </a:extLst>
          </p:cNvPr>
          <p:cNvGrpSpPr>
            <a:grpSpLocks/>
          </p:cNvGrpSpPr>
          <p:nvPr/>
        </p:nvGrpSpPr>
        <p:grpSpPr bwMode="auto">
          <a:xfrm>
            <a:off x="10436513" y="5457155"/>
            <a:ext cx="544513" cy="209550"/>
            <a:chOff x="3578" y="3368"/>
            <a:chExt cx="343" cy="132"/>
          </a:xfrm>
        </p:grpSpPr>
        <p:sp>
          <p:nvSpPr>
            <p:cNvPr id="116" name="AutoShape 108">
              <a:extLst>
                <a:ext uri="{FF2B5EF4-FFF2-40B4-BE49-F238E27FC236}">
                  <a16:creationId xmlns:a16="http://schemas.microsoft.com/office/drawing/2014/main" id="{A95728DC-0E22-174E-9B52-14FC808E0E71}"/>
                </a:ext>
              </a:extLst>
            </p:cNvPr>
            <p:cNvSpPr>
              <a:spLocks noChangeArrowheads="1"/>
            </p:cNvSpPr>
            <p:nvPr/>
          </p:nvSpPr>
          <p:spPr bwMode="auto">
            <a:xfrm>
              <a:off x="3578" y="3391"/>
              <a:ext cx="202" cy="90"/>
            </a:xfrm>
            <a:prstGeom prst="diamond">
              <a:avLst/>
            </a:prstGeom>
            <a:noFill/>
            <a:ln w="9525">
              <a:solidFill>
                <a:schemeClr val="tx1"/>
              </a:solidFill>
              <a:miter lim="800000"/>
              <a:headEnd type="none" w="sm" len="sm"/>
              <a:tailEnd type="none" w="sm" len="sm"/>
            </a:ln>
          </p:spPr>
          <p:txBody>
            <a:bodyPr wrap="none" anchor="ctr"/>
            <a:lstStyle/>
            <a:p>
              <a:endParaRPr lang="de-DE">
                <a:latin typeface="Arial" charset="0"/>
              </a:endParaRPr>
            </a:p>
          </p:txBody>
        </p:sp>
        <p:sp>
          <p:nvSpPr>
            <p:cNvPr id="117" name="Oval 199">
              <a:extLst>
                <a:ext uri="{FF2B5EF4-FFF2-40B4-BE49-F238E27FC236}">
                  <a16:creationId xmlns:a16="http://schemas.microsoft.com/office/drawing/2014/main" id="{1A7A78F5-45A7-0C4C-929E-151CC3C30E4B}"/>
                </a:ext>
              </a:extLst>
            </p:cNvPr>
            <p:cNvSpPr>
              <a:spLocks noChangeArrowheads="1"/>
            </p:cNvSpPr>
            <p:nvPr/>
          </p:nvSpPr>
          <p:spPr bwMode="auto">
            <a:xfrm>
              <a:off x="3830" y="3418"/>
              <a:ext cx="91" cy="34"/>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118" name="Oval 200">
              <a:extLst>
                <a:ext uri="{FF2B5EF4-FFF2-40B4-BE49-F238E27FC236}">
                  <a16:creationId xmlns:a16="http://schemas.microsoft.com/office/drawing/2014/main" id="{1463B307-FF2B-9C48-9DC8-90C15995A159}"/>
                </a:ext>
              </a:extLst>
            </p:cNvPr>
            <p:cNvSpPr>
              <a:spLocks noChangeArrowheads="1"/>
            </p:cNvSpPr>
            <p:nvPr/>
          </p:nvSpPr>
          <p:spPr bwMode="auto">
            <a:xfrm>
              <a:off x="3802" y="3466"/>
              <a:ext cx="91" cy="34"/>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119" name="Oval 201">
              <a:extLst>
                <a:ext uri="{FF2B5EF4-FFF2-40B4-BE49-F238E27FC236}">
                  <a16:creationId xmlns:a16="http://schemas.microsoft.com/office/drawing/2014/main" id="{D2086CF2-AE83-9B43-8051-744407415A61}"/>
                </a:ext>
              </a:extLst>
            </p:cNvPr>
            <p:cNvSpPr>
              <a:spLocks noChangeArrowheads="1"/>
            </p:cNvSpPr>
            <p:nvPr/>
          </p:nvSpPr>
          <p:spPr bwMode="auto">
            <a:xfrm>
              <a:off x="3802" y="3368"/>
              <a:ext cx="91" cy="34"/>
            </a:xfrm>
            <a:prstGeom prst="ellipse">
              <a:avLst/>
            </a:prstGeom>
            <a:noFill/>
            <a:ln w="9525">
              <a:solidFill>
                <a:schemeClr val="tx1"/>
              </a:solidFill>
              <a:round/>
              <a:headEnd type="none" w="sm" len="sm"/>
              <a:tailEnd type="none" w="sm" len="sm"/>
            </a:ln>
          </p:spPr>
          <p:txBody>
            <a:bodyPr wrap="none" anchor="ctr"/>
            <a:lstStyle/>
            <a:p>
              <a:endParaRPr lang="de-DE">
                <a:latin typeface="Arial" charset="0"/>
              </a:endParaRPr>
            </a:p>
          </p:txBody>
        </p:sp>
        <p:sp>
          <p:nvSpPr>
            <p:cNvPr id="120" name="Line 202">
              <a:extLst>
                <a:ext uri="{FF2B5EF4-FFF2-40B4-BE49-F238E27FC236}">
                  <a16:creationId xmlns:a16="http://schemas.microsoft.com/office/drawing/2014/main" id="{93A6621A-5B4C-AE41-9057-F87A1FBF66D4}"/>
                </a:ext>
              </a:extLst>
            </p:cNvPr>
            <p:cNvSpPr>
              <a:spLocks noChangeShapeType="1"/>
            </p:cNvSpPr>
            <p:nvPr/>
          </p:nvSpPr>
          <p:spPr bwMode="auto">
            <a:xfrm flipH="1">
              <a:off x="3725" y="3386"/>
              <a:ext cx="76" cy="23"/>
            </a:xfrm>
            <a:prstGeom prst="line">
              <a:avLst/>
            </a:prstGeom>
            <a:noFill/>
            <a:ln w="9525">
              <a:solidFill>
                <a:schemeClr val="tx1"/>
              </a:solidFill>
              <a:round/>
              <a:headEnd type="none" w="sm" len="sm"/>
              <a:tailEnd type="none" w="sm" len="sm"/>
            </a:ln>
          </p:spPr>
          <p:txBody>
            <a:bodyPr/>
            <a:lstStyle/>
            <a:p>
              <a:endParaRPr lang="de-DE"/>
            </a:p>
          </p:txBody>
        </p:sp>
        <p:sp>
          <p:nvSpPr>
            <p:cNvPr id="121" name="Line 203">
              <a:extLst>
                <a:ext uri="{FF2B5EF4-FFF2-40B4-BE49-F238E27FC236}">
                  <a16:creationId xmlns:a16="http://schemas.microsoft.com/office/drawing/2014/main" id="{40D09650-21B0-F048-8B9B-C261764A54B0}"/>
                </a:ext>
              </a:extLst>
            </p:cNvPr>
            <p:cNvSpPr>
              <a:spLocks noChangeShapeType="1"/>
            </p:cNvSpPr>
            <p:nvPr/>
          </p:nvSpPr>
          <p:spPr bwMode="auto">
            <a:xfrm flipH="1" flipV="1">
              <a:off x="3721" y="3463"/>
              <a:ext cx="80" cy="21"/>
            </a:xfrm>
            <a:prstGeom prst="line">
              <a:avLst/>
            </a:prstGeom>
            <a:noFill/>
            <a:ln w="9525">
              <a:solidFill>
                <a:schemeClr val="tx1"/>
              </a:solidFill>
              <a:round/>
              <a:headEnd type="none" w="sm" len="sm"/>
              <a:tailEnd type="none" w="sm" len="sm"/>
            </a:ln>
          </p:spPr>
          <p:txBody>
            <a:bodyPr/>
            <a:lstStyle/>
            <a:p>
              <a:endParaRPr lang="de-DE"/>
            </a:p>
          </p:txBody>
        </p:sp>
        <p:sp>
          <p:nvSpPr>
            <p:cNvPr id="122" name="Line 204">
              <a:extLst>
                <a:ext uri="{FF2B5EF4-FFF2-40B4-BE49-F238E27FC236}">
                  <a16:creationId xmlns:a16="http://schemas.microsoft.com/office/drawing/2014/main" id="{45D844E4-FDF4-BA42-8DD3-4FD61620D9CF}"/>
                </a:ext>
              </a:extLst>
            </p:cNvPr>
            <p:cNvSpPr>
              <a:spLocks noChangeShapeType="1"/>
            </p:cNvSpPr>
            <p:nvPr/>
          </p:nvSpPr>
          <p:spPr bwMode="auto">
            <a:xfrm flipH="1">
              <a:off x="3776" y="3435"/>
              <a:ext cx="55" cy="2"/>
            </a:xfrm>
            <a:prstGeom prst="line">
              <a:avLst/>
            </a:prstGeom>
            <a:noFill/>
            <a:ln w="9525">
              <a:solidFill>
                <a:schemeClr val="tx1"/>
              </a:solidFill>
              <a:round/>
              <a:headEnd type="none" w="sm" len="sm"/>
              <a:tailEnd type="none" w="sm" len="sm"/>
            </a:ln>
          </p:spPr>
          <p:txBody>
            <a:bodyPr/>
            <a:lstStyle/>
            <a:p>
              <a:endParaRPr lang="de-DE"/>
            </a:p>
          </p:txBody>
        </p:sp>
      </p:grpSp>
    </p:spTree>
    <p:extLst>
      <p:ext uri="{BB962C8B-B14F-4D97-AF65-F5344CB8AC3E}">
        <p14:creationId xmlns:p14="http://schemas.microsoft.com/office/powerpoint/2010/main" val="233881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26CB3-4C11-2C46-8B68-6F6BFAD6AD6D}"/>
              </a:ext>
            </a:extLst>
          </p:cNvPr>
          <p:cNvSpPr>
            <a:spLocks noGrp="1"/>
          </p:cNvSpPr>
          <p:nvPr>
            <p:ph type="title"/>
          </p:nvPr>
        </p:nvSpPr>
        <p:spPr/>
        <p:txBody>
          <a:bodyPr/>
          <a:lstStyle/>
          <a:p>
            <a:r>
              <a:rPr lang="de-DE" dirty="0"/>
              <a:t>Inside-out</a:t>
            </a:r>
          </a:p>
        </p:txBody>
      </p:sp>
      <p:sp>
        <p:nvSpPr>
          <p:cNvPr id="3" name="Content Placeholder 2">
            <a:extLst>
              <a:ext uri="{FF2B5EF4-FFF2-40B4-BE49-F238E27FC236}">
                <a16:creationId xmlns:a16="http://schemas.microsoft.com/office/drawing/2014/main" id="{80BA177E-9871-3544-BCB6-41CD960D76C6}"/>
              </a:ext>
            </a:extLst>
          </p:cNvPr>
          <p:cNvSpPr>
            <a:spLocks noGrp="1"/>
          </p:cNvSpPr>
          <p:nvPr>
            <p:ph idx="1"/>
          </p:nvPr>
        </p:nvSpPr>
        <p:spPr/>
        <p:txBody>
          <a:bodyPr>
            <a:noAutofit/>
          </a:bodyPr>
          <a:lstStyle/>
          <a:p>
            <a:r>
              <a:rPr lang="de-DE" dirty="0"/>
              <a:t>Wie </a:t>
            </a:r>
            <a:r>
              <a:rPr lang="de-DE" dirty="0" err="1"/>
              <a:t>bottom-up</a:t>
            </a:r>
            <a:r>
              <a:rPr lang="de-DE" dirty="0"/>
              <a:t>, aber ausgehend von einem zentralen Konzept </a:t>
            </a:r>
          </a:p>
          <a:p>
            <a:pPr lvl="1"/>
            <a:r>
              <a:rPr lang="de-DE" dirty="0"/>
              <a:t>Vom „Wichtigen“ zum „</a:t>
            </a:r>
            <a:r>
              <a:rPr lang="de-DE" dirty="0" err="1"/>
              <a:t>Un</a:t>
            </a:r>
            <a:r>
              <a:rPr lang="de-DE" dirty="0"/>
              <a:t>-wichtigen“</a:t>
            </a:r>
          </a:p>
          <a:p>
            <a:pPr lvl="1"/>
            <a:r>
              <a:rPr lang="de-DE" dirty="0"/>
              <a:t>Beispiel</a:t>
            </a:r>
          </a:p>
          <a:p>
            <a:pPr lvl="2"/>
            <a:r>
              <a:rPr lang="de-DE" dirty="0"/>
              <a:t>Entitäten</a:t>
            </a:r>
          </a:p>
          <a:p>
            <a:pPr lvl="3"/>
            <a:r>
              <a:rPr lang="de-DE" dirty="0"/>
              <a:t>Angestellte</a:t>
            </a:r>
          </a:p>
          <a:p>
            <a:pPr lvl="3"/>
            <a:r>
              <a:rPr lang="de-DE" dirty="0"/>
              <a:t>Abteilung</a:t>
            </a:r>
          </a:p>
          <a:p>
            <a:pPr lvl="3"/>
            <a:r>
              <a:rPr lang="de-DE" dirty="0"/>
              <a:t>Projekt</a:t>
            </a:r>
          </a:p>
          <a:p>
            <a:pPr lvl="3"/>
            <a:r>
              <a:rPr lang="de-DE" dirty="0"/>
              <a:t>Angehörige</a:t>
            </a:r>
          </a:p>
          <a:p>
            <a:pPr lvl="2"/>
            <a:r>
              <a:rPr lang="de-DE" dirty="0"/>
              <a:t>Beziehungen</a:t>
            </a:r>
          </a:p>
          <a:p>
            <a:pPr lvl="3"/>
            <a:r>
              <a:rPr lang="de-DE" dirty="0"/>
              <a:t>Angestellte ist Abteilung zugeordnet</a:t>
            </a:r>
          </a:p>
          <a:p>
            <a:pPr lvl="3"/>
            <a:r>
              <a:rPr lang="de-DE" dirty="0"/>
              <a:t>Angestellte arbeitet für Projekt</a:t>
            </a:r>
          </a:p>
          <a:p>
            <a:pPr lvl="3"/>
            <a:r>
              <a:rPr lang="de-DE" dirty="0"/>
              <a:t>Abteilung kontrolliert Projekt</a:t>
            </a:r>
          </a:p>
          <a:p>
            <a:pPr lvl="3"/>
            <a:r>
              <a:rPr lang="de-DE" dirty="0"/>
              <a:t>Angestellte haben Angehörige</a:t>
            </a:r>
          </a:p>
        </p:txBody>
      </p:sp>
      <p:sp>
        <p:nvSpPr>
          <p:cNvPr id="5" name="Date Placeholder 4">
            <a:extLst>
              <a:ext uri="{FF2B5EF4-FFF2-40B4-BE49-F238E27FC236}">
                <a16:creationId xmlns:a16="http://schemas.microsoft.com/office/drawing/2014/main" id="{5F318CD1-C3F1-0343-B3EA-7CA9AA994B2F}"/>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F0059378-68A9-A44D-ADD7-5E12F5DB71E7}"/>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CABC7E46-9515-5648-9BB2-47CA12B9CA10}"/>
              </a:ext>
            </a:extLst>
          </p:cNvPr>
          <p:cNvSpPr>
            <a:spLocks noGrp="1"/>
          </p:cNvSpPr>
          <p:nvPr>
            <p:ph type="sldNum" sz="quarter" idx="4"/>
          </p:nvPr>
        </p:nvSpPr>
        <p:spPr/>
        <p:txBody>
          <a:bodyPr/>
          <a:lstStyle/>
          <a:p>
            <a:fld id="{6B52BCD7-8B4B-1443-81DC-540C3C62FE02}" type="slidenum">
              <a:rPr lang="en-GB" smtClean="0"/>
              <a:t>53</a:t>
            </a:fld>
            <a:endParaRPr lang="en-GB"/>
          </a:p>
        </p:txBody>
      </p:sp>
      <p:sp>
        <p:nvSpPr>
          <p:cNvPr id="7" name="Rectangle 6">
            <a:extLst>
              <a:ext uri="{FF2B5EF4-FFF2-40B4-BE49-F238E27FC236}">
                <a16:creationId xmlns:a16="http://schemas.microsoft.com/office/drawing/2014/main" id="{49D6801B-5E5C-044F-9B41-AB388693E8C3}"/>
              </a:ext>
            </a:extLst>
          </p:cNvPr>
          <p:cNvSpPr>
            <a:spLocks noChangeArrowheads="1"/>
          </p:cNvSpPr>
          <p:nvPr/>
        </p:nvSpPr>
        <p:spPr bwMode="auto">
          <a:xfrm>
            <a:off x="10562538" y="2084240"/>
            <a:ext cx="981167" cy="311367"/>
          </a:xfrm>
          <a:prstGeom prst="rect">
            <a:avLst/>
          </a:prstGeom>
          <a:solidFill>
            <a:schemeClr val="bg1"/>
          </a:solidFill>
          <a:ln w="12700">
            <a:solidFill>
              <a:srgbClr val="FFC000"/>
            </a:solidFill>
            <a:miter lim="800000"/>
            <a:headEnd/>
            <a:tailEnd/>
          </a:ln>
        </p:spPr>
        <p:txBody>
          <a:bodyPr wrap="none" lIns="90488" tIns="44450" rIns="90488" bIns="44450">
            <a:spAutoFit/>
          </a:bodyPr>
          <a:lstStyle/>
          <a:p>
            <a:pPr algn="ctr">
              <a:lnSpc>
                <a:spcPct val="90000"/>
              </a:lnSpc>
            </a:pPr>
            <a:r>
              <a:rPr lang="de-DE" sz="1600" dirty="0"/>
              <a:t>Abteilung</a:t>
            </a:r>
          </a:p>
        </p:txBody>
      </p:sp>
      <p:sp>
        <p:nvSpPr>
          <p:cNvPr id="8" name="AutoShape 4">
            <a:extLst>
              <a:ext uri="{FF2B5EF4-FFF2-40B4-BE49-F238E27FC236}">
                <a16:creationId xmlns:a16="http://schemas.microsoft.com/office/drawing/2014/main" id="{C00BC7E9-72D5-1C40-B401-C1A2F28ED059}"/>
              </a:ext>
            </a:extLst>
          </p:cNvPr>
          <p:cNvSpPr>
            <a:spLocks noChangeArrowheads="1"/>
          </p:cNvSpPr>
          <p:nvPr/>
        </p:nvSpPr>
        <p:spPr bwMode="auto">
          <a:xfrm>
            <a:off x="8669830" y="1940687"/>
            <a:ext cx="1564261" cy="596900"/>
          </a:xfrm>
          <a:prstGeom prst="diamond">
            <a:avLst/>
          </a:prstGeom>
          <a:solidFill>
            <a:schemeClr val="bg1"/>
          </a:solidFill>
          <a:ln w="12700">
            <a:solidFill>
              <a:srgbClr val="FFC000"/>
            </a:solidFill>
            <a:miter lim="800000"/>
            <a:headEnd/>
            <a:tailEnd/>
          </a:ln>
        </p:spPr>
        <p:txBody>
          <a:bodyPr wrap="none" anchor="ctr"/>
          <a:lstStyle/>
          <a:p>
            <a:pPr algn="ctr"/>
            <a:r>
              <a:rPr lang="de-DE" dirty="0" err="1"/>
              <a:t>arbeitet_für</a:t>
            </a:r>
            <a:endParaRPr lang="de-DE" dirty="0"/>
          </a:p>
        </p:txBody>
      </p:sp>
      <p:cxnSp>
        <p:nvCxnSpPr>
          <p:cNvPr id="9" name="Straight Connector 8">
            <a:extLst>
              <a:ext uri="{FF2B5EF4-FFF2-40B4-BE49-F238E27FC236}">
                <a16:creationId xmlns:a16="http://schemas.microsoft.com/office/drawing/2014/main" id="{ED7A03C1-B2CB-C64A-A43A-AB5E927528E7}"/>
              </a:ext>
            </a:extLst>
          </p:cNvPr>
          <p:cNvCxnSpPr>
            <a:cxnSpLocks/>
            <a:stCxn id="8" idx="3"/>
            <a:endCxn id="7" idx="1"/>
          </p:cNvCxnSpPr>
          <p:nvPr/>
        </p:nvCxnSpPr>
        <p:spPr>
          <a:xfrm>
            <a:off x="10234091" y="2239137"/>
            <a:ext cx="328447" cy="787"/>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10" name="Rectangle 2">
            <a:extLst>
              <a:ext uri="{FF2B5EF4-FFF2-40B4-BE49-F238E27FC236}">
                <a16:creationId xmlns:a16="http://schemas.microsoft.com/office/drawing/2014/main" id="{38354CF8-233E-664F-89CD-23C8C4C5AA74}"/>
              </a:ext>
            </a:extLst>
          </p:cNvPr>
          <p:cNvSpPr>
            <a:spLocks noChangeArrowheads="1"/>
          </p:cNvSpPr>
          <p:nvPr/>
        </p:nvSpPr>
        <p:spPr bwMode="auto">
          <a:xfrm>
            <a:off x="6857164" y="3197550"/>
            <a:ext cx="1115307" cy="311367"/>
          </a:xfrm>
          <a:prstGeom prst="rect">
            <a:avLst/>
          </a:prstGeom>
          <a:solidFill>
            <a:schemeClr val="bg1"/>
          </a:solidFill>
          <a:ln w="12700">
            <a:solidFill>
              <a:srgbClr val="FFC000"/>
            </a:solidFill>
            <a:miter lim="800000"/>
            <a:headEnd/>
            <a:tailEnd/>
          </a:ln>
        </p:spPr>
        <p:txBody>
          <a:bodyPr wrap="none" lIns="90488" tIns="44450" rIns="90488" bIns="44450">
            <a:spAutoFit/>
          </a:bodyPr>
          <a:lstStyle/>
          <a:p>
            <a:pPr algn="ctr">
              <a:lnSpc>
                <a:spcPct val="90000"/>
              </a:lnSpc>
            </a:pPr>
            <a:r>
              <a:rPr lang="de-DE" sz="1600" dirty="0"/>
              <a:t>Angestellte</a:t>
            </a:r>
          </a:p>
        </p:txBody>
      </p:sp>
      <p:cxnSp>
        <p:nvCxnSpPr>
          <p:cNvPr id="11" name="Straight Connector 10">
            <a:extLst>
              <a:ext uri="{FF2B5EF4-FFF2-40B4-BE49-F238E27FC236}">
                <a16:creationId xmlns:a16="http://schemas.microsoft.com/office/drawing/2014/main" id="{EFB5665F-9D38-CE40-A768-AFF55189D1B5}"/>
              </a:ext>
            </a:extLst>
          </p:cNvPr>
          <p:cNvCxnSpPr>
            <a:cxnSpLocks/>
            <a:stCxn id="10" idx="3"/>
            <a:endCxn id="8" idx="1"/>
          </p:cNvCxnSpPr>
          <p:nvPr/>
        </p:nvCxnSpPr>
        <p:spPr>
          <a:xfrm flipV="1">
            <a:off x="7972471" y="2239137"/>
            <a:ext cx="697359" cy="1114097"/>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12" name="AutoShape 4">
            <a:extLst>
              <a:ext uri="{FF2B5EF4-FFF2-40B4-BE49-F238E27FC236}">
                <a16:creationId xmlns:a16="http://schemas.microsoft.com/office/drawing/2014/main" id="{FDC02BC6-4011-724D-9433-68541FB5E4A8}"/>
              </a:ext>
            </a:extLst>
          </p:cNvPr>
          <p:cNvSpPr>
            <a:spLocks noChangeArrowheads="1"/>
          </p:cNvSpPr>
          <p:nvPr/>
        </p:nvSpPr>
        <p:spPr bwMode="auto">
          <a:xfrm>
            <a:off x="10274568" y="2987333"/>
            <a:ext cx="1557107" cy="596900"/>
          </a:xfrm>
          <a:prstGeom prst="diamond">
            <a:avLst/>
          </a:prstGeom>
          <a:solidFill>
            <a:schemeClr val="bg1"/>
          </a:solidFill>
          <a:ln w="12700">
            <a:solidFill>
              <a:srgbClr val="FFC000"/>
            </a:solidFill>
            <a:miter lim="800000"/>
            <a:headEnd/>
            <a:tailEnd/>
          </a:ln>
        </p:spPr>
        <p:txBody>
          <a:bodyPr wrap="none" anchor="ctr"/>
          <a:lstStyle/>
          <a:p>
            <a:pPr algn="ctr"/>
            <a:r>
              <a:rPr lang="de-DE" dirty="0"/>
              <a:t>kontrolliert</a:t>
            </a:r>
          </a:p>
        </p:txBody>
      </p:sp>
      <p:cxnSp>
        <p:nvCxnSpPr>
          <p:cNvPr id="13" name="Straight Connector 12">
            <a:extLst>
              <a:ext uri="{FF2B5EF4-FFF2-40B4-BE49-F238E27FC236}">
                <a16:creationId xmlns:a16="http://schemas.microsoft.com/office/drawing/2014/main" id="{3CB6CABA-1D87-1348-A8E1-0D2032AADDA0}"/>
              </a:ext>
            </a:extLst>
          </p:cNvPr>
          <p:cNvCxnSpPr>
            <a:cxnSpLocks/>
            <a:stCxn id="12" idx="0"/>
            <a:endCxn id="7" idx="2"/>
          </p:cNvCxnSpPr>
          <p:nvPr/>
        </p:nvCxnSpPr>
        <p:spPr>
          <a:xfrm flipV="1">
            <a:off x="11053121" y="2395607"/>
            <a:ext cx="0" cy="591727"/>
          </a:xfrm>
          <a:prstGeom prst="line">
            <a:avLst/>
          </a:prstGeom>
          <a:ln w="12700">
            <a:solidFill>
              <a:srgbClr val="FFC000"/>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88568921-1713-004B-B043-2B27F83F3371}"/>
              </a:ext>
            </a:extLst>
          </p:cNvPr>
          <p:cNvCxnSpPr>
            <a:cxnSpLocks/>
            <a:stCxn id="15" idx="0"/>
            <a:endCxn id="12" idx="2"/>
          </p:cNvCxnSpPr>
          <p:nvPr/>
        </p:nvCxnSpPr>
        <p:spPr>
          <a:xfrm flipH="1" flipV="1">
            <a:off x="11053121" y="3584233"/>
            <a:ext cx="1342" cy="505798"/>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15" name="Rectangle 2">
            <a:extLst>
              <a:ext uri="{FF2B5EF4-FFF2-40B4-BE49-F238E27FC236}">
                <a16:creationId xmlns:a16="http://schemas.microsoft.com/office/drawing/2014/main" id="{919E04DB-0E6F-684C-9A25-08D170A72B91}"/>
              </a:ext>
            </a:extLst>
          </p:cNvPr>
          <p:cNvSpPr>
            <a:spLocks noChangeArrowheads="1"/>
          </p:cNvSpPr>
          <p:nvPr/>
        </p:nvSpPr>
        <p:spPr bwMode="auto">
          <a:xfrm>
            <a:off x="10664708" y="4090032"/>
            <a:ext cx="779510" cy="311367"/>
          </a:xfrm>
          <a:prstGeom prst="rect">
            <a:avLst/>
          </a:prstGeom>
          <a:solidFill>
            <a:schemeClr val="bg1"/>
          </a:solidFill>
          <a:ln w="12700">
            <a:solidFill>
              <a:srgbClr val="FFC000"/>
            </a:solidFill>
            <a:miter lim="800000"/>
            <a:headEnd/>
            <a:tailEnd/>
          </a:ln>
        </p:spPr>
        <p:txBody>
          <a:bodyPr wrap="none" lIns="90488" tIns="44450" rIns="90488" bIns="44450">
            <a:spAutoFit/>
          </a:bodyPr>
          <a:lstStyle/>
          <a:p>
            <a:pPr algn="ctr">
              <a:lnSpc>
                <a:spcPct val="90000"/>
              </a:lnSpc>
            </a:pPr>
            <a:r>
              <a:rPr lang="de-DE" sz="1600" dirty="0"/>
              <a:t>Projekt</a:t>
            </a:r>
          </a:p>
        </p:txBody>
      </p:sp>
      <p:sp>
        <p:nvSpPr>
          <p:cNvPr id="16" name="AutoShape 4">
            <a:extLst>
              <a:ext uri="{FF2B5EF4-FFF2-40B4-BE49-F238E27FC236}">
                <a16:creationId xmlns:a16="http://schemas.microsoft.com/office/drawing/2014/main" id="{AACAD0E2-42C4-6041-B0AC-1683BF53D88E}"/>
              </a:ext>
            </a:extLst>
          </p:cNvPr>
          <p:cNvSpPr>
            <a:spLocks noChangeArrowheads="1"/>
          </p:cNvSpPr>
          <p:nvPr/>
        </p:nvSpPr>
        <p:spPr bwMode="auto">
          <a:xfrm>
            <a:off x="8669830" y="3932274"/>
            <a:ext cx="1564261" cy="596900"/>
          </a:xfrm>
          <a:prstGeom prst="diamond">
            <a:avLst/>
          </a:prstGeom>
          <a:solidFill>
            <a:schemeClr val="bg1"/>
          </a:solidFill>
          <a:ln w="12700">
            <a:solidFill>
              <a:srgbClr val="FFC000"/>
            </a:solidFill>
            <a:miter lim="800000"/>
            <a:headEnd/>
            <a:tailEnd/>
          </a:ln>
        </p:spPr>
        <p:txBody>
          <a:bodyPr wrap="none" anchor="ctr"/>
          <a:lstStyle/>
          <a:p>
            <a:pPr algn="ctr"/>
            <a:r>
              <a:rPr lang="de-DE" dirty="0" err="1"/>
              <a:t>arbeitet_an</a:t>
            </a:r>
            <a:endParaRPr lang="de-DE" dirty="0"/>
          </a:p>
        </p:txBody>
      </p:sp>
      <p:cxnSp>
        <p:nvCxnSpPr>
          <p:cNvPr id="17" name="Straight Connector 16">
            <a:extLst>
              <a:ext uri="{FF2B5EF4-FFF2-40B4-BE49-F238E27FC236}">
                <a16:creationId xmlns:a16="http://schemas.microsoft.com/office/drawing/2014/main" id="{E41C0FC1-2601-EF4C-812B-7347C090D2F6}"/>
              </a:ext>
            </a:extLst>
          </p:cNvPr>
          <p:cNvCxnSpPr>
            <a:cxnSpLocks/>
            <a:stCxn id="16" idx="3"/>
            <a:endCxn id="15" idx="1"/>
          </p:cNvCxnSpPr>
          <p:nvPr/>
        </p:nvCxnSpPr>
        <p:spPr>
          <a:xfrm>
            <a:off x="10234091" y="4230724"/>
            <a:ext cx="430617" cy="14992"/>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DE380EA7-8338-304B-BA2A-4D4C235E99B5}"/>
              </a:ext>
            </a:extLst>
          </p:cNvPr>
          <p:cNvCxnSpPr>
            <a:cxnSpLocks/>
            <a:stCxn id="10" idx="3"/>
            <a:endCxn id="16" idx="1"/>
          </p:cNvCxnSpPr>
          <p:nvPr/>
        </p:nvCxnSpPr>
        <p:spPr>
          <a:xfrm>
            <a:off x="7972471" y="3353234"/>
            <a:ext cx="697359" cy="877490"/>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19" name="AutoShape 4">
            <a:extLst>
              <a:ext uri="{FF2B5EF4-FFF2-40B4-BE49-F238E27FC236}">
                <a16:creationId xmlns:a16="http://schemas.microsoft.com/office/drawing/2014/main" id="{8FCAD464-744A-1647-81DF-CC2C48FF1C1D}"/>
              </a:ext>
            </a:extLst>
          </p:cNvPr>
          <p:cNvSpPr>
            <a:spLocks noChangeArrowheads="1"/>
          </p:cNvSpPr>
          <p:nvPr/>
        </p:nvSpPr>
        <p:spPr bwMode="auto">
          <a:xfrm>
            <a:off x="6334531" y="4042927"/>
            <a:ext cx="2160574" cy="1192907"/>
          </a:xfrm>
          <a:prstGeom prst="diamond">
            <a:avLst/>
          </a:prstGeom>
          <a:solidFill>
            <a:schemeClr val="bg1"/>
          </a:solidFill>
          <a:ln w="12700" cmpd="sng">
            <a:solidFill>
              <a:srgbClr val="FFC000"/>
            </a:solidFill>
            <a:miter lim="800000"/>
            <a:headEnd/>
            <a:tailEnd/>
          </a:ln>
        </p:spPr>
        <p:txBody>
          <a:bodyPr wrap="none" anchor="ctr"/>
          <a:lstStyle/>
          <a:p>
            <a:pPr algn="ctr"/>
            <a:r>
              <a:rPr lang="de-DE" dirty="0" err="1"/>
              <a:t>Angehörige_von</a:t>
            </a:r>
            <a:endParaRPr lang="de-DE" dirty="0"/>
          </a:p>
        </p:txBody>
      </p:sp>
      <p:cxnSp>
        <p:nvCxnSpPr>
          <p:cNvPr id="20" name="Straight Connector 19">
            <a:extLst>
              <a:ext uri="{FF2B5EF4-FFF2-40B4-BE49-F238E27FC236}">
                <a16:creationId xmlns:a16="http://schemas.microsoft.com/office/drawing/2014/main" id="{33B13C19-F582-A047-9001-41DE7AD998A7}"/>
              </a:ext>
            </a:extLst>
          </p:cNvPr>
          <p:cNvCxnSpPr>
            <a:cxnSpLocks/>
            <a:stCxn id="19" idx="2"/>
            <a:endCxn id="22" idx="0"/>
          </p:cNvCxnSpPr>
          <p:nvPr/>
        </p:nvCxnSpPr>
        <p:spPr>
          <a:xfrm>
            <a:off x="7414818" y="5235834"/>
            <a:ext cx="2" cy="358713"/>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FE32E4F7-7084-1B46-BA33-B0916C8AB2F0}"/>
              </a:ext>
            </a:extLst>
          </p:cNvPr>
          <p:cNvCxnSpPr>
            <a:cxnSpLocks/>
            <a:stCxn id="10" idx="2"/>
            <a:endCxn id="19" idx="0"/>
          </p:cNvCxnSpPr>
          <p:nvPr/>
        </p:nvCxnSpPr>
        <p:spPr>
          <a:xfrm>
            <a:off x="7414818" y="3508917"/>
            <a:ext cx="0" cy="534010"/>
          </a:xfrm>
          <a:prstGeom prst="line">
            <a:avLst/>
          </a:prstGeom>
          <a:ln w="12700">
            <a:solidFill>
              <a:srgbClr val="FFC000"/>
            </a:solidFill>
          </a:ln>
        </p:spPr>
        <p:style>
          <a:lnRef idx="1">
            <a:schemeClr val="dk1"/>
          </a:lnRef>
          <a:fillRef idx="0">
            <a:schemeClr val="dk1"/>
          </a:fillRef>
          <a:effectRef idx="0">
            <a:schemeClr val="dk1"/>
          </a:effectRef>
          <a:fontRef idx="minor">
            <a:schemeClr val="tx1"/>
          </a:fontRef>
        </p:style>
      </p:cxnSp>
      <p:sp>
        <p:nvSpPr>
          <p:cNvPr id="22" name="Rectangle 2">
            <a:extLst>
              <a:ext uri="{FF2B5EF4-FFF2-40B4-BE49-F238E27FC236}">
                <a16:creationId xmlns:a16="http://schemas.microsoft.com/office/drawing/2014/main" id="{D4C96B71-1413-E94C-BCEC-6017FCC64199}"/>
              </a:ext>
            </a:extLst>
          </p:cNvPr>
          <p:cNvSpPr>
            <a:spLocks noChangeArrowheads="1"/>
          </p:cNvSpPr>
          <p:nvPr/>
        </p:nvSpPr>
        <p:spPr bwMode="auto">
          <a:xfrm>
            <a:off x="6845882" y="5594547"/>
            <a:ext cx="1137877" cy="311367"/>
          </a:xfrm>
          <a:prstGeom prst="rect">
            <a:avLst/>
          </a:prstGeom>
          <a:solidFill>
            <a:schemeClr val="bg1"/>
          </a:solidFill>
          <a:ln w="12700" cmpd="sng">
            <a:solidFill>
              <a:srgbClr val="FFC000"/>
            </a:solidFill>
            <a:miter lim="800000"/>
            <a:headEnd/>
            <a:tailEnd/>
          </a:ln>
        </p:spPr>
        <p:txBody>
          <a:bodyPr wrap="none" lIns="90488" tIns="44450" rIns="90488" bIns="44450">
            <a:spAutoFit/>
          </a:bodyPr>
          <a:lstStyle/>
          <a:p>
            <a:pPr algn="ctr">
              <a:lnSpc>
                <a:spcPct val="90000"/>
              </a:lnSpc>
            </a:pPr>
            <a:r>
              <a:rPr lang="de-DE" sz="1600" dirty="0"/>
              <a:t>Angehörige</a:t>
            </a:r>
          </a:p>
        </p:txBody>
      </p:sp>
    </p:spTree>
    <p:extLst>
      <p:ext uri="{BB962C8B-B14F-4D97-AF65-F5344CB8AC3E}">
        <p14:creationId xmlns:p14="http://schemas.microsoft.com/office/powerpoint/2010/main" val="17790332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0E8DD50-089C-6948-985F-C0EF9A85697C}"/>
              </a:ext>
            </a:extLst>
          </p:cNvPr>
          <p:cNvSpPr/>
          <p:nvPr/>
        </p:nvSpPr>
        <p:spPr>
          <a:xfrm>
            <a:off x="1645382" y="1043873"/>
            <a:ext cx="8917423" cy="200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Date Placeholder 21">
            <a:extLst>
              <a:ext uri="{FF2B5EF4-FFF2-40B4-BE49-F238E27FC236}">
                <a16:creationId xmlns:a16="http://schemas.microsoft.com/office/drawing/2014/main" id="{B72A41D3-FA2A-9C4C-8D7D-E67CA71ED394}"/>
              </a:ext>
            </a:extLst>
          </p:cNvPr>
          <p:cNvSpPr>
            <a:spLocks noGrp="1"/>
          </p:cNvSpPr>
          <p:nvPr>
            <p:ph type="dt" sz="half" idx="2"/>
          </p:nvPr>
        </p:nvSpPr>
        <p:spPr/>
        <p:txBody>
          <a:bodyPr/>
          <a:lstStyle/>
          <a:p>
            <a:r>
              <a:rPr lang="en-GB"/>
              <a:t>Modellierung</a:t>
            </a:r>
          </a:p>
        </p:txBody>
      </p:sp>
      <p:sp>
        <p:nvSpPr>
          <p:cNvPr id="23" name="Footer Placeholder 22">
            <a:extLst>
              <a:ext uri="{FF2B5EF4-FFF2-40B4-BE49-F238E27FC236}">
                <a16:creationId xmlns:a16="http://schemas.microsoft.com/office/drawing/2014/main" id="{48066D1F-A0AC-B14D-83E0-D41468CB0BAD}"/>
              </a:ext>
            </a:extLst>
          </p:cNvPr>
          <p:cNvSpPr>
            <a:spLocks noGrp="1"/>
          </p:cNvSpPr>
          <p:nvPr>
            <p:ph type="ftr" sz="quarter" idx="3"/>
          </p:nvPr>
        </p:nvSpPr>
        <p:spPr/>
        <p:txBody>
          <a:bodyPr/>
          <a:lstStyle/>
          <a:p>
            <a:r>
              <a:rPr lang="en-GB"/>
              <a:t>T. Braun - Datenbanken</a:t>
            </a:r>
          </a:p>
        </p:txBody>
      </p:sp>
      <p:sp>
        <p:nvSpPr>
          <p:cNvPr id="2" name="Slide Number Placeholder 1">
            <a:extLst>
              <a:ext uri="{FF2B5EF4-FFF2-40B4-BE49-F238E27FC236}">
                <a16:creationId xmlns:a16="http://schemas.microsoft.com/office/drawing/2014/main" id="{0CEF8D83-8DEF-D240-980F-2F2EF7BA19E2}"/>
              </a:ext>
            </a:extLst>
          </p:cNvPr>
          <p:cNvSpPr>
            <a:spLocks noGrp="1"/>
          </p:cNvSpPr>
          <p:nvPr>
            <p:ph type="sldNum" sz="quarter" idx="4"/>
          </p:nvPr>
        </p:nvSpPr>
        <p:spPr/>
        <p:txBody>
          <a:bodyPr/>
          <a:lstStyle/>
          <a:p>
            <a:fld id="{6B52BCD7-8B4B-1443-81DC-540C3C62FE02}" type="slidenum">
              <a:rPr lang="en-GB" smtClean="0"/>
              <a:t>54</a:t>
            </a:fld>
            <a:endParaRPr lang="en-GB"/>
          </a:p>
        </p:txBody>
      </p:sp>
      <p:sp>
        <p:nvSpPr>
          <p:cNvPr id="3" name="Rectangle 2">
            <a:extLst>
              <a:ext uri="{FF2B5EF4-FFF2-40B4-BE49-F238E27FC236}">
                <a16:creationId xmlns:a16="http://schemas.microsoft.com/office/drawing/2014/main" id="{0F848C40-A49A-844C-BC99-FB5D41074796}"/>
              </a:ext>
            </a:extLst>
          </p:cNvPr>
          <p:cNvSpPr>
            <a:spLocks noChangeArrowheads="1"/>
          </p:cNvSpPr>
          <p:nvPr/>
        </p:nvSpPr>
        <p:spPr bwMode="auto">
          <a:xfrm>
            <a:off x="8950055" y="1632376"/>
            <a:ext cx="981167" cy="311367"/>
          </a:xfrm>
          <a:prstGeom prst="rect">
            <a:avLst/>
          </a:prstGeom>
          <a:solidFill>
            <a:schemeClr val="bg1"/>
          </a:solidFill>
          <a:ln w="12700">
            <a:solidFill>
              <a:srgbClr val="FFC000"/>
            </a:solidFill>
            <a:miter lim="800000"/>
            <a:headEnd/>
            <a:tailEnd/>
          </a:ln>
        </p:spPr>
        <p:txBody>
          <a:bodyPr wrap="none" lIns="90488" tIns="44450" rIns="90488" bIns="44450">
            <a:spAutoFit/>
          </a:bodyPr>
          <a:lstStyle/>
          <a:p>
            <a:pPr algn="ctr">
              <a:lnSpc>
                <a:spcPct val="90000"/>
              </a:lnSpc>
            </a:pPr>
            <a:r>
              <a:rPr lang="de-DE" sz="1600" dirty="0"/>
              <a:t>Abteilung</a:t>
            </a:r>
          </a:p>
        </p:txBody>
      </p:sp>
      <p:sp>
        <p:nvSpPr>
          <p:cNvPr id="4" name="AutoShape 4">
            <a:extLst>
              <a:ext uri="{FF2B5EF4-FFF2-40B4-BE49-F238E27FC236}">
                <a16:creationId xmlns:a16="http://schemas.microsoft.com/office/drawing/2014/main" id="{31ABAF41-0C71-774D-B442-C08A2A7847D5}"/>
              </a:ext>
            </a:extLst>
          </p:cNvPr>
          <p:cNvSpPr>
            <a:spLocks noChangeArrowheads="1"/>
          </p:cNvSpPr>
          <p:nvPr/>
        </p:nvSpPr>
        <p:spPr bwMode="auto">
          <a:xfrm>
            <a:off x="6447746" y="1488823"/>
            <a:ext cx="1564261" cy="596900"/>
          </a:xfrm>
          <a:prstGeom prst="diamond">
            <a:avLst/>
          </a:prstGeom>
          <a:solidFill>
            <a:schemeClr val="bg1"/>
          </a:solidFill>
          <a:ln w="12700">
            <a:solidFill>
              <a:srgbClr val="FFC000"/>
            </a:solidFill>
            <a:miter lim="800000"/>
            <a:headEnd/>
            <a:tailEnd/>
          </a:ln>
        </p:spPr>
        <p:txBody>
          <a:bodyPr wrap="none" anchor="ctr"/>
          <a:lstStyle/>
          <a:p>
            <a:pPr algn="ctr"/>
            <a:r>
              <a:rPr lang="de-DE" dirty="0" err="1"/>
              <a:t>arbeitet_für</a:t>
            </a:r>
            <a:endParaRPr lang="de-DE" dirty="0"/>
          </a:p>
        </p:txBody>
      </p:sp>
      <p:cxnSp>
        <p:nvCxnSpPr>
          <p:cNvPr id="5" name="Straight Connector 4">
            <a:extLst>
              <a:ext uri="{FF2B5EF4-FFF2-40B4-BE49-F238E27FC236}">
                <a16:creationId xmlns:a16="http://schemas.microsoft.com/office/drawing/2014/main" id="{8623D41D-FE2C-F641-824D-75D43DD52D7D}"/>
              </a:ext>
            </a:extLst>
          </p:cNvPr>
          <p:cNvCxnSpPr>
            <a:cxnSpLocks/>
            <a:stCxn id="4" idx="3"/>
            <a:endCxn id="3" idx="1"/>
          </p:cNvCxnSpPr>
          <p:nvPr/>
        </p:nvCxnSpPr>
        <p:spPr>
          <a:xfrm>
            <a:off x="8012006" y="1787273"/>
            <a:ext cx="938048" cy="786"/>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6" name="Rectangle 2">
            <a:extLst>
              <a:ext uri="{FF2B5EF4-FFF2-40B4-BE49-F238E27FC236}">
                <a16:creationId xmlns:a16="http://schemas.microsoft.com/office/drawing/2014/main" id="{79802407-D180-8A48-81AA-8954687711DA}"/>
              </a:ext>
            </a:extLst>
          </p:cNvPr>
          <p:cNvSpPr>
            <a:spLocks noChangeArrowheads="1"/>
          </p:cNvSpPr>
          <p:nvPr/>
        </p:nvSpPr>
        <p:spPr bwMode="auto">
          <a:xfrm>
            <a:off x="3459098" y="1634525"/>
            <a:ext cx="1115307" cy="311367"/>
          </a:xfrm>
          <a:prstGeom prst="rect">
            <a:avLst/>
          </a:prstGeom>
          <a:solidFill>
            <a:schemeClr val="bg1"/>
          </a:solidFill>
          <a:ln w="12700">
            <a:solidFill>
              <a:srgbClr val="FFC000"/>
            </a:solidFill>
            <a:miter lim="800000"/>
            <a:headEnd/>
            <a:tailEnd/>
          </a:ln>
        </p:spPr>
        <p:txBody>
          <a:bodyPr wrap="none" lIns="90488" tIns="44450" rIns="90488" bIns="44450">
            <a:spAutoFit/>
          </a:bodyPr>
          <a:lstStyle/>
          <a:p>
            <a:pPr algn="ctr">
              <a:lnSpc>
                <a:spcPct val="90000"/>
              </a:lnSpc>
            </a:pPr>
            <a:r>
              <a:rPr lang="de-DE" sz="1600" dirty="0"/>
              <a:t>Angestellte</a:t>
            </a:r>
          </a:p>
        </p:txBody>
      </p:sp>
      <p:cxnSp>
        <p:nvCxnSpPr>
          <p:cNvPr id="7" name="Straight Connector 6">
            <a:extLst>
              <a:ext uri="{FF2B5EF4-FFF2-40B4-BE49-F238E27FC236}">
                <a16:creationId xmlns:a16="http://schemas.microsoft.com/office/drawing/2014/main" id="{72579808-7E2C-E048-81AE-AB63E33909AA}"/>
              </a:ext>
            </a:extLst>
          </p:cNvPr>
          <p:cNvCxnSpPr>
            <a:cxnSpLocks/>
            <a:stCxn id="6" idx="3"/>
            <a:endCxn id="4" idx="1"/>
          </p:cNvCxnSpPr>
          <p:nvPr/>
        </p:nvCxnSpPr>
        <p:spPr>
          <a:xfrm flipV="1">
            <a:off x="4574405" y="1787274"/>
            <a:ext cx="1873341" cy="2935"/>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8" name="AutoShape 4">
            <a:extLst>
              <a:ext uri="{FF2B5EF4-FFF2-40B4-BE49-F238E27FC236}">
                <a16:creationId xmlns:a16="http://schemas.microsoft.com/office/drawing/2014/main" id="{C90626C4-8546-D849-BAF9-DCFA74AEAFF6}"/>
              </a:ext>
            </a:extLst>
          </p:cNvPr>
          <p:cNvSpPr>
            <a:spLocks noChangeArrowheads="1"/>
          </p:cNvSpPr>
          <p:nvPr/>
        </p:nvSpPr>
        <p:spPr bwMode="auto">
          <a:xfrm>
            <a:off x="8662085" y="2535469"/>
            <a:ext cx="1557107" cy="596900"/>
          </a:xfrm>
          <a:prstGeom prst="diamond">
            <a:avLst/>
          </a:prstGeom>
          <a:solidFill>
            <a:schemeClr val="bg1"/>
          </a:solidFill>
          <a:ln w="12700">
            <a:solidFill>
              <a:srgbClr val="FFC000"/>
            </a:solidFill>
            <a:miter lim="800000"/>
            <a:headEnd/>
            <a:tailEnd/>
          </a:ln>
        </p:spPr>
        <p:txBody>
          <a:bodyPr wrap="none" anchor="ctr"/>
          <a:lstStyle/>
          <a:p>
            <a:pPr algn="ctr"/>
            <a:r>
              <a:rPr lang="de-DE" dirty="0"/>
              <a:t>kontrolliert</a:t>
            </a:r>
          </a:p>
        </p:txBody>
      </p:sp>
      <p:cxnSp>
        <p:nvCxnSpPr>
          <p:cNvPr id="9" name="Straight Connector 8">
            <a:extLst>
              <a:ext uri="{FF2B5EF4-FFF2-40B4-BE49-F238E27FC236}">
                <a16:creationId xmlns:a16="http://schemas.microsoft.com/office/drawing/2014/main" id="{9BB5CABF-2BEA-BA40-8D17-31B1C2318107}"/>
              </a:ext>
            </a:extLst>
          </p:cNvPr>
          <p:cNvCxnSpPr>
            <a:cxnSpLocks/>
            <a:stCxn id="8" idx="0"/>
            <a:endCxn id="3" idx="2"/>
          </p:cNvCxnSpPr>
          <p:nvPr/>
        </p:nvCxnSpPr>
        <p:spPr>
          <a:xfrm flipV="1">
            <a:off x="9440638" y="1943743"/>
            <a:ext cx="0" cy="591727"/>
          </a:xfrm>
          <a:prstGeom prst="line">
            <a:avLst/>
          </a:prstGeom>
          <a:ln w="12700">
            <a:solidFill>
              <a:srgbClr val="FFC000"/>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C882F53D-A924-384E-999D-C52BD6016AF1}"/>
              </a:ext>
            </a:extLst>
          </p:cNvPr>
          <p:cNvCxnSpPr>
            <a:cxnSpLocks/>
            <a:stCxn id="11" idx="0"/>
            <a:endCxn id="8" idx="2"/>
          </p:cNvCxnSpPr>
          <p:nvPr/>
        </p:nvCxnSpPr>
        <p:spPr>
          <a:xfrm flipH="1" flipV="1">
            <a:off x="9440638" y="3132369"/>
            <a:ext cx="1342" cy="505798"/>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11" name="Rectangle 2">
            <a:extLst>
              <a:ext uri="{FF2B5EF4-FFF2-40B4-BE49-F238E27FC236}">
                <a16:creationId xmlns:a16="http://schemas.microsoft.com/office/drawing/2014/main" id="{B6C07D24-F5C4-0547-9838-F54C9AACDF8F}"/>
              </a:ext>
            </a:extLst>
          </p:cNvPr>
          <p:cNvSpPr>
            <a:spLocks noChangeArrowheads="1"/>
          </p:cNvSpPr>
          <p:nvPr/>
        </p:nvSpPr>
        <p:spPr bwMode="auto">
          <a:xfrm>
            <a:off x="9052225" y="3638168"/>
            <a:ext cx="779510" cy="311367"/>
          </a:xfrm>
          <a:prstGeom prst="rect">
            <a:avLst/>
          </a:prstGeom>
          <a:solidFill>
            <a:schemeClr val="bg1"/>
          </a:solidFill>
          <a:ln w="12700">
            <a:solidFill>
              <a:srgbClr val="FFC000"/>
            </a:solidFill>
            <a:miter lim="800000"/>
            <a:headEnd/>
            <a:tailEnd/>
          </a:ln>
        </p:spPr>
        <p:txBody>
          <a:bodyPr wrap="none" lIns="90488" tIns="44450" rIns="90488" bIns="44450">
            <a:spAutoFit/>
          </a:bodyPr>
          <a:lstStyle/>
          <a:p>
            <a:pPr algn="ctr">
              <a:lnSpc>
                <a:spcPct val="90000"/>
              </a:lnSpc>
            </a:pPr>
            <a:r>
              <a:rPr lang="de-DE" sz="1600" dirty="0"/>
              <a:t>Projekt</a:t>
            </a:r>
          </a:p>
        </p:txBody>
      </p:sp>
      <p:sp>
        <p:nvSpPr>
          <p:cNvPr id="12" name="AutoShape 4">
            <a:extLst>
              <a:ext uri="{FF2B5EF4-FFF2-40B4-BE49-F238E27FC236}">
                <a16:creationId xmlns:a16="http://schemas.microsoft.com/office/drawing/2014/main" id="{DE29D1DC-B91B-DB47-BD17-19344A3D951C}"/>
              </a:ext>
            </a:extLst>
          </p:cNvPr>
          <p:cNvSpPr>
            <a:spLocks noChangeArrowheads="1"/>
          </p:cNvSpPr>
          <p:nvPr/>
        </p:nvSpPr>
        <p:spPr bwMode="auto">
          <a:xfrm>
            <a:off x="6447746" y="3480410"/>
            <a:ext cx="1564261" cy="596900"/>
          </a:xfrm>
          <a:prstGeom prst="diamond">
            <a:avLst/>
          </a:prstGeom>
          <a:solidFill>
            <a:schemeClr val="bg1"/>
          </a:solidFill>
          <a:ln w="12700">
            <a:solidFill>
              <a:srgbClr val="FFC000"/>
            </a:solidFill>
            <a:miter lim="800000"/>
            <a:headEnd/>
            <a:tailEnd/>
          </a:ln>
        </p:spPr>
        <p:txBody>
          <a:bodyPr wrap="none" anchor="ctr"/>
          <a:lstStyle/>
          <a:p>
            <a:pPr algn="ctr"/>
            <a:r>
              <a:rPr lang="de-DE" dirty="0" err="1"/>
              <a:t>arbeitet_an</a:t>
            </a:r>
            <a:endParaRPr lang="de-DE" dirty="0"/>
          </a:p>
        </p:txBody>
      </p:sp>
      <p:cxnSp>
        <p:nvCxnSpPr>
          <p:cNvPr id="13" name="Straight Connector 12">
            <a:extLst>
              <a:ext uri="{FF2B5EF4-FFF2-40B4-BE49-F238E27FC236}">
                <a16:creationId xmlns:a16="http://schemas.microsoft.com/office/drawing/2014/main" id="{7515D76C-81E8-CF4D-AE05-6931BE771409}"/>
              </a:ext>
            </a:extLst>
          </p:cNvPr>
          <p:cNvCxnSpPr>
            <a:cxnSpLocks/>
            <a:stCxn id="12" idx="3"/>
            <a:endCxn id="11" idx="1"/>
          </p:cNvCxnSpPr>
          <p:nvPr/>
        </p:nvCxnSpPr>
        <p:spPr>
          <a:xfrm>
            <a:off x="8012007" y="3778861"/>
            <a:ext cx="1040219" cy="14991"/>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22BC3C2C-0B9A-9C49-9BD6-4090F4807249}"/>
              </a:ext>
            </a:extLst>
          </p:cNvPr>
          <p:cNvCxnSpPr>
            <a:cxnSpLocks/>
            <a:stCxn id="6" idx="3"/>
            <a:endCxn id="12" idx="1"/>
          </p:cNvCxnSpPr>
          <p:nvPr/>
        </p:nvCxnSpPr>
        <p:spPr>
          <a:xfrm>
            <a:off x="4574405" y="1790208"/>
            <a:ext cx="1873341" cy="1988652"/>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15" name="AutoShape 4">
            <a:extLst>
              <a:ext uri="{FF2B5EF4-FFF2-40B4-BE49-F238E27FC236}">
                <a16:creationId xmlns:a16="http://schemas.microsoft.com/office/drawing/2014/main" id="{A54A8A62-4371-814A-8342-7A4BA7330218}"/>
              </a:ext>
            </a:extLst>
          </p:cNvPr>
          <p:cNvSpPr>
            <a:spLocks noChangeArrowheads="1"/>
          </p:cNvSpPr>
          <p:nvPr/>
        </p:nvSpPr>
        <p:spPr bwMode="auto">
          <a:xfrm>
            <a:off x="4722048" y="4028384"/>
            <a:ext cx="2160574" cy="1192907"/>
          </a:xfrm>
          <a:prstGeom prst="diamond">
            <a:avLst/>
          </a:prstGeom>
          <a:solidFill>
            <a:schemeClr val="bg1"/>
          </a:solidFill>
          <a:ln w="12700" cmpd="sng">
            <a:solidFill>
              <a:srgbClr val="FFC000"/>
            </a:solidFill>
            <a:miter lim="800000"/>
            <a:headEnd/>
            <a:tailEnd/>
          </a:ln>
        </p:spPr>
        <p:txBody>
          <a:bodyPr wrap="none" anchor="ctr"/>
          <a:lstStyle/>
          <a:p>
            <a:pPr algn="ctr"/>
            <a:r>
              <a:rPr lang="de-DE" dirty="0" err="1"/>
              <a:t>Angehörige_von</a:t>
            </a:r>
            <a:endParaRPr lang="de-DE" dirty="0"/>
          </a:p>
        </p:txBody>
      </p:sp>
      <p:cxnSp>
        <p:nvCxnSpPr>
          <p:cNvPr id="16" name="Straight Connector 15">
            <a:extLst>
              <a:ext uri="{FF2B5EF4-FFF2-40B4-BE49-F238E27FC236}">
                <a16:creationId xmlns:a16="http://schemas.microsoft.com/office/drawing/2014/main" id="{FB1226E1-BCDD-4844-94D6-86F1F9099912}"/>
              </a:ext>
            </a:extLst>
          </p:cNvPr>
          <p:cNvCxnSpPr>
            <a:cxnSpLocks/>
            <a:stCxn id="15" idx="2"/>
            <a:endCxn id="18" idx="0"/>
          </p:cNvCxnSpPr>
          <p:nvPr/>
        </p:nvCxnSpPr>
        <p:spPr>
          <a:xfrm>
            <a:off x="5802335" y="5221291"/>
            <a:ext cx="2" cy="358713"/>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66C3827E-45C5-3240-A0E6-72AFB06E124E}"/>
              </a:ext>
            </a:extLst>
          </p:cNvPr>
          <p:cNvCxnSpPr>
            <a:cxnSpLocks/>
            <a:stCxn id="6" idx="3"/>
            <a:endCxn id="15" idx="0"/>
          </p:cNvCxnSpPr>
          <p:nvPr/>
        </p:nvCxnSpPr>
        <p:spPr>
          <a:xfrm>
            <a:off x="4574405" y="1790209"/>
            <a:ext cx="1227931" cy="2238175"/>
          </a:xfrm>
          <a:prstGeom prst="line">
            <a:avLst/>
          </a:prstGeom>
          <a:ln w="12700">
            <a:solidFill>
              <a:srgbClr val="FFC000"/>
            </a:solidFill>
          </a:ln>
        </p:spPr>
        <p:style>
          <a:lnRef idx="1">
            <a:schemeClr val="dk1"/>
          </a:lnRef>
          <a:fillRef idx="0">
            <a:schemeClr val="dk1"/>
          </a:fillRef>
          <a:effectRef idx="0">
            <a:schemeClr val="dk1"/>
          </a:effectRef>
          <a:fontRef idx="minor">
            <a:schemeClr val="tx1"/>
          </a:fontRef>
        </p:style>
      </p:cxnSp>
      <p:sp>
        <p:nvSpPr>
          <p:cNvPr id="18" name="Rectangle 2">
            <a:extLst>
              <a:ext uri="{FF2B5EF4-FFF2-40B4-BE49-F238E27FC236}">
                <a16:creationId xmlns:a16="http://schemas.microsoft.com/office/drawing/2014/main" id="{1C4B1B47-25BC-1644-A338-CAA06BAD161E}"/>
              </a:ext>
            </a:extLst>
          </p:cNvPr>
          <p:cNvSpPr>
            <a:spLocks noChangeArrowheads="1"/>
          </p:cNvSpPr>
          <p:nvPr/>
        </p:nvSpPr>
        <p:spPr bwMode="auto">
          <a:xfrm>
            <a:off x="5233399" y="5580004"/>
            <a:ext cx="1137877" cy="311367"/>
          </a:xfrm>
          <a:prstGeom prst="rect">
            <a:avLst/>
          </a:prstGeom>
          <a:solidFill>
            <a:schemeClr val="bg1"/>
          </a:solidFill>
          <a:ln w="12700" cmpd="sng">
            <a:solidFill>
              <a:srgbClr val="FFC000"/>
            </a:solidFill>
            <a:miter lim="800000"/>
            <a:headEnd/>
            <a:tailEnd/>
          </a:ln>
        </p:spPr>
        <p:txBody>
          <a:bodyPr wrap="none" lIns="90488" tIns="44450" rIns="90488" bIns="44450">
            <a:spAutoFit/>
          </a:bodyPr>
          <a:lstStyle/>
          <a:p>
            <a:pPr algn="ctr">
              <a:lnSpc>
                <a:spcPct val="90000"/>
              </a:lnSpc>
            </a:pPr>
            <a:r>
              <a:rPr lang="de-DE" sz="1600" dirty="0"/>
              <a:t>Angehörige</a:t>
            </a:r>
          </a:p>
        </p:txBody>
      </p:sp>
      <p:sp>
        <p:nvSpPr>
          <p:cNvPr id="20" name="Rectangle 19">
            <a:extLst>
              <a:ext uri="{FF2B5EF4-FFF2-40B4-BE49-F238E27FC236}">
                <a16:creationId xmlns:a16="http://schemas.microsoft.com/office/drawing/2014/main" id="{3DCE0D1E-75A7-CAB7-CB6A-0983CA6213B4}"/>
              </a:ext>
            </a:extLst>
          </p:cNvPr>
          <p:cNvSpPr/>
          <p:nvPr/>
        </p:nvSpPr>
        <p:spPr>
          <a:xfrm>
            <a:off x="0" y="5938221"/>
            <a:ext cx="12192000" cy="177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26894112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3FF67FDA-5E8D-204F-B581-BD439481D484}"/>
              </a:ext>
            </a:extLst>
          </p:cNvPr>
          <p:cNvSpPr/>
          <p:nvPr/>
        </p:nvSpPr>
        <p:spPr>
          <a:xfrm>
            <a:off x="1645382" y="1043873"/>
            <a:ext cx="8917423" cy="200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Date Placeholder 44">
            <a:extLst>
              <a:ext uri="{FF2B5EF4-FFF2-40B4-BE49-F238E27FC236}">
                <a16:creationId xmlns:a16="http://schemas.microsoft.com/office/drawing/2014/main" id="{8FDA9CEC-6035-8F42-8824-5D96F993DF7A}"/>
              </a:ext>
            </a:extLst>
          </p:cNvPr>
          <p:cNvSpPr>
            <a:spLocks noGrp="1"/>
          </p:cNvSpPr>
          <p:nvPr>
            <p:ph type="dt" sz="half" idx="2"/>
          </p:nvPr>
        </p:nvSpPr>
        <p:spPr/>
        <p:txBody>
          <a:bodyPr/>
          <a:lstStyle/>
          <a:p>
            <a:r>
              <a:rPr lang="en-GB"/>
              <a:t>Modellierung</a:t>
            </a:r>
          </a:p>
        </p:txBody>
      </p:sp>
      <p:sp>
        <p:nvSpPr>
          <p:cNvPr id="46" name="Footer Placeholder 45">
            <a:extLst>
              <a:ext uri="{FF2B5EF4-FFF2-40B4-BE49-F238E27FC236}">
                <a16:creationId xmlns:a16="http://schemas.microsoft.com/office/drawing/2014/main" id="{8024B073-BE96-6845-A02A-56097150A7A2}"/>
              </a:ext>
            </a:extLst>
          </p:cNvPr>
          <p:cNvSpPr>
            <a:spLocks noGrp="1"/>
          </p:cNvSpPr>
          <p:nvPr>
            <p:ph type="ftr" sz="quarter" idx="3"/>
          </p:nvPr>
        </p:nvSpPr>
        <p:spPr/>
        <p:txBody>
          <a:bodyPr/>
          <a:lstStyle/>
          <a:p>
            <a:r>
              <a:rPr lang="en-GB"/>
              <a:t>T. Braun - Datenbanken</a:t>
            </a:r>
          </a:p>
        </p:txBody>
      </p:sp>
      <p:sp>
        <p:nvSpPr>
          <p:cNvPr id="2" name="Slide Number Placeholder 1">
            <a:extLst>
              <a:ext uri="{FF2B5EF4-FFF2-40B4-BE49-F238E27FC236}">
                <a16:creationId xmlns:a16="http://schemas.microsoft.com/office/drawing/2014/main" id="{8018E39B-817C-F74F-97B1-A2DA86745896}"/>
              </a:ext>
            </a:extLst>
          </p:cNvPr>
          <p:cNvSpPr>
            <a:spLocks noGrp="1"/>
          </p:cNvSpPr>
          <p:nvPr>
            <p:ph type="sldNum" sz="quarter" idx="4"/>
          </p:nvPr>
        </p:nvSpPr>
        <p:spPr/>
        <p:txBody>
          <a:bodyPr/>
          <a:lstStyle/>
          <a:p>
            <a:fld id="{6B52BCD7-8B4B-1443-81DC-540C3C62FE02}" type="slidenum">
              <a:rPr lang="en-GB" smtClean="0"/>
              <a:t>55</a:t>
            </a:fld>
            <a:endParaRPr lang="en-GB"/>
          </a:p>
        </p:txBody>
      </p:sp>
      <p:sp>
        <p:nvSpPr>
          <p:cNvPr id="3" name="Rectangle 2">
            <a:extLst>
              <a:ext uri="{FF2B5EF4-FFF2-40B4-BE49-F238E27FC236}">
                <a16:creationId xmlns:a16="http://schemas.microsoft.com/office/drawing/2014/main" id="{860ABBE5-E736-7744-8378-D3427B581365}"/>
              </a:ext>
            </a:extLst>
          </p:cNvPr>
          <p:cNvSpPr>
            <a:spLocks noChangeArrowheads="1"/>
          </p:cNvSpPr>
          <p:nvPr/>
        </p:nvSpPr>
        <p:spPr bwMode="auto">
          <a:xfrm>
            <a:off x="8950055" y="1632376"/>
            <a:ext cx="981167" cy="311367"/>
          </a:xfrm>
          <a:prstGeom prst="rect">
            <a:avLst/>
          </a:prstGeom>
          <a:solidFill>
            <a:schemeClr val="bg1"/>
          </a:solidFill>
          <a:ln w="12700">
            <a:solidFill>
              <a:srgbClr val="FFC000"/>
            </a:solidFill>
            <a:miter lim="800000"/>
            <a:headEnd/>
            <a:tailEnd/>
          </a:ln>
        </p:spPr>
        <p:txBody>
          <a:bodyPr wrap="none" lIns="90488" tIns="44450" rIns="90488" bIns="44450">
            <a:spAutoFit/>
          </a:bodyPr>
          <a:lstStyle/>
          <a:p>
            <a:pPr algn="ctr">
              <a:lnSpc>
                <a:spcPct val="90000"/>
              </a:lnSpc>
            </a:pPr>
            <a:r>
              <a:rPr lang="de-DE" sz="1600" dirty="0"/>
              <a:t>Abteilung</a:t>
            </a:r>
          </a:p>
        </p:txBody>
      </p:sp>
      <p:sp>
        <p:nvSpPr>
          <p:cNvPr id="4" name="AutoShape 4">
            <a:extLst>
              <a:ext uri="{FF2B5EF4-FFF2-40B4-BE49-F238E27FC236}">
                <a16:creationId xmlns:a16="http://schemas.microsoft.com/office/drawing/2014/main" id="{ACB3C898-89F2-0D4F-A5B4-15CBD0877CEF}"/>
              </a:ext>
            </a:extLst>
          </p:cNvPr>
          <p:cNvSpPr>
            <a:spLocks noChangeArrowheads="1"/>
          </p:cNvSpPr>
          <p:nvPr/>
        </p:nvSpPr>
        <p:spPr bwMode="auto">
          <a:xfrm>
            <a:off x="6447305" y="1488823"/>
            <a:ext cx="1564261" cy="596900"/>
          </a:xfrm>
          <a:prstGeom prst="diamond">
            <a:avLst/>
          </a:prstGeom>
          <a:solidFill>
            <a:schemeClr val="bg1"/>
          </a:solidFill>
          <a:ln w="12700">
            <a:solidFill>
              <a:srgbClr val="FFC000"/>
            </a:solidFill>
            <a:miter lim="800000"/>
            <a:headEnd/>
            <a:tailEnd/>
          </a:ln>
        </p:spPr>
        <p:txBody>
          <a:bodyPr wrap="none" anchor="ctr"/>
          <a:lstStyle/>
          <a:p>
            <a:pPr algn="ctr"/>
            <a:r>
              <a:rPr lang="de-DE" dirty="0" err="1"/>
              <a:t>arbeitet_für</a:t>
            </a:r>
            <a:endParaRPr lang="de-DE" dirty="0"/>
          </a:p>
        </p:txBody>
      </p:sp>
      <p:cxnSp>
        <p:nvCxnSpPr>
          <p:cNvPr id="5" name="Straight Connector 4">
            <a:extLst>
              <a:ext uri="{FF2B5EF4-FFF2-40B4-BE49-F238E27FC236}">
                <a16:creationId xmlns:a16="http://schemas.microsoft.com/office/drawing/2014/main" id="{F35AC825-620F-8349-8D18-2DB77607F9C6}"/>
              </a:ext>
            </a:extLst>
          </p:cNvPr>
          <p:cNvCxnSpPr>
            <a:cxnSpLocks/>
            <a:stCxn id="4" idx="3"/>
            <a:endCxn id="3" idx="1"/>
          </p:cNvCxnSpPr>
          <p:nvPr/>
        </p:nvCxnSpPr>
        <p:spPr>
          <a:xfrm>
            <a:off x="8011566" y="1787273"/>
            <a:ext cx="938489" cy="786"/>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6" name="Rectangle 2">
            <a:extLst>
              <a:ext uri="{FF2B5EF4-FFF2-40B4-BE49-F238E27FC236}">
                <a16:creationId xmlns:a16="http://schemas.microsoft.com/office/drawing/2014/main" id="{D606C4A2-BC46-4D4E-BB08-16B2D988E922}"/>
              </a:ext>
            </a:extLst>
          </p:cNvPr>
          <p:cNvSpPr>
            <a:spLocks noChangeArrowheads="1"/>
          </p:cNvSpPr>
          <p:nvPr/>
        </p:nvSpPr>
        <p:spPr bwMode="auto">
          <a:xfrm>
            <a:off x="3459098" y="1634525"/>
            <a:ext cx="1115307"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Angestellte</a:t>
            </a:r>
          </a:p>
        </p:txBody>
      </p:sp>
      <p:cxnSp>
        <p:nvCxnSpPr>
          <p:cNvPr id="7" name="Straight Connector 6">
            <a:extLst>
              <a:ext uri="{FF2B5EF4-FFF2-40B4-BE49-F238E27FC236}">
                <a16:creationId xmlns:a16="http://schemas.microsoft.com/office/drawing/2014/main" id="{E64EE152-D946-5C41-878F-E648BAFFE05E}"/>
              </a:ext>
            </a:extLst>
          </p:cNvPr>
          <p:cNvCxnSpPr>
            <a:cxnSpLocks/>
            <a:stCxn id="6" idx="3"/>
            <a:endCxn id="4" idx="1"/>
          </p:cNvCxnSpPr>
          <p:nvPr/>
        </p:nvCxnSpPr>
        <p:spPr>
          <a:xfrm flipV="1">
            <a:off x="4574404" y="1787274"/>
            <a:ext cx="1872900" cy="2935"/>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8" name="AutoShape 4">
            <a:extLst>
              <a:ext uri="{FF2B5EF4-FFF2-40B4-BE49-F238E27FC236}">
                <a16:creationId xmlns:a16="http://schemas.microsoft.com/office/drawing/2014/main" id="{CFFBABC1-CD89-4B41-9E4C-9BC4109CFE94}"/>
              </a:ext>
            </a:extLst>
          </p:cNvPr>
          <p:cNvSpPr>
            <a:spLocks noChangeArrowheads="1"/>
          </p:cNvSpPr>
          <p:nvPr/>
        </p:nvSpPr>
        <p:spPr bwMode="auto">
          <a:xfrm>
            <a:off x="8662085" y="2535469"/>
            <a:ext cx="1557107" cy="596900"/>
          </a:xfrm>
          <a:prstGeom prst="diamond">
            <a:avLst/>
          </a:prstGeom>
          <a:solidFill>
            <a:schemeClr val="bg1"/>
          </a:solidFill>
          <a:ln w="12700">
            <a:solidFill>
              <a:srgbClr val="FFC000"/>
            </a:solidFill>
            <a:miter lim="800000"/>
            <a:headEnd/>
            <a:tailEnd/>
          </a:ln>
        </p:spPr>
        <p:txBody>
          <a:bodyPr wrap="none" anchor="ctr"/>
          <a:lstStyle/>
          <a:p>
            <a:pPr algn="ctr"/>
            <a:r>
              <a:rPr lang="de-DE" dirty="0"/>
              <a:t>kontrolliert</a:t>
            </a:r>
          </a:p>
        </p:txBody>
      </p:sp>
      <p:cxnSp>
        <p:nvCxnSpPr>
          <p:cNvPr id="9" name="Straight Connector 8">
            <a:extLst>
              <a:ext uri="{FF2B5EF4-FFF2-40B4-BE49-F238E27FC236}">
                <a16:creationId xmlns:a16="http://schemas.microsoft.com/office/drawing/2014/main" id="{0F342F67-DF56-8F4C-9F7A-F8AA54AE38AD}"/>
              </a:ext>
            </a:extLst>
          </p:cNvPr>
          <p:cNvCxnSpPr>
            <a:cxnSpLocks/>
            <a:stCxn id="8" idx="0"/>
            <a:endCxn id="3" idx="2"/>
          </p:cNvCxnSpPr>
          <p:nvPr/>
        </p:nvCxnSpPr>
        <p:spPr>
          <a:xfrm flipV="1">
            <a:off x="9440638" y="1943743"/>
            <a:ext cx="0" cy="591727"/>
          </a:xfrm>
          <a:prstGeom prst="line">
            <a:avLst/>
          </a:prstGeom>
          <a:ln w="12700">
            <a:solidFill>
              <a:srgbClr val="FFC000"/>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E0CA2A91-1E16-064C-B261-A057AE5043AB}"/>
              </a:ext>
            </a:extLst>
          </p:cNvPr>
          <p:cNvCxnSpPr>
            <a:cxnSpLocks/>
            <a:stCxn id="11" idx="0"/>
            <a:endCxn id="8" idx="2"/>
          </p:cNvCxnSpPr>
          <p:nvPr/>
        </p:nvCxnSpPr>
        <p:spPr>
          <a:xfrm flipH="1" flipV="1">
            <a:off x="9440638" y="3132369"/>
            <a:ext cx="1342" cy="505798"/>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11" name="Rectangle 2">
            <a:extLst>
              <a:ext uri="{FF2B5EF4-FFF2-40B4-BE49-F238E27FC236}">
                <a16:creationId xmlns:a16="http://schemas.microsoft.com/office/drawing/2014/main" id="{DB7D7F31-0054-954C-93DC-8B9B0EBF82B3}"/>
              </a:ext>
            </a:extLst>
          </p:cNvPr>
          <p:cNvSpPr>
            <a:spLocks noChangeArrowheads="1"/>
          </p:cNvSpPr>
          <p:nvPr/>
        </p:nvSpPr>
        <p:spPr bwMode="auto">
          <a:xfrm>
            <a:off x="9052225" y="3638168"/>
            <a:ext cx="779510" cy="311367"/>
          </a:xfrm>
          <a:prstGeom prst="rect">
            <a:avLst/>
          </a:prstGeom>
          <a:solidFill>
            <a:schemeClr val="bg1"/>
          </a:solidFill>
          <a:ln w="12700">
            <a:solidFill>
              <a:srgbClr val="FFC000"/>
            </a:solidFill>
            <a:miter lim="800000"/>
            <a:headEnd/>
            <a:tailEnd/>
          </a:ln>
        </p:spPr>
        <p:txBody>
          <a:bodyPr wrap="none" lIns="90488" tIns="44450" rIns="90488" bIns="44450">
            <a:spAutoFit/>
          </a:bodyPr>
          <a:lstStyle/>
          <a:p>
            <a:pPr algn="ctr">
              <a:lnSpc>
                <a:spcPct val="90000"/>
              </a:lnSpc>
            </a:pPr>
            <a:r>
              <a:rPr lang="de-DE" sz="1600" dirty="0"/>
              <a:t>Projekt</a:t>
            </a:r>
          </a:p>
        </p:txBody>
      </p:sp>
      <p:sp>
        <p:nvSpPr>
          <p:cNvPr id="12" name="AutoShape 4">
            <a:extLst>
              <a:ext uri="{FF2B5EF4-FFF2-40B4-BE49-F238E27FC236}">
                <a16:creationId xmlns:a16="http://schemas.microsoft.com/office/drawing/2014/main" id="{4DC0DB42-2E90-264A-A63F-F2192129E75E}"/>
              </a:ext>
            </a:extLst>
          </p:cNvPr>
          <p:cNvSpPr>
            <a:spLocks noChangeArrowheads="1"/>
          </p:cNvSpPr>
          <p:nvPr/>
        </p:nvSpPr>
        <p:spPr bwMode="auto">
          <a:xfrm>
            <a:off x="6447746" y="3480410"/>
            <a:ext cx="1564261" cy="596900"/>
          </a:xfrm>
          <a:prstGeom prst="diamond">
            <a:avLst/>
          </a:prstGeom>
          <a:solidFill>
            <a:schemeClr val="bg1"/>
          </a:solidFill>
          <a:ln w="12700">
            <a:solidFill>
              <a:srgbClr val="FFC000"/>
            </a:solidFill>
            <a:miter lim="800000"/>
            <a:headEnd/>
            <a:tailEnd/>
          </a:ln>
        </p:spPr>
        <p:txBody>
          <a:bodyPr wrap="none" anchor="ctr"/>
          <a:lstStyle/>
          <a:p>
            <a:pPr algn="ctr"/>
            <a:r>
              <a:rPr lang="de-DE" dirty="0" err="1"/>
              <a:t>arbeitet_an</a:t>
            </a:r>
            <a:endParaRPr lang="de-DE" dirty="0"/>
          </a:p>
        </p:txBody>
      </p:sp>
      <p:cxnSp>
        <p:nvCxnSpPr>
          <p:cNvPr id="13" name="Straight Connector 12">
            <a:extLst>
              <a:ext uri="{FF2B5EF4-FFF2-40B4-BE49-F238E27FC236}">
                <a16:creationId xmlns:a16="http://schemas.microsoft.com/office/drawing/2014/main" id="{B5299D98-FA8E-C94B-888D-9AB2443A45A9}"/>
              </a:ext>
            </a:extLst>
          </p:cNvPr>
          <p:cNvCxnSpPr>
            <a:cxnSpLocks/>
            <a:stCxn id="12" idx="3"/>
            <a:endCxn id="11" idx="1"/>
          </p:cNvCxnSpPr>
          <p:nvPr/>
        </p:nvCxnSpPr>
        <p:spPr>
          <a:xfrm>
            <a:off x="8012007" y="3778861"/>
            <a:ext cx="1040219" cy="14991"/>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EF7B95E5-0CEF-8341-9A5E-E97196F97517}"/>
              </a:ext>
            </a:extLst>
          </p:cNvPr>
          <p:cNvCxnSpPr>
            <a:cxnSpLocks/>
            <a:stCxn id="6" idx="3"/>
            <a:endCxn id="12" idx="1"/>
          </p:cNvCxnSpPr>
          <p:nvPr/>
        </p:nvCxnSpPr>
        <p:spPr>
          <a:xfrm>
            <a:off x="4574405" y="1790208"/>
            <a:ext cx="1873341" cy="1988652"/>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15" name="AutoShape 4">
            <a:extLst>
              <a:ext uri="{FF2B5EF4-FFF2-40B4-BE49-F238E27FC236}">
                <a16:creationId xmlns:a16="http://schemas.microsoft.com/office/drawing/2014/main" id="{805B7BF6-FE1D-5D48-85A6-8A1561A378FC}"/>
              </a:ext>
            </a:extLst>
          </p:cNvPr>
          <p:cNvSpPr>
            <a:spLocks noChangeArrowheads="1"/>
          </p:cNvSpPr>
          <p:nvPr/>
        </p:nvSpPr>
        <p:spPr bwMode="auto">
          <a:xfrm>
            <a:off x="2722501" y="3982198"/>
            <a:ext cx="1116460" cy="596900"/>
          </a:xfrm>
          <a:prstGeom prst="diamond">
            <a:avLst/>
          </a:prstGeom>
          <a:solidFill>
            <a:schemeClr val="bg1"/>
          </a:solidFill>
          <a:ln w="12700">
            <a:solidFill>
              <a:schemeClr val="tx1"/>
            </a:solidFill>
            <a:miter lim="800000"/>
            <a:headEnd/>
            <a:tailEnd/>
          </a:ln>
        </p:spPr>
        <p:txBody>
          <a:bodyPr wrap="none" anchor="ctr"/>
          <a:lstStyle/>
          <a:p>
            <a:pPr algn="ctr"/>
            <a:r>
              <a:rPr lang="de-DE" dirty="0"/>
              <a:t>Aufsicht</a:t>
            </a:r>
          </a:p>
        </p:txBody>
      </p:sp>
      <p:cxnSp>
        <p:nvCxnSpPr>
          <p:cNvPr id="16" name="Straight Connector 15">
            <a:extLst>
              <a:ext uri="{FF2B5EF4-FFF2-40B4-BE49-F238E27FC236}">
                <a16:creationId xmlns:a16="http://schemas.microsoft.com/office/drawing/2014/main" id="{AD47CC9B-359A-BE47-8AE5-32D1FDF6D699}"/>
              </a:ext>
            </a:extLst>
          </p:cNvPr>
          <p:cNvCxnSpPr>
            <a:cxnSpLocks/>
            <a:stCxn id="15" idx="3"/>
            <a:endCxn id="6" idx="2"/>
          </p:cNvCxnSpPr>
          <p:nvPr/>
        </p:nvCxnSpPr>
        <p:spPr>
          <a:xfrm flipV="1">
            <a:off x="3838961" y="1945892"/>
            <a:ext cx="177790" cy="23347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950F3D74-A111-9D44-9260-9947B6C56338}"/>
              </a:ext>
            </a:extLst>
          </p:cNvPr>
          <p:cNvCxnSpPr>
            <a:cxnSpLocks/>
            <a:stCxn id="6" idx="2"/>
            <a:endCxn id="15" idx="1"/>
          </p:cNvCxnSpPr>
          <p:nvPr/>
        </p:nvCxnSpPr>
        <p:spPr>
          <a:xfrm flipH="1">
            <a:off x="2722501" y="1945892"/>
            <a:ext cx="1294250" cy="23347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8" name="AutoShape 4">
            <a:extLst>
              <a:ext uri="{FF2B5EF4-FFF2-40B4-BE49-F238E27FC236}">
                <a16:creationId xmlns:a16="http://schemas.microsoft.com/office/drawing/2014/main" id="{B4C300DD-7D63-A54E-A464-B9CEF65C70A0}"/>
              </a:ext>
            </a:extLst>
          </p:cNvPr>
          <p:cNvSpPr>
            <a:spLocks noChangeArrowheads="1"/>
          </p:cNvSpPr>
          <p:nvPr/>
        </p:nvSpPr>
        <p:spPr bwMode="auto">
          <a:xfrm>
            <a:off x="4722048" y="4028384"/>
            <a:ext cx="2160574" cy="1192907"/>
          </a:xfrm>
          <a:prstGeom prst="diamond">
            <a:avLst/>
          </a:prstGeom>
          <a:solidFill>
            <a:schemeClr val="bg1"/>
          </a:solidFill>
          <a:ln w="12700" cmpd="sng">
            <a:solidFill>
              <a:srgbClr val="FFC000"/>
            </a:solidFill>
            <a:miter lim="800000"/>
            <a:headEnd/>
            <a:tailEnd/>
          </a:ln>
        </p:spPr>
        <p:txBody>
          <a:bodyPr wrap="none" anchor="ctr"/>
          <a:lstStyle/>
          <a:p>
            <a:pPr algn="ctr"/>
            <a:r>
              <a:rPr lang="de-DE" dirty="0" err="1"/>
              <a:t>Angehörige_von</a:t>
            </a:r>
            <a:endParaRPr lang="de-DE" dirty="0"/>
          </a:p>
        </p:txBody>
      </p:sp>
      <p:cxnSp>
        <p:nvCxnSpPr>
          <p:cNvPr id="19" name="Straight Connector 18">
            <a:extLst>
              <a:ext uri="{FF2B5EF4-FFF2-40B4-BE49-F238E27FC236}">
                <a16:creationId xmlns:a16="http://schemas.microsoft.com/office/drawing/2014/main" id="{7B1653FD-2D68-334F-BC46-04B4788F5DC9}"/>
              </a:ext>
            </a:extLst>
          </p:cNvPr>
          <p:cNvCxnSpPr>
            <a:cxnSpLocks/>
            <a:stCxn id="18" idx="2"/>
            <a:endCxn id="37" idx="0"/>
          </p:cNvCxnSpPr>
          <p:nvPr/>
        </p:nvCxnSpPr>
        <p:spPr>
          <a:xfrm>
            <a:off x="5802335" y="5221291"/>
            <a:ext cx="2" cy="358713"/>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10416878-930D-C942-92C2-2359E29FC2A9}"/>
              </a:ext>
            </a:extLst>
          </p:cNvPr>
          <p:cNvCxnSpPr>
            <a:cxnSpLocks/>
            <a:stCxn id="6" idx="3"/>
            <a:endCxn id="18" idx="0"/>
          </p:cNvCxnSpPr>
          <p:nvPr/>
        </p:nvCxnSpPr>
        <p:spPr>
          <a:xfrm>
            <a:off x="4574405" y="1790209"/>
            <a:ext cx="1227931" cy="2238175"/>
          </a:xfrm>
          <a:prstGeom prst="line">
            <a:avLst/>
          </a:prstGeom>
          <a:ln w="12700">
            <a:solidFill>
              <a:srgbClr val="FFC000"/>
            </a:solidFill>
          </a:ln>
        </p:spPr>
        <p:style>
          <a:lnRef idx="1">
            <a:schemeClr val="dk1"/>
          </a:lnRef>
          <a:fillRef idx="0">
            <a:schemeClr val="dk1"/>
          </a:fillRef>
          <a:effectRef idx="0">
            <a:schemeClr val="dk1"/>
          </a:effectRef>
          <a:fontRef idx="minor">
            <a:schemeClr val="tx1"/>
          </a:fontRef>
        </p:style>
      </p:cxnSp>
      <p:sp>
        <p:nvSpPr>
          <p:cNvPr id="21" name="Oval 7">
            <a:extLst>
              <a:ext uri="{FF2B5EF4-FFF2-40B4-BE49-F238E27FC236}">
                <a16:creationId xmlns:a16="http://schemas.microsoft.com/office/drawing/2014/main" id="{955FBBBC-493D-A94E-8F62-099F9DC27DB9}"/>
              </a:ext>
            </a:extLst>
          </p:cNvPr>
          <p:cNvSpPr>
            <a:spLocks noChangeArrowheads="1"/>
          </p:cNvSpPr>
          <p:nvPr/>
        </p:nvSpPr>
        <p:spPr bwMode="auto">
          <a:xfrm>
            <a:off x="1941665" y="1436825"/>
            <a:ext cx="1081882" cy="368300"/>
          </a:xfrm>
          <a:prstGeom prst="ellipse">
            <a:avLst/>
          </a:prstGeom>
          <a:solidFill>
            <a:schemeClr val="bg1"/>
          </a:solidFill>
          <a:ln w="12700">
            <a:solidFill>
              <a:schemeClr val="tx1"/>
            </a:solidFill>
            <a:round/>
            <a:headEnd/>
            <a:tailEnd/>
          </a:ln>
        </p:spPr>
        <p:txBody>
          <a:bodyPr wrap="none" anchor="ctr"/>
          <a:lstStyle/>
          <a:p>
            <a:pPr algn="ctr"/>
            <a:r>
              <a:rPr lang="de-DE" sz="1600" u="sng" dirty="0" err="1"/>
              <a:t>SozVersNr</a:t>
            </a:r>
            <a:endParaRPr lang="de-DE" sz="1600" u="sng" dirty="0"/>
          </a:p>
        </p:txBody>
      </p:sp>
      <p:sp>
        <p:nvSpPr>
          <p:cNvPr id="22" name="Oval 10">
            <a:extLst>
              <a:ext uri="{FF2B5EF4-FFF2-40B4-BE49-F238E27FC236}">
                <a16:creationId xmlns:a16="http://schemas.microsoft.com/office/drawing/2014/main" id="{E94B2DBD-F026-DF46-A6BC-AB8170C3C16A}"/>
              </a:ext>
            </a:extLst>
          </p:cNvPr>
          <p:cNvSpPr>
            <a:spLocks noChangeArrowheads="1"/>
          </p:cNvSpPr>
          <p:nvPr/>
        </p:nvSpPr>
        <p:spPr bwMode="auto">
          <a:xfrm>
            <a:off x="1992023" y="1971735"/>
            <a:ext cx="981167" cy="368300"/>
          </a:xfrm>
          <a:prstGeom prst="ellipse">
            <a:avLst/>
          </a:prstGeom>
          <a:solidFill>
            <a:schemeClr val="bg1"/>
          </a:solidFill>
          <a:ln w="12700" cmpd="sng">
            <a:solidFill>
              <a:schemeClr val="tx1"/>
            </a:solidFill>
            <a:round/>
            <a:headEnd/>
            <a:tailEnd/>
          </a:ln>
        </p:spPr>
        <p:txBody>
          <a:bodyPr wrap="none" anchor="ctr"/>
          <a:lstStyle/>
          <a:p>
            <a:pPr algn="ctr"/>
            <a:r>
              <a:rPr lang="de-DE" sz="1600" dirty="0" err="1"/>
              <a:t>GebDatum</a:t>
            </a:r>
            <a:endParaRPr lang="de-DE" sz="1600" dirty="0"/>
          </a:p>
        </p:txBody>
      </p:sp>
      <p:cxnSp>
        <p:nvCxnSpPr>
          <p:cNvPr id="23" name="Straight Connector 22">
            <a:extLst>
              <a:ext uri="{FF2B5EF4-FFF2-40B4-BE49-F238E27FC236}">
                <a16:creationId xmlns:a16="http://schemas.microsoft.com/office/drawing/2014/main" id="{C6A82FB6-A050-4840-B182-0351E683CED3}"/>
              </a:ext>
            </a:extLst>
          </p:cNvPr>
          <p:cNvCxnSpPr>
            <a:cxnSpLocks/>
            <a:stCxn id="6" idx="1"/>
            <a:endCxn id="21" idx="6"/>
          </p:cNvCxnSpPr>
          <p:nvPr/>
        </p:nvCxnSpPr>
        <p:spPr>
          <a:xfrm flipH="1" flipV="1">
            <a:off x="3023547" y="1620976"/>
            <a:ext cx="435550" cy="1692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7D68F992-9B06-5743-954C-917D539C7375}"/>
              </a:ext>
            </a:extLst>
          </p:cNvPr>
          <p:cNvCxnSpPr>
            <a:cxnSpLocks/>
            <a:stCxn id="6" idx="1"/>
            <a:endCxn id="22" idx="6"/>
          </p:cNvCxnSpPr>
          <p:nvPr/>
        </p:nvCxnSpPr>
        <p:spPr>
          <a:xfrm flipH="1">
            <a:off x="2973189" y="1790209"/>
            <a:ext cx="485908" cy="36567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5" name="Oval 7">
            <a:extLst>
              <a:ext uri="{FF2B5EF4-FFF2-40B4-BE49-F238E27FC236}">
                <a16:creationId xmlns:a16="http://schemas.microsoft.com/office/drawing/2014/main" id="{92296150-3E84-4C42-9539-FA89D7A6D5CD}"/>
              </a:ext>
            </a:extLst>
          </p:cNvPr>
          <p:cNvSpPr>
            <a:spLocks noChangeArrowheads="1"/>
          </p:cNvSpPr>
          <p:nvPr/>
        </p:nvSpPr>
        <p:spPr bwMode="auto">
          <a:xfrm>
            <a:off x="3393051" y="648051"/>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Geschlecht</a:t>
            </a:r>
          </a:p>
        </p:txBody>
      </p:sp>
      <p:cxnSp>
        <p:nvCxnSpPr>
          <p:cNvPr id="26" name="Straight Connector 25">
            <a:extLst>
              <a:ext uri="{FF2B5EF4-FFF2-40B4-BE49-F238E27FC236}">
                <a16:creationId xmlns:a16="http://schemas.microsoft.com/office/drawing/2014/main" id="{0E873CAA-55E0-DC4B-97D5-59AD39EF83B6}"/>
              </a:ext>
            </a:extLst>
          </p:cNvPr>
          <p:cNvCxnSpPr>
            <a:cxnSpLocks/>
            <a:stCxn id="6" idx="0"/>
            <a:endCxn id="25" idx="4"/>
          </p:cNvCxnSpPr>
          <p:nvPr/>
        </p:nvCxnSpPr>
        <p:spPr>
          <a:xfrm flipH="1" flipV="1">
            <a:off x="3917363" y="1016352"/>
            <a:ext cx="99389" cy="61817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7" name="Oval 7">
            <a:extLst>
              <a:ext uri="{FF2B5EF4-FFF2-40B4-BE49-F238E27FC236}">
                <a16:creationId xmlns:a16="http://schemas.microsoft.com/office/drawing/2014/main" id="{1B68F080-CDB7-C54F-AC19-A48660FF8008}"/>
              </a:ext>
            </a:extLst>
          </p:cNvPr>
          <p:cNvSpPr>
            <a:spLocks noChangeArrowheads="1"/>
          </p:cNvSpPr>
          <p:nvPr/>
        </p:nvSpPr>
        <p:spPr bwMode="auto">
          <a:xfrm>
            <a:off x="3993226" y="990132"/>
            <a:ext cx="793884" cy="368300"/>
          </a:xfrm>
          <a:prstGeom prst="ellipse">
            <a:avLst/>
          </a:prstGeom>
          <a:solidFill>
            <a:schemeClr val="bg1"/>
          </a:solidFill>
          <a:ln w="12700">
            <a:solidFill>
              <a:schemeClr val="tx1"/>
            </a:solidFill>
            <a:round/>
            <a:headEnd/>
            <a:tailEnd/>
          </a:ln>
        </p:spPr>
        <p:txBody>
          <a:bodyPr wrap="none" anchor="ctr"/>
          <a:lstStyle/>
          <a:p>
            <a:pPr algn="ctr"/>
            <a:r>
              <a:rPr lang="de-DE" sz="1600" dirty="0"/>
              <a:t>Adresse</a:t>
            </a:r>
          </a:p>
        </p:txBody>
      </p:sp>
      <p:cxnSp>
        <p:nvCxnSpPr>
          <p:cNvPr id="28" name="Straight Connector 27">
            <a:extLst>
              <a:ext uri="{FF2B5EF4-FFF2-40B4-BE49-F238E27FC236}">
                <a16:creationId xmlns:a16="http://schemas.microsoft.com/office/drawing/2014/main" id="{9339396F-D32D-8848-B077-7B4BA159282C}"/>
              </a:ext>
            </a:extLst>
          </p:cNvPr>
          <p:cNvCxnSpPr>
            <a:cxnSpLocks/>
            <a:stCxn id="6" idx="0"/>
            <a:endCxn id="27" idx="4"/>
          </p:cNvCxnSpPr>
          <p:nvPr/>
        </p:nvCxnSpPr>
        <p:spPr>
          <a:xfrm flipV="1">
            <a:off x="4016752" y="1358432"/>
            <a:ext cx="373417" cy="27609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9" name="Oval 7">
            <a:extLst>
              <a:ext uri="{FF2B5EF4-FFF2-40B4-BE49-F238E27FC236}">
                <a16:creationId xmlns:a16="http://schemas.microsoft.com/office/drawing/2014/main" id="{EA5F5C7A-59CF-EF48-82E1-97CB49535E89}"/>
              </a:ext>
            </a:extLst>
          </p:cNvPr>
          <p:cNvSpPr>
            <a:spLocks noChangeArrowheads="1"/>
          </p:cNvSpPr>
          <p:nvPr/>
        </p:nvSpPr>
        <p:spPr bwMode="auto">
          <a:xfrm>
            <a:off x="4889094" y="677091"/>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Gehalt</a:t>
            </a:r>
          </a:p>
        </p:txBody>
      </p:sp>
      <p:cxnSp>
        <p:nvCxnSpPr>
          <p:cNvPr id="30" name="Straight Connector 29">
            <a:extLst>
              <a:ext uri="{FF2B5EF4-FFF2-40B4-BE49-F238E27FC236}">
                <a16:creationId xmlns:a16="http://schemas.microsoft.com/office/drawing/2014/main" id="{15662214-8C08-D24B-88FD-01BF09494379}"/>
              </a:ext>
            </a:extLst>
          </p:cNvPr>
          <p:cNvCxnSpPr>
            <a:cxnSpLocks/>
            <a:stCxn id="6" idx="0"/>
            <a:endCxn id="29" idx="4"/>
          </p:cNvCxnSpPr>
          <p:nvPr/>
        </p:nvCxnSpPr>
        <p:spPr>
          <a:xfrm flipV="1">
            <a:off x="4016751" y="1045392"/>
            <a:ext cx="1396654" cy="5891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1" name="Oval 7">
            <a:extLst>
              <a:ext uri="{FF2B5EF4-FFF2-40B4-BE49-F238E27FC236}">
                <a16:creationId xmlns:a16="http://schemas.microsoft.com/office/drawing/2014/main" id="{EB5728A2-378B-374A-BB1D-9896016C12A2}"/>
              </a:ext>
            </a:extLst>
          </p:cNvPr>
          <p:cNvSpPr>
            <a:spLocks noChangeArrowheads="1"/>
          </p:cNvSpPr>
          <p:nvPr/>
        </p:nvSpPr>
        <p:spPr bwMode="auto">
          <a:xfrm>
            <a:off x="2680398" y="687273"/>
            <a:ext cx="573663" cy="368300"/>
          </a:xfrm>
          <a:prstGeom prst="ellipse">
            <a:avLst/>
          </a:prstGeom>
          <a:solidFill>
            <a:schemeClr val="bg1"/>
          </a:solidFill>
          <a:ln w="12700">
            <a:solidFill>
              <a:schemeClr val="tx1"/>
            </a:solidFill>
            <a:round/>
            <a:headEnd/>
            <a:tailEnd/>
          </a:ln>
        </p:spPr>
        <p:txBody>
          <a:bodyPr wrap="none" anchor="ctr"/>
          <a:lstStyle/>
          <a:p>
            <a:pPr algn="ctr"/>
            <a:r>
              <a:rPr lang="de-DE" sz="1600" dirty="0"/>
              <a:t>Name</a:t>
            </a:r>
          </a:p>
        </p:txBody>
      </p:sp>
      <p:cxnSp>
        <p:nvCxnSpPr>
          <p:cNvPr id="32" name="Straight Connector 31">
            <a:extLst>
              <a:ext uri="{FF2B5EF4-FFF2-40B4-BE49-F238E27FC236}">
                <a16:creationId xmlns:a16="http://schemas.microsoft.com/office/drawing/2014/main" id="{69CAB4E7-3065-634C-AB49-2039017209A6}"/>
              </a:ext>
            </a:extLst>
          </p:cNvPr>
          <p:cNvCxnSpPr>
            <a:cxnSpLocks/>
            <a:stCxn id="6" idx="1"/>
            <a:endCxn id="31" idx="4"/>
          </p:cNvCxnSpPr>
          <p:nvPr/>
        </p:nvCxnSpPr>
        <p:spPr>
          <a:xfrm flipH="1" flipV="1">
            <a:off x="2967229" y="1055574"/>
            <a:ext cx="491868" cy="73463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3" name="Oval 7">
            <a:extLst>
              <a:ext uri="{FF2B5EF4-FFF2-40B4-BE49-F238E27FC236}">
                <a16:creationId xmlns:a16="http://schemas.microsoft.com/office/drawing/2014/main" id="{66F6A020-9B74-FF45-A1C2-DF058B2C10AD}"/>
              </a:ext>
            </a:extLst>
          </p:cNvPr>
          <p:cNvSpPr>
            <a:spLocks noChangeArrowheads="1"/>
          </p:cNvSpPr>
          <p:nvPr/>
        </p:nvSpPr>
        <p:spPr bwMode="auto">
          <a:xfrm>
            <a:off x="2111381" y="145427"/>
            <a:ext cx="861808" cy="368300"/>
          </a:xfrm>
          <a:prstGeom prst="ellipse">
            <a:avLst/>
          </a:prstGeom>
          <a:solidFill>
            <a:schemeClr val="bg1"/>
          </a:solidFill>
          <a:ln w="12700">
            <a:solidFill>
              <a:schemeClr val="tx1"/>
            </a:solidFill>
            <a:round/>
            <a:headEnd/>
            <a:tailEnd/>
          </a:ln>
        </p:spPr>
        <p:txBody>
          <a:bodyPr wrap="none" anchor="ctr"/>
          <a:lstStyle/>
          <a:p>
            <a:pPr algn="ctr"/>
            <a:r>
              <a:rPr lang="de-DE" sz="1600" dirty="0"/>
              <a:t>Vorname</a:t>
            </a:r>
          </a:p>
        </p:txBody>
      </p:sp>
      <p:cxnSp>
        <p:nvCxnSpPr>
          <p:cNvPr id="34" name="Straight Connector 33">
            <a:extLst>
              <a:ext uri="{FF2B5EF4-FFF2-40B4-BE49-F238E27FC236}">
                <a16:creationId xmlns:a16="http://schemas.microsoft.com/office/drawing/2014/main" id="{A7EEEFC3-C8B6-E94E-8F4B-12EC407B64B1}"/>
              </a:ext>
            </a:extLst>
          </p:cNvPr>
          <p:cNvCxnSpPr>
            <a:cxnSpLocks/>
            <a:stCxn id="31" idx="1"/>
            <a:endCxn id="33" idx="4"/>
          </p:cNvCxnSpPr>
          <p:nvPr/>
        </p:nvCxnSpPr>
        <p:spPr>
          <a:xfrm flipH="1" flipV="1">
            <a:off x="2542286" y="513727"/>
            <a:ext cx="222123" cy="22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5" name="Oval 7">
            <a:extLst>
              <a:ext uri="{FF2B5EF4-FFF2-40B4-BE49-F238E27FC236}">
                <a16:creationId xmlns:a16="http://schemas.microsoft.com/office/drawing/2014/main" id="{702F0FDB-3008-D84B-8AB2-41FC122BA39B}"/>
              </a:ext>
            </a:extLst>
          </p:cNvPr>
          <p:cNvSpPr>
            <a:spLocks noChangeArrowheads="1"/>
          </p:cNvSpPr>
          <p:nvPr/>
        </p:nvSpPr>
        <p:spPr bwMode="auto">
          <a:xfrm>
            <a:off x="3057184" y="141705"/>
            <a:ext cx="977266" cy="368300"/>
          </a:xfrm>
          <a:prstGeom prst="ellipse">
            <a:avLst/>
          </a:prstGeom>
          <a:solidFill>
            <a:schemeClr val="bg1"/>
          </a:solidFill>
          <a:ln w="12700">
            <a:solidFill>
              <a:schemeClr val="tx1"/>
            </a:solidFill>
            <a:round/>
            <a:headEnd/>
            <a:tailEnd/>
          </a:ln>
        </p:spPr>
        <p:txBody>
          <a:bodyPr wrap="none" anchor="ctr"/>
          <a:lstStyle/>
          <a:p>
            <a:pPr algn="ctr"/>
            <a:r>
              <a:rPr lang="de-DE" sz="1600" dirty="0"/>
              <a:t>Nachname</a:t>
            </a:r>
          </a:p>
        </p:txBody>
      </p:sp>
      <p:cxnSp>
        <p:nvCxnSpPr>
          <p:cNvPr id="36" name="Straight Connector 35">
            <a:extLst>
              <a:ext uri="{FF2B5EF4-FFF2-40B4-BE49-F238E27FC236}">
                <a16:creationId xmlns:a16="http://schemas.microsoft.com/office/drawing/2014/main" id="{778EDA38-3F8C-BD4D-A7FF-10B14AC3DAB8}"/>
              </a:ext>
            </a:extLst>
          </p:cNvPr>
          <p:cNvCxnSpPr>
            <a:cxnSpLocks/>
            <a:stCxn id="31" idx="7"/>
            <a:endCxn id="35" idx="4"/>
          </p:cNvCxnSpPr>
          <p:nvPr/>
        </p:nvCxnSpPr>
        <p:spPr>
          <a:xfrm flipV="1">
            <a:off x="3170049" y="510005"/>
            <a:ext cx="375768" cy="23120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7" name="Rectangle 2">
            <a:extLst>
              <a:ext uri="{FF2B5EF4-FFF2-40B4-BE49-F238E27FC236}">
                <a16:creationId xmlns:a16="http://schemas.microsoft.com/office/drawing/2014/main" id="{68AB505A-C5F0-0145-86C4-06B05DE0B2D5}"/>
              </a:ext>
            </a:extLst>
          </p:cNvPr>
          <p:cNvSpPr>
            <a:spLocks noChangeArrowheads="1"/>
          </p:cNvSpPr>
          <p:nvPr/>
        </p:nvSpPr>
        <p:spPr bwMode="auto">
          <a:xfrm>
            <a:off x="5233399" y="5580004"/>
            <a:ext cx="1137877" cy="311367"/>
          </a:xfrm>
          <a:prstGeom prst="rect">
            <a:avLst/>
          </a:prstGeom>
          <a:solidFill>
            <a:schemeClr val="bg1"/>
          </a:solidFill>
          <a:ln w="12700" cmpd="sng">
            <a:solidFill>
              <a:srgbClr val="FFC000"/>
            </a:solidFill>
            <a:miter lim="800000"/>
            <a:headEnd/>
            <a:tailEnd/>
          </a:ln>
        </p:spPr>
        <p:txBody>
          <a:bodyPr wrap="none" lIns="90488" tIns="44450" rIns="90488" bIns="44450">
            <a:spAutoFit/>
          </a:bodyPr>
          <a:lstStyle/>
          <a:p>
            <a:pPr algn="ctr">
              <a:lnSpc>
                <a:spcPct val="90000"/>
              </a:lnSpc>
            </a:pPr>
            <a:r>
              <a:rPr lang="de-DE" sz="1600" dirty="0"/>
              <a:t>Angehörige</a:t>
            </a:r>
          </a:p>
        </p:txBody>
      </p:sp>
      <p:sp>
        <p:nvSpPr>
          <p:cNvPr id="38" name="TextBox 37">
            <a:extLst>
              <a:ext uri="{FF2B5EF4-FFF2-40B4-BE49-F238E27FC236}">
                <a16:creationId xmlns:a16="http://schemas.microsoft.com/office/drawing/2014/main" id="{1EDA45D9-84FB-5344-A23C-C2FCDB64BDF0}"/>
              </a:ext>
            </a:extLst>
          </p:cNvPr>
          <p:cNvSpPr txBox="1"/>
          <p:nvPr/>
        </p:nvSpPr>
        <p:spPr>
          <a:xfrm>
            <a:off x="1969914" y="3040974"/>
            <a:ext cx="1370055" cy="369332"/>
          </a:xfrm>
          <a:prstGeom prst="rect">
            <a:avLst/>
          </a:prstGeom>
          <a:noFill/>
        </p:spPr>
        <p:txBody>
          <a:bodyPr wrap="none" rtlCol="0">
            <a:spAutoFit/>
          </a:bodyPr>
          <a:lstStyle/>
          <a:p>
            <a:r>
              <a:rPr lang="de-DE" dirty="0"/>
              <a:t>Vorgesetzter</a:t>
            </a:r>
          </a:p>
        </p:txBody>
      </p:sp>
      <p:sp>
        <p:nvSpPr>
          <p:cNvPr id="39" name="TextBox 38">
            <a:extLst>
              <a:ext uri="{FF2B5EF4-FFF2-40B4-BE49-F238E27FC236}">
                <a16:creationId xmlns:a16="http://schemas.microsoft.com/office/drawing/2014/main" id="{72C84214-A6F0-1143-8C71-52CBFB85765A}"/>
              </a:ext>
            </a:extLst>
          </p:cNvPr>
          <p:cNvSpPr txBox="1"/>
          <p:nvPr/>
        </p:nvSpPr>
        <p:spPr>
          <a:xfrm>
            <a:off x="3824621" y="3637803"/>
            <a:ext cx="1495859" cy="369332"/>
          </a:xfrm>
          <a:prstGeom prst="rect">
            <a:avLst/>
          </a:prstGeom>
          <a:noFill/>
        </p:spPr>
        <p:txBody>
          <a:bodyPr wrap="none" rtlCol="0">
            <a:spAutoFit/>
          </a:bodyPr>
          <a:lstStyle/>
          <a:p>
            <a:r>
              <a:rPr lang="de-DE" dirty="0"/>
              <a:t>Untergebener</a:t>
            </a:r>
          </a:p>
        </p:txBody>
      </p:sp>
      <p:sp>
        <p:nvSpPr>
          <p:cNvPr id="41" name="TextBox 40">
            <a:extLst>
              <a:ext uri="{FF2B5EF4-FFF2-40B4-BE49-F238E27FC236}">
                <a16:creationId xmlns:a16="http://schemas.microsoft.com/office/drawing/2014/main" id="{6AA98F37-8321-8545-A1FB-242AA9AA64D4}"/>
              </a:ext>
            </a:extLst>
          </p:cNvPr>
          <p:cNvSpPr txBox="1"/>
          <p:nvPr/>
        </p:nvSpPr>
        <p:spPr>
          <a:xfrm>
            <a:off x="2471568" y="4111299"/>
            <a:ext cx="301686" cy="369332"/>
          </a:xfrm>
          <a:prstGeom prst="rect">
            <a:avLst/>
          </a:prstGeom>
          <a:noFill/>
        </p:spPr>
        <p:txBody>
          <a:bodyPr wrap="none" rtlCol="0">
            <a:spAutoFit/>
          </a:bodyPr>
          <a:lstStyle/>
          <a:p>
            <a:r>
              <a:rPr lang="de-DE" dirty="0"/>
              <a:t>1</a:t>
            </a:r>
          </a:p>
        </p:txBody>
      </p:sp>
      <p:sp>
        <p:nvSpPr>
          <p:cNvPr id="42" name="TextBox 41">
            <a:extLst>
              <a:ext uri="{FF2B5EF4-FFF2-40B4-BE49-F238E27FC236}">
                <a16:creationId xmlns:a16="http://schemas.microsoft.com/office/drawing/2014/main" id="{E1E69574-9776-3C47-8E7C-8182E299ECCB}"/>
              </a:ext>
            </a:extLst>
          </p:cNvPr>
          <p:cNvSpPr txBox="1"/>
          <p:nvPr/>
        </p:nvSpPr>
        <p:spPr>
          <a:xfrm>
            <a:off x="3824620" y="4095982"/>
            <a:ext cx="306494" cy="369332"/>
          </a:xfrm>
          <a:prstGeom prst="rect">
            <a:avLst/>
          </a:prstGeom>
          <a:noFill/>
        </p:spPr>
        <p:txBody>
          <a:bodyPr wrap="none" rtlCol="0">
            <a:spAutoFit/>
          </a:bodyPr>
          <a:lstStyle/>
          <a:p>
            <a:r>
              <a:rPr lang="de-DE" dirty="0"/>
              <a:t>n</a:t>
            </a:r>
          </a:p>
        </p:txBody>
      </p:sp>
      <p:sp>
        <p:nvSpPr>
          <p:cNvPr id="43" name="Rectangle 42">
            <a:extLst>
              <a:ext uri="{FF2B5EF4-FFF2-40B4-BE49-F238E27FC236}">
                <a16:creationId xmlns:a16="http://schemas.microsoft.com/office/drawing/2014/main" id="{8A3150A6-89E6-84B0-55F9-0697A26BBF06}"/>
              </a:ext>
            </a:extLst>
          </p:cNvPr>
          <p:cNvSpPr/>
          <p:nvPr/>
        </p:nvSpPr>
        <p:spPr>
          <a:xfrm>
            <a:off x="0" y="5938221"/>
            <a:ext cx="12192000" cy="177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6996962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E8BEFFD6-DEAC-C93A-78DB-CE7D9AD560CB}"/>
              </a:ext>
            </a:extLst>
          </p:cNvPr>
          <p:cNvSpPr/>
          <p:nvPr/>
        </p:nvSpPr>
        <p:spPr>
          <a:xfrm>
            <a:off x="0" y="5938221"/>
            <a:ext cx="12192000" cy="177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4" name="Date Placeholder 53">
            <a:extLst>
              <a:ext uri="{FF2B5EF4-FFF2-40B4-BE49-F238E27FC236}">
                <a16:creationId xmlns:a16="http://schemas.microsoft.com/office/drawing/2014/main" id="{BF60F2B0-0AD5-F348-AF7F-D7D1A46FD8B9}"/>
              </a:ext>
            </a:extLst>
          </p:cNvPr>
          <p:cNvSpPr>
            <a:spLocks noGrp="1"/>
          </p:cNvSpPr>
          <p:nvPr>
            <p:ph type="dt" sz="half" idx="2"/>
          </p:nvPr>
        </p:nvSpPr>
        <p:spPr/>
        <p:txBody>
          <a:bodyPr/>
          <a:lstStyle/>
          <a:p>
            <a:r>
              <a:rPr lang="en-GB"/>
              <a:t>Modellierung</a:t>
            </a:r>
          </a:p>
        </p:txBody>
      </p:sp>
      <p:sp>
        <p:nvSpPr>
          <p:cNvPr id="55" name="Footer Placeholder 54">
            <a:extLst>
              <a:ext uri="{FF2B5EF4-FFF2-40B4-BE49-F238E27FC236}">
                <a16:creationId xmlns:a16="http://schemas.microsoft.com/office/drawing/2014/main" id="{679A4392-BE8C-224C-A6AC-A3C792D11E9A}"/>
              </a:ext>
            </a:extLst>
          </p:cNvPr>
          <p:cNvSpPr>
            <a:spLocks noGrp="1"/>
          </p:cNvSpPr>
          <p:nvPr>
            <p:ph type="ftr" sz="quarter" idx="3"/>
          </p:nvPr>
        </p:nvSpPr>
        <p:spPr/>
        <p:txBody>
          <a:bodyPr/>
          <a:lstStyle/>
          <a:p>
            <a:r>
              <a:rPr lang="en-GB"/>
              <a:t>T. Braun - Datenbanken</a:t>
            </a:r>
          </a:p>
        </p:txBody>
      </p:sp>
      <p:sp>
        <p:nvSpPr>
          <p:cNvPr id="2" name="Slide Number Placeholder 1">
            <a:extLst>
              <a:ext uri="{FF2B5EF4-FFF2-40B4-BE49-F238E27FC236}">
                <a16:creationId xmlns:a16="http://schemas.microsoft.com/office/drawing/2014/main" id="{B84F3332-1179-4444-A655-00144A4F417F}"/>
              </a:ext>
            </a:extLst>
          </p:cNvPr>
          <p:cNvSpPr>
            <a:spLocks noGrp="1"/>
          </p:cNvSpPr>
          <p:nvPr>
            <p:ph type="sldNum" sz="quarter" idx="4"/>
          </p:nvPr>
        </p:nvSpPr>
        <p:spPr/>
        <p:txBody>
          <a:bodyPr/>
          <a:lstStyle/>
          <a:p>
            <a:fld id="{6B52BCD7-8B4B-1443-81DC-540C3C62FE02}" type="slidenum">
              <a:rPr lang="en-GB" smtClean="0"/>
              <a:t>56</a:t>
            </a:fld>
            <a:endParaRPr lang="en-GB"/>
          </a:p>
        </p:txBody>
      </p:sp>
      <p:sp>
        <p:nvSpPr>
          <p:cNvPr id="3" name="Rectangle 2">
            <a:extLst>
              <a:ext uri="{FF2B5EF4-FFF2-40B4-BE49-F238E27FC236}">
                <a16:creationId xmlns:a16="http://schemas.microsoft.com/office/drawing/2014/main" id="{977381D4-85A0-0149-ABCB-84844855DD61}"/>
              </a:ext>
            </a:extLst>
          </p:cNvPr>
          <p:cNvSpPr/>
          <p:nvPr/>
        </p:nvSpPr>
        <p:spPr>
          <a:xfrm>
            <a:off x="1645382" y="1043873"/>
            <a:ext cx="8917423" cy="200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tangle 2">
            <a:extLst>
              <a:ext uri="{FF2B5EF4-FFF2-40B4-BE49-F238E27FC236}">
                <a16:creationId xmlns:a16="http://schemas.microsoft.com/office/drawing/2014/main" id="{76D947AB-E68E-024A-B707-74F0A32D9CCB}"/>
              </a:ext>
            </a:extLst>
          </p:cNvPr>
          <p:cNvSpPr>
            <a:spLocks noChangeArrowheads="1"/>
          </p:cNvSpPr>
          <p:nvPr/>
        </p:nvSpPr>
        <p:spPr bwMode="auto">
          <a:xfrm>
            <a:off x="8950055" y="1632376"/>
            <a:ext cx="981167" cy="311367"/>
          </a:xfrm>
          <a:prstGeom prst="rect">
            <a:avLst/>
          </a:prstGeom>
          <a:solidFill>
            <a:schemeClr val="bg1"/>
          </a:solidFill>
          <a:ln w="12700">
            <a:solidFill>
              <a:srgbClr val="FFC000"/>
            </a:solidFill>
            <a:miter lim="800000"/>
            <a:headEnd/>
            <a:tailEnd/>
          </a:ln>
        </p:spPr>
        <p:txBody>
          <a:bodyPr wrap="none" lIns="90488" tIns="44450" rIns="90488" bIns="44450">
            <a:spAutoFit/>
          </a:bodyPr>
          <a:lstStyle/>
          <a:p>
            <a:pPr algn="ctr">
              <a:lnSpc>
                <a:spcPct val="90000"/>
              </a:lnSpc>
            </a:pPr>
            <a:r>
              <a:rPr lang="de-DE" sz="1600" dirty="0"/>
              <a:t>Abteilung</a:t>
            </a:r>
          </a:p>
        </p:txBody>
      </p:sp>
      <p:sp>
        <p:nvSpPr>
          <p:cNvPr id="5" name="AutoShape 4">
            <a:extLst>
              <a:ext uri="{FF2B5EF4-FFF2-40B4-BE49-F238E27FC236}">
                <a16:creationId xmlns:a16="http://schemas.microsoft.com/office/drawing/2014/main" id="{E5180A5C-2D5E-054B-B566-A4F51C451DAA}"/>
              </a:ext>
            </a:extLst>
          </p:cNvPr>
          <p:cNvSpPr>
            <a:spLocks noChangeArrowheads="1"/>
          </p:cNvSpPr>
          <p:nvPr/>
        </p:nvSpPr>
        <p:spPr bwMode="auto">
          <a:xfrm>
            <a:off x="6447746" y="1488823"/>
            <a:ext cx="1564261" cy="596900"/>
          </a:xfrm>
          <a:prstGeom prst="diamond">
            <a:avLst/>
          </a:prstGeom>
          <a:solidFill>
            <a:schemeClr val="bg1"/>
          </a:solidFill>
          <a:ln w="12700">
            <a:solidFill>
              <a:srgbClr val="FFC000"/>
            </a:solidFill>
            <a:miter lim="800000"/>
            <a:headEnd/>
            <a:tailEnd/>
          </a:ln>
        </p:spPr>
        <p:txBody>
          <a:bodyPr wrap="none" anchor="ctr"/>
          <a:lstStyle/>
          <a:p>
            <a:pPr algn="ctr"/>
            <a:r>
              <a:rPr lang="de-DE" dirty="0" err="1"/>
              <a:t>arbeitet_für</a:t>
            </a:r>
            <a:endParaRPr lang="de-DE" dirty="0"/>
          </a:p>
        </p:txBody>
      </p:sp>
      <p:cxnSp>
        <p:nvCxnSpPr>
          <p:cNvPr id="6" name="Straight Connector 5">
            <a:extLst>
              <a:ext uri="{FF2B5EF4-FFF2-40B4-BE49-F238E27FC236}">
                <a16:creationId xmlns:a16="http://schemas.microsoft.com/office/drawing/2014/main" id="{4D9D1DC6-8319-694C-BE81-C53825C7E1B2}"/>
              </a:ext>
            </a:extLst>
          </p:cNvPr>
          <p:cNvCxnSpPr>
            <a:cxnSpLocks/>
            <a:stCxn id="5" idx="3"/>
            <a:endCxn id="4" idx="1"/>
          </p:cNvCxnSpPr>
          <p:nvPr/>
        </p:nvCxnSpPr>
        <p:spPr>
          <a:xfrm>
            <a:off x="8012006" y="1787273"/>
            <a:ext cx="938048" cy="786"/>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7" name="Rectangle 2">
            <a:extLst>
              <a:ext uri="{FF2B5EF4-FFF2-40B4-BE49-F238E27FC236}">
                <a16:creationId xmlns:a16="http://schemas.microsoft.com/office/drawing/2014/main" id="{E5505902-1EF1-7B4D-8517-63D8597B12BC}"/>
              </a:ext>
            </a:extLst>
          </p:cNvPr>
          <p:cNvSpPr>
            <a:spLocks noChangeArrowheads="1"/>
          </p:cNvSpPr>
          <p:nvPr/>
        </p:nvSpPr>
        <p:spPr bwMode="auto">
          <a:xfrm>
            <a:off x="3459098" y="1634525"/>
            <a:ext cx="1115307"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Angestellte</a:t>
            </a:r>
          </a:p>
        </p:txBody>
      </p:sp>
      <p:cxnSp>
        <p:nvCxnSpPr>
          <p:cNvPr id="8" name="Straight Connector 7">
            <a:extLst>
              <a:ext uri="{FF2B5EF4-FFF2-40B4-BE49-F238E27FC236}">
                <a16:creationId xmlns:a16="http://schemas.microsoft.com/office/drawing/2014/main" id="{6D72134D-7AF4-8E4C-890E-3C590DCBEDE0}"/>
              </a:ext>
            </a:extLst>
          </p:cNvPr>
          <p:cNvCxnSpPr>
            <a:cxnSpLocks/>
            <a:stCxn id="7" idx="3"/>
            <a:endCxn id="5" idx="1"/>
          </p:cNvCxnSpPr>
          <p:nvPr/>
        </p:nvCxnSpPr>
        <p:spPr>
          <a:xfrm flipV="1">
            <a:off x="4574405" y="1787274"/>
            <a:ext cx="1873341" cy="2935"/>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9" name="AutoShape 4">
            <a:extLst>
              <a:ext uri="{FF2B5EF4-FFF2-40B4-BE49-F238E27FC236}">
                <a16:creationId xmlns:a16="http://schemas.microsoft.com/office/drawing/2014/main" id="{08CF515D-8446-284D-B162-A40B9CD95C00}"/>
              </a:ext>
            </a:extLst>
          </p:cNvPr>
          <p:cNvSpPr>
            <a:spLocks noChangeArrowheads="1"/>
          </p:cNvSpPr>
          <p:nvPr/>
        </p:nvSpPr>
        <p:spPr bwMode="auto">
          <a:xfrm>
            <a:off x="8662085" y="2535469"/>
            <a:ext cx="1557107" cy="596900"/>
          </a:xfrm>
          <a:prstGeom prst="diamond">
            <a:avLst/>
          </a:prstGeom>
          <a:solidFill>
            <a:schemeClr val="bg1"/>
          </a:solidFill>
          <a:ln w="12700">
            <a:solidFill>
              <a:srgbClr val="FFC000"/>
            </a:solidFill>
            <a:miter lim="800000"/>
            <a:headEnd/>
            <a:tailEnd/>
          </a:ln>
        </p:spPr>
        <p:txBody>
          <a:bodyPr wrap="none" anchor="ctr"/>
          <a:lstStyle/>
          <a:p>
            <a:pPr algn="ctr"/>
            <a:r>
              <a:rPr lang="de-DE" dirty="0"/>
              <a:t>kontrolliert</a:t>
            </a:r>
          </a:p>
        </p:txBody>
      </p:sp>
      <p:cxnSp>
        <p:nvCxnSpPr>
          <p:cNvPr id="10" name="Straight Connector 9">
            <a:extLst>
              <a:ext uri="{FF2B5EF4-FFF2-40B4-BE49-F238E27FC236}">
                <a16:creationId xmlns:a16="http://schemas.microsoft.com/office/drawing/2014/main" id="{C2725FC3-98A2-0549-B67C-B419E4CF5753}"/>
              </a:ext>
            </a:extLst>
          </p:cNvPr>
          <p:cNvCxnSpPr>
            <a:cxnSpLocks/>
            <a:stCxn id="9" idx="0"/>
            <a:endCxn id="4" idx="2"/>
          </p:cNvCxnSpPr>
          <p:nvPr/>
        </p:nvCxnSpPr>
        <p:spPr>
          <a:xfrm flipV="1">
            <a:off x="9440638" y="1943743"/>
            <a:ext cx="0" cy="591727"/>
          </a:xfrm>
          <a:prstGeom prst="line">
            <a:avLst/>
          </a:prstGeom>
          <a:ln w="12700">
            <a:solidFill>
              <a:srgbClr val="FFC000"/>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E6C6B6E9-B445-4A47-AF20-9C2234E7B6C7}"/>
              </a:ext>
            </a:extLst>
          </p:cNvPr>
          <p:cNvCxnSpPr>
            <a:cxnSpLocks/>
            <a:stCxn id="12" idx="0"/>
            <a:endCxn id="9" idx="2"/>
          </p:cNvCxnSpPr>
          <p:nvPr/>
        </p:nvCxnSpPr>
        <p:spPr>
          <a:xfrm flipH="1" flipV="1">
            <a:off x="9440638" y="3132369"/>
            <a:ext cx="1342" cy="505798"/>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12" name="Rectangle 2">
            <a:extLst>
              <a:ext uri="{FF2B5EF4-FFF2-40B4-BE49-F238E27FC236}">
                <a16:creationId xmlns:a16="http://schemas.microsoft.com/office/drawing/2014/main" id="{AB41420A-64E0-9141-A2C4-883EDDD12B8F}"/>
              </a:ext>
            </a:extLst>
          </p:cNvPr>
          <p:cNvSpPr>
            <a:spLocks noChangeArrowheads="1"/>
          </p:cNvSpPr>
          <p:nvPr/>
        </p:nvSpPr>
        <p:spPr bwMode="auto">
          <a:xfrm>
            <a:off x="9052225" y="3638168"/>
            <a:ext cx="779510" cy="311367"/>
          </a:xfrm>
          <a:prstGeom prst="rect">
            <a:avLst/>
          </a:prstGeom>
          <a:solidFill>
            <a:schemeClr val="bg1"/>
          </a:solidFill>
          <a:ln w="12700">
            <a:solidFill>
              <a:srgbClr val="FFC000"/>
            </a:solidFill>
            <a:miter lim="800000"/>
            <a:headEnd/>
            <a:tailEnd/>
          </a:ln>
        </p:spPr>
        <p:txBody>
          <a:bodyPr wrap="none" lIns="90488" tIns="44450" rIns="90488" bIns="44450">
            <a:spAutoFit/>
          </a:bodyPr>
          <a:lstStyle/>
          <a:p>
            <a:pPr algn="ctr">
              <a:lnSpc>
                <a:spcPct val="90000"/>
              </a:lnSpc>
            </a:pPr>
            <a:r>
              <a:rPr lang="de-DE" sz="1600" dirty="0"/>
              <a:t>Projekt</a:t>
            </a:r>
          </a:p>
        </p:txBody>
      </p:sp>
      <p:sp>
        <p:nvSpPr>
          <p:cNvPr id="13" name="AutoShape 4">
            <a:extLst>
              <a:ext uri="{FF2B5EF4-FFF2-40B4-BE49-F238E27FC236}">
                <a16:creationId xmlns:a16="http://schemas.microsoft.com/office/drawing/2014/main" id="{969E6D05-3797-B04C-8ADA-0B6134CA79B3}"/>
              </a:ext>
            </a:extLst>
          </p:cNvPr>
          <p:cNvSpPr>
            <a:spLocks noChangeArrowheads="1"/>
          </p:cNvSpPr>
          <p:nvPr/>
        </p:nvSpPr>
        <p:spPr bwMode="auto">
          <a:xfrm>
            <a:off x="6447746" y="3480410"/>
            <a:ext cx="1564261" cy="596900"/>
          </a:xfrm>
          <a:prstGeom prst="diamond">
            <a:avLst/>
          </a:prstGeom>
          <a:solidFill>
            <a:schemeClr val="bg1"/>
          </a:solidFill>
          <a:ln w="12700">
            <a:solidFill>
              <a:srgbClr val="FFC000"/>
            </a:solidFill>
            <a:miter lim="800000"/>
            <a:headEnd/>
            <a:tailEnd/>
          </a:ln>
        </p:spPr>
        <p:txBody>
          <a:bodyPr wrap="none" anchor="ctr"/>
          <a:lstStyle/>
          <a:p>
            <a:pPr algn="ctr"/>
            <a:r>
              <a:rPr lang="de-DE" dirty="0" err="1"/>
              <a:t>arbeitet_an</a:t>
            </a:r>
            <a:endParaRPr lang="de-DE" dirty="0"/>
          </a:p>
        </p:txBody>
      </p:sp>
      <p:cxnSp>
        <p:nvCxnSpPr>
          <p:cNvPr id="14" name="Straight Connector 13">
            <a:extLst>
              <a:ext uri="{FF2B5EF4-FFF2-40B4-BE49-F238E27FC236}">
                <a16:creationId xmlns:a16="http://schemas.microsoft.com/office/drawing/2014/main" id="{D002350F-E4C2-3C46-B81A-A9B4EF27780E}"/>
              </a:ext>
            </a:extLst>
          </p:cNvPr>
          <p:cNvCxnSpPr>
            <a:cxnSpLocks/>
            <a:stCxn id="13" idx="3"/>
            <a:endCxn id="12" idx="1"/>
          </p:cNvCxnSpPr>
          <p:nvPr/>
        </p:nvCxnSpPr>
        <p:spPr>
          <a:xfrm>
            <a:off x="8012007" y="3778861"/>
            <a:ext cx="1040219" cy="14991"/>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C12D608C-38FA-F645-90FC-E2DEE55305AB}"/>
              </a:ext>
            </a:extLst>
          </p:cNvPr>
          <p:cNvCxnSpPr>
            <a:cxnSpLocks/>
            <a:stCxn id="7" idx="3"/>
            <a:endCxn id="13" idx="1"/>
          </p:cNvCxnSpPr>
          <p:nvPr/>
        </p:nvCxnSpPr>
        <p:spPr>
          <a:xfrm>
            <a:off x="4574405" y="1790208"/>
            <a:ext cx="1873341" cy="1988652"/>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16" name="AutoShape 4">
            <a:extLst>
              <a:ext uri="{FF2B5EF4-FFF2-40B4-BE49-F238E27FC236}">
                <a16:creationId xmlns:a16="http://schemas.microsoft.com/office/drawing/2014/main" id="{63B41C9F-F41D-044F-9411-C741DB102B19}"/>
              </a:ext>
            </a:extLst>
          </p:cNvPr>
          <p:cNvSpPr>
            <a:spLocks noChangeArrowheads="1"/>
          </p:cNvSpPr>
          <p:nvPr/>
        </p:nvSpPr>
        <p:spPr bwMode="auto">
          <a:xfrm>
            <a:off x="2722501" y="3982198"/>
            <a:ext cx="1116460" cy="596900"/>
          </a:xfrm>
          <a:prstGeom prst="diamond">
            <a:avLst/>
          </a:prstGeom>
          <a:solidFill>
            <a:schemeClr val="bg1"/>
          </a:solidFill>
          <a:ln w="12700">
            <a:solidFill>
              <a:schemeClr val="tx1"/>
            </a:solidFill>
            <a:miter lim="800000"/>
            <a:headEnd/>
            <a:tailEnd/>
          </a:ln>
        </p:spPr>
        <p:txBody>
          <a:bodyPr wrap="none" anchor="ctr"/>
          <a:lstStyle/>
          <a:p>
            <a:pPr algn="ctr"/>
            <a:r>
              <a:rPr lang="de-DE" dirty="0"/>
              <a:t>Aufsicht</a:t>
            </a:r>
          </a:p>
        </p:txBody>
      </p:sp>
      <p:cxnSp>
        <p:nvCxnSpPr>
          <p:cNvPr id="17" name="Straight Connector 16">
            <a:extLst>
              <a:ext uri="{FF2B5EF4-FFF2-40B4-BE49-F238E27FC236}">
                <a16:creationId xmlns:a16="http://schemas.microsoft.com/office/drawing/2014/main" id="{428E697B-FFE8-9A48-BCCE-D89C4C9C5C39}"/>
              </a:ext>
            </a:extLst>
          </p:cNvPr>
          <p:cNvCxnSpPr>
            <a:cxnSpLocks/>
            <a:stCxn id="16" idx="3"/>
            <a:endCxn id="7" idx="2"/>
          </p:cNvCxnSpPr>
          <p:nvPr/>
        </p:nvCxnSpPr>
        <p:spPr>
          <a:xfrm flipV="1">
            <a:off x="3838961" y="1945892"/>
            <a:ext cx="177790" cy="23347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3C67B78-DF27-B84D-9850-6FC5ADA1C855}"/>
              </a:ext>
            </a:extLst>
          </p:cNvPr>
          <p:cNvCxnSpPr>
            <a:cxnSpLocks/>
            <a:stCxn id="7" idx="2"/>
            <a:endCxn id="16" idx="1"/>
          </p:cNvCxnSpPr>
          <p:nvPr/>
        </p:nvCxnSpPr>
        <p:spPr>
          <a:xfrm flipH="1">
            <a:off x="2722501" y="1945892"/>
            <a:ext cx="1294250" cy="23347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9" name="AutoShape 4">
            <a:extLst>
              <a:ext uri="{FF2B5EF4-FFF2-40B4-BE49-F238E27FC236}">
                <a16:creationId xmlns:a16="http://schemas.microsoft.com/office/drawing/2014/main" id="{2195FD88-F5B0-DA4B-AF7A-CD82F4AF4AA1}"/>
              </a:ext>
            </a:extLst>
          </p:cNvPr>
          <p:cNvSpPr>
            <a:spLocks noChangeArrowheads="1"/>
          </p:cNvSpPr>
          <p:nvPr/>
        </p:nvSpPr>
        <p:spPr bwMode="auto">
          <a:xfrm>
            <a:off x="4722048" y="4028384"/>
            <a:ext cx="2160574" cy="1192907"/>
          </a:xfrm>
          <a:prstGeom prst="diamond">
            <a:avLst/>
          </a:prstGeom>
          <a:solidFill>
            <a:schemeClr val="bg1"/>
          </a:solidFill>
          <a:ln w="12700" cmpd="sng">
            <a:solidFill>
              <a:srgbClr val="FFC000"/>
            </a:solidFill>
            <a:miter lim="800000"/>
            <a:headEnd/>
            <a:tailEnd/>
          </a:ln>
        </p:spPr>
        <p:txBody>
          <a:bodyPr wrap="none" anchor="ctr"/>
          <a:lstStyle/>
          <a:p>
            <a:pPr algn="ctr"/>
            <a:r>
              <a:rPr lang="de-DE" dirty="0" err="1"/>
              <a:t>Angehörige_von</a:t>
            </a:r>
            <a:endParaRPr lang="de-DE" dirty="0"/>
          </a:p>
        </p:txBody>
      </p:sp>
      <p:cxnSp>
        <p:nvCxnSpPr>
          <p:cNvPr id="20" name="Straight Connector 19">
            <a:extLst>
              <a:ext uri="{FF2B5EF4-FFF2-40B4-BE49-F238E27FC236}">
                <a16:creationId xmlns:a16="http://schemas.microsoft.com/office/drawing/2014/main" id="{984085A7-533A-D745-8A1F-D53E463A8FF2}"/>
              </a:ext>
            </a:extLst>
          </p:cNvPr>
          <p:cNvCxnSpPr>
            <a:cxnSpLocks/>
            <a:stCxn id="19" idx="2"/>
            <a:endCxn id="38" idx="0"/>
          </p:cNvCxnSpPr>
          <p:nvPr/>
        </p:nvCxnSpPr>
        <p:spPr>
          <a:xfrm>
            <a:off x="5802335" y="5221291"/>
            <a:ext cx="2" cy="358713"/>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A9F060DF-FDE4-404F-91B5-534A96598674}"/>
              </a:ext>
            </a:extLst>
          </p:cNvPr>
          <p:cNvCxnSpPr>
            <a:cxnSpLocks/>
            <a:stCxn id="7" idx="3"/>
            <a:endCxn id="19" idx="0"/>
          </p:cNvCxnSpPr>
          <p:nvPr/>
        </p:nvCxnSpPr>
        <p:spPr>
          <a:xfrm>
            <a:off x="4574405" y="1790209"/>
            <a:ext cx="1227931" cy="2238175"/>
          </a:xfrm>
          <a:prstGeom prst="line">
            <a:avLst/>
          </a:prstGeom>
          <a:ln w="12700">
            <a:solidFill>
              <a:srgbClr val="FFC000"/>
            </a:solidFill>
          </a:ln>
        </p:spPr>
        <p:style>
          <a:lnRef idx="1">
            <a:schemeClr val="dk1"/>
          </a:lnRef>
          <a:fillRef idx="0">
            <a:schemeClr val="dk1"/>
          </a:fillRef>
          <a:effectRef idx="0">
            <a:schemeClr val="dk1"/>
          </a:effectRef>
          <a:fontRef idx="minor">
            <a:schemeClr val="tx1"/>
          </a:fontRef>
        </p:style>
      </p:cxnSp>
      <p:sp>
        <p:nvSpPr>
          <p:cNvPr id="22" name="Oval 7">
            <a:extLst>
              <a:ext uri="{FF2B5EF4-FFF2-40B4-BE49-F238E27FC236}">
                <a16:creationId xmlns:a16="http://schemas.microsoft.com/office/drawing/2014/main" id="{4EC68FD7-4DC1-2F43-8FC3-3B73129DEE5F}"/>
              </a:ext>
            </a:extLst>
          </p:cNvPr>
          <p:cNvSpPr>
            <a:spLocks noChangeArrowheads="1"/>
          </p:cNvSpPr>
          <p:nvPr/>
        </p:nvSpPr>
        <p:spPr bwMode="auto">
          <a:xfrm>
            <a:off x="1941665" y="1436825"/>
            <a:ext cx="1081882" cy="368300"/>
          </a:xfrm>
          <a:prstGeom prst="ellipse">
            <a:avLst/>
          </a:prstGeom>
          <a:solidFill>
            <a:schemeClr val="bg1"/>
          </a:solidFill>
          <a:ln w="12700">
            <a:solidFill>
              <a:schemeClr val="tx1"/>
            </a:solidFill>
            <a:round/>
            <a:headEnd/>
            <a:tailEnd/>
          </a:ln>
        </p:spPr>
        <p:txBody>
          <a:bodyPr wrap="none" anchor="ctr"/>
          <a:lstStyle/>
          <a:p>
            <a:pPr algn="ctr"/>
            <a:r>
              <a:rPr lang="de-DE" sz="1600" u="sng" dirty="0" err="1"/>
              <a:t>SozVersNr</a:t>
            </a:r>
            <a:endParaRPr lang="de-DE" sz="1600" u="sng" dirty="0"/>
          </a:p>
        </p:txBody>
      </p:sp>
      <p:sp>
        <p:nvSpPr>
          <p:cNvPr id="23" name="Oval 10">
            <a:extLst>
              <a:ext uri="{FF2B5EF4-FFF2-40B4-BE49-F238E27FC236}">
                <a16:creationId xmlns:a16="http://schemas.microsoft.com/office/drawing/2014/main" id="{44A12248-E539-5B4B-86B1-70F1D37828DE}"/>
              </a:ext>
            </a:extLst>
          </p:cNvPr>
          <p:cNvSpPr>
            <a:spLocks noChangeArrowheads="1"/>
          </p:cNvSpPr>
          <p:nvPr/>
        </p:nvSpPr>
        <p:spPr bwMode="auto">
          <a:xfrm>
            <a:off x="1992023" y="1971735"/>
            <a:ext cx="981167" cy="368300"/>
          </a:xfrm>
          <a:prstGeom prst="ellipse">
            <a:avLst/>
          </a:prstGeom>
          <a:solidFill>
            <a:schemeClr val="bg1"/>
          </a:solidFill>
          <a:ln w="12700" cmpd="sng">
            <a:solidFill>
              <a:schemeClr val="tx1"/>
            </a:solidFill>
            <a:round/>
            <a:headEnd/>
            <a:tailEnd/>
          </a:ln>
        </p:spPr>
        <p:txBody>
          <a:bodyPr wrap="none" anchor="ctr"/>
          <a:lstStyle/>
          <a:p>
            <a:pPr algn="ctr"/>
            <a:r>
              <a:rPr lang="de-DE" sz="1600" dirty="0" err="1"/>
              <a:t>GebDatum</a:t>
            </a:r>
            <a:endParaRPr lang="de-DE" sz="1600" dirty="0"/>
          </a:p>
        </p:txBody>
      </p:sp>
      <p:cxnSp>
        <p:nvCxnSpPr>
          <p:cNvPr id="24" name="Straight Connector 23">
            <a:extLst>
              <a:ext uri="{FF2B5EF4-FFF2-40B4-BE49-F238E27FC236}">
                <a16:creationId xmlns:a16="http://schemas.microsoft.com/office/drawing/2014/main" id="{9C94C2DE-F14F-5C4C-9E2E-91E7A5384726}"/>
              </a:ext>
            </a:extLst>
          </p:cNvPr>
          <p:cNvCxnSpPr>
            <a:cxnSpLocks/>
            <a:stCxn id="7" idx="1"/>
            <a:endCxn id="22" idx="6"/>
          </p:cNvCxnSpPr>
          <p:nvPr/>
        </p:nvCxnSpPr>
        <p:spPr>
          <a:xfrm flipH="1" flipV="1">
            <a:off x="3023547" y="1620976"/>
            <a:ext cx="435550" cy="1692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C2DDEE3A-13C7-3E4F-B94C-EC6411F039ED}"/>
              </a:ext>
            </a:extLst>
          </p:cNvPr>
          <p:cNvCxnSpPr>
            <a:cxnSpLocks/>
            <a:stCxn id="7" idx="1"/>
            <a:endCxn id="23" idx="6"/>
          </p:cNvCxnSpPr>
          <p:nvPr/>
        </p:nvCxnSpPr>
        <p:spPr>
          <a:xfrm flipH="1">
            <a:off x="2973189" y="1790209"/>
            <a:ext cx="485908" cy="36567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6" name="Oval 7">
            <a:extLst>
              <a:ext uri="{FF2B5EF4-FFF2-40B4-BE49-F238E27FC236}">
                <a16:creationId xmlns:a16="http://schemas.microsoft.com/office/drawing/2014/main" id="{036C1A05-F235-9443-BD86-E92F63D50EE7}"/>
              </a:ext>
            </a:extLst>
          </p:cNvPr>
          <p:cNvSpPr>
            <a:spLocks noChangeArrowheads="1"/>
          </p:cNvSpPr>
          <p:nvPr/>
        </p:nvSpPr>
        <p:spPr bwMode="auto">
          <a:xfrm>
            <a:off x="3393051" y="648051"/>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Geschlecht</a:t>
            </a:r>
          </a:p>
        </p:txBody>
      </p:sp>
      <p:cxnSp>
        <p:nvCxnSpPr>
          <p:cNvPr id="27" name="Straight Connector 26">
            <a:extLst>
              <a:ext uri="{FF2B5EF4-FFF2-40B4-BE49-F238E27FC236}">
                <a16:creationId xmlns:a16="http://schemas.microsoft.com/office/drawing/2014/main" id="{ACC2BBDF-2EF9-0842-BF0D-082821F47560}"/>
              </a:ext>
            </a:extLst>
          </p:cNvPr>
          <p:cNvCxnSpPr>
            <a:cxnSpLocks/>
            <a:stCxn id="7" idx="0"/>
            <a:endCxn id="26" idx="4"/>
          </p:cNvCxnSpPr>
          <p:nvPr/>
        </p:nvCxnSpPr>
        <p:spPr>
          <a:xfrm flipH="1" flipV="1">
            <a:off x="3917363" y="1016352"/>
            <a:ext cx="99389" cy="61817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8" name="Oval 7">
            <a:extLst>
              <a:ext uri="{FF2B5EF4-FFF2-40B4-BE49-F238E27FC236}">
                <a16:creationId xmlns:a16="http://schemas.microsoft.com/office/drawing/2014/main" id="{AE9C95AA-463F-AD4C-86EA-C6F7046F4AB9}"/>
              </a:ext>
            </a:extLst>
          </p:cNvPr>
          <p:cNvSpPr>
            <a:spLocks noChangeArrowheads="1"/>
          </p:cNvSpPr>
          <p:nvPr/>
        </p:nvSpPr>
        <p:spPr bwMode="auto">
          <a:xfrm>
            <a:off x="3993226" y="990132"/>
            <a:ext cx="793884" cy="368300"/>
          </a:xfrm>
          <a:prstGeom prst="ellipse">
            <a:avLst/>
          </a:prstGeom>
          <a:solidFill>
            <a:schemeClr val="bg1"/>
          </a:solidFill>
          <a:ln w="12700">
            <a:solidFill>
              <a:schemeClr val="tx1"/>
            </a:solidFill>
            <a:round/>
            <a:headEnd/>
            <a:tailEnd/>
          </a:ln>
        </p:spPr>
        <p:txBody>
          <a:bodyPr wrap="none" anchor="ctr"/>
          <a:lstStyle/>
          <a:p>
            <a:pPr algn="ctr"/>
            <a:r>
              <a:rPr lang="de-DE" sz="1600" dirty="0"/>
              <a:t>Adresse</a:t>
            </a:r>
          </a:p>
        </p:txBody>
      </p:sp>
      <p:cxnSp>
        <p:nvCxnSpPr>
          <p:cNvPr id="29" name="Straight Connector 28">
            <a:extLst>
              <a:ext uri="{FF2B5EF4-FFF2-40B4-BE49-F238E27FC236}">
                <a16:creationId xmlns:a16="http://schemas.microsoft.com/office/drawing/2014/main" id="{3DD59555-CF4B-524F-8E2D-F4E09032E4CD}"/>
              </a:ext>
            </a:extLst>
          </p:cNvPr>
          <p:cNvCxnSpPr>
            <a:cxnSpLocks/>
            <a:stCxn id="7" idx="0"/>
            <a:endCxn id="28" idx="4"/>
          </p:cNvCxnSpPr>
          <p:nvPr/>
        </p:nvCxnSpPr>
        <p:spPr>
          <a:xfrm flipV="1">
            <a:off x="4016752" y="1358432"/>
            <a:ext cx="373417" cy="27609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0" name="Oval 7">
            <a:extLst>
              <a:ext uri="{FF2B5EF4-FFF2-40B4-BE49-F238E27FC236}">
                <a16:creationId xmlns:a16="http://schemas.microsoft.com/office/drawing/2014/main" id="{A03930DC-E824-7F4C-A68D-7FC94DAB9523}"/>
              </a:ext>
            </a:extLst>
          </p:cNvPr>
          <p:cNvSpPr>
            <a:spLocks noChangeArrowheads="1"/>
          </p:cNvSpPr>
          <p:nvPr/>
        </p:nvSpPr>
        <p:spPr bwMode="auto">
          <a:xfrm>
            <a:off x="4889094" y="677091"/>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Gehalt</a:t>
            </a:r>
          </a:p>
        </p:txBody>
      </p:sp>
      <p:cxnSp>
        <p:nvCxnSpPr>
          <p:cNvPr id="31" name="Straight Connector 30">
            <a:extLst>
              <a:ext uri="{FF2B5EF4-FFF2-40B4-BE49-F238E27FC236}">
                <a16:creationId xmlns:a16="http://schemas.microsoft.com/office/drawing/2014/main" id="{BDB6E181-7423-2D4D-AF04-034777285210}"/>
              </a:ext>
            </a:extLst>
          </p:cNvPr>
          <p:cNvCxnSpPr>
            <a:cxnSpLocks/>
            <a:stCxn id="7" idx="0"/>
            <a:endCxn id="30" idx="4"/>
          </p:cNvCxnSpPr>
          <p:nvPr/>
        </p:nvCxnSpPr>
        <p:spPr>
          <a:xfrm flipV="1">
            <a:off x="4016751" y="1045392"/>
            <a:ext cx="1396654" cy="5891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2" name="Oval 7">
            <a:extLst>
              <a:ext uri="{FF2B5EF4-FFF2-40B4-BE49-F238E27FC236}">
                <a16:creationId xmlns:a16="http://schemas.microsoft.com/office/drawing/2014/main" id="{64B6B659-0E22-4D44-827C-93F138A7A00D}"/>
              </a:ext>
            </a:extLst>
          </p:cNvPr>
          <p:cNvSpPr>
            <a:spLocks noChangeArrowheads="1"/>
          </p:cNvSpPr>
          <p:nvPr/>
        </p:nvSpPr>
        <p:spPr bwMode="auto">
          <a:xfrm>
            <a:off x="2680398" y="687273"/>
            <a:ext cx="573663" cy="368300"/>
          </a:xfrm>
          <a:prstGeom prst="ellipse">
            <a:avLst/>
          </a:prstGeom>
          <a:solidFill>
            <a:schemeClr val="bg1"/>
          </a:solidFill>
          <a:ln w="12700">
            <a:solidFill>
              <a:schemeClr val="tx1"/>
            </a:solidFill>
            <a:round/>
            <a:headEnd/>
            <a:tailEnd/>
          </a:ln>
        </p:spPr>
        <p:txBody>
          <a:bodyPr wrap="none" anchor="ctr"/>
          <a:lstStyle/>
          <a:p>
            <a:pPr algn="ctr"/>
            <a:r>
              <a:rPr lang="de-DE" sz="1600" dirty="0"/>
              <a:t>Name</a:t>
            </a:r>
          </a:p>
        </p:txBody>
      </p:sp>
      <p:cxnSp>
        <p:nvCxnSpPr>
          <p:cNvPr id="33" name="Straight Connector 32">
            <a:extLst>
              <a:ext uri="{FF2B5EF4-FFF2-40B4-BE49-F238E27FC236}">
                <a16:creationId xmlns:a16="http://schemas.microsoft.com/office/drawing/2014/main" id="{9410FA6A-9D25-A241-8DC8-5A42D33E5C7C}"/>
              </a:ext>
            </a:extLst>
          </p:cNvPr>
          <p:cNvCxnSpPr>
            <a:cxnSpLocks/>
            <a:stCxn id="7" idx="1"/>
            <a:endCxn id="32" idx="4"/>
          </p:cNvCxnSpPr>
          <p:nvPr/>
        </p:nvCxnSpPr>
        <p:spPr>
          <a:xfrm flipH="1" flipV="1">
            <a:off x="2967229" y="1055574"/>
            <a:ext cx="491868" cy="73463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4" name="Oval 7">
            <a:extLst>
              <a:ext uri="{FF2B5EF4-FFF2-40B4-BE49-F238E27FC236}">
                <a16:creationId xmlns:a16="http://schemas.microsoft.com/office/drawing/2014/main" id="{C9EC14E7-52E3-1947-BB51-D2BEF2A6C486}"/>
              </a:ext>
            </a:extLst>
          </p:cNvPr>
          <p:cNvSpPr>
            <a:spLocks noChangeArrowheads="1"/>
          </p:cNvSpPr>
          <p:nvPr/>
        </p:nvSpPr>
        <p:spPr bwMode="auto">
          <a:xfrm>
            <a:off x="2111381" y="145427"/>
            <a:ext cx="861808" cy="368300"/>
          </a:xfrm>
          <a:prstGeom prst="ellipse">
            <a:avLst/>
          </a:prstGeom>
          <a:solidFill>
            <a:schemeClr val="bg1"/>
          </a:solidFill>
          <a:ln w="12700">
            <a:solidFill>
              <a:schemeClr val="tx1"/>
            </a:solidFill>
            <a:round/>
            <a:headEnd/>
            <a:tailEnd/>
          </a:ln>
        </p:spPr>
        <p:txBody>
          <a:bodyPr wrap="none" anchor="ctr"/>
          <a:lstStyle/>
          <a:p>
            <a:pPr algn="ctr"/>
            <a:r>
              <a:rPr lang="de-DE" sz="1600" dirty="0"/>
              <a:t>Vorname</a:t>
            </a:r>
          </a:p>
        </p:txBody>
      </p:sp>
      <p:cxnSp>
        <p:nvCxnSpPr>
          <p:cNvPr id="35" name="Straight Connector 34">
            <a:extLst>
              <a:ext uri="{FF2B5EF4-FFF2-40B4-BE49-F238E27FC236}">
                <a16:creationId xmlns:a16="http://schemas.microsoft.com/office/drawing/2014/main" id="{719067BB-992D-5C48-8487-18260982121A}"/>
              </a:ext>
            </a:extLst>
          </p:cNvPr>
          <p:cNvCxnSpPr>
            <a:cxnSpLocks/>
            <a:stCxn id="32" idx="1"/>
            <a:endCxn id="34" idx="4"/>
          </p:cNvCxnSpPr>
          <p:nvPr/>
        </p:nvCxnSpPr>
        <p:spPr>
          <a:xfrm flipH="1" flipV="1">
            <a:off x="2542286" y="513727"/>
            <a:ext cx="222123" cy="22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6" name="Oval 7">
            <a:extLst>
              <a:ext uri="{FF2B5EF4-FFF2-40B4-BE49-F238E27FC236}">
                <a16:creationId xmlns:a16="http://schemas.microsoft.com/office/drawing/2014/main" id="{E313BE91-50E6-B441-844F-DEFBDEA915B7}"/>
              </a:ext>
            </a:extLst>
          </p:cNvPr>
          <p:cNvSpPr>
            <a:spLocks noChangeArrowheads="1"/>
          </p:cNvSpPr>
          <p:nvPr/>
        </p:nvSpPr>
        <p:spPr bwMode="auto">
          <a:xfrm>
            <a:off x="3057184" y="141705"/>
            <a:ext cx="977266" cy="368300"/>
          </a:xfrm>
          <a:prstGeom prst="ellipse">
            <a:avLst/>
          </a:prstGeom>
          <a:solidFill>
            <a:schemeClr val="bg1"/>
          </a:solidFill>
          <a:ln w="12700">
            <a:solidFill>
              <a:schemeClr val="tx1"/>
            </a:solidFill>
            <a:round/>
            <a:headEnd/>
            <a:tailEnd/>
          </a:ln>
        </p:spPr>
        <p:txBody>
          <a:bodyPr wrap="none" anchor="ctr"/>
          <a:lstStyle/>
          <a:p>
            <a:pPr algn="ctr"/>
            <a:r>
              <a:rPr lang="de-DE" sz="1600" dirty="0"/>
              <a:t>Nachname</a:t>
            </a:r>
          </a:p>
        </p:txBody>
      </p:sp>
      <p:cxnSp>
        <p:nvCxnSpPr>
          <p:cNvPr id="37" name="Straight Connector 36">
            <a:extLst>
              <a:ext uri="{FF2B5EF4-FFF2-40B4-BE49-F238E27FC236}">
                <a16:creationId xmlns:a16="http://schemas.microsoft.com/office/drawing/2014/main" id="{E6C31B2F-8BF2-5F47-82EF-7357020CAD3D}"/>
              </a:ext>
            </a:extLst>
          </p:cNvPr>
          <p:cNvCxnSpPr>
            <a:cxnSpLocks/>
            <a:stCxn id="32" idx="7"/>
            <a:endCxn id="36" idx="4"/>
          </p:cNvCxnSpPr>
          <p:nvPr/>
        </p:nvCxnSpPr>
        <p:spPr>
          <a:xfrm flipV="1">
            <a:off x="3170049" y="510005"/>
            <a:ext cx="375768" cy="23120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8" name="Rectangle 2">
            <a:extLst>
              <a:ext uri="{FF2B5EF4-FFF2-40B4-BE49-F238E27FC236}">
                <a16:creationId xmlns:a16="http://schemas.microsoft.com/office/drawing/2014/main" id="{054DFE7A-2402-A349-A555-BE2A87211D60}"/>
              </a:ext>
            </a:extLst>
          </p:cNvPr>
          <p:cNvSpPr>
            <a:spLocks noChangeArrowheads="1"/>
          </p:cNvSpPr>
          <p:nvPr/>
        </p:nvSpPr>
        <p:spPr bwMode="auto">
          <a:xfrm>
            <a:off x="5233399" y="5580004"/>
            <a:ext cx="1137877" cy="311367"/>
          </a:xfrm>
          <a:prstGeom prst="rect">
            <a:avLst/>
          </a:prstGeom>
          <a:solidFill>
            <a:schemeClr val="bg1"/>
          </a:solidFill>
          <a:ln w="38100" cmpd="dbl">
            <a:solidFill>
              <a:schemeClr val="tx1"/>
            </a:solidFill>
            <a:miter lim="800000"/>
            <a:headEnd/>
            <a:tailEnd/>
          </a:ln>
        </p:spPr>
        <p:txBody>
          <a:bodyPr wrap="none" lIns="90488" tIns="44450" rIns="90488" bIns="44450">
            <a:spAutoFit/>
          </a:bodyPr>
          <a:lstStyle/>
          <a:p>
            <a:pPr algn="ctr">
              <a:lnSpc>
                <a:spcPct val="90000"/>
              </a:lnSpc>
            </a:pPr>
            <a:r>
              <a:rPr lang="de-DE" sz="1600" dirty="0"/>
              <a:t>Angehörige</a:t>
            </a:r>
          </a:p>
        </p:txBody>
      </p:sp>
      <p:sp>
        <p:nvSpPr>
          <p:cNvPr id="39" name="Oval 10">
            <a:extLst>
              <a:ext uri="{FF2B5EF4-FFF2-40B4-BE49-F238E27FC236}">
                <a16:creationId xmlns:a16="http://schemas.microsoft.com/office/drawing/2014/main" id="{3E400EC0-3E6B-A44A-A184-8AD459149FE1}"/>
              </a:ext>
            </a:extLst>
          </p:cNvPr>
          <p:cNvSpPr>
            <a:spLocks noChangeArrowheads="1"/>
          </p:cNvSpPr>
          <p:nvPr/>
        </p:nvSpPr>
        <p:spPr bwMode="auto">
          <a:xfrm>
            <a:off x="4517858" y="6174929"/>
            <a:ext cx="981167" cy="368300"/>
          </a:xfrm>
          <a:prstGeom prst="ellipse">
            <a:avLst/>
          </a:prstGeom>
          <a:solidFill>
            <a:schemeClr val="bg1"/>
          </a:solidFill>
          <a:ln w="12700" cmpd="sng">
            <a:solidFill>
              <a:schemeClr val="tx1"/>
            </a:solidFill>
            <a:round/>
            <a:headEnd/>
            <a:tailEnd/>
          </a:ln>
        </p:spPr>
        <p:txBody>
          <a:bodyPr wrap="none" anchor="ctr"/>
          <a:lstStyle/>
          <a:p>
            <a:pPr algn="ctr"/>
            <a:r>
              <a:rPr lang="de-DE" sz="1600" dirty="0" err="1"/>
              <a:t>GebDatum</a:t>
            </a:r>
            <a:endParaRPr lang="de-DE" sz="1600" dirty="0"/>
          </a:p>
        </p:txBody>
      </p:sp>
      <p:cxnSp>
        <p:nvCxnSpPr>
          <p:cNvPr id="40" name="Straight Connector 39">
            <a:extLst>
              <a:ext uri="{FF2B5EF4-FFF2-40B4-BE49-F238E27FC236}">
                <a16:creationId xmlns:a16="http://schemas.microsoft.com/office/drawing/2014/main" id="{506F3F24-D25A-2442-8B9E-9E5111073973}"/>
              </a:ext>
            </a:extLst>
          </p:cNvPr>
          <p:cNvCxnSpPr>
            <a:cxnSpLocks/>
            <a:stCxn id="38" idx="2"/>
            <a:endCxn id="39" idx="0"/>
          </p:cNvCxnSpPr>
          <p:nvPr/>
        </p:nvCxnSpPr>
        <p:spPr>
          <a:xfrm flipH="1">
            <a:off x="5008441" y="5891371"/>
            <a:ext cx="793896" cy="28355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1" name="Oval 7">
            <a:extLst>
              <a:ext uri="{FF2B5EF4-FFF2-40B4-BE49-F238E27FC236}">
                <a16:creationId xmlns:a16="http://schemas.microsoft.com/office/drawing/2014/main" id="{FD95BBD4-AD0F-B248-8CD9-8FB6268ECAC6}"/>
              </a:ext>
            </a:extLst>
          </p:cNvPr>
          <p:cNvSpPr>
            <a:spLocks noChangeArrowheads="1"/>
          </p:cNvSpPr>
          <p:nvPr/>
        </p:nvSpPr>
        <p:spPr bwMode="auto">
          <a:xfrm>
            <a:off x="5884936" y="6204972"/>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Geschlecht</a:t>
            </a:r>
          </a:p>
        </p:txBody>
      </p:sp>
      <p:cxnSp>
        <p:nvCxnSpPr>
          <p:cNvPr id="42" name="Straight Connector 41">
            <a:extLst>
              <a:ext uri="{FF2B5EF4-FFF2-40B4-BE49-F238E27FC236}">
                <a16:creationId xmlns:a16="http://schemas.microsoft.com/office/drawing/2014/main" id="{2FDBAF51-8B5D-BF47-81BF-D0C4D08DFEBC}"/>
              </a:ext>
            </a:extLst>
          </p:cNvPr>
          <p:cNvCxnSpPr>
            <a:cxnSpLocks/>
            <a:stCxn id="38" idx="2"/>
            <a:endCxn id="41" idx="0"/>
          </p:cNvCxnSpPr>
          <p:nvPr/>
        </p:nvCxnSpPr>
        <p:spPr>
          <a:xfrm>
            <a:off x="5802337" y="5891370"/>
            <a:ext cx="606910" cy="31360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3" name="Oval 7">
            <a:extLst>
              <a:ext uri="{FF2B5EF4-FFF2-40B4-BE49-F238E27FC236}">
                <a16:creationId xmlns:a16="http://schemas.microsoft.com/office/drawing/2014/main" id="{4F07EAFF-5AF4-4D4B-8F8C-CE84C53E055F}"/>
              </a:ext>
            </a:extLst>
          </p:cNvPr>
          <p:cNvSpPr>
            <a:spLocks noChangeArrowheads="1"/>
          </p:cNvSpPr>
          <p:nvPr/>
        </p:nvSpPr>
        <p:spPr bwMode="auto">
          <a:xfrm>
            <a:off x="7254437" y="6180990"/>
            <a:ext cx="542166" cy="368300"/>
          </a:xfrm>
          <a:prstGeom prst="ellipse">
            <a:avLst/>
          </a:prstGeom>
          <a:solidFill>
            <a:schemeClr val="bg1"/>
          </a:solidFill>
          <a:ln w="12700">
            <a:solidFill>
              <a:schemeClr val="tx1"/>
            </a:solidFill>
            <a:round/>
            <a:headEnd/>
            <a:tailEnd/>
          </a:ln>
        </p:spPr>
        <p:txBody>
          <a:bodyPr wrap="none" anchor="ctr"/>
          <a:lstStyle/>
          <a:p>
            <a:pPr algn="ctr"/>
            <a:r>
              <a:rPr lang="de-DE" sz="1600" dirty="0"/>
              <a:t>Grad</a:t>
            </a:r>
          </a:p>
        </p:txBody>
      </p:sp>
      <p:cxnSp>
        <p:nvCxnSpPr>
          <p:cNvPr id="44" name="Straight Connector 43">
            <a:extLst>
              <a:ext uri="{FF2B5EF4-FFF2-40B4-BE49-F238E27FC236}">
                <a16:creationId xmlns:a16="http://schemas.microsoft.com/office/drawing/2014/main" id="{A8DB1C8B-6FFA-8943-994C-FE6A8FC7CA97}"/>
              </a:ext>
            </a:extLst>
          </p:cNvPr>
          <p:cNvCxnSpPr>
            <a:cxnSpLocks/>
            <a:stCxn id="38" idx="3"/>
            <a:endCxn id="43" idx="0"/>
          </p:cNvCxnSpPr>
          <p:nvPr/>
        </p:nvCxnSpPr>
        <p:spPr>
          <a:xfrm>
            <a:off x="6371276" y="5735688"/>
            <a:ext cx="1154245" cy="44530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5" name="Oval 7">
            <a:extLst>
              <a:ext uri="{FF2B5EF4-FFF2-40B4-BE49-F238E27FC236}">
                <a16:creationId xmlns:a16="http://schemas.microsoft.com/office/drawing/2014/main" id="{B0B12F3B-CF3C-EA4F-BE85-8D5D7ECA7ABE}"/>
              </a:ext>
            </a:extLst>
          </p:cNvPr>
          <p:cNvSpPr>
            <a:spLocks noChangeArrowheads="1"/>
          </p:cNvSpPr>
          <p:nvPr/>
        </p:nvSpPr>
        <p:spPr bwMode="auto">
          <a:xfrm>
            <a:off x="3662978" y="6162007"/>
            <a:ext cx="573663" cy="368300"/>
          </a:xfrm>
          <a:prstGeom prst="ellipse">
            <a:avLst/>
          </a:prstGeom>
          <a:solidFill>
            <a:schemeClr val="bg1"/>
          </a:solidFill>
          <a:ln w="12700">
            <a:solidFill>
              <a:schemeClr val="tx1"/>
            </a:solidFill>
            <a:round/>
            <a:headEnd/>
            <a:tailEnd/>
          </a:ln>
        </p:spPr>
        <p:txBody>
          <a:bodyPr wrap="none" anchor="ctr"/>
          <a:lstStyle/>
          <a:p>
            <a:pPr algn="ctr"/>
            <a:r>
              <a:rPr lang="de-DE" sz="1600" dirty="0"/>
              <a:t>Name</a:t>
            </a:r>
          </a:p>
        </p:txBody>
      </p:sp>
      <p:cxnSp>
        <p:nvCxnSpPr>
          <p:cNvPr id="46" name="Straight Connector 45">
            <a:extLst>
              <a:ext uri="{FF2B5EF4-FFF2-40B4-BE49-F238E27FC236}">
                <a16:creationId xmlns:a16="http://schemas.microsoft.com/office/drawing/2014/main" id="{15420471-8894-AC41-84F0-32770F03F7DB}"/>
              </a:ext>
            </a:extLst>
          </p:cNvPr>
          <p:cNvCxnSpPr>
            <a:cxnSpLocks/>
            <a:stCxn id="38" idx="1"/>
            <a:endCxn id="45" idx="0"/>
          </p:cNvCxnSpPr>
          <p:nvPr/>
        </p:nvCxnSpPr>
        <p:spPr>
          <a:xfrm flipH="1">
            <a:off x="3949810" y="5735687"/>
            <a:ext cx="1283589" cy="42632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8ECC8E19-6EF2-D142-BB56-CCCDB7FBEA7F}"/>
              </a:ext>
            </a:extLst>
          </p:cNvPr>
          <p:cNvSpPr txBox="1"/>
          <p:nvPr/>
        </p:nvSpPr>
        <p:spPr>
          <a:xfrm>
            <a:off x="1969914" y="3040974"/>
            <a:ext cx="1370055" cy="369332"/>
          </a:xfrm>
          <a:prstGeom prst="rect">
            <a:avLst/>
          </a:prstGeom>
          <a:noFill/>
        </p:spPr>
        <p:txBody>
          <a:bodyPr wrap="none" rtlCol="0">
            <a:spAutoFit/>
          </a:bodyPr>
          <a:lstStyle/>
          <a:p>
            <a:r>
              <a:rPr lang="de-DE" dirty="0"/>
              <a:t>Vorgesetzter</a:t>
            </a:r>
          </a:p>
        </p:txBody>
      </p:sp>
      <p:sp>
        <p:nvSpPr>
          <p:cNvPr id="48" name="TextBox 47">
            <a:extLst>
              <a:ext uri="{FF2B5EF4-FFF2-40B4-BE49-F238E27FC236}">
                <a16:creationId xmlns:a16="http://schemas.microsoft.com/office/drawing/2014/main" id="{5466B035-3953-6142-8F60-2FCADDD361C1}"/>
              </a:ext>
            </a:extLst>
          </p:cNvPr>
          <p:cNvSpPr txBox="1"/>
          <p:nvPr/>
        </p:nvSpPr>
        <p:spPr>
          <a:xfrm>
            <a:off x="3824621" y="3637803"/>
            <a:ext cx="1495859" cy="369332"/>
          </a:xfrm>
          <a:prstGeom prst="rect">
            <a:avLst/>
          </a:prstGeom>
          <a:noFill/>
        </p:spPr>
        <p:txBody>
          <a:bodyPr wrap="none" rtlCol="0">
            <a:spAutoFit/>
          </a:bodyPr>
          <a:lstStyle/>
          <a:p>
            <a:r>
              <a:rPr lang="de-DE" dirty="0"/>
              <a:t>Untergebener</a:t>
            </a:r>
          </a:p>
        </p:txBody>
      </p:sp>
      <p:cxnSp>
        <p:nvCxnSpPr>
          <p:cNvPr id="49" name="Straight Connector 48">
            <a:extLst>
              <a:ext uri="{FF2B5EF4-FFF2-40B4-BE49-F238E27FC236}">
                <a16:creationId xmlns:a16="http://schemas.microsoft.com/office/drawing/2014/main" id="{E6CA140A-2D46-DE48-B629-A5ED466B11BA}"/>
              </a:ext>
            </a:extLst>
          </p:cNvPr>
          <p:cNvCxnSpPr>
            <a:cxnSpLocks/>
          </p:cNvCxnSpPr>
          <p:nvPr/>
        </p:nvCxnSpPr>
        <p:spPr>
          <a:xfrm>
            <a:off x="3706908" y="6435576"/>
            <a:ext cx="468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99907AC4-EDD2-FB43-A469-2FB63D650E1D}"/>
              </a:ext>
            </a:extLst>
          </p:cNvPr>
          <p:cNvSpPr txBox="1"/>
          <p:nvPr/>
        </p:nvSpPr>
        <p:spPr>
          <a:xfrm>
            <a:off x="2471568" y="4111299"/>
            <a:ext cx="301686" cy="369332"/>
          </a:xfrm>
          <a:prstGeom prst="rect">
            <a:avLst/>
          </a:prstGeom>
          <a:noFill/>
        </p:spPr>
        <p:txBody>
          <a:bodyPr wrap="none" rtlCol="0">
            <a:spAutoFit/>
          </a:bodyPr>
          <a:lstStyle/>
          <a:p>
            <a:r>
              <a:rPr lang="de-DE" dirty="0"/>
              <a:t>1</a:t>
            </a:r>
          </a:p>
        </p:txBody>
      </p:sp>
      <p:sp>
        <p:nvSpPr>
          <p:cNvPr id="51" name="TextBox 50">
            <a:extLst>
              <a:ext uri="{FF2B5EF4-FFF2-40B4-BE49-F238E27FC236}">
                <a16:creationId xmlns:a16="http://schemas.microsoft.com/office/drawing/2014/main" id="{19CD60F2-1F01-5E41-A98F-C36F7768E592}"/>
              </a:ext>
            </a:extLst>
          </p:cNvPr>
          <p:cNvSpPr txBox="1"/>
          <p:nvPr/>
        </p:nvSpPr>
        <p:spPr>
          <a:xfrm>
            <a:off x="3824620" y="4095982"/>
            <a:ext cx="306494" cy="369332"/>
          </a:xfrm>
          <a:prstGeom prst="rect">
            <a:avLst/>
          </a:prstGeom>
          <a:noFill/>
        </p:spPr>
        <p:txBody>
          <a:bodyPr wrap="none" rtlCol="0">
            <a:spAutoFit/>
          </a:bodyPr>
          <a:lstStyle/>
          <a:p>
            <a:r>
              <a:rPr lang="de-DE" dirty="0"/>
              <a:t>n</a:t>
            </a:r>
          </a:p>
        </p:txBody>
      </p:sp>
    </p:spTree>
    <p:extLst>
      <p:ext uri="{BB962C8B-B14F-4D97-AF65-F5344CB8AC3E}">
        <p14:creationId xmlns:p14="http://schemas.microsoft.com/office/powerpoint/2010/main" val="37316714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B98B4999-CDEC-8B67-1DD8-B1E2BA7D63CD}"/>
              </a:ext>
            </a:extLst>
          </p:cNvPr>
          <p:cNvSpPr/>
          <p:nvPr/>
        </p:nvSpPr>
        <p:spPr>
          <a:xfrm>
            <a:off x="0" y="5938221"/>
            <a:ext cx="12192000" cy="177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2" name="Date Placeholder 61">
            <a:extLst>
              <a:ext uri="{FF2B5EF4-FFF2-40B4-BE49-F238E27FC236}">
                <a16:creationId xmlns:a16="http://schemas.microsoft.com/office/drawing/2014/main" id="{03CC38A9-7F5C-9040-B6A4-F66BA8A095B6}"/>
              </a:ext>
            </a:extLst>
          </p:cNvPr>
          <p:cNvSpPr>
            <a:spLocks noGrp="1"/>
          </p:cNvSpPr>
          <p:nvPr>
            <p:ph type="dt" sz="half" idx="2"/>
          </p:nvPr>
        </p:nvSpPr>
        <p:spPr/>
        <p:txBody>
          <a:bodyPr/>
          <a:lstStyle/>
          <a:p>
            <a:r>
              <a:rPr lang="en-GB"/>
              <a:t>Modellierung</a:t>
            </a:r>
          </a:p>
        </p:txBody>
      </p:sp>
      <p:sp>
        <p:nvSpPr>
          <p:cNvPr id="63" name="Footer Placeholder 62">
            <a:extLst>
              <a:ext uri="{FF2B5EF4-FFF2-40B4-BE49-F238E27FC236}">
                <a16:creationId xmlns:a16="http://schemas.microsoft.com/office/drawing/2014/main" id="{14538B96-55B2-E147-8E7A-6A0CFE4A6FC0}"/>
              </a:ext>
            </a:extLst>
          </p:cNvPr>
          <p:cNvSpPr>
            <a:spLocks noGrp="1"/>
          </p:cNvSpPr>
          <p:nvPr>
            <p:ph type="ftr" sz="quarter" idx="3"/>
          </p:nvPr>
        </p:nvSpPr>
        <p:spPr/>
        <p:txBody>
          <a:bodyPr/>
          <a:lstStyle/>
          <a:p>
            <a:r>
              <a:rPr lang="en-GB"/>
              <a:t>T. Braun - Datenbanken</a:t>
            </a:r>
          </a:p>
        </p:txBody>
      </p:sp>
      <p:sp>
        <p:nvSpPr>
          <p:cNvPr id="2" name="Slide Number Placeholder 1">
            <a:extLst>
              <a:ext uri="{FF2B5EF4-FFF2-40B4-BE49-F238E27FC236}">
                <a16:creationId xmlns:a16="http://schemas.microsoft.com/office/drawing/2014/main" id="{ABADCF54-4D16-554C-985A-A69770ABECB1}"/>
              </a:ext>
            </a:extLst>
          </p:cNvPr>
          <p:cNvSpPr>
            <a:spLocks noGrp="1"/>
          </p:cNvSpPr>
          <p:nvPr>
            <p:ph type="sldNum" sz="quarter" idx="4"/>
          </p:nvPr>
        </p:nvSpPr>
        <p:spPr/>
        <p:txBody>
          <a:bodyPr/>
          <a:lstStyle/>
          <a:p>
            <a:fld id="{6B52BCD7-8B4B-1443-81DC-540C3C62FE02}" type="slidenum">
              <a:rPr lang="en-GB" smtClean="0"/>
              <a:t>57</a:t>
            </a:fld>
            <a:endParaRPr lang="en-GB"/>
          </a:p>
        </p:txBody>
      </p:sp>
      <p:sp>
        <p:nvSpPr>
          <p:cNvPr id="3" name="Rectangle 2">
            <a:extLst>
              <a:ext uri="{FF2B5EF4-FFF2-40B4-BE49-F238E27FC236}">
                <a16:creationId xmlns:a16="http://schemas.microsoft.com/office/drawing/2014/main" id="{0B15110C-C42E-A246-97D7-BE7670E2E2F6}"/>
              </a:ext>
            </a:extLst>
          </p:cNvPr>
          <p:cNvSpPr/>
          <p:nvPr/>
        </p:nvSpPr>
        <p:spPr>
          <a:xfrm>
            <a:off x="1645382" y="1043873"/>
            <a:ext cx="8917423" cy="200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tangle 2">
            <a:extLst>
              <a:ext uri="{FF2B5EF4-FFF2-40B4-BE49-F238E27FC236}">
                <a16:creationId xmlns:a16="http://schemas.microsoft.com/office/drawing/2014/main" id="{2D29FD0A-3B2F-364A-8AC2-4245C31491FC}"/>
              </a:ext>
            </a:extLst>
          </p:cNvPr>
          <p:cNvSpPr>
            <a:spLocks noChangeArrowheads="1"/>
          </p:cNvSpPr>
          <p:nvPr/>
        </p:nvSpPr>
        <p:spPr bwMode="auto">
          <a:xfrm>
            <a:off x="8950055" y="1632376"/>
            <a:ext cx="981167"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Abteilung</a:t>
            </a:r>
          </a:p>
        </p:txBody>
      </p:sp>
      <p:sp>
        <p:nvSpPr>
          <p:cNvPr id="5" name="Oval 4">
            <a:extLst>
              <a:ext uri="{FF2B5EF4-FFF2-40B4-BE49-F238E27FC236}">
                <a16:creationId xmlns:a16="http://schemas.microsoft.com/office/drawing/2014/main" id="{98FE6088-47A2-5445-A0EE-3FEFF3FE4428}"/>
              </a:ext>
            </a:extLst>
          </p:cNvPr>
          <p:cNvSpPr>
            <a:spLocks noChangeArrowheads="1"/>
          </p:cNvSpPr>
          <p:nvPr/>
        </p:nvSpPr>
        <p:spPr bwMode="auto">
          <a:xfrm>
            <a:off x="8474151" y="701316"/>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u="sng"/>
              <a:t>Name</a:t>
            </a:r>
          </a:p>
        </p:txBody>
      </p:sp>
      <p:sp>
        <p:nvSpPr>
          <p:cNvPr id="6" name="Oval 7">
            <a:extLst>
              <a:ext uri="{FF2B5EF4-FFF2-40B4-BE49-F238E27FC236}">
                <a16:creationId xmlns:a16="http://schemas.microsoft.com/office/drawing/2014/main" id="{B3F2582D-181B-1145-A6B0-51D1014AE24A}"/>
              </a:ext>
            </a:extLst>
          </p:cNvPr>
          <p:cNvSpPr>
            <a:spLocks noChangeArrowheads="1"/>
          </p:cNvSpPr>
          <p:nvPr/>
        </p:nvSpPr>
        <p:spPr bwMode="auto">
          <a:xfrm>
            <a:off x="8813963" y="240250"/>
            <a:ext cx="979702" cy="368300"/>
          </a:xfrm>
          <a:prstGeom prst="ellipse">
            <a:avLst/>
          </a:prstGeom>
          <a:solidFill>
            <a:schemeClr val="bg1"/>
          </a:solidFill>
          <a:ln w="12700">
            <a:solidFill>
              <a:schemeClr val="tx1"/>
            </a:solidFill>
            <a:round/>
            <a:headEnd/>
            <a:tailEnd/>
          </a:ln>
        </p:spPr>
        <p:txBody>
          <a:bodyPr wrap="none" anchor="ctr"/>
          <a:lstStyle/>
          <a:p>
            <a:pPr algn="ctr"/>
            <a:r>
              <a:rPr lang="de-DE" sz="1600" u="sng"/>
              <a:t>Nummer</a:t>
            </a:r>
          </a:p>
        </p:txBody>
      </p:sp>
      <p:sp>
        <p:nvSpPr>
          <p:cNvPr id="7" name="Oval 10">
            <a:extLst>
              <a:ext uri="{FF2B5EF4-FFF2-40B4-BE49-F238E27FC236}">
                <a16:creationId xmlns:a16="http://schemas.microsoft.com/office/drawing/2014/main" id="{069390C2-5389-6F44-A8E8-CC85E001833C}"/>
              </a:ext>
            </a:extLst>
          </p:cNvPr>
          <p:cNvSpPr>
            <a:spLocks noChangeArrowheads="1"/>
          </p:cNvSpPr>
          <p:nvPr/>
        </p:nvSpPr>
        <p:spPr bwMode="auto">
          <a:xfrm>
            <a:off x="9419207" y="818219"/>
            <a:ext cx="981167" cy="368300"/>
          </a:xfrm>
          <a:prstGeom prst="ellipse">
            <a:avLst/>
          </a:prstGeom>
          <a:solidFill>
            <a:schemeClr val="bg1"/>
          </a:solidFill>
          <a:ln w="38100" cmpd="dbl">
            <a:solidFill>
              <a:schemeClr val="tx1"/>
            </a:solidFill>
            <a:round/>
            <a:headEnd/>
            <a:tailEnd/>
          </a:ln>
        </p:spPr>
        <p:txBody>
          <a:bodyPr wrap="none" anchor="ctr"/>
          <a:lstStyle/>
          <a:p>
            <a:pPr algn="ctr"/>
            <a:r>
              <a:rPr lang="de-DE" sz="1600"/>
              <a:t>Standorte</a:t>
            </a:r>
          </a:p>
        </p:txBody>
      </p:sp>
      <p:cxnSp>
        <p:nvCxnSpPr>
          <p:cNvPr id="8" name="Straight Connector 7">
            <a:extLst>
              <a:ext uri="{FF2B5EF4-FFF2-40B4-BE49-F238E27FC236}">
                <a16:creationId xmlns:a16="http://schemas.microsoft.com/office/drawing/2014/main" id="{3CD988A6-701F-6A4F-B0AB-1C8D31843037}"/>
              </a:ext>
            </a:extLst>
          </p:cNvPr>
          <p:cNvCxnSpPr>
            <a:cxnSpLocks/>
            <a:stCxn id="4" idx="0"/>
            <a:endCxn id="5" idx="4"/>
          </p:cNvCxnSpPr>
          <p:nvPr/>
        </p:nvCxnSpPr>
        <p:spPr>
          <a:xfrm flipH="1" flipV="1">
            <a:off x="8855152" y="1069617"/>
            <a:ext cx="585487" cy="562759"/>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59669640-BD30-BC46-8EF9-585C85D1B210}"/>
              </a:ext>
            </a:extLst>
          </p:cNvPr>
          <p:cNvCxnSpPr>
            <a:cxnSpLocks/>
            <a:stCxn id="4" idx="0"/>
            <a:endCxn id="6" idx="4"/>
          </p:cNvCxnSpPr>
          <p:nvPr/>
        </p:nvCxnSpPr>
        <p:spPr>
          <a:xfrm flipH="1" flipV="1">
            <a:off x="9303814" y="608551"/>
            <a:ext cx="136824" cy="102382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CF6DD6B4-F76A-E447-B4D9-ACBF701C0513}"/>
              </a:ext>
            </a:extLst>
          </p:cNvPr>
          <p:cNvCxnSpPr>
            <a:cxnSpLocks/>
            <a:stCxn id="4" idx="0"/>
            <a:endCxn id="7" idx="4"/>
          </p:cNvCxnSpPr>
          <p:nvPr/>
        </p:nvCxnSpPr>
        <p:spPr>
          <a:xfrm flipV="1">
            <a:off x="9440638" y="1186519"/>
            <a:ext cx="469152" cy="44585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CA568CE2-2FC5-6F4F-82C4-0DFA606B4E91}"/>
              </a:ext>
            </a:extLst>
          </p:cNvPr>
          <p:cNvCxnSpPr>
            <a:cxnSpLocks/>
            <a:stCxn id="11" idx="6"/>
            <a:endCxn id="4" idx="1"/>
          </p:cNvCxnSpPr>
          <p:nvPr/>
        </p:nvCxnSpPr>
        <p:spPr>
          <a:xfrm>
            <a:off x="8624690" y="1503947"/>
            <a:ext cx="325365" cy="2841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3" name="AutoShape 4">
            <a:extLst>
              <a:ext uri="{FF2B5EF4-FFF2-40B4-BE49-F238E27FC236}">
                <a16:creationId xmlns:a16="http://schemas.microsoft.com/office/drawing/2014/main" id="{3CF48C6D-60B3-AE4A-BB21-1A9E596AE7B9}"/>
              </a:ext>
            </a:extLst>
          </p:cNvPr>
          <p:cNvSpPr>
            <a:spLocks noChangeArrowheads="1"/>
          </p:cNvSpPr>
          <p:nvPr/>
        </p:nvSpPr>
        <p:spPr bwMode="auto">
          <a:xfrm>
            <a:off x="6447567" y="1488823"/>
            <a:ext cx="1564261" cy="596900"/>
          </a:xfrm>
          <a:prstGeom prst="diamond">
            <a:avLst/>
          </a:prstGeom>
          <a:solidFill>
            <a:schemeClr val="bg1"/>
          </a:solidFill>
          <a:ln w="12700">
            <a:solidFill>
              <a:srgbClr val="FFC000"/>
            </a:solidFill>
            <a:miter lim="800000"/>
            <a:headEnd/>
            <a:tailEnd/>
          </a:ln>
        </p:spPr>
        <p:txBody>
          <a:bodyPr wrap="none" anchor="ctr"/>
          <a:lstStyle/>
          <a:p>
            <a:pPr algn="ctr"/>
            <a:r>
              <a:rPr lang="de-DE" dirty="0" err="1"/>
              <a:t>arbeitet_für</a:t>
            </a:r>
            <a:endParaRPr lang="de-DE" dirty="0"/>
          </a:p>
        </p:txBody>
      </p:sp>
      <p:cxnSp>
        <p:nvCxnSpPr>
          <p:cNvPr id="14" name="Straight Connector 13">
            <a:extLst>
              <a:ext uri="{FF2B5EF4-FFF2-40B4-BE49-F238E27FC236}">
                <a16:creationId xmlns:a16="http://schemas.microsoft.com/office/drawing/2014/main" id="{3FA6C1EF-867D-C64C-ACC8-B46E1E133016}"/>
              </a:ext>
            </a:extLst>
          </p:cNvPr>
          <p:cNvCxnSpPr>
            <a:cxnSpLocks/>
            <a:stCxn id="13" idx="3"/>
            <a:endCxn id="4" idx="1"/>
          </p:cNvCxnSpPr>
          <p:nvPr/>
        </p:nvCxnSpPr>
        <p:spPr>
          <a:xfrm>
            <a:off x="8011828" y="1787273"/>
            <a:ext cx="938227" cy="786"/>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15" name="Rectangle 2">
            <a:extLst>
              <a:ext uri="{FF2B5EF4-FFF2-40B4-BE49-F238E27FC236}">
                <a16:creationId xmlns:a16="http://schemas.microsoft.com/office/drawing/2014/main" id="{8BEE6F27-F15D-0C4C-87E8-F9284436A455}"/>
              </a:ext>
            </a:extLst>
          </p:cNvPr>
          <p:cNvSpPr>
            <a:spLocks noChangeArrowheads="1"/>
          </p:cNvSpPr>
          <p:nvPr/>
        </p:nvSpPr>
        <p:spPr bwMode="auto">
          <a:xfrm>
            <a:off x="3459098" y="1634525"/>
            <a:ext cx="1115307"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Angestellte</a:t>
            </a:r>
          </a:p>
        </p:txBody>
      </p:sp>
      <p:cxnSp>
        <p:nvCxnSpPr>
          <p:cNvPr id="16" name="Straight Connector 15">
            <a:extLst>
              <a:ext uri="{FF2B5EF4-FFF2-40B4-BE49-F238E27FC236}">
                <a16:creationId xmlns:a16="http://schemas.microsoft.com/office/drawing/2014/main" id="{53BF9009-F246-BF4C-8614-8EC8636CC8F9}"/>
              </a:ext>
            </a:extLst>
          </p:cNvPr>
          <p:cNvCxnSpPr>
            <a:cxnSpLocks/>
            <a:stCxn id="15" idx="3"/>
            <a:endCxn id="13" idx="1"/>
          </p:cNvCxnSpPr>
          <p:nvPr/>
        </p:nvCxnSpPr>
        <p:spPr>
          <a:xfrm flipV="1">
            <a:off x="4574404" y="1787274"/>
            <a:ext cx="1873162" cy="2935"/>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17" name="AutoShape 4">
            <a:extLst>
              <a:ext uri="{FF2B5EF4-FFF2-40B4-BE49-F238E27FC236}">
                <a16:creationId xmlns:a16="http://schemas.microsoft.com/office/drawing/2014/main" id="{1F7B6382-06A7-F944-909F-542E561FFF54}"/>
              </a:ext>
            </a:extLst>
          </p:cNvPr>
          <p:cNvSpPr>
            <a:spLocks noChangeArrowheads="1"/>
          </p:cNvSpPr>
          <p:nvPr/>
        </p:nvSpPr>
        <p:spPr bwMode="auto">
          <a:xfrm>
            <a:off x="8662085" y="2535469"/>
            <a:ext cx="1557107" cy="596900"/>
          </a:xfrm>
          <a:prstGeom prst="diamond">
            <a:avLst/>
          </a:prstGeom>
          <a:solidFill>
            <a:schemeClr val="bg1"/>
          </a:solidFill>
          <a:ln w="12700">
            <a:solidFill>
              <a:srgbClr val="FFC000"/>
            </a:solidFill>
            <a:miter lim="800000"/>
            <a:headEnd/>
            <a:tailEnd/>
          </a:ln>
        </p:spPr>
        <p:txBody>
          <a:bodyPr wrap="none" anchor="ctr"/>
          <a:lstStyle/>
          <a:p>
            <a:pPr algn="ctr"/>
            <a:r>
              <a:rPr lang="de-DE" dirty="0"/>
              <a:t>kontrolliert</a:t>
            </a:r>
          </a:p>
        </p:txBody>
      </p:sp>
      <p:cxnSp>
        <p:nvCxnSpPr>
          <p:cNvPr id="18" name="Straight Connector 17">
            <a:extLst>
              <a:ext uri="{FF2B5EF4-FFF2-40B4-BE49-F238E27FC236}">
                <a16:creationId xmlns:a16="http://schemas.microsoft.com/office/drawing/2014/main" id="{4E03E82D-A74F-3D4A-959C-4B2C636A8B60}"/>
              </a:ext>
            </a:extLst>
          </p:cNvPr>
          <p:cNvCxnSpPr>
            <a:cxnSpLocks/>
            <a:stCxn id="17" idx="0"/>
            <a:endCxn id="4" idx="2"/>
          </p:cNvCxnSpPr>
          <p:nvPr/>
        </p:nvCxnSpPr>
        <p:spPr>
          <a:xfrm flipV="1">
            <a:off x="9440638" y="1943743"/>
            <a:ext cx="0" cy="591727"/>
          </a:xfrm>
          <a:prstGeom prst="line">
            <a:avLst/>
          </a:prstGeom>
          <a:ln w="12700">
            <a:solidFill>
              <a:srgbClr val="FFC000"/>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641B547-F2DE-CB4E-8BF4-E1ABDE84DD0F}"/>
              </a:ext>
            </a:extLst>
          </p:cNvPr>
          <p:cNvCxnSpPr>
            <a:cxnSpLocks/>
            <a:stCxn id="20" idx="0"/>
            <a:endCxn id="17" idx="2"/>
          </p:cNvCxnSpPr>
          <p:nvPr/>
        </p:nvCxnSpPr>
        <p:spPr>
          <a:xfrm flipH="1" flipV="1">
            <a:off x="9440638" y="3132369"/>
            <a:ext cx="1342" cy="505798"/>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20" name="Rectangle 2">
            <a:extLst>
              <a:ext uri="{FF2B5EF4-FFF2-40B4-BE49-F238E27FC236}">
                <a16:creationId xmlns:a16="http://schemas.microsoft.com/office/drawing/2014/main" id="{9123258C-4463-AE4A-A755-03027A091BE5}"/>
              </a:ext>
            </a:extLst>
          </p:cNvPr>
          <p:cNvSpPr>
            <a:spLocks noChangeArrowheads="1"/>
          </p:cNvSpPr>
          <p:nvPr/>
        </p:nvSpPr>
        <p:spPr bwMode="auto">
          <a:xfrm>
            <a:off x="9052225" y="3638168"/>
            <a:ext cx="779510" cy="311367"/>
          </a:xfrm>
          <a:prstGeom prst="rect">
            <a:avLst/>
          </a:prstGeom>
          <a:solidFill>
            <a:schemeClr val="bg1"/>
          </a:solidFill>
          <a:ln w="12700">
            <a:solidFill>
              <a:srgbClr val="FFC000"/>
            </a:solidFill>
            <a:miter lim="800000"/>
            <a:headEnd/>
            <a:tailEnd/>
          </a:ln>
        </p:spPr>
        <p:txBody>
          <a:bodyPr wrap="none" lIns="90488" tIns="44450" rIns="90488" bIns="44450">
            <a:spAutoFit/>
          </a:bodyPr>
          <a:lstStyle/>
          <a:p>
            <a:pPr algn="ctr">
              <a:lnSpc>
                <a:spcPct val="90000"/>
              </a:lnSpc>
            </a:pPr>
            <a:r>
              <a:rPr lang="de-DE" sz="1600" dirty="0"/>
              <a:t>Projekt</a:t>
            </a:r>
          </a:p>
        </p:txBody>
      </p:sp>
      <p:sp>
        <p:nvSpPr>
          <p:cNvPr id="21" name="AutoShape 4">
            <a:extLst>
              <a:ext uri="{FF2B5EF4-FFF2-40B4-BE49-F238E27FC236}">
                <a16:creationId xmlns:a16="http://schemas.microsoft.com/office/drawing/2014/main" id="{531A9551-4F43-104F-A721-FB05636C3CA7}"/>
              </a:ext>
            </a:extLst>
          </p:cNvPr>
          <p:cNvSpPr>
            <a:spLocks noChangeArrowheads="1"/>
          </p:cNvSpPr>
          <p:nvPr/>
        </p:nvSpPr>
        <p:spPr bwMode="auto">
          <a:xfrm>
            <a:off x="6447746" y="3480410"/>
            <a:ext cx="1564261" cy="596900"/>
          </a:xfrm>
          <a:prstGeom prst="diamond">
            <a:avLst/>
          </a:prstGeom>
          <a:solidFill>
            <a:schemeClr val="bg1"/>
          </a:solidFill>
          <a:ln w="12700">
            <a:solidFill>
              <a:srgbClr val="FFC000"/>
            </a:solidFill>
            <a:miter lim="800000"/>
            <a:headEnd/>
            <a:tailEnd/>
          </a:ln>
        </p:spPr>
        <p:txBody>
          <a:bodyPr wrap="none" anchor="ctr"/>
          <a:lstStyle/>
          <a:p>
            <a:pPr algn="ctr"/>
            <a:r>
              <a:rPr lang="de-DE" dirty="0" err="1"/>
              <a:t>arbeitet_an</a:t>
            </a:r>
            <a:endParaRPr lang="de-DE" dirty="0"/>
          </a:p>
        </p:txBody>
      </p:sp>
      <p:cxnSp>
        <p:nvCxnSpPr>
          <p:cNvPr id="22" name="Straight Connector 21">
            <a:extLst>
              <a:ext uri="{FF2B5EF4-FFF2-40B4-BE49-F238E27FC236}">
                <a16:creationId xmlns:a16="http://schemas.microsoft.com/office/drawing/2014/main" id="{CFB95DA6-C35D-C746-92CC-290C7DEED804}"/>
              </a:ext>
            </a:extLst>
          </p:cNvPr>
          <p:cNvCxnSpPr>
            <a:cxnSpLocks/>
            <a:stCxn id="21" idx="3"/>
            <a:endCxn id="20" idx="1"/>
          </p:cNvCxnSpPr>
          <p:nvPr/>
        </p:nvCxnSpPr>
        <p:spPr>
          <a:xfrm>
            <a:off x="8012007" y="3778861"/>
            <a:ext cx="1040219" cy="14991"/>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E7EECA6-7C6E-3B47-BB36-6D321CB46759}"/>
              </a:ext>
            </a:extLst>
          </p:cNvPr>
          <p:cNvCxnSpPr>
            <a:cxnSpLocks/>
            <a:stCxn id="15" idx="3"/>
            <a:endCxn id="21" idx="1"/>
          </p:cNvCxnSpPr>
          <p:nvPr/>
        </p:nvCxnSpPr>
        <p:spPr>
          <a:xfrm>
            <a:off x="4574405" y="1790208"/>
            <a:ext cx="1873341" cy="1988652"/>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24" name="AutoShape 4">
            <a:extLst>
              <a:ext uri="{FF2B5EF4-FFF2-40B4-BE49-F238E27FC236}">
                <a16:creationId xmlns:a16="http://schemas.microsoft.com/office/drawing/2014/main" id="{0CCC5F2F-924E-9C46-B287-0CC29D68700E}"/>
              </a:ext>
            </a:extLst>
          </p:cNvPr>
          <p:cNvSpPr>
            <a:spLocks noChangeArrowheads="1"/>
          </p:cNvSpPr>
          <p:nvPr/>
        </p:nvSpPr>
        <p:spPr bwMode="auto">
          <a:xfrm>
            <a:off x="2722501" y="3982198"/>
            <a:ext cx="1116460" cy="596900"/>
          </a:xfrm>
          <a:prstGeom prst="diamond">
            <a:avLst/>
          </a:prstGeom>
          <a:solidFill>
            <a:schemeClr val="bg1"/>
          </a:solidFill>
          <a:ln w="12700">
            <a:solidFill>
              <a:schemeClr val="tx1"/>
            </a:solidFill>
            <a:miter lim="800000"/>
            <a:headEnd/>
            <a:tailEnd/>
          </a:ln>
        </p:spPr>
        <p:txBody>
          <a:bodyPr wrap="none" anchor="ctr"/>
          <a:lstStyle/>
          <a:p>
            <a:pPr algn="ctr"/>
            <a:r>
              <a:rPr lang="de-DE" dirty="0"/>
              <a:t>Aufsicht</a:t>
            </a:r>
          </a:p>
        </p:txBody>
      </p:sp>
      <p:cxnSp>
        <p:nvCxnSpPr>
          <p:cNvPr id="25" name="Straight Connector 24">
            <a:extLst>
              <a:ext uri="{FF2B5EF4-FFF2-40B4-BE49-F238E27FC236}">
                <a16:creationId xmlns:a16="http://schemas.microsoft.com/office/drawing/2014/main" id="{0AEFAF91-C862-054C-8C79-5B549095B611}"/>
              </a:ext>
            </a:extLst>
          </p:cNvPr>
          <p:cNvCxnSpPr>
            <a:cxnSpLocks/>
            <a:stCxn id="24" idx="3"/>
            <a:endCxn id="15" idx="2"/>
          </p:cNvCxnSpPr>
          <p:nvPr/>
        </p:nvCxnSpPr>
        <p:spPr>
          <a:xfrm flipV="1">
            <a:off x="3838961" y="1945892"/>
            <a:ext cx="177790" cy="23347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B9A80F46-7E7D-9F4F-B339-E328F0637AB8}"/>
              </a:ext>
            </a:extLst>
          </p:cNvPr>
          <p:cNvCxnSpPr>
            <a:cxnSpLocks/>
            <a:stCxn id="15" idx="2"/>
            <a:endCxn id="24" idx="1"/>
          </p:cNvCxnSpPr>
          <p:nvPr/>
        </p:nvCxnSpPr>
        <p:spPr>
          <a:xfrm flipH="1">
            <a:off x="2722501" y="1945892"/>
            <a:ext cx="1294250" cy="23347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7" name="AutoShape 4">
            <a:extLst>
              <a:ext uri="{FF2B5EF4-FFF2-40B4-BE49-F238E27FC236}">
                <a16:creationId xmlns:a16="http://schemas.microsoft.com/office/drawing/2014/main" id="{5DEE916D-1819-CB47-BD96-01660447FCD2}"/>
              </a:ext>
            </a:extLst>
          </p:cNvPr>
          <p:cNvSpPr>
            <a:spLocks noChangeArrowheads="1"/>
          </p:cNvSpPr>
          <p:nvPr/>
        </p:nvSpPr>
        <p:spPr bwMode="auto">
          <a:xfrm>
            <a:off x="4722048" y="4028384"/>
            <a:ext cx="2160574" cy="1192907"/>
          </a:xfrm>
          <a:prstGeom prst="diamond">
            <a:avLst/>
          </a:prstGeom>
          <a:solidFill>
            <a:schemeClr val="bg1"/>
          </a:solidFill>
          <a:ln w="12700" cmpd="sng">
            <a:solidFill>
              <a:srgbClr val="FFC000"/>
            </a:solidFill>
            <a:miter lim="800000"/>
            <a:headEnd/>
            <a:tailEnd/>
          </a:ln>
        </p:spPr>
        <p:txBody>
          <a:bodyPr wrap="none" anchor="ctr"/>
          <a:lstStyle/>
          <a:p>
            <a:pPr algn="ctr"/>
            <a:r>
              <a:rPr lang="de-DE" dirty="0" err="1"/>
              <a:t>Angehörige_von</a:t>
            </a:r>
            <a:endParaRPr lang="de-DE" dirty="0"/>
          </a:p>
        </p:txBody>
      </p:sp>
      <p:cxnSp>
        <p:nvCxnSpPr>
          <p:cNvPr id="28" name="Straight Connector 27">
            <a:extLst>
              <a:ext uri="{FF2B5EF4-FFF2-40B4-BE49-F238E27FC236}">
                <a16:creationId xmlns:a16="http://schemas.microsoft.com/office/drawing/2014/main" id="{F3D17B2D-F799-3743-AD1D-44248B4E3B34}"/>
              </a:ext>
            </a:extLst>
          </p:cNvPr>
          <p:cNvCxnSpPr>
            <a:cxnSpLocks/>
            <a:stCxn id="27" idx="2"/>
            <a:endCxn id="46" idx="0"/>
          </p:cNvCxnSpPr>
          <p:nvPr/>
        </p:nvCxnSpPr>
        <p:spPr>
          <a:xfrm>
            <a:off x="5802335" y="5221291"/>
            <a:ext cx="2" cy="358713"/>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D59B8AEA-3C16-0B45-9012-D0E58D064F32}"/>
              </a:ext>
            </a:extLst>
          </p:cNvPr>
          <p:cNvCxnSpPr>
            <a:cxnSpLocks/>
            <a:stCxn id="15" idx="3"/>
            <a:endCxn id="27" idx="0"/>
          </p:cNvCxnSpPr>
          <p:nvPr/>
        </p:nvCxnSpPr>
        <p:spPr>
          <a:xfrm>
            <a:off x="4574405" y="1790209"/>
            <a:ext cx="1227931" cy="2238175"/>
          </a:xfrm>
          <a:prstGeom prst="line">
            <a:avLst/>
          </a:prstGeom>
          <a:ln w="12700">
            <a:solidFill>
              <a:srgbClr val="FFC000"/>
            </a:solidFill>
          </a:ln>
        </p:spPr>
        <p:style>
          <a:lnRef idx="1">
            <a:schemeClr val="dk1"/>
          </a:lnRef>
          <a:fillRef idx="0">
            <a:schemeClr val="dk1"/>
          </a:fillRef>
          <a:effectRef idx="0">
            <a:schemeClr val="dk1"/>
          </a:effectRef>
          <a:fontRef idx="minor">
            <a:schemeClr val="tx1"/>
          </a:fontRef>
        </p:style>
      </p:cxnSp>
      <p:sp>
        <p:nvSpPr>
          <p:cNvPr id="30" name="Oval 7">
            <a:extLst>
              <a:ext uri="{FF2B5EF4-FFF2-40B4-BE49-F238E27FC236}">
                <a16:creationId xmlns:a16="http://schemas.microsoft.com/office/drawing/2014/main" id="{3CFC93A4-80D0-EE47-B096-7318D95D817B}"/>
              </a:ext>
            </a:extLst>
          </p:cNvPr>
          <p:cNvSpPr>
            <a:spLocks noChangeArrowheads="1"/>
          </p:cNvSpPr>
          <p:nvPr/>
        </p:nvSpPr>
        <p:spPr bwMode="auto">
          <a:xfrm>
            <a:off x="1941665" y="1436825"/>
            <a:ext cx="1081882" cy="368300"/>
          </a:xfrm>
          <a:prstGeom prst="ellipse">
            <a:avLst/>
          </a:prstGeom>
          <a:solidFill>
            <a:schemeClr val="bg1"/>
          </a:solidFill>
          <a:ln w="12700">
            <a:solidFill>
              <a:schemeClr val="tx1"/>
            </a:solidFill>
            <a:round/>
            <a:headEnd/>
            <a:tailEnd/>
          </a:ln>
        </p:spPr>
        <p:txBody>
          <a:bodyPr wrap="none" anchor="ctr"/>
          <a:lstStyle/>
          <a:p>
            <a:pPr algn="ctr"/>
            <a:r>
              <a:rPr lang="de-DE" sz="1600" u="sng" dirty="0" err="1"/>
              <a:t>SozVersNr</a:t>
            </a:r>
            <a:endParaRPr lang="de-DE" sz="1600" u="sng" dirty="0"/>
          </a:p>
        </p:txBody>
      </p:sp>
      <p:sp>
        <p:nvSpPr>
          <p:cNvPr id="31" name="Oval 10">
            <a:extLst>
              <a:ext uri="{FF2B5EF4-FFF2-40B4-BE49-F238E27FC236}">
                <a16:creationId xmlns:a16="http://schemas.microsoft.com/office/drawing/2014/main" id="{22DAB250-2603-524E-B68B-D80FCE21C666}"/>
              </a:ext>
            </a:extLst>
          </p:cNvPr>
          <p:cNvSpPr>
            <a:spLocks noChangeArrowheads="1"/>
          </p:cNvSpPr>
          <p:nvPr/>
        </p:nvSpPr>
        <p:spPr bwMode="auto">
          <a:xfrm>
            <a:off x="1992023" y="1971735"/>
            <a:ext cx="981167" cy="368300"/>
          </a:xfrm>
          <a:prstGeom prst="ellipse">
            <a:avLst/>
          </a:prstGeom>
          <a:solidFill>
            <a:schemeClr val="bg1"/>
          </a:solidFill>
          <a:ln w="12700" cmpd="sng">
            <a:solidFill>
              <a:schemeClr val="tx1"/>
            </a:solidFill>
            <a:round/>
            <a:headEnd/>
            <a:tailEnd/>
          </a:ln>
        </p:spPr>
        <p:txBody>
          <a:bodyPr wrap="none" anchor="ctr"/>
          <a:lstStyle/>
          <a:p>
            <a:pPr algn="ctr"/>
            <a:r>
              <a:rPr lang="de-DE" sz="1600" dirty="0" err="1"/>
              <a:t>GebDatum</a:t>
            </a:r>
            <a:endParaRPr lang="de-DE" sz="1600" dirty="0"/>
          </a:p>
        </p:txBody>
      </p:sp>
      <p:cxnSp>
        <p:nvCxnSpPr>
          <p:cNvPr id="32" name="Straight Connector 31">
            <a:extLst>
              <a:ext uri="{FF2B5EF4-FFF2-40B4-BE49-F238E27FC236}">
                <a16:creationId xmlns:a16="http://schemas.microsoft.com/office/drawing/2014/main" id="{4D962CCB-F5AA-CB49-B43B-30F46882B80C}"/>
              </a:ext>
            </a:extLst>
          </p:cNvPr>
          <p:cNvCxnSpPr>
            <a:cxnSpLocks/>
            <a:stCxn id="15" idx="1"/>
            <a:endCxn id="30" idx="6"/>
          </p:cNvCxnSpPr>
          <p:nvPr/>
        </p:nvCxnSpPr>
        <p:spPr>
          <a:xfrm flipH="1" flipV="1">
            <a:off x="3023547" y="1620976"/>
            <a:ext cx="435550" cy="1692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9A9ABF03-8013-E643-A2AF-5984AF81977C}"/>
              </a:ext>
            </a:extLst>
          </p:cNvPr>
          <p:cNvCxnSpPr>
            <a:cxnSpLocks/>
            <a:stCxn id="15" idx="1"/>
            <a:endCxn id="31" idx="6"/>
          </p:cNvCxnSpPr>
          <p:nvPr/>
        </p:nvCxnSpPr>
        <p:spPr>
          <a:xfrm flipH="1">
            <a:off x="2973189" y="1790209"/>
            <a:ext cx="485908" cy="36567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4" name="Oval 7">
            <a:extLst>
              <a:ext uri="{FF2B5EF4-FFF2-40B4-BE49-F238E27FC236}">
                <a16:creationId xmlns:a16="http://schemas.microsoft.com/office/drawing/2014/main" id="{8A124623-9B17-6344-A274-919B11D7C1D4}"/>
              </a:ext>
            </a:extLst>
          </p:cNvPr>
          <p:cNvSpPr>
            <a:spLocks noChangeArrowheads="1"/>
          </p:cNvSpPr>
          <p:nvPr/>
        </p:nvSpPr>
        <p:spPr bwMode="auto">
          <a:xfrm>
            <a:off x="3393051" y="648051"/>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Geschlecht</a:t>
            </a:r>
          </a:p>
        </p:txBody>
      </p:sp>
      <p:cxnSp>
        <p:nvCxnSpPr>
          <p:cNvPr id="35" name="Straight Connector 34">
            <a:extLst>
              <a:ext uri="{FF2B5EF4-FFF2-40B4-BE49-F238E27FC236}">
                <a16:creationId xmlns:a16="http://schemas.microsoft.com/office/drawing/2014/main" id="{D56E2041-86F1-3648-9D31-C7F5D848120F}"/>
              </a:ext>
            </a:extLst>
          </p:cNvPr>
          <p:cNvCxnSpPr>
            <a:cxnSpLocks/>
            <a:stCxn id="15" idx="0"/>
            <a:endCxn id="34" idx="4"/>
          </p:cNvCxnSpPr>
          <p:nvPr/>
        </p:nvCxnSpPr>
        <p:spPr>
          <a:xfrm flipH="1" flipV="1">
            <a:off x="3917363" y="1016352"/>
            <a:ext cx="99389" cy="61817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6" name="Oval 7">
            <a:extLst>
              <a:ext uri="{FF2B5EF4-FFF2-40B4-BE49-F238E27FC236}">
                <a16:creationId xmlns:a16="http://schemas.microsoft.com/office/drawing/2014/main" id="{6F5BCA51-442C-1B44-B161-3D3E6C1BD31E}"/>
              </a:ext>
            </a:extLst>
          </p:cNvPr>
          <p:cNvSpPr>
            <a:spLocks noChangeArrowheads="1"/>
          </p:cNvSpPr>
          <p:nvPr/>
        </p:nvSpPr>
        <p:spPr bwMode="auto">
          <a:xfrm>
            <a:off x="3993226" y="990132"/>
            <a:ext cx="793884" cy="368300"/>
          </a:xfrm>
          <a:prstGeom prst="ellipse">
            <a:avLst/>
          </a:prstGeom>
          <a:solidFill>
            <a:schemeClr val="bg1"/>
          </a:solidFill>
          <a:ln w="12700">
            <a:solidFill>
              <a:schemeClr val="tx1"/>
            </a:solidFill>
            <a:round/>
            <a:headEnd/>
            <a:tailEnd/>
          </a:ln>
        </p:spPr>
        <p:txBody>
          <a:bodyPr wrap="none" anchor="ctr"/>
          <a:lstStyle/>
          <a:p>
            <a:pPr algn="ctr"/>
            <a:r>
              <a:rPr lang="de-DE" sz="1600" dirty="0"/>
              <a:t>Adresse</a:t>
            </a:r>
          </a:p>
        </p:txBody>
      </p:sp>
      <p:cxnSp>
        <p:nvCxnSpPr>
          <p:cNvPr id="37" name="Straight Connector 36">
            <a:extLst>
              <a:ext uri="{FF2B5EF4-FFF2-40B4-BE49-F238E27FC236}">
                <a16:creationId xmlns:a16="http://schemas.microsoft.com/office/drawing/2014/main" id="{795038FC-2781-6B48-8B44-EB8BBA5ABC40}"/>
              </a:ext>
            </a:extLst>
          </p:cNvPr>
          <p:cNvCxnSpPr>
            <a:cxnSpLocks/>
            <a:stCxn id="15" idx="0"/>
            <a:endCxn id="36" idx="4"/>
          </p:cNvCxnSpPr>
          <p:nvPr/>
        </p:nvCxnSpPr>
        <p:spPr>
          <a:xfrm flipV="1">
            <a:off x="4016752" y="1358432"/>
            <a:ext cx="373417" cy="27609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8" name="Oval 7">
            <a:extLst>
              <a:ext uri="{FF2B5EF4-FFF2-40B4-BE49-F238E27FC236}">
                <a16:creationId xmlns:a16="http://schemas.microsoft.com/office/drawing/2014/main" id="{3F70FC0A-8E20-FE49-A77C-41E1CBB30319}"/>
              </a:ext>
            </a:extLst>
          </p:cNvPr>
          <p:cNvSpPr>
            <a:spLocks noChangeArrowheads="1"/>
          </p:cNvSpPr>
          <p:nvPr/>
        </p:nvSpPr>
        <p:spPr bwMode="auto">
          <a:xfrm>
            <a:off x="4889094" y="677091"/>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Gehalt</a:t>
            </a:r>
          </a:p>
        </p:txBody>
      </p:sp>
      <p:cxnSp>
        <p:nvCxnSpPr>
          <p:cNvPr id="39" name="Straight Connector 38">
            <a:extLst>
              <a:ext uri="{FF2B5EF4-FFF2-40B4-BE49-F238E27FC236}">
                <a16:creationId xmlns:a16="http://schemas.microsoft.com/office/drawing/2014/main" id="{FC8A5D95-FF41-624A-BABC-05860A2BD9FB}"/>
              </a:ext>
            </a:extLst>
          </p:cNvPr>
          <p:cNvCxnSpPr>
            <a:cxnSpLocks/>
            <a:stCxn id="15" idx="0"/>
            <a:endCxn id="38" idx="4"/>
          </p:cNvCxnSpPr>
          <p:nvPr/>
        </p:nvCxnSpPr>
        <p:spPr>
          <a:xfrm flipV="1">
            <a:off x="4016751" y="1045392"/>
            <a:ext cx="1396654" cy="5891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0" name="Oval 7">
            <a:extLst>
              <a:ext uri="{FF2B5EF4-FFF2-40B4-BE49-F238E27FC236}">
                <a16:creationId xmlns:a16="http://schemas.microsoft.com/office/drawing/2014/main" id="{D993060D-6AC9-E249-AA64-BE016B8713C6}"/>
              </a:ext>
            </a:extLst>
          </p:cNvPr>
          <p:cNvSpPr>
            <a:spLocks noChangeArrowheads="1"/>
          </p:cNvSpPr>
          <p:nvPr/>
        </p:nvSpPr>
        <p:spPr bwMode="auto">
          <a:xfrm>
            <a:off x="2680398" y="687273"/>
            <a:ext cx="573663" cy="368300"/>
          </a:xfrm>
          <a:prstGeom prst="ellipse">
            <a:avLst/>
          </a:prstGeom>
          <a:solidFill>
            <a:schemeClr val="bg1"/>
          </a:solidFill>
          <a:ln w="12700">
            <a:solidFill>
              <a:schemeClr val="tx1"/>
            </a:solidFill>
            <a:round/>
            <a:headEnd/>
            <a:tailEnd/>
          </a:ln>
        </p:spPr>
        <p:txBody>
          <a:bodyPr wrap="none" anchor="ctr"/>
          <a:lstStyle/>
          <a:p>
            <a:pPr algn="ctr"/>
            <a:r>
              <a:rPr lang="de-DE" sz="1600" dirty="0"/>
              <a:t>Name</a:t>
            </a:r>
          </a:p>
        </p:txBody>
      </p:sp>
      <p:cxnSp>
        <p:nvCxnSpPr>
          <p:cNvPr id="41" name="Straight Connector 40">
            <a:extLst>
              <a:ext uri="{FF2B5EF4-FFF2-40B4-BE49-F238E27FC236}">
                <a16:creationId xmlns:a16="http://schemas.microsoft.com/office/drawing/2014/main" id="{1B44C609-19C2-D747-8E7C-8202C94DCB0C}"/>
              </a:ext>
            </a:extLst>
          </p:cNvPr>
          <p:cNvCxnSpPr>
            <a:cxnSpLocks/>
            <a:stCxn id="15" idx="1"/>
            <a:endCxn id="40" idx="4"/>
          </p:cNvCxnSpPr>
          <p:nvPr/>
        </p:nvCxnSpPr>
        <p:spPr>
          <a:xfrm flipH="1" flipV="1">
            <a:off x="2967229" y="1055574"/>
            <a:ext cx="491868" cy="73463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2" name="Oval 7">
            <a:extLst>
              <a:ext uri="{FF2B5EF4-FFF2-40B4-BE49-F238E27FC236}">
                <a16:creationId xmlns:a16="http://schemas.microsoft.com/office/drawing/2014/main" id="{B80AF0BA-CE80-E346-A401-108749C0BB10}"/>
              </a:ext>
            </a:extLst>
          </p:cNvPr>
          <p:cNvSpPr>
            <a:spLocks noChangeArrowheads="1"/>
          </p:cNvSpPr>
          <p:nvPr/>
        </p:nvSpPr>
        <p:spPr bwMode="auto">
          <a:xfrm>
            <a:off x="2111381" y="145427"/>
            <a:ext cx="861808" cy="368300"/>
          </a:xfrm>
          <a:prstGeom prst="ellipse">
            <a:avLst/>
          </a:prstGeom>
          <a:solidFill>
            <a:schemeClr val="bg1"/>
          </a:solidFill>
          <a:ln w="12700">
            <a:solidFill>
              <a:schemeClr val="tx1"/>
            </a:solidFill>
            <a:round/>
            <a:headEnd/>
            <a:tailEnd/>
          </a:ln>
        </p:spPr>
        <p:txBody>
          <a:bodyPr wrap="none" anchor="ctr"/>
          <a:lstStyle/>
          <a:p>
            <a:pPr algn="ctr"/>
            <a:r>
              <a:rPr lang="de-DE" sz="1600" dirty="0"/>
              <a:t>Vorname</a:t>
            </a:r>
          </a:p>
        </p:txBody>
      </p:sp>
      <p:cxnSp>
        <p:nvCxnSpPr>
          <p:cNvPr id="43" name="Straight Connector 42">
            <a:extLst>
              <a:ext uri="{FF2B5EF4-FFF2-40B4-BE49-F238E27FC236}">
                <a16:creationId xmlns:a16="http://schemas.microsoft.com/office/drawing/2014/main" id="{A01F05B2-28E0-1144-B51B-FDE5BE46A4EE}"/>
              </a:ext>
            </a:extLst>
          </p:cNvPr>
          <p:cNvCxnSpPr>
            <a:cxnSpLocks/>
            <a:stCxn id="40" idx="1"/>
            <a:endCxn id="42" idx="4"/>
          </p:cNvCxnSpPr>
          <p:nvPr/>
        </p:nvCxnSpPr>
        <p:spPr>
          <a:xfrm flipH="1" flipV="1">
            <a:off x="2542286" y="513727"/>
            <a:ext cx="222123" cy="22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4" name="Oval 7">
            <a:extLst>
              <a:ext uri="{FF2B5EF4-FFF2-40B4-BE49-F238E27FC236}">
                <a16:creationId xmlns:a16="http://schemas.microsoft.com/office/drawing/2014/main" id="{70A0B52F-9A75-E24B-AF07-2467ED6CF70D}"/>
              </a:ext>
            </a:extLst>
          </p:cNvPr>
          <p:cNvSpPr>
            <a:spLocks noChangeArrowheads="1"/>
          </p:cNvSpPr>
          <p:nvPr/>
        </p:nvSpPr>
        <p:spPr bwMode="auto">
          <a:xfrm>
            <a:off x="3057184" y="141705"/>
            <a:ext cx="977266" cy="368300"/>
          </a:xfrm>
          <a:prstGeom prst="ellipse">
            <a:avLst/>
          </a:prstGeom>
          <a:solidFill>
            <a:schemeClr val="bg1"/>
          </a:solidFill>
          <a:ln w="12700">
            <a:solidFill>
              <a:schemeClr val="tx1"/>
            </a:solidFill>
            <a:round/>
            <a:headEnd/>
            <a:tailEnd/>
          </a:ln>
        </p:spPr>
        <p:txBody>
          <a:bodyPr wrap="none" anchor="ctr"/>
          <a:lstStyle/>
          <a:p>
            <a:pPr algn="ctr"/>
            <a:r>
              <a:rPr lang="de-DE" sz="1600" dirty="0"/>
              <a:t>Nachname</a:t>
            </a:r>
          </a:p>
        </p:txBody>
      </p:sp>
      <p:cxnSp>
        <p:nvCxnSpPr>
          <p:cNvPr id="45" name="Straight Connector 44">
            <a:extLst>
              <a:ext uri="{FF2B5EF4-FFF2-40B4-BE49-F238E27FC236}">
                <a16:creationId xmlns:a16="http://schemas.microsoft.com/office/drawing/2014/main" id="{6FA071CB-A328-3E47-86E9-B307341F3EEC}"/>
              </a:ext>
            </a:extLst>
          </p:cNvPr>
          <p:cNvCxnSpPr>
            <a:cxnSpLocks/>
            <a:stCxn id="40" idx="7"/>
            <a:endCxn id="44" idx="4"/>
          </p:cNvCxnSpPr>
          <p:nvPr/>
        </p:nvCxnSpPr>
        <p:spPr>
          <a:xfrm flipV="1">
            <a:off x="3170049" y="510005"/>
            <a:ext cx="375768" cy="23120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6" name="Rectangle 2">
            <a:extLst>
              <a:ext uri="{FF2B5EF4-FFF2-40B4-BE49-F238E27FC236}">
                <a16:creationId xmlns:a16="http://schemas.microsoft.com/office/drawing/2014/main" id="{B1DCEED8-CE13-5344-93EA-7354CC3F2F1A}"/>
              </a:ext>
            </a:extLst>
          </p:cNvPr>
          <p:cNvSpPr>
            <a:spLocks noChangeArrowheads="1"/>
          </p:cNvSpPr>
          <p:nvPr/>
        </p:nvSpPr>
        <p:spPr bwMode="auto">
          <a:xfrm>
            <a:off x="5233399" y="5580004"/>
            <a:ext cx="1137877" cy="311367"/>
          </a:xfrm>
          <a:prstGeom prst="rect">
            <a:avLst/>
          </a:prstGeom>
          <a:solidFill>
            <a:schemeClr val="bg1"/>
          </a:solidFill>
          <a:ln w="38100" cmpd="dbl">
            <a:solidFill>
              <a:schemeClr val="tx1"/>
            </a:solidFill>
            <a:miter lim="800000"/>
            <a:headEnd/>
            <a:tailEnd/>
          </a:ln>
        </p:spPr>
        <p:txBody>
          <a:bodyPr wrap="none" lIns="90488" tIns="44450" rIns="90488" bIns="44450">
            <a:spAutoFit/>
          </a:bodyPr>
          <a:lstStyle/>
          <a:p>
            <a:pPr algn="ctr">
              <a:lnSpc>
                <a:spcPct val="90000"/>
              </a:lnSpc>
            </a:pPr>
            <a:r>
              <a:rPr lang="de-DE" sz="1600" dirty="0"/>
              <a:t>Angehörige</a:t>
            </a:r>
          </a:p>
        </p:txBody>
      </p:sp>
      <p:sp>
        <p:nvSpPr>
          <p:cNvPr id="47" name="Oval 10">
            <a:extLst>
              <a:ext uri="{FF2B5EF4-FFF2-40B4-BE49-F238E27FC236}">
                <a16:creationId xmlns:a16="http://schemas.microsoft.com/office/drawing/2014/main" id="{7EC9AE8B-2037-AA45-8DDA-1D95442A0198}"/>
              </a:ext>
            </a:extLst>
          </p:cNvPr>
          <p:cNvSpPr>
            <a:spLocks noChangeArrowheads="1"/>
          </p:cNvSpPr>
          <p:nvPr/>
        </p:nvSpPr>
        <p:spPr bwMode="auto">
          <a:xfrm>
            <a:off x="4517858" y="6174929"/>
            <a:ext cx="981167" cy="368300"/>
          </a:xfrm>
          <a:prstGeom prst="ellipse">
            <a:avLst/>
          </a:prstGeom>
          <a:solidFill>
            <a:schemeClr val="bg1"/>
          </a:solidFill>
          <a:ln w="12700" cmpd="sng">
            <a:solidFill>
              <a:schemeClr val="tx1"/>
            </a:solidFill>
            <a:round/>
            <a:headEnd/>
            <a:tailEnd/>
          </a:ln>
        </p:spPr>
        <p:txBody>
          <a:bodyPr wrap="none" anchor="ctr"/>
          <a:lstStyle/>
          <a:p>
            <a:pPr algn="ctr"/>
            <a:r>
              <a:rPr lang="de-DE" sz="1600" dirty="0" err="1"/>
              <a:t>GebDatum</a:t>
            </a:r>
            <a:endParaRPr lang="de-DE" sz="1600" dirty="0"/>
          </a:p>
        </p:txBody>
      </p:sp>
      <p:cxnSp>
        <p:nvCxnSpPr>
          <p:cNvPr id="48" name="Straight Connector 47">
            <a:extLst>
              <a:ext uri="{FF2B5EF4-FFF2-40B4-BE49-F238E27FC236}">
                <a16:creationId xmlns:a16="http://schemas.microsoft.com/office/drawing/2014/main" id="{60E31CDF-F109-6545-8D8A-EE1BCB2BE1CA}"/>
              </a:ext>
            </a:extLst>
          </p:cNvPr>
          <p:cNvCxnSpPr>
            <a:cxnSpLocks/>
            <a:stCxn id="46" idx="2"/>
            <a:endCxn id="47" idx="0"/>
          </p:cNvCxnSpPr>
          <p:nvPr/>
        </p:nvCxnSpPr>
        <p:spPr>
          <a:xfrm flipH="1">
            <a:off x="5008441" y="5891371"/>
            <a:ext cx="793896" cy="28355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9" name="Oval 7">
            <a:extLst>
              <a:ext uri="{FF2B5EF4-FFF2-40B4-BE49-F238E27FC236}">
                <a16:creationId xmlns:a16="http://schemas.microsoft.com/office/drawing/2014/main" id="{976FC935-FB20-3A4C-A35F-D81C43AFA38E}"/>
              </a:ext>
            </a:extLst>
          </p:cNvPr>
          <p:cNvSpPr>
            <a:spLocks noChangeArrowheads="1"/>
          </p:cNvSpPr>
          <p:nvPr/>
        </p:nvSpPr>
        <p:spPr bwMode="auto">
          <a:xfrm>
            <a:off x="5884936" y="6204972"/>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Geschlecht</a:t>
            </a:r>
          </a:p>
        </p:txBody>
      </p:sp>
      <p:cxnSp>
        <p:nvCxnSpPr>
          <p:cNvPr id="50" name="Straight Connector 49">
            <a:extLst>
              <a:ext uri="{FF2B5EF4-FFF2-40B4-BE49-F238E27FC236}">
                <a16:creationId xmlns:a16="http://schemas.microsoft.com/office/drawing/2014/main" id="{DE921944-CC8F-3A44-B875-D5385153D967}"/>
              </a:ext>
            </a:extLst>
          </p:cNvPr>
          <p:cNvCxnSpPr>
            <a:cxnSpLocks/>
            <a:stCxn id="46" idx="2"/>
            <a:endCxn id="49" idx="0"/>
          </p:cNvCxnSpPr>
          <p:nvPr/>
        </p:nvCxnSpPr>
        <p:spPr>
          <a:xfrm>
            <a:off x="5802337" y="5891370"/>
            <a:ext cx="606910" cy="31360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1" name="Oval 7">
            <a:extLst>
              <a:ext uri="{FF2B5EF4-FFF2-40B4-BE49-F238E27FC236}">
                <a16:creationId xmlns:a16="http://schemas.microsoft.com/office/drawing/2014/main" id="{75E0C740-8C01-E741-946E-CBA46F061498}"/>
              </a:ext>
            </a:extLst>
          </p:cNvPr>
          <p:cNvSpPr>
            <a:spLocks noChangeArrowheads="1"/>
          </p:cNvSpPr>
          <p:nvPr/>
        </p:nvSpPr>
        <p:spPr bwMode="auto">
          <a:xfrm>
            <a:off x="7254437" y="6180990"/>
            <a:ext cx="542166" cy="368300"/>
          </a:xfrm>
          <a:prstGeom prst="ellipse">
            <a:avLst/>
          </a:prstGeom>
          <a:solidFill>
            <a:schemeClr val="bg1"/>
          </a:solidFill>
          <a:ln w="12700">
            <a:solidFill>
              <a:schemeClr val="tx1"/>
            </a:solidFill>
            <a:round/>
            <a:headEnd/>
            <a:tailEnd/>
          </a:ln>
        </p:spPr>
        <p:txBody>
          <a:bodyPr wrap="none" anchor="ctr"/>
          <a:lstStyle/>
          <a:p>
            <a:pPr algn="ctr"/>
            <a:r>
              <a:rPr lang="de-DE" sz="1600" dirty="0"/>
              <a:t>Grad</a:t>
            </a:r>
          </a:p>
        </p:txBody>
      </p:sp>
      <p:cxnSp>
        <p:nvCxnSpPr>
          <p:cNvPr id="52" name="Straight Connector 51">
            <a:extLst>
              <a:ext uri="{FF2B5EF4-FFF2-40B4-BE49-F238E27FC236}">
                <a16:creationId xmlns:a16="http://schemas.microsoft.com/office/drawing/2014/main" id="{68740F0A-96DD-6941-8C1C-965EE4646653}"/>
              </a:ext>
            </a:extLst>
          </p:cNvPr>
          <p:cNvCxnSpPr>
            <a:cxnSpLocks/>
            <a:stCxn id="46" idx="3"/>
            <a:endCxn id="51" idx="0"/>
          </p:cNvCxnSpPr>
          <p:nvPr/>
        </p:nvCxnSpPr>
        <p:spPr>
          <a:xfrm>
            <a:off x="6371276" y="5735688"/>
            <a:ext cx="1154245" cy="44530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3" name="Oval 7">
            <a:extLst>
              <a:ext uri="{FF2B5EF4-FFF2-40B4-BE49-F238E27FC236}">
                <a16:creationId xmlns:a16="http://schemas.microsoft.com/office/drawing/2014/main" id="{DAB43F7D-DD0C-F54E-AF4D-DAC3B82A3116}"/>
              </a:ext>
            </a:extLst>
          </p:cNvPr>
          <p:cNvSpPr>
            <a:spLocks noChangeArrowheads="1"/>
          </p:cNvSpPr>
          <p:nvPr/>
        </p:nvSpPr>
        <p:spPr bwMode="auto">
          <a:xfrm>
            <a:off x="3662978" y="6162007"/>
            <a:ext cx="573663" cy="368300"/>
          </a:xfrm>
          <a:prstGeom prst="ellipse">
            <a:avLst/>
          </a:prstGeom>
          <a:solidFill>
            <a:schemeClr val="bg1"/>
          </a:solidFill>
          <a:ln w="12700">
            <a:solidFill>
              <a:schemeClr val="tx1"/>
            </a:solidFill>
            <a:round/>
            <a:headEnd/>
            <a:tailEnd/>
          </a:ln>
        </p:spPr>
        <p:txBody>
          <a:bodyPr wrap="none" anchor="ctr"/>
          <a:lstStyle/>
          <a:p>
            <a:pPr algn="ctr"/>
            <a:r>
              <a:rPr lang="de-DE" sz="1600" dirty="0"/>
              <a:t>Name</a:t>
            </a:r>
          </a:p>
        </p:txBody>
      </p:sp>
      <p:cxnSp>
        <p:nvCxnSpPr>
          <p:cNvPr id="54" name="Straight Connector 53">
            <a:extLst>
              <a:ext uri="{FF2B5EF4-FFF2-40B4-BE49-F238E27FC236}">
                <a16:creationId xmlns:a16="http://schemas.microsoft.com/office/drawing/2014/main" id="{7E857E1A-5286-C34C-AFB3-1A98F01A0365}"/>
              </a:ext>
            </a:extLst>
          </p:cNvPr>
          <p:cNvCxnSpPr>
            <a:cxnSpLocks/>
            <a:stCxn id="46" idx="1"/>
            <a:endCxn id="53" idx="0"/>
          </p:cNvCxnSpPr>
          <p:nvPr/>
        </p:nvCxnSpPr>
        <p:spPr>
          <a:xfrm flipH="1">
            <a:off x="3949810" y="5735687"/>
            <a:ext cx="1283589" cy="42632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5" name="TextBox 54">
            <a:extLst>
              <a:ext uri="{FF2B5EF4-FFF2-40B4-BE49-F238E27FC236}">
                <a16:creationId xmlns:a16="http://schemas.microsoft.com/office/drawing/2014/main" id="{9746A4C2-9979-8047-A7E5-AAA97A700DB8}"/>
              </a:ext>
            </a:extLst>
          </p:cNvPr>
          <p:cNvSpPr txBox="1"/>
          <p:nvPr/>
        </p:nvSpPr>
        <p:spPr>
          <a:xfrm>
            <a:off x="1969914" y="3040974"/>
            <a:ext cx="1370055" cy="369332"/>
          </a:xfrm>
          <a:prstGeom prst="rect">
            <a:avLst/>
          </a:prstGeom>
          <a:noFill/>
        </p:spPr>
        <p:txBody>
          <a:bodyPr wrap="none" rtlCol="0">
            <a:spAutoFit/>
          </a:bodyPr>
          <a:lstStyle/>
          <a:p>
            <a:r>
              <a:rPr lang="de-DE" dirty="0"/>
              <a:t>Vorgesetzter</a:t>
            </a:r>
          </a:p>
        </p:txBody>
      </p:sp>
      <p:sp>
        <p:nvSpPr>
          <p:cNvPr id="56" name="TextBox 55">
            <a:extLst>
              <a:ext uri="{FF2B5EF4-FFF2-40B4-BE49-F238E27FC236}">
                <a16:creationId xmlns:a16="http://schemas.microsoft.com/office/drawing/2014/main" id="{EED8AA7D-DB23-874A-8DC5-288E638AA158}"/>
              </a:ext>
            </a:extLst>
          </p:cNvPr>
          <p:cNvSpPr txBox="1"/>
          <p:nvPr/>
        </p:nvSpPr>
        <p:spPr>
          <a:xfrm>
            <a:off x="3824621" y="3637803"/>
            <a:ext cx="1495859" cy="369332"/>
          </a:xfrm>
          <a:prstGeom prst="rect">
            <a:avLst/>
          </a:prstGeom>
          <a:noFill/>
        </p:spPr>
        <p:txBody>
          <a:bodyPr wrap="none" rtlCol="0">
            <a:spAutoFit/>
          </a:bodyPr>
          <a:lstStyle/>
          <a:p>
            <a:r>
              <a:rPr lang="de-DE" dirty="0"/>
              <a:t>Untergebener</a:t>
            </a:r>
          </a:p>
        </p:txBody>
      </p:sp>
      <p:sp>
        <p:nvSpPr>
          <p:cNvPr id="57" name="TextBox 56">
            <a:extLst>
              <a:ext uri="{FF2B5EF4-FFF2-40B4-BE49-F238E27FC236}">
                <a16:creationId xmlns:a16="http://schemas.microsoft.com/office/drawing/2014/main" id="{CEA7DB78-2A31-1D4F-99EF-7E4246C0BA4A}"/>
              </a:ext>
            </a:extLst>
          </p:cNvPr>
          <p:cNvSpPr txBox="1"/>
          <p:nvPr/>
        </p:nvSpPr>
        <p:spPr>
          <a:xfrm>
            <a:off x="2471568" y="4111299"/>
            <a:ext cx="301686" cy="369332"/>
          </a:xfrm>
          <a:prstGeom prst="rect">
            <a:avLst/>
          </a:prstGeom>
          <a:noFill/>
        </p:spPr>
        <p:txBody>
          <a:bodyPr wrap="none" rtlCol="0">
            <a:spAutoFit/>
          </a:bodyPr>
          <a:lstStyle/>
          <a:p>
            <a:r>
              <a:rPr lang="de-DE" dirty="0"/>
              <a:t>1</a:t>
            </a:r>
          </a:p>
        </p:txBody>
      </p:sp>
      <p:sp>
        <p:nvSpPr>
          <p:cNvPr id="58" name="TextBox 57">
            <a:extLst>
              <a:ext uri="{FF2B5EF4-FFF2-40B4-BE49-F238E27FC236}">
                <a16:creationId xmlns:a16="http://schemas.microsoft.com/office/drawing/2014/main" id="{D22F915B-7C92-B648-BEE8-8DCA8DCD3001}"/>
              </a:ext>
            </a:extLst>
          </p:cNvPr>
          <p:cNvSpPr txBox="1"/>
          <p:nvPr/>
        </p:nvSpPr>
        <p:spPr>
          <a:xfrm>
            <a:off x="3824620" y="4095982"/>
            <a:ext cx="306494" cy="369332"/>
          </a:xfrm>
          <a:prstGeom prst="rect">
            <a:avLst/>
          </a:prstGeom>
          <a:noFill/>
        </p:spPr>
        <p:txBody>
          <a:bodyPr wrap="none" rtlCol="0">
            <a:spAutoFit/>
          </a:bodyPr>
          <a:lstStyle/>
          <a:p>
            <a:r>
              <a:rPr lang="de-DE" dirty="0"/>
              <a:t>n</a:t>
            </a:r>
          </a:p>
        </p:txBody>
      </p:sp>
      <p:cxnSp>
        <p:nvCxnSpPr>
          <p:cNvPr id="59" name="Straight Connector 58">
            <a:extLst>
              <a:ext uri="{FF2B5EF4-FFF2-40B4-BE49-F238E27FC236}">
                <a16:creationId xmlns:a16="http://schemas.microsoft.com/office/drawing/2014/main" id="{0F33EF88-5C23-5D4D-8A42-D451FDC1E1CB}"/>
              </a:ext>
            </a:extLst>
          </p:cNvPr>
          <p:cNvCxnSpPr>
            <a:cxnSpLocks/>
          </p:cNvCxnSpPr>
          <p:nvPr/>
        </p:nvCxnSpPr>
        <p:spPr>
          <a:xfrm>
            <a:off x="3706908" y="6435576"/>
            <a:ext cx="468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Oval 7">
            <a:extLst>
              <a:ext uri="{FF2B5EF4-FFF2-40B4-BE49-F238E27FC236}">
                <a16:creationId xmlns:a16="http://schemas.microsoft.com/office/drawing/2014/main" id="{B7515243-529D-D34F-9E46-836118172919}"/>
              </a:ext>
            </a:extLst>
          </p:cNvPr>
          <p:cNvSpPr>
            <a:spLocks noChangeArrowheads="1"/>
          </p:cNvSpPr>
          <p:nvPr/>
        </p:nvSpPr>
        <p:spPr bwMode="auto">
          <a:xfrm>
            <a:off x="6970519" y="1319797"/>
            <a:ext cx="1654170" cy="368300"/>
          </a:xfrm>
          <a:prstGeom prst="ellipse">
            <a:avLst/>
          </a:prstGeom>
          <a:solidFill>
            <a:schemeClr val="bg1"/>
          </a:solidFill>
          <a:ln w="12700">
            <a:solidFill>
              <a:schemeClr val="tx1"/>
            </a:solidFill>
            <a:prstDash val="dash"/>
            <a:round/>
            <a:headEnd/>
            <a:tailEnd/>
          </a:ln>
        </p:spPr>
        <p:txBody>
          <a:bodyPr wrap="none" anchor="ctr"/>
          <a:lstStyle/>
          <a:p>
            <a:pPr algn="ctr"/>
            <a:r>
              <a:rPr lang="de-DE" sz="1600" dirty="0" err="1"/>
              <a:t>AnzahlAngestellte</a:t>
            </a:r>
            <a:endParaRPr lang="de-DE" sz="1600" dirty="0"/>
          </a:p>
        </p:txBody>
      </p:sp>
    </p:spTree>
    <p:extLst>
      <p:ext uri="{BB962C8B-B14F-4D97-AF65-F5344CB8AC3E}">
        <p14:creationId xmlns:p14="http://schemas.microsoft.com/office/powerpoint/2010/main" val="2404596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5E052CC7-7E6D-330F-2B26-4ED31F35F064}"/>
              </a:ext>
            </a:extLst>
          </p:cNvPr>
          <p:cNvSpPr/>
          <p:nvPr/>
        </p:nvSpPr>
        <p:spPr>
          <a:xfrm>
            <a:off x="0" y="5938221"/>
            <a:ext cx="12192000" cy="177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8" name="Date Placeholder 67">
            <a:extLst>
              <a:ext uri="{FF2B5EF4-FFF2-40B4-BE49-F238E27FC236}">
                <a16:creationId xmlns:a16="http://schemas.microsoft.com/office/drawing/2014/main" id="{21B8EFF5-A0E4-3D44-B9E1-15BC69006D4B}"/>
              </a:ext>
            </a:extLst>
          </p:cNvPr>
          <p:cNvSpPr>
            <a:spLocks noGrp="1"/>
          </p:cNvSpPr>
          <p:nvPr>
            <p:ph type="dt" sz="half" idx="2"/>
          </p:nvPr>
        </p:nvSpPr>
        <p:spPr/>
        <p:txBody>
          <a:bodyPr/>
          <a:lstStyle/>
          <a:p>
            <a:r>
              <a:rPr lang="en-GB"/>
              <a:t>Modellierung</a:t>
            </a:r>
          </a:p>
        </p:txBody>
      </p:sp>
      <p:sp>
        <p:nvSpPr>
          <p:cNvPr id="69" name="Footer Placeholder 68">
            <a:extLst>
              <a:ext uri="{FF2B5EF4-FFF2-40B4-BE49-F238E27FC236}">
                <a16:creationId xmlns:a16="http://schemas.microsoft.com/office/drawing/2014/main" id="{0719FBB1-AC0C-6249-9AC7-E837F1A86415}"/>
              </a:ext>
            </a:extLst>
          </p:cNvPr>
          <p:cNvSpPr>
            <a:spLocks noGrp="1"/>
          </p:cNvSpPr>
          <p:nvPr>
            <p:ph type="ftr" sz="quarter" idx="3"/>
          </p:nvPr>
        </p:nvSpPr>
        <p:spPr/>
        <p:txBody>
          <a:bodyPr/>
          <a:lstStyle/>
          <a:p>
            <a:r>
              <a:rPr lang="en-GB"/>
              <a:t>T. Braun - Datenbanken</a:t>
            </a:r>
          </a:p>
        </p:txBody>
      </p:sp>
      <p:sp>
        <p:nvSpPr>
          <p:cNvPr id="2" name="Slide Number Placeholder 1">
            <a:extLst>
              <a:ext uri="{FF2B5EF4-FFF2-40B4-BE49-F238E27FC236}">
                <a16:creationId xmlns:a16="http://schemas.microsoft.com/office/drawing/2014/main" id="{7E64EF28-A307-A14F-B75B-0C046BB2521C}"/>
              </a:ext>
            </a:extLst>
          </p:cNvPr>
          <p:cNvSpPr>
            <a:spLocks noGrp="1"/>
          </p:cNvSpPr>
          <p:nvPr>
            <p:ph type="sldNum" sz="quarter" idx="4"/>
          </p:nvPr>
        </p:nvSpPr>
        <p:spPr/>
        <p:txBody>
          <a:bodyPr/>
          <a:lstStyle/>
          <a:p>
            <a:fld id="{6B52BCD7-8B4B-1443-81DC-540C3C62FE02}" type="slidenum">
              <a:rPr lang="en-GB" smtClean="0"/>
              <a:t>58</a:t>
            </a:fld>
            <a:endParaRPr lang="en-GB"/>
          </a:p>
        </p:txBody>
      </p:sp>
      <p:sp>
        <p:nvSpPr>
          <p:cNvPr id="3" name="Rectangle 2">
            <a:extLst>
              <a:ext uri="{FF2B5EF4-FFF2-40B4-BE49-F238E27FC236}">
                <a16:creationId xmlns:a16="http://schemas.microsoft.com/office/drawing/2014/main" id="{297933C8-E381-9A4B-BCB9-19570489339C}"/>
              </a:ext>
            </a:extLst>
          </p:cNvPr>
          <p:cNvSpPr/>
          <p:nvPr/>
        </p:nvSpPr>
        <p:spPr>
          <a:xfrm>
            <a:off x="1645382" y="1043873"/>
            <a:ext cx="8917423" cy="200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tangle 2">
            <a:extLst>
              <a:ext uri="{FF2B5EF4-FFF2-40B4-BE49-F238E27FC236}">
                <a16:creationId xmlns:a16="http://schemas.microsoft.com/office/drawing/2014/main" id="{A9CA1495-17D8-C248-89B6-6ED060DF2B07}"/>
              </a:ext>
            </a:extLst>
          </p:cNvPr>
          <p:cNvSpPr>
            <a:spLocks noChangeArrowheads="1"/>
          </p:cNvSpPr>
          <p:nvPr/>
        </p:nvSpPr>
        <p:spPr bwMode="auto">
          <a:xfrm>
            <a:off x="8950055" y="1632376"/>
            <a:ext cx="981167"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Abteilung</a:t>
            </a:r>
          </a:p>
        </p:txBody>
      </p:sp>
      <p:sp>
        <p:nvSpPr>
          <p:cNvPr id="5" name="Oval 4">
            <a:extLst>
              <a:ext uri="{FF2B5EF4-FFF2-40B4-BE49-F238E27FC236}">
                <a16:creationId xmlns:a16="http://schemas.microsoft.com/office/drawing/2014/main" id="{549F1906-B009-DF45-AA7B-94FBCDB7994D}"/>
              </a:ext>
            </a:extLst>
          </p:cNvPr>
          <p:cNvSpPr>
            <a:spLocks noChangeArrowheads="1"/>
          </p:cNvSpPr>
          <p:nvPr/>
        </p:nvSpPr>
        <p:spPr bwMode="auto">
          <a:xfrm>
            <a:off x="8474151" y="701316"/>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u="sng"/>
              <a:t>Name</a:t>
            </a:r>
          </a:p>
        </p:txBody>
      </p:sp>
      <p:sp>
        <p:nvSpPr>
          <p:cNvPr id="6" name="Oval 7">
            <a:extLst>
              <a:ext uri="{FF2B5EF4-FFF2-40B4-BE49-F238E27FC236}">
                <a16:creationId xmlns:a16="http://schemas.microsoft.com/office/drawing/2014/main" id="{5A26D688-E5DC-3C44-8BD6-1C9CCCF6428B}"/>
              </a:ext>
            </a:extLst>
          </p:cNvPr>
          <p:cNvSpPr>
            <a:spLocks noChangeArrowheads="1"/>
          </p:cNvSpPr>
          <p:nvPr/>
        </p:nvSpPr>
        <p:spPr bwMode="auto">
          <a:xfrm>
            <a:off x="8813963" y="240250"/>
            <a:ext cx="979702" cy="368300"/>
          </a:xfrm>
          <a:prstGeom prst="ellipse">
            <a:avLst/>
          </a:prstGeom>
          <a:solidFill>
            <a:schemeClr val="bg1"/>
          </a:solidFill>
          <a:ln w="12700">
            <a:solidFill>
              <a:schemeClr val="tx1"/>
            </a:solidFill>
            <a:round/>
            <a:headEnd/>
            <a:tailEnd/>
          </a:ln>
        </p:spPr>
        <p:txBody>
          <a:bodyPr wrap="none" anchor="ctr"/>
          <a:lstStyle/>
          <a:p>
            <a:pPr algn="ctr"/>
            <a:r>
              <a:rPr lang="de-DE" sz="1600" u="sng"/>
              <a:t>Nummer</a:t>
            </a:r>
          </a:p>
        </p:txBody>
      </p:sp>
      <p:sp>
        <p:nvSpPr>
          <p:cNvPr id="7" name="Oval 10">
            <a:extLst>
              <a:ext uri="{FF2B5EF4-FFF2-40B4-BE49-F238E27FC236}">
                <a16:creationId xmlns:a16="http://schemas.microsoft.com/office/drawing/2014/main" id="{3352AC35-D746-564A-9E03-8F46A7DF61A5}"/>
              </a:ext>
            </a:extLst>
          </p:cNvPr>
          <p:cNvSpPr>
            <a:spLocks noChangeArrowheads="1"/>
          </p:cNvSpPr>
          <p:nvPr/>
        </p:nvSpPr>
        <p:spPr bwMode="auto">
          <a:xfrm>
            <a:off x="9419207" y="818219"/>
            <a:ext cx="981167" cy="368300"/>
          </a:xfrm>
          <a:prstGeom prst="ellipse">
            <a:avLst/>
          </a:prstGeom>
          <a:solidFill>
            <a:schemeClr val="bg1"/>
          </a:solidFill>
          <a:ln w="38100" cmpd="dbl">
            <a:solidFill>
              <a:schemeClr val="tx1"/>
            </a:solidFill>
            <a:round/>
            <a:headEnd/>
            <a:tailEnd/>
          </a:ln>
        </p:spPr>
        <p:txBody>
          <a:bodyPr wrap="none" anchor="ctr"/>
          <a:lstStyle/>
          <a:p>
            <a:pPr algn="ctr"/>
            <a:r>
              <a:rPr lang="de-DE" sz="1600"/>
              <a:t>Standorte</a:t>
            </a:r>
          </a:p>
        </p:txBody>
      </p:sp>
      <p:cxnSp>
        <p:nvCxnSpPr>
          <p:cNvPr id="8" name="Straight Connector 7">
            <a:extLst>
              <a:ext uri="{FF2B5EF4-FFF2-40B4-BE49-F238E27FC236}">
                <a16:creationId xmlns:a16="http://schemas.microsoft.com/office/drawing/2014/main" id="{DCE11424-143C-D346-A427-FC83E0153511}"/>
              </a:ext>
            </a:extLst>
          </p:cNvPr>
          <p:cNvCxnSpPr>
            <a:cxnSpLocks/>
            <a:stCxn id="4" idx="0"/>
            <a:endCxn id="5" idx="4"/>
          </p:cNvCxnSpPr>
          <p:nvPr/>
        </p:nvCxnSpPr>
        <p:spPr>
          <a:xfrm flipH="1" flipV="1">
            <a:off x="8855152" y="1069617"/>
            <a:ext cx="585487" cy="562759"/>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86796437-DFEF-BB43-AC36-AD9C627B0D16}"/>
              </a:ext>
            </a:extLst>
          </p:cNvPr>
          <p:cNvCxnSpPr>
            <a:cxnSpLocks/>
            <a:stCxn id="4" idx="0"/>
            <a:endCxn id="6" idx="4"/>
          </p:cNvCxnSpPr>
          <p:nvPr/>
        </p:nvCxnSpPr>
        <p:spPr>
          <a:xfrm flipH="1" flipV="1">
            <a:off x="9303814" y="608551"/>
            <a:ext cx="136824" cy="102382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7B37F59B-642D-5D43-AE10-CCC0B5C3CD53}"/>
              </a:ext>
            </a:extLst>
          </p:cNvPr>
          <p:cNvCxnSpPr>
            <a:cxnSpLocks/>
            <a:stCxn id="4" idx="0"/>
            <a:endCxn id="7" idx="4"/>
          </p:cNvCxnSpPr>
          <p:nvPr/>
        </p:nvCxnSpPr>
        <p:spPr>
          <a:xfrm flipV="1">
            <a:off x="9440638" y="1186519"/>
            <a:ext cx="469152" cy="44585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3E245EFB-EC77-094D-9C6A-B239E8C6755D}"/>
              </a:ext>
            </a:extLst>
          </p:cNvPr>
          <p:cNvCxnSpPr>
            <a:cxnSpLocks/>
            <a:stCxn id="11" idx="6"/>
            <a:endCxn id="4" idx="1"/>
          </p:cNvCxnSpPr>
          <p:nvPr/>
        </p:nvCxnSpPr>
        <p:spPr>
          <a:xfrm>
            <a:off x="8624690" y="1503947"/>
            <a:ext cx="325365" cy="2841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3" name="AutoShape 4">
            <a:extLst>
              <a:ext uri="{FF2B5EF4-FFF2-40B4-BE49-F238E27FC236}">
                <a16:creationId xmlns:a16="http://schemas.microsoft.com/office/drawing/2014/main" id="{DAC3248C-652D-BB4A-9877-7E291C3071AB}"/>
              </a:ext>
            </a:extLst>
          </p:cNvPr>
          <p:cNvSpPr>
            <a:spLocks noChangeArrowheads="1"/>
          </p:cNvSpPr>
          <p:nvPr/>
        </p:nvSpPr>
        <p:spPr bwMode="auto">
          <a:xfrm>
            <a:off x="6448801" y="1490400"/>
            <a:ext cx="1564261" cy="596900"/>
          </a:xfrm>
          <a:prstGeom prst="diamond">
            <a:avLst/>
          </a:prstGeom>
          <a:solidFill>
            <a:schemeClr val="bg1"/>
          </a:solidFill>
          <a:ln w="12700">
            <a:solidFill>
              <a:srgbClr val="FFC000"/>
            </a:solidFill>
            <a:miter lim="800000"/>
            <a:headEnd/>
            <a:tailEnd/>
          </a:ln>
        </p:spPr>
        <p:txBody>
          <a:bodyPr wrap="none" anchor="ctr"/>
          <a:lstStyle/>
          <a:p>
            <a:pPr algn="ctr"/>
            <a:r>
              <a:rPr lang="de-DE" dirty="0" err="1"/>
              <a:t>arbeitet_für</a:t>
            </a:r>
            <a:endParaRPr lang="de-DE" dirty="0"/>
          </a:p>
        </p:txBody>
      </p:sp>
      <p:cxnSp>
        <p:nvCxnSpPr>
          <p:cNvPr id="14" name="Straight Connector 13">
            <a:extLst>
              <a:ext uri="{FF2B5EF4-FFF2-40B4-BE49-F238E27FC236}">
                <a16:creationId xmlns:a16="http://schemas.microsoft.com/office/drawing/2014/main" id="{F3A7012B-0A2C-4144-88D0-9A4DD247B7B7}"/>
              </a:ext>
            </a:extLst>
          </p:cNvPr>
          <p:cNvCxnSpPr>
            <a:cxnSpLocks/>
            <a:stCxn id="13" idx="3"/>
            <a:endCxn id="4" idx="1"/>
          </p:cNvCxnSpPr>
          <p:nvPr/>
        </p:nvCxnSpPr>
        <p:spPr>
          <a:xfrm flipV="1">
            <a:off x="8013062" y="1788060"/>
            <a:ext cx="936993" cy="791"/>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15" name="Rectangle 2">
            <a:extLst>
              <a:ext uri="{FF2B5EF4-FFF2-40B4-BE49-F238E27FC236}">
                <a16:creationId xmlns:a16="http://schemas.microsoft.com/office/drawing/2014/main" id="{334FBE6D-CDED-DD4B-B9C7-5974A684DD25}"/>
              </a:ext>
            </a:extLst>
          </p:cNvPr>
          <p:cNvSpPr>
            <a:spLocks noChangeArrowheads="1"/>
          </p:cNvSpPr>
          <p:nvPr/>
        </p:nvSpPr>
        <p:spPr bwMode="auto">
          <a:xfrm>
            <a:off x="3459098" y="1634525"/>
            <a:ext cx="1115307"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Angestellte</a:t>
            </a:r>
          </a:p>
        </p:txBody>
      </p:sp>
      <p:cxnSp>
        <p:nvCxnSpPr>
          <p:cNvPr id="16" name="Straight Connector 15">
            <a:extLst>
              <a:ext uri="{FF2B5EF4-FFF2-40B4-BE49-F238E27FC236}">
                <a16:creationId xmlns:a16="http://schemas.microsoft.com/office/drawing/2014/main" id="{4BE13938-5C66-4F44-9445-7E591D9C03D9}"/>
              </a:ext>
            </a:extLst>
          </p:cNvPr>
          <p:cNvCxnSpPr>
            <a:cxnSpLocks/>
            <a:stCxn id="15" idx="3"/>
            <a:endCxn id="13" idx="1"/>
          </p:cNvCxnSpPr>
          <p:nvPr/>
        </p:nvCxnSpPr>
        <p:spPr>
          <a:xfrm flipV="1">
            <a:off x="4574404" y="1788850"/>
            <a:ext cx="1874396" cy="1358"/>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17" name="AutoShape 4">
            <a:extLst>
              <a:ext uri="{FF2B5EF4-FFF2-40B4-BE49-F238E27FC236}">
                <a16:creationId xmlns:a16="http://schemas.microsoft.com/office/drawing/2014/main" id="{2C3D2583-ACA3-1940-AA10-511D7E63D2CD}"/>
              </a:ext>
            </a:extLst>
          </p:cNvPr>
          <p:cNvSpPr>
            <a:spLocks noChangeArrowheads="1"/>
          </p:cNvSpPr>
          <p:nvPr/>
        </p:nvSpPr>
        <p:spPr bwMode="auto">
          <a:xfrm>
            <a:off x="8662085" y="2535469"/>
            <a:ext cx="1557107" cy="596900"/>
          </a:xfrm>
          <a:prstGeom prst="diamond">
            <a:avLst/>
          </a:prstGeom>
          <a:solidFill>
            <a:schemeClr val="bg1"/>
          </a:solidFill>
          <a:ln w="12700">
            <a:solidFill>
              <a:srgbClr val="FFC000"/>
            </a:solidFill>
            <a:miter lim="800000"/>
            <a:headEnd/>
            <a:tailEnd/>
          </a:ln>
        </p:spPr>
        <p:txBody>
          <a:bodyPr wrap="none" anchor="ctr"/>
          <a:lstStyle/>
          <a:p>
            <a:pPr algn="ctr"/>
            <a:r>
              <a:rPr lang="de-DE" dirty="0"/>
              <a:t>kontrolliert</a:t>
            </a:r>
          </a:p>
        </p:txBody>
      </p:sp>
      <p:cxnSp>
        <p:nvCxnSpPr>
          <p:cNvPr id="18" name="Straight Connector 17">
            <a:extLst>
              <a:ext uri="{FF2B5EF4-FFF2-40B4-BE49-F238E27FC236}">
                <a16:creationId xmlns:a16="http://schemas.microsoft.com/office/drawing/2014/main" id="{49A7E944-D430-4D4B-ABAD-1E437824CDDF}"/>
              </a:ext>
            </a:extLst>
          </p:cNvPr>
          <p:cNvCxnSpPr>
            <a:cxnSpLocks/>
            <a:stCxn id="17" idx="0"/>
            <a:endCxn id="4" idx="2"/>
          </p:cNvCxnSpPr>
          <p:nvPr/>
        </p:nvCxnSpPr>
        <p:spPr>
          <a:xfrm flipV="1">
            <a:off x="9440638" y="1943743"/>
            <a:ext cx="0" cy="591727"/>
          </a:xfrm>
          <a:prstGeom prst="line">
            <a:avLst/>
          </a:prstGeom>
          <a:ln w="12700">
            <a:solidFill>
              <a:srgbClr val="FFC000"/>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499DB390-8B60-7149-80E6-322203E0CF3A}"/>
              </a:ext>
            </a:extLst>
          </p:cNvPr>
          <p:cNvCxnSpPr>
            <a:cxnSpLocks/>
            <a:stCxn id="20" idx="0"/>
            <a:endCxn id="17" idx="2"/>
          </p:cNvCxnSpPr>
          <p:nvPr/>
        </p:nvCxnSpPr>
        <p:spPr>
          <a:xfrm flipH="1" flipV="1">
            <a:off x="9440638" y="3132369"/>
            <a:ext cx="1342" cy="505798"/>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20" name="Rectangle 2">
            <a:extLst>
              <a:ext uri="{FF2B5EF4-FFF2-40B4-BE49-F238E27FC236}">
                <a16:creationId xmlns:a16="http://schemas.microsoft.com/office/drawing/2014/main" id="{6E179688-54D7-5344-B7F6-06A7C75799E4}"/>
              </a:ext>
            </a:extLst>
          </p:cNvPr>
          <p:cNvSpPr>
            <a:spLocks noChangeArrowheads="1"/>
          </p:cNvSpPr>
          <p:nvPr/>
        </p:nvSpPr>
        <p:spPr bwMode="auto">
          <a:xfrm>
            <a:off x="9052225" y="3638168"/>
            <a:ext cx="779510"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Projekt</a:t>
            </a:r>
          </a:p>
        </p:txBody>
      </p:sp>
      <p:sp>
        <p:nvSpPr>
          <p:cNvPr id="21" name="Oval 4">
            <a:extLst>
              <a:ext uri="{FF2B5EF4-FFF2-40B4-BE49-F238E27FC236}">
                <a16:creationId xmlns:a16="http://schemas.microsoft.com/office/drawing/2014/main" id="{107BA990-9956-4845-965B-D061C47D3D19}"/>
              </a:ext>
            </a:extLst>
          </p:cNvPr>
          <p:cNvSpPr>
            <a:spLocks noChangeArrowheads="1"/>
          </p:cNvSpPr>
          <p:nvPr/>
        </p:nvSpPr>
        <p:spPr bwMode="auto">
          <a:xfrm>
            <a:off x="8404372" y="4374487"/>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dirty="0"/>
              <a:t>Name</a:t>
            </a:r>
          </a:p>
        </p:txBody>
      </p:sp>
      <p:sp>
        <p:nvSpPr>
          <p:cNvPr id="22" name="Oval 7">
            <a:extLst>
              <a:ext uri="{FF2B5EF4-FFF2-40B4-BE49-F238E27FC236}">
                <a16:creationId xmlns:a16="http://schemas.microsoft.com/office/drawing/2014/main" id="{D289F66C-7827-8D49-98B8-907AD60C2B67}"/>
              </a:ext>
            </a:extLst>
          </p:cNvPr>
          <p:cNvSpPr>
            <a:spLocks noChangeArrowheads="1"/>
          </p:cNvSpPr>
          <p:nvPr/>
        </p:nvSpPr>
        <p:spPr bwMode="auto">
          <a:xfrm>
            <a:off x="8748434" y="4758828"/>
            <a:ext cx="979702" cy="368300"/>
          </a:xfrm>
          <a:prstGeom prst="ellipse">
            <a:avLst/>
          </a:prstGeom>
          <a:solidFill>
            <a:schemeClr val="bg1"/>
          </a:solidFill>
          <a:ln w="12700">
            <a:solidFill>
              <a:schemeClr val="tx1"/>
            </a:solidFill>
            <a:round/>
            <a:headEnd/>
            <a:tailEnd/>
          </a:ln>
        </p:spPr>
        <p:txBody>
          <a:bodyPr wrap="none" anchor="ctr"/>
          <a:lstStyle/>
          <a:p>
            <a:pPr algn="ctr"/>
            <a:r>
              <a:rPr lang="de-DE" sz="1600" u="sng" dirty="0"/>
              <a:t>Nummer</a:t>
            </a:r>
          </a:p>
        </p:txBody>
      </p:sp>
      <p:sp>
        <p:nvSpPr>
          <p:cNvPr id="23" name="Oval 10">
            <a:extLst>
              <a:ext uri="{FF2B5EF4-FFF2-40B4-BE49-F238E27FC236}">
                <a16:creationId xmlns:a16="http://schemas.microsoft.com/office/drawing/2014/main" id="{5F5DF2EB-9461-9043-9B66-D9CB16C090A4}"/>
              </a:ext>
            </a:extLst>
          </p:cNvPr>
          <p:cNvSpPr>
            <a:spLocks noChangeArrowheads="1"/>
          </p:cNvSpPr>
          <p:nvPr/>
        </p:nvSpPr>
        <p:spPr bwMode="auto">
          <a:xfrm>
            <a:off x="9419207" y="4386453"/>
            <a:ext cx="981167" cy="368300"/>
          </a:xfrm>
          <a:prstGeom prst="ellipse">
            <a:avLst/>
          </a:prstGeom>
          <a:solidFill>
            <a:schemeClr val="bg1"/>
          </a:solidFill>
          <a:ln w="12700" cmpd="sng">
            <a:solidFill>
              <a:schemeClr val="tx1"/>
            </a:solidFill>
            <a:round/>
            <a:headEnd/>
            <a:tailEnd/>
          </a:ln>
        </p:spPr>
        <p:txBody>
          <a:bodyPr wrap="none" anchor="ctr"/>
          <a:lstStyle/>
          <a:p>
            <a:pPr algn="ctr"/>
            <a:r>
              <a:rPr lang="de-DE" sz="1600" dirty="0"/>
              <a:t>Standort</a:t>
            </a:r>
          </a:p>
        </p:txBody>
      </p:sp>
      <p:cxnSp>
        <p:nvCxnSpPr>
          <p:cNvPr id="24" name="Straight Connector 23">
            <a:extLst>
              <a:ext uri="{FF2B5EF4-FFF2-40B4-BE49-F238E27FC236}">
                <a16:creationId xmlns:a16="http://schemas.microsoft.com/office/drawing/2014/main" id="{BB33C314-0E4D-184A-84BE-6C691350E38C}"/>
              </a:ext>
            </a:extLst>
          </p:cNvPr>
          <p:cNvCxnSpPr>
            <a:cxnSpLocks/>
            <a:stCxn id="20" idx="2"/>
            <a:endCxn id="21" idx="7"/>
          </p:cNvCxnSpPr>
          <p:nvPr/>
        </p:nvCxnSpPr>
        <p:spPr>
          <a:xfrm flipH="1">
            <a:off x="9054780" y="3949535"/>
            <a:ext cx="387200" cy="478889"/>
          </a:xfrm>
          <a:prstGeom prst="line">
            <a:avLst/>
          </a:prstGeom>
          <a:ln w="127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DB9C2346-4C0E-E842-A318-23392AB7CEB0}"/>
              </a:ext>
            </a:extLst>
          </p:cNvPr>
          <p:cNvCxnSpPr>
            <a:cxnSpLocks/>
            <a:stCxn id="20" idx="2"/>
            <a:endCxn id="22" idx="0"/>
          </p:cNvCxnSpPr>
          <p:nvPr/>
        </p:nvCxnSpPr>
        <p:spPr>
          <a:xfrm flipH="1">
            <a:off x="9238286" y="3949534"/>
            <a:ext cx="203695" cy="80929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0193A36-6CE5-C948-8998-E74F3ABA6E7E}"/>
              </a:ext>
            </a:extLst>
          </p:cNvPr>
          <p:cNvCxnSpPr>
            <a:cxnSpLocks/>
            <a:stCxn id="20" idx="2"/>
            <a:endCxn id="23" idx="0"/>
          </p:cNvCxnSpPr>
          <p:nvPr/>
        </p:nvCxnSpPr>
        <p:spPr>
          <a:xfrm>
            <a:off x="9441980" y="3949535"/>
            <a:ext cx="467810" cy="43691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7" name="AutoShape 4">
            <a:extLst>
              <a:ext uri="{FF2B5EF4-FFF2-40B4-BE49-F238E27FC236}">
                <a16:creationId xmlns:a16="http://schemas.microsoft.com/office/drawing/2014/main" id="{FBAC4BDB-D512-A64A-B3FB-EB73A98FF5F3}"/>
              </a:ext>
            </a:extLst>
          </p:cNvPr>
          <p:cNvSpPr>
            <a:spLocks noChangeArrowheads="1"/>
          </p:cNvSpPr>
          <p:nvPr/>
        </p:nvSpPr>
        <p:spPr bwMode="auto">
          <a:xfrm>
            <a:off x="6447746" y="3480410"/>
            <a:ext cx="1564261" cy="596900"/>
          </a:xfrm>
          <a:prstGeom prst="diamond">
            <a:avLst/>
          </a:prstGeom>
          <a:solidFill>
            <a:schemeClr val="bg1"/>
          </a:solidFill>
          <a:ln w="12700">
            <a:solidFill>
              <a:srgbClr val="FFC000"/>
            </a:solidFill>
            <a:miter lim="800000"/>
            <a:headEnd/>
            <a:tailEnd/>
          </a:ln>
        </p:spPr>
        <p:txBody>
          <a:bodyPr wrap="none" anchor="ctr"/>
          <a:lstStyle/>
          <a:p>
            <a:pPr algn="ctr"/>
            <a:r>
              <a:rPr lang="de-DE" dirty="0" err="1"/>
              <a:t>arbeitet_an</a:t>
            </a:r>
            <a:endParaRPr lang="de-DE" dirty="0"/>
          </a:p>
        </p:txBody>
      </p:sp>
      <p:cxnSp>
        <p:nvCxnSpPr>
          <p:cNvPr id="28" name="Straight Connector 27">
            <a:extLst>
              <a:ext uri="{FF2B5EF4-FFF2-40B4-BE49-F238E27FC236}">
                <a16:creationId xmlns:a16="http://schemas.microsoft.com/office/drawing/2014/main" id="{AF84545B-40D2-FE49-8887-EB0DDFA4D05E}"/>
              </a:ext>
            </a:extLst>
          </p:cNvPr>
          <p:cNvCxnSpPr>
            <a:cxnSpLocks/>
            <a:stCxn id="27" idx="3"/>
            <a:endCxn id="20" idx="1"/>
          </p:cNvCxnSpPr>
          <p:nvPr/>
        </p:nvCxnSpPr>
        <p:spPr>
          <a:xfrm>
            <a:off x="8012007" y="3778861"/>
            <a:ext cx="1040219" cy="14991"/>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269374F3-3B16-E140-9FB7-A1EA12D673F0}"/>
              </a:ext>
            </a:extLst>
          </p:cNvPr>
          <p:cNvCxnSpPr>
            <a:cxnSpLocks/>
            <a:stCxn id="15" idx="3"/>
            <a:endCxn id="27" idx="1"/>
          </p:cNvCxnSpPr>
          <p:nvPr/>
        </p:nvCxnSpPr>
        <p:spPr>
          <a:xfrm>
            <a:off x="4574405" y="1790208"/>
            <a:ext cx="1873341" cy="1988652"/>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sp>
        <p:nvSpPr>
          <p:cNvPr id="30" name="AutoShape 4">
            <a:extLst>
              <a:ext uri="{FF2B5EF4-FFF2-40B4-BE49-F238E27FC236}">
                <a16:creationId xmlns:a16="http://schemas.microsoft.com/office/drawing/2014/main" id="{3B2B6AF5-7B5F-7049-91E7-8F1BBB2022E5}"/>
              </a:ext>
            </a:extLst>
          </p:cNvPr>
          <p:cNvSpPr>
            <a:spLocks noChangeArrowheads="1"/>
          </p:cNvSpPr>
          <p:nvPr/>
        </p:nvSpPr>
        <p:spPr bwMode="auto">
          <a:xfrm>
            <a:off x="2722501" y="3982198"/>
            <a:ext cx="1116460" cy="596900"/>
          </a:xfrm>
          <a:prstGeom prst="diamond">
            <a:avLst/>
          </a:prstGeom>
          <a:solidFill>
            <a:schemeClr val="bg1"/>
          </a:solidFill>
          <a:ln w="12700">
            <a:solidFill>
              <a:schemeClr val="tx1"/>
            </a:solidFill>
            <a:miter lim="800000"/>
            <a:headEnd/>
            <a:tailEnd/>
          </a:ln>
        </p:spPr>
        <p:txBody>
          <a:bodyPr wrap="none" anchor="ctr"/>
          <a:lstStyle/>
          <a:p>
            <a:pPr algn="ctr"/>
            <a:r>
              <a:rPr lang="de-DE" dirty="0"/>
              <a:t>Aufsicht</a:t>
            </a:r>
          </a:p>
        </p:txBody>
      </p:sp>
      <p:cxnSp>
        <p:nvCxnSpPr>
          <p:cNvPr id="31" name="Straight Connector 30">
            <a:extLst>
              <a:ext uri="{FF2B5EF4-FFF2-40B4-BE49-F238E27FC236}">
                <a16:creationId xmlns:a16="http://schemas.microsoft.com/office/drawing/2014/main" id="{824F83E2-DDF2-EE40-A229-7E43A926F36A}"/>
              </a:ext>
            </a:extLst>
          </p:cNvPr>
          <p:cNvCxnSpPr>
            <a:cxnSpLocks/>
            <a:stCxn id="30" idx="3"/>
            <a:endCxn id="15" idx="2"/>
          </p:cNvCxnSpPr>
          <p:nvPr/>
        </p:nvCxnSpPr>
        <p:spPr>
          <a:xfrm flipV="1">
            <a:off x="3838961" y="1945892"/>
            <a:ext cx="177790" cy="23347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72546383-C32B-8043-9946-E00302F3AA83}"/>
              </a:ext>
            </a:extLst>
          </p:cNvPr>
          <p:cNvCxnSpPr>
            <a:cxnSpLocks/>
            <a:stCxn id="15" idx="2"/>
            <a:endCxn id="30" idx="1"/>
          </p:cNvCxnSpPr>
          <p:nvPr/>
        </p:nvCxnSpPr>
        <p:spPr>
          <a:xfrm flipH="1">
            <a:off x="2722501" y="1945892"/>
            <a:ext cx="1294250" cy="23347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3" name="AutoShape 4">
            <a:extLst>
              <a:ext uri="{FF2B5EF4-FFF2-40B4-BE49-F238E27FC236}">
                <a16:creationId xmlns:a16="http://schemas.microsoft.com/office/drawing/2014/main" id="{AE1654D2-86F1-E04B-A0E8-F28602F51C62}"/>
              </a:ext>
            </a:extLst>
          </p:cNvPr>
          <p:cNvSpPr>
            <a:spLocks noChangeArrowheads="1"/>
          </p:cNvSpPr>
          <p:nvPr/>
        </p:nvSpPr>
        <p:spPr bwMode="auto">
          <a:xfrm>
            <a:off x="4722048" y="4028384"/>
            <a:ext cx="2160574" cy="1192907"/>
          </a:xfrm>
          <a:prstGeom prst="diamond">
            <a:avLst/>
          </a:prstGeom>
          <a:solidFill>
            <a:schemeClr val="bg1"/>
          </a:solidFill>
          <a:ln w="12700" cmpd="sng">
            <a:solidFill>
              <a:srgbClr val="FFC000"/>
            </a:solidFill>
            <a:miter lim="800000"/>
            <a:headEnd/>
            <a:tailEnd/>
          </a:ln>
        </p:spPr>
        <p:txBody>
          <a:bodyPr wrap="none" anchor="ctr"/>
          <a:lstStyle/>
          <a:p>
            <a:pPr algn="ctr"/>
            <a:r>
              <a:rPr lang="de-DE" dirty="0" err="1"/>
              <a:t>Angehörige_von</a:t>
            </a:r>
            <a:endParaRPr lang="de-DE" dirty="0"/>
          </a:p>
        </p:txBody>
      </p:sp>
      <p:cxnSp>
        <p:nvCxnSpPr>
          <p:cNvPr id="34" name="Straight Connector 33">
            <a:extLst>
              <a:ext uri="{FF2B5EF4-FFF2-40B4-BE49-F238E27FC236}">
                <a16:creationId xmlns:a16="http://schemas.microsoft.com/office/drawing/2014/main" id="{270077A9-07E9-7D44-B8F2-D7BEC0C78A98}"/>
              </a:ext>
            </a:extLst>
          </p:cNvPr>
          <p:cNvCxnSpPr>
            <a:cxnSpLocks/>
            <a:stCxn id="33" idx="2"/>
            <a:endCxn id="52" idx="0"/>
          </p:cNvCxnSpPr>
          <p:nvPr/>
        </p:nvCxnSpPr>
        <p:spPr>
          <a:xfrm>
            <a:off x="5802335" y="5221291"/>
            <a:ext cx="2" cy="358713"/>
          </a:xfrm>
          <a:prstGeom prst="line">
            <a:avLst/>
          </a:prstGeom>
          <a:ln w="12700" cmpd="sng">
            <a:solidFill>
              <a:srgbClr val="FFC000"/>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F3041F69-8B06-CB49-AFCB-36D13829F4CE}"/>
              </a:ext>
            </a:extLst>
          </p:cNvPr>
          <p:cNvCxnSpPr>
            <a:cxnSpLocks/>
            <a:stCxn id="15" idx="3"/>
            <a:endCxn id="33" idx="0"/>
          </p:cNvCxnSpPr>
          <p:nvPr/>
        </p:nvCxnSpPr>
        <p:spPr>
          <a:xfrm>
            <a:off x="4574405" y="1790209"/>
            <a:ext cx="1227931" cy="2238175"/>
          </a:xfrm>
          <a:prstGeom prst="line">
            <a:avLst/>
          </a:prstGeom>
          <a:ln w="12700">
            <a:solidFill>
              <a:srgbClr val="FFC000"/>
            </a:solidFill>
          </a:ln>
        </p:spPr>
        <p:style>
          <a:lnRef idx="1">
            <a:schemeClr val="dk1"/>
          </a:lnRef>
          <a:fillRef idx="0">
            <a:schemeClr val="dk1"/>
          </a:fillRef>
          <a:effectRef idx="0">
            <a:schemeClr val="dk1"/>
          </a:effectRef>
          <a:fontRef idx="minor">
            <a:schemeClr val="tx1"/>
          </a:fontRef>
        </p:style>
      </p:cxnSp>
      <p:sp>
        <p:nvSpPr>
          <p:cNvPr id="36" name="Oval 7">
            <a:extLst>
              <a:ext uri="{FF2B5EF4-FFF2-40B4-BE49-F238E27FC236}">
                <a16:creationId xmlns:a16="http://schemas.microsoft.com/office/drawing/2014/main" id="{E40AF76C-5352-244B-9260-1026F5608754}"/>
              </a:ext>
            </a:extLst>
          </p:cNvPr>
          <p:cNvSpPr>
            <a:spLocks noChangeArrowheads="1"/>
          </p:cNvSpPr>
          <p:nvPr/>
        </p:nvSpPr>
        <p:spPr bwMode="auto">
          <a:xfrm>
            <a:off x="1941665" y="1436825"/>
            <a:ext cx="1081882" cy="368300"/>
          </a:xfrm>
          <a:prstGeom prst="ellipse">
            <a:avLst/>
          </a:prstGeom>
          <a:solidFill>
            <a:schemeClr val="bg1"/>
          </a:solidFill>
          <a:ln w="12700">
            <a:solidFill>
              <a:schemeClr val="tx1"/>
            </a:solidFill>
            <a:round/>
            <a:headEnd/>
            <a:tailEnd/>
          </a:ln>
        </p:spPr>
        <p:txBody>
          <a:bodyPr wrap="none" anchor="ctr"/>
          <a:lstStyle/>
          <a:p>
            <a:pPr algn="ctr"/>
            <a:r>
              <a:rPr lang="de-DE" sz="1600" u="sng" dirty="0" err="1"/>
              <a:t>SozVersNr</a:t>
            </a:r>
            <a:endParaRPr lang="de-DE" sz="1600" u="sng" dirty="0"/>
          </a:p>
        </p:txBody>
      </p:sp>
      <p:sp>
        <p:nvSpPr>
          <p:cNvPr id="37" name="Oval 10">
            <a:extLst>
              <a:ext uri="{FF2B5EF4-FFF2-40B4-BE49-F238E27FC236}">
                <a16:creationId xmlns:a16="http://schemas.microsoft.com/office/drawing/2014/main" id="{9AA9E17C-10BC-4549-97D5-9C69439D2ABB}"/>
              </a:ext>
            </a:extLst>
          </p:cNvPr>
          <p:cNvSpPr>
            <a:spLocks noChangeArrowheads="1"/>
          </p:cNvSpPr>
          <p:nvPr/>
        </p:nvSpPr>
        <p:spPr bwMode="auto">
          <a:xfrm>
            <a:off x="1992023" y="1971735"/>
            <a:ext cx="981167" cy="368300"/>
          </a:xfrm>
          <a:prstGeom prst="ellipse">
            <a:avLst/>
          </a:prstGeom>
          <a:solidFill>
            <a:schemeClr val="bg1"/>
          </a:solidFill>
          <a:ln w="12700" cmpd="sng">
            <a:solidFill>
              <a:schemeClr val="tx1"/>
            </a:solidFill>
            <a:round/>
            <a:headEnd/>
            <a:tailEnd/>
          </a:ln>
        </p:spPr>
        <p:txBody>
          <a:bodyPr wrap="none" anchor="ctr"/>
          <a:lstStyle/>
          <a:p>
            <a:pPr algn="ctr"/>
            <a:r>
              <a:rPr lang="de-DE" sz="1600" dirty="0" err="1"/>
              <a:t>GebDatum</a:t>
            </a:r>
            <a:endParaRPr lang="de-DE" sz="1600" dirty="0"/>
          </a:p>
        </p:txBody>
      </p:sp>
      <p:cxnSp>
        <p:nvCxnSpPr>
          <p:cNvPr id="38" name="Straight Connector 37">
            <a:extLst>
              <a:ext uri="{FF2B5EF4-FFF2-40B4-BE49-F238E27FC236}">
                <a16:creationId xmlns:a16="http://schemas.microsoft.com/office/drawing/2014/main" id="{B5064E7C-0071-ED40-ABA6-6E53D3BFF3BC}"/>
              </a:ext>
            </a:extLst>
          </p:cNvPr>
          <p:cNvCxnSpPr>
            <a:cxnSpLocks/>
            <a:stCxn id="15" idx="1"/>
            <a:endCxn id="36" idx="6"/>
          </p:cNvCxnSpPr>
          <p:nvPr/>
        </p:nvCxnSpPr>
        <p:spPr>
          <a:xfrm flipH="1" flipV="1">
            <a:off x="3023547" y="1620976"/>
            <a:ext cx="435550" cy="1692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3F162947-A52D-6546-B044-563B4EFD5EC5}"/>
              </a:ext>
            </a:extLst>
          </p:cNvPr>
          <p:cNvCxnSpPr>
            <a:cxnSpLocks/>
            <a:stCxn id="15" idx="1"/>
            <a:endCxn id="37" idx="6"/>
          </p:cNvCxnSpPr>
          <p:nvPr/>
        </p:nvCxnSpPr>
        <p:spPr>
          <a:xfrm flipH="1">
            <a:off x="2973189" y="1790209"/>
            <a:ext cx="485908" cy="36567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0" name="Oval 7">
            <a:extLst>
              <a:ext uri="{FF2B5EF4-FFF2-40B4-BE49-F238E27FC236}">
                <a16:creationId xmlns:a16="http://schemas.microsoft.com/office/drawing/2014/main" id="{4CB71398-E184-A145-9059-273226374E14}"/>
              </a:ext>
            </a:extLst>
          </p:cNvPr>
          <p:cNvSpPr>
            <a:spLocks noChangeArrowheads="1"/>
          </p:cNvSpPr>
          <p:nvPr/>
        </p:nvSpPr>
        <p:spPr bwMode="auto">
          <a:xfrm>
            <a:off x="3393051" y="648051"/>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Geschlecht</a:t>
            </a:r>
          </a:p>
        </p:txBody>
      </p:sp>
      <p:cxnSp>
        <p:nvCxnSpPr>
          <p:cNvPr id="41" name="Straight Connector 40">
            <a:extLst>
              <a:ext uri="{FF2B5EF4-FFF2-40B4-BE49-F238E27FC236}">
                <a16:creationId xmlns:a16="http://schemas.microsoft.com/office/drawing/2014/main" id="{F336381E-100B-4045-A951-3D311C462D41}"/>
              </a:ext>
            </a:extLst>
          </p:cNvPr>
          <p:cNvCxnSpPr>
            <a:cxnSpLocks/>
            <a:stCxn id="15" idx="0"/>
            <a:endCxn id="40" idx="4"/>
          </p:cNvCxnSpPr>
          <p:nvPr/>
        </p:nvCxnSpPr>
        <p:spPr>
          <a:xfrm flipH="1" flipV="1">
            <a:off x="3917363" y="1016352"/>
            <a:ext cx="99389" cy="61817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2" name="Oval 7">
            <a:extLst>
              <a:ext uri="{FF2B5EF4-FFF2-40B4-BE49-F238E27FC236}">
                <a16:creationId xmlns:a16="http://schemas.microsoft.com/office/drawing/2014/main" id="{CD866F86-418C-7E4D-A698-71429555DBB6}"/>
              </a:ext>
            </a:extLst>
          </p:cNvPr>
          <p:cNvSpPr>
            <a:spLocks noChangeArrowheads="1"/>
          </p:cNvSpPr>
          <p:nvPr/>
        </p:nvSpPr>
        <p:spPr bwMode="auto">
          <a:xfrm>
            <a:off x="3993226" y="990132"/>
            <a:ext cx="793884" cy="368300"/>
          </a:xfrm>
          <a:prstGeom prst="ellipse">
            <a:avLst/>
          </a:prstGeom>
          <a:solidFill>
            <a:schemeClr val="bg1"/>
          </a:solidFill>
          <a:ln w="12700">
            <a:solidFill>
              <a:schemeClr val="tx1"/>
            </a:solidFill>
            <a:round/>
            <a:headEnd/>
            <a:tailEnd/>
          </a:ln>
        </p:spPr>
        <p:txBody>
          <a:bodyPr wrap="none" anchor="ctr"/>
          <a:lstStyle/>
          <a:p>
            <a:pPr algn="ctr"/>
            <a:r>
              <a:rPr lang="de-DE" sz="1600" dirty="0"/>
              <a:t>Adresse</a:t>
            </a:r>
          </a:p>
        </p:txBody>
      </p:sp>
      <p:cxnSp>
        <p:nvCxnSpPr>
          <p:cNvPr id="43" name="Straight Connector 42">
            <a:extLst>
              <a:ext uri="{FF2B5EF4-FFF2-40B4-BE49-F238E27FC236}">
                <a16:creationId xmlns:a16="http://schemas.microsoft.com/office/drawing/2014/main" id="{84481AD3-36BB-0349-9D19-213613379D65}"/>
              </a:ext>
            </a:extLst>
          </p:cNvPr>
          <p:cNvCxnSpPr>
            <a:cxnSpLocks/>
            <a:stCxn id="15" idx="0"/>
            <a:endCxn id="42" idx="4"/>
          </p:cNvCxnSpPr>
          <p:nvPr/>
        </p:nvCxnSpPr>
        <p:spPr>
          <a:xfrm flipV="1">
            <a:off x="4016752" y="1358432"/>
            <a:ext cx="373417" cy="27609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4" name="Oval 7">
            <a:extLst>
              <a:ext uri="{FF2B5EF4-FFF2-40B4-BE49-F238E27FC236}">
                <a16:creationId xmlns:a16="http://schemas.microsoft.com/office/drawing/2014/main" id="{2296FD9D-6F1D-DB4B-80DA-C568B5318CD4}"/>
              </a:ext>
            </a:extLst>
          </p:cNvPr>
          <p:cNvSpPr>
            <a:spLocks noChangeArrowheads="1"/>
          </p:cNvSpPr>
          <p:nvPr/>
        </p:nvSpPr>
        <p:spPr bwMode="auto">
          <a:xfrm>
            <a:off x="4889094" y="677091"/>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Gehalt</a:t>
            </a:r>
          </a:p>
        </p:txBody>
      </p:sp>
      <p:cxnSp>
        <p:nvCxnSpPr>
          <p:cNvPr id="45" name="Straight Connector 44">
            <a:extLst>
              <a:ext uri="{FF2B5EF4-FFF2-40B4-BE49-F238E27FC236}">
                <a16:creationId xmlns:a16="http://schemas.microsoft.com/office/drawing/2014/main" id="{CFB57DFC-6D41-5446-BEA4-883E9BAFAE2C}"/>
              </a:ext>
            </a:extLst>
          </p:cNvPr>
          <p:cNvCxnSpPr>
            <a:cxnSpLocks/>
            <a:stCxn id="15" idx="0"/>
            <a:endCxn id="44" idx="4"/>
          </p:cNvCxnSpPr>
          <p:nvPr/>
        </p:nvCxnSpPr>
        <p:spPr>
          <a:xfrm flipV="1">
            <a:off x="4016751" y="1045392"/>
            <a:ext cx="1396654" cy="5891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6" name="Oval 7">
            <a:extLst>
              <a:ext uri="{FF2B5EF4-FFF2-40B4-BE49-F238E27FC236}">
                <a16:creationId xmlns:a16="http://schemas.microsoft.com/office/drawing/2014/main" id="{787735B7-67A1-AF42-A915-8DE222406F20}"/>
              </a:ext>
            </a:extLst>
          </p:cNvPr>
          <p:cNvSpPr>
            <a:spLocks noChangeArrowheads="1"/>
          </p:cNvSpPr>
          <p:nvPr/>
        </p:nvSpPr>
        <p:spPr bwMode="auto">
          <a:xfrm>
            <a:off x="2680398" y="687273"/>
            <a:ext cx="573663" cy="368300"/>
          </a:xfrm>
          <a:prstGeom prst="ellipse">
            <a:avLst/>
          </a:prstGeom>
          <a:solidFill>
            <a:schemeClr val="bg1"/>
          </a:solidFill>
          <a:ln w="12700">
            <a:solidFill>
              <a:schemeClr val="tx1"/>
            </a:solidFill>
            <a:round/>
            <a:headEnd/>
            <a:tailEnd/>
          </a:ln>
        </p:spPr>
        <p:txBody>
          <a:bodyPr wrap="none" anchor="ctr"/>
          <a:lstStyle/>
          <a:p>
            <a:pPr algn="ctr"/>
            <a:r>
              <a:rPr lang="de-DE" sz="1600" dirty="0"/>
              <a:t>Name</a:t>
            </a:r>
          </a:p>
        </p:txBody>
      </p:sp>
      <p:cxnSp>
        <p:nvCxnSpPr>
          <p:cNvPr id="47" name="Straight Connector 46">
            <a:extLst>
              <a:ext uri="{FF2B5EF4-FFF2-40B4-BE49-F238E27FC236}">
                <a16:creationId xmlns:a16="http://schemas.microsoft.com/office/drawing/2014/main" id="{12B2C9CA-C34D-084F-8296-A58FA7DC36C7}"/>
              </a:ext>
            </a:extLst>
          </p:cNvPr>
          <p:cNvCxnSpPr>
            <a:cxnSpLocks/>
            <a:stCxn id="15" idx="1"/>
            <a:endCxn id="46" idx="4"/>
          </p:cNvCxnSpPr>
          <p:nvPr/>
        </p:nvCxnSpPr>
        <p:spPr>
          <a:xfrm flipH="1" flipV="1">
            <a:off x="2967229" y="1055574"/>
            <a:ext cx="491868" cy="73463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8" name="Oval 7">
            <a:extLst>
              <a:ext uri="{FF2B5EF4-FFF2-40B4-BE49-F238E27FC236}">
                <a16:creationId xmlns:a16="http://schemas.microsoft.com/office/drawing/2014/main" id="{EC88EAE2-2407-1846-A5F8-52F44A2200F7}"/>
              </a:ext>
            </a:extLst>
          </p:cNvPr>
          <p:cNvSpPr>
            <a:spLocks noChangeArrowheads="1"/>
          </p:cNvSpPr>
          <p:nvPr/>
        </p:nvSpPr>
        <p:spPr bwMode="auto">
          <a:xfrm>
            <a:off x="2111381" y="145427"/>
            <a:ext cx="861808" cy="368300"/>
          </a:xfrm>
          <a:prstGeom prst="ellipse">
            <a:avLst/>
          </a:prstGeom>
          <a:solidFill>
            <a:schemeClr val="bg1"/>
          </a:solidFill>
          <a:ln w="12700">
            <a:solidFill>
              <a:schemeClr val="tx1"/>
            </a:solidFill>
            <a:round/>
            <a:headEnd/>
            <a:tailEnd/>
          </a:ln>
        </p:spPr>
        <p:txBody>
          <a:bodyPr wrap="none" anchor="ctr"/>
          <a:lstStyle/>
          <a:p>
            <a:pPr algn="ctr"/>
            <a:r>
              <a:rPr lang="de-DE" sz="1600" dirty="0"/>
              <a:t>Vorname</a:t>
            </a:r>
          </a:p>
        </p:txBody>
      </p:sp>
      <p:cxnSp>
        <p:nvCxnSpPr>
          <p:cNvPr id="49" name="Straight Connector 48">
            <a:extLst>
              <a:ext uri="{FF2B5EF4-FFF2-40B4-BE49-F238E27FC236}">
                <a16:creationId xmlns:a16="http://schemas.microsoft.com/office/drawing/2014/main" id="{1D8008C7-FB53-7446-8005-991D918A783C}"/>
              </a:ext>
            </a:extLst>
          </p:cNvPr>
          <p:cNvCxnSpPr>
            <a:cxnSpLocks/>
            <a:stCxn id="46" idx="1"/>
            <a:endCxn id="48" idx="4"/>
          </p:cNvCxnSpPr>
          <p:nvPr/>
        </p:nvCxnSpPr>
        <p:spPr>
          <a:xfrm flipH="1" flipV="1">
            <a:off x="2542286" y="513727"/>
            <a:ext cx="222123" cy="22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0" name="Oval 7">
            <a:extLst>
              <a:ext uri="{FF2B5EF4-FFF2-40B4-BE49-F238E27FC236}">
                <a16:creationId xmlns:a16="http://schemas.microsoft.com/office/drawing/2014/main" id="{BC291899-099A-A342-9E11-20159FD8890C}"/>
              </a:ext>
            </a:extLst>
          </p:cNvPr>
          <p:cNvSpPr>
            <a:spLocks noChangeArrowheads="1"/>
          </p:cNvSpPr>
          <p:nvPr/>
        </p:nvSpPr>
        <p:spPr bwMode="auto">
          <a:xfrm>
            <a:off x="3057184" y="141705"/>
            <a:ext cx="977266" cy="368300"/>
          </a:xfrm>
          <a:prstGeom prst="ellipse">
            <a:avLst/>
          </a:prstGeom>
          <a:solidFill>
            <a:schemeClr val="bg1"/>
          </a:solidFill>
          <a:ln w="12700">
            <a:solidFill>
              <a:schemeClr val="tx1"/>
            </a:solidFill>
            <a:round/>
            <a:headEnd/>
            <a:tailEnd/>
          </a:ln>
        </p:spPr>
        <p:txBody>
          <a:bodyPr wrap="none" anchor="ctr"/>
          <a:lstStyle/>
          <a:p>
            <a:pPr algn="ctr"/>
            <a:r>
              <a:rPr lang="de-DE" sz="1600" dirty="0"/>
              <a:t>Nachname</a:t>
            </a:r>
          </a:p>
        </p:txBody>
      </p:sp>
      <p:cxnSp>
        <p:nvCxnSpPr>
          <p:cNvPr id="51" name="Straight Connector 50">
            <a:extLst>
              <a:ext uri="{FF2B5EF4-FFF2-40B4-BE49-F238E27FC236}">
                <a16:creationId xmlns:a16="http://schemas.microsoft.com/office/drawing/2014/main" id="{0FEC61CA-A673-7F45-B2B7-3F0B75940F5D}"/>
              </a:ext>
            </a:extLst>
          </p:cNvPr>
          <p:cNvCxnSpPr>
            <a:cxnSpLocks/>
            <a:stCxn id="46" idx="7"/>
            <a:endCxn id="50" idx="4"/>
          </p:cNvCxnSpPr>
          <p:nvPr/>
        </p:nvCxnSpPr>
        <p:spPr>
          <a:xfrm flipV="1">
            <a:off x="3170049" y="510005"/>
            <a:ext cx="375768" cy="23120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2" name="Rectangle 2">
            <a:extLst>
              <a:ext uri="{FF2B5EF4-FFF2-40B4-BE49-F238E27FC236}">
                <a16:creationId xmlns:a16="http://schemas.microsoft.com/office/drawing/2014/main" id="{C386C8CA-4EB7-C94D-A6FB-8363DA63CC0E}"/>
              </a:ext>
            </a:extLst>
          </p:cNvPr>
          <p:cNvSpPr>
            <a:spLocks noChangeArrowheads="1"/>
          </p:cNvSpPr>
          <p:nvPr/>
        </p:nvSpPr>
        <p:spPr bwMode="auto">
          <a:xfrm>
            <a:off x="5233399" y="5580004"/>
            <a:ext cx="1137877" cy="311367"/>
          </a:xfrm>
          <a:prstGeom prst="rect">
            <a:avLst/>
          </a:prstGeom>
          <a:solidFill>
            <a:schemeClr val="bg1"/>
          </a:solidFill>
          <a:ln w="38100" cmpd="dbl">
            <a:solidFill>
              <a:schemeClr val="tx1"/>
            </a:solidFill>
            <a:miter lim="800000"/>
            <a:headEnd/>
            <a:tailEnd/>
          </a:ln>
        </p:spPr>
        <p:txBody>
          <a:bodyPr wrap="none" lIns="90488" tIns="44450" rIns="90488" bIns="44450">
            <a:spAutoFit/>
          </a:bodyPr>
          <a:lstStyle/>
          <a:p>
            <a:pPr algn="ctr">
              <a:lnSpc>
                <a:spcPct val="90000"/>
              </a:lnSpc>
            </a:pPr>
            <a:r>
              <a:rPr lang="de-DE" sz="1600" dirty="0"/>
              <a:t>Angehörige</a:t>
            </a:r>
          </a:p>
        </p:txBody>
      </p:sp>
      <p:sp>
        <p:nvSpPr>
          <p:cNvPr id="53" name="Oval 10">
            <a:extLst>
              <a:ext uri="{FF2B5EF4-FFF2-40B4-BE49-F238E27FC236}">
                <a16:creationId xmlns:a16="http://schemas.microsoft.com/office/drawing/2014/main" id="{C4C6FBC4-024D-2440-A03A-CC06029DBCA1}"/>
              </a:ext>
            </a:extLst>
          </p:cNvPr>
          <p:cNvSpPr>
            <a:spLocks noChangeArrowheads="1"/>
          </p:cNvSpPr>
          <p:nvPr/>
        </p:nvSpPr>
        <p:spPr bwMode="auto">
          <a:xfrm>
            <a:off x="4517858" y="6174929"/>
            <a:ext cx="981167" cy="368300"/>
          </a:xfrm>
          <a:prstGeom prst="ellipse">
            <a:avLst/>
          </a:prstGeom>
          <a:solidFill>
            <a:schemeClr val="bg1"/>
          </a:solidFill>
          <a:ln w="12700" cmpd="sng">
            <a:solidFill>
              <a:schemeClr val="tx1"/>
            </a:solidFill>
            <a:round/>
            <a:headEnd/>
            <a:tailEnd/>
          </a:ln>
        </p:spPr>
        <p:txBody>
          <a:bodyPr wrap="none" anchor="ctr"/>
          <a:lstStyle/>
          <a:p>
            <a:pPr algn="ctr"/>
            <a:r>
              <a:rPr lang="de-DE" sz="1600" dirty="0" err="1"/>
              <a:t>GebDatum</a:t>
            </a:r>
            <a:endParaRPr lang="de-DE" sz="1600" dirty="0"/>
          </a:p>
        </p:txBody>
      </p:sp>
      <p:cxnSp>
        <p:nvCxnSpPr>
          <p:cNvPr id="54" name="Straight Connector 53">
            <a:extLst>
              <a:ext uri="{FF2B5EF4-FFF2-40B4-BE49-F238E27FC236}">
                <a16:creationId xmlns:a16="http://schemas.microsoft.com/office/drawing/2014/main" id="{6C0C924A-B24F-9C42-B195-F55E4E344338}"/>
              </a:ext>
            </a:extLst>
          </p:cNvPr>
          <p:cNvCxnSpPr>
            <a:cxnSpLocks/>
            <a:stCxn id="52" idx="2"/>
            <a:endCxn id="53" idx="0"/>
          </p:cNvCxnSpPr>
          <p:nvPr/>
        </p:nvCxnSpPr>
        <p:spPr>
          <a:xfrm flipH="1">
            <a:off x="5008441" y="5891371"/>
            <a:ext cx="793896" cy="28355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5" name="Oval 7">
            <a:extLst>
              <a:ext uri="{FF2B5EF4-FFF2-40B4-BE49-F238E27FC236}">
                <a16:creationId xmlns:a16="http://schemas.microsoft.com/office/drawing/2014/main" id="{E93D7385-1F9D-9E40-88F0-687FFB4BC521}"/>
              </a:ext>
            </a:extLst>
          </p:cNvPr>
          <p:cNvSpPr>
            <a:spLocks noChangeArrowheads="1"/>
          </p:cNvSpPr>
          <p:nvPr/>
        </p:nvSpPr>
        <p:spPr bwMode="auto">
          <a:xfrm>
            <a:off x="5884936" y="6204972"/>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Geschlecht</a:t>
            </a:r>
          </a:p>
        </p:txBody>
      </p:sp>
      <p:cxnSp>
        <p:nvCxnSpPr>
          <p:cNvPr id="56" name="Straight Connector 55">
            <a:extLst>
              <a:ext uri="{FF2B5EF4-FFF2-40B4-BE49-F238E27FC236}">
                <a16:creationId xmlns:a16="http://schemas.microsoft.com/office/drawing/2014/main" id="{FB8BB04E-F91B-7642-B0F0-137B5941DBBD}"/>
              </a:ext>
            </a:extLst>
          </p:cNvPr>
          <p:cNvCxnSpPr>
            <a:cxnSpLocks/>
            <a:stCxn id="52" idx="2"/>
            <a:endCxn id="55" idx="0"/>
          </p:cNvCxnSpPr>
          <p:nvPr/>
        </p:nvCxnSpPr>
        <p:spPr>
          <a:xfrm>
            <a:off x="5802337" y="5891370"/>
            <a:ext cx="606910" cy="31360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7" name="Oval 7">
            <a:extLst>
              <a:ext uri="{FF2B5EF4-FFF2-40B4-BE49-F238E27FC236}">
                <a16:creationId xmlns:a16="http://schemas.microsoft.com/office/drawing/2014/main" id="{F8016064-83A7-7F45-9501-E2937B99E803}"/>
              </a:ext>
            </a:extLst>
          </p:cNvPr>
          <p:cNvSpPr>
            <a:spLocks noChangeArrowheads="1"/>
          </p:cNvSpPr>
          <p:nvPr/>
        </p:nvSpPr>
        <p:spPr bwMode="auto">
          <a:xfrm>
            <a:off x="7254437" y="6180990"/>
            <a:ext cx="542166" cy="368300"/>
          </a:xfrm>
          <a:prstGeom prst="ellipse">
            <a:avLst/>
          </a:prstGeom>
          <a:solidFill>
            <a:schemeClr val="bg1"/>
          </a:solidFill>
          <a:ln w="12700">
            <a:solidFill>
              <a:schemeClr val="tx1"/>
            </a:solidFill>
            <a:round/>
            <a:headEnd/>
            <a:tailEnd/>
          </a:ln>
        </p:spPr>
        <p:txBody>
          <a:bodyPr wrap="none" anchor="ctr"/>
          <a:lstStyle/>
          <a:p>
            <a:pPr algn="ctr"/>
            <a:r>
              <a:rPr lang="de-DE" sz="1600" dirty="0"/>
              <a:t>Grad</a:t>
            </a:r>
          </a:p>
        </p:txBody>
      </p:sp>
      <p:cxnSp>
        <p:nvCxnSpPr>
          <p:cNvPr id="58" name="Straight Connector 57">
            <a:extLst>
              <a:ext uri="{FF2B5EF4-FFF2-40B4-BE49-F238E27FC236}">
                <a16:creationId xmlns:a16="http://schemas.microsoft.com/office/drawing/2014/main" id="{9FE99BA9-2FE6-3C41-ABC3-8EAD61F0D823}"/>
              </a:ext>
            </a:extLst>
          </p:cNvPr>
          <p:cNvCxnSpPr>
            <a:cxnSpLocks/>
            <a:stCxn id="52" idx="3"/>
            <a:endCxn id="57" idx="0"/>
          </p:cNvCxnSpPr>
          <p:nvPr/>
        </p:nvCxnSpPr>
        <p:spPr>
          <a:xfrm>
            <a:off x="6371276" y="5735688"/>
            <a:ext cx="1154245" cy="44530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9" name="Oval 7">
            <a:extLst>
              <a:ext uri="{FF2B5EF4-FFF2-40B4-BE49-F238E27FC236}">
                <a16:creationId xmlns:a16="http://schemas.microsoft.com/office/drawing/2014/main" id="{880B2B85-4957-3B40-BA03-D0F016009FE9}"/>
              </a:ext>
            </a:extLst>
          </p:cNvPr>
          <p:cNvSpPr>
            <a:spLocks noChangeArrowheads="1"/>
          </p:cNvSpPr>
          <p:nvPr/>
        </p:nvSpPr>
        <p:spPr bwMode="auto">
          <a:xfrm>
            <a:off x="3662978" y="6162007"/>
            <a:ext cx="573663" cy="368300"/>
          </a:xfrm>
          <a:prstGeom prst="ellipse">
            <a:avLst/>
          </a:prstGeom>
          <a:solidFill>
            <a:schemeClr val="bg1"/>
          </a:solidFill>
          <a:ln w="12700">
            <a:solidFill>
              <a:schemeClr val="tx1"/>
            </a:solidFill>
            <a:round/>
            <a:headEnd/>
            <a:tailEnd/>
          </a:ln>
        </p:spPr>
        <p:txBody>
          <a:bodyPr wrap="none" anchor="ctr"/>
          <a:lstStyle/>
          <a:p>
            <a:pPr algn="ctr"/>
            <a:r>
              <a:rPr lang="de-DE" sz="1600" dirty="0"/>
              <a:t>Name</a:t>
            </a:r>
          </a:p>
        </p:txBody>
      </p:sp>
      <p:cxnSp>
        <p:nvCxnSpPr>
          <p:cNvPr id="60" name="Straight Connector 59">
            <a:extLst>
              <a:ext uri="{FF2B5EF4-FFF2-40B4-BE49-F238E27FC236}">
                <a16:creationId xmlns:a16="http://schemas.microsoft.com/office/drawing/2014/main" id="{37024468-809B-604A-9868-9DFF6E79CC04}"/>
              </a:ext>
            </a:extLst>
          </p:cNvPr>
          <p:cNvCxnSpPr>
            <a:cxnSpLocks/>
            <a:stCxn id="52" idx="1"/>
            <a:endCxn id="59" idx="0"/>
          </p:cNvCxnSpPr>
          <p:nvPr/>
        </p:nvCxnSpPr>
        <p:spPr>
          <a:xfrm flipH="1">
            <a:off x="3949810" y="5735687"/>
            <a:ext cx="1283589" cy="42632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1" name="TextBox 60">
            <a:extLst>
              <a:ext uri="{FF2B5EF4-FFF2-40B4-BE49-F238E27FC236}">
                <a16:creationId xmlns:a16="http://schemas.microsoft.com/office/drawing/2014/main" id="{A5290B9F-A927-2C42-8E1C-AA0046D176EB}"/>
              </a:ext>
            </a:extLst>
          </p:cNvPr>
          <p:cNvSpPr txBox="1"/>
          <p:nvPr/>
        </p:nvSpPr>
        <p:spPr>
          <a:xfrm>
            <a:off x="1969914" y="3040974"/>
            <a:ext cx="1370055" cy="369332"/>
          </a:xfrm>
          <a:prstGeom prst="rect">
            <a:avLst/>
          </a:prstGeom>
          <a:noFill/>
        </p:spPr>
        <p:txBody>
          <a:bodyPr wrap="none" rtlCol="0">
            <a:spAutoFit/>
          </a:bodyPr>
          <a:lstStyle/>
          <a:p>
            <a:r>
              <a:rPr lang="de-DE" dirty="0"/>
              <a:t>Vorgesetzter</a:t>
            </a:r>
          </a:p>
        </p:txBody>
      </p:sp>
      <p:sp>
        <p:nvSpPr>
          <p:cNvPr id="62" name="TextBox 61">
            <a:extLst>
              <a:ext uri="{FF2B5EF4-FFF2-40B4-BE49-F238E27FC236}">
                <a16:creationId xmlns:a16="http://schemas.microsoft.com/office/drawing/2014/main" id="{4E3C0F26-F4C3-F747-93B1-C14F685C100A}"/>
              </a:ext>
            </a:extLst>
          </p:cNvPr>
          <p:cNvSpPr txBox="1"/>
          <p:nvPr/>
        </p:nvSpPr>
        <p:spPr>
          <a:xfrm>
            <a:off x="3824621" y="3637803"/>
            <a:ext cx="1495859" cy="369332"/>
          </a:xfrm>
          <a:prstGeom prst="rect">
            <a:avLst/>
          </a:prstGeom>
          <a:noFill/>
        </p:spPr>
        <p:txBody>
          <a:bodyPr wrap="none" rtlCol="0">
            <a:spAutoFit/>
          </a:bodyPr>
          <a:lstStyle/>
          <a:p>
            <a:r>
              <a:rPr lang="de-DE" dirty="0"/>
              <a:t>Untergebener</a:t>
            </a:r>
          </a:p>
        </p:txBody>
      </p:sp>
      <p:sp>
        <p:nvSpPr>
          <p:cNvPr id="63" name="TextBox 62">
            <a:extLst>
              <a:ext uri="{FF2B5EF4-FFF2-40B4-BE49-F238E27FC236}">
                <a16:creationId xmlns:a16="http://schemas.microsoft.com/office/drawing/2014/main" id="{82784EEC-35D2-BC4D-A66B-7344550A7540}"/>
              </a:ext>
            </a:extLst>
          </p:cNvPr>
          <p:cNvSpPr txBox="1"/>
          <p:nvPr/>
        </p:nvSpPr>
        <p:spPr>
          <a:xfrm>
            <a:off x="2471568" y="4111299"/>
            <a:ext cx="301686" cy="369332"/>
          </a:xfrm>
          <a:prstGeom prst="rect">
            <a:avLst/>
          </a:prstGeom>
          <a:noFill/>
        </p:spPr>
        <p:txBody>
          <a:bodyPr wrap="none" rtlCol="0">
            <a:spAutoFit/>
          </a:bodyPr>
          <a:lstStyle/>
          <a:p>
            <a:r>
              <a:rPr lang="de-DE" dirty="0"/>
              <a:t>1</a:t>
            </a:r>
          </a:p>
        </p:txBody>
      </p:sp>
      <p:sp>
        <p:nvSpPr>
          <p:cNvPr id="64" name="TextBox 63">
            <a:extLst>
              <a:ext uri="{FF2B5EF4-FFF2-40B4-BE49-F238E27FC236}">
                <a16:creationId xmlns:a16="http://schemas.microsoft.com/office/drawing/2014/main" id="{0E36A3D9-6D68-C24C-9FA7-9169560C8A16}"/>
              </a:ext>
            </a:extLst>
          </p:cNvPr>
          <p:cNvSpPr txBox="1"/>
          <p:nvPr/>
        </p:nvSpPr>
        <p:spPr>
          <a:xfrm>
            <a:off x="3824620" y="4095982"/>
            <a:ext cx="306494" cy="369332"/>
          </a:xfrm>
          <a:prstGeom prst="rect">
            <a:avLst/>
          </a:prstGeom>
          <a:noFill/>
        </p:spPr>
        <p:txBody>
          <a:bodyPr wrap="none" rtlCol="0">
            <a:spAutoFit/>
          </a:bodyPr>
          <a:lstStyle/>
          <a:p>
            <a:r>
              <a:rPr lang="de-DE" dirty="0"/>
              <a:t>n</a:t>
            </a:r>
          </a:p>
        </p:txBody>
      </p:sp>
      <p:cxnSp>
        <p:nvCxnSpPr>
          <p:cNvPr id="65" name="Straight Connector 64">
            <a:extLst>
              <a:ext uri="{FF2B5EF4-FFF2-40B4-BE49-F238E27FC236}">
                <a16:creationId xmlns:a16="http://schemas.microsoft.com/office/drawing/2014/main" id="{400D47FB-DB89-4D4A-A717-B56AE95BD63B}"/>
              </a:ext>
            </a:extLst>
          </p:cNvPr>
          <p:cNvCxnSpPr>
            <a:cxnSpLocks/>
          </p:cNvCxnSpPr>
          <p:nvPr/>
        </p:nvCxnSpPr>
        <p:spPr>
          <a:xfrm>
            <a:off x="3706908" y="6435576"/>
            <a:ext cx="468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Oval 7">
            <a:extLst>
              <a:ext uri="{FF2B5EF4-FFF2-40B4-BE49-F238E27FC236}">
                <a16:creationId xmlns:a16="http://schemas.microsoft.com/office/drawing/2014/main" id="{87EF9BD8-DDC0-0442-9397-AB52343BAE2B}"/>
              </a:ext>
            </a:extLst>
          </p:cNvPr>
          <p:cNvSpPr>
            <a:spLocks noChangeArrowheads="1"/>
          </p:cNvSpPr>
          <p:nvPr/>
        </p:nvSpPr>
        <p:spPr bwMode="auto">
          <a:xfrm>
            <a:off x="6970519" y="1319797"/>
            <a:ext cx="1654170" cy="368300"/>
          </a:xfrm>
          <a:prstGeom prst="ellipse">
            <a:avLst/>
          </a:prstGeom>
          <a:solidFill>
            <a:schemeClr val="bg1"/>
          </a:solidFill>
          <a:ln w="12700">
            <a:solidFill>
              <a:schemeClr val="tx1"/>
            </a:solidFill>
            <a:prstDash val="dash"/>
            <a:round/>
            <a:headEnd/>
            <a:tailEnd/>
          </a:ln>
        </p:spPr>
        <p:txBody>
          <a:bodyPr wrap="none" anchor="ctr"/>
          <a:lstStyle/>
          <a:p>
            <a:pPr algn="ctr"/>
            <a:r>
              <a:rPr lang="de-DE" sz="1600" dirty="0" err="1"/>
              <a:t>AnzahlAngestellte</a:t>
            </a:r>
            <a:endParaRPr lang="de-DE" sz="1600" dirty="0"/>
          </a:p>
        </p:txBody>
      </p:sp>
    </p:spTree>
    <p:extLst>
      <p:ext uri="{BB962C8B-B14F-4D97-AF65-F5344CB8AC3E}">
        <p14:creationId xmlns:p14="http://schemas.microsoft.com/office/powerpoint/2010/main" val="20880006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EDCFF0-67D2-D51B-E0F9-15D4D8D268CD}"/>
              </a:ext>
            </a:extLst>
          </p:cNvPr>
          <p:cNvSpPr/>
          <p:nvPr/>
        </p:nvSpPr>
        <p:spPr>
          <a:xfrm>
            <a:off x="0" y="5938221"/>
            <a:ext cx="12192000" cy="177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5" name="Date Placeholder 84">
            <a:extLst>
              <a:ext uri="{FF2B5EF4-FFF2-40B4-BE49-F238E27FC236}">
                <a16:creationId xmlns:a16="http://schemas.microsoft.com/office/drawing/2014/main" id="{80552728-9D79-744F-B5A8-81E1D0ECBEEA}"/>
              </a:ext>
            </a:extLst>
          </p:cNvPr>
          <p:cNvSpPr>
            <a:spLocks noGrp="1"/>
          </p:cNvSpPr>
          <p:nvPr>
            <p:ph type="dt" sz="half" idx="2"/>
          </p:nvPr>
        </p:nvSpPr>
        <p:spPr/>
        <p:txBody>
          <a:bodyPr/>
          <a:lstStyle/>
          <a:p>
            <a:r>
              <a:rPr lang="en-GB"/>
              <a:t>Modellierung</a:t>
            </a:r>
          </a:p>
        </p:txBody>
      </p:sp>
      <p:sp>
        <p:nvSpPr>
          <p:cNvPr id="86" name="Footer Placeholder 85">
            <a:extLst>
              <a:ext uri="{FF2B5EF4-FFF2-40B4-BE49-F238E27FC236}">
                <a16:creationId xmlns:a16="http://schemas.microsoft.com/office/drawing/2014/main" id="{74531CD2-F2C7-5447-99EB-E659E2ABCC2D}"/>
              </a:ext>
            </a:extLst>
          </p:cNvPr>
          <p:cNvSpPr>
            <a:spLocks noGrp="1"/>
          </p:cNvSpPr>
          <p:nvPr>
            <p:ph type="ftr" sz="quarter" idx="3"/>
          </p:nvPr>
        </p:nvSpPr>
        <p:spPr/>
        <p:txBody>
          <a:bodyPr/>
          <a:lstStyle/>
          <a:p>
            <a:r>
              <a:rPr lang="en-GB"/>
              <a:t>T. Braun - Datenbanken</a:t>
            </a:r>
          </a:p>
        </p:txBody>
      </p:sp>
      <p:sp>
        <p:nvSpPr>
          <p:cNvPr id="3" name="Slide Number Placeholder 2">
            <a:extLst>
              <a:ext uri="{FF2B5EF4-FFF2-40B4-BE49-F238E27FC236}">
                <a16:creationId xmlns:a16="http://schemas.microsoft.com/office/drawing/2014/main" id="{9B6FB8D9-8919-564C-AB3C-4E56782325FA}"/>
              </a:ext>
            </a:extLst>
          </p:cNvPr>
          <p:cNvSpPr>
            <a:spLocks noGrp="1"/>
          </p:cNvSpPr>
          <p:nvPr>
            <p:ph type="sldNum" sz="quarter" idx="4"/>
          </p:nvPr>
        </p:nvSpPr>
        <p:spPr/>
        <p:txBody>
          <a:bodyPr/>
          <a:lstStyle/>
          <a:p>
            <a:fld id="{6B52BCD7-8B4B-1443-81DC-540C3C62FE02}" type="slidenum">
              <a:rPr lang="en-GB" smtClean="0"/>
              <a:t>59</a:t>
            </a:fld>
            <a:endParaRPr lang="en-GB"/>
          </a:p>
        </p:txBody>
      </p:sp>
      <p:sp>
        <p:nvSpPr>
          <p:cNvPr id="4" name="Rectangle 3">
            <a:extLst>
              <a:ext uri="{FF2B5EF4-FFF2-40B4-BE49-F238E27FC236}">
                <a16:creationId xmlns:a16="http://schemas.microsoft.com/office/drawing/2014/main" id="{A2DDB0AB-F0DC-5D4F-B4F0-9AD8527377E1}"/>
              </a:ext>
            </a:extLst>
          </p:cNvPr>
          <p:cNvSpPr/>
          <p:nvPr/>
        </p:nvSpPr>
        <p:spPr>
          <a:xfrm>
            <a:off x="1645382" y="1043873"/>
            <a:ext cx="8917423" cy="200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tangle 2">
            <a:extLst>
              <a:ext uri="{FF2B5EF4-FFF2-40B4-BE49-F238E27FC236}">
                <a16:creationId xmlns:a16="http://schemas.microsoft.com/office/drawing/2014/main" id="{8B606F2D-01EE-164E-B812-BBD9FE13F02C}"/>
              </a:ext>
            </a:extLst>
          </p:cNvPr>
          <p:cNvSpPr>
            <a:spLocks noChangeArrowheads="1"/>
          </p:cNvSpPr>
          <p:nvPr/>
        </p:nvSpPr>
        <p:spPr bwMode="auto">
          <a:xfrm>
            <a:off x="8950055" y="1632376"/>
            <a:ext cx="981167"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Abteilung</a:t>
            </a:r>
          </a:p>
        </p:txBody>
      </p:sp>
      <p:sp>
        <p:nvSpPr>
          <p:cNvPr id="6" name="Oval 4">
            <a:extLst>
              <a:ext uri="{FF2B5EF4-FFF2-40B4-BE49-F238E27FC236}">
                <a16:creationId xmlns:a16="http://schemas.microsoft.com/office/drawing/2014/main" id="{73F9741C-5A18-0745-BA7B-95D7944D787A}"/>
              </a:ext>
            </a:extLst>
          </p:cNvPr>
          <p:cNvSpPr>
            <a:spLocks noChangeArrowheads="1"/>
          </p:cNvSpPr>
          <p:nvPr/>
        </p:nvSpPr>
        <p:spPr bwMode="auto">
          <a:xfrm>
            <a:off x="8474151" y="701316"/>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u="sng"/>
              <a:t>Name</a:t>
            </a:r>
          </a:p>
        </p:txBody>
      </p:sp>
      <p:sp>
        <p:nvSpPr>
          <p:cNvPr id="7" name="Oval 7">
            <a:extLst>
              <a:ext uri="{FF2B5EF4-FFF2-40B4-BE49-F238E27FC236}">
                <a16:creationId xmlns:a16="http://schemas.microsoft.com/office/drawing/2014/main" id="{B7FC9C72-969F-3448-A748-3187EDB80AD3}"/>
              </a:ext>
            </a:extLst>
          </p:cNvPr>
          <p:cNvSpPr>
            <a:spLocks noChangeArrowheads="1"/>
          </p:cNvSpPr>
          <p:nvPr/>
        </p:nvSpPr>
        <p:spPr bwMode="auto">
          <a:xfrm>
            <a:off x="8813963" y="240250"/>
            <a:ext cx="979702" cy="368300"/>
          </a:xfrm>
          <a:prstGeom prst="ellipse">
            <a:avLst/>
          </a:prstGeom>
          <a:solidFill>
            <a:schemeClr val="bg1"/>
          </a:solidFill>
          <a:ln w="12700">
            <a:solidFill>
              <a:schemeClr val="tx1"/>
            </a:solidFill>
            <a:round/>
            <a:headEnd/>
            <a:tailEnd/>
          </a:ln>
        </p:spPr>
        <p:txBody>
          <a:bodyPr wrap="none" anchor="ctr"/>
          <a:lstStyle/>
          <a:p>
            <a:pPr algn="ctr"/>
            <a:r>
              <a:rPr lang="de-DE" sz="1600" u="sng"/>
              <a:t>Nummer</a:t>
            </a:r>
          </a:p>
        </p:txBody>
      </p:sp>
      <p:sp>
        <p:nvSpPr>
          <p:cNvPr id="8" name="Oval 10">
            <a:extLst>
              <a:ext uri="{FF2B5EF4-FFF2-40B4-BE49-F238E27FC236}">
                <a16:creationId xmlns:a16="http://schemas.microsoft.com/office/drawing/2014/main" id="{468FA227-CF52-DC41-8AEC-91528A93CCE0}"/>
              </a:ext>
            </a:extLst>
          </p:cNvPr>
          <p:cNvSpPr>
            <a:spLocks noChangeArrowheads="1"/>
          </p:cNvSpPr>
          <p:nvPr/>
        </p:nvSpPr>
        <p:spPr bwMode="auto">
          <a:xfrm>
            <a:off x="9419207" y="818219"/>
            <a:ext cx="981167" cy="368300"/>
          </a:xfrm>
          <a:prstGeom prst="ellipse">
            <a:avLst/>
          </a:prstGeom>
          <a:solidFill>
            <a:schemeClr val="bg1"/>
          </a:solidFill>
          <a:ln w="38100" cmpd="dbl">
            <a:solidFill>
              <a:schemeClr val="tx1"/>
            </a:solidFill>
            <a:round/>
            <a:headEnd/>
            <a:tailEnd/>
          </a:ln>
        </p:spPr>
        <p:txBody>
          <a:bodyPr wrap="none" anchor="ctr"/>
          <a:lstStyle/>
          <a:p>
            <a:pPr algn="ctr"/>
            <a:r>
              <a:rPr lang="de-DE" sz="1600"/>
              <a:t>Standorte</a:t>
            </a:r>
          </a:p>
        </p:txBody>
      </p:sp>
      <p:cxnSp>
        <p:nvCxnSpPr>
          <p:cNvPr id="9" name="Straight Connector 8">
            <a:extLst>
              <a:ext uri="{FF2B5EF4-FFF2-40B4-BE49-F238E27FC236}">
                <a16:creationId xmlns:a16="http://schemas.microsoft.com/office/drawing/2014/main" id="{AD55E077-9E9D-1F44-8FEE-E81AFE74F33A}"/>
              </a:ext>
            </a:extLst>
          </p:cNvPr>
          <p:cNvCxnSpPr>
            <a:cxnSpLocks/>
            <a:stCxn id="5" idx="0"/>
            <a:endCxn id="6" idx="4"/>
          </p:cNvCxnSpPr>
          <p:nvPr/>
        </p:nvCxnSpPr>
        <p:spPr>
          <a:xfrm flipH="1" flipV="1">
            <a:off x="8855152" y="1069617"/>
            <a:ext cx="585487" cy="562759"/>
          </a:xfrm>
          <a:prstGeom prst="line">
            <a:avLst/>
          </a:prstGeom>
          <a:ln w="127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F64C5174-F16C-CA4F-B9A1-B7E1B2098A3E}"/>
              </a:ext>
            </a:extLst>
          </p:cNvPr>
          <p:cNvCxnSpPr>
            <a:cxnSpLocks/>
            <a:stCxn id="5" idx="0"/>
            <a:endCxn id="7" idx="4"/>
          </p:cNvCxnSpPr>
          <p:nvPr/>
        </p:nvCxnSpPr>
        <p:spPr>
          <a:xfrm flipH="1" flipV="1">
            <a:off x="9303814" y="608551"/>
            <a:ext cx="136824" cy="102382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7ADA066-F248-AB46-997F-C8FD00E0BADE}"/>
              </a:ext>
            </a:extLst>
          </p:cNvPr>
          <p:cNvCxnSpPr>
            <a:cxnSpLocks/>
            <a:stCxn id="5" idx="0"/>
            <a:endCxn id="8" idx="4"/>
          </p:cNvCxnSpPr>
          <p:nvPr/>
        </p:nvCxnSpPr>
        <p:spPr>
          <a:xfrm flipV="1">
            <a:off x="9440638" y="1186519"/>
            <a:ext cx="469152" cy="445856"/>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2" name="Oval 7">
            <a:extLst>
              <a:ext uri="{FF2B5EF4-FFF2-40B4-BE49-F238E27FC236}">
                <a16:creationId xmlns:a16="http://schemas.microsoft.com/office/drawing/2014/main" id="{5635909F-58E6-0D4E-AAEB-6630E8334AB0}"/>
              </a:ext>
            </a:extLst>
          </p:cNvPr>
          <p:cNvSpPr>
            <a:spLocks noChangeArrowheads="1"/>
          </p:cNvSpPr>
          <p:nvPr/>
        </p:nvSpPr>
        <p:spPr bwMode="auto">
          <a:xfrm>
            <a:off x="6970519" y="1319797"/>
            <a:ext cx="1654170" cy="368300"/>
          </a:xfrm>
          <a:prstGeom prst="ellipse">
            <a:avLst/>
          </a:prstGeom>
          <a:solidFill>
            <a:schemeClr val="bg1"/>
          </a:solidFill>
          <a:ln w="12700">
            <a:solidFill>
              <a:schemeClr val="tx1"/>
            </a:solidFill>
            <a:prstDash val="dash"/>
            <a:round/>
            <a:headEnd/>
            <a:tailEnd/>
          </a:ln>
        </p:spPr>
        <p:txBody>
          <a:bodyPr wrap="none" anchor="ctr"/>
          <a:lstStyle/>
          <a:p>
            <a:pPr algn="ctr"/>
            <a:r>
              <a:rPr lang="de-DE" sz="1600"/>
              <a:t>AnzahlAngestellte</a:t>
            </a:r>
          </a:p>
        </p:txBody>
      </p:sp>
      <p:cxnSp>
        <p:nvCxnSpPr>
          <p:cNvPr id="13" name="Straight Connector 12">
            <a:extLst>
              <a:ext uri="{FF2B5EF4-FFF2-40B4-BE49-F238E27FC236}">
                <a16:creationId xmlns:a16="http://schemas.microsoft.com/office/drawing/2014/main" id="{4B912067-F2A0-2F4B-8BE0-4C8E6B8D5A6B}"/>
              </a:ext>
            </a:extLst>
          </p:cNvPr>
          <p:cNvCxnSpPr>
            <a:cxnSpLocks/>
            <a:stCxn id="12" idx="6"/>
            <a:endCxn id="5" idx="1"/>
          </p:cNvCxnSpPr>
          <p:nvPr/>
        </p:nvCxnSpPr>
        <p:spPr>
          <a:xfrm>
            <a:off x="8624690" y="1503947"/>
            <a:ext cx="325365" cy="28411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4" name="AutoShape 4">
            <a:extLst>
              <a:ext uri="{FF2B5EF4-FFF2-40B4-BE49-F238E27FC236}">
                <a16:creationId xmlns:a16="http://schemas.microsoft.com/office/drawing/2014/main" id="{64F7F24B-C336-EE45-9D84-178CEF9603DD}"/>
              </a:ext>
            </a:extLst>
          </p:cNvPr>
          <p:cNvSpPr>
            <a:spLocks noChangeArrowheads="1"/>
          </p:cNvSpPr>
          <p:nvPr/>
        </p:nvSpPr>
        <p:spPr bwMode="auto">
          <a:xfrm>
            <a:off x="6414937" y="590332"/>
            <a:ext cx="1564261" cy="596900"/>
          </a:xfrm>
          <a:prstGeom prst="diamond">
            <a:avLst/>
          </a:prstGeom>
          <a:solidFill>
            <a:schemeClr val="bg1"/>
          </a:solidFill>
          <a:ln w="12700">
            <a:solidFill>
              <a:schemeClr val="tx1"/>
            </a:solidFill>
            <a:miter lim="800000"/>
            <a:headEnd/>
            <a:tailEnd/>
          </a:ln>
        </p:spPr>
        <p:txBody>
          <a:bodyPr wrap="none" anchor="ctr"/>
          <a:lstStyle/>
          <a:p>
            <a:pPr algn="ctr"/>
            <a:r>
              <a:rPr lang="de-DE" dirty="0" err="1"/>
              <a:t>arbeitet_für</a:t>
            </a:r>
            <a:endParaRPr lang="de-DE" dirty="0"/>
          </a:p>
        </p:txBody>
      </p:sp>
      <p:cxnSp>
        <p:nvCxnSpPr>
          <p:cNvPr id="15" name="Straight Connector 14">
            <a:extLst>
              <a:ext uri="{FF2B5EF4-FFF2-40B4-BE49-F238E27FC236}">
                <a16:creationId xmlns:a16="http://schemas.microsoft.com/office/drawing/2014/main" id="{38E103DC-C8A5-9546-8A0C-74FCBDB0733F}"/>
              </a:ext>
            </a:extLst>
          </p:cNvPr>
          <p:cNvCxnSpPr>
            <a:cxnSpLocks/>
            <a:stCxn id="14" idx="3"/>
            <a:endCxn id="5" idx="0"/>
          </p:cNvCxnSpPr>
          <p:nvPr/>
        </p:nvCxnSpPr>
        <p:spPr>
          <a:xfrm>
            <a:off x="7979198" y="888783"/>
            <a:ext cx="1461441" cy="743593"/>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16" name="AutoShape 4">
            <a:extLst>
              <a:ext uri="{FF2B5EF4-FFF2-40B4-BE49-F238E27FC236}">
                <a16:creationId xmlns:a16="http://schemas.microsoft.com/office/drawing/2014/main" id="{74A695CF-21FF-5147-BB51-90F1282762F8}"/>
              </a:ext>
            </a:extLst>
          </p:cNvPr>
          <p:cNvSpPr>
            <a:spLocks noChangeArrowheads="1"/>
          </p:cNvSpPr>
          <p:nvPr/>
        </p:nvSpPr>
        <p:spPr bwMode="auto">
          <a:xfrm>
            <a:off x="6841263" y="2133400"/>
            <a:ext cx="777229" cy="596900"/>
          </a:xfrm>
          <a:prstGeom prst="diamond">
            <a:avLst/>
          </a:prstGeom>
          <a:solidFill>
            <a:schemeClr val="bg1"/>
          </a:solidFill>
          <a:ln w="12700">
            <a:solidFill>
              <a:schemeClr val="tx1"/>
            </a:solidFill>
            <a:miter lim="800000"/>
            <a:headEnd/>
            <a:tailEnd/>
          </a:ln>
        </p:spPr>
        <p:txBody>
          <a:bodyPr wrap="none" anchor="ctr"/>
          <a:lstStyle/>
          <a:p>
            <a:pPr algn="ctr"/>
            <a:r>
              <a:rPr lang="de-DE" dirty="0"/>
              <a:t>leitet</a:t>
            </a:r>
          </a:p>
        </p:txBody>
      </p:sp>
      <p:cxnSp>
        <p:nvCxnSpPr>
          <p:cNvPr id="17" name="Straight Connector 16">
            <a:extLst>
              <a:ext uri="{FF2B5EF4-FFF2-40B4-BE49-F238E27FC236}">
                <a16:creationId xmlns:a16="http://schemas.microsoft.com/office/drawing/2014/main" id="{BC5232D2-F3B8-DE47-9E92-44AF7E1609DC}"/>
              </a:ext>
            </a:extLst>
          </p:cNvPr>
          <p:cNvCxnSpPr>
            <a:cxnSpLocks/>
            <a:stCxn id="16" idx="3"/>
            <a:endCxn id="5" idx="2"/>
          </p:cNvCxnSpPr>
          <p:nvPr/>
        </p:nvCxnSpPr>
        <p:spPr>
          <a:xfrm flipV="1">
            <a:off x="7618492" y="1943742"/>
            <a:ext cx="1822147" cy="488108"/>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18" name="Rectangle 2">
            <a:extLst>
              <a:ext uri="{FF2B5EF4-FFF2-40B4-BE49-F238E27FC236}">
                <a16:creationId xmlns:a16="http://schemas.microsoft.com/office/drawing/2014/main" id="{1C091C1C-00FC-3244-95DC-8FC8B4E40D8D}"/>
              </a:ext>
            </a:extLst>
          </p:cNvPr>
          <p:cNvSpPr>
            <a:spLocks noChangeArrowheads="1"/>
          </p:cNvSpPr>
          <p:nvPr/>
        </p:nvSpPr>
        <p:spPr bwMode="auto">
          <a:xfrm>
            <a:off x="3459098" y="1634525"/>
            <a:ext cx="1115307"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Angestellte</a:t>
            </a:r>
          </a:p>
        </p:txBody>
      </p:sp>
      <p:cxnSp>
        <p:nvCxnSpPr>
          <p:cNvPr id="19" name="Straight Connector 18">
            <a:extLst>
              <a:ext uri="{FF2B5EF4-FFF2-40B4-BE49-F238E27FC236}">
                <a16:creationId xmlns:a16="http://schemas.microsoft.com/office/drawing/2014/main" id="{BD190827-214A-5642-9101-D5BDD7506175}"/>
              </a:ext>
            </a:extLst>
          </p:cNvPr>
          <p:cNvCxnSpPr>
            <a:cxnSpLocks/>
            <a:stCxn id="18" idx="3"/>
            <a:endCxn id="14" idx="1"/>
          </p:cNvCxnSpPr>
          <p:nvPr/>
        </p:nvCxnSpPr>
        <p:spPr>
          <a:xfrm flipV="1">
            <a:off x="4574404" y="888782"/>
            <a:ext cx="1840532" cy="901426"/>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1F08300F-F8CB-7C43-86BD-6A81B38272EF}"/>
              </a:ext>
            </a:extLst>
          </p:cNvPr>
          <p:cNvCxnSpPr>
            <a:cxnSpLocks/>
            <a:stCxn id="18" idx="3"/>
            <a:endCxn id="16" idx="1"/>
          </p:cNvCxnSpPr>
          <p:nvPr/>
        </p:nvCxnSpPr>
        <p:spPr>
          <a:xfrm>
            <a:off x="4574404" y="1790208"/>
            <a:ext cx="2266858" cy="64164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1" name="Oval 7">
            <a:extLst>
              <a:ext uri="{FF2B5EF4-FFF2-40B4-BE49-F238E27FC236}">
                <a16:creationId xmlns:a16="http://schemas.microsoft.com/office/drawing/2014/main" id="{A0D76FC3-835C-474A-A661-E418A464CDB7}"/>
              </a:ext>
            </a:extLst>
          </p:cNvPr>
          <p:cNvSpPr>
            <a:spLocks noChangeArrowheads="1"/>
          </p:cNvSpPr>
          <p:nvPr/>
        </p:nvSpPr>
        <p:spPr bwMode="auto">
          <a:xfrm>
            <a:off x="5894784" y="1644585"/>
            <a:ext cx="1325150" cy="368300"/>
          </a:xfrm>
          <a:prstGeom prst="ellipse">
            <a:avLst/>
          </a:prstGeom>
          <a:solidFill>
            <a:schemeClr val="bg1"/>
          </a:solidFill>
          <a:ln w="12700">
            <a:solidFill>
              <a:schemeClr val="tx1"/>
            </a:solidFill>
            <a:round/>
            <a:headEnd/>
            <a:tailEnd/>
          </a:ln>
        </p:spPr>
        <p:txBody>
          <a:bodyPr wrap="none" anchor="ctr"/>
          <a:lstStyle/>
          <a:p>
            <a:pPr algn="ctr"/>
            <a:r>
              <a:rPr lang="de-DE" sz="1600" dirty="0"/>
              <a:t>Anfangsdatum</a:t>
            </a:r>
          </a:p>
        </p:txBody>
      </p:sp>
      <p:cxnSp>
        <p:nvCxnSpPr>
          <p:cNvPr id="22" name="Straight Connector 21">
            <a:extLst>
              <a:ext uri="{FF2B5EF4-FFF2-40B4-BE49-F238E27FC236}">
                <a16:creationId xmlns:a16="http://schemas.microsoft.com/office/drawing/2014/main" id="{84E7C93E-1EB8-7043-89CE-B8CF0F88C3C3}"/>
              </a:ext>
            </a:extLst>
          </p:cNvPr>
          <p:cNvCxnSpPr>
            <a:cxnSpLocks/>
            <a:stCxn id="16" idx="0"/>
            <a:endCxn id="21" idx="4"/>
          </p:cNvCxnSpPr>
          <p:nvPr/>
        </p:nvCxnSpPr>
        <p:spPr>
          <a:xfrm flipH="1" flipV="1">
            <a:off x="6557359" y="2012886"/>
            <a:ext cx="672518" cy="12051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3" name="AutoShape 4">
            <a:extLst>
              <a:ext uri="{FF2B5EF4-FFF2-40B4-BE49-F238E27FC236}">
                <a16:creationId xmlns:a16="http://schemas.microsoft.com/office/drawing/2014/main" id="{6F1D4CCA-9B76-2846-918C-10C81CFDE44E}"/>
              </a:ext>
            </a:extLst>
          </p:cNvPr>
          <p:cNvSpPr>
            <a:spLocks noChangeArrowheads="1"/>
          </p:cNvSpPr>
          <p:nvPr/>
        </p:nvSpPr>
        <p:spPr bwMode="auto">
          <a:xfrm>
            <a:off x="8662085" y="2535469"/>
            <a:ext cx="1557107" cy="596900"/>
          </a:xfrm>
          <a:prstGeom prst="diamond">
            <a:avLst/>
          </a:prstGeom>
          <a:solidFill>
            <a:schemeClr val="bg1"/>
          </a:solidFill>
          <a:ln w="12700">
            <a:solidFill>
              <a:schemeClr val="tx1"/>
            </a:solidFill>
            <a:miter lim="800000"/>
            <a:headEnd/>
            <a:tailEnd/>
          </a:ln>
        </p:spPr>
        <p:txBody>
          <a:bodyPr wrap="none" anchor="ctr"/>
          <a:lstStyle/>
          <a:p>
            <a:pPr algn="ctr"/>
            <a:r>
              <a:rPr lang="de-DE" dirty="0"/>
              <a:t>kontrolliert</a:t>
            </a:r>
          </a:p>
        </p:txBody>
      </p:sp>
      <p:cxnSp>
        <p:nvCxnSpPr>
          <p:cNvPr id="24" name="Straight Connector 23">
            <a:extLst>
              <a:ext uri="{FF2B5EF4-FFF2-40B4-BE49-F238E27FC236}">
                <a16:creationId xmlns:a16="http://schemas.microsoft.com/office/drawing/2014/main" id="{E5DA39BB-122E-C94F-80B9-119827C8E9D7}"/>
              </a:ext>
            </a:extLst>
          </p:cNvPr>
          <p:cNvCxnSpPr>
            <a:cxnSpLocks/>
            <a:stCxn id="23" idx="0"/>
            <a:endCxn id="5" idx="2"/>
          </p:cNvCxnSpPr>
          <p:nvPr/>
        </p:nvCxnSpPr>
        <p:spPr>
          <a:xfrm flipV="1">
            <a:off x="9440638" y="1943743"/>
            <a:ext cx="0" cy="59172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7D342CA9-123F-D343-9900-CDE312A94BBA}"/>
              </a:ext>
            </a:extLst>
          </p:cNvPr>
          <p:cNvCxnSpPr>
            <a:cxnSpLocks/>
            <a:stCxn id="26" idx="0"/>
            <a:endCxn id="23" idx="2"/>
          </p:cNvCxnSpPr>
          <p:nvPr/>
        </p:nvCxnSpPr>
        <p:spPr>
          <a:xfrm flipH="1" flipV="1">
            <a:off x="9440638" y="3132369"/>
            <a:ext cx="1342" cy="505798"/>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26" name="Rectangle 2">
            <a:extLst>
              <a:ext uri="{FF2B5EF4-FFF2-40B4-BE49-F238E27FC236}">
                <a16:creationId xmlns:a16="http://schemas.microsoft.com/office/drawing/2014/main" id="{F5BB7E02-71FD-034C-9A60-6996A595410A}"/>
              </a:ext>
            </a:extLst>
          </p:cNvPr>
          <p:cNvSpPr>
            <a:spLocks noChangeArrowheads="1"/>
          </p:cNvSpPr>
          <p:nvPr/>
        </p:nvSpPr>
        <p:spPr bwMode="auto">
          <a:xfrm>
            <a:off x="9052225" y="3638168"/>
            <a:ext cx="779510"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Projekt</a:t>
            </a:r>
          </a:p>
        </p:txBody>
      </p:sp>
      <p:sp>
        <p:nvSpPr>
          <p:cNvPr id="27" name="Oval 4">
            <a:extLst>
              <a:ext uri="{FF2B5EF4-FFF2-40B4-BE49-F238E27FC236}">
                <a16:creationId xmlns:a16="http://schemas.microsoft.com/office/drawing/2014/main" id="{666C7605-6337-A340-96DE-48F89391C26C}"/>
              </a:ext>
            </a:extLst>
          </p:cNvPr>
          <p:cNvSpPr>
            <a:spLocks noChangeArrowheads="1"/>
          </p:cNvSpPr>
          <p:nvPr/>
        </p:nvSpPr>
        <p:spPr bwMode="auto">
          <a:xfrm>
            <a:off x="8404372" y="4374487"/>
            <a:ext cx="762000" cy="368300"/>
          </a:xfrm>
          <a:prstGeom prst="ellipse">
            <a:avLst/>
          </a:prstGeom>
          <a:solidFill>
            <a:schemeClr val="bg1"/>
          </a:solidFill>
          <a:ln w="12700">
            <a:solidFill>
              <a:schemeClr val="tx1"/>
            </a:solidFill>
            <a:round/>
            <a:headEnd/>
            <a:tailEnd/>
          </a:ln>
        </p:spPr>
        <p:txBody>
          <a:bodyPr wrap="none" anchor="ctr"/>
          <a:lstStyle/>
          <a:p>
            <a:pPr algn="ctr"/>
            <a:r>
              <a:rPr lang="de-DE" sz="1600" dirty="0"/>
              <a:t>Name</a:t>
            </a:r>
          </a:p>
        </p:txBody>
      </p:sp>
      <p:sp>
        <p:nvSpPr>
          <p:cNvPr id="28" name="Oval 7">
            <a:extLst>
              <a:ext uri="{FF2B5EF4-FFF2-40B4-BE49-F238E27FC236}">
                <a16:creationId xmlns:a16="http://schemas.microsoft.com/office/drawing/2014/main" id="{E9A449FA-6B97-CD4B-95A8-B4B48259BB2B}"/>
              </a:ext>
            </a:extLst>
          </p:cNvPr>
          <p:cNvSpPr>
            <a:spLocks noChangeArrowheads="1"/>
          </p:cNvSpPr>
          <p:nvPr/>
        </p:nvSpPr>
        <p:spPr bwMode="auto">
          <a:xfrm>
            <a:off x="8748434" y="4758828"/>
            <a:ext cx="979702" cy="368300"/>
          </a:xfrm>
          <a:prstGeom prst="ellipse">
            <a:avLst/>
          </a:prstGeom>
          <a:solidFill>
            <a:schemeClr val="bg1"/>
          </a:solidFill>
          <a:ln w="12700">
            <a:solidFill>
              <a:schemeClr val="tx1"/>
            </a:solidFill>
            <a:round/>
            <a:headEnd/>
            <a:tailEnd/>
          </a:ln>
        </p:spPr>
        <p:txBody>
          <a:bodyPr wrap="none" anchor="ctr"/>
          <a:lstStyle/>
          <a:p>
            <a:pPr algn="ctr"/>
            <a:r>
              <a:rPr lang="de-DE" sz="1600" u="sng" dirty="0"/>
              <a:t>Nummer</a:t>
            </a:r>
          </a:p>
        </p:txBody>
      </p:sp>
      <p:sp>
        <p:nvSpPr>
          <p:cNvPr id="29" name="Oval 10">
            <a:extLst>
              <a:ext uri="{FF2B5EF4-FFF2-40B4-BE49-F238E27FC236}">
                <a16:creationId xmlns:a16="http://schemas.microsoft.com/office/drawing/2014/main" id="{5B5AEF61-8D54-434C-9FB8-35CD04D757D9}"/>
              </a:ext>
            </a:extLst>
          </p:cNvPr>
          <p:cNvSpPr>
            <a:spLocks noChangeArrowheads="1"/>
          </p:cNvSpPr>
          <p:nvPr/>
        </p:nvSpPr>
        <p:spPr bwMode="auto">
          <a:xfrm>
            <a:off x="9419207" y="4386453"/>
            <a:ext cx="981167" cy="368300"/>
          </a:xfrm>
          <a:prstGeom prst="ellipse">
            <a:avLst/>
          </a:prstGeom>
          <a:solidFill>
            <a:schemeClr val="bg1"/>
          </a:solidFill>
          <a:ln w="12700" cmpd="sng">
            <a:solidFill>
              <a:schemeClr val="tx1"/>
            </a:solidFill>
            <a:round/>
            <a:headEnd/>
            <a:tailEnd/>
          </a:ln>
        </p:spPr>
        <p:txBody>
          <a:bodyPr wrap="none" anchor="ctr"/>
          <a:lstStyle/>
          <a:p>
            <a:pPr algn="ctr"/>
            <a:r>
              <a:rPr lang="de-DE" sz="1600" dirty="0"/>
              <a:t>Standort</a:t>
            </a:r>
          </a:p>
        </p:txBody>
      </p:sp>
      <p:cxnSp>
        <p:nvCxnSpPr>
          <p:cNvPr id="30" name="Straight Connector 29">
            <a:extLst>
              <a:ext uri="{FF2B5EF4-FFF2-40B4-BE49-F238E27FC236}">
                <a16:creationId xmlns:a16="http://schemas.microsoft.com/office/drawing/2014/main" id="{94514341-87EA-7A4B-83B3-B140ADB92B45}"/>
              </a:ext>
            </a:extLst>
          </p:cNvPr>
          <p:cNvCxnSpPr>
            <a:cxnSpLocks/>
            <a:stCxn id="26" idx="2"/>
            <a:endCxn id="27" idx="7"/>
          </p:cNvCxnSpPr>
          <p:nvPr/>
        </p:nvCxnSpPr>
        <p:spPr>
          <a:xfrm flipH="1">
            <a:off x="9054780" y="3949535"/>
            <a:ext cx="387200" cy="478889"/>
          </a:xfrm>
          <a:prstGeom prst="line">
            <a:avLst/>
          </a:prstGeom>
          <a:ln w="12700"/>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4F4BA1B6-75AF-7B49-BE35-E9B4B86C10A8}"/>
              </a:ext>
            </a:extLst>
          </p:cNvPr>
          <p:cNvCxnSpPr>
            <a:cxnSpLocks/>
            <a:stCxn id="26" idx="2"/>
            <a:endCxn id="28" idx="0"/>
          </p:cNvCxnSpPr>
          <p:nvPr/>
        </p:nvCxnSpPr>
        <p:spPr>
          <a:xfrm flipH="1">
            <a:off x="9238286" y="3949534"/>
            <a:ext cx="203695" cy="80929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47D57039-FC96-794A-BFCA-412F59604B42}"/>
              </a:ext>
            </a:extLst>
          </p:cNvPr>
          <p:cNvCxnSpPr>
            <a:cxnSpLocks/>
            <a:stCxn id="26" idx="2"/>
            <a:endCxn id="29" idx="0"/>
          </p:cNvCxnSpPr>
          <p:nvPr/>
        </p:nvCxnSpPr>
        <p:spPr>
          <a:xfrm>
            <a:off x="9441980" y="3949535"/>
            <a:ext cx="467810" cy="43691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3" name="AutoShape 4">
            <a:extLst>
              <a:ext uri="{FF2B5EF4-FFF2-40B4-BE49-F238E27FC236}">
                <a16:creationId xmlns:a16="http://schemas.microsoft.com/office/drawing/2014/main" id="{B4A6E939-0E27-E249-9EC0-BFF0CC3D09A2}"/>
              </a:ext>
            </a:extLst>
          </p:cNvPr>
          <p:cNvSpPr>
            <a:spLocks noChangeArrowheads="1"/>
          </p:cNvSpPr>
          <p:nvPr/>
        </p:nvSpPr>
        <p:spPr bwMode="auto">
          <a:xfrm>
            <a:off x="6447746" y="3480410"/>
            <a:ext cx="1564261" cy="596900"/>
          </a:xfrm>
          <a:prstGeom prst="diamond">
            <a:avLst/>
          </a:prstGeom>
          <a:solidFill>
            <a:schemeClr val="bg1"/>
          </a:solidFill>
          <a:ln w="12700">
            <a:solidFill>
              <a:schemeClr val="tx1"/>
            </a:solidFill>
            <a:miter lim="800000"/>
            <a:headEnd/>
            <a:tailEnd/>
          </a:ln>
        </p:spPr>
        <p:txBody>
          <a:bodyPr wrap="none" anchor="ctr"/>
          <a:lstStyle/>
          <a:p>
            <a:pPr algn="ctr"/>
            <a:r>
              <a:rPr lang="de-DE" dirty="0" err="1"/>
              <a:t>arbeitet_an</a:t>
            </a:r>
            <a:endParaRPr lang="de-DE" dirty="0"/>
          </a:p>
        </p:txBody>
      </p:sp>
      <p:cxnSp>
        <p:nvCxnSpPr>
          <p:cNvPr id="34" name="Straight Connector 33">
            <a:extLst>
              <a:ext uri="{FF2B5EF4-FFF2-40B4-BE49-F238E27FC236}">
                <a16:creationId xmlns:a16="http://schemas.microsoft.com/office/drawing/2014/main" id="{C86125A7-2E2F-9941-9F96-E34AECF27BDA}"/>
              </a:ext>
            </a:extLst>
          </p:cNvPr>
          <p:cNvCxnSpPr>
            <a:cxnSpLocks/>
            <a:stCxn id="33" idx="3"/>
            <a:endCxn id="26" idx="1"/>
          </p:cNvCxnSpPr>
          <p:nvPr/>
        </p:nvCxnSpPr>
        <p:spPr>
          <a:xfrm>
            <a:off x="8012007" y="3778861"/>
            <a:ext cx="1040219" cy="14991"/>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F57A0BC0-CD7C-714E-8C25-828F5DB2BEA7}"/>
              </a:ext>
            </a:extLst>
          </p:cNvPr>
          <p:cNvCxnSpPr>
            <a:cxnSpLocks/>
            <a:stCxn id="18" idx="3"/>
            <a:endCxn id="33" idx="1"/>
          </p:cNvCxnSpPr>
          <p:nvPr/>
        </p:nvCxnSpPr>
        <p:spPr>
          <a:xfrm>
            <a:off x="4574405" y="1790208"/>
            <a:ext cx="1873341" cy="1988652"/>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36" name="Oval 7">
            <a:extLst>
              <a:ext uri="{FF2B5EF4-FFF2-40B4-BE49-F238E27FC236}">
                <a16:creationId xmlns:a16="http://schemas.microsoft.com/office/drawing/2014/main" id="{88F49B06-8702-EC4F-9D93-4A2FE7F21AB0}"/>
              </a:ext>
            </a:extLst>
          </p:cNvPr>
          <p:cNvSpPr>
            <a:spLocks noChangeArrowheads="1"/>
          </p:cNvSpPr>
          <p:nvPr/>
        </p:nvSpPr>
        <p:spPr bwMode="auto">
          <a:xfrm>
            <a:off x="6341181" y="2948219"/>
            <a:ext cx="979702" cy="368300"/>
          </a:xfrm>
          <a:prstGeom prst="ellipse">
            <a:avLst/>
          </a:prstGeom>
          <a:solidFill>
            <a:schemeClr val="bg1"/>
          </a:solidFill>
          <a:ln w="12700">
            <a:solidFill>
              <a:schemeClr val="tx1"/>
            </a:solidFill>
            <a:round/>
            <a:headEnd/>
            <a:tailEnd/>
          </a:ln>
        </p:spPr>
        <p:txBody>
          <a:bodyPr wrap="none" anchor="ctr"/>
          <a:lstStyle/>
          <a:p>
            <a:pPr algn="ctr"/>
            <a:r>
              <a:rPr lang="de-DE" sz="1600" dirty="0"/>
              <a:t>Stunden</a:t>
            </a:r>
          </a:p>
        </p:txBody>
      </p:sp>
      <p:cxnSp>
        <p:nvCxnSpPr>
          <p:cNvPr id="37" name="Straight Connector 36">
            <a:extLst>
              <a:ext uri="{FF2B5EF4-FFF2-40B4-BE49-F238E27FC236}">
                <a16:creationId xmlns:a16="http://schemas.microsoft.com/office/drawing/2014/main" id="{FC3BCEFF-8EFE-8D49-84C7-B31EE5238A23}"/>
              </a:ext>
            </a:extLst>
          </p:cNvPr>
          <p:cNvCxnSpPr>
            <a:cxnSpLocks/>
            <a:stCxn id="33" idx="0"/>
            <a:endCxn id="36" idx="4"/>
          </p:cNvCxnSpPr>
          <p:nvPr/>
        </p:nvCxnSpPr>
        <p:spPr>
          <a:xfrm flipH="1" flipV="1">
            <a:off x="6831032" y="3316520"/>
            <a:ext cx="398844" cy="163891"/>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8" name="AutoShape 4">
            <a:extLst>
              <a:ext uri="{FF2B5EF4-FFF2-40B4-BE49-F238E27FC236}">
                <a16:creationId xmlns:a16="http://schemas.microsoft.com/office/drawing/2014/main" id="{ABB4D28C-CDD4-BF49-B426-FC5343974022}"/>
              </a:ext>
            </a:extLst>
          </p:cNvPr>
          <p:cNvSpPr>
            <a:spLocks noChangeArrowheads="1"/>
          </p:cNvSpPr>
          <p:nvPr/>
        </p:nvSpPr>
        <p:spPr bwMode="auto">
          <a:xfrm>
            <a:off x="2722501" y="3982198"/>
            <a:ext cx="1116460" cy="596900"/>
          </a:xfrm>
          <a:prstGeom prst="diamond">
            <a:avLst/>
          </a:prstGeom>
          <a:solidFill>
            <a:schemeClr val="bg1"/>
          </a:solidFill>
          <a:ln w="12700">
            <a:solidFill>
              <a:schemeClr val="tx1"/>
            </a:solidFill>
            <a:miter lim="800000"/>
            <a:headEnd/>
            <a:tailEnd/>
          </a:ln>
        </p:spPr>
        <p:txBody>
          <a:bodyPr wrap="none" anchor="ctr"/>
          <a:lstStyle/>
          <a:p>
            <a:pPr algn="ctr"/>
            <a:r>
              <a:rPr lang="de-DE" dirty="0"/>
              <a:t>Aufsicht</a:t>
            </a:r>
          </a:p>
        </p:txBody>
      </p:sp>
      <p:cxnSp>
        <p:nvCxnSpPr>
          <p:cNvPr id="39" name="Straight Connector 38">
            <a:extLst>
              <a:ext uri="{FF2B5EF4-FFF2-40B4-BE49-F238E27FC236}">
                <a16:creationId xmlns:a16="http://schemas.microsoft.com/office/drawing/2014/main" id="{F66349C3-8DE7-F84C-9658-6D967A5D4D1E}"/>
              </a:ext>
            </a:extLst>
          </p:cNvPr>
          <p:cNvCxnSpPr>
            <a:cxnSpLocks/>
            <a:stCxn id="38" idx="3"/>
            <a:endCxn id="18" idx="2"/>
          </p:cNvCxnSpPr>
          <p:nvPr/>
        </p:nvCxnSpPr>
        <p:spPr>
          <a:xfrm flipV="1">
            <a:off x="3838961" y="1945892"/>
            <a:ext cx="177790" cy="23347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0C7DF3AE-08D5-3848-952A-EE8C6ED97A90}"/>
              </a:ext>
            </a:extLst>
          </p:cNvPr>
          <p:cNvCxnSpPr>
            <a:cxnSpLocks/>
            <a:stCxn id="18" idx="2"/>
            <a:endCxn id="38" idx="1"/>
          </p:cNvCxnSpPr>
          <p:nvPr/>
        </p:nvCxnSpPr>
        <p:spPr>
          <a:xfrm flipH="1">
            <a:off x="2722501" y="1945892"/>
            <a:ext cx="1294250" cy="233475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1" name="AutoShape 4">
            <a:extLst>
              <a:ext uri="{FF2B5EF4-FFF2-40B4-BE49-F238E27FC236}">
                <a16:creationId xmlns:a16="http://schemas.microsoft.com/office/drawing/2014/main" id="{63CAE407-20B5-6B41-AD8F-AAE72F682A22}"/>
              </a:ext>
            </a:extLst>
          </p:cNvPr>
          <p:cNvSpPr>
            <a:spLocks noChangeArrowheads="1"/>
          </p:cNvSpPr>
          <p:nvPr/>
        </p:nvSpPr>
        <p:spPr bwMode="auto">
          <a:xfrm>
            <a:off x="4722048" y="4028384"/>
            <a:ext cx="2160574" cy="1192907"/>
          </a:xfrm>
          <a:prstGeom prst="diamond">
            <a:avLst/>
          </a:prstGeom>
          <a:solidFill>
            <a:schemeClr val="bg1"/>
          </a:solidFill>
          <a:ln w="38100" cmpd="dbl">
            <a:solidFill>
              <a:schemeClr val="tx1"/>
            </a:solidFill>
            <a:miter lim="800000"/>
            <a:headEnd/>
            <a:tailEnd/>
          </a:ln>
        </p:spPr>
        <p:txBody>
          <a:bodyPr wrap="none" anchor="ctr"/>
          <a:lstStyle/>
          <a:p>
            <a:pPr algn="ctr"/>
            <a:r>
              <a:rPr lang="de-DE" dirty="0" err="1"/>
              <a:t>Angehörige_von</a:t>
            </a:r>
            <a:endParaRPr lang="de-DE" dirty="0"/>
          </a:p>
        </p:txBody>
      </p:sp>
      <p:cxnSp>
        <p:nvCxnSpPr>
          <p:cNvPr id="42" name="Straight Connector 41">
            <a:extLst>
              <a:ext uri="{FF2B5EF4-FFF2-40B4-BE49-F238E27FC236}">
                <a16:creationId xmlns:a16="http://schemas.microsoft.com/office/drawing/2014/main" id="{7E5A9A60-B581-4D4C-A94D-5E808418D413}"/>
              </a:ext>
            </a:extLst>
          </p:cNvPr>
          <p:cNvCxnSpPr>
            <a:cxnSpLocks/>
            <a:stCxn id="41" idx="2"/>
            <a:endCxn id="60" idx="0"/>
          </p:cNvCxnSpPr>
          <p:nvPr/>
        </p:nvCxnSpPr>
        <p:spPr>
          <a:xfrm>
            <a:off x="5802335" y="5221291"/>
            <a:ext cx="2" cy="358713"/>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B238E23F-9B35-7343-88FF-A87D850A5002}"/>
              </a:ext>
            </a:extLst>
          </p:cNvPr>
          <p:cNvCxnSpPr>
            <a:cxnSpLocks/>
            <a:stCxn id="18" idx="3"/>
            <a:endCxn id="41" idx="0"/>
          </p:cNvCxnSpPr>
          <p:nvPr/>
        </p:nvCxnSpPr>
        <p:spPr>
          <a:xfrm>
            <a:off x="4574405" y="1790209"/>
            <a:ext cx="1227931" cy="223817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4" name="Oval 7">
            <a:extLst>
              <a:ext uri="{FF2B5EF4-FFF2-40B4-BE49-F238E27FC236}">
                <a16:creationId xmlns:a16="http://schemas.microsoft.com/office/drawing/2014/main" id="{A44A17F2-607C-D844-832F-1925D27D436B}"/>
              </a:ext>
            </a:extLst>
          </p:cNvPr>
          <p:cNvSpPr>
            <a:spLocks noChangeArrowheads="1"/>
          </p:cNvSpPr>
          <p:nvPr/>
        </p:nvSpPr>
        <p:spPr bwMode="auto">
          <a:xfrm>
            <a:off x="1941665" y="1436825"/>
            <a:ext cx="1081882" cy="368300"/>
          </a:xfrm>
          <a:prstGeom prst="ellipse">
            <a:avLst/>
          </a:prstGeom>
          <a:solidFill>
            <a:schemeClr val="bg1"/>
          </a:solidFill>
          <a:ln w="12700">
            <a:solidFill>
              <a:schemeClr val="tx1"/>
            </a:solidFill>
            <a:round/>
            <a:headEnd/>
            <a:tailEnd/>
          </a:ln>
        </p:spPr>
        <p:txBody>
          <a:bodyPr wrap="none" anchor="ctr"/>
          <a:lstStyle/>
          <a:p>
            <a:pPr algn="ctr"/>
            <a:r>
              <a:rPr lang="de-DE" sz="1600" u="sng" dirty="0" err="1"/>
              <a:t>SozVersNr</a:t>
            </a:r>
            <a:endParaRPr lang="de-DE" sz="1600" u="sng" dirty="0"/>
          </a:p>
        </p:txBody>
      </p:sp>
      <p:sp>
        <p:nvSpPr>
          <p:cNvPr id="45" name="Oval 10">
            <a:extLst>
              <a:ext uri="{FF2B5EF4-FFF2-40B4-BE49-F238E27FC236}">
                <a16:creationId xmlns:a16="http://schemas.microsoft.com/office/drawing/2014/main" id="{554BB2CE-E7AD-1F42-B94E-28504AFBAE8A}"/>
              </a:ext>
            </a:extLst>
          </p:cNvPr>
          <p:cNvSpPr>
            <a:spLocks noChangeArrowheads="1"/>
          </p:cNvSpPr>
          <p:nvPr/>
        </p:nvSpPr>
        <p:spPr bwMode="auto">
          <a:xfrm>
            <a:off x="1992023" y="1971735"/>
            <a:ext cx="981167" cy="368300"/>
          </a:xfrm>
          <a:prstGeom prst="ellipse">
            <a:avLst/>
          </a:prstGeom>
          <a:solidFill>
            <a:schemeClr val="bg1"/>
          </a:solidFill>
          <a:ln w="12700" cmpd="sng">
            <a:solidFill>
              <a:schemeClr val="tx1"/>
            </a:solidFill>
            <a:round/>
            <a:headEnd/>
            <a:tailEnd/>
          </a:ln>
        </p:spPr>
        <p:txBody>
          <a:bodyPr wrap="none" anchor="ctr"/>
          <a:lstStyle/>
          <a:p>
            <a:pPr algn="ctr"/>
            <a:r>
              <a:rPr lang="de-DE" sz="1600" dirty="0" err="1"/>
              <a:t>GebDatum</a:t>
            </a:r>
            <a:endParaRPr lang="de-DE" sz="1600" dirty="0"/>
          </a:p>
        </p:txBody>
      </p:sp>
      <p:cxnSp>
        <p:nvCxnSpPr>
          <p:cNvPr id="46" name="Straight Connector 45">
            <a:extLst>
              <a:ext uri="{FF2B5EF4-FFF2-40B4-BE49-F238E27FC236}">
                <a16:creationId xmlns:a16="http://schemas.microsoft.com/office/drawing/2014/main" id="{704BFA24-6B78-B047-A74B-974B3087962C}"/>
              </a:ext>
            </a:extLst>
          </p:cNvPr>
          <p:cNvCxnSpPr>
            <a:cxnSpLocks/>
            <a:stCxn id="18" idx="1"/>
            <a:endCxn id="44" idx="6"/>
          </p:cNvCxnSpPr>
          <p:nvPr/>
        </p:nvCxnSpPr>
        <p:spPr>
          <a:xfrm flipH="1" flipV="1">
            <a:off x="3023547" y="1620976"/>
            <a:ext cx="435550" cy="1692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E0959B7F-39A8-9949-BDF1-020F79F9FA73}"/>
              </a:ext>
            </a:extLst>
          </p:cNvPr>
          <p:cNvCxnSpPr>
            <a:cxnSpLocks/>
            <a:stCxn id="18" idx="1"/>
            <a:endCxn id="45" idx="6"/>
          </p:cNvCxnSpPr>
          <p:nvPr/>
        </p:nvCxnSpPr>
        <p:spPr>
          <a:xfrm flipH="1">
            <a:off x="2973189" y="1790209"/>
            <a:ext cx="485908" cy="365677"/>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48" name="Oval 7">
            <a:extLst>
              <a:ext uri="{FF2B5EF4-FFF2-40B4-BE49-F238E27FC236}">
                <a16:creationId xmlns:a16="http://schemas.microsoft.com/office/drawing/2014/main" id="{F3FE7747-52F4-9547-9AC1-A9DBCDCF2773}"/>
              </a:ext>
            </a:extLst>
          </p:cNvPr>
          <p:cNvSpPr>
            <a:spLocks noChangeArrowheads="1"/>
          </p:cNvSpPr>
          <p:nvPr/>
        </p:nvSpPr>
        <p:spPr bwMode="auto">
          <a:xfrm>
            <a:off x="3393051" y="648051"/>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Geschlecht</a:t>
            </a:r>
          </a:p>
        </p:txBody>
      </p:sp>
      <p:cxnSp>
        <p:nvCxnSpPr>
          <p:cNvPr id="49" name="Straight Connector 48">
            <a:extLst>
              <a:ext uri="{FF2B5EF4-FFF2-40B4-BE49-F238E27FC236}">
                <a16:creationId xmlns:a16="http://schemas.microsoft.com/office/drawing/2014/main" id="{A157FE0F-C9CA-8143-AD79-FDD59B65EDBD}"/>
              </a:ext>
            </a:extLst>
          </p:cNvPr>
          <p:cNvCxnSpPr>
            <a:cxnSpLocks/>
            <a:stCxn id="18" idx="0"/>
            <a:endCxn id="48" idx="4"/>
          </p:cNvCxnSpPr>
          <p:nvPr/>
        </p:nvCxnSpPr>
        <p:spPr>
          <a:xfrm flipH="1" flipV="1">
            <a:off x="3917363" y="1016352"/>
            <a:ext cx="99389" cy="61817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0" name="Oval 7">
            <a:extLst>
              <a:ext uri="{FF2B5EF4-FFF2-40B4-BE49-F238E27FC236}">
                <a16:creationId xmlns:a16="http://schemas.microsoft.com/office/drawing/2014/main" id="{A0192BAF-0590-D540-9E29-13B557B4F87E}"/>
              </a:ext>
            </a:extLst>
          </p:cNvPr>
          <p:cNvSpPr>
            <a:spLocks noChangeArrowheads="1"/>
          </p:cNvSpPr>
          <p:nvPr/>
        </p:nvSpPr>
        <p:spPr bwMode="auto">
          <a:xfrm>
            <a:off x="3993226" y="990132"/>
            <a:ext cx="793884" cy="368300"/>
          </a:xfrm>
          <a:prstGeom prst="ellipse">
            <a:avLst/>
          </a:prstGeom>
          <a:solidFill>
            <a:schemeClr val="bg1"/>
          </a:solidFill>
          <a:ln w="12700">
            <a:solidFill>
              <a:schemeClr val="tx1"/>
            </a:solidFill>
            <a:round/>
            <a:headEnd/>
            <a:tailEnd/>
          </a:ln>
        </p:spPr>
        <p:txBody>
          <a:bodyPr wrap="none" anchor="ctr"/>
          <a:lstStyle/>
          <a:p>
            <a:pPr algn="ctr"/>
            <a:r>
              <a:rPr lang="de-DE" sz="1600" dirty="0"/>
              <a:t>Adresse</a:t>
            </a:r>
          </a:p>
        </p:txBody>
      </p:sp>
      <p:cxnSp>
        <p:nvCxnSpPr>
          <p:cNvPr id="51" name="Straight Connector 50">
            <a:extLst>
              <a:ext uri="{FF2B5EF4-FFF2-40B4-BE49-F238E27FC236}">
                <a16:creationId xmlns:a16="http://schemas.microsoft.com/office/drawing/2014/main" id="{24848447-80D3-F74B-88C7-1DD296C1AC6B}"/>
              </a:ext>
            </a:extLst>
          </p:cNvPr>
          <p:cNvCxnSpPr>
            <a:cxnSpLocks/>
            <a:stCxn id="18" idx="0"/>
            <a:endCxn id="50" idx="4"/>
          </p:cNvCxnSpPr>
          <p:nvPr/>
        </p:nvCxnSpPr>
        <p:spPr>
          <a:xfrm flipV="1">
            <a:off x="4016752" y="1358432"/>
            <a:ext cx="373417" cy="27609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2" name="Oval 7">
            <a:extLst>
              <a:ext uri="{FF2B5EF4-FFF2-40B4-BE49-F238E27FC236}">
                <a16:creationId xmlns:a16="http://schemas.microsoft.com/office/drawing/2014/main" id="{2D9A6939-DC55-814D-852B-D1854BAF0A6F}"/>
              </a:ext>
            </a:extLst>
          </p:cNvPr>
          <p:cNvSpPr>
            <a:spLocks noChangeArrowheads="1"/>
          </p:cNvSpPr>
          <p:nvPr/>
        </p:nvSpPr>
        <p:spPr bwMode="auto">
          <a:xfrm>
            <a:off x="4889094" y="677091"/>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Gehalt</a:t>
            </a:r>
          </a:p>
        </p:txBody>
      </p:sp>
      <p:cxnSp>
        <p:nvCxnSpPr>
          <p:cNvPr id="53" name="Straight Connector 52">
            <a:extLst>
              <a:ext uri="{FF2B5EF4-FFF2-40B4-BE49-F238E27FC236}">
                <a16:creationId xmlns:a16="http://schemas.microsoft.com/office/drawing/2014/main" id="{2C8AEE09-6BA5-7549-8EB1-BFD6611942E3}"/>
              </a:ext>
            </a:extLst>
          </p:cNvPr>
          <p:cNvCxnSpPr>
            <a:cxnSpLocks/>
            <a:stCxn id="18" idx="0"/>
            <a:endCxn id="52" idx="4"/>
          </p:cNvCxnSpPr>
          <p:nvPr/>
        </p:nvCxnSpPr>
        <p:spPr>
          <a:xfrm flipV="1">
            <a:off x="4016751" y="1045392"/>
            <a:ext cx="1396654" cy="58913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4" name="Oval 7">
            <a:extLst>
              <a:ext uri="{FF2B5EF4-FFF2-40B4-BE49-F238E27FC236}">
                <a16:creationId xmlns:a16="http://schemas.microsoft.com/office/drawing/2014/main" id="{E5022ECA-7FB4-9044-985F-E2D0963BE745}"/>
              </a:ext>
            </a:extLst>
          </p:cNvPr>
          <p:cNvSpPr>
            <a:spLocks noChangeArrowheads="1"/>
          </p:cNvSpPr>
          <p:nvPr/>
        </p:nvSpPr>
        <p:spPr bwMode="auto">
          <a:xfrm>
            <a:off x="2680398" y="687273"/>
            <a:ext cx="573663" cy="368300"/>
          </a:xfrm>
          <a:prstGeom prst="ellipse">
            <a:avLst/>
          </a:prstGeom>
          <a:solidFill>
            <a:schemeClr val="bg1"/>
          </a:solidFill>
          <a:ln w="12700">
            <a:solidFill>
              <a:schemeClr val="tx1"/>
            </a:solidFill>
            <a:round/>
            <a:headEnd/>
            <a:tailEnd/>
          </a:ln>
        </p:spPr>
        <p:txBody>
          <a:bodyPr wrap="none" anchor="ctr"/>
          <a:lstStyle/>
          <a:p>
            <a:pPr algn="ctr"/>
            <a:r>
              <a:rPr lang="de-DE" sz="1600" dirty="0"/>
              <a:t>Name</a:t>
            </a:r>
          </a:p>
        </p:txBody>
      </p:sp>
      <p:cxnSp>
        <p:nvCxnSpPr>
          <p:cNvPr id="55" name="Straight Connector 54">
            <a:extLst>
              <a:ext uri="{FF2B5EF4-FFF2-40B4-BE49-F238E27FC236}">
                <a16:creationId xmlns:a16="http://schemas.microsoft.com/office/drawing/2014/main" id="{68174869-B8A5-824F-A329-81F8717DE0DF}"/>
              </a:ext>
            </a:extLst>
          </p:cNvPr>
          <p:cNvCxnSpPr>
            <a:cxnSpLocks/>
            <a:stCxn id="18" idx="1"/>
            <a:endCxn id="54" idx="4"/>
          </p:cNvCxnSpPr>
          <p:nvPr/>
        </p:nvCxnSpPr>
        <p:spPr>
          <a:xfrm flipH="1" flipV="1">
            <a:off x="2967229" y="1055574"/>
            <a:ext cx="491868" cy="73463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6" name="Oval 7">
            <a:extLst>
              <a:ext uri="{FF2B5EF4-FFF2-40B4-BE49-F238E27FC236}">
                <a16:creationId xmlns:a16="http://schemas.microsoft.com/office/drawing/2014/main" id="{DF3BCEE4-911C-D440-B10D-262F26140ED2}"/>
              </a:ext>
            </a:extLst>
          </p:cNvPr>
          <p:cNvSpPr>
            <a:spLocks noChangeArrowheads="1"/>
          </p:cNvSpPr>
          <p:nvPr/>
        </p:nvSpPr>
        <p:spPr bwMode="auto">
          <a:xfrm>
            <a:off x="2111381" y="145427"/>
            <a:ext cx="861808" cy="368300"/>
          </a:xfrm>
          <a:prstGeom prst="ellipse">
            <a:avLst/>
          </a:prstGeom>
          <a:solidFill>
            <a:schemeClr val="bg1"/>
          </a:solidFill>
          <a:ln w="12700">
            <a:solidFill>
              <a:schemeClr val="tx1"/>
            </a:solidFill>
            <a:round/>
            <a:headEnd/>
            <a:tailEnd/>
          </a:ln>
        </p:spPr>
        <p:txBody>
          <a:bodyPr wrap="none" anchor="ctr"/>
          <a:lstStyle/>
          <a:p>
            <a:pPr algn="ctr"/>
            <a:r>
              <a:rPr lang="de-DE" sz="1600" dirty="0"/>
              <a:t>Vorname</a:t>
            </a:r>
          </a:p>
        </p:txBody>
      </p:sp>
      <p:cxnSp>
        <p:nvCxnSpPr>
          <p:cNvPr id="57" name="Straight Connector 56">
            <a:extLst>
              <a:ext uri="{FF2B5EF4-FFF2-40B4-BE49-F238E27FC236}">
                <a16:creationId xmlns:a16="http://schemas.microsoft.com/office/drawing/2014/main" id="{00057500-A1CC-2D4B-8B04-325CE96168FF}"/>
              </a:ext>
            </a:extLst>
          </p:cNvPr>
          <p:cNvCxnSpPr>
            <a:cxnSpLocks/>
            <a:stCxn id="54" idx="1"/>
            <a:endCxn id="56" idx="4"/>
          </p:cNvCxnSpPr>
          <p:nvPr/>
        </p:nvCxnSpPr>
        <p:spPr>
          <a:xfrm flipH="1" flipV="1">
            <a:off x="2542286" y="513727"/>
            <a:ext cx="222123" cy="22748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58" name="Oval 7">
            <a:extLst>
              <a:ext uri="{FF2B5EF4-FFF2-40B4-BE49-F238E27FC236}">
                <a16:creationId xmlns:a16="http://schemas.microsoft.com/office/drawing/2014/main" id="{004EA55E-0644-1643-8004-0F188B66039B}"/>
              </a:ext>
            </a:extLst>
          </p:cNvPr>
          <p:cNvSpPr>
            <a:spLocks noChangeArrowheads="1"/>
          </p:cNvSpPr>
          <p:nvPr/>
        </p:nvSpPr>
        <p:spPr bwMode="auto">
          <a:xfrm>
            <a:off x="3057184" y="141705"/>
            <a:ext cx="977266" cy="368300"/>
          </a:xfrm>
          <a:prstGeom prst="ellipse">
            <a:avLst/>
          </a:prstGeom>
          <a:solidFill>
            <a:schemeClr val="bg1"/>
          </a:solidFill>
          <a:ln w="12700">
            <a:solidFill>
              <a:schemeClr val="tx1"/>
            </a:solidFill>
            <a:round/>
            <a:headEnd/>
            <a:tailEnd/>
          </a:ln>
        </p:spPr>
        <p:txBody>
          <a:bodyPr wrap="none" anchor="ctr"/>
          <a:lstStyle/>
          <a:p>
            <a:pPr algn="ctr"/>
            <a:r>
              <a:rPr lang="de-DE" sz="1600" dirty="0"/>
              <a:t>Nachname</a:t>
            </a:r>
          </a:p>
        </p:txBody>
      </p:sp>
      <p:cxnSp>
        <p:nvCxnSpPr>
          <p:cNvPr id="59" name="Straight Connector 58">
            <a:extLst>
              <a:ext uri="{FF2B5EF4-FFF2-40B4-BE49-F238E27FC236}">
                <a16:creationId xmlns:a16="http://schemas.microsoft.com/office/drawing/2014/main" id="{78262227-220D-5749-9F76-12870CE81776}"/>
              </a:ext>
            </a:extLst>
          </p:cNvPr>
          <p:cNvCxnSpPr>
            <a:cxnSpLocks/>
            <a:stCxn id="54" idx="7"/>
            <a:endCxn id="58" idx="4"/>
          </p:cNvCxnSpPr>
          <p:nvPr/>
        </p:nvCxnSpPr>
        <p:spPr>
          <a:xfrm flipV="1">
            <a:off x="3170049" y="510005"/>
            <a:ext cx="375768" cy="23120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0" name="Rectangle 2">
            <a:extLst>
              <a:ext uri="{FF2B5EF4-FFF2-40B4-BE49-F238E27FC236}">
                <a16:creationId xmlns:a16="http://schemas.microsoft.com/office/drawing/2014/main" id="{186E6306-9E02-C14B-AEF4-6111A494B2E4}"/>
              </a:ext>
            </a:extLst>
          </p:cNvPr>
          <p:cNvSpPr>
            <a:spLocks noChangeArrowheads="1"/>
          </p:cNvSpPr>
          <p:nvPr/>
        </p:nvSpPr>
        <p:spPr bwMode="auto">
          <a:xfrm>
            <a:off x="5233399" y="5580004"/>
            <a:ext cx="1137877" cy="311367"/>
          </a:xfrm>
          <a:prstGeom prst="rect">
            <a:avLst/>
          </a:prstGeom>
          <a:solidFill>
            <a:schemeClr val="bg1"/>
          </a:solidFill>
          <a:ln w="38100" cmpd="dbl">
            <a:solidFill>
              <a:schemeClr val="tx1"/>
            </a:solidFill>
            <a:miter lim="800000"/>
            <a:headEnd/>
            <a:tailEnd/>
          </a:ln>
        </p:spPr>
        <p:txBody>
          <a:bodyPr wrap="none" lIns="90488" tIns="44450" rIns="90488" bIns="44450">
            <a:spAutoFit/>
          </a:bodyPr>
          <a:lstStyle/>
          <a:p>
            <a:pPr algn="ctr">
              <a:lnSpc>
                <a:spcPct val="90000"/>
              </a:lnSpc>
            </a:pPr>
            <a:r>
              <a:rPr lang="de-DE" sz="1600" dirty="0"/>
              <a:t>Angehörige</a:t>
            </a:r>
          </a:p>
        </p:txBody>
      </p:sp>
      <p:sp>
        <p:nvSpPr>
          <p:cNvPr id="61" name="Oval 10">
            <a:extLst>
              <a:ext uri="{FF2B5EF4-FFF2-40B4-BE49-F238E27FC236}">
                <a16:creationId xmlns:a16="http://schemas.microsoft.com/office/drawing/2014/main" id="{5113FCDD-14F1-DA41-9F23-046A7BA7AF8D}"/>
              </a:ext>
            </a:extLst>
          </p:cNvPr>
          <p:cNvSpPr>
            <a:spLocks noChangeArrowheads="1"/>
          </p:cNvSpPr>
          <p:nvPr/>
        </p:nvSpPr>
        <p:spPr bwMode="auto">
          <a:xfrm>
            <a:off x="4517858" y="6174929"/>
            <a:ext cx="981167" cy="368300"/>
          </a:xfrm>
          <a:prstGeom prst="ellipse">
            <a:avLst/>
          </a:prstGeom>
          <a:solidFill>
            <a:schemeClr val="bg1"/>
          </a:solidFill>
          <a:ln w="12700" cmpd="sng">
            <a:solidFill>
              <a:schemeClr val="tx1"/>
            </a:solidFill>
            <a:round/>
            <a:headEnd/>
            <a:tailEnd/>
          </a:ln>
        </p:spPr>
        <p:txBody>
          <a:bodyPr wrap="none" anchor="ctr"/>
          <a:lstStyle/>
          <a:p>
            <a:pPr algn="ctr"/>
            <a:r>
              <a:rPr lang="de-DE" sz="1600" dirty="0" err="1"/>
              <a:t>GebDatum</a:t>
            </a:r>
            <a:endParaRPr lang="de-DE" sz="1600" dirty="0"/>
          </a:p>
        </p:txBody>
      </p:sp>
      <p:cxnSp>
        <p:nvCxnSpPr>
          <p:cNvPr id="62" name="Straight Connector 61">
            <a:extLst>
              <a:ext uri="{FF2B5EF4-FFF2-40B4-BE49-F238E27FC236}">
                <a16:creationId xmlns:a16="http://schemas.microsoft.com/office/drawing/2014/main" id="{15E462CA-3FB7-C647-89CC-C5499FD443D6}"/>
              </a:ext>
            </a:extLst>
          </p:cNvPr>
          <p:cNvCxnSpPr>
            <a:cxnSpLocks/>
            <a:stCxn id="60" idx="2"/>
            <a:endCxn id="61" idx="0"/>
          </p:cNvCxnSpPr>
          <p:nvPr/>
        </p:nvCxnSpPr>
        <p:spPr>
          <a:xfrm flipH="1">
            <a:off x="5008441" y="5891371"/>
            <a:ext cx="793896" cy="283559"/>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3" name="Oval 7">
            <a:extLst>
              <a:ext uri="{FF2B5EF4-FFF2-40B4-BE49-F238E27FC236}">
                <a16:creationId xmlns:a16="http://schemas.microsoft.com/office/drawing/2014/main" id="{16AAF838-9DC1-0E4D-82C4-9434CE6CEDEB}"/>
              </a:ext>
            </a:extLst>
          </p:cNvPr>
          <p:cNvSpPr>
            <a:spLocks noChangeArrowheads="1"/>
          </p:cNvSpPr>
          <p:nvPr/>
        </p:nvSpPr>
        <p:spPr bwMode="auto">
          <a:xfrm>
            <a:off x="5884936" y="6204972"/>
            <a:ext cx="1048623" cy="368300"/>
          </a:xfrm>
          <a:prstGeom prst="ellipse">
            <a:avLst/>
          </a:prstGeom>
          <a:solidFill>
            <a:schemeClr val="bg1"/>
          </a:solidFill>
          <a:ln w="12700">
            <a:solidFill>
              <a:schemeClr val="tx1"/>
            </a:solidFill>
            <a:round/>
            <a:headEnd/>
            <a:tailEnd/>
          </a:ln>
        </p:spPr>
        <p:txBody>
          <a:bodyPr wrap="none" anchor="ctr"/>
          <a:lstStyle/>
          <a:p>
            <a:pPr algn="ctr"/>
            <a:r>
              <a:rPr lang="de-DE" sz="1600" dirty="0"/>
              <a:t>Geschlecht</a:t>
            </a:r>
          </a:p>
        </p:txBody>
      </p:sp>
      <p:cxnSp>
        <p:nvCxnSpPr>
          <p:cNvPr id="64" name="Straight Connector 63">
            <a:extLst>
              <a:ext uri="{FF2B5EF4-FFF2-40B4-BE49-F238E27FC236}">
                <a16:creationId xmlns:a16="http://schemas.microsoft.com/office/drawing/2014/main" id="{EF6AAE89-F7EB-2648-AA24-31F0ED84A1B3}"/>
              </a:ext>
            </a:extLst>
          </p:cNvPr>
          <p:cNvCxnSpPr>
            <a:cxnSpLocks/>
            <a:stCxn id="60" idx="2"/>
            <a:endCxn id="63" idx="0"/>
          </p:cNvCxnSpPr>
          <p:nvPr/>
        </p:nvCxnSpPr>
        <p:spPr>
          <a:xfrm>
            <a:off x="5802337" y="5891370"/>
            <a:ext cx="606910" cy="31360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5" name="Oval 7">
            <a:extLst>
              <a:ext uri="{FF2B5EF4-FFF2-40B4-BE49-F238E27FC236}">
                <a16:creationId xmlns:a16="http://schemas.microsoft.com/office/drawing/2014/main" id="{B32E30BD-7B4A-994E-B8B2-344125BFE093}"/>
              </a:ext>
            </a:extLst>
          </p:cNvPr>
          <p:cNvSpPr>
            <a:spLocks noChangeArrowheads="1"/>
          </p:cNvSpPr>
          <p:nvPr/>
        </p:nvSpPr>
        <p:spPr bwMode="auto">
          <a:xfrm>
            <a:off x="7254437" y="6180990"/>
            <a:ext cx="542166" cy="368300"/>
          </a:xfrm>
          <a:prstGeom prst="ellipse">
            <a:avLst/>
          </a:prstGeom>
          <a:solidFill>
            <a:schemeClr val="bg1"/>
          </a:solidFill>
          <a:ln w="12700">
            <a:solidFill>
              <a:schemeClr val="tx1"/>
            </a:solidFill>
            <a:round/>
            <a:headEnd/>
            <a:tailEnd/>
          </a:ln>
        </p:spPr>
        <p:txBody>
          <a:bodyPr wrap="none" anchor="ctr"/>
          <a:lstStyle/>
          <a:p>
            <a:pPr algn="ctr"/>
            <a:r>
              <a:rPr lang="de-DE" sz="1600" dirty="0"/>
              <a:t>Grad</a:t>
            </a:r>
          </a:p>
        </p:txBody>
      </p:sp>
      <p:cxnSp>
        <p:nvCxnSpPr>
          <p:cNvPr id="66" name="Straight Connector 65">
            <a:extLst>
              <a:ext uri="{FF2B5EF4-FFF2-40B4-BE49-F238E27FC236}">
                <a16:creationId xmlns:a16="http://schemas.microsoft.com/office/drawing/2014/main" id="{A4F7F11F-7003-EF42-87B9-1D15724CF56C}"/>
              </a:ext>
            </a:extLst>
          </p:cNvPr>
          <p:cNvCxnSpPr>
            <a:cxnSpLocks/>
            <a:stCxn id="60" idx="3"/>
            <a:endCxn id="65" idx="0"/>
          </p:cNvCxnSpPr>
          <p:nvPr/>
        </p:nvCxnSpPr>
        <p:spPr>
          <a:xfrm>
            <a:off x="6371276" y="5735688"/>
            <a:ext cx="1154245" cy="44530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7" name="Oval 7">
            <a:extLst>
              <a:ext uri="{FF2B5EF4-FFF2-40B4-BE49-F238E27FC236}">
                <a16:creationId xmlns:a16="http://schemas.microsoft.com/office/drawing/2014/main" id="{154A76E9-C53C-2249-98A7-C49955B5F245}"/>
              </a:ext>
            </a:extLst>
          </p:cNvPr>
          <p:cNvSpPr>
            <a:spLocks noChangeArrowheads="1"/>
          </p:cNvSpPr>
          <p:nvPr/>
        </p:nvSpPr>
        <p:spPr bwMode="auto">
          <a:xfrm>
            <a:off x="3662978" y="6162007"/>
            <a:ext cx="573663" cy="368300"/>
          </a:xfrm>
          <a:prstGeom prst="ellipse">
            <a:avLst/>
          </a:prstGeom>
          <a:solidFill>
            <a:schemeClr val="bg1"/>
          </a:solidFill>
          <a:ln w="12700">
            <a:solidFill>
              <a:schemeClr val="tx1"/>
            </a:solidFill>
            <a:round/>
            <a:headEnd/>
            <a:tailEnd/>
          </a:ln>
        </p:spPr>
        <p:txBody>
          <a:bodyPr wrap="none" anchor="ctr"/>
          <a:lstStyle/>
          <a:p>
            <a:pPr algn="ctr"/>
            <a:r>
              <a:rPr lang="de-DE" sz="1600" dirty="0"/>
              <a:t>Name</a:t>
            </a:r>
          </a:p>
        </p:txBody>
      </p:sp>
      <p:cxnSp>
        <p:nvCxnSpPr>
          <p:cNvPr id="68" name="Straight Connector 67">
            <a:extLst>
              <a:ext uri="{FF2B5EF4-FFF2-40B4-BE49-F238E27FC236}">
                <a16:creationId xmlns:a16="http://schemas.microsoft.com/office/drawing/2014/main" id="{E44098EA-D5E6-E141-8A78-4F7485BA706A}"/>
              </a:ext>
            </a:extLst>
          </p:cNvPr>
          <p:cNvCxnSpPr>
            <a:cxnSpLocks/>
            <a:stCxn id="60" idx="1"/>
            <a:endCxn id="67" idx="0"/>
          </p:cNvCxnSpPr>
          <p:nvPr/>
        </p:nvCxnSpPr>
        <p:spPr>
          <a:xfrm flipH="1">
            <a:off x="3949810" y="5735687"/>
            <a:ext cx="1283589" cy="42632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69" name="TextBox 68">
            <a:extLst>
              <a:ext uri="{FF2B5EF4-FFF2-40B4-BE49-F238E27FC236}">
                <a16:creationId xmlns:a16="http://schemas.microsoft.com/office/drawing/2014/main" id="{C69C0FCE-BC04-0941-9A63-23D137D7E25F}"/>
              </a:ext>
            </a:extLst>
          </p:cNvPr>
          <p:cNvSpPr txBox="1"/>
          <p:nvPr/>
        </p:nvSpPr>
        <p:spPr>
          <a:xfrm>
            <a:off x="1969914" y="3040974"/>
            <a:ext cx="1370055" cy="369332"/>
          </a:xfrm>
          <a:prstGeom prst="rect">
            <a:avLst/>
          </a:prstGeom>
          <a:noFill/>
        </p:spPr>
        <p:txBody>
          <a:bodyPr wrap="none" rtlCol="0">
            <a:spAutoFit/>
          </a:bodyPr>
          <a:lstStyle/>
          <a:p>
            <a:r>
              <a:rPr lang="de-DE" dirty="0"/>
              <a:t>Vorgesetzter</a:t>
            </a:r>
          </a:p>
        </p:txBody>
      </p:sp>
      <p:sp>
        <p:nvSpPr>
          <p:cNvPr id="70" name="TextBox 69">
            <a:extLst>
              <a:ext uri="{FF2B5EF4-FFF2-40B4-BE49-F238E27FC236}">
                <a16:creationId xmlns:a16="http://schemas.microsoft.com/office/drawing/2014/main" id="{936FF795-2A48-8847-A2DC-351D164B4E75}"/>
              </a:ext>
            </a:extLst>
          </p:cNvPr>
          <p:cNvSpPr txBox="1"/>
          <p:nvPr/>
        </p:nvSpPr>
        <p:spPr>
          <a:xfrm>
            <a:off x="3824621" y="3637803"/>
            <a:ext cx="1495859" cy="369332"/>
          </a:xfrm>
          <a:prstGeom prst="rect">
            <a:avLst/>
          </a:prstGeom>
          <a:noFill/>
        </p:spPr>
        <p:txBody>
          <a:bodyPr wrap="none" rtlCol="0">
            <a:spAutoFit/>
          </a:bodyPr>
          <a:lstStyle/>
          <a:p>
            <a:r>
              <a:rPr lang="de-DE" dirty="0"/>
              <a:t>Untergebener</a:t>
            </a:r>
          </a:p>
        </p:txBody>
      </p:sp>
      <p:sp>
        <p:nvSpPr>
          <p:cNvPr id="71" name="TextBox 70">
            <a:extLst>
              <a:ext uri="{FF2B5EF4-FFF2-40B4-BE49-F238E27FC236}">
                <a16:creationId xmlns:a16="http://schemas.microsoft.com/office/drawing/2014/main" id="{DEDA966F-4758-4947-BF7D-0D02AA4907CC}"/>
              </a:ext>
            </a:extLst>
          </p:cNvPr>
          <p:cNvSpPr txBox="1"/>
          <p:nvPr/>
        </p:nvSpPr>
        <p:spPr>
          <a:xfrm>
            <a:off x="2471568" y="4111299"/>
            <a:ext cx="301686" cy="369332"/>
          </a:xfrm>
          <a:prstGeom prst="rect">
            <a:avLst/>
          </a:prstGeom>
          <a:noFill/>
        </p:spPr>
        <p:txBody>
          <a:bodyPr wrap="none" rtlCol="0">
            <a:spAutoFit/>
          </a:bodyPr>
          <a:lstStyle/>
          <a:p>
            <a:r>
              <a:rPr lang="de-DE" dirty="0"/>
              <a:t>1</a:t>
            </a:r>
          </a:p>
        </p:txBody>
      </p:sp>
      <p:sp>
        <p:nvSpPr>
          <p:cNvPr id="72" name="TextBox 71">
            <a:extLst>
              <a:ext uri="{FF2B5EF4-FFF2-40B4-BE49-F238E27FC236}">
                <a16:creationId xmlns:a16="http://schemas.microsoft.com/office/drawing/2014/main" id="{F2018A35-D0B0-A346-94AA-DF6A3BF0AE9B}"/>
              </a:ext>
            </a:extLst>
          </p:cNvPr>
          <p:cNvSpPr txBox="1"/>
          <p:nvPr/>
        </p:nvSpPr>
        <p:spPr>
          <a:xfrm>
            <a:off x="3824620" y="4095982"/>
            <a:ext cx="306494" cy="369332"/>
          </a:xfrm>
          <a:prstGeom prst="rect">
            <a:avLst/>
          </a:prstGeom>
          <a:noFill/>
        </p:spPr>
        <p:txBody>
          <a:bodyPr wrap="none" rtlCol="0">
            <a:spAutoFit/>
          </a:bodyPr>
          <a:lstStyle/>
          <a:p>
            <a:r>
              <a:rPr lang="de-DE" dirty="0"/>
              <a:t>n</a:t>
            </a:r>
          </a:p>
        </p:txBody>
      </p:sp>
      <p:sp>
        <p:nvSpPr>
          <p:cNvPr id="73" name="TextBox 72">
            <a:extLst>
              <a:ext uri="{FF2B5EF4-FFF2-40B4-BE49-F238E27FC236}">
                <a16:creationId xmlns:a16="http://schemas.microsoft.com/office/drawing/2014/main" id="{BE21A327-2B0F-4542-82C0-EE2A25221E77}"/>
              </a:ext>
            </a:extLst>
          </p:cNvPr>
          <p:cNvSpPr txBox="1"/>
          <p:nvPr/>
        </p:nvSpPr>
        <p:spPr>
          <a:xfrm>
            <a:off x="6232986" y="581532"/>
            <a:ext cx="306494" cy="369332"/>
          </a:xfrm>
          <a:prstGeom prst="rect">
            <a:avLst/>
          </a:prstGeom>
          <a:noFill/>
        </p:spPr>
        <p:txBody>
          <a:bodyPr wrap="none" rtlCol="0">
            <a:spAutoFit/>
          </a:bodyPr>
          <a:lstStyle/>
          <a:p>
            <a:r>
              <a:rPr lang="de-DE" dirty="0"/>
              <a:t>n</a:t>
            </a:r>
          </a:p>
        </p:txBody>
      </p:sp>
      <p:sp>
        <p:nvSpPr>
          <p:cNvPr id="74" name="TextBox 73">
            <a:extLst>
              <a:ext uri="{FF2B5EF4-FFF2-40B4-BE49-F238E27FC236}">
                <a16:creationId xmlns:a16="http://schemas.microsoft.com/office/drawing/2014/main" id="{58A274B0-572F-3244-BC57-26A540D23473}"/>
              </a:ext>
            </a:extLst>
          </p:cNvPr>
          <p:cNvSpPr txBox="1"/>
          <p:nvPr/>
        </p:nvSpPr>
        <p:spPr>
          <a:xfrm>
            <a:off x="7896017" y="592596"/>
            <a:ext cx="301686" cy="369332"/>
          </a:xfrm>
          <a:prstGeom prst="rect">
            <a:avLst/>
          </a:prstGeom>
          <a:noFill/>
        </p:spPr>
        <p:txBody>
          <a:bodyPr wrap="none" rtlCol="0">
            <a:spAutoFit/>
          </a:bodyPr>
          <a:lstStyle/>
          <a:p>
            <a:r>
              <a:rPr lang="de-DE" dirty="0"/>
              <a:t>1</a:t>
            </a:r>
          </a:p>
        </p:txBody>
      </p:sp>
      <p:sp>
        <p:nvSpPr>
          <p:cNvPr id="75" name="TextBox 74">
            <a:extLst>
              <a:ext uri="{FF2B5EF4-FFF2-40B4-BE49-F238E27FC236}">
                <a16:creationId xmlns:a16="http://schemas.microsoft.com/office/drawing/2014/main" id="{D58A0EDB-1448-314D-99EF-698DE202A84A}"/>
              </a:ext>
            </a:extLst>
          </p:cNvPr>
          <p:cNvSpPr txBox="1"/>
          <p:nvPr/>
        </p:nvSpPr>
        <p:spPr>
          <a:xfrm>
            <a:off x="6622717" y="2360071"/>
            <a:ext cx="301686" cy="369332"/>
          </a:xfrm>
          <a:prstGeom prst="rect">
            <a:avLst/>
          </a:prstGeom>
          <a:noFill/>
        </p:spPr>
        <p:txBody>
          <a:bodyPr wrap="none" rtlCol="0">
            <a:spAutoFit/>
          </a:bodyPr>
          <a:lstStyle/>
          <a:p>
            <a:r>
              <a:rPr lang="de-DE" dirty="0"/>
              <a:t>1</a:t>
            </a:r>
          </a:p>
        </p:txBody>
      </p:sp>
      <p:sp>
        <p:nvSpPr>
          <p:cNvPr id="76" name="TextBox 75">
            <a:extLst>
              <a:ext uri="{FF2B5EF4-FFF2-40B4-BE49-F238E27FC236}">
                <a16:creationId xmlns:a16="http://schemas.microsoft.com/office/drawing/2014/main" id="{CC987900-42FC-9741-80ED-41EE0EF81B35}"/>
              </a:ext>
            </a:extLst>
          </p:cNvPr>
          <p:cNvSpPr txBox="1"/>
          <p:nvPr/>
        </p:nvSpPr>
        <p:spPr>
          <a:xfrm>
            <a:off x="7581112" y="2397033"/>
            <a:ext cx="301686" cy="369332"/>
          </a:xfrm>
          <a:prstGeom prst="rect">
            <a:avLst/>
          </a:prstGeom>
          <a:noFill/>
        </p:spPr>
        <p:txBody>
          <a:bodyPr wrap="none" rtlCol="0">
            <a:spAutoFit/>
          </a:bodyPr>
          <a:lstStyle/>
          <a:p>
            <a:r>
              <a:rPr lang="de-DE" dirty="0"/>
              <a:t>1</a:t>
            </a:r>
          </a:p>
        </p:txBody>
      </p:sp>
      <p:sp>
        <p:nvSpPr>
          <p:cNvPr id="77" name="TextBox 76">
            <a:extLst>
              <a:ext uri="{FF2B5EF4-FFF2-40B4-BE49-F238E27FC236}">
                <a16:creationId xmlns:a16="http://schemas.microsoft.com/office/drawing/2014/main" id="{45EC29E1-E479-EF4E-A98E-A11E2BBFEA6D}"/>
              </a:ext>
            </a:extLst>
          </p:cNvPr>
          <p:cNvSpPr txBox="1"/>
          <p:nvPr/>
        </p:nvSpPr>
        <p:spPr>
          <a:xfrm>
            <a:off x="9456667" y="2227712"/>
            <a:ext cx="301686" cy="369332"/>
          </a:xfrm>
          <a:prstGeom prst="rect">
            <a:avLst/>
          </a:prstGeom>
          <a:noFill/>
        </p:spPr>
        <p:txBody>
          <a:bodyPr wrap="none" rtlCol="0">
            <a:spAutoFit/>
          </a:bodyPr>
          <a:lstStyle/>
          <a:p>
            <a:r>
              <a:rPr lang="de-DE" dirty="0"/>
              <a:t>1</a:t>
            </a:r>
          </a:p>
        </p:txBody>
      </p:sp>
      <p:sp>
        <p:nvSpPr>
          <p:cNvPr id="78" name="TextBox 77">
            <a:extLst>
              <a:ext uri="{FF2B5EF4-FFF2-40B4-BE49-F238E27FC236}">
                <a16:creationId xmlns:a16="http://schemas.microsoft.com/office/drawing/2014/main" id="{601AEE0B-8F01-5F4A-8243-8ECB5660ABE7}"/>
              </a:ext>
            </a:extLst>
          </p:cNvPr>
          <p:cNvSpPr txBox="1"/>
          <p:nvPr/>
        </p:nvSpPr>
        <p:spPr>
          <a:xfrm>
            <a:off x="9440637" y="3023719"/>
            <a:ext cx="306494" cy="369332"/>
          </a:xfrm>
          <a:prstGeom prst="rect">
            <a:avLst/>
          </a:prstGeom>
          <a:noFill/>
        </p:spPr>
        <p:txBody>
          <a:bodyPr wrap="none" rtlCol="0">
            <a:spAutoFit/>
          </a:bodyPr>
          <a:lstStyle/>
          <a:p>
            <a:r>
              <a:rPr lang="de-DE" dirty="0"/>
              <a:t>n</a:t>
            </a:r>
          </a:p>
        </p:txBody>
      </p:sp>
      <p:sp>
        <p:nvSpPr>
          <p:cNvPr id="79" name="TextBox 78">
            <a:extLst>
              <a:ext uri="{FF2B5EF4-FFF2-40B4-BE49-F238E27FC236}">
                <a16:creationId xmlns:a16="http://schemas.microsoft.com/office/drawing/2014/main" id="{47C7DE4E-55D6-D945-A3F5-C20B3740054B}"/>
              </a:ext>
            </a:extLst>
          </p:cNvPr>
          <p:cNvSpPr txBox="1"/>
          <p:nvPr/>
        </p:nvSpPr>
        <p:spPr>
          <a:xfrm>
            <a:off x="5763174" y="3730830"/>
            <a:ext cx="301686" cy="369332"/>
          </a:xfrm>
          <a:prstGeom prst="rect">
            <a:avLst/>
          </a:prstGeom>
          <a:noFill/>
        </p:spPr>
        <p:txBody>
          <a:bodyPr wrap="none" rtlCol="0">
            <a:spAutoFit/>
          </a:bodyPr>
          <a:lstStyle/>
          <a:p>
            <a:r>
              <a:rPr lang="de-DE" dirty="0"/>
              <a:t>1</a:t>
            </a:r>
          </a:p>
        </p:txBody>
      </p:sp>
      <p:sp>
        <p:nvSpPr>
          <p:cNvPr id="80" name="TextBox 79">
            <a:extLst>
              <a:ext uri="{FF2B5EF4-FFF2-40B4-BE49-F238E27FC236}">
                <a16:creationId xmlns:a16="http://schemas.microsoft.com/office/drawing/2014/main" id="{A20937C1-23C4-504D-A596-B694E3801FDC}"/>
              </a:ext>
            </a:extLst>
          </p:cNvPr>
          <p:cNvSpPr txBox="1"/>
          <p:nvPr/>
        </p:nvSpPr>
        <p:spPr>
          <a:xfrm>
            <a:off x="5763174" y="5133353"/>
            <a:ext cx="306494" cy="369332"/>
          </a:xfrm>
          <a:prstGeom prst="rect">
            <a:avLst/>
          </a:prstGeom>
          <a:noFill/>
        </p:spPr>
        <p:txBody>
          <a:bodyPr wrap="none" rtlCol="0">
            <a:spAutoFit/>
          </a:bodyPr>
          <a:lstStyle/>
          <a:p>
            <a:r>
              <a:rPr lang="de-DE" dirty="0"/>
              <a:t>n</a:t>
            </a:r>
          </a:p>
        </p:txBody>
      </p:sp>
      <p:sp>
        <p:nvSpPr>
          <p:cNvPr id="81" name="TextBox 80">
            <a:extLst>
              <a:ext uri="{FF2B5EF4-FFF2-40B4-BE49-F238E27FC236}">
                <a16:creationId xmlns:a16="http://schemas.microsoft.com/office/drawing/2014/main" id="{DC8BE212-DA89-0C4E-97AC-E7364AB1F534}"/>
              </a:ext>
            </a:extLst>
          </p:cNvPr>
          <p:cNvSpPr txBox="1"/>
          <p:nvPr/>
        </p:nvSpPr>
        <p:spPr>
          <a:xfrm>
            <a:off x="6048427" y="3637803"/>
            <a:ext cx="381836" cy="369332"/>
          </a:xfrm>
          <a:prstGeom prst="rect">
            <a:avLst/>
          </a:prstGeom>
          <a:noFill/>
        </p:spPr>
        <p:txBody>
          <a:bodyPr wrap="none" rtlCol="0">
            <a:spAutoFit/>
          </a:bodyPr>
          <a:lstStyle/>
          <a:p>
            <a:r>
              <a:rPr lang="de-DE" dirty="0"/>
              <a:t>m</a:t>
            </a:r>
          </a:p>
        </p:txBody>
      </p:sp>
      <p:sp>
        <p:nvSpPr>
          <p:cNvPr id="82" name="TextBox 81">
            <a:extLst>
              <a:ext uri="{FF2B5EF4-FFF2-40B4-BE49-F238E27FC236}">
                <a16:creationId xmlns:a16="http://schemas.microsoft.com/office/drawing/2014/main" id="{A46562F6-69A2-4448-8E40-B831E40B4759}"/>
              </a:ext>
            </a:extLst>
          </p:cNvPr>
          <p:cNvSpPr txBox="1"/>
          <p:nvPr/>
        </p:nvSpPr>
        <p:spPr>
          <a:xfrm>
            <a:off x="7909207" y="3726650"/>
            <a:ext cx="306494" cy="369332"/>
          </a:xfrm>
          <a:prstGeom prst="rect">
            <a:avLst/>
          </a:prstGeom>
          <a:noFill/>
        </p:spPr>
        <p:txBody>
          <a:bodyPr wrap="none" rtlCol="0">
            <a:spAutoFit/>
          </a:bodyPr>
          <a:lstStyle/>
          <a:p>
            <a:r>
              <a:rPr lang="de-DE" dirty="0"/>
              <a:t>n</a:t>
            </a:r>
          </a:p>
        </p:txBody>
      </p:sp>
      <p:cxnSp>
        <p:nvCxnSpPr>
          <p:cNvPr id="83" name="Straight Connector 82">
            <a:extLst>
              <a:ext uri="{FF2B5EF4-FFF2-40B4-BE49-F238E27FC236}">
                <a16:creationId xmlns:a16="http://schemas.microsoft.com/office/drawing/2014/main" id="{59882278-3B21-604A-A44D-9DE108709263}"/>
              </a:ext>
            </a:extLst>
          </p:cNvPr>
          <p:cNvCxnSpPr>
            <a:cxnSpLocks/>
          </p:cNvCxnSpPr>
          <p:nvPr/>
        </p:nvCxnSpPr>
        <p:spPr>
          <a:xfrm>
            <a:off x="3706908" y="6435576"/>
            <a:ext cx="468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210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AC2AE-58BA-AE4A-AFF1-16A518907CF5}"/>
              </a:ext>
            </a:extLst>
          </p:cNvPr>
          <p:cNvSpPr>
            <a:spLocks noGrp="1"/>
          </p:cNvSpPr>
          <p:nvPr>
            <p:ph type="title"/>
          </p:nvPr>
        </p:nvSpPr>
        <p:spPr/>
        <p:txBody>
          <a:bodyPr/>
          <a:lstStyle/>
          <a:p>
            <a:r>
              <a:rPr lang="de-DE" dirty="0"/>
              <a:t>Warum das Modell und nicht das Original?</a:t>
            </a:r>
          </a:p>
        </p:txBody>
      </p:sp>
      <p:sp>
        <p:nvSpPr>
          <p:cNvPr id="3" name="Content Placeholder 2">
            <a:extLst>
              <a:ext uri="{FF2B5EF4-FFF2-40B4-BE49-F238E27FC236}">
                <a16:creationId xmlns:a16="http://schemas.microsoft.com/office/drawing/2014/main" id="{C9054AAB-AE99-F549-A47F-D99E7E09A0E6}"/>
              </a:ext>
            </a:extLst>
          </p:cNvPr>
          <p:cNvSpPr>
            <a:spLocks noGrp="1"/>
          </p:cNvSpPr>
          <p:nvPr>
            <p:ph idx="1"/>
          </p:nvPr>
        </p:nvSpPr>
        <p:spPr/>
        <p:txBody>
          <a:bodyPr>
            <a:noAutofit/>
          </a:bodyPr>
          <a:lstStyle/>
          <a:p>
            <a:r>
              <a:rPr lang="de-DE" dirty="0"/>
              <a:t>Motivation für Modellierungen</a:t>
            </a:r>
          </a:p>
          <a:p>
            <a:pPr lvl="1"/>
            <a:r>
              <a:rPr lang="de-DE" dirty="0"/>
              <a:t>Operationen, die am Original nicht oder nur mit größerem Aufwand durchführbar sind</a:t>
            </a:r>
          </a:p>
          <a:p>
            <a:pPr lvl="2"/>
            <a:r>
              <a:rPr lang="de-DE" dirty="0"/>
              <a:t>Ermöglichen Simulation</a:t>
            </a:r>
          </a:p>
          <a:p>
            <a:pPr lvl="1"/>
            <a:r>
              <a:rPr lang="de-DE" dirty="0"/>
              <a:t>Untersuchen und Verstehen komplexer Zusammenhänge</a:t>
            </a:r>
          </a:p>
          <a:p>
            <a:pPr lvl="1"/>
            <a:r>
              <a:rPr lang="de-DE" dirty="0"/>
              <a:t>Kommunikationsgrundlage</a:t>
            </a:r>
          </a:p>
          <a:p>
            <a:pPr lvl="1"/>
            <a:r>
              <a:rPr lang="de-DE" dirty="0"/>
              <a:t>Fixieren von Anforderungen</a:t>
            </a:r>
          </a:p>
          <a:p>
            <a:r>
              <a:rPr lang="de-DE" dirty="0">
                <a:sym typeface="Wingdings" pitchFamily="2" charset="2"/>
              </a:rPr>
              <a:t>Verwendung bestimmt, was modelliert wird und was nicht:</a:t>
            </a:r>
          </a:p>
          <a:p>
            <a:pPr marL="647700" lvl="1" indent="-269875">
              <a:tabLst>
                <a:tab pos="542925" algn="l"/>
                <a:tab pos="1343025" algn="l"/>
                <a:tab pos="2867025" algn="l"/>
              </a:tabLst>
            </a:pPr>
            <a:r>
              <a:rPr lang="de-DE" dirty="0"/>
              <a:t>Gebäudemodell:	optischer Eindruck</a:t>
            </a:r>
          </a:p>
          <a:p>
            <a:pPr marL="647700" lvl="1" indent="-269875">
              <a:tabLst>
                <a:tab pos="542925" algn="l"/>
                <a:tab pos="1343025" algn="l"/>
                <a:tab pos="2867025" algn="l"/>
              </a:tabLst>
            </a:pPr>
            <a:r>
              <a:rPr lang="de-DE" dirty="0"/>
              <a:t>Grundriss:	Grundstücks- und Raumeinteilung</a:t>
            </a:r>
          </a:p>
          <a:p>
            <a:pPr marL="647700" lvl="1" indent="-269875">
              <a:tabLst>
                <a:tab pos="542925" algn="l"/>
                <a:tab pos="1343025" algn="l"/>
                <a:tab pos="2867025" algn="l"/>
              </a:tabLst>
            </a:pPr>
            <a:r>
              <a:rPr lang="de-DE" dirty="0" err="1"/>
              <a:t>Gewerkeplan</a:t>
            </a:r>
            <a:r>
              <a:rPr lang="de-DE" dirty="0"/>
              <a:t>:	Bauabwicklung</a:t>
            </a:r>
          </a:p>
          <a:p>
            <a:pPr marL="647700" lvl="1" indent="-269875">
              <a:tabLst>
                <a:tab pos="542925" algn="l"/>
                <a:tab pos="1343025" algn="l"/>
                <a:tab pos="2867025" algn="l"/>
              </a:tabLst>
            </a:pPr>
            <a:r>
              <a:rPr lang="de-DE" dirty="0"/>
              <a:t>Kostenplan:	Finanzierung</a:t>
            </a:r>
          </a:p>
          <a:p>
            <a:pPr marL="382853" indent="-269875">
              <a:tabLst>
                <a:tab pos="542925" algn="l"/>
                <a:tab pos="1343025" algn="l"/>
                <a:tab pos="2867025" algn="l"/>
              </a:tabLst>
            </a:pPr>
            <a:r>
              <a:rPr lang="de-DE" dirty="0"/>
              <a:t>Verwendung sollte auch die  Modellierungssprache bestimmen</a:t>
            </a:r>
          </a:p>
        </p:txBody>
      </p:sp>
      <p:sp>
        <p:nvSpPr>
          <p:cNvPr id="5" name="Date Placeholder 4">
            <a:extLst>
              <a:ext uri="{FF2B5EF4-FFF2-40B4-BE49-F238E27FC236}">
                <a16:creationId xmlns:a16="http://schemas.microsoft.com/office/drawing/2014/main" id="{D66D1F5D-F0DD-0D4E-8ABE-956DD0666355}"/>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7502F25C-3258-7044-A247-B4CEC721B0DF}"/>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CF145DC4-E39D-9E40-9EDF-052C8DF153A2}"/>
              </a:ext>
            </a:extLst>
          </p:cNvPr>
          <p:cNvSpPr>
            <a:spLocks noGrp="1"/>
          </p:cNvSpPr>
          <p:nvPr>
            <p:ph type="sldNum" sz="quarter" idx="4"/>
          </p:nvPr>
        </p:nvSpPr>
        <p:spPr/>
        <p:txBody>
          <a:bodyPr/>
          <a:lstStyle/>
          <a:p>
            <a:fld id="{6B52BCD7-8B4B-1443-81DC-540C3C62FE02}" type="slidenum">
              <a:rPr lang="en-GB" smtClean="0"/>
              <a:t>6</a:t>
            </a:fld>
            <a:endParaRPr lang="en-GB"/>
          </a:p>
        </p:txBody>
      </p:sp>
    </p:spTree>
    <p:extLst>
      <p:ext uri="{BB962C8B-B14F-4D97-AF65-F5344CB8AC3E}">
        <p14:creationId xmlns:p14="http://schemas.microsoft.com/office/powerpoint/2010/main" val="4882848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6CF7CB-C1A4-4240-849D-8CFAB1EA2860}"/>
              </a:ext>
            </a:extLst>
          </p:cNvPr>
          <p:cNvSpPr>
            <a:spLocks noGrp="1"/>
          </p:cNvSpPr>
          <p:nvPr>
            <p:ph type="title"/>
          </p:nvPr>
        </p:nvSpPr>
        <p:spPr/>
        <p:txBody>
          <a:bodyPr/>
          <a:lstStyle/>
          <a:p>
            <a:r>
              <a:rPr lang="de-DE" dirty="0"/>
              <a:t>UML als Datenmodell</a:t>
            </a:r>
          </a:p>
        </p:txBody>
      </p:sp>
      <p:sp>
        <p:nvSpPr>
          <p:cNvPr id="6" name="Text Placeholder 5">
            <a:extLst>
              <a:ext uri="{FF2B5EF4-FFF2-40B4-BE49-F238E27FC236}">
                <a16:creationId xmlns:a16="http://schemas.microsoft.com/office/drawing/2014/main" id="{094FDD28-594A-F345-AA12-739F120A332D}"/>
              </a:ext>
            </a:extLst>
          </p:cNvPr>
          <p:cNvSpPr>
            <a:spLocks noGrp="1"/>
          </p:cNvSpPr>
          <p:nvPr>
            <p:ph type="body" idx="1"/>
          </p:nvPr>
        </p:nvSpPr>
        <p:spPr/>
        <p:txBody>
          <a:bodyPr/>
          <a:lstStyle/>
          <a:p>
            <a:r>
              <a:rPr lang="de-DE" dirty="0"/>
              <a:t>Für UML-Bekannte</a:t>
            </a:r>
          </a:p>
        </p:txBody>
      </p:sp>
      <p:sp>
        <p:nvSpPr>
          <p:cNvPr id="4" name="Date Placeholder 3">
            <a:extLst>
              <a:ext uri="{FF2B5EF4-FFF2-40B4-BE49-F238E27FC236}">
                <a16:creationId xmlns:a16="http://schemas.microsoft.com/office/drawing/2014/main" id="{5D4E22E0-1DB2-BF4E-A387-DF6A10766B63}"/>
              </a:ext>
            </a:extLst>
          </p:cNvPr>
          <p:cNvSpPr>
            <a:spLocks noGrp="1"/>
          </p:cNvSpPr>
          <p:nvPr>
            <p:ph type="dt" sz="half" idx="2"/>
          </p:nvPr>
        </p:nvSpPr>
        <p:spPr/>
        <p:txBody>
          <a:bodyPr/>
          <a:lstStyle/>
          <a:p>
            <a:r>
              <a:rPr lang="en-GB"/>
              <a:t>Modellierung</a:t>
            </a:r>
          </a:p>
        </p:txBody>
      </p:sp>
      <p:sp>
        <p:nvSpPr>
          <p:cNvPr id="7" name="Footer Placeholder 6">
            <a:extLst>
              <a:ext uri="{FF2B5EF4-FFF2-40B4-BE49-F238E27FC236}">
                <a16:creationId xmlns:a16="http://schemas.microsoft.com/office/drawing/2014/main" id="{FB495CEB-C7A0-3D48-A113-8D7630EA6846}"/>
              </a:ext>
            </a:extLst>
          </p:cNvPr>
          <p:cNvSpPr>
            <a:spLocks noGrp="1"/>
          </p:cNvSpPr>
          <p:nvPr>
            <p:ph type="ftr" sz="quarter" idx="3"/>
          </p:nvPr>
        </p:nvSpPr>
        <p:spPr/>
        <p:txBody>
          <a:bodyPr/>
          <a:lstStyle/>
          <a:p>
            <a:r>
              <a:rPr lang="en-GB"/>
              <a:t>T. Braun - Datenbanken</a:t>
            </a:r>
          </a:p>
        </p:txBody>
      </p:sp>
      <p:sp>
        <p:nvSpPr>
          <p:cNvPr id="2" name="Slide Number Placeholder 1">
            <a:extLst>
              <a:ext uri="{FF2B5EF4-FFF2-40B4-BE49-F238E27FC236}">
                <a16:creationId xmlns:a16="http://schemas.microsoft.com/office/drawing/2014/main" id="{516DBB72-C4C7-2C49-9F57-05CB3F2867E4}"/>
              </a:ext>
            </a:extLst>
          </p:cNvPr>
          <p:cNvSpPr>
            <a:spLocks noGrp="1"/>
          </p:cNvSpPr>
          <p:nvPr>
            <p:ph type="sldNum" sz="quarter" idx="4"/>
          </p:nvPr>
        </p:nvSpPr>
        <p:spPr/>
        <p:txBody>
          <a:bodyPr/>
          <a:lstStyle/>
          <a:p>
            <a:fld id="{6B52BCD7-8B4B-1443-81DC-540C3C62FE02}" type="slidenum">
              <a:rPr lang="en-GB" smtClean="0"/>
              <a:t>60</a:t>
            </a:fld>
            <a:endParaRPr lang="en-GB"/>
          </a:p>
        </p:txBody>
      </p:sp>
    </p:spTree>
    <p:extLst>
      <p:ext uri="{BB962C8B-B14F-4D97-AF65-F5344CB8AC3E}">
        <p14:creationId xmlns:p14="http://schemas.microsoft.com/office/powerpoint/2010/main" val="32054990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576B8-E26F-DA4B-899F-54C8D06FA643}"/>
              </a:ext>
            </a:extLst>
          </p:cNvPr>
          <p:cNvSpPr>
            <a:spLocks noGrp="1"/>
          </p:cNvSpPr>
          <p:nvPr>
            <p:ph type="title"/>
          </p:nvPr>
        </p:nvSpPr>
        <p:spPr/>
        <p:txBody>
          <a:bodyPr/>
          <a:lstStyle/>
          <a:p>
            <a:r>
              <a:rPr lang="de-DE" dirty="0"/>
              <a:t>Unified Modeling Language (UML)</a:t>
            </a:r>
          </a:p>
        </p:txBody>
      </p:sp>
      <p:sp>
        <p:nvSpPr>
          <p:cNvPr id="6" name="Date Placeholder 5">
            <a:extLst>
              <a:ext uri="{FF2B5EF4-FFF2-40B4-BE49-F238E27FC236}">
                <a16:creationId xmlns:a16="http://schemas.microsoft.com/office/drawing/2014/main" id="{FEF24BF6-7DAF-A048-9BBA-51DB6E4DF53A}"/>
              </a:ext>
            </a:extLst>
          </p:cNvPr>
          <p:cNvSpPr>
            <a:spLocks noGrp="1"/>
          </p:cNvSpPr>
          <p:nvPr>
            <p:ph type="dt" sz="half" idx="2"/>
          </p:nvPr>
        </p:nvSpPr>
        <p:spPr/>
        <p:txBody>
          <a:bodyPr/>
          <a:lstStyle/>
          <a:p>
            <a:r>
              <a:rPr lang="en-GB"/>
              <a:t>Modellierung</a:t>
            </a:r>
          </a:p>
        </p:txBody>
      </p:sp>
      <p:sp>
        <p:nvSpPr>
          <p:cNvPr id="7" name="Footer Placeholder 6">
            <a:extLst>
              <a:ext uri="{FF2B5EF4-FFF2-40B4-BE49-F238E27FC236}">
                <a16:creationId xmlns:a16="http://schemas.microsoft.com/office/drawing/2014/main" id="{4576F10F-C7AF-D440-BA39-61A855C229A8}"/>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9D17DD51-BE77-FD42-BF83-4672D60943A6}"/>
              </a:ext>
            </a:extLst>
          </p:cNvPr>
          <p:cNvSpPr>
            <a:spLocks noGrp="1"/>
          </p:cNvSpPr>
          <p:nvPr>
            <p:ph type="sldNum" sz="quarter" idx="4"/>
          </p:nvPr>
        </p:nvSpPr>
        <p:spPr/>
        <p:txBody>
          <a:bodyPr/>
          <a:lstStyle/>
          <a:p>
            <a:fld id="{6B52BCD7-8B4B-1443-81DC-540C3C62FE02}" type="slidenum">
              <a:rPr lang="en-GB" smtClean="0"/>
              <a:t>61</a:t>
            </a:fld>
            <a:endParaRPr lang="en-GB"/>
          </a:p>
        </p:txBody>
      </p:sp>
      <p:graphicFrame>
        <p:nvGraphicFramePr>
          <p:cNvPr id="3" name="Table 2">
            <a:extLst>
              <a:ext uri="{FF2B5EF4-FFF2-40B4-BE49-F238E27FC236}">
                <a16:creationId xmlns:a16="http://schemas.microsoft.com/office/drawing/2014/main" id="{2A718121-3773-4845-B102-8587FBEA8E04}"/>
              </a:ext>
            </a:extLst>
          </p:cNvPr>
          <p:cNvGraphicFramePr>
            <a:graphicFrameLocks noGrp="1"/>
          </p:cNvGraphicFramePr>
          <p:nvPr>
            <p:extLst>
              <p:ext uri="{D42A27DB-BD31-4B8C-83A1-F6EECF244321}">
                <p14:modId xmlns:p14="http://schemas.microsoft.com/office/powerpoint/2010/main" val="377224279"/>
              </p:ext>
            </p:extLst>
          </p:nvPr>
        </p:nvGraphicFramePr>
        <p:xfrm>
          <a:off x="3660895" y="2207741"/>
          <a:ext cx="1522921" cy="2192338"/>
        </p:xfrm>
        <a:graphic>
          <a:graphicData uri="http://schemas.openxmlformats.org/drawingml/2006/table">
            <a:tbl>
              <a:tblPr firstRow="1" bandRow="1">
                <a:tableStyleId>{793D81CF-94F2-401A-BA57-92F5A7B2D0C5}</a:tableStyleId>
              </a:tblPr>
              <a:tblGrid>
                <a:gridCol w="1522921">
                  <a:extLst>
                    <a:ext uri="{9D8B030D-6E8A-4147-A177-3AD203B41FA5}">
                      <a16:colId xmlns:a16="http://schemas.microsoft.com/office/drawing/2014/main" val="203751054"/>
                    </a:ext>
                  </a:extLst>
                </a:gridCol>
              </a:tblGrid>
              <a:tr h="370840">
                <a:tc>
                  <a:txBody>
                    <a:bodyPr/>
                    <a:lstStyle/>
                    <a:p>
                      <a:pPr algn="ctr"/>
                      <a:endParaRPr lang="en-GB" dirty="0"/>
                    </a:p>
                    <a:p>
                      <a:pPr algn="ctr"/>
                      <a:r>
                        <a:rPr lang="en-GB" dirty="0"/>
                        <a:t>Reader</a:t>
                      </a:r>
                    </a:p>
                  </a:txBody>
                  <a:tcPr/>
                </a:tc>
                <a:extLst>
                  <a:ext uri="{0D108BD9-81ED-4DB2-BD59-A6C34878D82A}">
                    <a16:rowId xmlns:a16="http://schemas.microsoft.com/office/drawing/2014/main" val="3172519904"/>
                  </a:ext>
                </a:extLst>
              </a:tr>
              <a:tr h="370840">
                <a:tc>
                  <a:txBody>
                    <a:bodyPr/>
                    <a:lstStyle/>
                    <a:p>
                      <a:r>
                        <a:rPr lang="en-GB" dirty="0" err="1"/>
                        <a:t>readerID</a:t>
                      </a:r>
                      <a:endParaRPr lang="en-GB" dirty="0"/>
                    </a:p>
                    <a:p>
                      <a:r>
                        <a:rPr lang="en-GB" dirty="0"/>
                        <a:t>name</a:t>
                      </a:r>
                    </a:p>
                    <a:p>
                      <a:r>
                        <a:rPr lang="en-GB" dirty="0"/>
                        <a:t>email</a:t>
                      </a:r>
                    </a:p>
                  </a:txBody>
                  <a:tcPr/>
                </a:tc>
                <a:extLst>
                  <a:ext uri="{0D108BD9-81ED-4DB2-BD59-A6C34878D82A}">
                    <a16:rowId xmlns:a16="http://schemas.microsoft.com/office/drawing/2014/main" val="1050423546"/>
                  </a:ext>
                </a:extLst>
              </a:tr>
              <a:tr h="370840">
                <a:tc>
                  <a:txBody>
                    <a:bodyPr/>
                    <a:lstStyle/>
                    <a:p>
                      <a:r>
                        <a:rPr lang="en-GB" dirty="0" err="1"/>
                        <a:t>borrowBook</a:t>
                      </a:r>
                      <a:r>
                        <a:rPr lang="en-GB" dirty="0"/>
                        <a:t>()</a:t>
                      </a:r>
                    </a:p>
                    <a:p>
                      <a:r>
                        <a:rPr lang="en-GB" dirty="0" err="1"/>
                        <a:t>returnBook</a:t>
                      </a:r>
                      <a:r>
                        <a:rPr lang="en-GB" dirty="0"/>
                        <a:t>()</a:t>
                      </a:r>
                    </a:p>
                  </a:txBody>
                  <a:tcPr/>
                </a:tc>
                <a:extLst>
                  <a:ext uri="{0D108BD9-81ED-4DB2-BD59-A6C34878D82A}">
                    <a16:rowId xmlns:a16="http://schemas.microsoft.com/office/drawing/2014/main" val="319944270"/>
                  </a:ext>
                </a:extLst>
              </a:tr>
            </a:tbl>
          </a:graphicData>
        </a:graphic>
      </p:graphicFrame>
      <p:graphicFrame>
        <p:nvGraphicFramePr>
          <p:cNvPr id="18" name="Table 17">
            <a:extLst>
              <a:ext uri="{FF2B5EF4-FFF2-40B4-BE49-F238E27FC236}">
                <a16:creationId xmlns:a16="http://schemas.microsoft.com/office/drawing/2014/main" id="{0CA9B2E3-31DE-4F47-9045-9689CFD64B82}"/>
              </a:ext>
            </a:extLst>
          </p:cNvPr>
          <p:cNvGraphicFramePr>
            <a:graphicFrameLocks noGrp="1"/>
          </p:cNvGraphicFramePr>
          <p:nvPr>
            <p:extLst>
              <p:ext uri="{D42A27DB-BD31-4B8C-83A1-F6EECF244321}">
                <p14:modId xmlns:p14="http://schemas.microsoft.com/office/powerpoint/2010/main" val="259624819"/>
              </p:ext>
            </p:extLst>
          </p:nvPr>
        </p:nvGraphicFramePr>
        <p:xfrm>
          <a:off x="6992377" y="2260863"/>
          <a:ext cx="1522921" cy="2086095"/>
        </p:xfrm>
        <a:graphic>
          <a:graphicData uri="http://schemas.openxmlformats.org/drawingml/2006/table">
            <a:tbl>
              <a:tblPr firstRow="1" bandRow="1">
                <a:tableStyleId>{793D81CF-94F2-401A-BA57-92F5A7B2D0C5}</a:tableStyleId>
              </a:tblPr>
              <a:tblGrid>
                <a:gridCol w="1522921">
                  <a:extLst>
                    <a:ext uri="{9D8B030D-6E8A-4147-A177-3AD203B41FA5}">
                      <a16:colId xmlns:a16="http://schemas.microsoft.com/office/drawing/2014/main" val="203751054"/>
                    </a:ext>
                  </a:extLst>
                </a:gridCol>
              </a:tblGrid>
              <a:tr h="370840">
                <a:tc>
                  <a:txBody>
                    <a:bodyPr/>
                    <a:lstStyle/>
                    <a:p>
                      <a:pPr algn="ctr"/>
                      <a:endParaRPr lang="en-GB" dirty="0"/>
                    </a:p>
                    <a:p>
                      <a:pPr algn="ctr"/>
                      <a:r>
                        <a:rPr lang="en-GB" dirty="0"/>
                        <a:t>Book</a:t>
                      </a:r>
                    </a:p>
                  </a:txBody>
                  <a:tcPr/>
                </a:tc>
                <a:extLst>
                  <a:ext uri="{0D108BD9-81ED-4DB2-BD59-A6C34878D82A}">
                    <a16:rowId xmlns:a16="http://schemas.microsoft.com/office/drawing/2014/main" val="3172519904"/>
                  </a:ext>
                </a:extLst>
              </a:tr>
              <a:tr h="370840">
                <a:tc>
                  <a:txBody>
                    <a:bodyPr/>
                    <a:lstStyle/>
                    <a:p>
                      <a:r>
                        <a:rPr lang="en-GB" dirty="0" err="1"/>
                        <a:t>bookID</a:t>
                      </a:r>
                      <a:endParaRPr lang="en-GB" dirty="0"/>
                    </a:p>
                    <a:p>
                      <a:r>
                        <a:rPr lang="en-GB" dirty="0"/>
                        <a:t>title</a:t>
                      </a:r>
                    </a:p>
                    <a:p>
                      <a:r>
                        <a:rPr lang="en-GB" dirty="0"/>
                        <a:t>year</a:t>
                      </a:r>
                    </a:p>
                    <a:p>
                      <a:r>
                        <a:rPr lang="en-GB" dirty="0"/>
                        <a:t>authors</a:t>
                      </a:r>
                    </a:p>
                  </a:txBody>
                  <a:tcPr/>
                </a:tc>
                <a:extLst>
                  <a:ext uri="{0D108BD9-81ED-4DB2-BD59-A6C34878D82A}">
                    <a16:rowId xmlns:a16="http://schemas.microsoft.com/office/drawing/2014/main" val="1050423546"/>
                  </a:ext>
                </a:extLst>
              </a:tr>
              <a:tr h="259200">
                <a:tc>
                  <a:txBody>
                    <a:bodyPr/>
                    <a:lstStyle/>
                    <a:p>
                      <a:endParaRPr lang="en-GB" sz="1100" dirty="0"/>
                    </a:p>
                  </a:txBody>
                  <a:tcPr/>
                </a:tc>
                <a:extLst>
                  <a:ext uri="{0D108BD9-81ED-4DB2-BD59-A6C34878D82A}">
                    <a16:rowId xmlns:a16="http://schemas.microsoft.com/office/drawing/2014/main" val="319944270"/>
                  </a:ext>
                </a:extLst>
              </a:tr>
            </a:tbl>
          </a:graphicData>
        </a:graphic>
      </p:graphicFrame>
      <p:graphicFrame>
        <p:nvGraphicFramePr>
          <p:cNvPr id="22" name="Table 21">
            <a:extLst>
              <a:ext uri="{FF2B5EF4-FFF2-40B4-BE49-F238E27FC236}">
                <a16:creationId xmlns:a16="http://schemas.microsoft.com/office/drawing/2014/main" id="{F88AC263-F1A2-F747-B741-7271F98D3C5F}"/>
              </a:ext>
            </a:extLst>
          </p:cNvPr>
          <p:cNvGraphicFramePr>
            <a:graphicFrameLocks noGrp="1"/>
          </p:cNvGraphicFramePr>
          <p:nvPr>
            <p:extLst>
              <p:ext uri="{D42A27DB-BD31-4B8C-83A1-F6EECF244321}">
                <p14:modId xmlns:p14="http://schemas.microsoft.com/office/powerpoint/2010/main" val="381035324"/>
              </p:ext>
            </p:extLst>
          </p:nvPr>
        </p:nvGraphicFramePr>
        <p:xfrm>
          <a:off x="10308754" y="2534865"/>
          <a:ext cx="1522921" cy="1538090"/>
        </p:xfrm>
        <a:graphic>
          <a:graphicData uri="http://schemas.openxmlformats.org/drawingml/2006/table">
            <a:tbl>
              <a:tblPr firstRow="1" bandRow="1">
                <a:tableStyleId>{793D81CF-94F2-401A-BA57-92F5A7B2D0C5}</a:tableStyleId>
              </a:tblPr>
              <a:tblGrid>
                <a:gridCol w="1522921">
                  <a:extLst>
                    <a:ext uri="{9D8B030D-6E8A-4147-A177-3AD203B41FA5}">
                      <a16:colId xmlns:a16="http://schemas.microsoft.com/office/drawing/2014/main" val="203751054"/>
                    </a:ext>
                  </a:extLst>
                </a:gridCol>
              </a:tblGrid>
              <a:tr h="370840">
                <a:tc>
                  <a:txBody>
                    <a:bodyPr/>
                    <a:lstStyle/>
                    <a:p>
                      <a:pPr algn="ctr"/>
                      <a:endParaRPr lang="en-GB" dirty="0"/>
                    </a:p>
                    <a:p>
                      <a:pPr algn="ctr"/>
                      <a:r>
                        <a:rPr lang="en-GB" dirty="0"/>
                        <a:t>Publisher</a:t>
                      </a:r>
                    </a:p>
                  </a:txBody>
                  <a:tcPr/>
                </a:tc>
                <a:extLst>
                  <a:ext uri="{0D108BD9-81ED-4DB2-BD59-A6C34878D82A}">
                    <a16:rowId xmlns:a16="http://schemas.microsoft.com/office/drawing/2014/main" val="3172519904"/>
                  </a:ext>
                </a:extLst>
              </a:tr>
              <a:tr h="370840">
                <a:tc>
                  <a:txBody>
                    <a:bodyPr/>
                    <a:lstStyle/>
                    <a:p>
                      <a:r>
                        <a:rPr lang="en-GB" dirty="0"/>
                        <a:t>name</a:t>
                      </a:r>
                    </a:p>
                    <a:p>
                      <a:r>
                        <a:rPr lang="en-GB" dirty="0"/>
                        <a:t>city</a:t>
                      </a:r>
                    </a:p>
                  </a:txBody>
                  <a:tcPr/>
                </a:tc>
                <a:extLst>
                  <a:ext uri="{0D108BD9-81ED-4DB2-BD59-A6C34878D82A}">
                    <a16:rowId xmlns:a16="http://schemas.microsoft.com/office/drawing/2014/main" val="1050423546"/>
                  </a:ext>
                </a:extLst>
              </a:tr>
              <a:tr h="259200">
                <a:tc>
                  <a:txBody>
                    <a:bodyPr/>
                    <a:lstStyle/>
                    <a:p>
                      <a:endParaRPr lang="en-GB" sz="1100" dirty="0"/>
                    </a:p>
                  </a:txBody>
                  <a:tcPr/>
                </a:tc>
                <a:extLst>
                  <a:ext uri="{0D108BD9-81ED-4DB2-BD59-A6C34878D82A}">
                    <a16:rowId xmlns:a16="http://schemas.microsoft.com/office/drawing/2014/main" val="319944270"/>
                  </a:ext>
                </a:extLst>
              </a:tr>
            </a:tbl>
          </a:graphicData>
        </a:graphic>
      </p:graphicFrame>
      <p:graphicFrame>
        <p:nvGraphicFramePr>
          <p:cNvPr id="23" name="Table 22">
            <a:extLst>
              <a:ext uri="{FF2B5EF4-FFF2-40B4-BE49-F238E27FC236}">
                <a16:creationId xmlns:a16="http://schemas.microsoft.com/office/drawing/2014/main" id="{69305EAA-263A-3342-BC9B-1E7373517142}"/>
              </a:ext>
            </a:extLst>
          </p:cNvPr>
          <p:cNvGraphicFramePr>
            <a:graphicFrameLocks noGrp="1"/>
          </p:cNvGraphicFramePr>
          <p:nvPr>
            <p:extLst>
              <p:ext uri="{D42A27DB-BD31-4B8C-83A1-F6EECF244321}">
                <p14:modId xmlns:p14="http://schemas.microsoft.com/office/powerpoint/2010/main" val="3197277820"/>
              </p:ext>
            </p:extLst>
          </p:nvPr>
        </p:nvGraphicFramePr>
        <p:xfrm>
          <a:off x="5345774" y="4390623"/>
          <a:ext cx="1522921" cy="1000880"/>
        </p:xfrm>
        <a:graphic>
          <a:graphicData uri="http://schemas.openxmlformats.org/drawingml/2006/table">
            <a:tbl>
              <a:tblPr firstRow="1" bandRow="1">
                <a:tableStyleId>{793D81CF-94F2-401A-BA57-92F5A7B2D0C5}</a:tableStyleId>
              </a:tblPr>
              <a:tblGrid>
                <a:gridCol w="1522921">
                  <a:extLst>
                    <a:ext uri="{9D8B030D-6E8A-4147-A177-3AD203B41FA5}">
                      <a16:colId xmlns:a16="http://schemas.microsoft.com/office/drawing/2014/main" val="203751054"/>
                    </a:ext>
                  </a:extLst>
                </a:gridCol>
              </a:tblGrid>
              <a:tr h="370840">
                <a:tc>
                  <a:txBody>
                    <a:bodyPr/>
                    <a:lstStyle/>
                    <a:p>
                      <a:pPr algn="ctr"/>
                      <a:r>
                        <a:rPr lang="en-GB" dirty="0" err="1"/>
                        <a:t>BookLending</a:t>
                      </a:r>
                      <a:endParaRPr lang="en-GB" dirty="0"/>
                    </a:p>
                  </a:txBody>
                  <a:tcPr/>
                </a:tc>
                <a:extLst>
                  <a:ext uri="{0D108BD9-81ED-4DB2-BD59-A6C34878D82A}">
                    <a16:rowId xmlns:a16="http://schemas.microsoft.com/office/drawing/2014/main" val="3172519904"/>
                  </a:ext>
                </a:extLst>
              </a:tr>
              <a:tr h="370840">
                <a:tc>
                  <a:txBody>
                    <a:bodyPr/>
                    <a:lstStyle/>
                    <a:p>
                      <a:r>
                        <a:rPr lang="en-GB" dirty="0" err="1"/>
                        <a:t>returnDate</a:t>
                      </a:r>
                      <a:endParaRPr lang="en-GB" dirty="0"/>
                    </a:p>
                  </a:txBody>
                  <a:tcPr/>
                </a:tc>
                <a:extLst>
                  <a:ext uri="{0D108BD9-81ED-4DB2-BD59-A6C34878D82A}">
                    <a16:rowId xmlns:a16="http://schemas.microsoft.com/office/drawing/2014/main" val="1050423546"/>
                  </a:ext>
                </a:extLst>
              </a:tr>
              <a:tr h="259200">
                <a:tc>
                  <a:txBody>
                    <a:bodyPr/>
                    <a:lstStyle/>
                    <a:p>
                      <a:endParaRPr lang="en-GB" sz="1100" dirty="0"/>
                    </a:p>
                  </a:txBody>
                  <a:tcPr/>
                </a:tc>
                <a:extLst>
                  <a:ext uri="{0D108BD9-81ED-4DB2-BD59-A6C34878D82A}">
                    <a16:rowId xmlns:a16="http://schemas.microsoft.com/office/drawing/2014/main" val="319944270"/>
                  </a:ext>
                </a:extLst>
              </a:tr>
            </a:tbl>
          </a:graphicData>
        </a:graphic>
      </p:graphicFrame>
      <p:sp>
        <p:nvSpPr>
          <p:cNvPr id="11" name="Textfeld 9">
            <a:extLst>
              <a:ext uri="{FF2B5EF4-FFF2-40B4-BE49-F238E27FC236}">
                <a16:creationId xmlns:a16="http://schemas.microsoft.com/office/drawing/2014/main" id="{D231974E-0D1C-004B-B383-49DACB1CD263}"/>
              </a:ext>
            </a:extLst>
          </p:cNvPr>
          <p:cNvSpPr txBox="1"/>
          <p:nvPr/>
        </p:nvSpPr>
        <p:spPr>
          <a:xfrm>
            <a:off x="5375291" y="2237922"/>
            <a:ext cx="1446314" cy="422782"/>
          </a:xfrm>
          <a:prstGeom prst="wedgeRoundRectCallout">
            <a:avLst>
              <a:gd name="adj1" fmla="val 869"/>
              <a:gd name="adj2" fmla="val 205948"/>
              <a:gd name="adj3" fmla="val 16667"/>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defRPr/>
            </a:pPr>
            <a:r>
              <a:rPr lang="de-DE" dirty="0">
                <a:solidFill>
                  <a:schemeClr val="bg1"/>
                </a:solidFill>
                <a:latin typeface="Calibri"/>
              </a:rPr>
              <a:t>Assoziation</a:t>
            </a:r>
          </a:p>
        </p:txBody>
      </p:sp>
      <p:sp>
        <p:nvSpPr>
          <p:cNvPr id="12" name="Textfeld 10">
            <a:extLst>
              <a:ext uri="{FF2B5EF4-FFF2-40B4-BE49-F238E27FC236}">
                <a16:creationId xmlns:a16="http://schemas.microsoft.com/office/drawing/2014/main" id="{9CA0DFB0-BCC7-F24B-9409-93B0333EB670}"/>
              </a:ext>
            </a:extLst>
          </p:cNvPr>
          <p:cNvSpPr txBox="1"/>
          <p:nvPr/>
        </p:nvSpPr>
        <p:spPr>
          <a:xfrm>
            <a:off x="3432997" y="4835485"/>
            <a:ext cx="1471109" cy="715089"/>
          </a:xfrm>
          <a:prstGeom prst="wedgeRoundRectCallout">
            <a:avLst>
              <a:gd name="adj1" fmla="val 79554"/>
              <a:gd name="adj2" fmla="val -81279"/>
              <a:gd name="adj3" fmla="val 16667"/>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defRPr/>
            </a:pPr>
            <a:r>
              <a:rPr lang="de-DE" dirty="0">
                <a:solidFill>
                  <a:schemeClr val="bg1"/>
                </a:solidFill>
                <a:latin typeface="Calibri"/>
              </a:rPr>
              <a:t>Assoziations-klasse</a:t>
            </a:r>
          </a:p>
        </p:txBody>
      </p:sp>
      <p:sp>
        <p:nvSpPr>
          <p:cNvPr id="13" name="Textfeld 11">
            <a:extLst>
              <a:ext uri="{FF2B5EF4-FFF2-40B4-BE49-F238E27FC236}">
                <a16:creationId xmlns:a16="http://schemas.microsoft.com/office/drawing/2014/main" id="{9D3D502C-85EB-C34D-9484-68CD9BF9359F}"/>
              </a:ext>
            </a:extLst>
          </p:cNvPr>
          <p:cNvSpPr txBox="1"/>
          <p:nvPr/>
        </p:nvSpPr>
        <p:spPr>
          <a:xfrm>
            <a:off x="8688868" y="3677209"/>
            <a:ext cx="1446314" cy="408623"/>
          </a:xfrm>
          <a:prstGeom prst="wedgeRoundRectCallout">
            <a:avLst>
              <a:gd name="adj1" fmla="val 69666"/>
              <a:gd name="adj2" fmla="val -111276"/>
              <a:gd name="adj3" fmla="val 16667"/>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defRPr/>
            </a:pPr>
            <a:r>
              <a:rPr lang="de-DE" dirty="0">
                <a:solidFill>
                  <a:schemeClr val="bg1"/>
                </a:solidFill>
                <a:latin typeface="Calibri"/>
              </a:rPr>
              <a:t>Attribute</a:t>
            </a:r>
          </a:p>
        </p:txBody>
      </p:sp>
      <p:sp>
        <p:nvSpPr>
          <p:cNvPr id="14" name="Textfeld 12">
            <a:extLst>
              <a:ext uri="{FF2B5EF4-FFF2-40B4-BE49-F238E27FC236}">
                <a16:creationId xmlns:a16="http://schemas.microsoft.com/office/drawing/2014/main" id="{A4ABA19B-0A42-E541-9A5B-21529D7F2035}"/>
              </a:ext>
            </a:extLst>
          </p:cNvPr>
          <p:cNvSpPr txBox="1"/>
          <p:nvPr/>
        </p:nvSpPr>
        <p:spPr>
          <a:xfrm>
            <a:off x="8606064" y="2187896"/>
            <a:ext cx="1611923" cy="408623"/>
          </a:xfrm>
          <a:prstGeom prst="wedgeRoundRectCallout">
            <a:avLst>
              <a:gd name="adj1" fmla="val 39892"/>
              <a:gd name="adj2" fmla="val 146657"/>
              <a:gd name="adj3" fmla="val 16667"/>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defRPr/>
            </a:pPr>
            <a:r>
              <a:rPr lang="de-DE" dirty="0" err="1">
                <a:solidFill>
                  <a:schemeClr val="bg1"/>
                </a:solidFill>
                <a:latin typeface="Calibri"/>
              </a:rPr>
              <a:t>Multiplizitäten</a:t>
            </a:r>
            <a:endParaRPr lang="de-DE" dirty="0">
              <a:solidFill>
                <a:schemeClr val="bg1"/>
              </a:solidFill>
              <a:latin typeface="Calibri"/>
            </a:endParaRPr>
          </a:p>
        </p:txBody>
      </p:sp>
      <p:sp>
        <p:nvSpPr>
          <p:cNvPr id="15" name="Textfeld 13">
            <a:extLst>
              <a:ext uri="{FF2B5EF4-FFF2-40B4-BE49-F238E27FC236}">
                <a16:creationId xmlns:a16="http://schemas.microsoft.com/office/drawing/2014/main" id="{4DAAEBF6-8980-DB41-86DA-E879A1EA7397}"/>
              </a:ext>
            </a:extLst>
          </p:cNvPr>
          <p:cNvSpPr txBox="1"/>
          <p:nvPr/>
        </p:nvSpPr>
        <p:spPr>
          <a:xfrm>
            <a:off x="2044531" y="3837408"/>
            <a:ext cx="1446314" cy="422782"/>
          </a:xfrm>
          <a:prstGeom prst="wedgeRoundRectCallout">
            <a:avLst>
              <a:gd name="adj1" fmla="val 68094"/>
              <a:gd name="adj2" fmla="val -9442"/>
              <a:gd name="adj3" fmla="val 16667"/>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defRPr/>
            </a:pPr>
            <a:r>
              <a:rPr lang="de-DE" dirty="0">
                <a:solidFill>
                  <a:schemeClr val="bg1"/>
                </a:solidFill>
                <a:latin typeface="Calibri"/>
              </a:rPr>
              <a:t>Methoden</a:t>
            </a:r>
          </a:p>
        </p:txBody>
      </p:sp>
      <p:sp>
        <p:nvSpPr>
          <p:cNvPr id="16" name="Textfeld 14">
            <a:extLst>
              <a:ext uri="{FF2B5EF4-FFF2-40B4-BE49-F238E27FC236}">
                <a16:creationId xmlns:a16="http://schemas.microsoft.com/office/drawing/2014/main" id="{0DA17D34-B8C7-4840-9804-681A1D5E64F1}"/>
              </a:ext>
            </a:extLst>
          </p:cNvPr>
          <p:cNvSpPr txBox="1"/>
          <p:nvPr/>
        </p:nvSpPr>
        <p:spPr>
          <a:xfrm>
            <a:off x="8985260" y="4241647"/>
            <a:ext cx="2435992" cy="715089"/>
          </a:xfrm>
          <a:prstGeom prst="wedgeRoundRectCallout">
            <a:avLst>
              <a:gd name="adj1" fmla="val -97014"/>
              <a:gd name="adj2" fmla="val -92979"/>
              <a:gd name="adj3" fmla="val 16667"/>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defRPr/>
            </a:pPr>
            <a:r>
              <a:rPr lang="de-DE" dirty="0">
                <a:solidFill>
                  <a:schemeClr val="bg1"/>
                </a:solidFill>
                <a:latin typeface="Calibri"/>
              </a:rPr>
              <a:t>Mehrwertiges Attribut</a:t>
            </a:r>
            <a:br>
              <a:rPr lang="de-DE" dirty="0">
                <a:solidFill>
                  <a:schemeClr val="bg1"/>
                </a:solidFill>
                <a:latin typeface="Calibri"/>
              </a:rPr>
            </a:br>
            <a:r>
              <a:rPr lang="de-DE" dirty="0">
                <a:solidFill>
                  <a:schemeClr val="bg1"/>
                </a:solidFill>
                <a:latin typeface="Calibri"/>
              </a:rPr>
              <a:t>(z.B. Typ List&lt;String&gt;)</a:t>
            </a:r>
          </a:p>
        </p:txBody>
      </p:sp>
      <p:sp>
        <p:nvSpPr>
          <p:cNvPr id="19" name="TextBox 18">
            <a:extLst>
              <a:ext uri="{FF2B5EF4-FFF2-40B4-BE49-F238E27FC236}">
                <a16:creationId xmlns:a16="http://schemas.microsoft.com/office/drawing/2014/main" id="{03178584-B134-8B41-8E72-08F6AC14D09C}"/>
              </a:ext>
            </a:extLst>
          </p:cNvPr>
          <p:cNvSpPr txBox="1"/>
          <p:nvPr/>
        </p:nvSpPr>
        <p:spPr>
          <a:xfrm>
            <a:off x="3737220" y="6323280"/>
            <a:ext cx="4562018" cy="307777"/>
          </a:xfrm>
          <a:prstGeom prst="rect">
            <a:avLst/>
          </a:prstGeom>
          <a:noFill/>
        </p:spPr>
        <p:txBody>
          <a:bodyPr wrap="none" rtlCol="0">
            <a:spAutoFit/>
          </a:bodyPr>
          <a:lstStyle/>
          <a:p>
            <a:r>
              <a:rPr lang="de-DE" sz="1400" dirty="0">
                <a:solidFill>
                  <a:schemeClr val="tx1">
                    <a:lumMod val="60000"/>
                    <a:lumOff val="40000"/>
                  </a:schemeClr>
                </a:solidFill>
              </a:rPr>
              <a:t>Lena Wiese: </a:t>
            </a:r>
            <a:r>
              <a:rPr lang="de-DE" sz="1400" dirty="0" err="1">
                <a:solidFill>
                  <a:schemeClr val="tx1">
                    <a:lumMod val="60000"/>
                    <a:lumOff val="40000"/>
                  </a:schemeClr>
                </a:solidFill>
              </a:rPr>
              <a:t>Advanced</a:t>
            </a:r>
            <a:r>
              <a:rPr lang="de-DE" sz="1400" dirty="0">
                <a:solidFill>
                  <a:schemeClr val="tx1">
                    <a:lumMod val="60000"/>
                    <a:lumOff val="40000"/>
                  </a:schemeClr>
                </a:solidFill>
              </a:rPr>
              <a:t> Data Management, </a:t>
            </a:r>
            <a:r>
              <a:rPr lang="de-DE" sz="1400" dirty="0" err="1">
                <a:solidFill>
                  <a:schemeClr val="tx1">
                    <a:lumMod val="60000"/>
                    <a:lumOff val="40000"/>
                  </a:schemeClr>
                </a:solidFill>
              </a:rPr>
              <a:t>DeGruyter</a:t>
            </a:r>
            <a:r>
              <a:rPr lang="de-DE" sz="1400" dirty="0">
                <a:solidFill>
                  <a:schemeClr val="tx1">
                    <a:lumMod val="60000"/>
                    <a:lumOff val="40000"/>
                  </a:schemeClr>
                </a:solidFill>
              </a:rPr>
              <a:t>, 2015.</a:t>
            </a:r>
          </a:p>
        </p:txBody>
      </p:sp>
      <p:cxnSp>
        <p:nvCxnSpPr>
          <p:cNvPr id="17" name="Straight Connector 16">
            <a:extLst>
              <a:ext uri="{FF2B5EF4-FFF2-40B4-BE49-F238E27FC236}">
                <a16:creationId xmlns:a16="http://schemas.microsoft.com/office/drawing/2014/main" id="{39EB1B5B-61E2-D544-A221-E9F73AB8E05F}"/>
              </a:ext>
            </a:extLst>
          </p:cNvPr>
          <p:cNvCxnSpPr>
            <a:cxnSpLocks/>
            <a:stCxn id="3" idx="3"/>
            <a:endCxn id="18" idx="1"/>
          </p:cNvCxnSpPr>
          <p:nvPr/>
        </p:nvCxnSpPr>
        <p:spPr>
          <a:xfrm>
            <a:off x="5183816" y="3303910"/>
            <a:ext cx="180856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5771F9A-665A-9448-87AB-9576E5BF9AB8}"/>
              </a:ext>
            </a:extLst>
          </p:cNvPr>
          <p:cNvCxnSpPr>
            <a:cxnSpLocks/>
            <a:stCxn id="18" idx="3"/>
            <a:endCxn id="22" idx="1"/>
          </p:cNvCxnSpPr>
          <p:nvPr/>
        </p:nvCxnSpPr>
        <p:spPr>
          <a:xfrm>
            <a:off x="8515298" y="3303910"/>
            <a:ext cx="179345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B9AE163-6C0F-E642-9526-EB7CEBA1B770}"/>
              </a:ext>
            </a:extLst>
          </p:cNvPr>
          <p:cNvSpPr txBox="1"/>
          <p:nvPr/>
        </p:nvSpPr>
        <p:spPr>
          <a:xfrm>
            <a:off x="5209582" y="2969344"/>
            <a:ext cx="301686" cy="369332"/>
          </a:xfrm>
          <a:prstGeom prst="rect">
            <a:avLst/>
          </a:prstGeom>
          <a:noFill/>
        </p:spPr>
        <p:txBody>
          <a:bodyPr wrap="none" rtlCol="0">
            <a:spAutoFit/>
          </a:bodyPr>
          <a:lstStyle/>
          <a:p>
            <a:r>
              <a:rPr lang="en-GB" dirty="0"/>
              <a:t>1</a:t>
            </a:r>
          </a:p>
        </p:txBody>
      </p:sp>
      <p:sp>
        <p:nvSpPr>
          <p:cNvPr id="32" name="TextBox 31">
            <a:extLst>
              <a:ext uri="{FF2B5EF4-FFF2-40B4-BE49-F238E27FC236}">
                <a16:creationId xmlns:a16="http://schemas.microsoft.com/office/drawing/2014/main" id="{7CA6A755-E957-1049-9502-DCC35A6ED9B6}"/>
              </a:ext>
            </a:extLst>
          </p:cNvPr>
          <p:cNvSpPr txBox="1"/>
          <p:nvPr/>
        </p:nvSpPr>
        <p:spPr>
          <a:xfrm>
            <a:off x="6690686" y="2969344"/>
            <a:ext cx="301686" cy="369332"/>
          </a:xfrm>
          <a:prstGeom prst="rect">
            <a:avLst/>
          </a:prstGeom>
          <a:noFill/>
        </p:spPr>
        <p:txBody>
          <a:bodyPr wrap="none" rtlCol="0">
            <a:spAutoFit/>
          </a:bodyPr>
          <a:lstStyle/>
          <a:p>
            <a:r>
              <a:rPr lang="en-GB" dirty="0"/>
              <a:t>*</a:t>
            </a:r>
          </a:p>
        </p:txBody>
      </p:sp>
      <p:sp>
        <p:nvSpPr>
          <p:cNvPr id="33" name="TextBox 32">
            <a:extLst>
              <a:ext uri="{FF2B5EF4-FFF2-40B4-BE49-F238E27FC236}">
                <a16:creationId xmlns:a16="http://schemas.microsoft.com/office/drawing/2014/main" id="{C12E2F21-675E-644B-911A-ABAE08E032A6}"/>
              </a:ext>
            </a:extLst>
          </p:cNvPr>
          <p:cNvSpPr txBox="1"/>
          <p:nvPr/>
        </p:nvSpPr>
        <p:spPr>
          <a:xfrm>
            <a:off x="9982729" y="2969344"/>
            <a:ext cx="301686" cy="369332"/>
          </a:xfrm>
          <a:prstGeom prst="rect">
            <a:avLst/>
          </a:prstGeom>
          <a:noFill/>
        </p:spPr>
        <p:txBody>
          <a:bodyPr wrap="none" rtlCol="0">
            <a:spAutoFit/>
          </a:bodyPr>
          <a:lstStyle/>
          <a:p>
            <a:r>
              <a:rPr lang="en-GB" dirty="0"/>
              <a:t>1</a:t>
            </a:r>
          </a:p>
        </p:txBody>
      </p:sp>
      <p:sp>
        <p:nvSpPr>
          <p:cNvPr id="34" name="TextBox 33">
            <a:extLst>
              <a:ext uri="{FF2B5EF4-FFF2-40B4-BE49-F238E27FC236}">
                <a16:creationId xmlns:a16="http://schemas.microsoft.com/office/drawing/2014/main" id="{E1C0F307-196B-E04A-A826-28CBDB6D8853}"/>
              </a:ext>
            </a:extLst>
          </p:cNvPr>
          <p:cNvSpPr txBox="1"/>
          <p:nvPr/>
        </p:nvSpPr>
        <p:spPr>
          <a:xfrm>
            <a:off x="8528046" y="2973311"/>
            <a:ext cx="301686" cy="369332"/>
          </a:xfrm>
          <a:prstGeom prst="rect">
            <a:avLst/>
          </a:prstGeom>
          <a:noFill/>
        </p:spPr>
        <p:txBody>
          <a:bodyPr wrap="none" rtlCol="0">
            <a:spAutoFit/>
          </a:bodyPr>
          <a:lstStyle/>
          <a:p>
            <a:r>
              <a:rPr lang="en-GB" dirty="0"/>
              <a:t>*</a:t>
            </a:r>
          </a:p>
        </p:txBody>
      </p:sp>
      <p:cxnSp>
        <p:nvCxnSpPr>
          <p:cNvPr id="35" name="Straight Connector 34">
            <a:extLst>
              <a:ext uri="{FF2B5EF4-FFF2-40B4-BE49-F238E27FC236}">
                <a16:creationId xmlns:a16="http://schemas.microsoft.com/office/drawing/2014/main" id="{6C5302AA-AADA-7444-85C6-092224CDF2F4}"/>
              </a:ext>
            </a:extLst>
          </p:cNvPr>
          <p:cNvCxnSpPr>
            <a:cxnSpLocks/>
            <a:endCxn id="23" idx="0"/>
          </p:cNvCxnSpPr>
          <p:nvPr/>
        </p:nvCxnSpPr>
        <p:spPr>
          <a:xfrm>
            <a:off x="6107234" y="3358842"/>
            <a:ext cx="0" cy="103178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Textfeld 11">
            <a:extLst>
              <a:ext uri="{FF2B5EF4-FFF2-40B4-BE49-F238E27FC236}">
                <a16:creationId xmlns:a16="http://schemas.microsoft.com/office/drawing/2014/main" id="{E8FE85EE-CF5C-D549-9FF6-58B5EC742828}"/>
              </a:ext>
            </a:extLst>
          </p:cNvPr>
          <p:cNvSpPr txBox="1"/>
          <p:nvPr/>
        </p:nvSpPr>
        <p:spPr>
          <a:xfrm>
            <a:off x="5111898" y="1631031"/>
            <a:ext cx="798739" cy="408623"/>
          </a:xfrm>
          <a:prstGeom prst="wedgeRoundRectCallout">
            <a:avLst>
              <a:gd name="adj1" fmla="val -120814"/>
              <a:gd name="adj2" fmla="val 95515"/>
              <a:gd name="adj3" fmla="val 16667"/>
            </a:avLst>
          </a:prstGeom>
        </p:spPr>
        <p:style>
          <a:lnRef idx="0">
            <a:schemeClr val="accent1"/>
          </a:lnRef>
          <a:fillRef idx="3">
            <a:schemeClr val="accent1"/>
          </a:fillRef>
          <a:effectRef idx="3">
            <a:schemeClr val="accent1"/>
          </a:effectRef>
          <a:fontRef idx="minor">
            <a:schemeClr val="lt1"/>
          </a:fontRef>
        </p:style>
        <p:txBody>
          <a:bodyPr wrap="none" lIns="90000" rtlCol="0" anchor="ctr">
            <a:spAutoFit/>
          </a:bodyPr>
          <a:lstStyle/>
          <a:p>
            <a:pPr algn="ctr">
              <a:defRPr/>
            </a:pPr>
            <a:r>
              <a:rPr lang="de-DE" dirty="0">
                <a:solidFill>
                  <a:schemeClr val="bg1"/>
                </a:solidFill>
                <a:latin typeface="Calibri"/>
              </a:rPr>
              <a:t>Klasse</a:t>
            </a:r>
          </a:p>
        </p:txBody>
      </p:sp>
      <p:sp>
        <p:nvSpPr>
          <p:cNvPr id="44" name="Textfeld 6">
            <a:extLst>
              <a:ext uri="{FF2B5EF4-FFF2-40B4-BE49-F238E27FC236}">
                <a16:creationId xmlns:a16="http://schemas.microsoft.com/office/drawing/2014/main" id="{2667072E-34D9-9F44-BF01-FA486EF59555}"/>
              </a:ext>
            </a:extLst>
          </p:cNvPr>
          <p:cNvSpPr txBox="1"/>
          <p:nvPr/>
        </p:nvSpPr>
        <p:spPr>
          <a:xfrm>
            <a:off x="359625" y="4257582"/>
            <a:ext cx="1440159" cy="408623"/>
          </a:xfrm>
          <a:prstGeom prst="wedgeRoundRectCallout">
            <a:avLst>
              <a:gd name="adj1" fmla="val -4645"/>
              <a:gd name="adj2" fmla="val -131979"/>
              <a:gd name="adj3" fmla="val 16667"/>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defRPr/>
            </a:pPr>
            <a:r>
              <a:rPr lang="de-DE" dirty="0">
                <a:solidFill>
                  <a:schemeClr val="bg1"/>
                </a:solidFill>
                <a:latin typeface="Calibri"/>
              </a:rPr>
              <a:t>Interface</a:t>
            </a:r>
          </a:p>
        </p:txBody>
      </p:sp>
      <p:sp>
        <p:nvSpPr>
          <p:cNvPr id="45" name="Textfeld 7">
            <a:extLst>
              <a:ext uri="{FF2B5EF4-FFF2-40B4-BE49-F238E27FC236}">
                <a16:creationId xmlns:a16="http://schemas.microsoft.com/office/drawing/2014/main" id="{E8E178CD-2A6E-9C4B-BBFF-CB52C4C63E88}"/>
              </a:ext>
            </a:extLst>
          </p:cNvPr>
          <p:cNvSpPr txBox="1"/>
          <p:nvPr/>
        </p:nvSpPr>
        <p:spPr>
          <a:xfrm>
            <a:off x="1454228" y="2102974"/>
            <a:ext cx="2016224" cy="408623"/>
          </a:xfrm>
          <a:prstGeom prst="wedgeRoundRectCallout">
            <a:avLst>
              <a:gd name="adj1" fmla="val 3896"/>
              <a:gd name="adj2" fmla="val 250954"/>
              <a:gd name="adj3" fmla="val 16667"/>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defRPr/>
            </a:pPr>
            <a:r>
              <a:rPr lang="de-DE" dirty="0">
                <a:solidFill>
                  <a:schemeClr val="bg1"/>
                </a:solidFill>
                <a:latin typeface="Calibri"/>
              </a:rPr>
              <a:t>Implementierung</a:t>
            </a:r>
          </a:p>
        </p:txBody>
      </p:sp>
      <p:graphicFrame>
        <p:nvGraphicFramePr>
          <p:cNvPr id="46" name="Table 45">
            <a:extLst>
              <a:ext uri="{FF2B5EF4-FFF2-40B4-BE49-F238E27FC236}">
                <a16:creationId xmlns:a16="http://schemas.microsoft.com/office/drawing/2014/main" id="{9B06AA99-E4A5-5D41-9940-43F339EA6651}"/>
              </a:ext>
            </a:extLst>
          </p:cNvPr>
          <p:cNvGraphicFramePr>
            <a:graphicFrameLocks noGrp="1"/>
          </p:cNvGraphicFramePr>
          <p:nvPr>
            <p:extLst>
              <p:ext uri="{D42A27DB-BD31-4B8C-83A1-F6EECF244321}">
                <p14:modId xmlns:p14="http://schemas.microsoft.com/office/powerpoint/2010/main" val="56020035"/>
              </p:ext>
            </p:extLst>
          </p:nvPr>
        </p:nvGraphicFramePr>
        <p:xfrm>
          <a:off x="359625" y="2669168"/>
          <a:ext cx="1522921" cy="1269485"/>
        </p:xfrm>
        <a:graphic>
          <a:graphicData uri="http://schemas.openxmlformats.org/drawingml/2006/table">
            <a:tbl>
              <a:tblPr firstRow="1" bandRow="1">
                <a:tableStyleId>{793D81CF-94F2-401A-BA57-92F5A7B2D0C5}</a:tableStyleId>
              </a:tblPr>
              <a:tblGrid>
                <a:gridCol w="1522921">
                  <a:extLst>
                    <a:ext uri="{9D8B030D-6E8A-4147-A177-3AD203B41FA5}">
                      <a16:colId xmlns:a16="http://schemas.microsoft.com/office/drawing/2014/main" val="203751054"/>
                    </a:ext>
                  </a:extLst>
                </a:gridCol>
              </a:tblGrid>
              <a:tr h="370840">
                <a:tc>
                  <a:txBody>
                    <a:bodyPr/>
                    <a:lstStyle/>
                    <a:p>
                      <a:pPr algn="ctr"/>
                      <a:r>
                        <a:rPr lang="en-GB" dirty="0"/>
                        <a:t>&lt;&lt;interface&gt;&gt;</a:t>
                      </a:r>
                    </a:p>
                    <a:p>
                      <a:pPr algn="ctr"/>
                      <a:r>
                        <a:rPr lang="en-GB" dirty="0"/>
                        <a:t>Person</a:t>
                      </a:r>
                    </a:p>
                  </a:txBody>
                  <a:tcPr/>
                </a:tc>
                <a:extLst>
                  <a:ext uri="{0D108BD9-81ED-4DB2-BD59-A6C34878D82A}">
                    <a16:rowId xmlns:a16="http://schemas.microsoft.com/office/drawing/2014/main" val="3172519904"/>
                  </a:ext>
                </a:extLst>
              </a:tr>
              <a:tr h="370840">
                <a:tc>
                  <a:txBody>
                    <a:bodyPr/>
                    <a:lstStyle/>
                    <a:p>
                      <a:r>
                        <a:rPr lang="en-GB" dirty="0"/>
                        <a:t>name</a:t>
                      </a:r>
                    </a:p>
                  </a:txBody>
                  <a:tcPr/>
                </a:tc>
                <a:extLst>
                  <a:ext uri="{0D108BD9-81ED-4DB2-BD59-A6C34878D82A}">
                    <a16:rowId xmlns:a16="http://schemas.microsoft.com/office/drawing/2014/main" val="1050423546"/>
                  </a:ext>
                </a:extLst>
              </a:tr>
              <a:tr h="259200">
                <a:tc>
                  <a:txBody>
                    <a:bodyPr/>
                    <a:lstStyle/>
                    <a:p>
                      <a:endParaRPr lang="en-GB" sz="1100" dirty="0"/>
                    </a:p>
                  </a:txBody>
                  <a:tcPr/>
                </a:tc>
                <a:extLst>
                  <a:ext uri="{0D108BD9-81ED-4DB2-BD59-A6C34878D82A}">
                    <a16:rowId xmlns:a16="http://schemas.microsoft.com/office/drawing/2014/main" val="319944270"/>
                  </a:ext>
                </a:extLst>
              </a:tr>
            </a:tbl>
          </a:graphicData>
        </a:graphic>
      </p:graphicFrame>
      <p:cxnSp>
        <p:nvCxnSpPr>
          <p:cNvPr id="47" name="Straight Connector 46">
            <a:extLst>
              <a:ext uri="{FF2B5EF4-FFF2-40B4-BE49-F238E27FC236}">
                <a16:creationId xmlns:a16="http://schemas.microsoft.com/office/drawing/2014/main" id="{1182F375-44AF-F14D-BCC9-17B6118DAC84}"/>
              </a:ext>
            </a:extLst>
          </p:cNvPr>
          <p:cNvCxnSpPr>
            <a:cxnSpLocks/>
            <a:stCxn id="3" idx="1"/>
            <a:endCxn id="46" idx="3"/>
          </p:cNvCxnSpPr>
          <p:nvPr/>
        </p:nvCxnSpPr>
        <p:spPr>
          <a:xfrm flipH="1">
            <a:off x="1882546" y="3303910"/>
            <a:ext cx="1778349" cy="0"/>
          </a:xfrm>
          <a:prstGeom prst="line">
            <a:avLst/>
          </a:prstGeom>
          <a:ln w="28575">
            <a:solidFill>
              <a:schemeClr val="tx1"/>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7895247-073E-D44B-B0A0-F379539A1051}"/>
              </a:ext>
            </a:extLst>
          </p:cNvPr>
          <p:cNvCxnSpPr>
            <a:cxnSpLocks/>
            <a:stCxn id="51" idx="0"/>
            <a:endCxn id="18" idx="2"/>
          </p:cNvCxnSpPr>
          <p:nvPr/>
        </p:nvCxnSpPr>
        <p:spPr>
          <a:xfrm flipV="1">
            <a:off x="7752030" y="4346958"/>
            <a:ext cx="1807" cy="362477"/>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51" name="Table 50">
            <a:extLst>
              <a:ext uri="{FF2B5EF4-FFF2-40B4-BE49-F238E27FC236}">
                <a16:creationId xmlns:a16="http://schemas.microsoft.com/office/drawing/2014/main" id="{12F0CDF4-9877-B842-B135-821A251A8F2E}"/>
              </a:ext>
            </a:extLst>
          </p:cNvPr>
          <p:cNvGraphicFramePr>
            <a:graphicFrameLocks noGrp="1"/>
          </p:cNvGraphicFramePr>
          <p:nvPr>
            <p:extLst>
              <p:ext uri="{D42A27DB-BD31-4B8C-83A1-F6EECF244321}">
                <p14:modId xmlns:p14="http://schemas.microsoft.com/office/powerpoint/2010/main" val="562581112"/>
              </p:ext>
            </p:extLst>
          </p:nvPr>
        </p:nvGraphicFramePr>
        <p:xfrm>
          <a:off x="6990570" y="4709435"/>
          <a:ext cx="1522921" cy="1157845"/>
        </p:xfrm>
        <a:graphic>
          <a:graphicData uri="http://schemas.openxmlformats.org/drawingml/2006/table">
            <a:tbl>
              <a:tblPr firstRow="1" bandRow="1">
                <a:tableStyleId>{793D81CF-94F2-401A-BA57-92F5A7B2D0C5}</a:tableStyleId>
              </a:tblPr>
              <a:tblGrid>
                <a:gridCol w="1522921">
                  <a:extLst>
                    <a:ext uri="{9D8B030D-6E8A-4147-A177-3AD203B41FA5}">
                      <a16:colId xmlns:a16="http://schemas.microsoft.com/office/drawing/2014/main" val="203751054"/>
                    </a:ext>
                  </a:extLst>
                </a:gridCol>
              </a:tblGrid>
              <a:tr h="370840">
                <a:tc>
                  <a:txBody>
                    <a:bodyPr/>
                    <a:lstStyle/>
                    <a:p>
                      <a:pPr algn="ctr"/>
                      <a:endParaRPr lang="en-GB" dirty="0"/>
                    </a:p>
                    <a:p>
                      <a:pPr algn="ctr"/>
                      <a:r>
                        <a:rPr lang="en-GB" dirty="0"/>
                        <a:t>Novel</a:t>
                      </a:r>
                    </a:p>
                  </a:txBody>
                  <a:tcPr/>
                </a:tc>
                <a:extLst>
                  <a:ext uri="{0D108BD9-81ED-4DB2-BD59-A6C34878D82A}">
                    <a16:rowId xmlns:a16="http://schemas.microsoft.com/office/drawing/2014/main" val="3172519904"/>
                  </a:ext>
                </a:extLst>
              </a:tr>
              <a:tr h="259200">
                <a:tc>
                  <a:txBody>
                    <a:bodyPr/>
                    <a:lstStyle/>
                    <a:p>
                      <a:endParaRPr lang="en-GB" sz="1100" dirty="0"/>
                    </a:p>
                  </a:txBody>
                  <a:tcPr/>
                </a:tc>
                <a:extLst>
                  <a:ext uri="{0D108BD9-81ED-4DB2-BD59-A6C34878D82A}">
                    <a16:rowId xmlns:a16="http://schemas.microsoft.com/office/drawing/2014/main" val="1050423546"/>
                  </a:ext>
                </a:extLst>
              </a:tr>
              <a:tr h="259200">
                <a:tc>
                  <a:txBody>
                    <a:bodyPr/>
                    <a:lstStyle/>
                    <a:p>
                      <a:endParaRPr lang="en-GB" sz="1100" dirty="0"/>
                    </a:p>
                  </a:txBody>
                  <a:tcPr/>
                </a:tc>
                <a:extLst>
                  <a:ext uri="{0D108BD9-81ED-4DB2-BD59-A6C34878D82A}">
                    <a16:rowId xmlns:a16="http://schemas.microsoft.com/office/drawing/2014/main" val="319944270"/>
                  </a:ext>
                </a:extLst>
              </a:tr>
            </a:tbl>
          </a:graphicData>
        </a:graphic>
      </p:graphicFrame>
      <p:sp>
        <p:nvSpPr>
          <p:cNvPr id="42" name="Textfeld 4">
            <a:extLst>
              <a:ext uri="{FF2B5EF4-FFF2-40B4-BE49-F238E27FC236}">
                <a16:creationId xmlns:a16="http://schemas.microsoft.com/office/drawing/2014/main" id="{3FF2F397-43FB-4049-ACA6-8E38CF8AFD5D}"/>
              </a:ext>
            </a:extLst>
          </p:cNvPr>
          <p:cNvSpPr txBox="1"/>
          <p:nvPr/>
        </p:nvSpPr>
        <p:spPr>
          <a:xfrm>
            <a:off x="8768639" y="5264447"/>
            <a:ext cx="1878362" cy="408623"/>
          </a:xfrm>
          <a:prstGeom prst="wedgeRoundRectCallout">
            <a:avLst>
              <a:gd name="adj1" fmla="val -102203"/>
              <a:gd name="adj2" fmla="val -228239"/>
              <a:gd name="adj3" fmla="val 16667"/>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defRPr/>
            </a:pPr>
            <a:r>
              <a:rPr lang="de-DE" dirty="0">
                <a:solidFill>
                  <a:schemeClr val="bg1"/>
                </a:solidFill>
                <a:latin typeface="Calibri"/>
              </a:rPr>
              <a:t>Vererbung</a:t>
            </a:r>
          </a:p>
        </p:txBody>
      </p:sp>
    </p:spTree>
    <p:extLst>
      <p:ext uri="{BB962C8B-B14F-4D97-AF65-F5344CB8AC3E}">
        <p14:creationId xmlns:p14="http://schemas.microsoft.com/office/powerpoint/2010/main" val="59697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40" grpId="0" animBg="1"/>
      <p:bldP spid="44" grpId="0" animBg="1"/>
      <p:bldP spid="45" grpId="0" animBg="1"/>
      <p:bldP spid="4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43CDE-24FC-7C43-A7C1-B55EE1EBD6EA}"/>
              </a:ext>
            </a:extLst>
          </p:cNvPr>
          <p:cNvSpPr>
            <a:spLocks noGrp="1"/>
          </p:cNvSpPr>
          <p:nvPr>
            <p:ph type="title"/>
          </p:nvPr>
        </p:nvSpPr>
        <p:spPr/>
        <p:txBody>
          <a:bodyPr/>
          <a:lstStyle/>
          <a:p>
            <a:r>
              <a:rPr lang="de-DE" dirty="0"/>
              <a:t>(E)ER vs. UML</a:t>
            </a:r>
          </a:p>
        </p:txBody>
      </p:sp>
      <p:sp>
        <p:nvSpPr>
          <p:cNvPr id="7" name="Date Placeholder 6">
            <a:extLst>
              <a:ext uri="{FF2B5EF4-FFF2-40B4-BE49-F238E27FC236}">
                <a16:creationId xmlns:a16="http://schemas.microsoft.com/office/drawing/2014/main" id="{107E26DC-E8CC-D149-B5A3-D6573C35DB7B}"/>
              </a:ext>
            </a:extLst>
          </p:cNvPr>
          <p:cNvSpPr>
            <a:spLocks noGrp="1"/>
          </p:cNvSpPr>
          <p:nvPr>
            <p:ph type="dt" sz="half" idx="2"/>
          </p:nvPr>
        </p:nvSpPr>
        <p:spPr/>
        <p:txBody>
          <a:bodyPr/>
          <a:lstStyle/>
          <a:p>
            <a:r>
              <a:rPr lang="en-GB"/>
              <a:t>Modellierung</a:t>
            </a:r>
          </a:p>
        </p:txBody>
      </p:sp>
      <p:sp>
        <p:nvSpPr>
          <p:cNvPr id="8" name="Footer Placeholder 7">
            <a:extLst>
              <a:ext uri="{FF2B5EF4-FFF2-40B4-BE49-F238E27FC236}">
                <a16:creationId xmlns:a16="http://schemas.microsoft.com/office/drawing/2014/main" id="{EA055975-AB34-D144-88A3-C8D39DF2CCCA}"/>
              </a:ext>
            </a:extLst>
          </p:cNvPr>
          <p:cNvSpPr>
            <a:spLocks noGrp="1"/>
          </p:cNvSpPr>
          <p:nvPr>
            <p:ph type="ftr" sz="quarter" idx="3"/>
          </p:nvPr>
        </p:nvSpPr>
        <p:spPr/>
        <p:txBody>
          <a:bodyPr/>
          <a:lstStyle/>
          <a:p>
            <a:r>
              <a:rPr lang="en-GB"/>
              <a:t>T. Braun - Datenbanken</a:t>
            </a:r>
          </a:p>
        </p:txBody>
      </p:sp>
      <p:sp>
        <p:nvSpPr>
          <p:cNvPr id="3" name="Slide Number Placeholder 2">
            <a:extLst>
              <a:ext uri="{FF2B5EF4-FFF2-40B4-BE49-F238E27FC236}">
                <a16:creationId xmlns:a16="http://schemas.microsoft.com/office/drawing/2014/main" id="{5084F09B-2835-4A49-8291-4BD16D0F7858}"/>
              </a:ext>
            </a:extLst>
          </p:cNvPr>
          <p:cNvSpPr>
            <a:spLocks noGrp="1"/>
          </p:cNvSpPr>
          <p:nvPr>
            <p:ph type="sldNum" sz="quarter" idx="4"/>
          </p:nvPr>
        </p:nvSpPr>
        <p:spPr/>
        <p:txBody>
          <a:bodyPr/>
          <a:lstStyle/>
          <a:p>
            <a:fld id="{6B52BCD7-8B4B-1443-81DC-540C3C62FE02}" type="slidenum">
              <a:rPr lang="en-GB" smtClean="0"/>
              <a:t>62</a:t>
            </a:fld>
            <a:endParaRPr lang="en-GB"/>
          </a:p>
        </p:txBody>
      </p:sp>
      <p:graphicFrame>
        <p:nvGraphicFramePr>
          <p:cNvPr id="4" name="Tabelle 5">
            <a:extLst>
              <a:ext uri="{FF2B5EF4-FFF2-40B4-BE49-F238E27FC236}">
                <a16:creationId xmlns:a16="http://schemas.microsoft.com/office/drawing/2014/main" id="{85A6B17B-C225-8540-A5AD-C9E164CCCBA7}"/>
              </a:ext>
            </a:extLst>
          </p:cNvPr>
          <p:cNvGraphicFramePr>
            <a:graphicFrameLocks noGrp="1"/>
          </p:cNvGraphicFramePr>
          <p:nvPr>
            <p:extLst>
              <p:ext uri="{D42A27DB-BD31-4B8C-83A1-F6EECF244321}">
                <p14:modId xmlns:p14="http://schemas.microsoft.com/office/powerpoint/2010/main" val="1837352360"/>
              </p:ext>
            </p:extLst>
          </p:nvPr>
        </p:nvGraphicFramePr>
        <p:xfrm>
          <a:off x="359625" y="1673080"/>
          <a:ext cx="7740000" cy="4297680"/>
        </p:xfrm>
        <a:graphic>
          <a:graphicData uri="http://schemas.openxmlformats.org/drawingml/2006/table">
            <a:tbl>
              <a:tblPr firstRow="1">
                <a:tableStyleId>{5C22544A-7EE6-4342-B048-85BDC9FD1C3A}</a:tableStyleId>
              </a:tblPr>
              <a:tblGrid>
                <a:gridCol w="2466644">
                  <a:extLst>
                    <a:ext uri="{9D8B030D-6E8A-4147-A177-3AD203B41FA5}">
                      <a16:colId xmlns:a16="http://schemas.microsoft.com/office/drawing/2014/main" val="20000"/>
                    </a:ext>
                  </a:extLst>
                </a:gridCol>
                <a:gridCol w="5273356">
                  <a:extLst>
                    <a:ext uri="{9D8B030D-6E8A-4147-A177-3AD203B41FA5}">
                      <a16:colId xmlns:a16="http://schemas.microsoft.com/office/drawing/2014/main" val="20001"/>
                    </a:ext>
                  </a:extLst>
                </a:gridCol>
              </a:tblGrid>
              <a:tr h="0">
                <a:tc>
                  <a:txBody>
                    <a:bodyPr/>
                    <a:lstStyle/>
                    <a:p>
                      <a:r>
                        <a:rPr lang="de-DE" sz="1800" dirty="0"/>
                        <a:t>(E)ER</a:t>
                      </a:r>
                    </a:p>
                  </a:txBody>
                  <a:tcPr/>
                </a:tc>
                <a:tc>
                  <a:txBody>
                    <a:bodyPr/>
                    <a:lstStyle/>
                    <a:p>
                      <a:r>
                        <a:rPr lang="de-DE" sz="1800"/>
                        <a:t>UML</a:t>
                      </a:r>
                    </a:p>
                  </a:txBody>
                  <a:tcPr/>
                </a:tc>
                <a:extLst>
                  <a:ext uri="{0D108BD9-81ED-4DB2-BD59-A6C34878D82A}">
                    <a16:rowId xmlns:a16="http://schemas.microsoft.com/office/drawing/2014/main" val="10000"/>
                  </a:ext>
                </a:extLst>
              </a:tr>
              <a:tr h="142375">
                <a:tc>
                  <a:txBody>
                    <a:bodyPr/>
                    <a:lstStyle/>
                    <a:p>
                      <a:r>
                        <a:rPr lang="de-DE" sz="1800" dirty="0"/>
                        <a:t>Entität</a:t>
                      </a:r>
                    </a:p>
                  </a:txBody>
                  <a:tcPr/>
                </a:tc>
                <a:tc>
                  <a:txBody>
                    <a:bodyPr/>
                    <a:lstStyle/>
                    <a:p>
                      <a:r>
                        <a:rPr lang="de-DE" sz="1800" dirty="0">
                          <a:solidFill>
                            <a:schemeClr val="bg1"/>
                          </a:solidFill>
                        </a:rPr>
                        <a:t>Klasse</a:t>
                      </a:r>
                    </a:p>
                  </a:txBody>
                  <a:tcPr>
                    <a:solidFill>
                      <a:schemeClr val="accent1"/>
                    </a:solidFill>
                  </a:tcPr>
                </a:tc>
                <a:extLst>
                  <a:ext uri="{0D108BD9-81ED-4DB2-BD59-A6C34878D82A}">
                    <a16:rowId xmlns:a16="http://schemas.microsoft.com/office/drawing/2014/main" val="10001"/>
                  </a:ext>
                </a:extLst>
              </a:tr>
              <a:tr h="142375">
                <a:tc>
                  <a:txBody>
                    <a:bodyPr/>
                    <a:lstStyle/>
                    <a:p>
                      <a:r>
                        <a:rPr lang="de-DE" sz="1800" dirty="0"/>
                        <a:t>Relation</a:t>
                      </a:r>
                    </a:p>
                  </a:txBody>
                  <a:tcPr/>
                </a:tc>
                <a:tc>
                  <a:txBody>
                    <a:bodyPr/>
                    <a:lstStyle/>
                    <a:p>
                      <a:r>
                        <a:rPr lang="de-DE" sz="1800" dirty="0">
                          <a:solidFill>
                            <a:schemeClr val="bg1"/>
                          </a:solidFill>
                        </a:rPr>
                        <a:t>Assoziation</a:t>
                      </a:r>
                    </a:p>
                  </a:txBody>
                  <a:tcPr>
                    <a:solidFill>
                      <a:schemeClr val="accent1"/>
                    </a:solidFill>
                  </a:tcPr>
                </a:tc>
                <a:extLst>
                  <a:ext uri="{0D108BD9-81ED-4DB2-BD59-A6C34878D82A}">
                    <a16:rowId xmlns:a16="http://schemas.microsoft.com/office/drawing/2014/main" val="10002"/>
                  </a:ext>
                </a:extLst>
              </a:tr>
              <a:tr h="142375">
                <a:tc>
                  <a:txBody>
                    <a:bodyPr/>
                    <a:lstStyle/>
                    <a:p>
                      <a:r>
                        <a:rPr lang="de-DE" sz="1800" dirty="0" err="1"/>
                        <a:t>Kardinalität</a:t>
                      </a:r>
                      <a:r>
                        <a:rPr lang="de-DE" sz="1800" dirty="0"/>
                        <a:t>:</a:t>
                      </a:r>
                      <a:r>
                        <a:rPr lang="de-DE" sz="1800" baseline="0" dirty="0"/>
                        <a:t> 1:1, 1:n, </a:t>
                      </a:r>
                      <a:r>
                        <a:rPr lang="de-DE" sz="1800" baseline="0" dirty="0" err="1"/>
                        <a:t>n:m</a:t>
                      </a:r>
                      <a:r>
                        <a:rPr lang="de-DE" sz="1800" baseline="0" dirty="0"/>
                        <a:t> oder min/</a:t>
                      </a:r>
                      <a:r>
                        <a:rPr lang="de-DE" sz="1800" baseline="0" dirty="0" err="1"/>
                        <a:t>max</a:t>
                      </a:r>
                      <a:endParaRPr lang="de-DE" sz="1800" dirty="0"/>
                    </a:p>
                  </a:txBody>
                  <a:tcPr/>
                </a:tc>
                <a:tc>
                  <a:txBody>
                    <a:bodyPr/>
                    <a:lstStyle/>
                    <a:p>
                      <a:r>
                        <a:rPr lang="de-DE" sz="1800" dirty="0" err="1">
                          <a:solidFill>
                            <a:schemeClr val="bg1"/>
                          </a:solidFill>
                        </a:rPr>
                        <a:t>Multiplizität</a:t>
                      </a:r>
                      <a:r>
                        <a:rPr lang="de-DE" sz="1800" dirty="0">
                          <a:solidFill>
                            <a:schemeClr val="bg1"/>
                          </a:solidFill>
                        </a:rPr>
                        <a:t>: 0, 1, eine Zahl, Intervalle,</a:t>
                      </a:r>
                      <a:r>
                        <a:rPr lang="de-DE" sz="1800" baseline="0" dirty="0">
                          <a:solidFill>
                            <a:schemeClr val="bg1"/>
                          </a:solidFill>
                        </a:rPr>
                        <a:t> *</a:t>
                      </a:r>
                      <a:endParaRPr lang="de-DE" sz="1800" dirty="0">
                        <a:solidFill>
                          <a:schemeClr val="bg1"/>
                        </a:solidFill>
                      </a:endParaRPr>
                    </a:p>
                  </a:txBody>
                  <a:tcPr>
                    <a:solidFill>
                      <a:schemeClr val="accent2"/>
                    </a:solidFill>
                  </a:tcPr>
                </a:tc>
                <a:extLst>
                  <a:ext uri="{0D108BD9-81ED-4DB2-BD59-A6C34878D82A}">
                    <a16:rowId xmlns:a16="http://schemas.microsoft.com/office/drawing/2014/main" val="10003"/>
                  </a:ext>
                </a:extLst>
              </a:tr>
              <a:tr h="142375">
                <a:tc>
                  <a:txBody>
                    <a:bodyPr/>
                    <a:lstStyle/>
                    <a:p>
                      <a:r>
                        <a:rPr lang="de-DE" sz="1800" dirty="0"/>
                        <a:t>Attribute</a:t>
                      </a:r>
                    </a:p>
                  </a:txBody>
                  <a:tcPr/>
                </a:tc>
                <a:tc>
                  <a:txBody>
                    <a:bodyPr/>
                    <a:lstStyle/>
                    <a:p>
                      <a:r>
                        <a:rPr lang="de-DE" sz="1800" dirty="0"/>
                        <a:t>Attribute</a:t>
                      </a:r>
                    </a:p>
                  </a:txBody>
                  <a:tcPr/>
                </a:tc>
                <a:extLst>
                  <a:ext uri="{0D108BD9-81ED-4DB2-BD59-A6C34878D82A}">
                    <a16:rowId xmlns:a16="http://schemas.microsoft.com/office/drawing/2014/main" val="10004"/>
                  </a:ext>
                </a:extLst>
              </a:tr>
              <a:tr h="142375">
                <a:tc>
                  <a:txBody>
                    <a:bodyPr/>
                    <a:lstStyle/>
                    <a:p>
                      <a:r>
                        <a:rPr lang="de-DE" sz="1800" dirty="0"/>
                        <a:t>Mehrwertige</a:t>
                      </a:r>
                      <a:r>
                        <a:rPr lang="de-DE" sz="1800" baseline="0" dirty="0"/>
                        <a:t> Attribute</a:t>
                      </a:r>
                      <a:endParaRPr lang="de-DE" sz="1800" dirty="0"/>
                    </a:p>
                  </a:txBody>
                  <a:tcPr/>
                </a:tc>
                <a:tc>
                  <a:txBody>
                    <a:bodyPr/>
                    <a:lstStyle/>
                    <a:p>
                      <a:r>
                        <a:rPr lang="de-DE" sz="1800" dirty="0"/>
                        <a:t>Attribute</a:t>
                      </a:r>
                      <a:r>
                        <a:rPr lang="de-DE" sz="1800" baseline="0" dirty="0"/>
                        <a:t> des Typs List&lt;type&gt;</a:t>
                      </a:r>
                      <a:endParaRPr lang="de-DE" sz="1800" dirty="0"/>
                    </a:p>
                  </a:txBody>
                  <a:tcPr>
                    <a:solidFill>
                      <a:schemeClr val="accent6">
                        <a:lumMod val="40000"/>
                        <a:lumOff val="60000"/>
                      </a:schemeClr>
                    </a:solidFill>
                  </a:tcPr>
                </a:tc>
                <a:extLst>
                  <a:ext uri="{0D108BD9-81ED-4DB2-BD59-A6C34878D82A}">
                    <a16:rowId xmlns:a16="http://schemas.microsoft.com/office/drawing/2014/main" val="10005"/>
                  </a:ext>
                </a:extLst>
              </a:tr>
              <a:tr h="142375">
                <a:tc>
                  <a:txBody>
                    <a:bodyPr/>
                    <a:lstStyle/>
                    <a:p>
                      <a:r>
                        <a:rPr lang="de-DE" sz="1800" dirty="0"/>
                        <a:t>Schlüsselattribute</a:t>
                      </a:r>
                    </a:p>
                  </a:txBody>
                  <a:tcPr/>
                </a:tc>
                <a:tc>
                  <a:txBody>
                    <a:bodyPr/>
                    <a:lstStyle/>
                    <a:p>
                      <a:r>
                        <a:rPr lang="de-DE" sz="1800" dirty="0"/>
                        <a:t>--</a:t>
                      </a:r>
                      <a:r>
                        <a:rPr lang="de-DE" sz="1800" baseline="0" dirty="0"/>
                        <a:t> (als normales Attribut)</a:t>
                      </a:r>
                      <a:endParaRPr lang="de-DE" sz="1800" dirty="0"/>
                    </a:p>
                  </a:txBody>
                  <a:tcPr>
                    <a:solidFill>
                      <a:srgbClr val="FFC000"/>
                    </a:solidFill>
                  </a:tcPr>
                </a:tc>
                <a:extLst>
                  <a:ext uri="{0D108BD9-81ED-4DB2-BD59-A6C34878D82A}">
                    <a16:rowId xmlns:a16="http://schemas.microsoft.com/office/drawing/2014/main" val="10006"/>
                  </a:ext>
                </a:extLst>
              </a:tr>
              <a:tr h="142375">
                <a:tc>
                  <a:txBody>
                    <a:bodyPr/>
                    <a:lstStyle/>
                    <a:p>
                      <a:r>
                        <a:rPr lang="de-DE" sz="1800"/>
                        <a:t>-- </a:t>
                      </a:r>
                    </a:p>
                  </a:txBody>
                  <a:tcPr/>
                </a:tc>
                <a:tc>
                  <a:txBody>
                    <a:bodyPr/>
                    <a:lstStyle/>
                    <a:p>
                      <a:r>
                        <a:rPr lang="de-DE" sz="1800" dirty="0"/>
                        <a:t>Methoden (im Allgemeinen)</a:t>
                      </a:r>
                    </a:p>
                  </a:txBody>
                  <a:tcPr>
                    <a:solidFill>
                      <a:srgbClr val="FFFF00"/>
                    </a:solidFill>
                  </a:tcPr>
                </a:tc>
                <a:extLst>
                  <a:ext uri="{0D108BD9-81ED-4DB2-BD59-A6C34878D82A}">
                    <a16:rowId xmlns:a16="http://schemas.microsoft.com/office/drawing/2014/main" val="10007"/>
                  </a:ext>
                </a:extLst>
              </a:tr>
              <a:tr h="142375">
                <a:tc>
                  <a:txBody>
                    <a:bodyPr/>
                    <a:lstStyle/>
                    <a:p>
                      <a:r>
                        <a:rPr lang="de-DE" sz="1800" dirty="0"/>
                        <a:t>Abgeleitete</a:t>
                      </a:r>
                      <a:r>
                        <a:rPr lang="de-DE" sz="1800" baseline="0" dirty="0"/>
                        <a:t> Attribute</a:t>
                      </a:r>
                      <a:endParaRPr lang="de-DE" sz="1800" dirty="0"/>
                    </a:p>
                  </a:txBody>
                  <a:tcPr/>
                </a:tc>
                <a:tc>
                  <a:txBody>
                    <a:bodyPr/>
                    <a:lstStyle/>
                    <a:p>
                      <a:r>
                        <a:rPr lang="de-DE" sz="1800" dirty="0">
                          <a:solidFill>
                            <a:schemeClr val="bg1"/>
                          </a:solidFill>
                        </a:rPr>
                        <a:t>Methoden (die ein berechnetes Attribut zurückgeben)</a:t>
                      </a:r>
                    </a:p>
                  </a:txBody>
                  <a:tcPr>
                    <a:solidFill>
                      <a:schemeClr val="accent2"/>
                    </a:solidFill>
                  </a:tcPr>
                </a:tc>
                <a:extLst>
                  <a:ext uri="{0D108BD9-81ED-4DB2-BD59-A6C34878D82A}">
                    <a16:rowId xmlns:a16="http://schemas.microsoft.com/office/drawing/2014/main" val="10008"/>
                  </a:ext>
                </a:extLst>
              </a:tr>
              <a:tr h="142375">
                <a:tc>
                  <a:txBody>
                    <a:bodyPr/>
                    <a:lstStyle/>
                    <a:p>
                      <a:r>
                        <a:rPr lang="de-DE" sz="1800" dirty="0"/>
                        <a:t>Spezialisierung/Gen.</a:t>
                      </a:r>
                    </a:p>
                  </a:txBody>
                  <a:tcPr/>
                </a:tc>
                <a:tc>
                  <a:txBody>
                    <a:bodyPr/>
                    <a:lstStyle/>
                    <a:p>
                      <a:r>
                        <a:rPr lang="de-DE" sz="1800" dirty="0">
                          <a:solidFill>
                            <a:schemeClr val="bg1"/>
                          </a:solidFill>
                        </a:rPr>
                        <a:t>Vererbung</a:t>
                      </a:r>
                    </a:p>
                  </a:txBody>
                  <a:tcPr>
                    <a:solidFill>
                      <a:schemeClr val="accent2"/>
                    </a:solidFill>
                  </a:tcPr>
                </a:tc>
                <a:extLst>
                  <a:ext uri="{0D108BD9-81ED-4DB2-BD59-A6C34878D82A}">
                    <a16:rowId xmlns:a16="http://schemas.microsoft.com/office/drawing/2014/main" val="10009"/>
                  </a:ext>
                </a:extLst>
              </a:tr>
              <a:tr h="142375">
                <a:tc>
                  <a:txBody>
                    <a:bodyPr/>
                    <a:lstStyle/>
                    <a:p>
                      <a:r>
                        <a:rPr lang="de-DE" sz="1800"/>
                        <a:t>--</a:t>
                      </a:r>
                    </a:p>
                  </a:txBody>
                  <a:tcPr/>
                </a:tc>
                <a:tc>
                  <a:txBody>
                    <a:bodyPr/>
                    <a:lstStyle/>
                    <a:p>
                      <a:r>
                        <a:rPr lang="de-DE" sz="1800" dirty="0"/>
                        <a:t>Interface</a:t>
                      </a:r>
                      <a:r>
                        <a:rPr lang="de-DE" sz="1800" baseline="0" dirty="0"/>
                        <a:t>, Implementierung</a:t>
                      </a:r>
                      <a:endParaRPr lang="de-DE" sz="1800" dirty="0"/>
                    </a:p>
                  </a:txBody>
                  <a:tcPr>
                    <a:solidFill>
                      <a:srgbClr val="FFFF00"/>
                    </a:solidFill>
                  </a:tcPr>
                </a:tc>
                <a:extLst>
                  <a:ext uri="{0D108BD9-81ED-4DB2-BD59-A6C34878D82A}">
                    <a16:rowId xmlns:a16="http://schemas.microsoft.com/office/drawing/2014/main" val="10010"/>
                  </a:ext>
                </a:extLst>
              </a:tr>
            </a:tbl>
          </a:graphicData>
        </a:graphic>
      </p:graphicFrame>
      <p:graphicFrame>
        <p:nvGraphicFramePr>
          <p:cNvPr id="5" name="Tabelle 10">
            <a:extLst>
              <a:ext uri="{FF2B5EF4-FFF2-40B4-BE49-F238E27FC236}">
                <a16:creationId xmlns:a16="http://schemas.microsoft.com/office/drawing/2014/main" id="{B60DBDDD-4CCC-7846-8A0F-A6D94E1CCA5F}"/>
              </a:ext>
            </a:extLst>
          </p:cNvPr>
          <p:cNvGraphicFramePr>
            <a:graphicFrameLocks noGrp="1"/>
          </p:cNvGraphicFramePr>
          <p:nvPr>
            <p:extLst>
              <p:ext uri="{D42A27DB-BD31-4B8C-83A1-F6EECF244321}">
                <p14:modId xmlns:p14="http://schemas.microsoft.com/office/powerpoint/2010/main" val="199855719"/>
              </p:ext>
            </p:extLst>
          </p:nvPr>
        </p:nvGraphicFramePr>
        <p:xfrm>
          <a:off x="9251675" y="1665066"/>
          <a:ext cx="2580000" cy="1524000"/>
        </p:xfrm>
        <a:graphic>
          <a:graphicData uri="http://schemas.openxmlformats.org/drawingml/2006/table">
            <a:tbl>
              <a:tblPr>
                <a:tableStyleId>{5C22544A-7EE6-4342-B048-85BDC9FD1C3A}</a:tableStyleId>
              </a:tblPr>
              <a:tblGrid>
                <a:gridCol w="2580000">
                  <a:extLst>
                    <a:ext uri="{9D8B030D-6E8A-4147-A177-3AD203B41FA5}">
                      <a16:colId xmlns:a16="http://schemas.microsoft.com/office/drawing/2014/main" val="20000"/>
                    </a:ext>
                  </a:extLst>
                </a:gridCol>
              </a:tblGrid>
              <a:tr h="0">
                <a:tc>
                  <a:txBody>
                    <a:bodyPr/>
                    <a:lstStyle/>
                    <a:p>
                      <a:r>
                        <a:rPr lang="de-DE" sz="1400" i="1" dirty="0"/>
                        <a:t>gleiches Konzept, gleicher</a:t>
                      </a:r>
                      <a:r>
                        <a:rPr lang="de-DE" sz="1400" i="1" baseline="0" dirty="0"/>
                        <a:t> Name</a:t>
                      </a:r>
                      <a:endParaRPr lang="de-DE" sz="1400" i="1" dirty="0"/>
                    </a:p>
                  </a:txBody>
                  <a:tcPr/>
                </a:tc>
                <a:extLst>
                  <a:ext uri="{0D108BD9-81ED-4DB2-BD59-A6C34878D82A}">
                    <a16:rowId xmlns:a16="http://schemas.microsoft.com/office/drawing/2014/main" val="10000"/>
                  </a:ext>
                </a:extLst>
              </a:tr>
              <a:tr h="181353">
                <a:tc>
                  <a:txBody>
                    <a:bodyPr/>
                    <a:lstStyle/>
                    <a:p>
                      <a:r>
                        <a:rPr lang="de-DE" sz="1400" i="1" dirty="0">
                          <a:solidFill>
                            <a:schemeClr val="bg1"/>
                          </a:solidFill>
                        </a:rPr>
                        <a:t>gleiches Konzept, anderer Name</a:t>
                      </a:r>
                    </a:p>
                  </a:txBody>
                  <a:tcPr>
                    <a:solidFill>
                      <a:schemeClr val="accent1"/>
                    </a:solidFill>
                  </a:tcPr>
                </a:tc>
                <a:extLst>
                  <a:ext uri="{0D108BD9-81ED-4DB2-BD59-A6C34878D82A}">
                    <a16:rowId xmlns:a16="http://schemas.microsoft.com/office/drawing/2014/main" val="10001"/>
                  </a:ext>
                </a:extLst>
              </a:tr>
              <a:tr h="181353">
                <a:tc>
                  <a:txBody>
                    <a:bodyPr/>
                    <a:lstStyle/>
                    <a:p>
                      <a:r>
                        <a:rPr lang="de-DE" sz="1400" i="1" dirty="0"/>
                        <a:t>Konzept fehlt in ER</a:t>
                      </a:r>
                    </a:p>
                  </a:txBody>
                  <a:tcPr>
                    <a:solidFill>
                      <a:srgbClr val="FFFF00"/>
                    </a:solidFill>
                  </a:tcPr>
                </a:tc>
                <a:extLst>
                  <a:ext uri="{0D108BD9-81ED-4DB2-BD59-A6C34878D82A}">
                    <a16:rowId xmlns:a16="http://schemas.microsoft.com/office/drawing/2014/main" val="3032045313"/>
                  </a:ext>
                </a:extLst>
              </a:tr>
              <a:tr h="181353">
                <a:tc>
                  <a:txBody>
                    <a:bodyPr/>
                    <a:lstStyle/>
                    <a:p>
                      <a:r>
                        <a:rPr lang="de-DE" sz="1400" i="1" dirty="0"/>
                        <a:t>Konzept fehlt in UML</a:t>
                      </a:r>
                    </a:p>
                  </a:txBody>
                  <a:tcPr>
                    <a:solidFill>
                      <a:srgbClr val="FFC000"/>
                    </a:solidFill>
                  </a:tcPr>
                </a:tc>
                <a:extLst>
                  <a:ext uri="{0D108BD9-81ED-4DB2-BD59-A6C34878D82A}">
                    <a16:rowId xmlns:a16="http://schemas.microsoft.com/office/drawing/2014/main" val="3786836858"/>
                  </a:ext>
                </a:extLst>
              </a:tr>
              <a:tr h="181353">
                <a:tc>
                  <a:txBody>
                    <a:bodyPr/>
                    <a:lstStyle/>
                    <a:p>
                      <a:pPr marL="0" marR="0" lvl="0" indent="0" algn="l" defTabSz="913463" rtl="0" eaLnBrk="1" fontAlgn="auto" latinLnBrk="0" hangingPunct="1">
                        <a:lnSpc>
                          <a:spcPct val="100000"/>
                        </a:lnSpc>
                        <a:spcBef>
                          <a:spcPts val="0"/>
                        </a:spcBef>
                        <a:spcAft>
                          <a:spcPts val="0"/>
                        </a:spcAft>
                        <a:buClrTx/>
                        <a:buSzTx/>
                        <a:buFontTx/>
                        <a:buNone/>
                        <a:tabLst/>
                        <a:defRPr/>
                      </a:pPr>
                      <a:r>
                        <a:rPr lang="de-DE" sz="1400" i="1" dirty="0">
                          <a:solidFill>
                            <a:schemeClr val="bg1"/>
                          </a:solidFill>
                        </a:rPr>
                        <a:t>Ähnliches</a:t>
                      </a:r>
                      <a:r>
                        <a:rPr lang="de-DE" sz="1400" i="1" baseline="0" dirty="0">
                          <a:solidFill>
                            <a:schemeClr val="bg1"/>
                          </a:solidFill>
                        </a:rPr>
                        <a:t> Konzept</a:t>
                      </a:r>
                      <a:endParaRPr lang="de-DE" sz="1400" i="1" dirty="0">
                        <a:solidFill>
                          <a:schemeClr val="bg1"/>
                        </a:solidFill>
                      </a:endParaRPr>
                    </a:p>
                  </a:txBody>
                  <a:tcPr>
                    <a:solidFill>
                      <a:schemeClr val="accent2"/>
                    </a:solidFill>
                  </a:tcPr>
                </a:tc>
                <a:extLst>
                  <a:ext uri="{0D108BD9-81ED-4DB2-BD59-A6C34878D82A}">
                    <a16:rowId xmlns:a16="http://schemas.microsoft.com/office/drawing/2014/main" val="1133569829"/>
                  </a:ext>
                </a:extLst>
              </a:tr>
            </a:tbl>
          </a:graphicData>
        </a:graphic>
      </p:graphicFrame>
    </p:spTree>
    <p:extLst>
      <p:ext uri="{BB962C8B-B14F-4D97-AF65-F5344CB8AC3E}">
        <p14:creationId xmlns:p14="http://schemas.microsoft.com/office/powerpoint/2010/main" val="27316654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C0171-FAB5-9241-A7B0-798A9EF51AA7}"/>
              </a:ext>
            </a:extLst>
          </p:cNvPr>
          <p:cNvSpPr>
            <a:spLocks noGrp="1"/>
          </p:cNvSpPr>
          <p:nvPr>
            <p:ph type="title"/>
          </p:nvPr>
        </p:nvSpPr>
        <p:spPr/>
        <p:txBody>
          <a:bodyPr/>
          <a:lstStyle/>
          <a:p>
            <a:r>
              <a:rPr lang="de-DE" dirty="0"/>
              <a:t>Zwischenzusammenfassung</a:t>
            </a:r>
          </a:p>
        </p:txBody>
      </p:sp>
      <p:sp>
        <p:nvSpPr>
          <p:cNvPr id="3" name="Content Placeholder 2">
            <a:extLst>
              <a:ext uri="{FF2B5EF4-FFF2-40B4-BE49-F238E27FC236}">
                <a16:creationId xmlns:a16="http://schemas.microsoft.com/office/drawing/2014/main" id="{CEA42EF4-6C4E-954D-93AB-B348AAADBA60}"/>
              </a:ext>
            </a:extLst>
          </p:cNvPr>
          <p:cNvSpPr>
            <a:spLocks noGrp="1"/>
          </p:cNvSpPr>
          <p:nvPr>
            <p:ph idx="1"/>
          </p:nvPr>
        </p:nvSpPr>
        <p:spPr/>
        <p:txBody>
          <a:bodyPr>
            <a:noAutofit/>
          </a:bodyPr>
          <a:lstStyle/>
          <a:p>
            <a:r>
              <a:rPr lang="de-DE" dirty="0"/>
              <a:t>EER-Modellierung</a:t>
            </a:r>
          </a:p>
          <a:p>
            <a:pPr lvl="1"/>
            <a:r>
              <a:rPr lang="de-DE" dirty="0"/>
              <a:t>Spezialisierung</a:t>
            </a:r>
          </a:p>
          <a:p>
            <a:pPr lvl="2"/>
            <a:r>
              <a:rPr lang="de-DE" dirty="0"/>
              <a:t>Disjunkt vs. überlappend</a:t>
            </a:r>
          </a:p>
          <a:p>
            <a:pPr lvl="2"/>
            <a:r>
              <a:rPr lang="de-DE" dirty="0"/>
              <a:t>Partiell vs. total</a:t>
            </a:r>
          </a:p>
          <a:p>
            <a:pPr lvl="2"/>
            <a:r>
              <a:rPr lang="de-DE" dirty="0"/>
              <a:t>Aufzählungstypen für definierende Attribute</a:t>
            </a:r>
          </a:p>
          <a:p>
            <a:pPr lvl="1"/>
            <a:r>
              <a:rPr lang="de-DE" dirty="0"/>
              <a:t>Generalisierung als inverse Spezialisierung</a:t>
            </a:r>
          </a:p>
          <a:p>
            <a:pPr lvl="2"/>
            <a:r>
              <a:rPr lang="de-DE" dirty="0" err="1"/>
              <a:t>is</a:t>
            </a:r>
            <a:r>
              <a:rPr lang="de-DE" dirty="0"/>
              <a:t>-a Beziehung als alternative Darstellung</a:t>
            </a:r>
          </a:p>
          <a:p>
            <a:r>
              <a:rPr lang="de-DE" dirty="0"/>
              <a:t>Vorgehensmodelle zur konzeptuellen Modellierung</a:t>
            </a:r>
          </a:p>
          <a:p>
            <a:pPr lvl="1"/>
            <a:r>
              <a:rPr lang="de-DE" dirty="0"/>
              <a:t>Top-down</a:t>
            </a:r>
          </a:p>
          <a:p>
            <a:pPr lvl="1"/>
            <a:r>
              <a:rPr lang="de-DE" dirty="0" err="1"/>
              <a:t>Bottom-up</a:t>
            </a:r>
            <a:endParaRPr lang="de-DE" dirty="0"/>
          </a:p>
          <a:p>
            <a:pPr lvl="1"/>
            <a:r>
              <a:rPr lang="de-DE" dirty="0"/>
              <a:t>Inside-out</a:t>
            </a:r>
          </a:p>
          <a:p>
            <a:r>
              <a:rPr lang="de-DE" dirty="0"/>
              <a:t>UML: einige gleiche bzw. ähnliche Konzepte zu (E)ER, Schlüsselattribut kein Konzept</a:t>
            </a:r>
          </a:p>
        </p:txBody>
      </p:sp>
      <p:sp>
        <p:nvSpPr>
          <p:cNvPr id="32" name="Date Placeholder 31">
            <a:extLst>
              <a:ext uri="{FF2B5EF4-FFF2-40B4-BE49-F238E27FC236}">
                <a16:creationId xmlns:a16="http://schemas.microsoft.com/office/drawing/2014/main" id="{F6992684-2442-4C4F-831C-7C27B59E32FF}"/>
              </a:ext>
            </a:extLst>
          </p:cNvPr>
          <p:cNvSpPr>
            <a:spLocks noGrp="1"/>
          </p:cNvSpPr>
          <p:nvPr>
            <p:ph type="dt" sz="half" idx="2"/>
          </p:nvPr>
        </p:nvSpPr>
        <p:spPr/>
        <p:txBody>
          <a:bodyPr/>
          <a:lstStyle/>
          <a:p>
            <a:r>
              <a:rPr lang="en-GB"/>
              <a:t>Modellierung</a:t>
            </a:r>
          </a:p>
        </p:txBody>
      </p:sp>
      <p:sp>
        <p:nvSpPr>
          <p:cNvPr id="35" name="Footer Placeholder 34">
            <a:extLst>
              <a:ext uri="{FF2B5EF4-FFF2-40B4-BE49-F238E27FC236}">
                <a16:creationId xmlns:a16="http://schemas.microsoft.com/office/drawing/2014/main" id="{EEDD9C14-DE30-FA4B-8083-F0D12C447AD7}"/>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61404F8F-56C4-C34E-8558-2929A8CA5370}"/>
              </a:ext>
            </a:extLst>
          </p:cNvPr>
          <p:cNvSpPr>
            <a:spLocks noGrp="1"/>
          </p:cNvSpPr>
          <p:nvPr>
            <p:ph type="sldNum" sz="quarter" idx="4"/>
          </p:nvPr>
        </p:nvSpPr>
        <p:spPr/>
        <p:txBody>
          <a:bodyPr/>
          <a:lstStyle/>
          <a:p>
            <a:fld id="{6B52BCD7-8B4B-1443-81DC-540C3C62FE02}" type="slidenum">
              <a:rPr lang="en-GB" smtClean="0"/>
              <a:t>63</a:t>
            </a:fld>
            <a:endParaRPr lang="en-GB"/>
          </a:p>
        </p:txBody>
      </p:sp>
      <p:grpSp>
        <p:nvGrpSpPr>
          <p:cNvPr id="5" name="Group 4">
            <a:extLst>
              <a:ext uri="{FF2B5EF4-FFF2-40B4-BE49-F238E27FC236}">
                <a16:creationId xmlns:a16="http://schemas.microsoft.com/office/drawing/2014/main" id="{1D6B3841-E4F6-A041-9E37-5551F97FF8A2}"/>
              </a:ext>
            </a:extLst>
          </p:cNvPr>
          <p:cNvGrpSpPr/>
          <p:nvPr/>
        </p:nvGrpSpPr>
        <p:grpSpPr>
          <a:xfrm>
            <a:off x="10201196" y="1665066"/>
            <a:ext cx="911228" cy="906179"/>
            <a:chOff x="8091424" y="4298560"/>
            <a:chExt cx="911228" cy="906179"/>
          </a:xfrm>
        </p:grpSpPr>
        <p:sp>
          <p:nvSpPr>
            <p:cNvPr id="6" name="Oval 5">
              <a:extLst>
                <a:ext uri="{FF2B5EF4-FFF2-40B4-BE49-F238E27FC236}">
                  <a16:creationId xmlns:a16="http://schemas.microsoft.com/office/drawing/2014/main" id="{EEB7C065-9799-7447-A107-1E885447EFC6}"/>
                </a:ext>
              </a:extLst>
            </p:cNvPr>
            <p:cNvSpPr/>
            <p:nvPr/>
          </p:nvSpPr>
          <p:spPr>
            <a:xfrm>
              <a:off x="8478792" y="4670746"/>
              <a:ext cx="180000" cy="18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o</a:t>
              </a:r>
            </a:p>
          </p:txBody>
        </p:sp>
        <p:sp>
          <p:nvSpPr>
            <p:cNvPr id="7" name="Rectangle 2">
              <a:extLst>
                <a:ext uri="{FF2B5EF4-FFF2-40B4-BE49-F238E27FC236}">
                  <a16:creationId xmlns:a16="http://schemas.microsoft.com/office/drawing/2014/main" id="{1F53F629-548D-C142-ABF8-72F7428FF2AD}"/>
                </a:ext>
              </a:extLst>
            </p:cNvPr>
            <p:cNvSpPr>
              <a:spLocks noChangeArrowheads="1"/>
            </p:cNvSpPr>
            <p:nvPr/>
          </p:nvSpPr>
          <p:spPr bwMode="auto">
            <a:xfrm>
              <a:off x="8091424" y="4962621"/>
              <a:ext cx="383304" cy="242118"/>
            </a:xfrm>
            <a:prstGeom prst="rect">
              <a:avLst/>
            </a:prstGeom>
            <a:solidFill>
              <a:schemeClr val="bg1"/>
            </a:solidFill>
            <a:ln w="12700">
              <a:solidFill>
                <a:schemeClr val="tx1"/>
              </a:solidFill>
              <a:miter lim="800000"/>
              <a:headEnd/>
              <a:tailEnd/>
            </a:ln>
          </p:spPr>
          <p:txBody>
            <a:bodyPr wrap="square" lIns="90488" tIns="44450" rIns="90488" bIns="44450">
              <a:spAutoFit/>
            </a:bodyPr>
            <a:lstStyle/>
            <a:p>
              <a:pPr algn="ctr">
                <a:lnSpc>
                  <a:spcPct val="90000"/>
                </a:lnSpc>
              </a:pPr>
              <a:r>
                <a:rPr lang="de-DE" sz="1100" i="1" dirty="0"/>
                <a:t>E</a:t>
              </a:r>
              <a:r>
                <a:rPr lang="de-DE" sz="1100" i="1" baseline="-25000" dirty="0"/>
                <a:t>2</a:t>
              </a:r>
            </a:p>
          </p:txBody>
        </p:sp>
        <p:cxnSp>
          <p:nvCxnSpPr>
            <p:cNvPr id="8" name="Straight Connector 7">
              <a:extLst>
                <a:ext uri="{FF2B5EF4-FFF2-40B4-BE49-F238E27FC236}">
                  <a16:creationId xmlns:a16="http://schemas.microsoft.com/office/drawing/2014/main" id="{BE81FE76-7041-FB44-B9C4-B0F86020D6E7}"/>
                </a:ext>
              </a:extLst>
            </p:cNvPr>
            <p:cNvCxnSpPr>
              <a:cxnSpLocks/>
            </p:cNvCxnSpPr>
            <p:nvPr/>
          </p:nvCxnSpPr>
          <p:spPr>
            <a:xfrm flipV="1">
              <a:off x="8334460" y="4818561"/>
              <a:ext cx="156689" cy="14740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11FFC3E6-D745-3B48-80B5-ABED1E51500E}"/>
                </a:ext>
              </a:extLst>
            </p:cNvPr>
            <p:cNvCxnSpPr>
              <a:cxnSpLocks/>
            </p:cNvCxnSpPr>
            <p:nvPr/>
          </p:nvCxnSpPr>
          <p:spPr>
            <a:xfrm>
              <a:off x="8645367" y="4818561"/>
              <a:ext cx="148580" cy="14740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0" name="Round Same Side Corner Rectangle 87">
              <a:extLst>
                <a:ext uri="{FF2B5EF4-FFF2-40B4-BE49-F238E27FC236}">
                  <a16:creationId xmlns:a16="http://schemas.microsoft.com/office/drawing/2014/main" id="{91FDDC57-8131-914D-BF93-27D7B6D49977}"/>
                </a:ext>
              </a:extLst>
            </p:cNvPr>
            <p:cNvSpPr/>
            <p:nvPr/>
          </p:nvSpPr>
          <p:spPr>
            <a:xfrm rot="14065289">
              <a:off x="8394959" y="4845801"/>
              <a:ext cx="72000" cy="72000"/>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ound Same Side Corner Rectangle 87">
              <a:extLst>
                <a:ext uri="{FF2B5EF4-FFF2-40B4-BE49-F238E27FC236}">
                  <a16:creationId xmlns:a16="http://schemas.microsoft.com/office/drawing/2014/main" id="{2255BEA8-34AD-0045-91F2-0B487047FEEE}"/>
                </a:ext>
              </a:extLst>
            </p:cNvPr>
            <p:cNvSpPr/>
            <p:nvPr/>
          </p:nvSpPr>
          <p:spPr>
            <a:xfrm rot="7688943">
              <a:off x="8684628" y="4856264"/>
              <a:ext cx="72000" cy="72000"/>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tangle 2">
              <a:extLst>
                <a:ext uri="{FF2B5EF4-FFF2-40B4-BE49-F238E27FC236}">
                  <a16:creationId xmlns:a16="http://schemas.microsoft.com/office/drawing/2014/main" id="{FC8E63CB-A7B9-A343-B8FD-057B0775B12B}"/>
                </a:ext>
              </a:extLst>
            </p:cNvPr>
            <p:cNvSpPr>
              <a:spLocks noChangeArrowheads="1"/>
            </p:cNvSpPr>
            <p:nvPr/>
          </p:nvSpPr>
          <p:spPr bwMode="auto">
            <a:xfrm>
              <a:off x="8619348" y="4962621"/>
              <a:ext cx="383304" cy="242118"/>
            </a:xfrm>
            <a:prstGeom prst="rect">
              <a:avLst/>
            </a:prstGeom>
            <a:solidFill>
              <a:schemeClr val="bg1"/>
            </a:solidFill>
            <a:ln w="12700">
              <a:solidFill>
                <a:schemeClr val="tx1"/>
              </a:solidFill>
              <a:miter lim="800000"/>
              <a:headEnd/>
              <a:tailEnd/>
            </a:ln>
          </p:spPr>
          <p:txBody>
            <a:bodyPr wrap="square" lIns="90488" tIns="44450" rIns="90488" bIns="44450">
              <a:spAutoFit/>
            </a:bodyPr>
            <a:lstStyle/>
            <a:p>
              <a:pPr algn="ctr">
                <a:lnSpc>
                  <a:spcPct val="90000"/>
                </a:lnSpc>
              </a:pPr>
              <a:r>
                <a:rPr lang="de-DE" sz="1100" i="1" dirty="0"/>
                <a:t>E</a:t>
              </a:r>
              <a:r>
                <a:rPr lang="de-DE" sz="1100" i="1" baseline="-25000" dirty="0"/>
                <a:t>3</a:t>
              </a:r>
            </a:p>
          </p:txBody>
        </p:sp>
        <p:sp>
          <p:nvSpPr>
            <p:cNvPr id="13" name="Rectangle 2">
              <a:extLst>
                <a:ext uri="{FF2B5EF4-FFF2-40B4-BE49-F238E27FC236}">
                  <a16:creationId xmlns:a16="http://schemas.microsoft.com/office/drawing/2014/main" id="{AF98D3AB-69E2-934A-A7FD-CAF6EFF6A78C}"/>
                </a:ext>
              </a:extLst>
            </p:cNvPr>
            <p:cNvSpPr>
              <a:spLocks noChangeArrowheads="1"/>
            </p:cNvSpPr>
            <p:nvPr/>
          </p:nvSpPr>
          <p:spPr bwMode="auto">
            <a:xfrm>
              <a:off x="8382940" y="4298560"/>
              <a:ext cx="383304" cy="242118"/>
            </a:xfrm>
            <a:prstGeom prst="rect">
              <a:avLst/>
            </a:prstGeom>
            <a:solidFill>
              <a:schemeClr val="bg1"/>
            </a:solidFill>
            <a:ln w="12700">
              <a:solidFill>
                <a:schemeClr val="tx1"/>
              </a:solidFill>
              <a:miter lim="800000"/>
              <a:headEnd/>
              <a:tailEnd/>
            </a:ln>
          </p:spPr>
          <p:txBody>
            <a:bodyPr wrap="square" lIns="90488" tIns="44450" rIns="90488" bIns="44450">
              <a:spAutoFit/>
            </a:bodyPr>
            <a:lstStyle/>
            <a:p>
              <a:pPr algn="ctr">
                <a:lnSpc>
                  <a:spcPct val="90000"/>
                </a:lnSpc>
              </a:pPr>
              <a:r>
                <a:rPr lang="de-DE" sz="1100" i="1" dirty="0"/>
                <a:t>E</a:t>
              </a:r>
              <a:r>
                <a:rPr lang="de-DE" sz="1100" i="1" baseline="-25000" dirty="0"/>
                <a:t>1</a:t>
              </a:r>
            </a:p>
          </p:txBody>
        </p:sp>
        <p:cxnSp>
          <p:nvCxnSpPr>
            <p:cNvPr id="14" name="Straight Connector 13">
              <a:extLst>
                <a:ext uri="{FF2B5EF4-FFF2-40B4-BE49-F238E27FC236}">
                  <a16:creationId xmlns:a16="http://schemas.microsoft.com/office/drawing/2014/main" id="{F3A15432-E8DF-6F44-A654-B7CE6279B5D0}"/>
                </a:ext>
              </a:extLst>
            </p:cNvPr>
            <p:cNvCxnSpPr>
              <a:cxnSpLocks/>
              <a:stCxn id="13" idx="2"/>
              <a:endCxn id="6" idx="0"/>
            </p:cNvCxnSpPr>
            <p:nvPr/>
          </p:nvCxnSpPr>
          <p:spPr>
            <a:xfrm flipH="1">
              <a:off x="8568792" y="4540678"/>
              <a:ext cx="5800" cy="13006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grpSp>
        <p:nvGrpSpPr>
          <p:cNvPr id="15" name="Group 14">
            <a:extLst>
              <a:ext uri="{FF2B5EF4-FFF2-40B4-BE49-F238E27FC236}">
                <a16:creationId xmlns:a16="http://schemas.microsoft.com/office/drawing/2014/main" id="{AB58BBE1-A6D3-C247-B8DA-AB9AEF77E20D}"/>
              </a:ext>
            </a:extLst>
          </p:cNvPr>
          <p:cNvGrpSpPr/>
          <p:nvPr/>
        </p:nvGrpSpPr>
        <p:grpSpPr>
          <a:xfrm>
            <a:off x="8963455" y="1672903"/>
            <a:ext cx="911228" cy="906179"/>
            <a:chOff x="8091424" y="4298560"/>
            <a:chExt cx="911228" cy="906179"/>
          </a:xfrm>
        </p:grpSpPr>
        <p:sp>
          <p:nvSpPr>
            <p:cNvPr id="16" name="Oval 15">
              <a:extLst>
                <a:ext uri="{FF2B5EF4-FFF2-40B4-BE49-F238E27FC236}">
                  <a16:creationId xmlns:a16="http://schemas.microsoft.com/office/drawing/2014/main" id="{1BE3D463-70FC-6541-BF8B-BFF50A86C016}"/>
                </a:ext>
              </a:extLst>
            </p:cNvPr>
            <p:cNvSpPr/>
            <p:nvPr/>
          </p:nvSpPr>
          <p:spPr>
            <a:xfrm>
              <a:off x="8478792" y="4670746"/>
              <a:ext cx="180000" cy="180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rPr>
                <a:t>d</a:t>
              </a:r>
            </a:p>
          </p:txBody>
        </p:sp>
        <p:sp>
          <p:nvSpPr>
            <p:cNvPr id="17" name="Rectangle 2">
              <a:extLst>
                <a:ext uri="{FF2B5EF4-FFF2-40B4-BE49-F238E27FC236}">
                  <a16:creationId xmlns:a16="http://schemas.microsoft.com/office/drawing/2014/main" id="{C9254A29-5248-4841-B325-FA1BA93F85BC}"/>
                </a:ext>
              </a:extLst>
            </p:cNvPr>
            <p:cNvSpPr>
              <a:spLocks noChangeArrowheads="1"/>
            </p:cNvSpPr>
            <p:nvPr/>
          </p:nvSpPr>
          <p:spPr bwMode="auto">
            <a:xfrm>
              <a:off x="8091424" y="4962621"/>
              <a:ext cx="383304" cy="242118"/>
            </a:xfrm>
            <a:prstGeom prst="rect">
              <a:avLst/>
            </a:prstGeom>
            <a:solidFill>
              <a:schemeClr val="bg1"/>
            </a:solidFill>
            <a:ln w="12700">
              <a:solidFill>
                <a:schemeClr val="tx1"/>
              </a:solidFill>
              <a:miter lim="800000"/>
              <a:headEnd/>
              <a:tailEnd/>
            </a:ln>
          </p:spPr>
          <p:txBody>
            <a:bodyPr wrap="square" lIns="90488" tIns="44450" rIns="90488" bIns="44450">
              <a:spAutoFit/>
            </a:bodyPr>
            <a:lstStyle/>
            <a:p>
              <a:pPr algn="ctr">
                <a:lnSpc>
                  <a:spcPct val="90000"/>
                </a:lnSpc>
              </a:pPr>
              <a:r>
                <a:rPr lang="de-DE" sz="1100" i="1" dirty="0"/>
                <a:t>E</a:t>
              </a:r>
              <a:r>
                <a:rPr lang="de-DE" sz="1100" i="1" baseline="-25000" dirty="0"/>
                <a:t>2</a:t>
              </a:r>
            </a:p>
          </p:txBody>
        </p:sp>
        <p:cxnSp>
          <p:nvCxnSpPr>
            <p:cNvPr id="18" name="Straight Connector 17">
              <a:extLst>
                <a:ext uri="{FF2B5EF4-FFF2-40B4-BE49-F238E27FC236}">
                  <a16:creationId xmlns:a16="http://schemas.microsoft.com/office/drawing/2014/main" id="{680ED88F-DD1B-4E44-A03A-89B359561D2A}"/>
                </a:ext>
              </a:extLst>
            </p:cNvPr>
            <p:cNvCxnSpPr>
              <a:cxnSpLocks/>
            </p:cNvCxnSpPr>
            <p:nvPr/>
          </p:nvCxnSpPr>
          <p:spPr>
            <a:xfrm flipV="1">
              <a:off x="8334460" y="4818561"/>
              <a:ext cx="156689" cy="14740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B1B988DB-85BA-0649-AF3A-0E832543576F}"/>
                </a:ext>
              </a:extLst>
            </p:cNvPr>
            <p:cNvCxnSpPr>
              <a:cxnSpLocks/>
            </p:cNvCxnSpPr>
            <p:nvPr/>
          </p:nvCxnSpPr>
          <p:spPr>
            <a:xfrm>
              <a:off x="8645367" y="4818561"/>
              <a:ext cx="148580" cy="14740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0" name="Round Same Side Corner Rectangle 87">
              <a:extLst>
                <a:ext uri="{FF2B5EF4-FFF2-40B4-BE49-F238E27FC236}">
                  <a16:creationId xmlns:a16="http://schemas.microsoft.com/office/drawing/2014/main" id="{3CC10816-7A69-D341-8416-51A35ED89DB8}"/>
                </a:ext>
              </a:extLst>
            </p:cNvPr>
            <p:cNvSpPr/>
            <p:nvPr/>
          </p:nvSpPr>
          <p:spPr>
            <a:xfrm rot="14065289">
              <a:off x="8394959" y="4845801"/>
              <a:ext cx="72000" cy="72000"/>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ound Same Side Corner Rectangle 87">
              <a:extLst>
                <a:ext uri="{FF2B5EF4-FFF2-40B4-BE49-F238E27FC236}">
                  <a16:creationId xmlns:a16="http://schemas.microsoft.com/office/drawing/2014/main" id="{193C0E7D-1B7F-AB42-8073-BEAEA4106252}"/>
                </a:ext>
              </a:extLst>
            </p:cNvPr>
            <p:cNvSpPr/>
            <p:nvPr/>
          </p:nvSpPr>
          <p:spPr>
            <a:xfrm rot="7688943">
              <a:off x="8684628" y="4856264"/>
              <a:ext cx="72000" cy="72000"/>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tangle 2">
              <a:extLst>
                <a:ext uri="{FF2B5EF4-FFF2-40B4-BE49-F238E27FC236}">
                  <a16:creationId xmlns:a16="http://schemas.microsoft.com/office/drawing/2014/main" id="{03EA341F-1C30-E641-A931-BF435A44321E}"/>
                </a:ext>
              </a:extLst>
            </p:cNvPr>
            <p:cNvSpPr>
              <a:spLocks noChangeArrowheads="1"/>
            </p:cNvSpPr>
            <p:nvPr/>
          </p:nvSpPr>
          <p:spPr bwMode="auto">
            <a:xfrm>
              <a:off x="8619348" y="4962621"/>
              <a:ext cx="383304" cy="242118"/>
            </a:xfrm>
            <a:prstGeom prst="rect">
              <a:avLst/>
            </a:prstGeom>
            <a:solidFill>
              <a:schemeClr val="bg1"/>
            </a:solidFill>
            <a:ln w="12700">
              <a:solidFill>
                <a:schemeClr val="tx1"/>
              </a:solidFill>
              <a:miter lim="800000"/>
              <a:headEnd/>
              <a:tailEnd/>
            </a:ln>
          </p:spPr>
          <p:txBody>
            <a:bodyPr wrap="square" lIns="90488" tIns="44450" rIns="90488" bIns="44450">
              <a:spAutoFit/>
            </a:bodyPr>
            <a:lstStyle/>
            <a:p>
              <a:pPr algn="ctr">
                <a:lnSpc>
                  <a:spcPct val="90000"/>
                </a:lnSpc>
              </a:pPr>
              <a:r>
                <a:rPr lang="de-DE" sz="1100" i="1" dirty="0"/>
                <a:t>E</a:t>
              </a:r>
              <a:r>
                <a:rPr lang="de-DE" sz="1100" i="1" baseline="-25000" dirty="0"/>
                <a:t>3</a:t>
              </a:r>
            </a:p>
          </p:txBody>
        </p:sp>
        <p:sp>
          <p:nvSpPr>
            <p:cNvPr id="23" name="Rectangle 2">
              <a:extLst>
                <a:ext uri="{FF2B5EF4-FFF2-40B4-BE49-F238E27FC236}">
                  <a16:creationId xmlns:a16="http://schemas.microsoft.com/office/drawing/2014/main" id="{A74934ED-B6F3-D546-9F0E-6089176D21A3}"/>
                </a:ext>
              </a:extLst>
            </p:cNvPr>
            <p:cNvSpPr>
              <a:spLocks noChangeArrowheads="1"/>
            </p:cNvSpPr>
            <p:nvPr/>
          </p:nvSpPr>
          <p:spPr bwMode="auto">
            <a:xfrm>
              <a:off x="8382940" y="4298560"/>
              <a:ext cx="383304" cy="242118"/>
            </a:xfrm>
            <a:prstGeom prst="rect">
              <a:avLst/>
            </a:prstGeom>
            <a:solidFill>
              <a:schemeClr val="bg1"/>
            </a:solidFill>
            <a:ln w="12700">
              <a:solidFill>
                <a:schemeClr val="tx1"/>
              </a:solidFill>
              <a:miter lim="800000"/>
              <a:headEnd/>
              <a:tailEnd/>
            </a:ln>
          </p:spPr>
          <p:txBody>
            <a:bodyPr wrap="square" lIns="90488" tIns="44450" rIns="90488" bIns="44450">
              <a:spAutoFit/>
            </a:bodyPr>
            <a:lstStyle/>
            <a:p>
              <a:pPr algn="ctr">
                <a:lnSpc>
                  <a:spcPct val="90000"/>
                </a:lnSpc>
              </a:pPr>
              <a:r>
                <a:rPr lang="de-DE" sz="1100" i="1" dirty="0"/>
                <a:t>E</a:t>
              </a:r>
              <a:r>
                <a:rPr lang="de-DE" sz="1100" i="1" baseline="-25000" dirty="0"/>
                <a:t>1</a:t>
              </a:r>
            </a:p>
          </p:txBody>
        </p:sp>
        <p:cxnSp>
          <p:nvCxnSpPr>
            <p:cNvPr id="24" name="Straight Connector 23">
              <a:extLst>
                <a:ext uri="{FF2B5EF4-FFF2-40B4-BE49-F238E27FC236}">
                  <a16:creationId xmlns:a16="http://schemas.microsoft.com/office/drawing/2014/main" id="{46146711-1F6B-4E40-BC6A-914E1C8C594C}"/>
                </a:ext>
              </a:extLst>
            </p:cNvPr>
            <p:cNvCxnSpPr>
              <a:cxnSpLocks/>
              <a:stCxn id="23" idx="2"/>
              <a:endCxn id="16" idx="0"/>
            </p:cNvCxnSpPr>
            <p:nvPr/>
          </p:nvCxnSpPr>
          <p:spPr>
            <a:xfrm flipH="1">
              <a:off x="8568792" y="4540678"/>
              <a:ext cx="5800" cy="13006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5062954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42986-4A3D-494F-8908-38D7ECA67333}"/>
              </a:ext>
            </a:extLst>
          </p:cNvPr>
          <p:cNvSpPr>
            <a:spLocks noGrp="1"/>
          </p:cNvSpPr>
          <p:nvPr>
            <p:ph type="title"/>
          </p:nvPr>
        </p:nvSpPr>
        <p:spPr/>
        <p:txBody>
          <a:bodyPr/>
          <a:lstStyle/>
          <a:p>
            <a:r>
              <a:rPr lang="de-DE"/>
              <a:t>Überblick: 2. Datenbank-Modellierung</a:t>
            </a:r>
          </a:p>
        </p:txBody>
      </p:sp>
      <p:sp>
        <p:nvSpPr>
          <p:cNvPr id="3" name="Content Placeholder 2">
            <a:extLst>
              <a:ext uri="{FF2B5EF4-FFF2-40B4-BE49-F238E27FC236}">
                <a16:creationId xmlns:a16="http://schemas.microsoft.com/office/drawing/2014/main" id="{BBB725B1-3089-7B45-87E8-5DA1B38A5C22}"/>
              </a:ext>
            </a:extLst>
          </p:cNvPr>
          <p:cNvSpPr>
            <a:spLocks noGrp="1"/>
          </p:cNvSpPr>
          <p:nvPr>
            <p:ph idx="1"/>
          </p:nvPr>
        </p:nvSpPr>
        <p:spPr/>
        <p:txBody>
          <a:bodyPr numCol="2"/>
          <a:lstStyle/>
          <a:p>
            <a:pPr marL="457200" indent="-457200">
              <a:buFont typeface="+mj-lt"/>
              <a:buAutoNum type="alphaUcPeriod"/>
            </a:pPr>
            <a:r>
              <a:rPr lang="de-DE" i="1" dirty="0"/>
              <a:t>Motivation</a:t>
            </a:r>
          </a:p>
          <a:p>
            <a:pPr lvl="1"/>
            <a:r>
              <a:rPr lang="de-DE" dirty="0"/>
              <a:t>Modelle und Modellierung</a:t>
            </a:r>
          </a:p>
          <a:p>
            <a:pPr marL="457200" indent="-457200">
              <a:buFont typeface="+mj-lt"/>
              <a:buAutoNum type="alphaUcPeriod"/>
            </a:pPr>
            <a:r>
              <a:rPr lang="de-DE" i="1" dirty="0"/>
              <a:t>Entity-</a:t>
            </a:r>
            <a:r>
              <a:rPr lang="de-DE" i="1" dirty="0" err="1"/>
              <a:t>Relationship</a:t>
            </a:r>
            <a:r>
              <a:rPr lang="de-DE" i="1" dirty="0"/>
              <a:t>-Modell (ER)</a:t>
            </a:r>
          </a:p>
          <a:p>
            <a:pPr lvl="1"/>
            <a:r>
              <a:rPr lang="de-DE" dirty="0"/>
              <a:t>Komponenten</a:t>
            </a:r>
          </a:p>
          <a:p>
            <a:pPr lvl="1"/>
            <a:r>
              <a:rPr lang="de-DE" dirty="0"/>
              <a:t>Von Anforderungen zum ER-Modell</a:t>
            </a:r>
          </a:p>
          <a:p>
            <a:pPr lvl="1"/>
            <a:r>
              <a:rPr lang="de-DE" dirty="0"/>
              <a:t>Interpretation von ER-Modellen</a:t>
            </a:r>
          </a:p>
          <a:p>
            <a:pPr lvl="1"/>
            <a:endParaRPr lang="de-DE" dirty="0"/>
          </a:p>
          <a:p>
            <a:pPr lvl="1"/>
            <a:endParaRPr lang="de-DE" dirty="0"/>
          </a:p>
          <a:p>
            <a:pPr lvl="1"/>
            <a:endParaRPr lang="de-DE" dirty="0"/>
          </a:p>
          <a:p>
            <a:pPr lvl="1"/>
            <a:endParaRPr lang="de-DE" dirty="0"/>
          </a:p>
          <a:p>
            <a:pPr lvl="1"/>
            <a:endParaRPr lang="de-DE" dirty="0"/>
          </a:p>
          <a:p>
            <a:pPr marL="457200" indent="-457200">
              <a:buFont typeface="+mj-lt"/>
              <a:buAutoNum type="alphaUcPeriod"/>
            </a:pPr>
            <a:r>
              <a:rPr lang="de-DE" i="1" dirty="0"/>
              <a:t>Enhanced ER-Modell (EER)</a:t>
            </a:r>
          </a:p>
          <a:p>
            <a:pPr lvl="1"/>
            <a:r>
              <a:rPr lang="de-DE" dirty="0"/>
              <a:t>Spezialisierung, Generalisierung</a:t>
            </a:r>
          </a:p>
          <a:p>
            <a:pPr lvl="1"/>
            <a:r>
              <a:rPr lang="de-DE" dirty="0"/>
              <a:t>Modellierungsvorgehen</a:t>
            </a:r>
          </a:p>
          <a:p>
            <a:pPr lvl="1"/>
            <a:r>
              <a:rPr lang="de-DE" dirty="0"/>
              <a:t>Beziehung zu UML </a:t>
            </a:r>
          </a:p>
          <a:p>
            <a:pPr marL="457200" indent="-457200">
              <a:buFont typeface="+mj-lt"/>
              <a:buAutoNum type="alphaUcPeriod"/>
            </a:pPr>
            <a:r>
              <a:rPr lang="de-DE" b="1" i="1" dirty="0">
                <a:solidFill>
                  <a:schemeClr val="accent1"/>
                </a:solidFill>
              </a:rPr>
              <a:t>Dokumentation &amp; Bewertung</a:t>
            </a:r>
          </a:p>
          <a:p>
            <a:pPr lvl="1"/>
            <a:r>
              <a:rPr lang="de-DE" dirty="0">
                <a:solidFill>
                  <a:schemeClr val="accent1"/>
                </a:solidFill>
              </a:rPr>
              <a:t>Dokumentation</a:t>
            </a:r>
          </a:p>
          <a:p>
            <a:pPr lvl="1"/>
            <a:r>
              <a:rPr lang="de-DE" dirty="0">
                <a:solidFill>
                  <a:schemeClr val="accent1"/>
                </a:solidFill>
              </a:rPr>
              <a:t>Qualitätskriterien EER</a:t>
            </a:r>
          </a:p>
          <a:p>
            <a:endParaRPr lang="de-DE" dirty="0"/>
          </a:p>
        </p:txBody>
      </p:sp>
      <p:sp>
        <p:nvSpPr>
          <p:cNvPr id="5" name="Date Placeholder 4">
            <a:extLst>
              <a:ext uri="{FF2B5EF4-FFF2-40B4-BE49-F238E27FC236}">
                <a16:creationId xmlns:a16="http://schemas.microsoft.com/office/drawing/2014/main" id="{AAC3D43C-8123-734D-A6D6-AE4164EC4ADD}"/>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24C7A7EF-E5BA-604A-84D2-2498329353AD}"/>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D55D7CEC-2DF2-DD49-96FD-7749C91C6A73}"/>
              </a:ext>
            </a:extLst>
          </p:cNvPr>
          <p:cNvSpPr>
            <a:spLocks noGrp="1"/>
          </p:cNvSpPr>
          <p:nvPr>
            <p:ph type="sldNum" sz="quarter" idx="4"/>
          </p:nvPr>
        </p:nvSpPr>
        <p:spPr/>
        <p:txBody>
          <a:bodyPr/>
          <a:lstStyle/>
          <a:p>
            <a:fld id="{6B52BCD7-8B4B-1443-81DC-540C3C62FE02}" type="slidenum">
              <a:rPr lang="de-DE" smtClean="0"/>
              <a:t>64</a:t>
            </a:fld>
            <a:endParaRPr lang="de-DE"/>
          </a:p>
        </p:txBody>
      </p:sp>
    </p:spTree>
    <p:extLst>
      <p:ext uri="{BB962C8B-B14F-4D97-AF65-F5344CB8AC3E}">
        <p14:creationId xmlns:p14="http://schemas.microsoft.com/office/powerpoint/2010/main" val="37578265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20216-DF87-BF46-967B-3A10B3271D94}"/>
              </a:ext>
            </a:extLst>
          </p:cNvPr>
          <p:cNvSpPr>
            <a:spLocks noGrp="1"/>
          </p:cNvSpPr>
          <p:nvPr>
            <p:ph type="title"/>
          </p:nvPr>
        </p:nvSpPr>
        <p:spPr/>
        <p:txBody>
          <a:bodyPr/>
          <a:lstStyle/>
          <a:p>
            <a:r>
              <a:rPr lang="de-DE" dirty="0"/>
              <a:t>Dokumentation</a:t>
            </a:r>
          </a:p>
        </p:txBody>
      </p:sp>
      <p:sp>
        <p:nvSpPr>
          <p:cNvPr id="3" name="Content Placeholder 2">
            <a:extLst>
              <a:ext uri="{FF2B5EF4-FFF2-40B4-BE49-F238E27FC236}">
                <a16:creationId xmlns:a16="http://schemas.microsoft.com/office/drawing/2014/main" id="{AD54D28B-604E-1441-83B3-03D24EEE48AD}"/>
              </a:ext>
            </a:extLst>
          </p:cNvPr>
          <p:cNvSpPr>
            <a:spLocks noGrp="1"/>
          </p:cNvSpPr>
          <p:nvPr>
            <p:ph idx="1"/>
          </p:nvPr>
        </p:nvSpPr>
        <p:spPr/>
        <p:txBody>
          <a:bodyPr>
            <a:normAutofit/>
          </a:bodyPr>
          <a:lstStyle/>
          <a:p>
            <a:r>
              <a:rPr lang="de-DE" dirty="0"/>
              <a:t>Ein (E)ER-Schema ist i.d.R. nicht ausreichend, um alle interessierenden Details einer betrachteten Miniwelt zu beschreiben.</a:t>
            </a:r>
          </a:p>
          <a:p>
            <a:r>
              <a:rPr lang="de-DE" dirty="0"/>
              <a:t>Beispiele:</a:t>
            </a:r>
          </a:p>
          <a:p>
            <a:pPr lvl="1"/>
            <a:r>
              <a:rPr lang="de-DE" dirty="0"/>
              <a:t>Jede Abteilung hat wenigstens fünf Mitarbeiter, die der Firma jeweils mehr als zehn Jahre angehören.</a:t>
            </a:r>
          </a:p>
          <a:p>
            <a:pPr lvl="1"/>
            <a:r>
              <a:rPr lang="de-DE" dirty="0"/>
              <a:t>In keiner Abteilung gibt es Mitarbeiter, die ein höheres Gehalt bekommen als ihr jeweiliger Abteilungsleiter.</a:t>
            </a:r>
          </a:p>
          <a:p>
            <a:pPr lvl="1"/>
            <a:r>
              <a:rPr lang="de-DE" dirty="0"/>
              <a:t>„</a:t>
            </a:r>
            <a:r>
              <a:rPr lang="de-DE" dirty="0" err="1"/>
              <a:t>JahresSonderzahlung</a:t>
            </a:r>
            <a:r>
              <a:rPr lang="de-DE" dirty="0"/>
              <a:t>“ ist ein abgeleitetes Attribut, welches sich stets wie folgt errechnet: </a:t>
            </a:r>
          </a:p>
          <a:p>
            <a:pPr lvl="2"/>
            <a:r>
              <a:rPr lang="de-DE" dirty="0" err="1"/>
              <a:t>JahresSonderzahlung</a:t>
            </a:r>
            <a:r>
              <a:rPr lang="de-DE" dirty="0"/>
              <a:t> = 0,01 </a:t>
            </a:r>
            <a:r>
              <a:rPr lang="en-US" dirty="0"/>
              <a:t>⋅ </a:t>
            </a:r>
            <a:r>
              <a:rPr lang="de-DE" dirty="0"/>
              <a:t>Projektbudget</a:t>
            </a:r>
          </a:p>
          <a:p>
            <a:pPr lvl="1"/>
            <a:r>
              <a:rPr lang="de-DE" dirty="0"/>
              <a:t>Ein Projektbudget liegt nie unter 50T€</a:t>
            </a:r>
          </a:p>
          <a:p>
            <a:r>
              <a:rPr lang="de-DE" dirty="0"/>
              <a:t>Lösung </a:t>
            </a:r>
            <a:r>
              <a:rPr lang="de-DE" dirty="0">
                <a:sym typeface="Wingdings" pitchFamily="2" charset="2"/>
              </a:rPr>
              <a:t>➝ Geschäftsregeln (Business Rules)</a:t>
            </a:r>
            <a:endParaRPr lang="de-DE" dirty="0"/>
          </a:p>
        </p:txBody>
      </p:sp>
      <p:sp>
        <p:nvSpPr>
          <p:cNvPr id="5" name="Date Placeholder 4">
            <a:extLst>
              <a:ext uri="{FF2B5EF4-FFF2-40B4-BE49-F238E27FC236}">
                <a16:creationId xmlns:a16="http://schemas.microsoft.com/office/drawing/2014/main" id="{43AFB18C-2E07-9E47-B2F2-36B3571E8A11}"/>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49EC10C6-5E45-6548-81D7-20E6117B7918}"/>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5B40A1E5-EB65-4841-AF1C-2C354413702D}"/>
              </a:ext>
            </a:extLst>
          </p:cNvPr>
          <p:cNvSpPr>
            <a:spLocks noGrp="1"/>
          </p:cNvSpPr>
          <p:nvPr>
            <p:ph type="sldNum" sz="quarter" idx="4"/>
          </p:nvPr>
        </p:nvSpPr>
        <p:spPr/>
        <p:txBody>
          <a:bodyPr/>
          <a:lstStyle/>
          <a:p>
            <a:fld id="{6B52BCD7-8B4B-1443-81DC-540C3C62FE02}" type="slidenum">
              <a:rPr lang="en-GB" smtClean="0"/>
              <a:t>65</a:t>
            </a:fld>
            <a:endParaRPr lang="en-GB"/>
          </a:p>
        </p:txBody>
      </p:sp>
    </p:spTree>
    <p:extLst>
      <p:ext uri="{BB962C8B-B14F-4D97-AF65-F5344CB8AC3E}">
        <p14:creationId xmlns:p14="http://schemas.microsoft.com/office/powerpoint/2010/main" val="917058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C582-182F-BB48-866E-7464B148EED2}"/>
              </a:ext>
            </a:extLst>
          </p:cNvPr>
          <p:cNvSpPr>
            <a:spLocks noGrp="1"/>
          </p:cNvSpPr>
          <p:nvPr>
            <p:ph type="title"/>
          </p:nvPr>
        </p:nvSpPr>
        <p:spPr/>
        <p:txBody>
          <a:bodyPr/>
          <a:lstStyle/>
          <a:p>
            <a:r>
              <a:rPr lang="de-DE" dirty="0"/>
              <a:t>Geschäftsregeln (Business Rules)</a:t>
            </a:r>
          </a:p>
        </p:txBody>
      </p:sp>
      <p:sp>
        <p:nvSpPr>
          <p:cNvPr id="3" name="Content Placeholder 2">
            <a:extLst>
              <a:ext uri="{FF2B5EF4-FFF2-40B4-BE49-F238E27FC236}">
                <a16:creationId xmlns:a16="http://schemas.microsoft.com/office/drawing/2014/main" id="{498E71A2-8FA6-7C49-8446-384B3B9FEC26}"/>
              </a:ext>
            </a:extLst>
          </p:cNvPr>
          <p:cNvSpPr>
            <a:spLocks noGrp="1"/>
          </p:cNvSpPr>
          <p:nvPr>
            <p:ph idx="1"/>
          </p:nvPr>
        </p:nvSpPr>
        <p:spPr/>
        <p:txBody>
          <a:bodyPr/>
          <a:lstStyle/>
          <a:p>
            <a:r>
              <a:rPr lang="de-DE" dirty="0"/>
              <a:t>Beschreibend (</a:t>
            </a:r>
            <a:r>
              <a:rPr lang="de-DE" i="1" dirty="0" err="1"/>
              <a:t>descriptions</a:t>
            </a:r>
            <a:r>
              <a:rPr lang="de-DE" dirty="0"/>
              <a:t>):</a:t>
            </a:r>
          </a:p>
          <a:p>
            <a:pPr lvl="1"/>
            <a:r>
              <a:rPr lang="de-DE" dirty="0"/>
              <a:t>strukturierte Dokumentation: z.B. Tabellen</a:t>
            </a:r>
          </a:p>
          <a:p>
            <a:pPr lvl="1"/>
            <a:endParaRPr lang="de-DE" dirty="0"/>
          </a:p>
          <a:p>
            <a:r>
              <a:rPr lang="de-DE" dirty="0"/>
              <a:t>Einschränkungen (</a:t>
            </a:r>
            <a:r>
              <a:rPr lang="de-DE" i="1" dirty="0" err="1"/>
              <a:t>constraints</a:t>
            </a:r>
            <a:r>
              <a:rPr lang="de-DE" dirty="0"/>
              <a:t>):</a:t>
            </a:r>
          </a:p>
          <a:p>
            <a:pPr lvl="1"/>
            <a:r>
              <a:rPr lang="de-DE" dirty="0">
                <a:sym typeface="Wingdings" pitchFamily="2" charset="2"/>
              </a:rPr>
              <a:t>&lt;Konzept&gt; muss / darf nicht &lt;formale Einschränkung&gt;</a:t>
            </a:r>
          </a:p>
          <a:p>
            <a:pPr lvl="1"/>
            <a:endParaRPr lang="de-DE" dirty="0">
              <a:sym typeface="Wingdings" pitchFamily="2" charset="2"/>
            </a:endParaRPr>
          </a:p>
          <a:p>
            <a:r>
              <a:rPr lang="de-DE" dirty="0"/>
              <a:t>Spezifikation abgeleiteter Größen (</a:t>
            </a:r>
            <a:r>
              <a:rPr lang="de-DE" i="1" dirty="0" err="1"/>
              <a:t>derivations</a:t>
            </a:r>
            <a:r>
              <a:rPr lang="de-DE" dirty="0"/>
              <a:t>):</a:t>
            </a:r>
          </a:p>
          <a:p>
            <a:pPr lvl="1"/>
            <a:r>
              <a:rPr lang="de-DE" dirty="0"/>
              <a:t>&lt;Konzept&gt; wird gebildet über &lt;Operation zur Gewinnung des Konzepts&gt;</a:t>
            </a:r>
          </a:p>
          <a:p>
            <a:endParaRPr lang="de-DE" dirty="0"/>
          </a:p>
        </p:txBody>
      </p:sp>
      <p:sp>
        <p:nvSpPr>
          <p:cNvPr id="5" name="Date Placeholder 4">
            <a:extLst>
              <a:ext uri="{FF2B5EF4-FFF2-40B4-BE49-F238E27FC236}">
                <a16:creationId xmlns:a16="http://schemas.microsoft.com/office/drawing/2014/main" id="{C203D850-BFF5-7B41-8239-7B9FD754FFBE}"/>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5569761D-3D36-864A-B11A-5E21E6724640}"/>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0AAB61DF-1524-AC44-8C8A-1C583394608A}"/>
              </a:ext>
            </a:extLst>
          </p:cNvPr>
          <p:cNvSpPr>
            <a:spLocks noGrp="1"/>
          </p:cNvSpPr>
          <p:nvPr>
            <p:ph type="sldNum" sz="quarter" idx="4"/>
          </p:nvPr>
        </p:nvSpPr>
        <p:spPr/>
        <p:txBody>
          <a:bodyPr/>
          <a:lstStyle/>
          <a:p>
            <a:fld id="{6B52BCD7-8B4B-1443-81DC-540C3C62FE02}" type="slidenum">
              <a:rPr lang="en-GB" smtClean="0"/>
              <a:t>66</a:t>
            </a:fld>
            <a:endParaRPr lang="en-GB"/>
          </a:p>
        </p:txBody>
      </p:sp>
    </p:spTree>
    <p:extLst>
      <p:ext uri="{BB962C8B-B14F-4D97-AF65-F5344CB8AC3E}">
        <p14:creationId xmlns:p14="http://schemas.microsoft.com/office/powerpoint/2010/main" val="6856133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F86FF-34FC-D54B-8D2D-3F69301D27EA}"/>
              </a:ext>
            </a:extLst>
          </p:cNvPr>
          <p:cNvSpPr>
            <a:spLocks noGrp="1"/>
          </p:cNvSpPr>
          <p:nvPr>
            <p:ph type="title"/>
          </p:nvPr>
        </p:nvSpPr>
        <p:spPr/>
        <p:txBody>
          <a:bodyPr/>
          <a:lstStyle/>
          <a:p>
            <a:r>
              <a:rPr lang="de-DE" dirty="0"/>
              <a:t>Beispiel: Beschreibende Regeln</a:t>
            </a:r>
          </a:p>
        </p:txBody>
      </p:sp>
      <p:sp>
        <p:nvSpPr>
          <p:cNvPr id="7" name="Date Placeholder 6">
            <a:extLst>
              <a:ext uri="{FF2B5EF4-FFF2-40B4-BE49-F238E27FC236}">
                <a16:creationId xmlns:a16="http://schemas.microsoft.com/office/drawing/2014/main" id="{D9A69B8B-C76B-D147-9FC7-612F2E23ED53}"/>
              </a:ext>
            </a:extLst>
          </p:cNvPr>
          <p:cNvSpPr>
            <a:spLocks noGrp="1"/>
          </p:cNvSpPr>
          <p:nvPr>
            <p:ph type="dt" sz="half" idx="2"/>
          </p:nvPr>
        </p:nvSpPr>
        <p:spPr/>
        <p:txBody>
          <a:bodyPr/>
          <a:lstStyle/>
          <a:p>
            <a:r>
              <a:rPr lang="en-GB"/>
              <a:t>Modellierung</a:t>
            </a:r>
          </a:p>
        </p:txBody>
      </p:sp>
      <p:sp>
        <p:nvSpPr>
          <p:cNvPr id="8" name="Footer Placeholder 7">
            <a:extLst>
              <a:ext uri="{FF2B5EF4-FFF2-40B4-BE49-F238E27FC236}">
                <a16:creationId xmlns:a16="http://schemas.microsoft.com/office/drawing/2014/main" id="{F93BA7A2-DF1F-194C-B085-599B8F941297}"/>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BB724071-FFDD-4C4B-A6BA-62582164513F}"/>
              </a:ext>
            </a:extLst>
          </p:cNvPr>
          <p:cNvSpPr>
            <a:spLocks noGrp="1"/>
          </p:cNvSpPr>
          <p:nvPr>
            <p:ph type="sldNum" sz="quarter" idx="4"/>
          </p:nvPr>
        </p:nvSpPr>
        <p:spPr/>
        <p:txBody>
          <a:bodyPr/>
          <a:lstStyle/>
          <a:p>
            <a:fld id="{6B52BCD7-8B4B-1443-81DC-540C3C62FE02}" type="slidenum">
              <a:rPr lang="en-GB" smtClean="0"/>
              <a:t>67</a:t>
            </a:fld>
            <a:endParaRPr lang="en-GB"/>
          </a:p>
        </p:txBody>
      </p:sp>
      <p:graphicFrame>
        <p:nvGraphicFramePr>
          <p:cNvPr id="5" name="Group 383">
            <a:extLst>
              <a:ext uri="{FF2B5EF4-FFF2-40B4-BE49-F238E27FC236}">
                <a16:creationId xmlns:a16="http://schemas.microsoft.com/office/drawing/2014/main" id="{B3B3E804-D80A-854A-8493-4DEDC33DECD6}"/>
              </a:ext>
            </a:extLst>
          </p:cNvPr>
          <p:cNvGraphicFramePr>
            <a:graphicFrameLocks noGrp="1"/>
          </p:cNvGraphicFramePr>
          <p:nvPr>
            <p:extLst>
              <p:ext uri="{D42A27DB-BD31-4B8C-83A1-F6EECF244321}">
                <p14:modId xmlns:p14="http://schemas.microsoft.com/office/powerpoint/2010/main" val="793409201"/>
              </p:ext>
            </p:extLst>
          </p:nvPr>
        </p:nvGraphicFramePr>
        <p:xfrm>
          <a:off x="2101316" y="1594321"/>
          <a:ext cx="7990701" cy="2043840"/>
        </p:xfrm>
        <a:graphic>
          <a:graphicData uri="http://schemas.openxmlformats.org/drawingml/2006/table">
            <a:tbl>
              <a:tblPr/>
              <a:tblGrid>
                <a:gridCol w="1386763">
                  <a:extLst>
                    <a:ext uri="{9D8B030D-6E8A-4147-A177-3AD203B41FA5}">
                      <a16:colId xmlns:a16="http://schemas.microsoft.com/office/drawing/2014/main" val="20000"/>
                    </a:ext>
                  </a:extLst>
                </a:gridCol>
                <a:gridCol w="2756312">
                  <a:extLst>
                    <a:ext uri="{9D8B030D-6E8A-4147-A177-3AD203B41FA5}">
                      <a16:colId xmlns:a16="http://schemas.microsoft.com/office/drawing/2014/main" val="20001"/>
                    </a:ext>
                  </a:extLst>
                </a:gridCol>
                <a:gridCol w="2644568">
                  <a:extLst>
                    <a:ext uri="{9D8B030D-6E8A-4147-A177-3AD203B41FA5}">
                      <a16:colId xmlns:a16="http://schemas.microsoft.com/office/drawing/2014/main" val="20002"/>
                    </a:ext>
                  </a:extLst>
                </a:gridCol>
                <a:gridCol w="1203058">
                  <a:extLst>
                    <a:ext uri="{9D8B030D-6E8A-4147-A177-3AD203B41FA5}">
                      <a16:colId xmlns:a16="http://schemas.microsoft.com/office/drawing/2014/main" val="20003"/>
                    </a:ext>
                  </a:extLst>
                </a:gridCol>
              </a:tblGrid>
              <a:tr h="299713">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1" i="0" u="none" strike="noStrike" cap="none" normalizeH="0" baseline="0">
                          <a:ln>
                            <a:noFill/>
                          </a:ln>
                          <a:solidFill>
                            <a:schemeClr val="tx1"/>
                          </a:solidFill>
                          <a:effectLst/>
                          <a:latin typeface="+mn-lt"/>
                        </a:rPr>
                        <a:t>Entität</a:t>
                      </a:r>
                    </a:p>
                  </a:txBody>
                  <a:tcPr marL="54000" marR="54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1" i="0" u="none" strike="noStrike" cap="none" normalizeH="0" baseline="0" dirty="0">
                          <a:ln>
                            <a:noFill/>
                          </a:ln>
                          <a:solidFill>
                            <a:schemeClr val="tx1"/>
                          </a:solidFill>
                          <a:effectLst/>
                          <a:latin typeface="+mn-lt"/>
                        </a:rPr>
                        <a:t>Beschreibung</a:t>
                      </a:r>
                    </a:p>
                  </a:txBody>
                  <a:tcPr marL="54000" marR="54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1" i="0" u="none" strike="noStrike" cap="none" normalizeH="0" baseline="0">
                          <a:ln>
                            <a:noFill/>
                          </a:ln>
                          <a:solidFill>
                            <a:schemeClr val="tx1"/>
                          </a:solidFill>
                          <a:effectLst/>
                          <a:latin typeface="+mn-lt"/>
                        </a:rPr>
                        <a:t>Attribute</a:t>
                      </a:r>
                    </a:p>
                  </a:txBody>
                  <a:tcPr marL="54000" marR="54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1" i="0" u="none" strike="noStrike" cap="none" normalizeH="0" baseline="0">
                          <a:ln>
                            <a:noFill/>
                          </a:ln>
                          <a:solidFill>
                            <a:schemeClr val="tx1"/>
                          </a:solidFill>
                          <a:effectLst/>
                          <a:latin typeface="+mn-lt"/>
                        </a:rPr>
                        <a:t>Identifikator</a:t>
                      </a:r>
                    </a:p>
                  </a:txBody>
                  <a:tcPr marL="54000" marR="54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576000">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ANGESTELLTE</a:t>
                      </a:r>
                    </a:p>
                  </a:txBody>
                  <a:tcPr marL="54000" marR="54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Angestellter der Firma.</a:t>
                      </a:r>
                    </a:p>
                  </a:txBody>
                  <a:tcPr marL="54000" marR="54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err="1">
                          <a:ln>
                            <a:noFill/>
                          </a:ln>
                          <a:solidFill>
                            <a:schemeClr val="tx1"/>
                          </a:solidFill>
                          <a:effectLst/>
                          <a:latin typeface="+mn-lt"/>
                        </a:rPr>
                        <a:t>SozVersNr</a:t>
                      </a:r>
                      <a:r>
                        <a:rPr kumimoji="0" lang="de-DE" sz="1600" b="0" i="0" u="none" strike="noStrike" cap="none" normalizeH="0" baseline="0" dirty="0">
                          <a:ln>
                            <a:noFill/>
                          </a:ln>
                          <a:solidFill>
                            <a:schemeClr val="tx1"/>
                          </a:solidFill>
                          <a:effectLst/>
                          <a:latin typeface="+mn-lt"/>
                        </a:rPr>
                        <a:t>, </a:t>
                      </a:r>
                      <a:r>
                        <a:rPr kumimoji="0" lang="de-DE" sz="1600" b="0" i="0" u="none" strike="noStrike" cap="none" normalizeH="0" baseline="0" dirty="0" err="1">
                          <a:ln>
                            <a:noFill/>
                          </a:ln>
                          <a:solidFill>
                            <a:schemeClr val="tx1"/>
                          </a:solidFill>
                          <a:effectLst/>
                          <a:latin typeface="+mn-lt"/>
                        </a:rPr>
                        <a:t>GebDatum</a:t>
                      </a:r>
                      <a:r>
                        <a:rPr kumimoji="0" lang="de-DE" sz="1600" b="0" i="0" u="none" strike="noStrike" cap="none" normalizeH="0" baseline="0" dirty="0">
                          <a:ln>
                            <a:noFill/>
                          </a:ln>
                          <a:solidFill>
                            <a:schemeClr val="tx1"/>
                          </a:solidFill>
                          <a:effectLst/>
                          <a:latin typeface="+mn-lt"/>
                        </a:rPr>
                        <a:t>, Name, Geschlecht, Adresse, Gehalt</a:t>
                      </a:r>
                    </a:p>
                  </a:txBody>
                  <a:tcPr marL="54000" marR="54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err="1">
                          <a:ln>
                            <a:noFill/>
                          </a:ln>
                          <a:solidFill>
                            <a:schemeClr val="tx1"/>
                          </a:solidFill>
                          <a:effectLst/>
                          <a:latin typeface="+mn-lt"/>
                        </a:rPr>
                        <a:t>SozVersNr</a:t>
                      </a:r>
                      <a:endParaRPr kumimoji="0" lang="de-DE" sz="1600" b="0" i="0" u="none" strike="noStrike" cap="none" normalizeH="0" baseline="0" dirty="0">
                        <a:ln>
                          <a:noFill/>
                        </a:ln>
                        <a:solidFill>
                          <a:schemeClr val="tx1"/>
                        </a:solidFill>
                        <a:effectLst/>
                        <a:latin typeface="+mn-lt"/>
                      </a:endParaRPr>
                    </a:p>
                  </a:txBody>
                  <a:tcPr marL="54000" marR="54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576000">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PROJEKT</a:t>
                      </a:r>
                    </a:p>
                  </a:txBody>
                  <a:tcPr marL="54000" marR="54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Ein Projekt der Firma, bei dem Angestellte mitwirken.</a:t>
                      </a:r>
                    </a:p>
                  </a:txBody>
                  <a:tcPr marL="54000" marR="54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a:ln>
                            <a:noFill/>
                          </a:ln>
                          <a:solidFill>
                            <a:schemeClr val="tx1"/>
                          </a:solidFill>
                          <a:effectLst/>
                          <a:latin typeface="+mn-lt"/>
                        </a:rPr>
                        <a:t>Name, Nummer, Standort</a:t>
                      </a:r>
                    </a:p>
                  </a:txBody>
                  <a:tcPr marL="54000" marR="54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Nummer</a:t>
                      </a:r>
                    </a:p>
                  </a:txBody>
                  <a:tcPr marL="54000" marR="54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576000">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a:t>
                      </a:r>
                      <a:br>
                        <a:rPr kumimoji="0" lang="de-DE" sz="1600" b="0" i="0" u="none" strike="noStrike" cap="none" normalizeH="0" baseline="0" dirty="0">
                          <a:ln>
                            <a:noFill/>
                          </a:ln>
                          <a:solidFill>
                            <a:schemeClr val="tx1"/>
                          </a:solidFill>
                          <a:effectLst/>
                          <a:latin typeface="+mn-lt"/>
                        </a:rPr>
                      </a:br>
                      <a:endParaRPr kumimoji="0" lang="de-DE" sz="1600" b="0" i="0" u="none" strike="noStrike" cap="none" normalizeH="0" baseline="0" dirty="0">
                        <a:ln>
                          <a:noFill/>
                        </a:ln>
                        <a:solidFill>
                          <a:schemeClr val="tx1"/>
                        </a:solidFill>
                        <a:effectLst/>
                        <a:latin typeface="+mn-lt"/>
                      </a:endParaRPr>
                    </a:p>
                  </a:txBody>
                  <a:tcPr marL="54000" marR="54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a:t>
                      </a:r>
                    </a:p>
                  </a:txBody>
                  <a:tcPr marL="54000" marR="54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a:t>
                      </a:r>
                    </a:p>
                  </a:txBody>
                  <a:tcPr marL="54000" marR="54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a:t>
                      </a:r>
                    </a:p>
                  </a:txBody>
                  <a:tcPr marL="54000" marR="54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6" name="Group 385">
            <a:extLst>
              <a:ext uri="{FF2B5EF4-FFF2-40B4-BE49-F238E27FC236}">
                <a16:creationId xmlns:a16="http://schemas.microsoft.com/office/drawing/2014/main" id="{CC00820B-1D46-8841-95F9-1D86A432A4DA}"/>
              </a:ext>
            </a:extLst>
          </p:cNvPr>
          <p:cNvGraphicFramePr>
            <a:graphicFrameLocks noGrp="1"/>
          </p:cNvGraphicFramePr>
          <p:nvPr/>
        </p:nvGraphicFramePr>
        <p:xfrm>
          <a:off x="2101316" y="3862901"/>
          <a:ext cx="7989368" cy="2084806"/>
        </p:xfrm>
        <a:graphic>
          <a:graphicData uri="http://schemas.openxmlformats.org/drawingml/2006/table">
            <a:tbl>
              <a:tblPr/>
              <a:tblGrid>
                <a:gridCol w="1378000">
                  <a:extLst>
                    <a:ext uri="{9D8B030D-6E8A-4147-A177-3AD203B41FA5}">
                      <a16:colId xmlns:a16="http://schemas.microsoft.com/office/drawing/2014/main" val="20000"/>
                    </a:ext>
                  </a:extLst>
                </a:gridCol>
                <a:gridCol w="3528302">
                  <a:extLst>
                    <a:ext uri="{9D8B030D-6E8A-4147-A177-3AD203B41FA5}">
                      <a16:colId xmlns:a16="http://schemas.microsoft.com/office/drawing/2014/main" val="20001"/>
                    </a:ext>
                  </a:extLst>
                </a:gridCol>
                <a:gridCol w="1747880">
                  <a:extLst>
                    <a:ext uri="{9D8B030D-6E8A-4147-A177-3AD203B41FA5}">
                      <a16:colId xmlns:a16="http://schemas.microsoft.com/office/drawing/2014/main" val="20002"/>
                    </a:ext>
                  </a:extLst>
                </a:gridCol>
                <a:gridCol w="1335186">
                  <a:extLst>
                    <a:ext uri="{9D8B030D-6E8A-4147-A177-3AD203B41FA5}">
                      <a16:colId xmlns:a16="http://schemas.microsoft.com/office/drawing/2014/main" val="20003"/>
                    </a:ext>
                  </a:extLst>
                </a:gridCol>
              </a:tblGrid>
              <a:tr h="356806">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1" i="0" u="none" strike="noStrike" cap="none" normalizeH="0" baseline="0">
                          <a:ln>
                            <a:noFill/>
                          </a:ln>
                          <a:solidFill>
                            <a:schemeClr val="tx1"/>
                          </a:solidFill>
                          <a:effectLst/>
                          <a:latin typeface="+mn-lt"/>
                        </a:rPr>
                        <a:t>Relation</a:t>
                      </a:r>
                    </a:p>
                  </a:txBody>
                  <a:tcPr marL="54000" marR="54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1" i="0" u="none" strike="noStrike" cap="none" normalizeH="0" baseline="0" dirty="0">
                          <a:ln>
                            <a:noFill/>
                          </a:ln>
                          <a:solidFill>
                            <a:schemeClr val="tx1"/>
                          </a:solidFill>
                          <a:effectLst/>
                          <a:latin typeface="+mn-lt"/>
                        </a:rPr>
                        <a:t>Beschreibung</a:t>
                      </a:r>
                    </a:p>
                  </a:txBody>
                  <a:tcPr marL="54000" marR="54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1" i="0" u="none" strike="noStrike" cap="none" normalizeH="0" baseline="0" dirty="0">
                          <a:ln>
                            <a:noFill/>
                          </a:ln>
                          <a:solidFill>
                            <a:schemeClr val="tx1"/>
                          </a:solidFill>
                          <a:effectLst/>
                          <a:latin typeface="+mn-lt"/>
                        </a:rPr>
                        <a:t>Beteiligte Entitäten</a:t>
                      </a:r>
                    </a:p>
                  </a:txBody>
                  <a:tcPr marL="54000" marR="54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1" i="0" u="none" strike="noStrike" cap="none" normalizeH="0" baseline="0" dirty="0">
                          <a:ln>
                            <a:noFill/>
                          </a:ln>
                          <a:solidFill>
                            <a:schemeClr val="tx1"/>
                          </a:solidFill>
                          <a:effectLst/>
                          <a:latin typeface="+mn-lt"/>
                        </a:rPr>
                        <a:t>Attribute</a:t>
                      </a:r>
                    </a:p>
                  </a:txBody>
                  <a:tcPr marL="54000" marR="54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576000">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LEITET</a:t>
                      </a:r>
                    </a:p>
                  </a:txBody>
                  <a:tcPr marL="54000" marR="54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Ordnet einen Angestellten in der Rolle des Abteilungsleiters einer Abteilung zu.</a:t>
                      </a:r>
                    </a:p>
                  </a:txBody>
                  <a:tcPr marL="54000" marR="54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Angestellter (1, 1)</a:t>
                      </a:r>
                      <a:br>
                        <a:rPr kumimoji="0" lang="de-DE" sz="1600" b="0" i="0" u="none" strike="noStrike" cap="none" normalizeH="0" baseline="0" dirty="0">
                          <a:ln>
                            <a:noFill/>
                          </a:ln>
                          <a:solidFill>
                            <a:schemeClr val="tx1"/>
                          </a:solidFill>
                          <a:effectLst/>
                          <a:latin typeface="+mn-lt"/>
                        </a:rPr>
                      </a:br>
                      <a:r>
                        <a:rPr kumimoji="0" lang="de-DE" sz="1600" b="0" i="0" u="none" strike="noStrike" cap="none" normalizeH="0" baseline="0" dirty="0">
                          <a:ln>
                            <a:noFill/>
                          </a:ln>
                          <a:solidFill>
                            <a:schemeClr val="tx1"/>
                          </a:solidFill>
                          <a:effectLst/>
                          <a:latin typeface="+mn-lt"/>
                        </a:rPr>
                        <a:t>Abteilung (1, 1)</a:t>
                      </a:r>
                    </a:p>
                  </a:txBody>
                  <a:tcPr marL="54000" marR="54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Anfangsdatum</a:t>
                      </a:r>
                    </a:p>
                  </a:txBody>
                  <a:tcPr marL="54000" marR="54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576000">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a:ln>
                            <a:noFill/>
                          </a:ln>
                          <a:solidFill>
                            <a:schemeClr val="tx1"/>
                          </a:solidFill>
                          <a:effectLst/>
                          <a:latin typeface="+mn-lt"/>
                        </a:rPr>
                        <a:t>ARBEITET_FÜR</a:t>
                      </a:r>
                    </a:p>
                  </a:txBody>
                  <a:tcPr marL="54000" marR="54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Ordnet einen Angestellten einer Ab-teilung in der Rolle des Mitarbeiters zu.</a:t>
                      </a:r>
                    </a:p>
                  </a:txBody>
                  <a:tcPr marL="54000" marR="54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Angestellter (1, N)</a:t>
                      </a:r>
                      <a:br>
                        <a:rPr kumimoji="0" lang="de-DE" sz="1600" b="0" i="0" u="none" strike="noStrike" cap="none" normalizeH="0" baseline="0" dirty="0">
                          <a:ln>
                            <a:noFill/>
                          </a:ln>
                          <a:solidFill>
                            <a:schemeClr val="tx1"/>
                          </a:solidFill>
                          <a:effectLst/>
                          <a:latin typeface="+mn-lt"/>
                        </a:rPr>
                      </a:br>
                      <a:r>
                        <a:rPr kumimoji="0" lang="de-DE" sz="1600" b="0" i="0" u="none" strike="noStrike" cap="none" normalizeH="0" baseline="0" dirty="0">
                          <a:ln>
                            <a:noFill/>
                          </a:ln>
                          <a:solidFill>
                            <a:schemeClr val="tx1"/>
                          </a:solidFill>
                          <a:effectLst/>
                          <a:latin typeface="+mn-lt"/>
                        </a:rPr>
                        <a:t>Abteilung (1, 1)</a:t>
                      </a:r>
                    </a:p>
                  </a:txBody>
                  <a:tcPr marL="54000" marR="54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endParaRPr kumimoji="0" lang="de-DE" sz="1600" b="0" i="0" u="none" strike="noStrike" cap="none" normalizeH="0" baseline="0" dirty="0">
                        <a:ln>
                          <a:noFill/>
                        </a:ln>
                        <a:solidFill>
                          <a:schemeClr val="tx1"/>
                        </a:solidFill>
                        <a:effectLst/>
                        <a:latin typeface="+mn-lt"/>
                      </a:endParaRPr>
                    </a:p>
                  </a:txBody>
                  <a:tcPr marL="54000" marR="54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576000">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a:ln>
                            <a:noFill/>
                          </a:ln>
                          <a:solidFill>
                            <a:schemeClr val="tx1"/>
                          </a:solidFill>
                          <a:effectLst/>
                          <a:latin typeface="+mn-lt"/>
                        </a:rPr>
                        <a:t>...</a:t>
                      </a:r>
                      <a:br>
                        <a:rPr kumimoji="0" lang="de-DE" sz="1600" b="0" i="0" u="none" strike="noStrike" cap="none" normalizeH="0" baseline="0">
                          <a:ln>
                            <a:noFill/>
                          </a:ln>
                          <a:solidFill>
                            <a:schemeClr val="tx1"/>
                          </a:solidFill>
                          <a:effectLst/>
                          <a:latin typeface="+mn-lt"/>
                        </a:rPr>
                      </a:br>
                      <a:endParaRPr kumimoji="0" lang="de-DE" sz="1600" b="0" i="0" u="none" strike="noStrike" cap="none" normalizeH="0" baseline="0">
                        <a:ln>
                          <a:noFill/>
                        </a:ln>
                        <a:solidFill>
                          <a:schemeClr val="tx1"/>
                        </a:solidFill>
                        <a:effectLst/>
                        <a:latin typeface="+mn-lt"/>
                      </a:endParaRPr>
                    </a:p>
                  </a:txBody>
                  <a:tcPr marL="54000" marR="54000" marT="36000" marB="360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a:t>
                      </a:r>
                    </a:p>
                  </a:txBody>
                  <a:tcPr marL="54000" marR="54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a:t>
                      </a:r>
                    </a:p>
                  </a:txBody>
                  <a:tcPr marL="54000" marR="54000" marT="36000" marB="360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0" i="0" u="none" strike="noStrike" cap="none" normalizeH="0" baseline="0" dirty="0">
                          <a:ln>
                            <a:noFill/>
                          </a:ln>
                          <a:solidFill>
                            <a:schemeClr val="tx1"/>
                          </a:solidFill>
                          <a:effectLst/>
                          <a:latin typeface="+mn-lt"/>
                        </a:rPr>
                        <a:t>...</a:t>
                      </a:r>
                    </a:p>
                  </a:txBody>
                  <a:tcPr marL="54000" marR="54000" marT="36000" marB="360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875902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F1981-01E0-8240-B5A5-FE3A4E584FA3}"/>
              </a:ext>
            </a:extLst>
          </p:cNvPr>
          <p:cNvSpPr>
            <a:spLocks noGrp="1"/>
          </p:cNvSpPr>
          <p:nvPr>
            <p:ph type="title"/>
          </p:nvPr>
        </p:nvSpPr>
        <p:spPr/>
        <p:txBody>
          <a:bodyPr/>
          <a:lstStyle/>
          <a:p>
            <a:r>
              <a:rPr lang="de-DE" dirty="0"/>
              <a:t>Beispiel: Einschränkungen &amp; Ableitungen</a:t>
            </a:r>
          </a:p>
        </p:txBody>
      </p:sp>
      <p:sp>
        <p:nvSpPr>
          <p:cNvPr id="6" name="Date Placeholder 5">
            <a:extLst>
              <a:ext uri="{FF2B5EF4-FFF2-40B4-BE49-F238E27FC236}">
                <a16:creationId xmlns:a16="http://schemas.microsoft.com/office/drawing/2014/main" id="{6D62EF5D-D801-5F41-ACA8-0CAA5836B4D4}"/>
              </a:ext>
            </a:extLst>
          </p:cNvPr>
          <p:cNvSpPr>
            <a:spLocks noGrp="1"/>
          </p:cNvSpPr>
          <p:nvPr>
            <p:ph type="dt" sz="half" idx="2"/>
          </p:nvPr>
        </p:nvSpPr>
        <p:spPr/>
        <p:txBody>
          <a:bodyPr/>
          <a:lstStyle/>
          <a:p>
            <a:r>
              <a:rPr lang="en-GB"/>
              <a:t>Modellierung</a:t>
            </a:r>
          </a:p>
        </p:txBody>
      </p:sp>
      <p:sp>
        <p:nvSpPr>
          <p:cNvPr id="7" name="Footer Placeholder 6">
            <a:extLst>
              <a:ext uri="{FF2B5EF4-FFF2-40B4-BE49-F238E27FC236}">
                <a16:creationId xmlns:a16="http://schemas.microsoft.com/office/drawing/2014/main" id="{C8FA80CD-2C65-AB4B-B229-53489D81BA15}"/>
              </a:ext>
            </a:extLst>
          </p:cNvPr>
          <p:cNvSpPr>
            <a:spLocks noGrp="1"/>
          </p:cNvSpPr>
          <p:nvPr>
            <p:ph type="ftr" sz="quarter" idx="3"/>
          </p:nvPr>
        </p:nvSpPr>
        <p:spPr/>
        <p:txBody>
          <a:bodyPr/>
          <a:lstStyle/>
          <a:p>
            <a:r>
              <a:rPr lang="en-GB"/>
              <a:t>T. Braun - Datenbanken</a:t>
            </a:r>
          </a:p>
        </p:txBody>
      </p:sp>
      <p:sp>
        <p:nvSpPr>
          <p:cNvPr id="3" name="Slide Number Placeholder 2">
            <a:extLst>
              <a:ext uri="{FF2B5EF4-FFF2-40B4-BE49-F238E27FC236}">
                <a16:creationId xmlns:a16="http://schemas.microsoft.com/office/drawing/2014/main" id="{2EE38BA1-25F7-F149-8CC2-55AA90753701}"/>
              </a:ext>
            </a:extLst>
          </p:cNvPr>
          <p:cNvSpPr>
            <a:spLocks noGrp="1"/>
          </p:cNvSpPr>
          <p:nvPr>
            <p:ph type="sldNum" sz="quarter" idx="4"/>
          </p:nvPr>
        </p:nvSpPr>
        <p:spPr/>
        <p:txBody>
          <a:bodyPr/>
          <a:lstStyle/>
          <a:p>
            <a:fld id="{6B52BCD7-8B4B-1443-81DC-540C3C62FE02}" type="slidenum">
              <a:rPr lang="en-GB" smtClean="0"/>
              <a:t>68</a:t>
            </a:fld>
            <a:endParaRPr lang="en-GB"/>
          </a:p>
        </p:txBody>
      </p:sp>
      <p:graphicFrame>
        <p:nvGraphicFramePr>
          <p:cNvPr id="4" name="Group 78">
            <a:extLst>
              <a:ext uri="{FF2B5EF4-FFF2-40B4-BE49-F238E27FC236}">
                <a16:creationId xmlns:a16="http://schemas.microsoft.com/office/drawing/2014/main" id="{2710CE4C-0B22-FB4C-9028-7E1F9A3DE161}"/>
              </a:ext>
            </a:extLst>
          </p:cNvPr>
          <p:cNvGraphicFramePr>
            <a:graphicFrameLocks noGrp="1"/>
          </p:cNvGraphicFramePr>
          <p:nvPr>
            <p:extLst>
              <p:ext uri="{D42A27DB-BD31-4B8C-83A1-F6EECF244321}">
                <p14:modId xmlns:p14="http://schemas.microsoft.com/office/powerpoint/2010/main" val="1776327657"/>
              </p:ext>
            </p:extLst>
          </p:nvPr>
        </p:nvGraphicFramePr>
        <p:xfrm>
          <a:off x="1796919" y="1797445"/>
          <a:ext cx="8597462" cy="4057754"/>
        </p:xfrm>
        <a:graphic>
          <a:graphicData uri="http://schemas.openxmlformats.org/drawingml/2006/table">
            <a:tbl>
              <a:tblPr/>
              <a:tblGrid>
                <a:gridCol w="8597462">
                  <a:extLst>
                    <a:ext uri="{9D8B030D-6E8A-4147-A177-3AD203B41FA5}">
                      <a16:colId xmlns:a16="http://schemas.microsoft.com/office/drawing/2014/main" val="20000"/>
                    </a:ext>
                  </a:extLst>
                </a:gridCol>
              </a:tblGrid>
              <a:tr h="444877">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1" i="0" u="none" strike="noStrike" cap="none" normalizeH="0" baseline="0">
                          <a:ln>
                            <a:noFill/>
                          </a:ln>
                          <a:solidFill>
                            <a:schemeClr val="tx1"/>
                          </a:solidFill>
                          <a:effectLst/>
                          <a:latin typeface="+mn-lt"/>
                          <a:cs typeface="Arial" pitchFamily="34" charset="0"/>
                        </a:rPr>
                        <a:t>Einschränkungen (Constraints)</a:t>
                      </a:r>
                    </a:p>
                  </a:txBody>
                  <a:tcPr marL="54000" marR="54000" marT="36000" marB="3600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2124000">
                <a:tc>
                  <a:txBody>
                    <a:bodyPr/>
                    <a:lstStyle/>
                    <a:p>
                      <a:pPr marL="725488" marR="0" lvl="0" indent="-725488"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1" i="0" u="none" strike="noStrike" cap="none" normalizeH="0" baseline="0" dirty="0">
                          <a:ln>
                            <a:noFill/>
                          </a:ln>
                          <a:solidFill>
                            <a:schemeClr val="tx1"/>
                          </a:solidFill>
                          <a:effectLst/>
                          <a:latin typeface="+mn-lt"/>
                          <a:cs typeface="Arial" pitchFamily="34" charset="0"/>
                        </a:rPr>
                        <a:t>(BR1)</a:t>
                      </a:r>
                      <a:r>
                        <a:rPr kumimoji="0" lang="de-DE" sz="1600" b="0" i="0" u="none" strike="noStrike" cap="none" normalizeH="0" baseline="0" dirty="0">
                          <a:ln>
                            <a:noFill/>
                          </a:ln>
                          <a:solidFill>
                            <a:schemeClr val="tx1"/>
                          </a:solidFill>
                          <a:effectLst/>
                          <a:latin typeface="+mn-lt"/>
                          <a:cs typeface="Arial" pitchFamily="34" charset="0"/>
                        </a:rPr>
                        <a:t>	Ein Abteilungsleiter muss auch Mitarbeiter der Abteilung sein.</a:t>
                      </a:r>
                    </a:p>
                    <a:p>
                      <a:pPr marL="725488" marR="0" lvl="0" indent="-725488"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1" i="0" u="none" strike="noStrike" cap="none" normalizeH="0" baseline="0" dirty="0">
                          <a:ln>
                            <a:noFill/>
                          </a:ln>
                          <a:solidFill>
                            <a:schemeClr val="tx1"/>
                          </a:solidFill>
                          <a:effectLst/>
                          <a:latin typeface="+mn-lt"/>
                          <a:cs typeface="Arial" pitchFamily="34" charset="0"/>
                        </a:rPr>
                        <a:t>(BR2)	</a:t>
                      </a:r>
                      <a:r>
                        <a:rPr kumimoji="0" lang="de-DE" sz="1600" b="0" i="0" u="none" strike="noStrike" cap="none" normalizeH="0" baseline="0" dirty="0">
                          <a:ln>
                            <a:noFill/>
                          </a:ln>
                          <a:solidFill>
                            <a:schemeClr val="tx1"/>
                          </a:solidFill>
                          <a:effectLst/>
                          <a:latin typeface="+mn-lt"/>
                          <a:cs typeface="Arial" pitchFamily="34" charset="0"/>
                        </a:rPr>
                        <a:t>Ein Mitarbeiter darf kein höheres Gehalt beziehen als das des Abteilungsleiters der Abteilung, zu der er gehört.</a:t>
                      </a:r>
                    </a:p>
                    <a:p>
                      <a:pPr marL="725488" marR="0" lvl="0" indent="-725488"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1" i="0" u="none" strike="noStrike" cap="none" normalizeH="0" baseline="0" dirty="0">
                          <a:ln>
                            <a:noFill/>
                          </a:ln>
                          <a:solidFill>
                            <a:schemeClr val="tx1"/>
                          </a:solidFill>
                          <a:effectLst/>
                          <a:latin typeface="+mn-lt"/>
                          <a:cs typeface="Arial" pitchFamily="34" charset="0"/>
                        </a:rPr>
                        <a:t>(BR3)</a:t>
                      </a:r>
                      <a:r>
                        <a:rPr kumimoji="0" lang="de-DE" sz="1600" b="0" i="0" u="none" strike="noStrike" cap="none" normalizeH="0" baseline="0" dirty="0">
                          <a:ln>
                            <a:noFill/>
                          </a:ln>
                          <a:solidFill>
                            <a:schemeClr val="tx1"/>
                          </a:solidFill>
                          <a:effectLst/>
                          <a:latin typeface="+mn-lt"/>
                          <a:cs typeface="Arial" pitchFamily="34" charset="0"/>
                        </a:rPr>
                        <a:t>	Eine Abteilung mit Standort in Schweden muss von einem Mitarbeiter geleitet werden, der mindestens zehn Jahre durchgehend bei der Firma angestellt ist.</a:t>
                      </a:r>
                    </a:p>
                    <a:p>
                      <a:pPr marL="711200" marR="0" lvl="0" indent="-711200"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1" i="0" u="none" strike="noStrike" cap="none" normalizeH="0" baseline="0" dirty="0">
                          <a:ln>
                            <a:noFill/>
                          </a:ln>
                          <a:solidFill>
                            <a:schemeClr val="tx1"/>
                          </a:solidFill>
                          <a:effectLst/>
                          <a:latin typeface="+mn-lt"/>
                          <a:cs typeface="Arial" pitchFamily="34" charset="0"/>
                        </a:rPr>
                        <a:t>(BR4)</a:t>
                      </a:r>
                      <a:r>
                        <a:rPr kumimoji="0" lang="de-DE" sz="1600" b="0" i="0" u="none" strike="noStrike" cap="none" normalizeH="0" baseline="0" dirty="0">
                          <a:ln>
                            <a:noFill/>
                          </a:ln>
                          <a:solidFill>
                            <a:schemeClr val="tx1"/>
                          </a:solidFill>
                          <a:effectLst/>
                          <a:latin typeface="+mn-lt"/>
                          <a:cs typeface="Arial" pitchFamily="34" charset="0"/>
                        </a:rPr>
                        <a:t>	Ein Mitarbeiter, der keiner Abteilung zugeordnet ist, darf an keinem Projekt mitwirken.</a:t>
                      </a:r>
                    </a:p>
                    <a:p>
                      <a:pPr marL="361950" marR="0" lvl="0" indent="-361950" algn="l" defTabSz="762000" rtl="0" eaLnBrk="1" fontAlgn="base" latinLnBrk="0" hangingPunct="1">
                        <a:lnSpc>
                          <a:spcPct val="100000"/>
                        </a:lnSpc>
                        <a:spcBef>
                          <a:spcPct val="20000"/>
                        </a:spcBef>
                        <a:spcAft>
                          <a:spcPct val="0"/>
                        </a:spcAft>
                        <a:buClrTx/>
                        <a:buSzTx/>
                        <a:buFont typeface="Arial Narrow" pitchFamily="32" charset="0"/>
                        <a:buNone/>
                        <a:tabLst>
                          <a:tab pos="361950" algn="l"/>
                        </a:tabLst>
                      </a:pPr>
                      <a:r>
                        <a:rPr kumimoji="0" lang="de-DE" sz="1600" b="0" i="0" u="none" strike="noStrike" cap="none" normalizeH="0" baseline="0" dirty="0">
                          <a:ln>
                            <a:noFill/>
                          </a:ln>
                          <a:solidFill>
                            <a:schemeClr val="tx1"/>
                          </a:solidFill>
                          <a:effectLst/>
                          <a:latin typeface="+mn-lt"/>
                          <a:cs typeface="Arial" pitchFamily="34" charset="0"/>
                        </a:rPr>
                        <a:t>...</a:t>
                      </a:r>
                    </a:p>
                  </a:txBody>
                  <a:tcPr marL="54000" marR="54000" marT="36000" marB="3600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444877">
                <a:tc>
                  <a:txBody>
                    <a:bodyPr/>
                    <a:lstStyle/>
                    <a:p>
                      <a:pPr marL="0" marR="0" lvl="0" indent="0" algn="ctr"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1" i="0" u="none" strike="noStrike" cap="none" normalizeH="0" baseline="0" dirty="0">
                          <a:ln>
                            <a:noFill/>
                          </a:ln>
                          <a:solidFill>
                            <a:schemeClr val="tx1"/>
                          </a:solidFill>
                          <a:effectLst/>
                          <a:latin typeface="+mn-lt"/>
                          <a:cs typeface="Arial" pitchFamily="34" charset="0"/>
                        </a:rPr>
                        <a:t>Ableitungen (</a:t>
                      </a:r>
                      <a:r>
                        <a:rPr kumimoji="0" lang="de-DE" sz="1600" b="1" i="0" u="none" strike="noStrike" cap="none" normalizeH="0" baseline="0" dirty="0" err="1">
                          <a:ln>
                            <a:noFill/>
                          </a:ln>
                          <a:solidFill>
                            <a:schemeClr val="tx1"/>
                          </a:solidFill>
                          <a:effectLst/>
                          <a:latin typeface="+mn-lt"/>
                          <a:cs typeface="Arial" pitchFamily="34" charset="0"/>
                        </a:rPr>
                        <a:t>Derivations</a:t>
                      </a:r>
                      <a:r>
                        <a:rPr kumimoji="0" lang="de-DE" sz="1600" b="1" i="0" u="none" strike="noStrike" cap="none" normalizeH="0" baseline="0" dirty="0">
                          <a:ln>
                            <a:noFill/>
                          </a:ln>
                          <a:solidFill>
                            <a:schemeClr val="tx1"/>
                          </a:solidFill>
                          <a:effectLst/>
                          <a:latin typeface="+mn-lt"/>
                          <a:cs typeface="Arial" pitchFamily="34" charset="0"/>
                        </a:rPr>
                        <a:t>)</a:t>
                      </a:r>
                    </a:p>
                  </a:txBody>
                  <a:tcPr marL="54000" marR="54000" marT="36000" marB="3600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044000">
                <a:tc>
                  <a:txBody>
                    <a:bodyPr/>
                    <a:lstStyle/>
                    <a:p>
                      <a:pPr marL="725488" marR="0" lvl="0" indent="-725488" algn="l" defTabSz="762000" rtl="0" eaLnBrk="1" fontAlgn="base" latinLnBrk="0" hangingPunct="1">
                        <a:lnSpc>
                          <a:spcPct val="100000"/>
                        </a:lnSpc>
                        <a:spcBef>
                          <a:spcPct val="20000"/>
                        </a:spcBef>
                        <a:spcAft>
                          <a:spcPct val="0"/>
                        </a:spcAft>
                        <a:buClrTx/>
                        <a:buSzTx/>
                        <a:buFont typeface="Arial Narrow" pitchFamily="32" charset="0"/>
                        <a:buNone/>
                        <a:tabLst/>
                      </a:pPr>
                      <a:r>
                        <a:rPr kumimoji="0" lang="de-DE" sz="1600" b="1" i="0" u="none" strike="noStrike" cap="none" normalizeH="0" baseline="0" dirty="0">
                          <a:ln>
                            <a:noFill/>
                          </a:ln>
                          <a:solidFill>
                            <a:schemeClr val="tx1"/>
                          </a:solidFill>
                          <a:effectLst/>
                          <a:latin typeface="+mn-lt"/>
                          <a:cs typeface="Arial" pitchFamily="34" charset="0"/>
                        </a:rPr>
                        <a:t>(BR7)</a:t>
                      </a:r>
                      <a:r>
                        <a:rPr kumimoji="0" lang="de-DE" sz="1600" b="0" i="0" u="none" strike="noStrike" cap="none" normalizeH="0" baseline="0" dirty="0">
                          <a:ln>
                            <a:noFill/>
                          </a:ln>
                          <a:solidFill>
                            <a:schemeClr val="tx1"/>
                          </a:solidFill>
                          <a:effectLst/>
                          <a:latin typeface="+mn-lt"/>
                          <a:cs typeface="Arial" pitchFamily="34" charset="0"/>
                        </a:rPr>
                        <a:t>	Die Anzahl der Angestellten einer Abteilung ergibt sich aus der Anzahl der Angestellten, die über die Relation ARBEITET_FÜR mit der jeweiligen Abteilung in Beziehung stehen.</a:t>
                      </a:r>
                    </a:p>
                    <a:p>
                      <a:pPr marL="361950" marR="0" lvl="0" indent="-361950" algn="l" defTabSz="762000" rtl="0" eaLnBrk="1" fontAlgn="base" latinLnBrk="0" hangingPunct="1">
                        <a:lnSpc>
                          <a:spcPct val="100000"/>
                        </a:lnSpc>
                        <a:spcBef>
                          <a:spcPct val="20000"/>
                        </a:spcBef>
                        <a:spcAft>
                          <a:spcPct val="0"/>
                        </a:spcAft>
                        <a:buClrTx/>
                        <a:buSzTx/>
                        <a:buFont typeface="Arial Narrow" pitchFamily="32" charset="0"/>
                        <a:buNone/>
                        <a:tabLst>
                          <a:tab pos="361950" algn="l"/>
                        </a:tabLst>
                      </a:pPr>
                      <a:r>
                        <a:rPr kumimoji="0" lang="de-DE" sz="1600" b="0" i="0" u="none" strike="noStrike" cap="none" normalizeH="0" baseline="0" dirty="0">
                          <a:ln>
                            <a:noFill/>
                          </a:ln>
                          <a:solidFill>
                            <a:schemeClr val="tx1"/>
                          </a:solidFill>
                          <a:effectLst/>
                          <a:latin typeface="+mn-lt"/>
                          <a:cs typeface="Arial" pitchFamily="34" charset="0"/>
                        </a:rPr>
                        <a:t>...</a:t>
                      </a:r>
                    </a:p>
                  </a:txBody>
                  <a:tcPr marL="54000" marR="54000" marT="36000" marB="36000"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339563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3796F7-1A86-F043-90F9-8EF796C87072}"/>
              </a:ext>
            </a:extLst>
          </p:cNvPr>
          <p:cNvSpPr>
            <a:spLocks noGrp="1"/>
          </p:cNvSpPr>
          <p:nvPr>
            <p:ph type="title"/>
          </p:nvPr>
        </p:nvSpPr>
        <p:spPr/>
        <p:txBody>
          <a:bodyPr/>
          <a:lstStyle/>
          <a:p>
            <a:r>
              <a:rPr lang="de-DE" dirty="0"/>
              <a:t>Qualitätskriterien für (E)ER-Schemata</a:t>
            </a:r>
          </a:p>
        </p:txBody>
      </p:sp>
      <p:sp>
        <p:nvSpPr>
          <p:cNvPr id="6" name="Content Placeholder 5">
            <a:extLst>
              <a:ext uri="{FF2B5EF4-FFF2-40B4-BE49-F238E27FC236}">
                <a16:creationId xmlns:a16="http://schemas.microsoft.com/office/drawing/2014/main" id="{F56D9C8C-889A-024B-ACBC-FC073593D6EF}"/>
              </a:ext>
            </a:extLst>
          </p:cNvPr>
          <p:cNvSpPr>
            <a:spLocks noGrp="1"/>
          </p:cNvSpPr>
          <p:nvPr>
            <p:ph idx="1"/>
          </p:nvPr>
        </p:nvSpPr>
        <p:spPr/>
        <p:txBody>
          <a:bodyPr>
            <a:noAutofit/>
          </a:bodyPr>
          <a:lstStyle/>
          <a:p>
            <a:pPr lvl="0"/>
            <a:r>
              <a:rPr lang="de-DE" dirty="0">
                <a:solidFill>
                  <a:schemeClr val="accent1"/>
                </a:solidFill>
              </a:rPr>
              <a:t>Korrektheit</a:t>
            </a:r>
          </a:p>
          <a:p>
            <a:pPr lvl="1"/>
            <a:r>
              <a:rPr lang="de-DE" dirty="0"/>
              <a:t>Modellierte Entitäten, Beziehungen, Attribute sind in der zugrunde liegenden Miniwelt enthalten, werden getreu der gegebenen Miniwelt-Darstellung in einen Zusammenhang gesetzt</a:t>
            </a:r>
          </a:p>
          <a:p>
            <a:pPr lvl="0"/>
            <a:r>
              <a:rPr lang="de-DE" dirty="0">
                <a:solidFill>
                  <a:schemeClr val="accent1"/>
                </a:solidFill>
              </a:rPr>
              <a:t>Vollständigkeit</a:t>
            </a:r>
          </a:p>
          <a:p>
            <a:pPr lvl="1"/>
            <a:r>
              <a:rPr lang="de-DE" dirty="0"/>
              <a:t>Miniwelt-Darstellung wird (soweit möglich) vollständig durch das (E)ER-Schema wiedergegeben</a:t>
            </a:r>
          </a:p>
          <a:p>
            <a:pPr lvl="0"/>
            <a:r>
              <a:rPr lang="de-DE" dirty="0" err="1">
                <a:solidFill>
                  <a:schemeClr val="accent1"/>
                </a:solidFill>
              </a:rPr>
              <a:t>Minimalität</a:t>
            </a:r>
            <a:endParaRPr lang="de-DE" dirty="0">
              <a:solidFill>
                <a:schemeClr val="accent1"/>
              </a:solidFill>
            </a:endParaRPr>
          </a:p>
          <a:p>
            <a:pPr lvl="1"/>
            <a:r>
              <a:rPr lang="de-DE" dirty="0"/>
              <a:t>Im (E)</a:t>
            </a:r>
            <a:r>
              <a:rPr lang="de-DE"/>
              <a:t>ER-Schema berücksichtigte </a:t>
            </a:r>
            <a:r>
              <a:rPr lang="de-DE" dirty="0"/>
              <a:t>Konzepte, Beziehungen, Attribute der Miniwelt sind möglichst redundanzfrei modelliert</a:t>
            </a:r>
          </a:p>
          <a:p>
            <a:pPr lvl="0"/>
            <a:r>
              <a:rPr lang="de-DE" dirty="0">
                <a:solidFill>
                  <a:schemeClr val="accent1"/>
                </a:solidFill>
              </a:rPr>
              <a:t>Lesbarkeit</a:t>
            </a:r>
          </a:p>
          <a:p>
            <a:pPr lvl="1"/>
            <a:r>
              <a:rPr lang="de-DE" dirty="0"/>
              <a:t>(E)ER-Schema ist übersichtlich organisiert, zeigt einen systematischen Aufbau</a:t>
            </a:r>
          </a:p>
          <a:p>
            <a:pPr lvl="0"/>
            <a:r>
              <a:rPr lang="de-DE" dirty="0">
                <a:solidFill>
                  <a:schemeClr val="accent1"/>
                </a:solidFill>
              </a:rPr>
              <a:t>Verständlichkeit</a:t>
            </a:r>
          </a:p>
          <a:p>
            <a:pPr lvl="1"/>
            <a:r>
              <a:rPr lang="de-DE" dirty="0"/>
              <a:t>Modellierte (logische) Zusammenhänge entsprechen einer „natürlichen“ Intuition</a:t>
            </a:r>
          </a:p>
        </p:txBody>
      </p:sp>
      <p:sp>
        <p:nvSpPr>
          <p:cNvPr id="2" name="Date Placeholder 1">
            <a:extLst>
              <a:ext uri="{FF2B5EF4-FFF2-40B4-BE49-F238E27FC236}">
                <a16:creationId xmlns:a16="http://schemas.microsoft.com/office/drawing/2014/main" id="{6ECED23E-6E40-8845-B458-FFF6B53F9344}"/>
              </a:ext>
            </a:extLst>
          </p:cNvPr>
          <p:cNvSpPr>
            <a:spLocks noGrp="1"/>
          </p:cNvSpPr>
          <p:nvPr>
            <p:ph type="dt" sz="half" idx="2"/>
          </p:nvPr>
        </p:nvSpPr>
        <p:spPr/>
        <p:txBody>
          <a:bodyPr/>
          <a:lstStyle/>
          <a:p>
            <a:r>
              <a:rPr lang="en-GB"/>
              <a:t>Modellierung</a:t>
            </a:r>
          </a:p>
        </p:txBody>
      </p:sp>
      <p:sp>
        <p:nvSpPr>
          <p:cNvPr id="3" name="Footer Placeholder 2">
            <a:extLst>
              <a:ext uri="{FF2B5EF4-FFF2-40B4-BE49-F238E27FC236}">
                <a16:creationId xmlns:a16="http://schemas.microsoft.com/office/drawing/2014/main" id="{134902E4-5CC0-2C4E-AAC7-EA5C991DC245}"/>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E3BE1684-FCB9-5C45-8B1A-11EF636F13CE}"/>
              </a:ext>
            </a:extLst>
          </p:cNvPr>
          <p:cNvSpPr>
            <a:spLocks noGrp="1"/>
          </p:cNvSpPr>
          <p:nvPr>
            <p:ph type="sldNum" sz="quarter" idx="4"/>
          </p:nvPr>
        </p:nvSpPr>
        <p:spPr/>
        <p:txBody>
          <a:bodyPr/>
          <a:lstStyle/>
          <a:p>
            <a:fld id="{6B52BCD7-8B4B-1443-81DC-540C3C62FE02}" type="slidenum">
              <a:rPr lang="en-GB" smtClean="0"/>
              <a:t>69</a:t>
            </a:fld>
            <a:endParaRPr lang="en-GB"/>
          </a:p>
        </p:txBody>
      </p:sp>
    </p:spTree>
    <p:extLst>
      <p:ext uri="{BB962C8B-B14F-4D97-AF65-F5344CB8AC3E}">
        <p14:creationId xmlns:p14="http://schemas.microsoft.com/office/powerpoint/2010/main" val="1186623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42986-4A3D-494F-8908-38D7ECA67333}"/>
              </a:ext>
            </a:extLst>
          </p:cNvPr>
          <p:cNvSpPr>
            <a:spLocks noGrp="1"/>
          </p:cNvSpPr>
          <p:nvPr>
            <p:ph type="title"/>
          </p:nvPr>
        </p:nvSpPr>
        <p:spPr/>
        <p:txBody>
          <a:bodyPr/>
          <a:lstStyle/>
          <a:p>
            <a:r>
              <a:rPr lang="de-DE"/>
              <a:t>Überblick: 2. Datenbank-Modellierung</a:t>
            </a:r>
          </a:p>
        </p:txBody>
      </p:sp>
      <p:sp>
        <p:nvSpPr>
          <p:cNvPr id="3" name="Content Placeholder 2">
            <a:extLst>
              <a:ext uri="{FF2B5EF4-FFF2-40B4-BE49-F238E27FC236}">
                <a16:creationId xmlns:a16="http://schemas.microsoft.com/office/drawing/2014/main" id="{BBB725B1-3089-7B45-87E8-5DA1B38A5C22}"/>
              </a:ext>
            </a:extLst>
          </p:cNvPr>
          <p:cNvSpPr>
            <a:spLocks noGrp="1"/>
          </p:cNvSpPr>
          <p:nvPr>
            <p:ph idx="1"/>
          </p:nvPr>
        </p:nvSpPr>
        <p:spPr/>
        <p:txBody>
          <a:bodyPr numCol="2"/>
          <a:lstStyle/>
          <a:p>
            <a:pPr marL="457200" indent="-457200">
              <a:buFont typeface="+mj-lt"/>
              <a:buAutoNum type="alphaUcPeriod"/>
            </a:pPr>
            <a:r>
              <a:rPr lang="de-DE" i="1" dirty="0"/>
              <a:t>Motivation</a:t>
            </a:r>
          </a:p>
          <a:p>
            <a:pPr lvl="1"/>
            <a:r>
              <a:rPr lang="de-DE" dirty="0"/>
              <a:t>Modelle und Modellierung</a:t>
            </a:r>
          </a:p>
          <a:p>
            <a:pPr marL="457200" indent="-457200">
              <a:buFont typeface="+mj-lt"/>
              <a:buAutoNum type="alphaUcPeriod"/>
            </a:pPr>
            <a:r>
              <a:rPr lang="de-DE" b="1" i="1" dirty="0">
                <a:solidFill>
                  <a:schemeClr val="accent1"/>
                </a:solidFill>
              </a:rPr>
              <a:t>Entity-</a:t>
            </a:r>
            <a:r>
              <a:rPr lang="de-DE" b="1" i="1" dirty="0" err="1">
                <a:solidFill>
                  <a:schemeClr val="accent1"/>
                </a:solidFill>
              </a:rPr>
              <a:t>Relationship</a:t>
            </a:r>
            <a:r>
              <a:rPr lang="de-DE" b="1" i="1" dirty="0">
                <a:solidFill>
                  <a:schemeClr val="accent1"/>
                </a:solidFill>
              </a:rPr>
              <a:t>-Modell (ER)</a:t>
            </a:r>
          </a:p>
          <a:p>
            <a:pPr lvl="1"/>
            <a:r>
              <a:rPr lang="de-DE" dirty="0">
                <a:solidFill>
                  <a:schemeClr val="accent1"/>
                </a:solidFill>
              </a:rPr>
              <a:t>Komponenten</a:t>
            </a:r>
          </a:p>
          <a:p>
            <a:pPr lvl="1"/>
            <a:r>
              <a:rPr lang="de-DE" dirty="0">
                <a:solidFill>
                  <a:schemeClr val="accent1"/>
                </a:solidFill>
              </a:rPr>
              <a:t>Von Anforderungen zum ER-Modell</a:t>
            </a:r>
          </a:p>
          <a:p>
            <a:pPr lvl="1"/>
            <a:r>
              <a:rPr lang="de-DE" dirty="0">
                <a:solidFill>
                  <a:schemeClr val="accent1"/>
                </a:solidFill>
              </a:rPr>
              <a:t>Interpretation von ER-Modellen</a:t>
            </a:r>
          </a:p>
          <a:p>
            <a:pPr lvl="1"/>
            <a:endParaRPr lang="de-DE" dirty="0"/>
          </a:p>
          <a:p>
            <a:pPr lvl="1"/>
            <a:endParaRPr lang="de-DE" dirty="0"/>
          </a:p>
          <a:p>
            <a:pPr lvl="1"/>
            <a:endParaRPr lang="de-DE" dirty="0"/>
          </a:p>
          <a:p>
            <a:pPr lvl="1"/>
            <a:endParaRPr lang="de-DE" dirty="0"/>
          </a:p>
          <a:p>
            <a:pPr lvl="1"/>
            <a:endParaRPr lang="de-DE" dirty="0"/>
          </a:p>
          <a:p>
            <a:pPr marL="457200" indent="-457200">
              <a:buFont typeface="+mj-lt"/>
              <a:buAutoNum type="alphaUcPeriod"/>
            </a:pPr>
            <a:r>
              <a:rPr lang="de-DE" i="1" dirty="0"/>
              <a:t>Enhanced ER-Modell (EER)</a:t>
            </a:r>
          </a:p>
          <a:p>
            <a:pPr lvl="1"/>
            <a:r>
              <a:rPr lang="de-DE" dirty="0"/>
              <a:t>Spezialisierung, Generalisierung</a:t>
            </a:r>
          </a:p>
          <a:p>
            <a:pPr lvl="1"/>
            <a:r>
              <a:rPr lang="de-DE" dirty="0"/>
              <a:t>Modellierungsvorgehen</a:t>
            </a:r>
          </a:p>
          <a:p>
            <a:pPr lvl="1"/>
            <a:r>
              <a:rPr lang="de-DE" dirty="0"/>
              <a:t>Beziehung zu UML </a:t>
            </a:r>
          </a:p>
          <a:p>
            <a:pPr marL="457200" indent="-457200">
              <a:buFont typeface="+mj-lt"/>
              <a:buAutoNum type="alphaUcPeriod"/>
            </a:pPr>
            <a:r>
              <a:rPr lang="de-DE" i="1" dirty="0"/>
              <a:t>Dokumentation &amp; Bewertung</a:t>
            </a:r>
          </a:p>
          <a:p>
            <a:pPr lvl="1"/>
            <a:r>
              <a:rPr lang="de-DE" dirty="0"/>
              <a:t>Dokumentation</a:t>
            </a:r>
          </a:p>
          <a:p>
            <a:pPr lvl="1"/>
            <a:r>
              <a:rPr lang="de-DE" dirty="0"/>
              <a:t>Qualitätskriterien EER</a:t>
            </a:r>
          </a:p>
          <a:p>
            <a:endParaRPr lang="de-DE" dirty="0"/>
          </a:p>
        </p:txBody>
      </p:sp>
      <p:sp>
        <p:nvSpPr>
          <p:cNvPr id="5" name="Date Placeholder 4">
            <a:extLst>
              <a:ext uri="{FF2B5EF4-FFF2-40B4-BE49-F238E27FC236}">
                <a16:creationId xmlns:a16="http://schemas.microsoft.com/office/drawing/2014/main" id="{AAC3D43C-8123-734D-A6D6-AE4164EC4ADD}"/>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24C7A7EF-E5BA-604A-84D2-2498329353AD}"/>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D55D7CEC-2DF2-DD49-96FD-7749C91C6A73}"/>
              </a:ext>
            </a:extLst>
          </p:cNvPr>
          <p:cNvSpPr>
            <a:spLocks noGrp="1"/>
          </p:cNvSpPr>
          <p:nvPr>
            <p:ph type="sldNum" sz="quarter" idx="4"/>
          </p:nvPr>
        </p:nvSpPr>
        <p:spPr/>
        <p:txBody>
          <a:bodyPr/>
          <a:lstStyle/>
          <a:p>
            <a:fld id="{6B52BCD7-8B4B-1443-81DC-540C3C62FE02}" type="slidenum">
              <a:rPr lang="de-DE" smtClean="0"/>
              <a:t>7</a:t>
            </a:fld>
            <a:endParaRPr lang="de-DE"/>
          </a:p>
        </p:txBody>
      </p:sp>
    </p:spTree>
    <p:extLst>
      <p:ext uri="{BB962C8B-B14F-4D97-AF65-F5344CB8AC3E}">
        <p14:creationId xmlns:p14="http://schemas.microsoft.com/office/powerpoint/2010/main" val="13673183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F436E-8BBD-BE49-915D-B0B42378089A}"/>
              </a:ext>
            </a:extLst>
          </p:cNvPr>
          <p:cNvSpPr>
            <a:spLocks noGrp="1"/>
          </p:cNvSpPr>
          <p:nvPr>
            <p:ph type="title"/>
          </p:nvPr>
        </p:nvSpPr>
        <p:spPr/>
        <p:txBody>
          <a:bodyPr/>
          <a:lstStyle/>
          <a:p>
            <a:r>
              <a:rPr lang="de-DE" dirty="0"/>
              <a:t>Konsistenzprüfungen möglich</a:t>
            </a:r>
          </a:p>
        </p:txBody>
      </p:sp>
      <p:sp>
        <p:nvSpPr>
          <p:cNvPr id="37" name="Content Placeholder 36">
            <a:extLst>
              <a:ext uri="{FF2B5EF4-FFF2-40B4-BE49-F238E27FC236}">
                <a16:creationId xmlns:a16="http://schemas.microsoft.com/office/drawing/2014/main" id="{8D05701B-7855-7048-B94A-F032BF0559DF}"/>
              </a:ext>
            </a:extLst>
          </p:cNvPr>
          <p:cNvSpPr>
            <a:spLocks noGrp="1"/>
          </p:cNvSpPr>
          <p:nvPr>
            <p:ph idx="1"/>
          </p:nvPr>
        </p:nvSpPr>
        <p:spPr/>
        <p:txBody>
          <a:bodyPr>
            <a:normAutofit/>
          </a:bodyPr>
          <a:lstStyle/>
          <a:p>
            <a:r>
              <a:rPr lang="de-DE" dirty="0"/>
              <a:t>Ein Beispiel aus dem Norden</a:t>
            </a:r>
          </a:p>
          <a:p>
            <a:endParaRPr lang="de-DE" dirty="0"/>
          </a:p>
          <a:p>
            <a:endParaRPr lang="de-DE" dirty="0"/>
          </a:p>
          <a:p>
            <a:r>
              <a:rPr lang="de-DE" dirty="0"/>
              <a:t>Es gibt </a:t>
            </a:r>
            <a:r>
              <a:rPr lang="de-DE" dirty="0">
                <a:solidFill>
                  <a:srgbClr val="FFC000"/>
                </a:solidFill>
              </a:rPr>
              <a:t>keine Marzipanliebhaber</a:t>
            </a:r>
            <a:r>
              <a:rPr lang="de-DE" dirty="0">
                <a:solidFill>
                  <a:srgbClr val="C00000"/>
                </a:solidFill>
              </a:rPr>
              <a:t> </a:t>
            </a:r>
            <a:r>
              <a:rPr lang="de-DE" dirty="0"/>
              <a:t>mehr</a:t>
            </a:r>
            <a:r>
              <a:rPr lang="de-DE" dirty="0">
                <a:solidFill>
                  <a:srgbClr val="C00000"/>
                </a:solidFill>
              </a:rPr>
              <a:t> </a:t>
            </a:r>
            <a:br>
              <a:rPr lang="de-DE" dirty="0">
                <a:solidFill>
                  <a:srgbClr val="C00000"/>
                </a:solidFill>
              </a:rPr>
            </a:br>
            <a:r>
              <a:rPr lang="de-DE" dirty="0"/>
              <a:t>➝ </a:t>
            </a:r>
            <a:r>
              <a:rPr lang="de-DE" dirty="0">
                <a:solidFill>
                  <a:srgbClr val="FFC000"/>
                </a:solidFill>
              </a:rPr>
              <a:t>Alle Lübecker sind Marzipanverächter</a:t>
            </a:r>
            <a:r>
              <a:rPr lang="de-DE" dirty="0"/>
              <a:t>?!</a:t>
            </a:r>
          </a:p>
          <a:p>
            <a:endParaRPr lang="de-DE" dirty="0">
              <a:solidFill>
                <a:srgbClr val="C00000"/>
              </a:solidFill>
            </a:endParaRPr>
          </a:p>
          <a:p>
            <a:r>
              <a:rPr lang="de-DE" dirty="0">
                <a:solidFill>
                  <a:schemeClr val="accent1"/>
                </a:solidFill>
              </a:rPr>
              <a:t>Konsistenzprüfungen</a:t>
            </a:r>
          </a:p>
          <a:p>
            <a:pPr lvl="1"/>
            <a:r>
              <a:rPr lang="de-DE" dirty="0"/>
              <a:t>Automatische Bestimmung von leeren Begriffen</a:t>
            </a:r>
          </a:p>
          <a:p>
            <a:pPr lvl="1"/>
            <a:r>
              <a:rPr lang="de-DE" dirty="0"/>
              <a:t>Prüfung auf globale Konsistenz</a:t>
            </a:r>
          </a:p>
        </p:txBody>
      </p:sp>
      <p:sp>
        <p:nvSpPr>
          <p:cNvPr id="3" name="Date Placeholder 2">
            <a:extLst>
              <a:ext uri="{FF2B5EF4-FFF2-40B4-BE49-F238E27FC236}">
                <a16:creationId xmlns:a16="http://schemas.microsoft.com/office/drawing/2014/main" id="{B083B14C-121E-4845-91A6-1DFF97A3E695}"/>
              </a:ext>
            </a:extLst>
          </p:cNvPr>
          <p:cNvSpPr>
            <a:spLocks noGrp="1"/>
          </p:cNvSpPr>
          <p:nvPr>
            <p:ph type="dt" sz="half" idx="2"/>
          </p:nvPr>
        </p:nvSpPr>
        <p:spPr/>
        <p:txBody>
          <a:bodyPr/>
          <a:lstStyle/>
          <a:p>
            <a:r>
              <a:rPr lang="en-GB"/>
              <a:t>Modellierung</a:t>
            </a:r>
          </a:p>
        </p:txBody>
      </p:sp>
      <p:sp>
        <p:nvSpPr>
          <p:cNvPr id="7" name="Footer Placeholder 6">
            <a:extLst>
              <a:ext uri="{FF2B5EF4-FFF2-40B4-BE49-F238E27FC236}">
                <a16:creationId xmlns:a16="http://schemas.microsoft.com/office/drawing/2014/main" id="{58EB8CF8-5F45-0445-A581-8D2CCCD7E62E}"/>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28BA3B99-A45D-5641-A26E-E1DDCF0F4FF8}"/>
              </a:ext>
            </a:extLst>
          </p:cNvPr>
          <p:cNvSpPr>
            <a:spLocks noGrp="1"/>
          </p:cNvSpPr>
          <p:nvPr>
            <p:ph type="sldNum" sz="quarter" idx="4"/>
          </p:nvPr>
        </p:nvSpPr>
        <p:spPr/>
        <p:txBody>
          <a:bodyPr/>
          <a:lstStyle/>
          <a:p>
            <a:fld id="{6B52BCD7-8B4B-1443-81DC-540C3C62FE02}" type="slidenum">
              <a:rPr lang="en-GB" smtClean="0"/>
              <a:t>70</a:t>
            </a:fld>
            <a:endParaRPr lang="en-GB"/>
          </a:p>
        </p:txBody>
      </p:sp>
      <p:grpSp>
        <p:nvGrpSpPr>
          <p:cNvPr id="41" name="Group 40">
            <a:extLst>
              <a:ext uri="{FF2B5EF4-FFF2-40B4-BE49-F238E27FC236}">
                <a16:creationId xmlns:a16="http://schemas.microsoft.com/office/drawing/2014/main" id="{3A06F7E7-44E2-D349-BD78-193E14DD2A78}"/>
              </a:ext>
            </a:extLst>
          </p:cNvPr>
          <p:cNvGrpSpPr/>
          <p:nvPr/>
        </p:nvGrpSpPr>
        <p:grpSpPr>
          <a:xfrm>
            <a:off x="6786559" y="2296971"/>
            <a:ext cx="4757843" cy="3297883"/>
            <a:chOff x="4312660" y="2794547"/>
            <a:chExt cx="4757843" cy="3297883"/>
          </a:xfrm>
        </p:grpSpPr>
        <p:grpSp>
          <p:nvGrpSpPr>
            <p:cNvPr id="5" name="Group 4">
              <a:extLst>
                <a:ext uri="{FF2B5EF4-FFF2-40B4-BE49-F238E27FC236}">
                  <a16:creationId xmlns:a16="http://schemas.microsoft.com/office/drawing/2014/main" id="{96CE8CF4-3240-5343-A584-D51133B84214}"/>
                </a:ext>
              </a:extLst>
            </p:cNvPr>
            <p:cNvGrpSpPr/>
            <p:nvPr/>
          </p:nvGrpSpPr>
          <p:grpSpPr>
            <a:xfrm>
              <a:off x="4312660" y="2794547"/>
              <a:ext cx="4757843" cy="3297883"/>
              <a:chOff x="4655003" y="3648924"/>
              <a:chExt cx="4757843" cy="3297883"/>
            </a:xfrm>
          </p:grpSpPr>
          <p:grpSp>
            <p:nvGrpSpPr>
              <p:cNvPr id="6" name="Group 5">
                <a:extLst>
                  <a:ext uri="{FF2B5EF4-FFF2-40B4-BE49-F238E27FC236}">
                    <a16:creationId xmlns:a16="http://schemas.microsoft.com/office/drawing/2014/main" id="{769E7DDC-D640-5E4D-95E3-16E2E02C4B1D}"/>
                  </a:ext>
                </a:extLst>
              </p:cNvPr>
              <p:cNvGrpSpPr/>
              <p:nvPr/>
            </p:nvGrpSpPr>
            <p:grpSpPr>
              <a:xfrm>
                <a:off x="4655003" y="3648924"/>
                <a:ext cx="4757843" cy="3297883"/>
                <a:chOff x="4655003" y="3648924"/>
                <a:chExt cx="4757843" cy="3297883"/>
              </a:xfrm>
            </p:grpSpPr>
            <p:grpSp>
              <p:nvGrpSpPr>
                <p:cNvPr id="11" name="Group 10">
                  <a:extLst>
                    <a:ext uri="{FF2B5EF4-FFF2-40B4-BE49-F238E27FC236}">
                      <a16:creationId xmlns:a16="http://schemas.microsoft.com/office/drawing/2014/main" id="{5906EDCD-863E-6E42-91AB-94DFCD763BBA}"/>
                    </a:ext>
                  </a:extLst>
                </p:cNvPr>
                <p:cNvGrpSpPr/>
                <p:nvPr/>
              </p:nvGrpSpPr>
              <p:grpSpPr>
                <a:xfrm>
                  <a:off x="4655003" y="3648924"/>
                  <a:ext cx="3553902" cy="3297883"/>
                  <a:chOff x="4320887" y="3901142"/>
                  <a:chExt cx="3553902" cy="3297883"/>
                </a:xfrm>
              </p:grpSpPr>
              <p:sp>
                <p:nvSpPr>
                  <p:cNvPr id="25" name="Rectangle 2">
                    <a:extLst>
                      <a:ext uri="{FF2B5EF4-FFF2-40B4-BE49-F238E27FC236}">
                        <a16:creationId xmlns:a16="http://schemas.microsoft.com/office/drawing/2014/main" id="{059DC40F-1126-E646-9438-BB003E2280D9}"/>
                      </a:ext>
                    </a:extLst>
                  </p:cNvPr>
                  <p:cNvSpPr>
                    <a:spLocks noChangeArrowheads="1"/>
                  </p:cNvSpPr>
                  <p:nvPr/>
                </p:nvSpPr>
                <p:spPr bwMode="auto">
                  <a:xfrm>
                    <a:off x="5900605" y="3901142"/>
                    <a:ext cx="1475662"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SH-Großstädter</a:t>
                    </a:r>
                  </a:p>
                </p:txBody>
              </p:sp>
              <p:sp>
                <p:nvSpPr>
                  <p:cNvPr id="26" name="Rectangle 2">
                    <a:extLst>
                      <a:ext uri="{FF2B5EF4-FFF2-40B4-BE49-F238E27FC236}">
                        <a16:creationId xmlns:a16="http://schemas.microsoft.com/office/drawing/2014/main" id="{592FDA2D-BB9A-314C-A42C-1299C7FC0D22}"/>
                      </a:ext>
                    </a:extLst>
                  </p:cNvPr>
                  <p:cNvSpPr>
                    <a:spLocks noChangeArrowheads="1"/>
                  </p:cNvSpPr>
                  <p:nvPr/>
                </p:nvSpPr>
                <p:spPr bwMode="auto">
                  <a:xfrm>
                    <a:off x="5454132" y="6666059"/>
                    <a:ext cx="1030731" cy="532966"/>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Marzipan-</a:t>
                    </a:r>
                  </a:p>
                  <a:p>
                    <a:pPr algn="ctr">
                      <a:lnSpc>
                        <a:spcPct val="90000"/>
                      </a:lnSpc>
                    </a:pPr>
                    <a:r>
                      <a:rPr lang="de-DE" sz="1600" dirty="0" err="1"/>
                      <a:t>liebhaber</a:t>
                    </a:r>
                    <a:endParaRPr lang="de-DE" sz="1600" dirty="0"/>
                  </a:p>
                </p:txBody>
              </p:sp>
              <p:sp>
                <p:nvSpPr>
                  <p:cNvPr id="27" name="Rectangle 2">
                    <a:extLst>
                      <a:ext uri="{FF2B5EF4-FFF2-40B4-BE49-F238E27FC236}">
                        <a16:creationId xmlns:a16="http://schemas.microsoft.com/office/drawing/2014/main" id="{5672A9D6-0F64-B245-B3BD-C099F7480592}"/>
                      </a:ext>
                    </a:extLst>
                  </p:cNvPr>
                  <p:cNvSpPr>
                    <a:spLocks noChangeArrowheads="1"/>
                  </p:cNvSpPr>
                  <p:nvPr/>
                </p:nvSpPr>
                <p:spPr bwMode="auto">
                  <a:xfrm>
                    <a:off x="6859574" y="6666059"/>
                    <a:ext cx="1015215"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Gourmets</a:t>
                    </a:r>
                  </a:p>
                </p:txBody>
              </p:sp>
              <p:sp>
                <p:nvSpPr>
                  <p:cNvPr id="28" name="Rectangle 2">
                    <a:extLst>
                      <a:ext uri="{FF2B5EF4-FFF2-40B4-BE49-F238E27FC236}">
                        <a16:creationId xmlns:a16="http://schemas.microsoft.com/office/drawing/2014/main" id="{5FC6BDEF-FBAA-0948-904F-89109C574B76}"/>
                      </a:ext>
                    </a:extLst>
                  </p:cNvPr>
                  <p:cNvSpPr>
                    <a:spLocks noChangeArrowheads="1"/>
                  </p:cNvSpPr>
                  <p:nvPr/>
                </p:nvSpPr>
                <p:spPr bwMode="auto">
                  <a:xfrm>
                    <a:off x="4320887" y="6666059"/>
                    <a:ext cx="1030732" cy="532966"/>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Marzipan-</a:t>
                    </a:r>
                  </a:p>
                  <a:p>
                    <a:pPr algn="ctr">
                      <a:lnSpc>
                        <a:spcPct val="90000"/>
                      </a:lnSpc>
                    </a:pPr>
                    <a:r>
                      <a:rPr lang="de-DE" sz="1600" dirty="0" err="1"/>
                      <a:t>verächter</a:t>
                    </a:r>
                    <a:endParaRPr lang="de-DE" sz="1600" dirty="0"/>
                  </a:p>
                </p:txBody>
              </p:sp>
              <p:sp>
                <p:nvSpPr>
                  <p:cNvPr id="29" name="Oval 28">
                    <a:extLst>
                      <a:ext uri="{FF2B5EF4-FFF2-40B4-BE49-F238E27FC236}">
                        <a16:creationId xmlns:a16="http://schemas.microsoft.com/office/drawing/2014/main" id="{D4FF8C97-AAC1-7E42-B314-02E369CDB4B4}"/>
                      </a:ext>
                    </a:extLst>
                  </p:cNvPr>
                  <p:cNvSpPr/>
                  <p:nvPr/>
                </p:nvSpPr>
                <p:spPr>
                  <a:xfrm>
                    <a:off x="5244784" y="5819201"/>
                    <a:ext cx="288000" cy="288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a:t>
                    </a:r>
                  </a:p>
                </p:txBody>
              </p:sp>
              <p:cxnSp>
                <p:nvCxnSpPr>
                  <p:cNvPr id="30" name="Straight Connector 29">
                    <a:extLst>
                      <a:ext uri="{FF2B5EF4-FFF2-40B4-BE49-F238E27FC236}">
                        <a16:creationId xmlns:a16="http://schemas.microsoft.com/office/drawing/2014/main" id="{72F587BA-A76C-964E-8C60-10EE2D4BCB88}"/>
                      </a:ext>
                    </a:extLst>
                  </p:cNvPr>
                  <p:cNvCxnSpPr>
                    <a:cxnSpLocks/>
                    <a:stCxn id="19" idx="2"/>
                    <a:endCxn id="29" idx="0"/>
                  </p:cNvCxnSpPr>
                  <p:nvPr/>
                </p:nvCxnSpPr>
                <p:spPr>
                  <a:xfrm>
                    <a:off x="5388784" y="5570688"/>
                    <a:ext cx="0" cy="248513"/>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7179785A-7633-C549-8A94-62EFC13A3044}"/>
                      </a:ext>
                    </a:extLst>
                  </p:cNvPr>
                  <p:cNvCxnSpPr>
                    <a:cxnSpLocks/>
                    <a:stCxn id="28" idx="0"/>
                    <a:endCxn id="29" idx="3"/>
                  </p:cNvCxnSpPr>
                  <p:nvPr/>
                </p:nvCxnSpPr>
                <p:spPr>
                  <a:xfrm flipV="1">
                    <a:off x="4836253" y="6065024"/>
                    <a:ext cx="450708" cy="60103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F53DF524-2491-E242-9193-61DCE56F252D}"/>
                      </a:ext>
                    </a:extLst>
                  </p:cNvPr>
                  <p:cNvCxnSpPr>
                    <a:cxnSpLocks/>
                    <a:stCxn id="26" idx="0"/>
                    <a:endCxn id="29" idx="5"/>
                  </p:cNvCxnSpPr>
                  <p:nvPr/>
                </p:nvCxnSpPr>
                <p:spPr>
                  <a:xfrm flipH="1" flipV="1">
                    <a:off x="5490607" y="6065024"/>
                    <a:ext cx="478891" cy="60103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93C54A5F-7804-C04F-8BBA-746C09659114}"/>
                      </a:ext>
                    </a:extLst>
                  </p:cNvPr>
                  <p:cNvCxnSpPr>
                    <a:cxnSpLocks/>
                    <a:stCxn id="40" idx="3"/>
                    <a:endCxn id="27" idx="0"/>
                  </p:cNvCxnSpPr>
                  <p:nvPr/>
                </p:nvCxnSpPr>
                <p:spPr>
                  <a:xfrm flipH="1">
                    <a:off x="7367182" y="6087064"/>
                    <a:ext cx="413893" cy="57899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34" name="Round Same Side Corner Rectangle 87">
                    <a:extLst>
                      <a:ext uri="{FF2B5EF4-FFF2-40B4-BE49-F238E27FC236}">
                        <a16:creationId xmlns:a16="http://schemas.microsoft.com/office/drawing/2014/main" id="{1981348D-EA72-F849-A209-FB5172AB53D2}"/>
                      </a:ext>
                    </a:extLst>
                  </p:cNvPr>
                  <p:cNvSpPr/>
                  <p:nvPr/>
                </p:nvSpPr>
                <p:spPr>
                  <a:xfrm rot="8414714">
                    <a:off x="5633005" y="6231226"/>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5" name="Round Same Side Corner Rectangle 87">
                    <a:extLst>
                      <a:ext uri="{FF2B5EF4-FFF2-40B4-BE49-F238E27FC236}">
                        <a16:creationId xmlns:a16="http://schemas.microsoft.com/office/drawing/2014/main" id="{64AD6546-7D9E-8642-B48C-16AC6B7EED42}"/>
                      </a:ext>
                    </a:extLst>
                  </p:cNvPr>
                  <p:cNvSpPr/>
                  <p:nvPr/>
                </p:nvSpPr>
                <p:spPr>
                  <a:xfrm rot="12885388">
                    <a:off x="4917935" y="6235843"/>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6" name="Round Same Side Corner Rectangle 87">
                    <a:extLst>
                      <a:ext uri="{FF2B5EF4-FFF2-40B4-BE49-F238E27FC236}">
                        <a16:creationId xmlns:a16="http://schemas.microsoft.com/office/drawing/2014/main" id="{F04C7343-F610-7E41-82A3-C06EF10D593F}"/>
                      </a:ext>
                    </a:extLst>
                  </p:cNvPr>
                  <p:cNvSpPr/>
                  <p:nvPr/>
                </p:nvSpPr>
                <p:spPr>
                  <a:xfrm rot="13207436">
                    <a:off x="7458806" y="6247411"/>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nvGrpSpPr>
                <p:cNvPr id="12" name="Group 11">
                  <a:extLst>
                    <a:ext uri="{FF2B5EF4-FFF2-40B4-BE49-F238E27FC236}">
                      <a16:creationId xmlns:a16="http://schemas.microsoft.com/office/drawing/2014/main" id="{A584B916-6552-7E4A-9E2F-9C357DA809D1}"/>
                    </a:ext>
                  </a:extLst>
                </p:cNvPr>
                <p:cNvGrpSpPr/>
                <p:nvPr/>
              </p:nvGrpSpPr>
              <p:grpSpPr>
                <a:xfrm>
                  <a:off x="5255720" y="3960291"/>
                  <a:ext cx="3287429" cy="1358179"/>
                  <a:chOff x="5255720" y="3960291"/>
                  <a:chExt cx="3287429" cy="1358179"/>
                </a:xfrm>
              </p:grpSpPr>
              <p:cxnSp>
                <p:nvCxnSpPr>
                  <p:cNvPr id="17" name="Straight Connector 16">
                    <a:extLst>
                      <a:ext uri="{FF2B5EF4-FFF2-40B4-BE49-F238E27FC236}">
                        <a16:creationId xmlns:a16="http://schemas.microsoft.com/office/drawing/2014/main" id="{9DBEB766-369C-C747-B65C-325E8221932C}"/>
                      </a:ext>
                    </a:extLst>
                  </p:cNvPr>
                  <p:cNvCxnSpPr>
                    <a:cxnSpLocks/>
                    <a:stCxn id="25" idx="2"/>
                    <a:endCxn id="20" idx="0"/>
                  </p:cNvCxnSpPr>
                  <p:nvPr/>
                </p:nvCxnSpPr>
                <p:spPr>
                  <a:xfrm>
                    <a:off x="6972552" y="3960291"/>
                    <a:ext cx="0" cy="234455"/>
                  </a:xfrm>
                  <a:prstGeom prst="line">
                    <a:avLst/>
                  </a:prstGeom>
                  <a:ln w="38100" cmpd="dbl">
                    <a:solidFill>
                      <a:schemeClr val="tx1"/>
                    </a:solidFill>
                  </a:ln>
                </p:spPr>
                <p:style>
                  <a:lnRef idx="1">
                    <a:schemeClr val="dk1"/>
                  </a:lnRef>
                  <a:fillRef idx="0">
                    <a:schemeClr val="dk1"/>
                  </a:fillRef>
                  <a:effectRef idx="0">
                    <a:schemeClr val="dk1"/>
                  </a:effectRef>
                  <a:fontRef idx="minor">
                    <a:schemeClr val="tx1"/>
                  </a:fontRef>
                </p:style>
              </p:cxnSp>
              <p:sp>
                <p:nvSpPr>
                  <p:cNvPr id="18" name="Rectangle 2">
                    <a:extLst>
                      <a:ext uri="{FF2B5EF4-FFF2-40B4-BE49-F238E27FC236}">
                        <a16:creationId xmlns:a16="http://schemas.microsoft.com/office/drawing/2014/main" id="{CB14E6EB-187D-E847-B088-7E2798E18233}"/>
                      </a:ext>
                    </a:extLst>
                  </p:cNvPr>
                  <p:cNvSpPr>
                    <a:spLocks noChangeArrowheads="1"/>
                  </p:cNvSpPr>
                  <p:nvPr/>
                </p:nvSpPr>
                <p:spPr bwMode="auto">
                  <a:xfrm>
                    <a:off x="7882710" y="5007103"/>
                    <a:ext cx="660439"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Kieler</a:t>
                    </a:r>
                  </a:p>
                </p:txBody>
              </p:sp>
              <p:sp>
                <p:nvSpPr>
                  <p:cNvPr id="19" name="Rectangle 2">
                    <a:extLst>
                      <a:ext uri="{FF2B5EF4-FFF2-40B4-BE49-F238E27FC236}">
                        <a16:creationId xmlns:a16="http://schemas.microsoft.com/office/drawing/2014/main" id="{57965742-093F-284B-880E-D8B9124C05FC}"/>
                      </a:ext>
                    </a:extLst>
                  </p:cNvPr>
                  <p:cNvSpPr>
                    <a:spLocks noChangeArrowheads="1"/>
                  </p:cNvSpPr>
                  <p:nvPr/>
                </p:nvSpPr>
                <p:spPr bwMode="auto">
                  <a:xfrm>
                    <a:off x="5255720" y="5007103"/>
                    <a:ext cx="934359" cy="311367"/>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Lübecker</a:t>
                    </a:r>
                  </a:p>
                </p:txBody>
              </p:sp>
              <p:sp>
                <p:nvSpPr>
                  <p:cNvPr id="20" name="Oval 19">
                    <a:extLst>
                      <a:ext uri="{FF2B5EF4-FFF2-40B4-BE49-F238E27FC236}">
                        <a16:creationId xmlns:a16="http://schemas.microsoft.com/office/drawing/2014/main" id="{078E2486-C446-9645-87DC-E028609C3D0F}"/>
                      </a:ext>
                    </a:extLst>
                  </p:cNvPr>
                  <p:cNvSpPr/>
                  <p:nvPr/>
                </p:nvSpPr>
                <p:spPr>
                  <a:xfrm>
                    <a:off x="6828552" y="4194746"/>
                    <a:ext cx="288000" cy="288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a:t>
                    </a:r>
                  </a:p>
                </p:txBody>
              </p:sp>
              <p:cxnSp>
                <p:nvCxnSpPr>
                  <p:cNvPr id="21" name="Straight Connector 20">
                    <a:extLst>
                      <a:ext uri="{FF2B5EF4-FFF2-40B4-BE49-F238E27FC236}">
                        <a16:creationId xmlns:a16="http://schemas.microsoft.com/office/drawing/2014/main" id="{2C33DCC7-CFD1-4743-B4FE-91F446454D95}"/>
                      </a:ext>
                    </a:extLst>
                  </p:cNvPr>
                  <p:cNvCxnSpPr>
                    <a:cxnSpLocks/>
                    <a:stCxn id="19" idx="0"/>
                    <a:endCxn id="20" idx="3"/>
                  </p:cNvCxnSpPr>
                  <p:nvPr/>
                </p:nvCxnSpPr>
                <p:spPr>
                  <a:xfrm flipV="1">
                    <a:off x="5722900" y="4440569"/>
                    <a:ext cx="1147829" cy="56653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FB8E0F3B-EBF1-884F-BC0D-BC598DA1D3F7}"/>
                      </a:ext>
                    </a:extLst>
                  </p:cNvPr>
                  <p:cNvCxnSpPr>
                    <a:cxnSpLocks/>
                    <a:stCxn id="20" idx="5"/>
                    <a:endCxn id="18" idx="0"/>
                  </p:cNvCxnSpPr>
                  <p:nvPr/>
                </p:nvCxnSpPr>
                <p:spPr>
                  <a:xfrm>
                    <a:off x="7074375" y="4440569"/>
                    <a:ext cx="1138555" cy="566534"/>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3" name="Round Same Side Corner Rectangle 87">
                    <a:extLst>
                      <a:ext uri="{FF2B5EF4-FFF2-40B4-BE49-F238E27FC236}">
                        <a16:creationId xmlns:a16="http://schemas.microsoft.com/office/drawing/2014/main" id="{970A6F57-70B3-4941-A10D-9B4D43ACFB6D}"/>
                      </a:ext>
                    </a:extLst>
                  </p:cNvPr>
                  <p:cNvSpPr/>
                  <p:nvPr/>
                </p:nvSpPr>
                <p:spPr>
                  <a:xfrm rot="14544336">
                    <a:off x="6142383" y="4584262"/>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4" name="Round Same Side Corner Rectangle 87">
                    <a:extLst>
                      <a:ext uri="{FF2B5EF4-FFF2-40B4-BE49-F238E27FC236}">
                        <a16:creationId xmlns:a16="http://schemas.microsoft.com/office/drawing/2014/main" id="{9654054B-2207-9643-A9D8-31B789B72C71}"/>
                      </a:ext>
                    </a:extLst>
                  </p:cNvPr>
                  <p:cNvSpPr/>
                  <p:nvPr/>
                </p:nvSpPr>
                <p:spPr>
                  <a:xfrm rot="7082721">
                    <a:off x="7594806" y="4612438"/>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nvGrpSpPr>
                <p:cNvPr id="13" name="Group 12">
                  <a:extLst>
                    <a:ext uri="{FF2B5EF4-FFF2-40B4-BE49-F238E27FC236}">
                      <a16:creationId xmlns:a16="http://schemas.microsoft.com/office/drawing/2014/main" id="{2C6914E3-3CD6-A040-AFBC-E4BC7EF4514A}"/>
                    </a:ext>
                  </a:extLst>
                </p:cNvPr>
                <p:cNvGrpSpPr/>
                <p:nvPr/>
              </p:nvGrpSpPr>
              <p:grpSpPr>
                <a:xfrm>
                  <a:off x="8318837" y="5834846"/>
                  <a:ext cx="1094009" cy="1111961"/>
                  <a:chOff x="8318837" y="5834846"/>
                  <a:chExt cx="1094009" cy="1111961"/>
                </a:xfrm>
              </p:grpSpPr>
              <p:sp>
                <p:nvSpPr>
                  <p:cNvPr id="14" name="Rectangle 2">
                    <a:extLst>
                      <a:ext uri="{FF2B5EF4-FFF2-40B4-BE49-F238E27FC236}">
                        <a16:creationId xmlns:a16="http://schemas.microsoft.com/office/drawing/2014/main" id="{8DE65D82-DA9B-5545-A8A9-39172C9CB35E}"/>
                      </a:ext>
                    </a:extLst>
                  </p:cNvPr>
                  <p:cNvSpPr>
                    <a:spLocks noChangeArrowheads="1"/>
                  </p:cNvSpPr>
                  <p:nvPr/>
                </p:nvSpPr>
                <p:spPr bwMode="auto">
                  <a:xfrm>
                    <a:off x="8360570" y="6413841"/>
                    <a:ext cx="1052276" cy="532966"/>
                  </a:xfrm>
                  <a:prstGeom prst="rect">
                    <a:avLst/>
                  </a:prstGeom>
                  <a:solidFill>
                    <a:schemeClr val="bg1"/>
                  </a:solidFill>
                  <a:ln w="12700">
                    <a:solidFill>
                      <a:schemeClr val="tx1"/>
                    </a:solidFill>
                    <a:miter lim="800000"/>
                    <a:headEnd/>
                    <a:tailEnd/>
                  </a:ln>
                </p:spPr>
                <p:txBody>
                  <a:bodyPr wrap="none" lIns="90488" tIns="44450" rIns="90488" bIns="44450">
                    <a:spAutoFit/>
                  </a:bodyPr>
                  <a:lstStyle/>
                  <a:p>
                    <a:pPr algn="ctr">
                      <a:lnSpc>
                        <a:spcPct val="90000"/>
                      </a:lnSpc>
                    </a:pPr>
                    <a:r>
                      <a:rPr lang="de-DE" sz="1600" dirty="0"/>
                      <a:t>Fast-Food-</a:t>
                    </a:r>
                    <a:br>
                      <a:rPr lang="de-DE" sz="1600" dirty="0"/>
                    </a:br>
                    <a:r>
                      <a:rPr lang="de-DE" sz="1600" dirty="0"/>
                      <a:t>Freunde</a:t>
                    </a:r>
                  </a:p>
                </p:txBody>
              </p:sp>
              <p:cxnSp>
                <p:nvCxnSpPr>
                  <p:cNvPr id="15" name="Straight Connector 14">
                    <a:extLst>
                      <a:ext uri="{FF2B5EF4-FFF2-40B4-BE49-F238E27FC236}">
                        <a16:creationId xmlns:a16="http://schemas.microsoft.com/office/drawing/2014/main" id="{19C911FB-705B-C04F-9C2A-377C8D519F1B}"/>
                      </a:ext>
                    </a:extLst>
                  </p:cNvPr>
                  <p:cNvCxnSpPr>
                    <a:cxnSpLocks/>
                    <a:stCxn id="40" idx="5"/>
                    <a:endCxn id="14" idx="0"/>
                  </p:cNvCxnSpPr>
                  <p:nvPr/>
                </p:nvCxnSpPr>
                <p:spPr>
                  <a:xfrm>
                    <a:off x="8318837" y="5834846"/>
                    <a:ext cx="567871" cy="57899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6" name="Round Same Side Corner Rectangle 87">
                    <a:extLst>
                      <a:ext uri="{FF2B5EF4-FFF2-40B4-BE49-F238E27FC236}">
                        <a16:creationId xmlns:a16="http://schemas.microsoft.com/office/drawing/2014/main" id="{6B09067C-0C6F-0B41-83FE-3BB5E08A47C0}"/>
                      </a:ext>
                    </a:extLst>
                  </p:cNvPr>
                  <p:cNvSpPr/>
                  <p:nvPr/>
                </p:nvSpPr>
                <p:spPr>
                  <a:xfrm rot="8334320">
                    <a:off x="8505254" y="5975260"/>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cxnSp>
            <p:nvCxnSpPr>
              <p:cNvPr id="8" name="Straight Connector 7">
                <a:extLst>
                  <a:ext uri="{FF2B5EF4-FFF2-40B4-BE49-F238E27FC236}">
                    <a16:creationId xmlns:a16="http://schemas.microsoft.com/office/drawing/2014/main" id="{39C49E5E-8FC3-9642-B87A-F433918002EE}"/>
                  </a:ext>
                </a:extLst>
              </p:cNvPr>
              <p:cNvCxnSpPr>
                <a:cxnSpLocks/>
                <a:stCxn id="40" idx="0"/>
                <a:endCxn id="18" idx="2"/>
              </p:cNvCxnSpPr>
              <p:nvPr/>
            </p:nvCxnSpPr>
            <p:spPr>
              <a:xfrm flipH="1" flipV="1">
                <a:off x="8212930" y="5318470"/>
                <a:ext cx="4084" cy="270553"/>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sp>
          <p:nvSpPr>
            <p:cNvPr id="40" name="Oval 39">
              <a:extLst>
                <a:ext uri="{FF2B5EF4-FFF2-40B4-BE49-F238E27FC236}">
                  <a16:creationId xmlns:a16="http://schemas.microsoft.com/office/drawing/2014/main" id="{E86FF195-8B41-BF4D-800A-91CB68764F7B}"/>
                </a:ext>
              </a:extLst>
            </p:cNvPr>
            <p:cNvSpPr/>
            <p:nvPr/>
          </p:nvSpPr>
          <p:spPr>
            <a:xfrm>
              <a:off x="7730671" y="4734646"/>
              <a:ext cx="288000" cy="288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o</a:t>
              </a:r>
            </a:p>
          </p:txBody>
        </p:sp>
      </p:grpSp>
      <p:grpSp>
        <p:nvGrpSpPr>
          <p:cNvPr id="70" name="Group 69">
            <a:extLst>
              <a:ext uri="{FF2B5EF4-FFF2-40B4-BE49-F238E27FC236}">
                <a16:creationId xmlns:a16="http://schemas.microsoft.com/office/drawing/2014/main" id="{05C57889-D12A-8F44-97FB-62336E29E8C5}"/>
              </a:ext>
            </a:extLst>
          </p:cNvPr>
          <p:cNvGrpSpPr/>
          <p:nvPr/>
        </p:nvGrpSpPr>
        <p:grpSpPr>
          <a:xfrm>
            <a:off x="8399391" y="5378924"/>
            <a:ext cx="1397684" cy="457202"/>
            <a:chOff x="5100952" y="5731005"/>
            <a:chExt cx="1397684" cy="457202"/>
          </a:xfrm>
        </p:grpSpPr>
        <p:cxnSp>
          <p:nvCxnSpPr>
            <p:cNvPr id="68" name="Straight Connector 67">
              <a:extLst>
                <a:ext uri="{FF2B5EF4-FFF2-40B4-BE49-F238E27FC236}">
                  <a16:creationId xmlns:a16="http://schemas.microsoft.com/office/drawing/2014/main" id="{57AB4B62-E657-DC4F-8E6D-EEAB37EFC961}"/>
                </a:ext>
              </a:extLst>
            </p:cNvPr>
            <p:cNvCxnSpPr>
              <a:cxnSpLocks/>
              <a:stCxn id="26" idx="2"/>
              <a:endCxn id="27" idx="2"/>
            </p:cNvCxnSpPr>
            <p:nvPr/>
          </p:nvCxnSpPr>
          <p:spPr>
            <a:xfrm rot="5400000" flipH="1" flipV="1">
              <a:off x="5688994" y="5142963"/>
              <a:ext cx="221599" cy="1397684"/>
            </a:xfrm>
            <a:prstGeom prst="curvedConnector3">
              <a:avLst>
                <a:gd name="adj1" fmla="val -103159"/>
              </a:avLst>
            </a:prstGeom>
            <a:ln w="12700">
              <a:solidFill>
                <a:srgbClr val="FFC000"/>
              </a:solidFill>
            </a:ln>
          </p:spPr>
          <p:style>
            <a:lnRef idx="1">
              <a:schemeClr val="dk1"/>
            </a:lnRef>
            <a:fillRef idx="0">
              <a:schemeClr val="dk1"/>
            </a:fillRef>
            <a:effectRef idx="0">
              <a:schemeClr val="dk1"/>
            </a:effectRef>
            <a:fontRef idx="minor">
              <a:schemeClr val="tx1"/>
            </a:fontRef>
          </p:style>
        </p:cxnSp>
        <p:sp>
          <p:nvSpPr>
            <p:cNvPr id="69" name="Round Same Side Corner Rectangle 87">
              <a:extLst>
                <a:ext uri="{FF2B5EF4-FFF2-40B4-BE49-F238E27FC236}">
                  <a16:creationId xmlns:a16="http://schemas.microsoft.com/office/drawing/2014/main" id="{07A9E4B7-CDAA-C246-B797-0AF25868CE5C}"/>
                </a:ext>
              </a:extLst>
            </p:cNvPr>
            <p:cNvSpPr/>
            <p:nvPr/>
          </p:nvSpPr>
          <p:spPr>
            <a:xfrm rot="14761990">
              <a:off x="6109713" y="5918223"/>
              <a:ext cx="241045" cy="298924"/>
            </a:xfrm>
            <a:custGeom>
              <a:avLst/>
              <a:gdLst>
                <a:gd name="connsiteX0" fmla="*/ 141611 w 283221"/>
                <a:gd name="connsiteY0" fmla="*/ 0 h 372234"/>
                <a:gd name="connsiteX1" fmla="*/ 141611 w 283221"/>
                <a:gd name="connsiteY1" fmla="*/ 0 h 372234"/>
                <a:gd name="connsiteX2" fmla="*/ 283222 w 283221"/>
                <a:gd name="connsiteY2" fmla="*/ 141611 h 372234"/>
                <a:gd name="connsiteX3" fmla="*/ 283221 w 283221"/>
                <a:gd name="connsiteY3" fmla="*/ 372234 h 372234"/>
                <a:gd name="connsiteX4" fmla="*/ 283221 w 283221"/>
                <a:gd name="connsiteY4" fmla="*/ 372234 h 372234"/>
                <a:gd name="connsiteX5" fmla="*/ 0 w 283221"/>
                <a:gd name="connsiteY5" fmla="*/ 372234 h 372234"/>
                <a:gd name="connsiteX6" fmla="*/ 0 w 283221"/>
                <a:gd name="connsiteY6" fmla="*/ 372234 h 372234"/>
                <a:gd name="connsiteX7" fmla="*/ 0 w 283221"/>
                <a:gd name="connsiteY7" fmla="*/ 141611 h 372234"/>
                <a:gd name="connsiteX8" fmla="*/ 141611 w 283221"/>
                <a:gd name="connsiteY8" fmla="*/ 0 h 372234"/>
                <a:gd name="connsiteX0" fmla="*/ 0 w 374661"/>
                <a:gd name="connsiteY0" fmla="*/ 372234 h 463674"/>
                <a:gd name="connsiteX1" fmla="*/ 0 w 374661"/>
                <a:gd name="connsiteY1" fmla="*/ 372234 h 463674"/>
                <a:gd name="connsiteX2" fmla="*/ 0 w 374661"/>
                <a:gd name="connsiteY2" fmla="*/ 141611 h 463674"/>
                <a:gd name="connsiteX3" fmla="*/ 141611 w 374661"/>
                <a:gd name="connsiteY3" fmla="*/ 0 h 463674"/>
                <a:gd name="connsiteX4" fmla="*/ 141611 w 374661"/>
                <a:gd name="connsiteY4" fmla="*/ 0 h 463674"/>
                <a:gd name="connsiteX5" fmla="*/ 283222 w 374661"/>
                <a:gd name="connsiteY5" fmla="*/ 141611 h 463674"/>
                <a:gd name="connsiteX6" fmla="*/ 283221 w 374661"/>
                <a:gd name="connsiteY6" fmla="*/ 372234 h 463674"/>
                <a:gd name="connsiteX7" fmla="*/ 374661 w 374661"/>
                <a:gd name="connsiteY7" fmla="*/ 463674 h 463674"/>
                <a:gd name="connsiteX0" fmla="*/ 0 w 283222"/>
                <a:gd name="connsiteY0" fmla="*/ 372234 h 372234"/>
                <a:gd name="connsiteX1" fmla="*/ 0 w 283222"/>
                <a:gd name="connsiteY1" fmla="*/ 372234 h 372234"/>
                <a:gd name="connsiteX2" fmla="*/ 0 w 283222"/>
                <a:gd name="connsiteY2" fmla="*/ 141611 h 372234"/>
                <a:gd name="connsiteX3" fmla="*/ 141611 w 283222"/>
                <a:gd name="connsiteY3" fmla="*/ 0 h 372234"/>
                <a:gd name="connsiteX4" fmla="*/ 141611 w 283222"/>
                <a:gd name="connsiteY4" fmla="*/ 0 h 372234"/>
                <a:gd name="connsiteX5" fmla="*/ 283222 w 283222"/>
                <a:gd name="connsiteY5" fmla="*/ 141611 h 372234"/>
                <a:gd name="connsiteX6" fmla="*/ 283221 w 283222"/>
                <a:gd name="connsiteY6" fmla="*/ 372234 h 3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222" h="372234">
                  <a:moveTo>
                    <a:pt x="0" y="372234"/>
                  </a:moveTo>
                  <a:lnTo>
                    <a:pt x="0" y="372234"/>
                  </a:lnTo>
                  <a:lnTo>
                    <a:pt x="0" y="141611"/>
                  </a:lnTo>
                  <a:cubicBezTo>
                    <a:pt x="0" y="63401"/>
                    <a:pt x="63401" y="0"/>
                    <a:pt x="141611" y="0"/>
                  </a:cubicBezTo>
                  <a:lnTo>
                    <a:pt x="141611" y="0"/>
                  </a:lnTo>
                  <a:cubicBezTo>
                    <a:pt x="219821" y="0"/>
                    <a:pt x="283222" y="63401"/>
                    <a:pt x="283222" y="141611"/>
                  </a:cubicBezTo>
                  <a:cubicBezTo>
                    <a:pt x="283222" y="218485"/>
                    <a:pt x="283221" y="295360"/>
                    <a:pt x="283221" y="372234"/>
                  </a:cubicBez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9" name="Picture 8">
            <a:extLst>
              <a:ext uri="{FF2B5EF4-FFF2-40B4-BE49-F238E27FC236}">
                <a16:creationId xmlns:a16="http://schemas.microsoft.com/office/drawing/2014/main" id="{62E33D9D-A09F-4F4C-95FE-F79945684C7F}"/>
              </a:ext>
            </a:extLst>
          </p:cNvPr>
          <p:cNvPicPr>
            <a:picLocks noChangeAspect="1"/>
          </p:cNvPicPr>
          <p:nvPr/>
        </p:nvPicPr>
        <p:blipFill>
          <a:blip r:embed="rId3"/>
          <a:stretch>
            <a:fillRect/>
          </a:stretch>
        </p:blipFill>
        <p:spPr>
          <a:xfrm>
            <a:off x="8974175" y="823173"/>
            <a:ext cx="2857500" cy="1409700"/>
          </a:xfrm>
          <a:prstGeom prst="rect">
            <a:avLst/>
          </a:prstGeom>
          <a:ln>
            <a:noFill/>
          </a:ln>
          <a:effectLst>
            <a:softEdge rad="112500"/>
          </a:effectLst>
        </p:spPr>
      </p:pic>
    </p:spTree>
    <p:extLst>
      <p:ext uri="{BB962C8B-B14F-4D97-AF65-F5344CB8AC3E}">
        <p14:creationId xmlns:p14="http://schemas.microsoft.com/office/powerpoint/2010/main" val="187671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C0171-FAB5-9241-A7B0-798A9EF51AA7}"/>
              </a:ext>
            </a:extLst>
          </p:cNvPr>
          <p:cNvSpPr>
            <a:spLocks noGrp="1"/>
          </p:cNvSpPr>
          <p:nvPr>
            <p:ph type="title"/>
          </p:nvPr>
        </p:nvSpPr>
        <p:spPr/>
        <p:txBody>
          <a:bodyPr/>
          <a:lstStyle/>
          <a:p>
            <a:r>
              <a:rPr lang="de-DE" dirty="0"/>
              <a:t>Zwischenzusammenfassung</a:t>
            </a:r>
          </a:p>
        </p:txBody>
      </p:sp>
      <p:sp>
        <p:nvSpPr>
          <p:cNvPr id="3" name="Content Placeholder 2">
            <a:extLst>
              <a:ext uri="{FF2B5EF4-FFF2-40B4-BE49-F238E27FC236}">
                <a16:creationId xmlns:a16="http://schemas.microsoft.com/office/drawing/2014/main" id="{CEA42EF4-6C4E-954D-93AB-B348AAADBA60}"/>
              </a:ext>
            </a:extLst>
          </p:cNvPr>
          <p:cNvSpPr>
            <a:spLocks noGrp="1"/>
          </p:cNvSpPr>
          <p:nvPr>
            <p:ph idx="1"/>
          </p:nvPr>
        </p:nvSpPr>
        <p:spPr/>
        <p:txBody>
          <a:bodyPr>
            <a:normAutofit/>
          </a:bodyPr>
          <a:lstStyle/>
          <a:p>
            <a:r>
              <a:rPr lang="de-DE" dirty="0"/>
              <a:t>Dokumentation von (E)ER-Schemata: Business Rules</a:t>
            </a:r>
          </a:p>
          <a:p>
            <a:pPr lvl="1"/>
            <a:r>
              <a:rPr lang="de-DE" dirty="0"/>
              <a:t>Beschreibungen</a:t>
            </a:r>
          </a:p>
          <a:p>
            <a:pPr lvl="1"/>
            <a:r>
              <a:rPr lang="de-DE" dirty="0"/>
              <a:t>Einschränkungen</a:t>
            </a:r>
          </a:p>
          <a:p>
            <a:pPr lvl="1"/>
            <a:r>
              <a:rPr lang="de-DE" dirty="0"/>
              <a:t>Ableitungen</a:t>
            </a:r>
          </a:p>
          <a:p>
            <a:r>
              <a:rPr lang="de-DE" dirty="0"/>
              <a:t>Qualitätskriterien für (E)ER-Schemata</a:t>
            </a:r>
          </a:p>
          <a:p>
            <a:pPr lvl="1"/>
            <a:r>
              <a:rPr lang="de-DE" dirty="0"/>
              <a:t>Korrektheit, Vollständigkeit, </a:t>
            </a:r>
            <a:r>
              <a:rPr lang="de-DE" dirty="0" err="1"/>
              <a:t>Minimalität</a:t>
            </a:r>
            <a:r>
              <a:rPr lang="de-DE" dirty="0"/>
              <a:t>, Lesbarkeit, Verständlichkeit</a:t>
            </a:r>
          </a:p>
          <a:p>
            <a:pPr lvl="1"/>
            <a:r>
              <a:rPr lang="de-DE" dirty="0"/>
              <a:t>EER-Schemata erlauben Konsistenzprüfungen</a:t>
            </a:r>
          </a:p>
          <a:p>
            <a:endParaRPr lang="de-DE" dirty="0"/>
          </a:p>
        </p:txBody>
      </p:sp>
      <p:sp>
        <p:nvSpPr>
          <p:cNvPr id="32" name="Date Placeholder 31">
            <a:extLst>
              <a:ext uri="{FF2B5EF4-FFF2-40B4-BE49-F238E27FC236}">
                <a16:creationId xmlns:a16="http://schemas.microsoft.com/office/drawing/2014/main" id="{F6992684-2442-4C4F-831C-7C27B59E32FF}"/>
              </a:ext>
            </a:extLst>
          </p:cNvPr>
          <p:cNvSpPr>
            <a:spLocks noGrp="1"/>
          </p:cNvSpPr>
          <p:nvPr>
            <p:ph type="dt" sz="half" idx="2"/>
          </p:nvPr>
        </p:nvSpPr>
        <p:spPr/>
        <p:txBody>
          <a:bodyPr/>
          <a:lstStyle/>
          <a:p>
            <a:r>
              <a:rPr lang="en-GB"/>
              <a:t>Modellierung</a:t>
            </a:r>
          </a:p>
        </p:txBody>
      </p:sp>
      <p:sp>
        <p:nvSpPr>
          <p:cNvPr id="35" name="Footer Placeholder 34">
            <a:extLst>
              <a:ext uri="{FF2B5EF4-FFF2-40B4-BE49-F238E27FC236}">
                <a16:creationId xmlns:a16="http://schemas.microsoft.com/office/drawing/2014/main" id="{EEDD9C14-DE30-FA4B-8083-F0D12C447AD7}"/>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61404F8F-56C4-C34E-8558-2929A8CA5370}"/>
              </a:ext>
            </a:extLst>
          </p:cNvPr>
          <p:cNvSpPr>
            <a:spLocks noGrp="1"/>
          </p:cNvSpPr>
          <p:nvPr>
            <p:ph type="sldNum" sz="quarter" idx="4"/>
          </p:nvPr>
        </p:nvSpPr>
        <p:spPr/>
        <p:txBody>
          <a:bodyPr/>
          <a:lstStyle/>
          <a:p>
            <a:fld id="{6B52BCD7-8B4B-1443-81DC-540C3C62FE02}" type="slidenum">
              <a:rPr lang="en-GB" smtClean="0"/>
              <a:t>71</a:t>
            </a:fld>
            <a:endParaRPr lang="en-GB"/>
          </a:p>
        </p:txBody>
      </p:sp>
      <p:grpSp>
        <p:nvGrpSpPr>
          <p:cNvPr id="25" name="Group 24">
            <a:extLst>
              <a:ext uri="{FF2B5EF4-FFF2-40B4-BE49-F238E27FC236}">
                <a16:creationId xmlns:a16="http://schemas.microsoft.com/office/drawing/2014/main" id="{BF45305E-C9EB-944F-8C39-6A641A6FDE5B}"/>
              </a:ext>
            </a:extLst>
          </p:cNvPr>
          <p:cNvGrpSpPr/>
          <p:nvPr/>
        </p:nvGrpSpPr>
        <p:grpSpPr>
          <a:xfrm>
            <a:off x="10539394" y="4761927"/>
            <a:ext cx="1292281" cy="1143987"/>
            <a:chOff x="1418550" y="4851929"/>
            <a:chExt cx="1292281" cy="1143987"/>
          </a:xfrm>
        </p:grpSpPr>
        <p:pic>
          <p:nvPicPr>
            <p:cNvPr id="26" name="Picture 25">
              <a:extLst>
                <a:ext uri="{FF2B5EF4-FFF2-40B4-BE49-F238E27FC236}">
                  <a16:creationId xmlns:a16="http://schemas.microsoft.com/office/drawing/2014/main" id="{2F9D65BE-F147-074A-BA27-2F1014BFC5A2}"/>
                </a:ext>
              </a:extLst>
            </p:cNvPr>
            <p:cNvPicPr>
              <a:picLocks noChangeAspect="1"/>
            </p:cNvPicPr>
            <p:nvPr/>
          </p:nvPicPr>
          <p:blipFill>
            <a:blip r:embed="rId2"/>
            <a:stretch>
              <a:fillRect/>
            </a:stretch>
          </p:blipFill>
          <p:spPr>
            <a:xfrm>
              <a:off x="1418550" y="4851929"/>
              <a:ext cx="1292281" cy="1143987"/>
            </a:xfrm>
            <a:prstGeom prst="rect">
              <a:avLst/>
            </a:prstGeom>
          </p:spPr>
        </p:pic>
        <p:grpSp>
          <p:nvGrpSpPr>
            <p:cNvPr id="27" name="Group 26">
              <a:extLst>
                <a:ext uri="{FF2B5EF4-FFF2-40B4-BE49-F238E27FC236}">
                  <a16:creationId xmlns:a16="http://schemas.microsoft.com/office/drawing/2014/main" id="{916C803E-DEAA-F24D-815C-4055008391C0}"/>
                </a:ext>
              </a:extLst>
            </p:cNvPr>
            <p:cNvGrpSpPr/>
            <p:nvPr/>
          </p:nvGrpSpPr>
          <p:grpSpPr>
            <a:xfrm>
              <a:off x="1800088" y="5102854"/>
              <a:ext cx="543316" cy="265558"/>
              <a:chOff x="1800088" y="5102854"/>
              <a:chExt cx="543316" cy="265558"/>
            </a:xfrm>
          </p:grpSpPr>
          <p:grpSp>
            <p:nvGrpSpPr>
              <p:cNvPr id="28" name="Group 2">
                <a:extLst>
                  <a:ext uri="{FF2B5EF4-FFF2-40B4-BE49-F238E27FC236}">
                    <a16:creationId xmlns:a16="http://schemas.microsoft.com/office/drawing/2014/main" id="{5B5F50B9-ABCD-CA4D-8A12-A96E96127B00}"/>
                  </a:ext>
                </a:extLst>
              </p:cNvPr>
              <p:cNvGrpSpPr>
                <a:grpSpLocks/>
              </p:cNvGrpSpPr>
              <p:nvPr/>
            </p:nvGrpSpPr>
            <p:grpSpPr bwMode="auto">
              <a:xfrm rot="20301246">
                <a:off x="1800088" y="5102854"/>
                <a:ext cx="518983" cy="250257"/>
                <a:chOff x="1100" y="2015"/>
                <a:chExt cx="1175" cy="416"/>
              </a:xfrm>
            </p:grpSpPr>
            <p:sp>
              <p:nvSpPr>
                <p:cNvPr id="31" name="Rectangle 3">
                  <a:extLst>
                    <a:ext uri="{FF2B5EF4-FFF2-40B4-BE49-F238E27FC236}">
                      <a16:creationId xmlns:a16="http://schemas.microsoft.com/office/drawing/2014/main" id="{BA8E0F6D-62B7-9F47-A4DB-12E564F57B6F}"/>
                    </a:ext>
                  </a:extLst>
                </p:cNvPr>
                <p:cNvSpPr>
                  <a:spLocks noChangeArrowheads="1"/>
                </p:cNvSpPr>
                <p:nvPr/>
              </p:nvSpPr>
              <p:spPr bwMode="auto">
                <a:xfrm>
                  <a:off x="1100" y="2015"/>
                  <a:ext cx="756" cy="259"/>
                </a:xfrm>
                <a:prstGeom prst="rect">
                  <a:avLst/>
                </a:prstGeom>
                <a:solidFill>
                  <a:schemeClr val="bg1"/>
                </a:solidFill>
                <a:ln w="12700">
                  <a:solidFill>
                    <a:schemeClr val="tx1"/>
                  </a:solidFill>
                  <a:miter lim="800000"/>
                  <a:headEnd/>
                  <a:tailEnd/>
                </a:ln>
              </p:spPr>
              <p:txBody>
                <a:bodyPr wrap="none" lIns="36000" tIns="36000" rIns="36000" bIns="36000">
                  <a:spAutoFit/>
                </a:bodyPr>
                <a:lstStyle/>
                <a:p>
                  <a:pPr algn="ctr">
                    <a:lnSpc>
                      <a:spcPct val="90000"/>
                    </a:lnSpc>
                  </a:pPr>
                  <a:r>
                    <a:rPr lang="de-DE" sz="600" dirty="0">
                      <a:latin typeface="Chalkboard" panose="03050602040202020205" pitchFamily="66" charset="77"/>
                    </a:rPr>
                    <a:t>Projekt</a:t>
                  </a:r>
                  <a:endParaRPr lang="de-DE" sz="800" dirty="0">
                    <a:latin typeface="Chalkboard" panose="03050602040202020205" pitchFamily="66" charset="77"/>
                  </a:endParaRPr>
                </a:p>
              </p:txBody>
            </p:sp>
            <p:sp>
              <p:nvSpPr>
                <p:cNvPr id="33" name="AutoShape 6">
                  <a:extLst>
                    <a:ext uri="{FF2B5EF4-FFF2-40B4-BE49-F238E27FC236}">
                      <a16:creationId xmlns:a16="http://schemas.microsoft.com/office/drawing/2014/main" id="{BD5331FE-AA16-314D-8212-478984A68256}"/>
                    </a:ext>
                  </a:extLst>
                </p:cNvPr>
                <p:cNvSpPr>
                  <a:spLocks noChangeArrowheads="1"/>
                </p:cNvSpPr>
                <p:nvPr/>
              </p:nvSpPr>
              <p:spPr bwMode="auto">
                <a:xfrm>
                  <a:off x="2030" y="2251"/>
                  <a:ext cx="245" cy="180"/>
                </a:xfrm>
                <a:prstGeom prst="diamond">
                  <a:avLst/>
                </a:prstGeom>
                <a:solidFill>
                  <a:schemeClr val="bg1"/>
                </a:solid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000"/>
                </a:p>
              </p:txBody>
            </p:sp>
          </p:grpSp>
          <p:cxnSp>
            <p:nvCxnSpPr>
              <p:cNvPr id="29" name="Straight Connector 28">
                <a:extLst>
                  <a:ext uri="{FF2B5EF4-FFF2-40B4-BE49-F238E27FC236}">
                    <a16:creationId xmlns:a16="http://schemas.microsoft.com/office/drawing/2014/main" id="{D70A7C7D-CF83-4F48-B8D3-CF5A9D976D22}"/>
                  </a:ext>
                </a:extLst>
              </p:cNvPr>
              <p:cNvCxnSpPr>
                <a:stCxn id="31" idx="3"/>
                <a:endCxn id="33" idx="0"/>
              </p:cNvCxnSpPr>
              <p:nvPr/>
            </p:nvCxnSpPr>
            <p:spPr>
              <a:xfrm>
                <a:off x="2111338" y="5156638"/>
                <a:ext cx="145358" cy="112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A1E9810-C89F-E14E-A370-B508DF334A12}"/>
                  </a:ext>
                </a:extLst>
              </p:cNvPr>
              <p:cNvCxnSpPr>
                <a:cxnSpLocks/>
                <a:stCxn id="33" idx="2"/>
              </p:cNvCxnSpPr>
              <p:nvPr/>
            </p:nvCxnSpPr>
            <p:spPr>
              <a:xfrm>
                <a:off x="2296638" y="5268530"/>
                <a:ext cx="46766" cy="998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pic>
        <p:nvPicPr>
          <p:cNvPr id="34" name="Picture 33">
            <a:extLst>
              <a:ext uri="{FF2B5EF4-FFF2-40B4-BE49-F238E27FC236}">
                <a16:creationId xmlns:a16="http://schemas.microsoft.com/office/drawing/2014/main" id="{88A1367A-FFFE-5145-8A44-C0CA189DBE6D}"/>
              </a:ext>
            </a:extLst>
          </p:cNvPr>
          <p:cNvPicPr>
            <a:picLocks noChangeAspect="1"/>
          </p:cNvPicPr>
          <p:nvPr/>
        </p:nvPicPr>
        <p:blipFill>
          <a:blip r:embed="rId3"/>
          <a:stretch>
            <a:fillRect/>
          </a:stretch>
        </p:blipFill>
        <p:spPr>
          <a:xfrm rot="20354773">
            <a:off x="11318324" y="5250775"/>
            <a:ext cx="363018" cy="179089"/>
          </a:xfrm>
          <a:prstGeom prst="rect">
            <a:avLst/>
          </a:prstGeom>
          <a:solidFill>
            <a:srgbClr val="FFFFFF">
              <a:shade val="85000"/>
            </a:srgbClr>
          </a:solidFill>
          <a:ln w="317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478915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42986-4A3D-494F-8908-38D7ECA67333}"/>
              </a:ext>
            </a:extLst>
          </p:cNvPr>
          <p:cNvSpPr>
            <a:spLocks noGrp="1"/>
          </p:cNvSpPr>
          <p:nvPr>
            <p:ph type="title"/>
          </p:nvPr>
        </p:nvSpPr>
        <p:spPr/>
        <p:txBody>
          <a:bodyPr/>
          <a:lstStyle/>
          <a:p>
            <a:r>
              <a:rPr lang="de-DE"/>
              <a:t>Überblick: 2. Datenbank-Modellierung</a:t>
            </a:r>
          </a:p>
        </p:txBody>
      </p:sp>
      <p:sp>
        <p:nvSpPr>
          <p:cNvPr id="3" name="Content Placeholder 2">
            <a:extLst>
              <a:ext uri="{FF2B5EF4-FFF2-40B4-BE49-F238E27FC236}">
                <a16:creationId xmlns:a16="http://schemas.microsoft.com/office/drawing/2014/main" id="{BBB725B1-3089-7B45-87E8-5DA1B38A5C22}"/>
              </a:ext>
            </a:extLst>
          </p:cNvPr>
          <p:cNvSpPr>
            <a:spLocks noGrp="1"/>
          </p:cNvSpPr>
          <p:nvPr>
            <p:ph idx="1"/>
          </p:nvPr>
        </p:nvSpPr>
        <p:spPr/>
        <p:txBody>
          <a:bodyPr numCol="2"/>
          <a:lstStyle/>
          <a:p>
            <a:pPr marL="457200" indent="-457200">
              <a:buFont typeface="+mj-lt"/>
              <a:buAutoNum type="alphaUcPeriod"/>
            </a:pPr>
            <a:r>
              <a:rPr lang="de-DE" i="1" dirty="0"/>
              <a:t>Motivation</a:t>
            </a:r>
          </a:p>
          <a:p>
            <a:pPr lvl="1"/>
            <a:r>
              <a:rPr lang="de-DE" dirty="0"/>
              <a:t>Modelle und Modellierung</a:t>
            </a:r>
          </a:p>
          <a:p>
            <a:pPr marL="457200" indent="-457200">
              <a:buFont typeface="+mj-lt"/>
              <a:buAutoNum type="alphaUcPeriod"/>
            </a:pPr>
            <a:r>
              <a:rPr lang="de-DE" i="1" dirty="0"/>
              <a:t>Entity-</a:t>
            </a:r>
            <a:r>
              <a:rPr lang="de-DE" i="1" dirty="0" err="1"/>
              <a:t>Relationship</a:t>
            </a:r>
            <a:r>
              <a:rPr lang="de-DE" i="1" dirty="0"/>
              <a:t>-Modell (ER)</a:t>
            </a:r>
          </a:p>
          <a:p>
            <a:pPr lvl="1"/>
            <a:r>
              <a:rPr lang="de-DE" dirty="0"/>
              <a:t>Komponenten</a:t>
            </a:r>
          </a:p>
          <a:p>
            <a:pPr lvl="1"/>
            <a:r>
              <a:rPr lang="de-DE" dirty="0"/>
              <a:t>Von Anforderungen zum ER-Modell</a:t>
            </a:r>
          </a:p>
          <a:p>
            <a:pPr lvl="1"/>
            <a:r>
              <a:rPr lang="de-DE" dirty="0"/>
              <a:t>Interpretation von ER-Modellen</a:t>
            </a:r>
          </a:p>
          <a:p>
            <a:pPr lvl="1"/>
            <a:endParaRPr lang="de-DE" dirty="0"/>
          </a:p>
          <a:p>
            <a:pPr lvl="1"/>
            <a:endParaRPr lang="de-DE" dirty="0"/>
          </a:p>
          <a:p>
            <a:pPr lvl="1"/>
            <a:endParaRPr lang="de-DE" dirty="0"/>
          </a:p>
          <a:p>
            <a:pPr lvl="1"/>
            <a:endParaRPr lang="de-DE" dirty="0"/>
          </a:p>
          <a:p>
            <a:pPr lvl="1"/>
            <a:endParaRPr lang="de-DE" dirty="0"/>
          </a:p>
          <a:p>
            <a:pPr marL="457200" indent="-457200">
              <a:buFont typeface="+mj-lt"/>
              <a:buAutoNum type="alphaUcPeriod"/>
            </a:pPr>
            <a:r>
              <a:rPr lang="de-DE" i="1" dirty="0"/>
              <a:t>Enhanced ER-Modell (EER)</a:t>
            </a:r>
          </a:p>
          <a:p>
            <a:pPr lvl="1"/>
            <a:r>
              <a:rPr lang="de-DE" dirty="0"/>
              <a:t>Spezialisierung, Generalisierung</a:t>
            </a:r>
          </a:p>
          <a:p>
            <a:pPr lvl="1"/>
            <a:r>
              <a:rPr lang="de-DE" dirty="0"/>
              <a:t>Modellierungsvorgehen</a:t>
            </a:r>
          </a:p>
          <a:p>
            <a:pPr lvl="1"/>
            <a:r>
              <a:rPr lang="de-DE" dirty="0"/>
              <a:t>Beziehung zu UML </a:t>
            </a:r>
          </a:p>
          <a:p>
            <a:pPr marL="457200" indent="-457200">
              <a:buFont typeface="+mj-lt"/>
              <a:buAutoNum type="alphaUcPeriod"/>
            </a:pPr>
            <a:r>
              <a:rPr lang="de-DE" i="1" dirty="0"/>
              <a:t>Dokumentation &amp; Bewertung</a:t>
            </a:r>
          </a:p>
          <a:p>
            <a:pPr lvl="1"/>
            <a:r>
              <a:rPr lang="de-DE" dirty="0"/>
              <a:t>Dokumentation</a:t>
            </a:r>
          </a:p>
          <a:p>
            <a:pPr lvl="1"/>
            <a:r>
              <a:rPr lang="de-DE" dirty="0"/>
              <a:t>Qualitätskriterien EER</a:t>
            </a:r>
          </a:p>
          <a:p>
            <a:endParaRPr lang="de-DE" dirty="0"/>
          </a:p>
        </p:txBody>
      </p:sp>
      <p:sp>
        <p:nvSpPr>
          <p:cNvPr id="5" name="Date Placeholder 4">
            <a:extLst>
              <a:ext uri="{FF2B5EF4-FFF2-40B4-BE49-F238E27FC236}">
                <a16:creationId xmlns:a16="http://schemas.microsoft.com/office/drawing/2014/main" id="{AAC3D43C-8123-734D-A6D6-AE4164EC4ADD}"/>
              </a:ext>
            </a:extLst>
          </p:cNvPr>
          <p:cNvSpPr>
            <a:spLocks noGrp="1"/>
          </p:cNvSpPr>
          <p:nvPr>
            <p:ph type="dt" sz="half" idx="2"/>
          </p:nvPr>
        </p:nvSpPr>
        <p:spPr/>
        <p:txBody>
          <a:bodyPr/>
          <a:lstStyle/>
          <a:p>
            <a:r>
              <a:rPr lang="en-GB"/>
              <a:t>Modellierung</a:t>
            </a:r>
          </a:p>
        </p:txBody>
      </p:sp>
      <p:sp>
        <p:nvSpPr>
          <p:cNvPr id="6" name="Footer Placeholder 5">
            <a:extLst>
              <a:ext uri="{FF2B5EF4-FFF2-40B4-BE49-F238E27FC236}">
                <a16:creationId xmlns:a16="http://schemas.microsoft.com/office/drawing/2014/main" id="{24C7A7EF-E5BA-604A-84D2-2498329353AD}"/>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D55D7CEC-2DF2-DD49-96FD-7749C91C6A73}"/>
              </a:ext>
            </a:extLst>
          </p:cNvPr>
          <p:cNvSpPr>
            <a:spLocks noGrp="1"/>
          </p:cNvSpPr>
          <p:nvPr>
            <p:ph type="sldNum" sz="quarter" idx="4"/>
          </p:nvPr>
        </p:nvSpPr>
        <p:spPr/>
        <p:txBody>
          <a:bodyPr/>
          <a:lstStyle/>
          <a:p>
            <a:fld id="{6B52BCD7-8B4B-1443-81DC-540C3C62FE02}" type="slidenum">
              <a:rPr lang="de-DE" smtClean="0"/>
              <a:t>72</a:t>
            </a:fld>
            <a:endParaRPr lang="de-DE"/>
          </a:p>
        </p:txBody>
      </p:sp>
      <p:sp>
        <p:nvSpPr>
          <p:cNvPr id="7" name="TextBox 6">
            <a:extLst>
              <a:ext uri="{FF2B5EF4-FFF2-40B4-BE49-F238E27FC236}">
                <a16:creationId xmlns:a16="http://schemas.microsoft.com/office/drawing/2014/main" id="{866992BD-5222-F14E-81A3-E470563D3389}"/>
              </a:ext>
            </a:extLst>
          </p:cNvPr>
          <p:cNvSpPr txBox="1"/>
          <p:nvPr/>
        </p:nvSpPr>
        <p:spPr>
          <a:xfrm>
            <a:off x="4406181" y="5444249"/>
            <a:ext cx="3378938" cy="461665"/>
          </a:xfrm>
          <a:prstGeom prst="rect">
            <a:avLst/>
          </a:prstGeom>
          <a:noFill/>
        </p:spPr>
        <p:txBody>
          <a:bodyPr wrap="none" rtlCol="0">
            <a:spAutoFit/>
          </a:bodyPr>
          <a:lstStyle/>
          <a:p>
            <a:r>
              <a:rPr lang="de-DE" sz="2400">
                <a:solidFill>
                  <a:schemeClr val="accent1"/>
                </a:solidFill>
              </a:rPr>
              <a:t>➝ Das relationale Modell</a:t>
            </a:r>
          </a:p>
        </p:txBody>
      </p:sp>
    </p:spTree>
    <p:extLst>
      <p:ext uri="{BB962C8B-B14F-4D97-AF65-F5344CB8AC3E}">
        <p14:creationId xmlns:p14="http://schemas.microsoft.com/office/powerpoint/2010/main" val="232702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82DADC-CB8F-734F-9F89-E4CABC6C55A3}"/>
              </a:ext>
            </a:extLst>
          </p:cNvPr>
          <p:cNvSpPr>
            <a:spLocks noGrp="1"/>
          </p:cNvSpPr>
          <p:nvPr>
            <p:ph type="title"/>
          </p:nvPr>
        </p:nvSpPr>
        <p:spPr/>
        <p:txBody>
          <a:bodyPr/>
          <a:lstStyle/>
          <a:p>
            <a:r>
              <a:rPr lang="de-DE" dirty="0"/>
              <a:t>ER-Modellierung</a:t>
            </a:r>
          </a:p>
        </p:txBody>
      </p:sp>
      <p:sp>
        <p:nvSpPr>
          <p:cNvPr id="6" name="Content Placeholder 5">
            <a:extLst>
              <a:ext uri="{FF2B5EF4-FFF2-40B4-BE49-F238E27FC236}">
                <a16:creationId xmlns:a16="http://schemas.microsoft.com/office/drawing/2014/main" id="{B3446DDC-B72D-6D4B-A8F4-55238A082FC3}"/>
              </a:ext>
            </a:extLst>
          </p:cNvPr>
          <p:cNvSpPr>
            <a:spLocks noGrp="1"/>
          </p:cNvSpPr>
          <p:nvPr>
            <p:ph idx="1"/>
          </p:nvPr>
        </p:nvSpPr>
        <p:spPr>
          <a:xfrm>
            <a:off x="359626" y="1665066"/>
            <a:ext cx="5667014" cy="4240848"/>
          </a:xfrm>
        </p:spPr>
        <p:txBody>
          <a:bodyPr/>
          <a:lstStyle/>
          <a:p>
            <a:r>
              <a:rPr lang="de-DE" dirty="0"/>
              <a:t>Objekte (Entitäten) mit ähnlichen Eigenschaften zu Mengen (Entitätstypen, Klassen) zusammenfassen</a:t>
            </a:r>
          </a:p>
          <a:p>
            <a:pPr lvl="1"/>
            <a:r>
              <a:rPr lang="de-DE" dirty="0"/>
              <a:t>Jedes Objekt ist </a:t>
            </a:r>
            <a:r>
              <a:rPr lang="de-DE" i="1" dirty="0"/>
              <a:t>Instanz</a:t>
            </a:r>
            <a:r>
              <a:rPr lang="de-DE" dirty="0"/>
              <a:t> einer oder mehrerer Klassen</a:t>
            </a:r>
          </a:p>
          <a:p>
            <a:r>
              <a:rPr lang="de-DE" dirty="0"/>
              <a:t>Extension (Menge aller Instanzen einer Klasse)</a:t>
            </a:r>
          </a:p>
          <a:p>
            <a:r>
              <a:rPr lang="de-DE" dirty="0"/>
              <a:t>Objekte können in Beziehung gesetzt werden (Beziehungstyp, </a:t>
            </a:r>
            <a:r>
              <a:rPr lang="de-DE" dirty="0" err="1"/>
              <a:t>Relationship</a:t>
            </a:r>
            <a:r>
              <a:rPr lang="de-DE" dirty="0"/>
              <a:t>)</a:t>
            </a:r>
          </a:p>
          <a:p>
            <a:r>
              <a:rPr lang="de-DE" dirty="0"/>
              <a:t>ER-Modell wird durch einen Graphen dargestellt</a:t>
            </a:r>
          </a:p>
          <a:p>
            <a:endParaRPr lang="de-DE" dirty="0"/>
          </a:p>
        </p:txBody>
      </p:sp>
      <p:sp>
        <p:nvSpPr>
          <p:cNvPr id="2" name="Date Placeholder 1">
            <a:extLst>
              <a:ext uri="{FF2B5EF4-FFF2-40B4-BE49-F238E27FC236}">
                <a16:creationId xmlns:a16="http://schemas.microsoft.com/office/drawing/2014/main" id="{CFBEABEF-AE48-E644-9FD6-2D86A2A7D731}"/>
              </a:ext>
            </a:extLst>
          </p:cNvPr>
          <p:cNvSpPr>
            <a:spLocks noGrp="1"/>
          </p:cNvSpPr>
          <p:nvPr>
            <p:ph type="dt" sz="half" idx="2"/>
          </p:nvPr>
        </p:nvSpPr>
        <p:spPr/>
        <p:txBody>
          <a:bodyPr/>
          <a:lstStyle/>
          <a:p>
            <a:r>
              <a:rPr lang="en-GB"/>
              <a:t>Modellierung</a:t>
            </a:r>
          </a:p>
        </p:txBody>
      </p:sp>
      <p:sp>
        <p:nvSpPr>
          <p:cNvPr id="3" name="Footer Placeholder 2">
            <a:extLst>
              <a:ext uri="{FF2B5EF4-FFF2-40B4-BE49-F238E27FC236}">
                <a16:creationId xmlns:a16="http://schemas.microsoft.com/office/drawing/2014/main" id="{2EA08417-B75B-1E4C-86CB-95D5C24E2CEB}"/>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D38B074C-3882-A547-A145-C2DF8AA26B1E}"/>
              </a:ext>
            </a:extLst>
          </p:cNvPr>
          <p:cNvSpPr>
            <a:spLocks noGrp="1"/>
          </p:cNvSpPr>
          <p:nvPr>
            <p:ph type="sldNum" sz="quarter" idx="4"/>
          </p:nvPr>
        </p:nvSpPr>
        <p:spPr/>
        <p:txBody>
          <a:bodyPr/>
          <a:lstStyle/>
          <a:p>
            <a:fld id="{6B52BCD7-8B4B-1443-81DC-540C3C62FE02}" type="slidenum">
              <a:rPr lang="en-GB" smtClean="0"/>
              <a:t>8</a:t>
            </a:fld>
            <a:endParaRPr lang="en-GB"/>
          </a:p>
        </p:txBody>
      </p:sp>
      <p:sp>
        <p:nvSpPr>
          <p:cNvPr id="7" name="Rectangle 4">
            <a:extLst>
              <a:ext uri="{FF2B5EF4-FFF2-40B4-BE49-F238E27FC236}">
                <a16:creationId xmlns:a16="http://schemas.microsoft.com/office/drawing/2014/main" id="{5131D460-FF6F-5D4F-9C58-4BD4A26D48A1}"/>
              </a:ext>
            </a:extLst>
          </p:cNvPr>
          <p:cNvSpPr>
            <a:spLocks noChangeArrowheads="1"/>
          </p:cNvSpPr>
          <p:nvPr/>
        </p:nvSpPr>
        <p:spPr bwMode="auto">
          <a:xfrm>
            <a:off x="6134260" y="1665066"/>
            <a:ext cx="5697415" cy="2900589"/>
          </a:xfrm>
          <a:prstGeom prst="rect">
            <a:avLst/>
          </a:prstGeom>
          <a:solidFill>
            <a:schemeClr val="accent6">
              <a:lumMod val="40000"/>
              <a:lumOff val="60000"/>
            </a:schemeClr>
          </a:solidFill>
          <a:ln w="12700">
            <a:solidFill>
              <a:schemeClr val="tx1"/>
            </a:solidFill>
            <a:miter lim="800000"/>
            <a:headEnd/>
            <a:tailEnd/>
          </a:ln>
        </p:spPr>
        <p:txBody>
          <a:bodyPr wrap="none" anchor="ctr"/>
          <a:lstStyle/>
          <a:p>
            <a:endParaRPr lang="en-US" dirty="0"/>
          </a:p>
        </p:txBody>
      </p:sp>
      <p:sp>
        <p:nvSpPr>
          <p:cNvPr id="8" name="Text Box 5">
            <a:extLst>
              <a:ext uri="{FF2B5EF4-FFF2-40B4-BE49-F238E27FC236}">
                <a16:creationId xmlns:a16="http://schemas.microsoft.com/office/drawing/2014/main" id="{045B3453-B8F0-634A-8438-A6528AAFC653}"/>
              </a:ext>
            </a:extLst>
          </p:cNvPr>
          <p:cNvSpPr txBox="1">
            <a:spLocks noChangeArrowheads="1"/>
          </p:cNvSpPr>
          <p:nvPr/>
        </p:nvSpPr>
        <p:spPr bwMode="auto">
          <a:xfrm>
            <a:off x="6167316" y="4585429"/>
            <a:ext cx="13644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de-DE" sz="1800" dirty="0">
                <a:latin typeface="+mn-lt"/>
              </a:rPr>
              <a:t>Alle Objekte</a:t>
            </a:r>
          </a:p>
          <a:p>
            <a:r>
              <a:rPr lang="de-DE" sz="1800" dirty="0">
                <a:latin typeface="+mn-lt"/>
              </a:rPr>
              <a:t>(Universum)</a:t>
            </a:r>
          </a:p>
        </p:txBody>
      </p:sp>
      <p:sp>
        <p:nvSpPr>
          <p:cNvPr id="9" name="Rectangle 6">
            <a:extLst>
              <a:ext uri="{FF2B5EF4-FFF2-40B4-BE49-F238E27FC236}">
                <a16:creationId xmlns:a16="http://schemas.microsoft.com/office/drawing/2014/main" id="{BE831698-A633-614F-ADAC-A17C4B19F608}"/>
              </a:ext>
            </a:extLst>
          </p:cNvPr>
          <p:cNvSpPr>
            <a:spLocks noChangeArrowheads="1"/>
          </p:cNvSpPr>
          <p:nvPr/>
        </p:nvSpPr>
        <p:spPr bwMode="auto">
          <a:xfrm>
            <a:off x="6629750" y="2355855"/>
            <a:ext cx="1547446" cy="1676400"/>
          </a:xfrm>
          <a:prstGeom prst="rect">
            <a:avLst/>
          </a:prstGeom>
          <a:solidFill>
            <a:schemeClr val="accent1"/>
          </a:solidFill>
          <a:ln w="12700">
            <a:solidFill>
              <a:schemeClr val="tx1"/>
            </a:solidFill>
            <a:miter lim="800000"/>
            <a:headEnd/>
            <a:tailEnd/>
          </a:ln>
        </p:spPr>
        <p:txBody>
          <a:bodyPr wrap="none" anchor="ctr"/>
          <a:lstStyle/>
          <a:p>
            <a:pPr algn="ctr"/>
            <a:r>
              <a:rPr lang="de-DE" dirty="0"/>
              <a:t>Personen</a:t>
            </a:r>
          </a:p>
        </p:txBody>
      </p:sp>
      <p:sp>
        <p:nvSpPr>
          <p:cNvPr id="10" name="Rectangle 8">
            <a:extLst>
              <a:ext uri="{FF2B5EF4-FFF2-40B4-BE49-F238E27FC236}">
                <a16:creationId xmlns:a16="http://schemas.microsoft.com/office/drawing/2014/main" id="{4B5B9497-97F6-984A-9DB7-9227A867C756}"/>
              </a:ext>
            </a:extLst>
          </p:cNvPr>
          <p:cNvSpPr>
            <a:spLocks noChangeArrowheads="1"/>
          </p:cNvSpPr>
          <p:nvPr/>
        </p:nvSpPr>
        <p:spPr bwMode="auto">
          <a:xfrm>
            <a:off x="8317872" y="1822455"/>
            <a:ext cx="1477108" cy="152400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1" name="Text Box 10">
            <a:extLst>
              <a:ext uri="{FF2B5EF4-FFF2-40B4-BE49-F238E27FC236}">
                <a16:creationId xmlns:a16="http://schemas.microsoft.com/office/drawing/2014/main" id="{B06A7100-D547-D34F-98C1-EB2EB732ED46}"/>
              </a:ext>
            </a:extLst>
          </p:cNvPr>
          <p:cNvSpPr txBox="1">
            <a:spLocks noChangeArrowheads="1"/>
          </p:cNvSpPr>
          <p:nvPr/>
        </p:nvSpPr>
        <p:spPr bwMode="auto">
          <a:xfrm>
            <a:off x="8366507" y="2195071"/>
            <a:ext cx="13681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de-DE" sz="1800" dirty="0">
                <a:latin typeface="+mn-lt"/>
              </a:rPr>
              <a:t>Maschinen</a:t>
            </a:r>
          </a:p>
        </p:txBody>
      </p:sp>
      <p:sp>
        <p:nvSpPr>
          <p:cNvPr id="12" name="Oval 17">
            <a:extLst>
              <a:ext uri="{FF2B5EF4-FFF2-40B4-BE49-F238E27FC236}">
                <a16:creationId xmlns:a16="http://schemas.microsoft.com/office/drawing/2014/main" id="{FE1F5995-3B7F-9548-9DAF-EAE6BDCC8877}"/>
              </a:ext>
            </a:extLst>
          </p:cNvPr>
          <p:cNvSpPr>
            <a:spLocks noChangeArrowheads="1"/>
          </p:cNvSpPr>
          <p:nvPr/>
        </p:nvSpPr>
        <p:spPr bwMode="auto">
          <a:xfrm>
            <a:off x="10334097" y="3690471"/>
            <a:ext cx="140677" cy="152400"/>
          </a:xfrm>
          <a:prstGeom prst="ellipse">
            <a:avLst/>
          </a:prstGeom>
          <a:solidFill>
            <a:schemeClr val="tx1"/>
          </a:solidFill>
          <a:ln w="12700">
            <a:solidFill>
              <a:schemeClr val="tx1"/>
            </a:solidFill>
            <a:round/>
            <a:headEnd/>
            <a:tailEnd/>
          </a:ln>
        </p:spPr>
        <p:txBody>
          <a:bodyPr wrap="none" anchor="ctr"/>
          <a:lstStyle/>
          <a:p>
            <a:endParaRPr lang="en-US"/>
          </a:p>
        </p:txBody>
      </p:sp>
      <p:sp>
        <p:nvSpPr>
          <p:cNvPr id="13" name="Oval 19">
            <a:extLst>
              <a:ext uri="{FF2B5EF4-FFF2-40B4-BE49-F238E27FC236}">
                <a16:creationId xmlns:a16="http://schemas.microsoft.com/office/drawing/2014/main" id="{BC738DF8-71CB-2B49-BB23-E6015ADE55FA}"/>
              </a:ext>
            </a:extLst>
          </p:cNvPr>
          <p:cNvSpPr>
            <a:spLocks noChangeArrowheads="1"/>
          </p:cNvSpPr>
          <p:nvPr/>
        </p:nvSpPr>
        <p:spPr bwMode="auto">
          <a:xfrm>
            <a:off x="10685790" y="3766671"/>
            <a:ext cx="140677" cy="152400"/>
          </a:xfrm>
          <a:prstGeom prst="ellipse">
            <a:avLst/>
          </a:prstGeom>
          <a:solidFill>
            <a:schemeClr val="tx1"/>
          </a:solidFill>
          <a:ln w="12700">
            <a:solidFill>
              <a:schemeClr val="tx1"/>
            </a:solidFill>
            <a:round/>
            <a:headEnd/>
            <a:tailEnd/>
          </a:ln>
        </p:spPr>
        <p:txBody>
          <a:bodyPr wrap="none" anchor="ctr"/>
          <a:lstStyle/>
          <a:p>
            <a:endParaRPr lang="en-US"/>
          </a:p>
        </p:txBody>
      </p:sp>
      <p:sp>
        <p:nvSpPr>
          <p:cNvPr id="14" name="Oval 20">
            <a:extLst>
              <a:ext uri="{FF2B5EF4-FFF2-40B4-BE49-F238E27FC236}">
                <a16:creationId xmlns:a16="http://schemas.microsoft.com/office/drawing/2014/main" id="{4A97C2F7-C439-CA43-AC55-35C6B56B9D18}"/>
              </a:ext>
            </a:extLst>
          </p:cNvPr>
          <p:cNvSpPr>
            <a:spLocks noChangeArrowheads="1"/>
          </p:cNvSpPr>
          <p:nvPr/>
        </p:nvSpPr>
        <p:spPr bwMode="auto">
          <a:xfrm>
            <a:off x="11178159" y="3842871"/>
            <a:ext cx="140677" cy="152400"/>
          </a:xfrm>
          <a:prstGeom prst="ellipse">
            <a:avLst/>
          </a:prstGeom>
          <a:solidFill>
            <a:schemeClr val="tx1"/>
          </a:solidFill>
          <a:ln w="12700">
            <a:solidFill>
              <a:schemeClr val="tx1"/>
            </a:solidFill>
            <a:round/>
            <a:headEnd/>
            <a:tailEnd/>
          </a:ln>
        </p:spPr>
        <p:txBody>
          <a:bodyPr wrap="none" anchor="ctr"/>
          <a:lstStyle/>
          <a:p>
            <a:endParaRPr lang="en-US"/>
          </a:p>
        </p:txBody>
      </p:sp>
      <p:sp>
        <p:nvSpPr>
          <p:cNvPr id="15" name="Oval 21">
            <a:extLst>
              <a:ext uri="{FF2B5EF4-FFF2-40B4-BE49-F238E27FC236}">
                <a16:creationId xmlns:a16="http://schemas.microsoft.com/office/drawing/2014/main" id="{2228201C-A751-A24B-8DF5-8355499C44E3}"/>
              </a:ext>
            </a:extLst>
          </p:cNvPr>
          <p:cNvSpPr>
            <a:spLocks noChangeArrowheads="1"/>
          </p:cNvSpPr>
          <p:nvPr/>
        </p:nvSpPr>
        <p:spPr bwMode="auto">
          <a:xfrm>
            <a:off x="8798556" y="2887461"/>
            <a:ext cx="140677" cy="152400"/>
          </a:xfrm>
          <a:prstGeom prst="ellipse">
            <a:avLst/>
          </a:prstGeom>
          <a:solidFill>
            <a:schemeClr val="tx1"/>
          </a:solidFill>
          <a:ln w="12700">
            <a:solidFill>
              <a:schemeClr val="tx1"/>
            </a:solidFill>
            <a:round/>
            <a:headEnd/>
            <a:tailEnd/>
          </a:ln>
        </p:spPr>
        <p:txBody>
          <a:bodyPr wrap="none" anchor="ctr"/>
          <a:lstStyle/>
          <a:p>
            <a:endParaRPr lang="en-US"/>
          </a:p>
        </p:txBody>
      </p:sp>
      <p:sp>
        <p:nvSpPr>
          <p:cNvPr id="16" name="Oval 23">
            <a:extLst>
              <a:ext uri="{FF2B5EF4-FFF2-40B4-BE49-F238E27FC236}">
                <a16:creationId xmlns:a16="http://schemas.microsoft.com/office/drawing/2014/main" id="{88645234-D2B1-D648-83CB-E25503357173}"/>
              </a:ext>
            </a:extLst>
          </p:cNvPr>
          <p:cNvSpPr>
            <a:spLocks noChangeArrowheads="1"/>
          </p:cNvSpPr>
          <p:nvPr/>
        </p:nvSpPr>
        <p:spPr bwMode="auto">
          <a:xfrm>
            <a:off x="9232274" y="2599429"/>
            <a:ext cx="140677" cy="152400"/>
          </a:xfrm>
          <a:prstGeom prst="ellipse">
            <a:avLst/>
          </a:prstGeom>
          <a:solidFill>
            <a:schemeClr val="tx1"/>
          </a:solidFill>
          <a:ln w="12700">
            <a:solidFill>
              <a:schemeClr val="tx1"/>
            </a:solidFill>
            <a:round/>
            <a:headEnd/>
            <a:tailEnd/>
          </a:ln>
        </p:spPr>
        <p:txBody>
          <a:bodyPr wrap="none" anchor="ctr"/>
          <a:lstStyle/>
          <a:p>
            <a:endParaRPr lang="en-US"/>
          </a:p>
        </p:txBody>
      </p:sp>
      <p:sp>
        <p:nvSpPr>
          <p:cNvPr id="17" name="Oval 24">
            <a:extLst>
              <a:ext uri="{FF2B5EF4-FFF2-40B4-BE49-F238E27FC236}">
                <a16:creationId xmlns:a16="http://schemas.microsoft.com/office/drawing/2014/main" id="{2CFB53BB-FF93-4844-A335-01B26D5A2DD7}"/>
              </a:ext>
            </a:extLst>
          </p:cNvPr>
          <p:cNvSpPr>
            <a:spLocks noChangeArrowheads="1"/>
          </p:cNvSpPr>
          <p:nvPr/>
        </p:nvSpPr>
        <p:spPr bwMode="auto">
          <a:xfrm>
            <a:off x="8499940" y="4710448"/>
            <a:ext cx="140677" cy="152400"/>
          </a:xfrm>
          <a:prstGeom prst="ellipse">
            <a:avLst/>
          </a:prstGeom>
          <a:solidFill>
            <a:schemeClr val="tx1"/>
          </a:solidFill>
          <a:ln w="12700">
            <a:solidFill>
              <a:schemeClr val="tx1"/>
            </a:solidFill>
            <a:round/>
            <a:headEnd/>
            <a:tailEnd/>
          </a:ln>
        </p:spPr>
        <p:txBody>
          <a:bodyPr wrap="none" anchor="ctr"/>
          <a:lstStyle/>
          <a:p>
            <a:endParaRPr lang="en-US"/>
          </a:p>
        </p:txBody>
      </p:sp>
      <p:sp>
        <p:nvSpPr>
          <p:cNvPr id="18" name="Text Box 25">
            <a:extLst>
              <a:ext uri="{FF2B5EF4-FFF2-40B4-BE49-F238E27FC236}">
                <a16:creationId xmlns:a16="http://schemas.microsoft.com/office/drawing/2014/main" id="{A289DC43-FA03-0048-AFFF-8DD11529EAFE}"/>
              </a:ext>
            </a:extLst>
          </p:cNvPr>
          <p:cNvSpPr txBox="1">
            <a:spLocks noChangeArrowheads="1"/>
          </p:cNvSpPr>
          <p:nvPr/>
        </p:nvSpPr>
        <p:spPr bwMode="auto">
          <a:xfrm>
            <a:off x="8673022" y="4597802"/>
            <a:ext cx="19826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de-DE" sz="1800" dirty="0">
                <a:latin typeface="+mn-lt"/>
              </a:rPr>
              <a:t>steht für Objekt oder Entität</a:t>
            </a:r>
          </a:p>
        </p:txBody>
      </p:sp>
      <p:sp>
        <p:nvSpPr>
          <p:cNvPr id="19" name="Rectangle 6">
            <a:extLst>
              <a:ext uri="{FF2B5EF4-FFF2-40B4-BE49-F238E27FC236}">
                <a16:creationId xmlns:a16="http://schemas.microsoft.com/office/drawing/2014/main" id="{81422221-FC40-2446-8188-390F153F8F82}"/>
              </a:ext>
            </a:extLst>
          </p:cNvPr>
          <p:cNvSpPr>
            <a:spLocks noChangeArrowheads="1"/>
          </p:cNvSpPr>
          <p:nvPr/>
        </p:nvSpPr>
        <p:spPr bwMode="auto">
          <a:xfrm>
            <a:off x="6638315" y="2363189"/>
            <a:ext cx="1547446" cy="1676400"/>
          </a:xfrm>
          <a:prstGeom prst="rect">
            <a:avLst/>
          </a:prstGeom>
          <a:solidFill>
            <a:schemeClr val="bg1"/>
          </a:solidFill>
          <a:ln w="12700">
            <a:solidFill>
              <a:schemeClr val="tx1"/>
            </a:solidFill>
            <a:miter lim="800000"/>
            <a:headEnd/>
            <a:tailEnd/>
          </a:ln>
        </p:spPr>
        <p:txBody>
          <a:bodyPr wrap="none" anchor="ctr"/>
          <a:lstStyle/>
          <a:p>
            <a:pPr algn="ctr"/>
            <a:r>
              <a:rPr lang="de-DE" dirty="0"/>
              <a:t>Personen</a:t>
            </a:r>
          </a:p>
        </p:txBody>
      </p:sp>
      <p:sp>
        <p:nvSpPr>
          <p:cNvPr id="20" name="Oval 11">
            <a:extLst>
              <a:ext uri="{FF2B5EF4-FFF2-40B4-BE49-F238E27FC236}">
                <a16:creationId xmlns:a16="http://schemas.microsoft.com/office/drawing/2014/main" id="{2E59C8BB-D38F-844B-B14D-8FC2512BDAB7}"/>
              </a:ext>
            </a:extLst>
          </p:cNvPr>
          <p:cNvSpPr>
            <a:spLocks noChangeArrowheads="1"/>
          </p:cNvSpPr>
          <p:nvPr/>
        </p:nvSpPr>
        <p:spPr bwMode="auto">
          <a:xfrm>
            <a:off x="7122120" y="2660655"/>
            <a:ext cx="140677" cy="152400"/>
          </a:xfrm>
          <a:prstGeom prst="ellipse">
            <a:avLst/>
          </a:prstGeom>
          <a:solidFill>
            <a:schemeClr val="tx1"/>
          </a:solidFill>
          <a:ln w="12700">
            <a:solidFill>
              <a:schemeClr val="tx1"/>
            </a:solidFill>
            <a:round/>
            <a:headEnd/>
            <a:tailEnd/>
          </a:ln>
        </p:spPr>
        <p:txBody>
          <a:bodyPr wrap="none" anchor="ctr"/>
          <a:lstStyle/>
          <a:p>
            <a:endParaRPr lang="en-US"/>
          </a:p>
        </p:txBody>
      </p:sp>
      <p:sp>
        <p:nvSpPr>
          <p:cNvPr id="21" name="Oval 12">
            <a:extLst>
              <a:ext uri="{FF2B5EF4-FFF2-40B4-BE49-F238E27FC236}">
                <a16:creationId xmlns:a16="http://schemas.microsoft.com/office/drawing/2014/main" id="{A904919C-6DFE-1F49-9662-43CDCE57753C}"/>
              </a:ext>
            </a:extLst>
          </p:cNvPr>
          <p:cNvSpPr>
            <a:spLocks noChangeArrowheads="1"/>
          </p:cNvSpPr>
          <p:nvPr/>
        </p:nvSpPr>
        <p:spPr bwMode="auto">
          <a:xfrm>
            <a:off x="7333135" y="2736855"/>
            <a:ext cx="140677" cy="152400"/>
          </a:xfrm>
          <a:prstGeom prst="ellipse">
            <a:avLst/>
          </a:prstGeom>
          <a:solidFill>
            <a:schemeClr val="tx1"/>
          </a:solidFill>
          <a:ln w="12700">
            <a:solidFill>
              <a:schemeClr val="tx1"/>
            </a:solidFill>
            <a:round/>
            <a:headEnd/>
            <a:tailEnd/>
          </a:ln>
        </p:spPr>
        <p:txBody>
          <a:bodyPr wrap="none" anchor="ctr"/>
          <a:lstStyle/>
          <a:p>
            <a:endParaRPr lang="en-US"/>
          </a:p>
        </p:txBody>
      </p:sp>
      <p:sp>
        <p:nvSpPr>
          <p:cNvPr id="22" name="Oval 14">
            <a:extLst>
              <a:ext uri="{FF2B5EF4-FFF2-40B4-BE49-F238E27FC236}">
                <a16:creationId xmlns:a16="http://schemas.microsoft.com/office/drawing/2014/main" id="{1C7579DE-1328-4F45-81D4-C80EB0C35AE2}"/>
              </a:ext>
            </a:extLst>
          </p:cNvPr>
          <p:cNvSpPr>
            <a:spLocks noChangeArrowheads="1"/>
          </p:cNvSpPr>
          <p:nvPr/>
        </p:nvSpPr>
        <p:spPr bwMode="auto">
          <a:xfrm>
            <a:off x="7614489" y="2813055"/>
            <a:ext cx="140677" cy="152400"/>
          </a:xfrm>
          <a:prstGeom prst="ellipse">
            <a:avLst/>
          </a:prstGeom>
          <a:solidFill>
            <a:schemeClr val="tx1"/>
          </a:solidFill>
          <a:ln w="12700">
            <a:solidFill>
              <a:schemeClr val="tx1"/>
            </a:solidFill>
            <a:round/>
            <a:headEnd/>
            <a:tailEnd/>
          </a:ln>
        </p:spPr>
        <p:txBody>
          <a:bodyPr wrap="none" anchor="ctr"/>
          <a:lstStyle/>
          <a:p>
            <a:endParaRPr lang="en-US"/>
          </a:p>
        </p:txBody>
      </p:sp>
      <p:sp>
        <p:nvSpPr>
          <p:cNvPr id="23" name="Oval 15">
            <a:extLst>
              <a:ext uri="{FF2B5EF4-FFF2-40B4-BE49-F238E27FC236}">
                <a16:creationId xmlns:a16="http://schemas.microsoft.com/office/drawing/2014/main" id="{7FE4A481-4655-E44C-9ED7-70C1C9D25350}"/>
              </a:ext>
            </a:extLst>
          </p:cNvPr>
          <p:cNvSpPr>
            <a:spLocks noChangeArrowheads="1"/>
          </p:cNvSpPr>
          <p:nvPr/>
        </p:nvSpPr>
        <p:spPr bwMode="auto">
          <a:xfrm>
            <a:off x="7192458" y="3575055"/>
            <a:ext cx="140677" cy="152400"/>
          </a:xfrm>
          <a:prstGeom prst="ellipse">
            <a:avLst/>
          </a:prstGeom>
          <a:solidFill>
            <a:schemeClr val="tx1"/>
          </a:solidFill>
          <a:ln w="12700">
            <a:solidFill>
              <a:schemeClr val="tx1"/>
            </a:solidFill>
            <a:round/>
            <a:headEnd/>
            <a:tailEnd/>
          </a:ln>
        </p:spPr>
        <p:txBody>
          <a:bodyPr wrap="none" anchor="ctr"/>
          <a:lstStyle/>
          <a:p>
            <a:endParaRPr lang="en-US"/>
          </a:p>
        </p:txBody>
      </p:sp>
      <p:sp>
        <p:nvSpPr>
          <p:cNvPr id="24" name="Oval 16">
            <a:extLst>
              <a:ext uri="{FF2B5EF4-FFF2-40B4-BE49-F238E27FC236}">
                <a16:creationId xmlns:a16="http://schemas.microsoft.com/office/drawing/2014/main" id="{02EE4590-DDD9-E64B-B8DF-4FD637184575}"/>
              </a:ext>
            </a:extLst>
          </p:cNvPr>
          <p:cNvSpPr>
            <a:spLocks noChangeArrowheads="1"/>
          </p:cNvSpPr>
          <p:nvPr/>
        </p:nvSpPr>
        <p:spPr bwMode="auto">
          <a:xfrm>
            <a:off x="7684827" y="3498855"/>
            <a:ext cx="140677" cy="152400"/>
          </a:xfrm>
          <a:prstGeom prst="ellipse">
            <a:avLst/>
          </a:prstGeom>
          <a:solidFill>
            <a:schemeClr val="tx1"/>
          </a:solidFill>
          <a:ln w="12700">
            <a:solidFill>
              <a:schemeClr val="tx1"/>
            </a:solidFill>
            <a:round/>
            <a:headEnd/>
            <a:tailEnd/>
          </a:ln>
        </p:spPr>
        <p:txBody>
          <a:bodyPr wrap="none" anchor="ctr"/>
          <a:lstStyle/>
          <a:p>
            <a:endParaRPr lang="en-US"/>
          </a:p>
        </p:txBody>
      </p:sp>
      <p:sp>
        <p:nvSpPr>
          <p:cNvPr id="25" name="Rechteck 1">
            <a:extLst>
              <a:ext uri="{FF2B5EF4-FFF2-40B4-BE49-F238E27FC236}">
                <a16:creationId xmlns:a16="http://schemas.microsoft.com/office/drawing/2014/main" id="{954F076F-939C-334F-B1E9-8CFE5D97C105}"/>
              </a:ext>
            </a:extLst>
          </p:cNvPr>
          <p:cNvSpPr/>
          <p:nvPr/>
        </p:nvSpPr>
        <p:spPr>
          <a:xfrm rot="19450103">
            <a:off x="8600583" y="3786666"/>
            <a:ext cx="1295200" cy="369332"/>
          </a:xfrm>
          <a:prstGeom prst="rect">
            <a:avLst/>
          </a:prstGeom>
          <a:solidFill>
            <a:srgbClr val="FFFFFF"/>
          </a:solidFill>
        </p:spPr>
        <p:txBody>
          <a:bodyPr wrap="none">
            <a:spAutoFit/>
          </a:bodyPr>
          <a:lstStyle/>
          <a:p>
            <a:r>
              <a:rPr lang="de-DE" dirty="0" err="1"/>
              <a:t>arbeitet_an</a:t>
            </a:r>
            <a:endParaRPr lang="de-DE" dirty="0"/>
          </a:p>
        </p:txBody>
      </p:sp>
      <p:sp>
        <p:nvSpPr>
          <p:cNvPr id="26" name="Nach links gekrümmter Pfeil 23">
            <a:extLst>
              <a:ext uri="{FF2B5EF4-FFF2-40B4-BE49-F238E27FC236}">
                <a16:creationId xmlns:a16="http://schemas.microsoft.com/office/drawing/2014/main" id="{3803A455-9557-3148-A8C9-C1D254397957}"/>
              </a:ext>
            </a:extLst>
          </p:cNvPr>
          <p:cNvSpPr/>
          <p:nvPr/>
        </p:nvSpPr>
        <p:spPr>
          <a:xfrm rot="14796346" flipH="1">
            <a:off x="7936002" y="2653115"/>
            <a:ext cx="586115" cy="195756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7" name="Nach links gekrümmter Pfeil 20">
            <a:extLst>
              <a:ext uri="{FF2B5EF4-FFF2-40B4-BE49-F238E27FC236}">
                <a16:creationId xmlns:a16="http://schemas.microsoft.com/office/drawing/2014/main" id="{7206A18A-51BC-0D41-B968-9DD58A05AF00}"/>
              </a:ext>
            </a:extLst>
          </p:cNvPr>
          <p:cNvSpPr/>
          <p:nvPr/>
        </p:nvSpPr>
        <p:spPr>
          <a:xfrm rot="14311381" flipH="1">
            <a:off x="8450887" y="2467492"/>
            <a:ext cx="738428" cy="203033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nvGrpSpPr>
          <p:cNvPr id="28" name="Group 27">
            <a:extLst>
              <a:ext uri="{FF2B5EF4-FFF2-40B4-BE49-F238E27FC236}">
                <a16:creationId xmlns:a16="http://schemas.microsoft.com/office/drawing/2014/main" id="{CA6BB761-12C0-6041-B691-B9F204A5720E}"/>
              </a:ext>
            </a:extLst>
          </p:cNvPr>
          <p:cNvGrpSpPr/>
          <p:nvPr/>
        </p:nvGrpSpPr>
        <p:grpSpPr>
          <a:xfrm>
            <a:off x="3042545" y="5185905"/>
            <a:ext cx="2644894" cy="720009"/>
            <a:chOff x="1102311" y="5127118"/>
            <a:chExt cx="2644894" cy="720009"/>
          </a:xfrm>
        </p:grpSpPr>
        <p:sp>
          <p:nvSpPr>
            <p:cNvPr id="29" name="TextBox 28">
              <a:extLst>
                <a:ext uri="{FF2B5EF4-FFF2-40B4-BE49-F238E27FC236}">
                  <a16:creationId xmlns:a16="http://schemas.microsoft.com/office/drawing/2014/main" id="{D7D52DCE-6000-E447-BFCF-F4C2868F783B}"/>
                </a:ext>
              </a:extLst>
            </p:cNvPr>
            <p:cNvSpPr txBox="1"/>
            <p:nvPr/>
          </p:nvSpPr>
          <p:spPr>
            <a:xfrm>
              <a:off x="1102311" y="5127118"/>
              <a:ext cx="2644894" cy="720009"/>
            </a:xfrm>
            <a:prstGeom prst="cloudCallout">
              <a:avLst>
                <a:gd name="adj1" fmla="val -61376"/>
                <a:gd name="adj2" fmla="val -42031"/>
              </a:avLst>
            </a:prstGeom>
            <a:solidFill>
              <a:srgbClr val="FFC000"/>
            </a:solidFill>
            <a:ln>
              <a:noFill/>
            </a:ln>
          </p:spPr>
          <p:style>
            <a:lnRef idx="0">
              <a:schemeClr val="accent1"/>
            </a:lnRef>
            <a:fillRef idx="3">
              <a:schemeClr val="accent1"/>
            </a:fillRef>
            <a:effectRef idx="3">
              <a:schemeClr val="accent1"/>
            </a:effectRef>
            <a:fontRef idx="minor">
              <a:schemeClr val="lt1"/>
            </a:fontRef>
          </p:style>
          <p:txBody>
            <a:bodyPr wrap="square" rtlCol="0">
              <a:noAutofit/>
            </a:bodyPr>
            <a:lstStyle/>
            <a:p>
              <a:endParaRPr lang="de-DE"/>
            </a:p>
          </p:txBody>
        </p:sp>
        <p:sp>
          <p:nvSpPr>
            <p:cNvPr id="30" name="Rectangle 29">
              <a:extLst>
                <a:ext uri="{FF2B5EF4-FFF2-40B4-BE49-F238E27FC236}">
                  <a16:creationId xmlns:a16="http://schemas.microsoft.com/office/drawing/2014/main" id="{7BC5B10B-0704-1748-8724-1D5CD41CF0F7}"/>
                </a:ext>
              </a:extLst>
            </p:cNvPr>
            <p:cNvSpPr/>
            <p:nvPr/>
          </p:nvSpPr>
          <p:spPr>
            <a:xfrm>
              <a:off x="1343887" y="5164851"/>
              <a:ext cx="2319011" cy="646331"/>
            </a:xfrm>
            <a:prstGeom prst="rect">
              <a:avLst/>
            </a:prstGeom>
          </p:spPr>
          <p:txBody>
            <a:bodyPr wrap="square">
              <a:spAutoFit/>
            </a:bodyPr>
            <a:lstStyle/>
            <a:p>
              <a:pPr algn="ctr"/>
              <a:r>
                <a:rPr lang="de-DE" dirty="0">
                  <a:solidFill>
                    <a:schemeClr val="bg1"/>
                  </a:solidFill>
                </a:rPr>
                <a:t>Was für Komponenten brauchen wir?</a:t>
              </a:r>
            </a:p>
          </p:txBody>
        </p:sp>
      </p:grpSp>
    </p:spTree>
    <p:extLst>
      <p:ext uri="{BB962C8B-B14F-4D97-AF65-F5344CB8AC3E}">
        <p14:creationId xmlns:p14="http://schemas.microsoft.com/office/powerpoint/2010/main" val="25760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3" presetClass="exit" presetSubtype="10" fill="hold" grpId="0" nodeType="withEffect">
                                  <p:stCondLst>
                                    <p:cond delay="0"/>
                                  </p:stCondLst>
                                  <p:childTnLst>
                                    <p:animEffect transition="out" filter="blinds(horizontal)">
                                      <p:cBhvr>
                                        <p:cTn id="8" dur="500"/>
                                        <p:tgtEl>
                                          <p:spTgt spid="19"/>
                                        </p:tgtEl>
                                      </p:cBhvr>
                                    </p:animEffect>
                                    <p:set>
                                      <p:cBhvr>
                                        <p:cTn id="9" dur="1" fill="hold">
                                          <p:stCondLst>
                                            <p:cond delay="499"/>
                                          </p:stCondLst>
                                        </p:cTn>
                                        <p:tgtEl>
                                          <p:spTgt spid="1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5EB97-C441-5943-927B-69D68DC7F299}"/>
              </a:ext>
            </a:extLst>
          </p:cNvPr>
          <p:cNvSpPr>
            <a:spLocks noGrp="1"/>
          </p:cNvSpPr>
          <p:nvPr>
            <p:ph type="title"/>
          </p:nvPr>
        </p:nvSpPr>
        <p:spPr/>
        <p:txBody>
          <a:bodyPr/>
          <a:lstStyle/>
          <a:p>
            <a:r>
              <a:rPr lang="de-DE" dirty="0"/>
              <a:t>Grundlegende Elemente von ER-Diagrammen</a:t>
            </a:r>
          </a:p>
        </p:txBody>
      </p:sp>
      <p:sp>
        <p:nvSpPr>
          <p:cNvPr id="3" name="Content Placeholder 2">
            <a:extLst>
              <a:ext uri="{FF2B5EF4-FFF2-40B4-BE49-F238E27FC236}">
                <a16:creationId xmlns:a16="http://schemas.microsoft.com/office/drawing/2014/main" id="{AC7445B0-D2C1-114E-96E8-FA023D955CF3}"/>
              </a:ext>
            </a:extLst>
          </p:cNvPr>
          <p:cNvSpPr>
            <a:spLocks noGrp="1"/>
          </p:cNvSpPr>
          <p:nvPr>
            <p:ph sz="half" idx="1"/>
          </p:nvPr>
        </p:nvSpPr>
        <p:spPr/>
        <p:txBody>
          <a:bodyPr>
            <a:noAutofit/>
          </a:bodyPr>
          <a:lstStyle/>
          <a:p>
            <a:r>
              <a:rPr lang="de-DE" dirty="0"/>
              <a:t>Objekttyp</a:t>
            </a:r>
          </a:p>
          <a:p>
            <a:pPr lvl="2"/>
            <a:r>
              <a:rPr lang="de-DE" dirty="0"/>
              <a:t>Graphische Darstellung: Rechteck</a:t>
            </a:r>
          </a:p>
          <a:p>
            <a:pPr lvl="1"/>
            <a:r>
              <a:rPr lang="de-DE" dirty="0"/>
              <a:t>Auch Entitätstyp oder Klasse genannt</a:t>
            </a:r>
          </a:p>
          <a:p>
            <a:pPr lvl="1"/>
            <a:r>
              <a:rPr lang="de-DE" dirty="0"/>
              <a:t>Menge von Objekten</a:t>
            </a:r>
          </a:p>
          <a:p>
            <a:r>
              <a:rPr lang="de-DE" dirty="0" err="1"/>
              <a:t>Werttyp</a:t>
            </a:r>
            <a:endParaRPr lang="de-DE" dirty="0"/>
          </a:p>
          <a:p>
            <a:pPr lvl="2"/>
            <a:r>
              <a:rPr lang="de-DE" dirty="0"/>
              <a:t>Graphische Darstellung: Ellipse </a:t>
            </a:r>
          </a:p>
          <a:p>
            <a:pPr lvl="1"/>
            <a:r>
              <a:rPr lang="de-DE" dirty="0"/>
              <a:t>Für Basisdatentypen, Attribute</a:t>
            </a:r>
          </a:p>
          <a:p>
            <a:pPr lvl="1"/>
            <a:r>
              <a:rPr lang="de-DE" dirty="0"/>
              <a:t>Menge von Werten bzw. Literalen</a:t>
            </a:r>
          </a:p>
          <a:p>
            <a:r>
              <a:rPr lang="de-DE" dirty="0"/>
              <a:t>Beziehungstyp</a:t>
            </a:r>
          </a:p>
          <a:p>
            <a:pPr lvl="2"/>
            <a:r>
              <a:rPr lang="de-DE" dirty="0"/>
              <a:t>Graphische Darstellung: Raute </a:t>
            </a:r>
          </a:p>
          <a:p>
            <a:pPr lvl="1"/>
            <a:r>
              <a:rPr lang="de-DE" dirty="0"/>
              <a:t>Relationen zwischen Objekttypen</a:t>
            </a:r>
          </a:p>
          <a:p>
            <a:pPr lvl="1"/>
            <a:r>
              <a:rPr lang="de-DE" dirty="0"/>
              <a:t>Menge von </a:t>
            </a:r>
            <a:r>
              <a:rPr lang="de-DE" dirty="0" err="1"/>
              <a:t>Tupeln</a:t>
            </a:r>
            <a:r>
              <a:rPr lang="de-DE" dirty="0"/>
              <a:t> von Objekten</a:t>
            </a:r>
          </a:p>
          <a:p>
            <a:pPr lvl="1"/>
            <a:endParaRPr lang="de-DE" dirty="0"/>
          </a:p>
          <a:p>
            <a:pPr lvl="1"/>
            <a:endParaRPr lang="de-DE" dirty="0"/>
          </a:p>
          <a:p>
            <a:endParaRPr lang="de-DE" dirty="0"/>
          </a:p>
        </p:txBody>
      </p:sp>
      <p:sp>
        <p:nvSpPr>
          <p:cNvPr id="25" name="Content Placeholder 24">
            <a:extLst>
              <a:ext uri="{FF2B5EF4-FFF2-40B4-BE49-F238E27FC236}">
                <a16:creationId xmlns:a16="http://schemas.microsoft.com/office/drawing/2014/main" id="{F88E6459-B857-EF40-9167-9A4D4DC0C06C}"/>
              </a:ext>
            </a:extLst>
          </p:cNvPr>
          <p:cNvSpPr>
            <a:spLocks noGrp="1"/>
          </p:cNvSpPr>
          <p:nvPr>
            <p:ph sz="half" idx="2"/>
          </p:nvPr>
        </p:nvSpPr>
        <p:spPr/>
        <p:txBody>
          <a:bodyPr/>
          <a:lstStyle/>
          <a:p>
            <a:r>
              <a:rPr lang="de-DE" dirty="0"/>
              <a:t>Elemente von ER-Diagrammen bilden einen </a:t>
            </a:r>
            <a:r>
              <a:rPr lang="de-DE" dirty="0" err="1"/>
              <a:t>bipartiten</a:t>
            </a:r>
            <a:r>
              <a:rPr lang="de-DE" dirty="0"/>
              <a:t> Graphen:</a:t>
            </a:r>
          </a:p>
          <a:p>
            <a:pPr lvl="1"/>
            <a:r>
              <a:rPr lang="de-DE" dirty="0"/>
              <a:t>Verbindungen zwischen Symbolen der gleichen Typen sind nicht erlaubt</a:t>
            </a:r>
            <a:endParaRPr lang="en-GB" dirty="0"/>
          </a:p>
        </p:txBody>
      </p:sp>
      <p:sp>
        <p:nvSpPr>
          <p:cNvPr id="17" name="Date Placeholder 16">
            <a:extLst>
              <a:ext uri="{FF2B5EF4-FFF2-40B4-BE49-F238E27FC236}">
                <a16:creationId xmlns:a16="http://schemas.microsoft.com/office/drawing/2014/main" id="{CB5A714C-27A4-4D44-AC1D-FE7EA65C414D}"/>
              </a:ext>
            </a:extLst>
          </p:cNvPr>
          <p:cNvSpPr>
            <a:spLocks noGrp="1"/>
          </p:cNvSpPr>
          <p:nvPr>
            <p:ph type="dt" sz="half" idx="10"/>
          </p:nvPr>
        </p:nvSpPr>
        <p:spPr/>
        <p:txBody>
          <a:bodyPr/>
          <a:lstStyle/>
          <a:p>
            <a:r>
              <a:rPr lang="en-GB"/>
              <a:t>Modellierung</a:t>
            </a:r>
          </a:p>
        </p:txBody>
      </p:sp>
      <p:sp>
        <p:nvSpPr>
          <p:cNvPr id="21" name="Footer Placeholder 20">
            <a:extLst>
              <a:ext uri="{FF2B5EF4-FFF2-40B4-BE49-F238E27FC236}">
                <a16:creationId xmlns:a16="http://schemas.microsoft.com/office/drawing/2014/main" id="{6F254CF5-D96E-AC41-BFE6-EA0EBDFD8F09}"/>
              </a:ext>
            </a:extLst>
          </p:cNvPr>
          <p:cNvSpPr>
            <a:spLocks noGrp="1"/>
          </p:cNvSpPr>
          <p:nvPr>
            <p:ph type="ftr" sz="quarter" idx="3"/>
          </p:nvPr>
        </p:nvSpPr>
        <p:spPr/>
        <p:txBody>
          <a:bodyPr/>
          <a:lstStyle/>
          <a:p>
            <a:r>
              <a:rPr lang="en-GB"/>
              <a:t>T. Braun - Datenbanken</a:t>
            </a:r>
          </a:p>
        </p:txBody>
      </p:sp>
      <p:sp>
        <p:nvSpPr>
          <p:cNvPr id="4" name="Slide Number Placeholder 3">
            <a:extLst>
              <a:ext uri="{FF2B5EF4-FFF2-40B4-BE49-F238E27FC236}">
                <a16:creationId xmlns:a16="http://schemas.microsoft.com/office/drawing/2014/main" id="{CAD8E877-578C-934F-96E3-722CC5F85DEB}"/>
              </a:ext>
            </a:extLst>
          </p:cNvPr>
          <p:cNvSpPr>
            <a:spLocks noGrp="1"/>
          </p:cNvSpPr>
          <p:nvPr>
            <p:ph type="sldNum" sz="quarter" idx="4"/>
          </p:nvPr>
        </p:nvSpPr>
        <p:spPr/>
        <p:txBody>
          <a:bodyPr/>
          <a:lstStyle/>
          <a:p>
            <a:fld id="{6B52BCD7-8B4B-1443-81DC-540C3C62FE02}" type="slidenum">
              <a:rPr lang="en-GB" smtClean="0"/>
              <a:t>9</a:t>
            </a:fld>
            <a:endParaRPr lang="en-GB"/>
          </a:p>
        </p:txBody>
      </p:sp>
      <p:sp>
        <p:nvSpPr>
          <p:cNvPr id="5" name="Rectangle 2">
            <a:extLst>
              <a:ext uri="{FF2B5EF4-FFF2-40B4-BE49-F238E27FC236}">
                <a16:creationId xmlns:a16="http://schemas.microsoft.com/office/drawing/2014/main" id="{DAFBAF26-1D11-0940-B812-34133C083A06}"/>
              </a:ext>
            </a:extLst>
          </p:cNvPr>
          <p:cNvSpPr>
            <a:spLocks noChangeArrowheads="1"/>
          </p:cNvSpPr>
          <p:nvPr/>
        </p:nvSpPr>
        <p:spPr bwMode="auto">
          <a:xfrm>
            <a:off x="2000044" y="1647472"/>
            <a:ext cx="762000" cy="368300"/>
          </a:xfrm>
          <a:prstGeom prst="rect">
            <a:avLst/>
          </a:prstGeom>
          <a:solidFill>
            <a:schemeClr val="bg1"/>
          </a:solidFill>
          <a:ln w="12700">
            <a:solidFill>
              <a:schemeClr val="tx1"/>
            </a:solidFill>
            <a:miter lim="800000"/>
            <a:headEnd/>
            <a:tailEnd/>
          </a:ln>
        </p:spPr>
        <p:txBody>
          <a:bodyPr wrap="none" anchor="ctr"/>
          <a:lstStyle/>
          <a:p>
            <a:endParaRPr lang="en-US" dirty="0"/>
          </a:p>
        </p:txBody>
      </p:sp>
      <p:sp>
        <p:nvSpPr>
          <p:cNvPr id="6" name="Oval 3">
            <a:extLst>
              <a:ext uri="{FF2B5EF4-FFF2-40B4-BE49-F238E27FC236}">
                <a16:creationId xmlns:a16="http://schemas.microsoft.com/office/drawing/2014/main" id="{A02468F4-682C-FE40-A7CD-C8F0035F4AB2}"/>
              </a:ext>
            </a:extLst>
          </p:cNvPr>
          <p:cNvSpPr>
            <a:spLocks noChangeArrowheads="1"/>
          </p:cNvSpPr>
          <p:nvPr/>
        </p:nvSpPr>
        <p:spPr bwMode="auto">
          <a:xfrm>
            <a:off x="2000044" y="3120921"/>
            <a:ext cx="762000" cy="368300"/>
          </a:xfrm>
          <a:prstGeom prst="ellipse">
            <a:avLst/>
          </a:prstGeom>
          <a:solidFill>
            <a:schemeClr val="bg1"/>
          </a:solidFill>
          <a:ln w="12700">
            <a:solidFill>
              <a:schemeClr val="tx1"/>
            </a:solidFill>
            <a:round/>
            <a:headEnd/>
            <a:tailEnd/>
          </a:ln>
        </p:spPr>
        <p:txBody>
          <a:bodyPr wrap="none" anchor="ctr"/>
          <a:lstStyle/>
          <a:p>
            <a:endParaRPr lang="en-US"/>
          </a:p>
        </p:txBody>
      </p:sp>
      <p:sp>
        <p:nvSpPr>
          <p:cNvPr id="7" name="AutoShape 4">
            <a:extLst>
              <a:ext uri="{FF2B5EF4-FFF2-40B4-BE49-F238E27FC236}">
                <a16:creationId xmlns:a16="http://schemas.microsoft.com/office/drawing/2014/main" id="{35615CC1-5443-7745-9C4D-2606AD0722F3}"/>
              </a:ext>
            </a:extLst>
          </p:cNvPr>
          <p:cNvSpPr>
            <a:spLocks noChangeArrowheads="1"/>
          </p:cNvSpPr>
          <p:nvPr/>
        </p:nvSpPr>
        <p:spPr bwMode="auto">
          <a:xfrm>
            <a:off x="2544445" y="4498770"/>
            <a:ext cx="435198" cy="426715"/>
          </a:xfrm>
          <a:prstGeom prst="diamond">
            <a:avLst/>
          </a:prstGeom>
          <a:solidFill>
            <a:schemeClr val="bg1"/>
          </a:solidFill>
          <a:ln w="12700">
            <a:solidFill>
              <a:schemeClr val="tx1"/>
            </a:solidFill>
            <a:miter lim="800000"/>
            <a:headEnd/>
            <a:tailEnd/>
          </a:ln>
        </p:spPr>
        <p:txBody>
          <a:bodyPr wrap="none" anchor="ctr"/>
          <a:lstStyle/>
          <a:p>
            <a:endParaRPr lang="en-US"/>
          </a:p>
        </p:txBody>
      </p:sp>
      <p:sp>
        <p:nvSpPr>
          <p:cNvPr id="8" name="AutoShape 5">
            <a:extLst>
              <a:ext uri="{FF2B5EF4-FFF2-40B4-BE49-F238E27FC236}">
                <a16:creationId xmlns:a16="http://schemas.microsoft.com/office/drawing/2014/main" id="{5469DFCD-524B-ED49-87E8-F992D9AF6CD7}"/>
              </a:ext>
            </a:extLst>
          </p:cNvPr>
          <p:cNvSpPr>
            <a:spLocks noChangeArrowheads="1"/>
          </p:cNvSpPr>
          <p:nvPr/>
        </p:nvSpPr>
        <p:spPr bwMode="auto">
          <a:xfrm>
            <a:off x="9170046" y="3336172"/>
            <a:ext cx="550985" cy="596900"/>
          </a:xfrm>
          <a:prstGeom prst="diamond">
            <a:avLst/>
          </a:prstGeom>
          <a:solidFill>
            <a:schemeClr val="bg1"/>
          </a:solidFill>
          <a:ln w="12700">
            <a:solidFill>
              <a:schemeClr val="tx1"/>
            </a:solidFill>
            <a:miter lim="800000"/>
            <a:headEnd/>
            <a:tailEnd/>
          </a:ln>
        </p:spPr>
        <p:txBody>
          <a:bodyPr wrap="none" anchor="ctr"/>
          <a:lstStyle/>
          <a:p>
            <a:endParaRPr lang="en-US"/>
          </a:p>
        </p:txBody>
      </p:sp>
      <p:sp>
        <p:nvSpPr>
          <p:cNvPr id="9" name="AutoShape 6">
            <a:extLst>
              <a:ext uri="{FF2B5EF4-FFF2-40B4-BE49-F238E27FC236}">
                <a16:creationId xmlns:a16="http://schemas.microsoft.com/office/drawing/2014/main" id="{BFFFFE43-5F67-F143-8370-611D516E11D2}"/>
              </a:ext>
            </a:extLst>
          </p:cNvPr>
          <p:cNvSpPr>
            <a:spLocks noChangeArrowheads="1"/>
          </p:cNvSpPr>
          <p:nvPr/>
        </p:nvSpPr>
        <p:spPr bwMode="auto">
          <a:xfrm>
            <a:off x="8044630" y="3336172"/>
            <a:ext cx="550985" cy="596900"/>
          </a:xfrm>
          <a:prstGeom prst="diamond">
            <a:avLst/>
          </a:prstGeom>
          <a:solidFill>
            <a:schemeClr val="bg1"/>
          </a:solidFill>
          <a:ln w="12700">
            <a:solidFill>
              <a:schemeClr val="tx1"/>
            </a:solidFill>
            <a:miter lim="800000"/>
            <a:headEnd/>
            <a:tailEnd/>
          </a:ln>
        </p:spPr>
        <p:txBody>
          <a:bodyPr wrap="none" anchor="ctr"/>
          <a:lstStyle/>
          <a:p>
            <a:endParaRPr lang="en-US"/>
          </a:p>
        </p:txBody>
      </p:sp>
      <p:sp>
        <p:nvSpPr>
          <p:cNvPr id="10" name="Rectangle 7">
            <a:extLst>
              <a:ext uri="{FF2B5EF4-FFF2-40B4-BE49-F238E27FC236}">
                <a16:creationId xmlns:a16="http://schemas.microsoft.com/office/drawing/2014/main" id="{F7B668C7-3408-1D4D-BBBD-ED0BB46C2077}"/>
              </a:ext>
            </a:extLst>
          </p:cNvPr>
          <p:cNvSpPr>
            <a:spLocks noChangeArrowheads="1"/>
          </p:cNvSpPr>
          <p:nvPr/>
        </p:nvSpPr>
        <p:spPr bwMode="auto">
          <a:xfrm>
            <a:off x="9072270" y="4369117"/>
            <a:ext cx="762000" cy="36830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11" name="Rectangle 8">
            <a:extLst>
              <a:ext uri="{FF2B5EF4-FFF2-40B4-BE49-F238E27FC236}">
                <a16:creationId xmlns:a16="http://schemas.microsoft.com/office/drawing/2014/main" id="{54B6F1AF-5226-5144-8587-B8124F8B917E}"/>
              </a:ext>
            </a:extLst>
          </p:cNvPr>
          <p:cNvSpPr>
            <a:spLocks noChangeArrowheads="1"/>
          </p:cNvSpPr>
          <p:nvPr/>
        </p:nvSpPr>
        <p:spPr bwMode="auto">
          <a:xfrm>
            <a:off x="7946855" y="4369117"/>
            <a:ext cx="762000" cy="368300"/>
          </a:xfrm>
          <a:prstGeom prst="rect">
            <a:avLst/>
          </a:prstGeom>
          <a:solidFill>
            <a:schemeClr val="bg1"/>
          </a:solidFill>
          <a:ln w="12700">
            <a:solidFill>
              <a:schemeClr val="tx1"/>
            </a:solidFill>
            <a:miter lim="800000"/>
            <a:headEnd/>
            <a:tailEnd/>
          </a:ln>
        </p:spPr>
        <p:txBody>
          <a:bodyPr wrap="none" anchor="ctr"/>
          <a:lstStyle/>
          <a:p>
            <a:endParaRPr lang="en-US"/>
          </a:p>
        </p:txBody>
      </p:sp>
      <p:sp>
        <p:nvSpPr>
          <p:cNvPr id="22" name="Rechteck 21">
            <a:extLst>
              <a:ext uri="{FF2B5EF4-FFF2-40B4-BE49-F238E27FC236}">
                <a16:creationId xmlns:a16="http://schemas.microsoft.com/office/drawing/2014/main" id="{BA67EBA7-40D1-8E42-9B5F-ACC969F6F022}"/>
              </a:ext>
            </a:extLst>
          </p:cNvPr>
          <p:cNvSpPr/>
          <p:nvPr/>
        </p:nvSpPr>
        <p:spPr>
          <a:xfrm>
            <a:off x="3647728" y="6192934"/>
            <a:ext cx="4824536" cy="430887"/>
          </a:xfrm>
          <a:prstGeom prst="rect">
            <a:avLst/>
          </a:prstGeom>
        </p:spPr>
        <p:txBody>
          <a:bodyPr wrap="square">
            <a:spAutoFit/>
          </a:bodyPr>
          <a:lstStyle/>
          <a:p>
            <a:pPr algn="ctr"/>
            <a:r>
              <a:rPr lang="de-DE" sz="1100" dirty="0">
                <a:solidFill>
                  <a:schemeClr val="tx1">
                    <a:lumMod val="60000"/>
                    <a:lumOff val="40000"/>
                  </a:schemeClr>
                </a:solidFill>
              </a:rPr>
              <a:t>P. Chen: The Entity-</a:t>
            </a:r>
            <a:r>
              <a:rPr lang="de-DE" sz="1100" dirty="0" err="1">
                <a:solidFill>
                  <a:schemeClr val="tx1">
                    <a:lumMod val="60000"/>
                    <a:lumOff val="40000"/>
                  </a:schemeClr>
                </a:solidFill>
              </a:rPr>
              <a:t>Relationship</a:t>
            </a:r>
            <a:r>
              <a:rPr lang="de-DE" sz="1100" dirty="0">
                <a:solidFill>
                  <a:schemeClr val="tx1">
                    <a:lumMod val="60000"/>
                    <a:lumOff val="40000"/>
                  </a:schemeClr>
                </a:solidFill>
              </a:rPr>
              <a:t> Model - </a:t>
            </a:r>
            <a:r>
              <a:rPr lang="de-DE" sz="1100" dirty="0" err="1">
                <a:solidFill>
                  <a:schemeClr val="tx1">
                    <a:lumMod val="60000"/>
                    <a:lumOff val="40000"/>
                  </a:schemeClr>
                </a:solidFill>
              </a:rPr>
              <a:t>Toward</a:t>
            </a:r>
            <a:r>
              <a:rPr lang="de-DE" sz="1100" dirty="0">
                <a:solidFill>
                  <a:schemeClr val="tx1">
                    <a:lumMod val="60000"/>
                    <a:lumOff val="40000"/>
                  </a:schemeClr>
                </a:solidFill>
              </a:rPr>
              <a:t> a Unified View </a:t>
            </a:r>
            <a:r>
              <a:rPr lang="de-DE" sz="1100" dirty="0" err="1">
                <a:solidFill>
                  <a:schemeClr val="tx1">
                    <a:lumMod val="60000"/>
                    <a:lumOff val="40000"/>
                  </a:schemeClr>
                </a:solidFill>
              </a:rPr>
              <a:t>of</a:t>
            </a:r>
            <a:r>
              <a:rPr lang="de-DE" sz="1100" dirty="0">
                <a:solidFill>
                  <a:schemeClr val="tx1">
                    <a:lumMod val="60000"/>
                    <a:lumOff val="40000"/>
                  </a:schemeClr>
                </a:solidFill>
              </a:rPr>
              <a:t> Data. In </a:t>
            </a:r>
            <a:r>
              <a:rPr lang="de-DE" sz="1100" i="1" dirty="0">
                <a:solidFill>
                  <a:schemeClr val="tx1">
                    <a:lumMod val="60000"/>
                    <a:lumOff val="40000"/>
                  </a:schemeClr>
                </a:solidFill>
              </a:rPr>
              <a:t>ACM Transactions on Database Systems</a:t>
            </a:r>
            <a:r>
              <a:rPr lang="de-DE" sz="1100" dirty="0">
                <a:solidFill>
                  <a:schemeClr val="tx1">
                    <a:lumMod val="60000"/>
                    <a:lumOff val="40000"/>
                  </a:schemeClr>
                </a:solidFill>
              </a:rPr>
              <a:t>, vol.</a:t>
            </a:r>
            <a:r>
              <a:rPr lang="de-DE" sz="1100" i="1" dirty="0">
                <a:solidFill>
                  <a:schemeClr val="tx1">
                    <a:lumMod val="60000"/>
                    <a:lumOff val="40000"/>
                  </a:schemeClr>
                </a:solidFill>
              </a:rPr>
              <a:t> </a:t>
            </a:r>
            <a:r>
              <a:rPr lang="de-DE" sz="1100" dirty="0">
                <a:solidFill>
                  <a:schemeClr val="tx1">
                    <a:lumMod val="60000"/>
                    <a:lumOff val="40000"/>
                  </a:schemeClr>
                </a:solidFill>
              </a:rPr>
              <a:t>1(1), pp. 9–36, 1976.</a:t>
            </a:r>
          </a:p>
        </p:txBody>
      </p:sp>
      <p:cxnSp>
        <p:nvCxnSpPr>
          <p:cNvPr id="15" name="Straight Connector 14">
            <a:extLst>
              <a:ext uri="{FF2B5EF4-FFF2-40B4-BE49-F238E27FC236}">
                <a16:creationId xmlns:a16="http://schemas.microsoft.com/office/drawing/2014/main" id="{5D8DF5F9-53C3-304F-9D8F-F303570DC8FA}"/>
              </a:ext>
            </a:extLst>
          </p:cNvPr>
          <p:cNvCxnSpPr>
            <a:stCxn id="9" idx="3"/>
            <a:endCxn id="8" idx="1"/>
          </p:cNvCxnSpPr>
          <p:nvPr/>
        </p:nvCxnSpPr>
        <p:spPr>
          <a:xfrm>
            <a:off x="8595615" y="3634622"/>
            <a:ext cx="5744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Quad Arrow 22">
            <a:extLst>
              <a:ext uri="{FF2B5EF4-FFF2-40B4-BE49-F238E27FC236}">
                <a16:creationId xmlns:a16="http://schemas.microsoft.com/office/drawing/2014/main" id="{4D4CEF2A-D493-134E-BBF3-31254F010A3D}"/>
              </a:ext>
            </a:extLst>
          </p:cNvPr>
          <p:cNvSpPr>
            <a:spLocks noChangeAspect="1"/>
          </p:cNvSpPr>
          <p:nvPr/>
        </p:nvSpPr>
        <p:spPr>
          <a:xfrm rot="2700000">
            <a:off x="8516969" y="3274622"/>
            <a:ext cx="720000" cy="720000"/>
          </a:xfrm>
          <a:prstGeom prst="quadArrow">
            <a:avLst>
              <a:gd name="adj1" fmla="val 22500"/>
              <a:gd name="adj2" fmla="val 3585"/>
              <a:gd name="adj3"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a:extLst>
              <a:ext uri="{FF2B5EF4-FFF2-40B4-BE49-F238E27FC236}">
                <a16:creationId xmlns:a16="http://schemas.microsoft.com/office/drawing/2014/main" id="{0CAECBF5-F90B-C446-93B0-3858B635CB3A}"/>
              </a:ext>
            </a:extLst>
          </p:cNvPr>
          <p:cNvCxnSpPr>
            <a:cxnSpLocks/>
            <a:stCxn id="11" idx="3"/>
            <a:endCxn id="10" idx="1"/>
          </p:cNvCxnSpPr>
          <p:nvPr/>
        </p:nvCxnSpPr>
        <p:spPr>
          <a:xfrm>
            <a:off x="8708855" y="4553267"/>
            <a:ext cx="36341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Quad Arrow 23">
            <a:extLst>
              <a:ext uri="{FF2B5EF4-FFF2-40B4-BE49-F238E27FC236}">
                <a16:creationId xmlns:a16="http://schemas.microsoft.com/office/drawing/2014/main" id="{0B3CF8B5-D0CC-DC4E-AB85-D497108C1C06}"/>
              </a:ext>
            </a:extLst>
          </p:cNvPr>
          <p:cNvSpPr>
            <a:spLocks noChangeAspect="1"/>
          </p:cNvSpPr>
          <p:nvPr/>
        </p:nvSpPr>
        <p:spPr>
          <a:xfrm rot="2700000">
            <a:off x="8530562" y="4193267"/>
            <a:ext cx="720000" cy="720000"/>
          </a:xfrm>
          <a:prstGeom prst="quadArrow">
            <a:avLst>
              <a:gd name="adj1" fmla="val 22500"/>
              <a:gd name="adj2" fmla="val 3585"/>
              <a:gd name="adj3"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7238643"/>
      </p:ext>
    </p:extLst>
  </p:cSld>
  <p:clrMapOvr>
    <a:masterClrMapping/>
  </p:clrMapOvr>
</p:sld>
</file>

<file path=ppt/theme/theme1.xml><?xml version="1.0" encoding="utf-8"?>
<a:theme xmlns:a="http://schemas.openxmlformats.org/drawingml/2006/main" name="UM-de-new">
  <a:themeElements>
    <a:clrScheme name="WWU Münster Var3">
      <a:dk1>
        <a:srgbClr val="58585A"/>
      </a:dk1>
      <a:lt1>
        <a:srgbClr val="F4F4F4"/>
      </a:lt1>
      <a:dk2>
        <a:srgbClr val="F4F4F4"/>
      </a:dk2>
      <a:lt2>
        <a:srgbClr val="00568A"/>
      </a:lt2>
      <a:accent1>
        <a:srgbClr val="009DD1"/>
      </a:accent1>
      <a:accent2>
        <a:srgbClr val="67C5E4"/>
      </a:accent2>
      <a:accent3>
        <a:srgbClr val="008E96"/>
      </a:accent3>
      <a:accent4>
        <a:srgbClr val="65BBBF"/>
      </a:accent4>
      <a:accent5>
        <a:srgbClr val="00568A"/>
      </a:accent5>
      <a:accent6>
        <a:srgbClr val="679AB9"/>
      </a:accent6>
      <a:hlink>
        <a:srgbClr val="58585A"/>
      </a:hlink>
      <a:folHlink>
        <a:srgbClr val="58585A"/>
      </a:folHlink>
    </a:clrScheme>
    <a:fontScheme name="WWU Münster">
      <a:majorFont>
        <a:latin typeface="Meta Offc Pro"/>
        <a:ea typeface=""/>
        <a:cs typeface=""/>
      </a:majorFont>
      <a:minorFont>
        <a:latin typeface="Meta Offc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M-de-new" id="{4DCDB2B7-4269-434F-800D-8844E1DF49E0}" vid="{DABDC0BD-C33F-9645-A311-12D85F9572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wwu-adapted-16x9</Template>
  <TotalTime>3966</TotalTime>
  <Words>6147</Words>
  <Application>Microsoft Macintosh PowerPoint</Application>
  <PresentationFormat>Widescreen</PresentationFormat>
  <Paragraphs>1836</Paragraphs>
  <Slides>72</Slides>
  <Notes>36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72</vt:i4>
      </vt:variant>
    </vt:vector>
  </HeadingPairs>
  <TitlesOfParts>
    <vt:vector size="83" baseType="lpstr">
      <vt:lpstr>ＭＳ Ｐゴシック</vt:lpstr>
      <vt:lpstr>Arial</vt:lpstr>
      <vt:lpstr>Arial Narrow</vt:lpstr>
      <vt:lpstr>Calibri</vt:lpstr>
      <vt:lpstr>Cambria Math</vt:lpstr>
      <vt:lpstr>Chalkboard</vt:lpstr>
      <vt:lpstr>Courier New</vt:lpstr>
      <vt:lpstr>Meta Offc Pro</vt:lpstr>
      <vt:lpstr>Times New Roman</vt:lpstr>
      <vt:lpstr>Wingdings</vt:lpstr>
      <vt:lpstr>UM-de-new</vt:lpstr>
      <vt:lpstr>Datenbank-Modellierung</vt:lpstr>
      <vt:lpstr>Inhalte: Datenbanken (DBs)</vt:lpstr>
      <vt:lpstr>Phasen des DB-Entwurfs</vt:lpstr>
      <vt:lpstr>Überblick: 2. Datenbank-Modellierung</vt:lpstr>
      <vt:lpstr>Modelle</vt:lpstr>
      <vt:lpstr>Warum das Modell und nicht das Original?</vt:lpstr>
      <vt:lpstr>Überblick: 2. Datenbank-Modellierung</vt:lpstr>
      <vt:lpstr>ER-Modellierung</vt:lpstr>
      <vt:lpstr>Grundlegende Elemente von ER-Diagrammen</vt:lpstr>
      <vt:lpstr>Objekte/Entitäten und Attribute</vt:lpstr>
      <vt:lpstr>Identifikation und Schlüssel</vt:lpstr>
      <vt:lpstr>Assoziation/Relationship</vt:lpstr>
      <vt:lpstr>Assoziation/Relationship</vt:lpstr>
      <vt:lpstr>Identifikation und referentielle Integrität</vt:lpstr>
      <vt:lpstr>Funktionalitäten</vt:lpstr>
      <vt:lpstr>Partizipation</vt:lpstr>
      <vt:lpstr>Partizipation: Rollennamen</vt:lpstr>
      <vt:lpstr>Funktionalitäten (Reprise)</vt:lpstr>
      <vt:lpstr>Schwache, existenzabhängige Entitäten</vt:lpstr>
      <vt:lpstr>Schwache Entitäten und Schlüssel</vt:lpstr>
      <vt:lpstr>Von der Anforderungsdefinition</vt:lpstr>
      <vt:lpstr>Anwendungsdefinition „Firma“ …</vt:lpstr>
      <vt:lpstr>Anwendungsdefinition „Firma“ …</vt:lpstr>
      <vt:lpstr>Anwendungsdefinition „Firma“ …</vt:lpstr>
      <vt:lpstr>Anwendungsdefinition „Firma“ …</vt:lpstr>
      <vt:lpstr>Anwendungsdefinition „Firma“ …</vt:lpstr>
      <vt:lpstr>Anwendungsdefinition „Firma“ …</vt:lpstr>
      <vt:lpstr>PowerPoint Presentation</vt:lpstr>
      <vt:lpstr>Lesen von ER-Diagrammen</vt:lpstr>
      <vt:lpstr>Universitätsschema</vt:lpstr>
      <vt:lpstr>Funktionalitäten (Reprise)</vt:lpstr>
      <vt:lpstr>Funktionalitäten (Reprise)</vt:lpstr>
      <vt:lpstr>Prüfungen</vt:lpstr>
      <vt:lpstr>N-stellige Beziehung: betreuen</vt:lpstr>
      <vt:lpstr>Komplex-strukturierte Entitäten</vt:lpstr>
      <vt:lpstr>Komplex-strukturierte Entitäten</vt:lpstr>
      <vt:lpstr>Zwischenzusammenfassung</vt:lpstr>
      <vt:lpstr>Überblick: 2. Datenbank-Modellierung</vt:lpstr>
      <vt:lpstr>Enhanced ER-Modell (EER-Modell)</vt:lpstr>
      <vt:lpstr>Spezialisierung</vt:lpstr>
      <vt:lpstr>Instanzen in Spezialisierungen</vt:lpstr>
      <vt:lpstr>Ausprägungen der Spezialisierung</vt:lpstr>
      <vt:lpstr>Ausprägungen der Spezialisierung</vt:lpstr>
      <vt:lpstr>Aufzählungstypen</vt:lpstr>
      <vt:lpstr>Spezialisierungsnetzwerk</vt:lpstr>
      <vt:lpstr>Generalisierung</vt:lpstr>
      <vt:lpstr>EER-Modellierung</vt:lpstr>
      <vt:lpstr>Vorgehen</vt:lpstr>
      <vt:lpstr>Top-down</vt:lpstr>
      <vt:lpstr>Top-down EER-Transformationen</vt:lpstr>
      <vt:lpstr>Bottom-up</vt:lpstr>
      <vt:lpstr>Bottom-up EER-Transformationen</vt:lpstr>
      <vt:lpstr>Inside-out</vt:lpstr>
      <vt:lpstr>PowerPoint Presentation</vt:lpstr>
      <vt:lpstr>PowerPoint Presentation</vt:lpstr>
      <vt:lpstr>PowerPoint Presentation</vt:lpstr>
      <vt:lpstr>PowerPoint Presentation</vt:lpstr>
      <vt:lpstr>PowerPoint Presentation</vt:lpstr>
      <vt:lpstr>PowerPoint Presentation</vt:lpstr>
      <vt:lpstr>UML als Datenmodell</vt:lpstr>
      <vt:lpstr>Unified Modeling Language (UML)</vt:lpstr>
      <vt:lpstr>(E)ER vs. UML</vt:lpstr>
      <vt:lpstr>Zwischenzusammenfassung</vt:lpstr>
      <vt:lpstr>Überblick: 2. Datenbank-Modellierung</vt:lpstr>
      <vt:lpstr>Dokumentation</vt:lpstr>
      <vt:lpstr>Geschäftsregeln (Business Rules)</vt:lpstr>
      <vt:lpstr>Beispiel: Beschreibende Regeln</vt:lpstr>
      <vt:lpstr>Beispiel: Einschränkungen &amp; Ableitungen</vt:lpstr>
      <vt:lpstr>Qualitätskriterien für (E)ER-Schemata</vt:lpstr>
      <vt:lpstr>Konsistenzprüfungen möglich</vt:lpstr>
      <vt:lpstr>Zwischenzusammenfassung</vt:lpstr>
      <vt:lpstr>Überblick: 2. Datenbank-Modellierung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MOBI-DBs-B: DatenbankSysteme</dc:title>
  <dc:creator>Microsoft Office User</dc:creator>
  <cp:lastModifiedBy>Tanya Braun</cp:lastModifiedBy>
  <cp:revision>205</cp:revision>
  <cp:lastPrinted>2023-04-12T10:46:52Z</cp:lastPrinted>
  <dcterms:created xsi:type="dcterms:W3CDTF">2019-02-21T11:57:08Z</dcterms:created>
  <dcterms:modified xsi:type="dcterms:W3CDTF">2024-05-02T09:29:17Z</dcterms:modified>
</cp:coreProperties>
</file>