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9" r:id="rId1"/>
  </p:sldMasterIdLst>
  <p:notesMasterIdLst>
    <p:notesMasterId r:id="rId35"/>
  </p:notesMasterIdLst>
  <p:sldIdLst>
    <p:sldId id="256" r:id="rId2"/>
    <p:sldId id="258" r:id="rId3"/>
    <p:sldId id="295" r:id="rId4"/>
    <p:sldId id="260" r:id="rId5"/>
    <p:sldId id="296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69" r:id="rId17"/>
    <p:sldId id="279" r:id="rId18"/>
    <p:sldId id="298" r:id="rId19"/>
    <p:sldId id="264" r:id="rId20"/>
    <p:sldId id="333" r:id="rId21"/>
    <p:sldId id="299" r:id="rId22"/>
    <p:sldId id="334" r:id="rId23"/>
    <p:sldId id="280" r:id="rId24"/>
    <p:sldId id="281" r:id="rId25"/>
    <p:sldId id="267" r:id="rId26"/>
    <p:sldId id="288" r:id="rId27"/>
    <p:sldId id="332" r:id="rId28"/>
    <p:sldId id="337" r:id="rId29"/>
    <p:sldId id="335" r:id="rId30"/>
    <p:sldId id="300" r:id="rId31"/>
    <p:sldId id="336" r:id="rId32"/>
    <p:sldId id="339" r:id="rId33"/>
    <p:sldId id="33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14"/>
    <p:restoredTop sz="93197"/>
  </p:normalViewPr>
  <p:slideViewPr>
    <p:cSldViewPr snapToGrid="0" snapToObjects="1">
      <p:cViewPr varScale="1">
        <p:scale>
          <a:sx n="115" d="100"/>
          <a:sy n="115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0429-3676-E144-BAB7-65E862D4716B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59B5-8531-3849-8B3F-39B2E56DD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684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Typische Komponenten eines DBMS mit Umgebung</a:t>
            </a:r>
          </a:p>
          <a:p>
            <a:endParaRPr lang="de-DE" noProof="0" dirty="0"/>
          </a:p>
          <a:p>
            <a:r>
              <a:rPr lang="de-DE" noProof="0" dirty="0"/>
              <a:t>DBA: DB-Administrator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 definieren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 optimieren durch Änderungen der DB-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Defintion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mittels DDL/Privilegierte Befehle</a:t>
            </a:r>
            <a:endParaRPr lang="de-DE" noProof="0" dirty="0"/>
          </a:p>
          <a:p>
            <a:endParaRPr lang="de-DE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DDL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compiler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Verarbeitet Schema-Definitionen in DDL und speichert die Beschreibung der Schemata (meta-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im DBMS Katalog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Katalog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Beinhaltet Informationen über Namen und Größe von Dateien, Namen und Datentypen von Datenelementen, Speicherdetails für jede Datei,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Mappinginformation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zwischen Schemata,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Constraints</a:t>
            </a: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Gelegentliche Benutzer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Stellen Anfragen über das </a:t>
            </a:r>
            <a:r>
              <a:rPr lang="de-DE" sz="1200" b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interactive</a:t>
            </a:r>
            <a:r>
              <a:rPr lang="de-DE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query</a:t>
            </a:r>
            <a:r>
              <a:rPr lang="de-DE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noProof="0" dirty="0"/>
              <a:t>Query-Compiler (+</a:t>
            </a:r>
            <a:r>
              <a:rPr lang="de-DE" noProof="0" dirty="0" err="1"/>
              <a:t>Optimizer</a:t>
            </a:r>
            <a:r>
              <a:rPr lang="de-DE" noProof="0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Parsen und validieren der Anfrage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bzgl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Syntax, Dateinamen, 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Kompilieren in interne Anfragesprache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Optimierung: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Rearrangieren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neuordnen von Operationen, Eliminieren von Redundanzen, richtige Algorithmen/Indices benutzen während Ausführung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Ausführbaren Code generieren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noProof="0" dirty="0"/>
          </a:p>
          <a:p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Anwendungsprogrammierer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Schreiben Programme in Sprachen wie Java, C, C++, gehen an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Precompiler</a:t>
            </a: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Precompiler</a:t>
            </a: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Extrahiert DML Anweisungen, gehen an DML Compiler um Code für Datenbankzugriff zu kompilieren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 des Programms geht an den host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Compiler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Linking zwischen Code des Rests und dem DML Teil, wird zu einer kompilierten Transaktion</a:t>
            </a:r>
          </a:p>
          <a:p>
            <a:pPr marL="171450" indent="-171450">
              <a:buFontTx/>
              <a:buChar char="-"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Kompilierte Transaktionen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Wiederholt ausgeführt durch parametrische Benutzer, die Parameter für die Transaktion bereitstellen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 Ausführung eigene Transaktion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Geld abheben (Parameter: Kontonummer, Betrag)</a:t>
            </a:r>
          </a:p>
          <a:p>
            <a:pPr marL="171450" indent="-171450">
              <a:buFontTx/>
              <a:buChar char="-"/>
            </a:pPr>
            <a:endParaRPr lang="de-DE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Laufzeitkomponente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Ausführung von (1) privilegierten Befehlen, (2) ausführbaren Anfrageplänen, (3) kompilierte Transaktionen mit Parameters zur Laufzeit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Aktualisiert Statistiken im Katalog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von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Buffers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(mit Hilfe des Betriebssystems oder eigenes Modul)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Subsysteme für Nebenläufigkeitskontrolle, Datensicherung, Wiederherstellung</a:t>
            </a:r>
          </a:p>
          <a:p>
            <a:pPr marL="171450" indent="-171450">
              <a:buFontTx/>
              <a:buChar char="-"/>
            </a:pPr>
            <a:endParaRPr lang="de-DE" sz="1200" b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b="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Stored</a:t>
            </a:r>
            <a:r>
              <a:rPr lang="de-DE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Manager</a:t>
            </a:r>
          </a:p>
          <a:p>
            <a:pPr marL="171450" indent="-171450">
              <a:buFontTx/>
              <a:buChar char="-"/>
            </a:pP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Benutzt grundlegende Services des Betriebssystems um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-level 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</a:t>
            </a:r>
            <a:r>
              <a:rPr lang="de-DE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Operationen zwischen Haupt- und Sekundärspeicher durchzuführen</a:t>
            </a:r>
            <a:endParaRPr lang="de-DE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noProof="0" dirty="0"/>
          </a:p>
          <a:p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1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9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Zweck: DB-Definition</a:t>
            </a:r>
          </a:p>
          <a:p>
            <a:r>
              <a:rPr lang="de-DE" dirty="0"/>
              <a:t>System: DB-Implementierung</a:t>
            </a:r>
          </a:p>
          <a:p>
            <a:r>
              <a:rPr lang="de-DE" dirty="0"/>
              <a:t>Verwendung: DB-Manipulation</a:t>
            </a:r>
          </a:p>
          <a:p>
            <a:endParaRPr lang="en-GB" dirty="0"/>
          </a:p>
          <a:p>
            <a:pPr>
              <a:lnSpc>
                <a:spcPct val="90000"/>
              </a:lnSpc>
            </a:pPr>
            <a:r>
              <a:rPr lang="de-DE" b="1" dirty="0">
                <a:ea typeface="ＭＳ Ｐゴシック" charset="0"/>
              </a:rPr>
              <a:t>Kennzeichen von Daten in DBs</a:t>
            </a:r>
            <a:endParaRPr lang="de-DE" dirty="0">
              <a:ea typeface="ＭＳ Ｐゴシック" charset="0"/>
            </a:endParaRP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lange Lebensdauer (Jahre, Jahrzehnte)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reguläre Strukturen 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große Datenobjekte, große Datenmengen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stetig anwachsende integrierte Bestände (Giga-, </a:t>
            </a:r>
            <a:r>
              <a:rPr lang="de-DE" dirty="0" err="1">
                <a:ea typeface="ＭＳ Ｐゴシック" charset="0"/>
              </a:rPr>
              <a:t>Tera</a:t>
            </a:r>
            <a:r>
              <a:rPr lang="de-DE" dirty="0">
                <a:ea typeface="ＭＳ Ｐゴシック" charset="0"/>
              </a:rPr>
              <a:t>-, </a:t>
            </a:r>
            <a:r>
              <a:rPr lang="de-DE" dirty="0" err="1">
                <a:ea typeface="ＭＳ Ｐゴシック" charset="0"/>
              </a:rPr>
              <a:t>Petabyte</a:t>
            </a:r>
            <a:r>
              <a:rPr lang="de-DE" dirty="0">
                <a:ea typeface="ＭＳ Ｐゴシック" charset="0"/>
              </a:rPr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Tabelle</a:t>
            </a:r>
          </a:p>
          <a:p>
            <a:r>
              <a:rPr lang="de-DE" dirty="0"/>
              <a:t>Spalten: Attribute, Eigenschaften, Informationen</a:t>
            </a:r>
          </a:p>
          <a:p>
            <a:r>
              <a:rPr lang="de-DE" dirty="0"/>
              <a:t>Zeilen: Tupel, Einzelstücke/Teile/Objekte</a:t>
            </a:r>
          </a:p>
          <a:p>
            <a:endParaRPr lang="de-DE" dirty="0"/>
          </a:p>
          <a:p>
            <a:r>
              <a:rPr lang="de-DE" dirty="0"/>
              <a:t>Zweck, System, Verwendung: Inventar verfolgen, Datenbank für Inventar, neue Weine einpflegen/Flaschenzahlen aktualisieren/Anfragen über Inventar stellen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6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Abstraktion </a:t>
            </a:r>
            <a:r>
              <a:rPr lang="de-DE" dirty="0" err="1"/>
              <a:t>zb</a:t>
            </a:r>
            <a:r>
              <a:rPr lang="de-DE" dirty="0"/>
              <a:t> bei Bibliotheken/Datenstrukturen: Interface, Implementierung dahinter versteckt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Hilfe eines Datenmodells für DBMS möglich:</a:t>
            </a:r>
          </a:p>
          <a:p>
            <a:pPr marL="171450" indent="-171450">
              <a:buFontTx/>
              <a:buChar char="-"/>
            </a:pPr>
            <a:r>
              <a:rPr lang="de-DE" dirty="0"/>
              <a:t>Interface für Anwendung zur Verfügung zu stellen basierend auf Modell, unabhängig von Speicherung</a:t>
            </a:r>
          </a:p>
          <a:p>
            <a:pPr marL="171450" indent="-171450">
              <a:buFontTx/>
              <a:buChar char="-"/>
            </a:pPr>
            <a:r>
              <a:rPr lang="de-DE" dirty="0"/>
              <a:t>Speichern der Daten, die durch Modell beschrieben werden, unabhängig von Anwendungen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5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konzeptuell (ER-Modell)</a:t>
            </a:r>
          </a:p>
          <a:p>
            <a:r>
              <a:rPr lang="de-DE" dirty="0"/>
              <a:t>logisch (hierarchisches Modell, Netzwerkmodell, (flaches) relationales Modell, hierarchisches relationales Modell, objektorientierte Modelle, objektrelationale Modelle, XML-basierte Modelle)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35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 Uni, n Fakultäten</a:t>
            </a:r>
          </a:p>
          <a:p>
            <a:r>
              <a:rPr lang="de-DE" dirty="0"/>
              <a:t>1 Fakultät, n Institute</a:t>
            </a:r>
          </a:p>
          <a:p>
            <a:endParaRPr lang="de-DE" dirty="0"/>
          </a:p>
          <a:p>
            <a:r>
              <a:rPr lang="de-DE" dirty="0"/>
              <a:t>1 Uni, 1 Verwaltung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7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VDL: Sichten definieren für Anwendungen</a:t>
            </a:r>
          </a:p>
          <a:p>
            <a:r>
              <a:rPr lang="de-DE" dirty="0"/>
              <a:t>DDL: Datenmodell definieren</a:t>
            </a:r>
          </a:p>
          <a:p>
            <a:r>
              <a:rPr lang="de-DE" dirty="0"/>
              <a:t>SDL: physische Implementierung</a:t>
            </a:r>
          </a:p>
          <a:p>
            <a:endParaRPr lang="de-DE" dirty="0"/>
          </a:p>
          <a:p>
            <a:r>
              <a:rPr lang="de-DE" dirty="0"/>
              <a:t>Standard-Sprache?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4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Unabhängigkeiten zwischen Teilen erwünscht</a:t>
            </a:r>
          </a:p>
          <a:p>
            <a:r>
              <a:rPr lang="de-DE" dirty="0"/>
              <a:t>DBMS zuständig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1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1">
            <a:extLst>
              <a:ext uri="{FF2B5EF4-FFF2-40B4-BE49-F238E27FC236}">
                <a16:creationId xmlns:a16="http://schemas.microsoft.com/office/drawing/2014/main" id="{DB8EE68E-7A58-773C-B970-D3BB4C7F7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26DBF6CF-F0A0-F33E-7417-EA0726527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66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419927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280425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3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005001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90293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1">
            <a:extLst>
              <a:ext uri="{FF2B5EF4-FFF2-40B4-BE49-F238E27FC236}">
                <a16:creationId xmlns:a16="http://schemas.microsoft.com/office/drawing/2014/main" id="{84E75057-1FFF-D599-DA05-57EE5ACDF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1A973318-F3D9-AC7E-ADFB-E0C3BC768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24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21">
            <a:extLst>
              <a:ext uri="{FF2B5EF4-FFF2-40B4-BE49-F238E27FC236}">
                <a16:creationId xmlns:a16="http://schemas.microsoft.com/office/drawing/2014/main" id="{15CA0040-486F-E8A0-0D75-A90FFDC1B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  <p:pic>
        <p:nvPicPr>
          <p:cNvPr id="5" name="Grafik 21">
            <a:extLst>
              <a:ext uri="{FF2B5EF4-FFF2-40B4-BE49-F238E27FC236}">
                <a16:creationId xmlns:a16="http://schemas.microsoft.com/office/drawing/2014/main" id="{679D125D-B272-55C9-C1FF-3BE1DE93E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292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pic>
        <p:nvPicPr>
          <p:cNvPr id="4" name="Grafik 1">
            <a:extLst>
              <a:ext uri="{FF2B5EF4-FFF2-40B4-BE49-F238E27FC236}">
                <a16:creationId xmlns:a16="http://schemas.microsoft.com/office/drawing/2014/main" id="{7D418A4D-8B88-414E-7D29-F889528CF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F2BED7CF-017B-8EA4-6135-10ED2620D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07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pic>
        <p:nvPicPr>
          <p:cNvPr id="4" name="Grafik 21">
            <a:extLst>
              <a:ext uri="{FF2B5EF4-FFF2-40B4-BE49-F238E27FC236}">
                <a16:creationId xmlns:a16="http://schemas.microsoft.com/office/drawing/2014/main" id="{00DB04CA-3769-06B2-F043-C9522C49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  <p:pic>
        <p:nvPicPr>
          <p:cNvPr id="5" name="Grafik 21">
            <a:extLst>
              <a:ext uri="{FF2B5EF4-FFF2-40B4-BE49-F238E27FC236}">
                <a16:creationId xmlns:a16="http://schemas.microsoft.com/office/drawing/2014/main" id="{D2DCF374-EEC4-C4ED-3814-E08DBE2AD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745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8A21098D-AC96-CB49-5141-3524147C1C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  <p:pic>
        <p:nvPicPr>
          <p:cNvPr id="6" name="Grafik 21">
            <a:extLst>
              <a:ext uri="{FF2B5EF4-FFF2-40B4-BE49-F238E27FC236}">
                <a16:creationId xmlns:a16="http://schemas.microsoft.com/office/drawing/2014/main" id="{61A5A287-318E-7F46-6FBB-73FDC7A2F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63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67696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35759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61423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Einführung</a:t>
            </a:r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B4A54D-B908-0D91-9BF6-2CD374980A1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  <p:pic>
        <p:nvPicPr>
          <p:cNvPr id="5" name="Grafik 3">
            <a:extLst>
              <a:ext uri="{FF2B5EF4-FFF2-40B4-BE49-F238E27FC236}">
                <a16:creationId xmlns:a16="http://schemas.microsoft.com/office/drawing/2014/main" id="{8337D58B-D9C2-FDA1-A436-357156B74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01BB-6779-014A-A9D7-6811034CF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/>
              <a:t>Einführung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9CD3-2A94-8040-A408-5B8A4155E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/>
              <a:t>Datenbanken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BA2CAA7C-3E79-C44C-8672-126D1D3F63DD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/>
              <a:t>Tanya Braun</a:t>
            </a:r>
          </a:p>
          <a:p>
            <a:r>
              <a:rPr lang="de-DE"/>
              <a:t>Arbeitsgruppe Data Science, Institut für Informatik</a:t>
            </a:r>
          </a:p>
        </p:txBody>
      </p:sp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DE7FE8B1-4F07-064E-B6FF-80794B782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474702"/>
              </p:ext>
            </p:extLst>
          </p:nvPr>
        </p:nvGraphicFramePr>
        <p:xfrm>
          <a:off x="7562565" y="1541321"/>
          <a:ext cx="3703003" cy="1645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52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r>
                        <a:rPr lang="de-DE" sz="1200" dirty="0"/>
                        <a:t>Gestell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Sorte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Jahrgang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/>
                        <a:t>Anzahl_Flaschen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Rheinhessen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Mosel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de-DE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8E5CFE6-50E5-904F-A8F1-5EF798B49287}"/>
              </a:ext>
            </a:extLst>
          </p:cNvPr>
          <p:cNvSpPr/>
          <p:nvPr/>
        </p:nvSpPr>
        <p:spPr>
          <a:xfrm>
            <a:off x="8051681" y="3276727"/>
            <a:ext cx="28037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>
              <a:buFont typeface="Arial" panose="020B0604020202020204" pitchFamily="34" charset="0"/>
              <a:buNone/>
            </a:pPr>
            <a:r>
              <a:rPr lang="de-DE" sz="1600" b="1"/>
              <a:t>SELECT</a:t>
            </a:r>
            <a:r>
              <a:rPr lang="de-DE" sz="1600"/>
              <a:t> </a:t>
            </a:r>
            <a:r>
              <a:rPr lang="de-DE" sz="1600">
                <a:solidFill>
                  <a:srgbClr val="7030A0"/>
                </a:solidFill>
              </a:rPr>
              <a:t>Gestell, Sorte, Jahrgang</a:t>
            </a:r>
          </a:p>
          <a:p>
            <a:pPr marL="12700" lvl="2">
              <a:buFont typeface="Arial" panose="020B0604020202020204" pitchFamily="34" charset="0"/>
              <a:buNone/>
            </a:pPr>
            <a:r>
              <a:rPr lang="de-DE" sz="1600" b="1"/>
              <a:t>FROM</a:t>
            </a:r>
            <a:r>
              <a:rPr lang="de-DE" sz="1600"/>
              <a:t> </a:t>
            </a:r>
            <a:r>
              <a:rPr lang="de-DE" sz="1600">
                <a:solidFill>
                  <a:schemeClr val="accent1"/>
                </a:solidFill>
              </a:rPr>
              <a:t>Weinkeller</a:t>
            </a:r>
            <a:endParaRPr lang="de-DE" sz="1600" b="1">
              <a:solidFill>
                <a:schemeClr val="accent1"/>
              </a:solidFill>
            </a:endParaRPr>
          </a:p>
          <a:p>
            <a:pPr marL="12700" lvl="2">
              <a:buFont typeface="Arial" panose="020B0604020202020204" pitchFamily="34" charset="0"/>
              <a:buNone/>
            </a:pPr>
            <a:r>
              <a:rPr lang="de-DE" sz="1600" b="1"/>
              <a:t>WHERE</a:t>
            </a:r>
            <a:r>
              <a:rPr lang="de-DE" sz="1600"/>
              <a:t> </a:t>
            </a:r>
            <a:r>
              <a:rPr lang="de-DE" sz="1600">
                <a:solidFill>
                  <a:srgbClr val="FFC000"/>
                </a:solidFill>
              </a:rPr>
              <a:t>Anzahl_Flaschen </a:t>
            </a:r>
            <a:r>
              <a:rPr lang="de-DE" sz="1600" b="1">
                <a:solidFill>
                  <a:srgbClr val="FFC000"/>
                </a:solidFill>
              </a:rPr>
              <a:t>&gt;= 4</a:t>
            </a: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7194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Hierarchisches Modell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Ältestes klassisches Datenmodell</a:t>
            </a:r>
          </a:p>
          <a:p>
            <a:r>
              <a:rPr lang="de-DE" dirty="0"/>
              <a:t>Ein Datensatz und alle von ihm abhängigen Datensätze </a:t>
            </a:r>
            <a:r>
              <a:rPr lang="de-DE" dirty="0">
                <a:sym typeface="Wingdings" pitchFamily="2" charset="2"/>
              </a:rPr>
              <a:t>➝ hierarchische Einheit</a:t>
            </a:r>
          </a:p>
          <a:p>
            <a:pPr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Natürliche Hierarchie:</a:t>
            </a:r>
          </a:p>
          <a:p>
            <a:pPr lvl="1"/>
            <a:r>
              <a:rPr lang="de-DE" dirty="0">
                <a:sym typeface="Wingdings" pitchFamily="2" charset="2"/>
              </a:rPr>
              <a:t>Unistrukturdatei (Universität -&gt; Fakultät -&gt; Institut -&gt; Department)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Künstliche Hierarchie:</a:t>
            </a:r>
          </a:p>
          <a:p>
            <a:pPr lvl="1"/>
            <a:r>
              <a:rPr lang="de-DE" dirty="0">
                <a:sym typeface="Wingdings" pitchFamily="2" charset="2"/>
              </a:rPr>
              <a:t>Artikeldatei (Artikel -&gt; Lieferant)</a:t>
            </a:r>
          </a:p>
          <a:p>
            <a:pPr lvl="1">
              <a:buNone/>
            </a:pPr>
            <a:r>
              <a:rPr lang="de-DE" dirty="0">
                <a:sym typeface="Wingdings" pitchFamily="2" charset="2"/>
              </a:rPr>
              <a:t>könnte auch sein:</a:t>
            </a:r>
          </a:p>
          <a:p>
            <a:pPr lvl="1"/>
            <a:r>
              <a:rPr lang="de-DE" dirty="0">
                <a:sym typeface="Wingdings" pitchFamily="2" charset="2"/>
              </a:rPr>
              <a:t>Artikeldatei (Lieferant -&gt; Artikel)	</a:t>
            </a:r>
          </a:p>
          <a:p>
            <a:endParaRPr lang="de-DE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A39C9-C07B-1140-843A-CB2DB17F8C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8926D-EFC8-474C-9DFA-9038B0771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Eigenschaften des Hierarchischen Modells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Modellierung von Beziehungen:</a:t>
            </a:r>
          </a:p>
          <a:p>
            <a:pPr lvl="1"/>
            <a:r>
              <a:rPr lang="de-DE" dirty="0"/>
              <a:t>1 : 1 	- Elternelement wird </a:t>
            </a:r>
            <a:r>
              <a:rPr lang="de-DE" dirty="0" err="1"/>
              <a:t>Kindelement</a:t>
            </a:r>
            <a:r>
              <a:rPr lang="de-DE" dirty="0"/>
              <a:t> zuordnet </a:t>
            </a:r>
          </a:p>
          <a:p>
            <a:pPr lvl="1"/>
            <a:r>
              <a:rPr lang="de-DE" dirty="0"/>
              <a:t>1 : </a:t>
            </a:r>
            <a:r>
              <a:rPr lang="de-DE" dirty="0" err="1"/>
              <a:t>n</a:t>
            </a:r>
            <a:r>
              <a:rPr lang="de-DE" dirty="0"/>
              <a:t> 	- Elternelement wird mehreren </a:t>
            </a:r>
            <a:r>
              <a:rPr lang="de-DE" dirty="0" err="1"/>
              <a:t>Kindelementen</a:t>
            </a:r>
            <a:r>
              <a:rPr lang="de-DE" dirty="0"/>
              <a:t> zugeordnet </a:t>
            </a:r>
          </a:p>
          <a:p>
            <a:pPr lvl="1"/>
            <a:r>
              <a:rPr lang="de-DE" dirty="0"/>
              <a:t>m : </a:t>
            </a:r>
            <a:r>
              <a:rPr lang="de-DE" dirty="0" err="1"/>
              <a:t>n</a:t>
            </a:r>
            <a:r>
              <a:rPr lang="de-DE" dirty="0"/>
              <a:t> 	- Nicht direkt darstellbar</a:t>
            </a:r>
          </a:p>
          <a:p>
            <a:pPr lvl="1"/>
            <a:r>
              <a:rPr lang="de-DE" dirty="0"/>
              <a:t>Keine Zyklen</a:t>
            </a:r>
          </a:p>
          <a:p>
            <a:pPr lvl="1"/>
            <a:endParaRPr lang="de-DE" dirty="0"/>
          </a:p>
          <a:p>
            <a:r>
              <a:rPr lang="de-DE" dirty="0"/>
              <a:t>Zugriff </a:t>
            </a:r>
          </a:p>
          <a:p>
            <a:pPr lvl="1"/>
            <a:r>
              <a:rPr lang="de-DE" dirty="0"/>
              <a:t>Entlang der Hierarchie sehr effizient</a:t>
            </a:r>
          </a:p>
          <a:p>
            <a:pPr lvl="1"/>
            <a:r>
              <a:rPr lang="de-DE" dirty="0"/>
              <a:t>„Quer dazu“ sehr ineffizient</a:t>
            </a:r>
          </a:p>
          <a:p>
            <a:pPr lvl="2"/>
            <a:r>
              <a:rPr lang="de-DE" dirty="0"/>
              <a:t>Beispiel:  Teilnehmerdatei (Vorlesung -&gt; Student)</a:t>
            </a:r>
            <a:br>
              <a:rPr lang="de-DE" dirty="0"/>
            </a:br>
            <a:r>
              <a:rPr lang="de-DE" dirty="0"/>
              <a:t>- Alle Studierenden der Vorlesung Datenbanken </a:t>
            </a:r>
            <a:r>
              <a:rPr lang="de-DE" dirty="0">
                <a:sym typeface="Wingdings" pitchFamily="2" charset="2"/>
              </a:rPr>
              <a:t> prima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- </a:t>
            </a:r>
            <a:r>
              <a:rPr lang="de-DE" dirty="0"/>
              <a:t>Alle Vorlesungen von Martha Mustermann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eeek</a:t>
            </a:r>
            <a:r>
              <a:rPr lang="de-DE" dirty="0">
                <a:sym typeface="Wingdings" pitchFamily="2" charset="2"/>
              </a:rPr>
              <a:t> …</a:t>
            </a:r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80275-183C-3B40-A5CD-5B0631942B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148AB-985E-E64E-9CFC-830F853EC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760D9-3C52-5D4F-89D7-326420E78521}"/>
              </a:ext>
            </a:extLst>
          </p:cNvPr>
          <p:cNvSpPr/>
          <p:nvPr/>
        </p:nvSpPr>
        <p:spPr>
          <a:xfrm>
            <a:off x="7955092" y="4428586"/>
            <a:ext cx="3876583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dirty="0">
                <a:sym typeface="Wingdings" pitchFamily="2" charset="2"/>
              </a:rPr>
              <a:t>Fazit: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Gut bei klar definiertem Einsatz (z.B. </a:t>
            </a:r>
            <a:r>
              <a:rPr lang="de-DE" dirty="0" err="1">
                <a:sym typeface="Wingdings" pitchFamily="2" charset="2"/>
              </a:rPr>
              <a:t>directories</a:t>
            </a:r>
            <a:r>
              <a:rPr lang="de-DE" dirty="0">
                <a:sym typeface="Wingdings" pitchFamily="2" charset="2"/>
              </a:rPr>
              <a:t>, index-Verwaltung,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Ineffizient bei allgemeinem Einsatz (wg. mangelnder Flexibilität)</a:t>
            </a:r>
          </a:p>
        </p:txBody>
      </p:sp>
    </p:spTree>
    <p:extLst>
      <p:ext uri="{BB962C8B-B14F-4D97-AF65-F5344CB8AC3E}">
        <p14:creationId xmlns:p14="http://schemas.microsoft.com/office/powerpoint/2010/main" val="19121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Netzwerkmodell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Schreibt das hierarchische Modell fort:</a:t>
            </a:r>
          </a:p>
          <a:p>
            <a:pPr lvl="1"/>
            <a:r>
              <a:rPr lang="de-DE" dirty="0"/>
              <a:t>Ein Element kann mehreren Gruppen zugeordnet werden</a:t>
            </a:r>
          </a:p>
          <a:p>
            <a:pPr lvl="2"/>
            <a:r>
              <a:rPr lang="de-DE" dirty="0"/>
              <a:t>Student in Vorlesung, in Studiengang, in Semester, …</a:t>
            </a:r>
          </a:p>
          <a:p>
            <a:pPr lvl="1"/>
            <a:r>
              <a:rPr lang="de-DE" dirty="0"/>
              <a:t>Mehrere Wurzelelemente möglich</a:t>
            </a:r>
          </a:p>
          <a:p>
            <a:pPr lvl="2"/>
            <a:r>
              <a:rPr lang="de-DE" dirty="0">
                <a:sym typeface="Wingdings" pitchFamily="2" charset="2"/>
              </a:rPr>
              <a:t>Jetzt auch </a:t>
            </a:r>
            <a:r>
              <a:rPr lang="de-DE" dirty="0" err="1">
                <a:sym typeface="Wingdings" pitchFamily="2" charset="2"/>
              </a:rPr>
              <a:t>n:m</a:t>
            </a:r>
            <a:r>
              <a:rPr lang="de-DE" dirty="0">
                <a:sym typeface="Wingdings" pitchFamily="2" charset="2"/>
              </a:rPr>
              <a:t> Beziehungen; allerdings nicht direkt: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Kursbelegung ( Student ➝ Belegung ➝ Kurs )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Nachteile:</a:t>
            </a:r>
          </a:p>
          <a:p>
            <a:pPr lvl="1"/>
            <a:r>
              <a:rPr lang="de-DE" dirty="0">
                <a:sym typeface="Wingdings" pitchFamily="2" charset="2"/>
              </a:rPr>
              <a:t>Wird leicht unübersichtlich</a:t>
            </a:r>
          </a:p>
          <a:p>
            <a:pPr lvl="1"/>
            <a:r>
              <a:rPr lang="de-DE" dirty="0">
                <a:sym typeface="Wingdings" pitchFamily="2" charset="2"/>
              </a:rPr>
              <a:t>Für Abfragen ist genaue Kenntnis der Struktur nötig</a:t>
            </a:r>
          </a:p>
          <a:p>
            <a:pPr lvl="1"/>
            <a:r>
              <a:rPr lang="de-DE" dirty="0">
                <a:sym typeface="Wingdings" pitchFamily="2" charset="2"/>
              </a:rPr>
              <a:t>Sequentielles Lesen („alle Studierenden einer Vorlesung“) wird ineffizienter</a:t>
            </a:r>
          </a:p>
          <a:p>
            <a:pPr lvl="1">
              <a:buNone/>
            </a:pPr>
            <a:endParaRPr lang="de-DE" dirty="0">
              <a:sym typeface="Wingdings" pitchFamily="2" charset="2"/>
            </a:endParaRPr>
          </a:p>
          <a:p>
            <a:pPr lvl="1">
              <a:buFont typeface="Wingdings" pitchFamily="2" charset="2"/>
              <a:buChar char="à"/>
            </a:pPr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CE78-CA5C-9C4A-8634-59CC8D06D3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DBDF0-877F-614D-B220-A2D07AFE6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5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Das (flache) relationale 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Für die Praxis das wichtigste Datenmodell!</a:t>
            </a:r>
          </a:p>
          <a:p>
            <a:r>
              <a:rPr lang="de-DE" dirty="0"/>
              <a:t>Tabellen (mit Attributen = Spaltenüberschriften) sind Container für komplexe Datenobjekte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2"/>
            <a:endParaRPr lang="de-DE" dirty="0"/>
          </a:p>
          <a:p>
            <a:r>
              <a:rPr lang="de-DE" dirty="0"/>
              <a:t>Beziehungen:</a:t>
            </a:r>
          </a:p>
          <a:p>
            <a:pPr lvl="1"/>
            <a:r>
              <a:rPr lang="de-DE" dirty="0"/>
              <a:t>Durch Gruppierung in Tabellen</a:t>
            </a:r>
          </a:p>
          <a:p>
            <a:pPr lvl="1"/>
            <a:r>
              <a:rPr lang="de-DE" dirty="0"/>
              <a:t>Durch wertebasierte </a:t>
            </a:r>
            <a:br>
              <a:rPr lang="de-DE" dirty="0"/>
            </a:br>
            <a:r>
              <a:rPr lang="de-DE" dirty="0"/>
              <a:t>Zusammenhänge </a:t>
            </a:r>
            <a:br>
              <a:rPr lang="de-DE" dirty="0"/>
            </a:br>
            <a:r>
              <a:rPr lang="de-DE" dirty="0"/>
              <a:t>zwischen Tabellen:</a:t>
            </a:r>
          </a:p>
          <a:p>
            <a:pPr lvl="3">
              <a:buNone/>
            </a:pPr>
            <a:br>
              <a:rPr lang="de-DE" dirty="0"/>
            </a:br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65E57-A728-FB49-949D-D4B469F282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3B8515-5350-C24E-8323-361FDC9F2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98716"/>
              </p:ext>
            </p:extLst>
          </p:nvPr>
        </p:nvGraphicFramePr>
        <p:xfrm>
          <a:off x="3468581" y="2731259"/>
          <a:ext cx="5181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de-DE" sz="1600" dirty="0" err="1"/>
                        <a:t>MatrikelNr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Vorname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Nachname</a:t>
                      </a:r>
                      <a:endParaRPr lang="de-DE" sz="160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Semester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de-DE" sz="1600" dirty="0"/>
                        <a:t>4711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Martha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Mustermann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de-DE" sz="160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Arthur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6113"/>
              </p:ext>
            </p:extLst>
          </p:nvPr>
        </p:nvGraphicFramePr>
        <p:xfrm>
          <a:off x="8783675" y="4793394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VorlesungNr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MatrikelNr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4711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48151623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33172"/>
              </p:ext>
            </p:extLst>
          </p:nvPr>
        </p:nvGraphicFramePr>
        <p:xfrm>
          <a:off x="4291541" y="4793394"/>
          <a:ext cx="43586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VorlesungNr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Titel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Datenbanken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/>
                        <a:t>48151623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Altrömisches</a:t>
                      </a:r>
                      <a:r>
                        <a:rPr lang="de-DE" sz="1600" baseline="0" dirty="0"/>
                        <a:t> Abwasserecht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1CB8E12-71EF-844D-8336-127881EB7B7E}"/>
              </a:ext>
            </a:extLst>
          </p:cNvPr>
          <p:cNvSpPr/>
          <p:nvPr/>
        </p:nvSpPr>
        <p:spPr>
          <a:xfrm>
            <a:off x="3468581" y="2398978"/>
            <a:ext cx="125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Teilnehmer</a:t>
            </a:r>
            <a:endParaRPr lang="de-DE" b="1" dirty="0">
              <a:solidFill>
                <a:srgbClr val="0D59AB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2922D5-D771-BB40-B462-29863AEE22A1}"/>
              </a:ext>
            </a:extLst>
          </p:cNvPr>
          <p:cNvSpPr/>
          <p:nvPr/>
        </p:nvSpPr>
        <p:spPr>
          <a:xfrm>
            <a:off x="4291542" y="4461024"/>
            <a:ext cx="113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Vorlesung</a:t>
            </a:r>
            <a:endParaRPr lang="de-DE" b="1" dirty="0">
              <a:solidFill>
                <a:srgbClr val="0D59A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8FA2A-4859-0440-A048-D8BA587CE31A}"/>
              </a:ext>
            </a:extLst>
          </p:cNvPr>
          <p:cNvSpPr/>
          <p:nvPr/>
        </p:nvSpPr>
        <p:spPr>
          <a:xfrm>
            <a:off x="8783675" y="4461024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Belegung</a:t>
            </a:r>
            <a:endParaRPr lang="de-DE" b="1" dirty="0">
              <a:solidFill>
                <a:srgbClr val="0D5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15E8-763E-6344-983B-23ACCAB6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Schema / Instanz / DB-Zustand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2227-B288-E547-B463-333657E28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Schema (Intension)</a:t>
            </a:r>
          </a:p>
          <a:p>
            <a:pPr lvl="1"/>
            <a:r>
              <a:rPr lang="de-DE" dirty="0"/>
              <a:t>Beschreibung der kompletten Struktur einer DB </a:t>
            </a:r>
          </a:p>
          <a:p>
            <a:pPr lvl="1"/>
            <a:r>
              <a:rPr lang="de-DE" dirty="0"/>
              <a:t>Ändert sich (hoffentlich) selten</a:t>
            </a:r>
          </a:p>
          <a:p>
            <a:r>
              <a:rPr lang="de-DE" dirty="0"/>
              <a:t>Instanz (elementare Extension)</a:t>
            </a:r>
          </a:p>
          <a:p>
            <a:pPr lvl="1"/>
            <a:r>
              <a:rPr lang="de-DE" i="1" dirty="0"/>
              <a:t>Einzelne</a:t>
            </a:r>
            <a:r>
              <a:rPr lang="de-DE" dirty="0"/>
              <a:t>, der vorgegebenen DB-Struktur entsprechende, aus konkreten Datenelementen bestehende Datensätze</a:t>
            </a:r>
          </a:p>
          <a:p>
            <a:r>
              <a:rPr lang="de-DE" dirty="0"/>
              <a:t>DB-Zustand </a:t>
            </a:r>
            <a:br>
              <a:rPr lang="de-DE" dirty="0"/>
            </a:br>
            <a:r>
              <a:rPr lang="de-DE" dirty="0"/>
              <a:t>(Gesamt-Extension oder Snapshot)</a:t>
            </a:r>
          </a:p>
          <a:p>
            <a:pPr lvl="1"/>
            <a:r>
              <a:rPr lang="de-DE" dirty="0"/>
              <a:t>Die Gesamtheit der aktuell in einer </a:t>
            </a:r>
            <a:br>
              <a:rPr lang="de-DE" dirty="0"/>
            </a:br>
            <a:r>
              <a:rPr lang="de-DE" dirty="0"/>
              <a:t>DB gespeicherten Daten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5C17D-C05F-384B-98B9-B18844C5E2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2D28B-EDF7-004A-9F9C-92FD4E2DF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B997E-0153-9545-9993-C3E17907C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7" name="Tabelle 5">
            <a:extLst>
              <a:ext uri="{FF2B5EF4-FFF2-40B4-BE49-F238E27FC236}">
                <a16:creationId xmlns:a16="http://schemas.microsoft.com/office/drawing/2014/main" id="{8C361CF3-B386-024B-A452-25C45ED9C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39740"/>
              </p:ext>
            </p:extLst>
          </p:nvPr>
        </p:nvGraphicFramePr>
        <p:xfrm>
          <a:off x="5561831" y="4281955"/>
          <a:ext cx="51816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de-DE" sz="1600" dirty="0" err="1"/>
                        <a:t>MatrikelNr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Vorname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Nachname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Semester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C97D9958-51E2-9E43-8F6D-BE0F65B47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37790"/>
              </p:ext>
            </p:extLst>
          </p:nvPr>
        </p:nvGraphicFramePr>
        <p:xfrm>
          <a:off x="8783675" y="5535074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VorlesungNr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MatrikelNr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048E3EDD-1876-AE45-89C4-3DCED95C3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19612"/>
              </p:ext>
            </p:extLst>
          </p:nvPr>
        </p:nvGraphicFramePr>
        <p:xfrm>
          <a:off x="4185005" y="5535074"/>
          <a:ext cx="43586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VorlesungNr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Titel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A8345D0-17A2-7C47-AE1E-826C9D934793}"/>
              </a:ext>
            </a:extLst>
          </p:cNvPr>
          <p:cNvSpPr/>
          <p:nvPr/>
        </p:nvSpPr>
        <p:spPr>
          <a:xfrm>
            <a:off x="5561831" y="3949674"/>
            <a:ext cx="125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Teilnehmer</a:t>
            </a:r>
            <a:endParaRPr lang="de-DE" b="1" dirty="0">
              <a:solidFill>
                <a:srgbClr val="0D59A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F5C35-B8EE-5748-BE94-0CD44AEDBF25}"/>
              </a:ext>
            </a:extLst>
          </p:cNvPr>
          <p:cNvSpPr/>
          <p:nvPr/>
        </p:nvSpPr>
        <p:spPr>
          <a:xfrm>
            <a:off x="4185006" y="5202704"/>
            <a:ext cx="113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Vorlesung</a:t>
            </a:r>
            <a:endParaRPr lang="de-DE" b="1" dirty="0">
              <a:solidFill>
                <a:srgbClr val="0D59A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5B570-0464-6B4F-8F62-6081AB5EF141}"/>
              </a:ext>
            </a:extLst>
          </p:cNvPr>
          <p:cNvSpPr/>
          <p:nvPr/>
        </p:nvSpPr>
        <p:spPr>
          <a:xfrm>
            <a:off x="8783675" y="5202704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Belegung</a:t>
            </a:r>
            <a:endParaRPr lang="de-DE" b="1" dirty="0">
              <a:solidFill>
                <a:srgbClr val="0D59AB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4D18F7-9CAE-4E4C-BD9D-00FED7CBD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03872"/>
              </p:ext>
            </p:extLst>
          </p:nvPr>
        </p:nvGraphicFramePr>
        <p:xfrm>
          <a:off x="5561831" y="4631306"/>
          <a:ext cx="5181600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29268402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4643503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6205419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4157816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de-DE" sz="1600" dirty="0"/>
                        <a:t>4711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Martha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Mustermann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01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6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Physische Datenmodelle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Physische Datenmodelle beschreiben konkret, wie die Daten anhand von Angaben zu</a:t>
            </a:r>
          </a:p>
          <a:p>
            <a:pPr lvl="1"/>
            <a:r>
              <a:rPr lang="de-DE" dirty="0"/>
              <a:t> Datensatzformaten,</a:t>
            </a:r>
          </a:p>
          <a:p>
            <a:pPr lvl="1"/>
            <a:r>
              <a:rPr lang="de-DE" dirty="0"/>
              <a:t> Datensatzanordnungen und</a:t>
            </a:r>
          </a:p>
          <a:p>
            <a:pPr lvl="1"/>
            <a:r>
              <a:rPr lang="de-DE" dirty="0"/>
              <a:t> Zugriffspfaden</a:t>
            </a:r>
          </a:p>
          <a:p>
            <a:pPr>
              <a:buNone/>
            </a:pPr>
            <a:r>
              <a:rPr lang="de-DE" dirty="0"/>
              <a:t>	physisch gespeichert werden (sollen)</a:t>
            </a:r>
          </a:p>
          <a:p>
            <a:pPr>
              <a:buNone/>
            </a:pPr>
            <a:endParaRPr lang="de-DE" dirty="0"/>
          </a:p>
          <a:p>
            <a:r>
              <a:rPr lang="de-DE" dirty="0"/>
              <a:t>Ein Zugriffspfad ist eine Datenstruktur, welche die Suche nach Datensätzen in einer DB unterstützt/beschleunigt</a:t>
            </a:r>
          </a:p>
          <a:p>
            <a:endParaRPr lang="de-DE" dirty="0"/>
          </a:p>
          <a:p>
            <a:r>
              <a:rPr lang="de-DE" dirty="0"/>
              <a:t>Beispiele: B-Bäume, B*-Bäume, R-Bäume, …</a:t>
            </a:r>
          </a:p>
          <a:p>
            <a:endParaRPr lang="de-DE" dirty="0"/>
          </a:p>
          <a:p>
            <a:r>
              <a:rPr lang="de-DE" dirty="0"/>
              <a:t>Davon soll der*die Nutzer*in nichts mitbekommen!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1D2AA-BBCF-4E47-9FEE-AB12616080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F8419-D8C2-0142-85E5-6D135ADB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DF081D-10DE-4B74-9430-A19A7CE4796F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8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7B6F3-5990-754E-A91B-9FE26561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Datenunabhängigkeit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25AA3-2B1A-5B44-BC9E-1666BB8E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 Schema kann geändert werden, ohne zwangsläufig auch auf der nächsthöheren Ebene Änderungen vornehmen zu müssen.</a:t>
            </a:r>
          </a:p>
          <a:p>
            <a:pPr lvl="1"/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Logische</a:t>
            </a:r>
            <a:r>
              <a:rPr lang="de-DE" dirty="0"/>
              <a:t> Datenunabhängigkeit</a:t>
            </a:r>
          </a:p>
          <a:p>
            <a:pPr lvl="1"/>
            <a:r>
              <a:rPr lang="de-DE" dirty="0"/>
              <a:t>Ein konzeptuelles/logisches Schema ändern, ohne immer auch externe Schemata oder Applikationen ändern zu müssen.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chemeClr val="accent1"/>
                </a:solidFill>
              </a:rPr>
              <a:t>Physische</a:t>
            </a:r>
            <a:r>
              <a:rPr lang="de-DE" dirty="0"/>
              <a:t> Datenunabhängigkeit</a:t>
            </a:r>
          </a:p>
          <a:p>
            <a:pPr lvl="1"/>
            <a:r>
              <a:rPr lang="de-DE" dirty="0"/>
              <a:t>Ein internes Schema ändern, ohne konzeptuelle/ logische und externe Schemata sowie Applikationen ändern zu müssen.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317AC0A-08E2-C946-BE93-678C20A8D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95C2D7-FE72-2242-82D7-3FE471057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64AECF-9D4A-DB43-97BC-605082097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6A2DD64-5A7B-E24C-853E-C79E33C60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48560"/>
              </p:ext>
            </p:extLst>
          </p:nvPr>
        </p:nvGraphicFramePr>
        <p:xfrm>
          <a:off x="3459138" y="4080924"/>
          <a:ext cx="518160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r>
                        <a:rPr lang="de-DE" sz="1600" dirty="0" err="1"/>
                        <a:t>MatrikelNr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Vorname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Nachname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Semester</a:t>
                      </a:r>
                      <a:endParaRPr lang="de-DE" sz="1600" dirty="0">
                        <a:solidFill>
                          <a:srgbClr val="0D59AB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6ADE3FE-1E5D-8147-BB36-F943265A93CF}"/>
              </a:ext>
            </a:extLst>
          </p:cNvPr>
          <p:cNvSpPr/>
          <p:nvPr/>
        </p:nvSpPr>
        <p:spPr>
          <a:xfrm>
            <a:off x="3459138" y="3748643"/>
            <a:ext cx="125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Teilnehmer</a:t>
            </a:r>
            <a:endParaRPr lang="de-DE" b="1" dirty="0">
              <a:solidFill>
                <a:srgbClr val="0D5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6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039E-4981-E848-8EC2-07F36035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Änderungen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9494-D411-6B43-A98F-AFEB6240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Logische Datenunabhängigkeit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Ein konzeptuelles/logisches Schema ändern</a:t>
            </a:r>
          </a:p>
          <a:p>
            <a:pPr lvl="1"/>
            <a:r>
              <a:rPr lang="de-DE" dirty="0"/>
              <a:t>Hinzufügen von Attributen und Tabellen zum konzeptionellen Schema</a:t>
            </a:r>
          </a:p>
          <a:p>
            <a:pPr lvl="1"/>
            <a:r>
              <a:rPr lang="de-DE" dirty="0"/>
              <a:t>Verändern der Tabellenstruktur</a:t>
            </a:r>
          </a:p>
          <a:p>
            <a:pPr lvl="1"/>
            <a:r>
              <a:rPr lang="de-DE" dirty="0"/>
              <a:t>DB-Erweiterung durch neue Datensatztypen/Datenfelder</a:t>
            </a:r>
          </a:p>
          <a:p>
            <a:pPr lvl="1"/>
            <a:r>
              <a:rPr lang="de-DE" dirty="0"/>
              <a:t>DB-Reduktion/Streichung bestehender Datensatztypen oder Datenfelder</a:t>
            </a:r>
          </a:p>
          <a:p>
            <a:pPr lvl="1"/>
            <a:r>
              <a:rPr lang="de-DE" dirty="0"/>
              <a:t>Erweiterung („Verschärfung“) oder Reduktion („Entschärfung“) von Einschränkungen der Schemata</a:t>
            </a:r>
          </a:p>
          <a:p>
            <a:pPr marL="627063" lvl="1" indent="-284163">
              <a:buFont typeface="Zapf Dingbats"/>
              <a:buChar char="➝"/>
            </a:pPr>
            <a:r>
              <a:rPr lang="de-DE" dirty="0">
                <a:solidFill>
                  <a:srgbClr val="FFC000"/>
                </a:solidFill>
              </a:rPr>
              <a:t>Wirkt sich nur auf externe Schemata aus, die sie nutzen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FCBC4-2889-6B49-ABB2-DF0569ACAE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943C9-0DCA-3C4F-AEBC-5BED684CD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E6922-66B6-0E42-981D-D9DA2BE49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16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039E-4981-E848-8EC2-07F36035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Änderungen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9494-D411-6B43-A98F-AFEB6240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Physische Datenunabhängigkeit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Ein internes Schema ändern</a:t>
            </a:r>
          </a:p>
          <a:p>
            <a:pPr lvl="1"/>
            <a:r>
              <a:rPr lang="de-DE" dirty="0"/>
              <a:t>Veränderung des Speicherortes</a:t>
            </a:r>
          </a:p>
          <a:p>
            <a:pPr lvl="1"/>
            <a:r>
              <a:rPr lang="de-DE" dirty="0"/>
              <a:t>Änderung des Speicherformates</a:t>
            </a:r>
          </a:p>
          <a:p>
            <a:pPr lvl="1"/>
            <a:r>
              <a:rPr lang="de-DE" dirty="0"/>
              <a:t>Anlegen/Löschen von Indizes (für Anfrageoptimierung)</a:t>
            </a:r>
          </a:p>
          <a:p>
            <a:pPr marL="627063" lvl="1" indent="-284163">
              <a:buFont typeface="Zapf Dingbats"/>
              <a:buChar char="➝"/>
            </a:pPr>
            <a:r>
              <a:rPr lang="de-DE" dirty="0">
                <a:solidFill>
                  <a:srgbClr val="FFC000"/>
                </a:solidFill>
              </a:rPr>
              <a:t>Verbleiben die gleichen Daten in der DB, so muss das konzeptuelle/logische DB-Schema i.d.R. nicht angepasst werden.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FCBC4-2889-6B49-ABB2-DF0569ACAE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943C9-0DCA-3C4F-AEBC-5BED684CD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E6922-66B6-0E42-981D-D9DA2BE49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195-4281-7E47-84CB-AFFBA366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Viele gleichzeitige Benutzer...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F10D58E-240C-2841-9AFB-020D27E6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4" y="1665066"/>
            <a:ext cx="6251878" cy="4240848"/>
          </a:xfrm>
        </p:spPr>
        <p:txBody>
          <a:bodyPr/>
          <a:lstStyle/>
          <a:p>
            <a:r>
              <a:rPr lang="de-DE" dirty="0"/>
              <a:t>Jede*</a:t>
            </a:r>
            <a:r>
              <a:rPr lang="de-DE" dirty="0" err="1"/>
              <a:t>r</a:t>
            </a:r>
            <a:r>
              <a:rPr lang="de-DE" dirty="0"/>
              <a:t> Nutzer*in</a:t>
            </a:r>
          </a:p>
          <a:p>
            <a:pPr lvl="1"/>
            <a:r>
              <a:rPr lang="de-DE" dirty="0"/>
              <a:t>Stellt Anfrage an den Kontostand</a:t>
            </a:r>
          </a:p>
          <a:p>
            <a:pPr lvl="1"/>
            <a:r>
              <a:rPr lang="de-DE" dirty="0"/>
              <a:t>Verändert den Kontostand</a:t>
            </a:r>
          </a:p>
          <a:p>
            <a:pPr marL="258503" lvl="1" indent="0">
              <a:buNone/>
            </a:pPr>
            <a:r>
              <a:rPr lang="de-DE" dirty="0"/>
              <a:t>➝ Abfolge von DB-Befehlen = </a:t>
            </a:r>
            <a:r>
              <a:rPr lang="de-DE" dirty="0">
                <a:solidFill>
                  <a:schemeClr val="accent1"/>
                </a:solidFill>
              </a:rPr>
              <a:t>Transaktion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63EB3-8652-704D-B12A-B2974B5128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0576F65A-0877-3849-A678-CF7E6244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1A6F-7902-B24D-AFBA-9E8237B2E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19</a:t>
            </a:fld>
            <a:endParaRPr lang="de-DE"/>
          </a:p>
        </p:txBody>
      </p:sp>
      <p:pic>
        <p:nvPicPr>
          <p:cNvPr id="5" name="Picture 4" descr="C:\Users\Daniela\AppData\Local\Microsoft\Windows\Temporary Internet Files\Content.IE5\5UY0VOEZ\MCj04114580000[1].wmf">
            <a:extLst>
              <a:ext uri="{FF2B5EF4-FFF2-40B4-BE49-F238E27FC236}">
                <a16:creationId xmlns:a16="http://schemas.microsoft.com/office/drawing/2014/main" id="{0462E4F4-C21A-A14F-BE26-898F7AC9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9263" y="727488"/>
            <a:ext cx="12604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Daniela\AppData\Local\Microsoft\Windows\Temporary Internet Files\Content.IE5\DN6XXG0J\MCj03102320000[1].wmf">
            <a:extLst>
              <a:ext uri="{FF2B5EF4-FFF2-40B4-BE49-F238E27FC236}">
                <a16:creationId xmlns:a16="http://schemas.microsoft.com/office/drawing/2014/main" id="{C68E1A95-A3F5-E24A-998D-13477351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521114"/>
            <a:ext cx="1409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ylinder 12">
            <a:extLst>
              <a:ext uri="{FF2B5EF4-FFF2-40B4-BE49-F238E27FC236}">
                <a16:creationId xmlns:a16="http://schemas.microsoft.com/office/drawing/2014/main" id="{94259161-3A50-1D45-A71F-20B7684B973E}"/>
              </a:ext>
            </a:extLst>
          </p:cNvPr>
          <p:cNvSpPr/>
          <p:nvPr/>
        </p:nvSpPr>
        <p:spPr bwMode="auto">
          <a:xfrm>
            <a:off x="8564562" y="1043400"/>
            <a:ext cx="1200150" cy="1022350"/>
          </a:xfrm>
          <a:prstGeom prst="ca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NICHTLUSDICK" pitchFamily="2" charset="0"/>
              </a:rPr>
              <a:t>Die Bank</a:t>
            </a:r>
          </a:p>
        </p:txBody>
      </p:sp>
      <p:cxnSp>
        <p:nvCxnSpPr>
          <p:cNvPr id="8" name="Gerade Verbindung mit Pfeil 14">
            <a:extLst>
              <a:ext uri="{FF2B5EF4-FFF2-40B4-BE49-F238E27FC236}">
                <a16:creationId xmlns:a16="http://schemas.microsoft.com/office/drawing/2014/main" id="{D90DF42C-D57F-2F49-8758-29432FBC7D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34226" y="2508664"/>
            <a:ext cx="20589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9" name="Textfeld 15">
            <a:extLst>
              <a:ext uri="{FF2B5EF4-FFF2-40B4-BE49-F238E27FC236}">
                <a16:creationId xmlns:a16="http://schemas.microsoft.com/office/drawing/2014/main" id="{1F987219-69AE-BF49-8E98-C5D78025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2230851"/>
            <a:ext cx="967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Kontostand?</a:t>
            </a:r>
          </a:p>
        </p:txBody>
      </p:sp>
      <p:cxnSp>
        <p:nvCxnSpPr>
          <p:cNvPr id="10" name="Gerade Verbindung mit Pfeil 17">
            <a:extLst>
              <a:ext uri="{FF2B5EF4-FFF2-40B4-BE49-F238E27FC236}">
                <a16:creationId xmlns:a16="http://schemas.microsoft.com/office/drawing/2014/main" id="{3C07E319-23D1-7740-9E3B-872F33096D3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48288" y="4119976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1" name="Gerade Verbindung mit Pfeil 18">
            <a:extLst>
              <a:ext uri="{FF2B5EF4-FFF2-40B4-BE49-F238E27FC236}">
                <a16:creationId xmlns:a16="http://schemas.microsoft.com/office/drawing/2014/main" id="{6874FBB1-5D9E-6346-8844-DE99F055B9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453563" y="4119976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2" name="Gerade Verbindung mit Pfeil 19">
            <a:extLst>
              <a:ext uri="{FF2B5EF4-FFF2-40B4-BE49-F238E27FC236}">
                <a16:creationId xmlns:a16="http://schemas.microsoft.com/office/drawing/2014/main" id="{D8C77BB0-1069-FB4F-A0E5-85FA6767E34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07275" y="4112038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3" name="Gerade Verbindung mit Pfeil 27">
            <a:extLst>
              <a:ext uri="{FF2B5EF4-FFF2-40B4-BE49-F238E27FC236}">
                <a16:creationId xmlns:a16="http://schemas.microsoft.com/office/drawing/2014/main" id="{2D690C22-0713-7648-A815-F8A08E2C2E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80512" y="3169064"/>
            <a:ext cx="20589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4" name="Textfeld 28">
            <a:extLst>
              <a:ext uri="{FF2B5EF4-FFF2-40B4-BE49-F238E27FC236}">
                <a16:creationId xmlns:a16="http://schemas.microsoft.com/office/drawing/2014/main" id="{D334D99C-5830-7747-8B71-796F1748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713" y="2891251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4500</a:t>
            </a:r>
          </a:p>
        </p:txBody>
      </p:sp>
      <p:cxnSp>
        <p:nvCxnSpPr>
          <p:cNvPr id="15" name="Gerade Verbindung mit Pfeil 29">
            <a:extLst>
              <a:ext uri="{FF2B5EF4-FFF2-40B4-BE49-F238E27FC236}">
                <a16:creationId xmlns:a16="http://schemas.microsoft.com/office/drawing/2014/main" id="{1FCA9BC8-99D4-0243-B7FD-293E0DF745D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1526" y="3278600"/>
            <a:ext cx="205898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6" name="Textfeld 30">
            <a:extLst>
              <a:ext uri="{FF2B5EF4-FFF2-40B4-BE49-F238E27FC236}">
                <a16:creationId xmlns:a16="http://schemas.microsoft.com/office/drawing/2014/main" id="{045C699A-EB41-1545-979A-0DECBD83C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6" y="2989676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4500</a:t>
            </a:r>
          </a:p>
        </p:txBody>
      </p:sp>
      <p:cxnSp>
        <p:nvCxnSpPr>
          <p:cNvPr id="17" name="Gerade Verbindung mit Pfeil 31">
            <a:extLst>
              <a:ext uri="{FF2B5EF4-FFF2-40B4-BE49-F238E27FC236}">
                <a16:creationId xmlns:a16="http://schemas.microsoft.com/office/drawing/2014/main" id="{AE83C7D2-8BB1-0940-9599-5A419560D2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93212" y="2784889"/>
            <a:ext cx="20589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C0D225F-705C-B542-A6C4-74AD777E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137" y="2508664"/>
            <a:ext cx="967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Kontostand?</a:t>
            </a:r>
          </a:p>
        </p:txBody>
      </p:sp>
      <p:cxnSp>
        <p:nvCxnSpPr>
          <p:cNvPr id="19" name="Gerade Verbindung mit Pfeil 33">
            <a:extLst>
              <a:ext uri="{FF2B5EF4-FFF2-40B4-BE49-F238E27FC236}">
                <a16:creationId xmlns:a16="http://schemas.microsoft.com/office/drawing/2014/main" id="{2ED9C2FE-B196-D644-A524-B08DCFBAF9F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1526" y="4226339"/>
            <a:ext cx="20589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0" name="Textfeld 34">
            <a:extLst>
              <a:ext uri="{FF2B5EF4-FFF2-40B4-BE49-F238E27FC236}">
                <a16:creationId xmlns:a16="http://schemas.microsoft.com/office/drawing/2014/main" id="{8AF8DB9A-B031-A34A-B7C7-13421F0C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120" y="4237451"/>
            <a:ext cx="1377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oder: Kontostand =</a:t>
            </a:r>
          </a:p>
          <a:p>
            <a:pPr algn="ctr"/>
            <a:r>
              <a:rPr lang="de-DE" sz="1200"/>
              <a:t>Kontostand - 4000</a:t>
            </a:r>
          </a:p>
        </p:txBody>
      </p:sp>
      <p:sp>
        <p:nvSpPr>
          <p:cNvPr id="21" name="Rechteck 51">
            <a:extLst>
              <a:ext uri="{FF2B5EF4-FFF2-40B4-BE49-F238E27FC236}">
                <a16:creationId xmlns:a16="http://schemas.microsoft.com/office/drawing/2014/main" id="{923B1890-C9B2-B44A-BD7F-0A413E06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1" y="3281776"/>
            <a:ext cx="185737" cy="9445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feld 52">
            <a:extLst>
              <a:ext uri="{FF2B5EF4-FFF2-40B4-BE49-F238E27FC236}">
                <a16:creationId xmlns:a16="http://schemas.microsoft.com/office/drawing/2014/main" id="{94BBF2BC-8F44-AA4D-9F5F-912DEDED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6" y="3281775"/>
            <a:ext cx="8350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200" dirty="0"/>
              <a:t>Frau Morgan hebt 4000 ab</a:t>
            </a:r>
          </a:p>
        </p:txBody>
      </p:sp>
      <p:sp>
        <p:nvSpPr>
          <p:cNvPr id="23" name="Rechteck 53">
            <a:extLst>
              <a:ext uri="{FF2B5EF4-FFF2-40B4-BE49-F238E27FC236}">
                <a16:creationId xmlns:a16="http://schemas.microsoft.com/office/drawing/2014/main" id="{78173D6E-3ACA-EF44-B87D-02B6EF7E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826" y="3170651"/>
            <a:ext cx="185737" cy="11969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4" name="Textfeld 54">
            <a:extLst>
              <a:ext uri="{FF2B5EF4-FFF2-40B4-BE49-F238E27FC236}">
                <a16:creationId xmlns:a16="http://schemas.microsoft.com/office/drawing/2014/main" id="{13145015-E499-3B4C-961F-58EBEBFF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8562" y="3445288"/>
            <a:ext cx="833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Herr Morgan hebt 5000 ab</a:t>
            </a:r>
          </a:p>
        </p:txBody>
      </p:sp>
      <p:sp>
        <p:nvSpPr>
          <p:cNvPr id="25" name="Textfeld 55">
            <a:extLst>
              <a:ext uri="{FF2B5EF4-FFF2-40B4-BE49-F238E27FC236}">
                <a16:creationId xmlns:a16="http://schemas.microsoft.com/office/drawing/2014/main" id="{FA340092-54FF-A04D-9B29-7518A036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764" y="4367626"/>
            <a:ext cx="1377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oder: Kontostand =</a:t>
            </a:r>
          </a:p>
          <a:p>
            <a:pPr algn="ctr"/>
            <a:r>
              <a:rPr lang="de-DE" sz="1200"/>
              <a:t>Kontostand  - 5000</a:t>
            </a:r>
          </a:p>
        </p:txBody>
      </p:sp>
      <p:cxnSp>
        <p:nvCxnSpPr>
          <p:cNvPr id="26" name="Gerade Verbindung mit Pfeil 56">
            <a:extLst>
              <a:ext uri="{FF2B5EF4-FFF2-40B4-BE49-F238E27FC236}">
                <a16:creationId xmlns:a16="http://schemas.microsoft.com/office/drawing/2014/main" id="{07FD4C83-E455-E547-BB6F-867E50FE25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80512" y="4380325"/>
            <a:ext cx="20589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7" name="Ellipse 57">
            <a:extLst>
              <a:ext uri="{FF2B5EF4-FFF2-40B4-BE49-F238E27FC236}">
                <a16:creationId xmlns:a16="http://schemas.microsoft.com/office/drawing/2014/main" id="{DA876AC0-8AFB-2044-9FC2-AA22F23F681B}"/>
              </a:ext>
            </a:extLst>
          </p:cNvPr>
          <p:cNvSpPr/>
          <p:nvPr/>
        </p:nvSpPr>
        <p:spPr bwMode="auto">
          <a:xfrm>
            <a:off x="8783637" y="4699413"/>
            <a:ext cx="825500" cy="78581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5400">
                <a:solidFill>
                  <a:schemeClr val="bg1"/>
                </a:solidFill>
                <a:latin typeface="NICHTLUSDICK" pitchFamily="2" charset="0"/>
              </a:rPr>
              <a:t>?</a:t>
            </a:r>
          </a:p>
        </p:txBody>
      </p:sp>
      <p:sp>
        <p:nvSpPr>
          <p:cNvPr id="28" name="Textfeld 59">
            <a:extLst>
              <a:ext uri="{FF2B5EF4-FFF2-40B4-BE49-F238E27FC236}">
                <a16:creationId xmlns:a16="http://schemas.microsoft.com/office/drawing/2014/main" id="{97641499-A4C5-734B-A4E3-0A2362A9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317" y="3977101"/>
            <a:ext cx="1279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Kontostand = 500</a:t>
            </a:r>
          </a:p>
        </p:txBody>
      </p:sp>
      <p:sp>
        <p:nvSpPr>
          <p:cNvPr id="29" name="Textfeld 60">
            <a:extLst>
              <a:ext uri="{FF2B5EF4-FFF2-40B4-BE49-F238E27FC236}">
                <a16:creationId xmlns:a16="http://schemas.microsoft.com/office/drawing/2014/main" id="{B0F11563-8883-A54D-994A-DC2AB389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2062" y="4115214"/>
            <a:ext cx="1326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Kontostand = -500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29B488-7C38-7D47-AFBD-702289DE724B}"/>
              </a:ext>
            </a:extLst>
          </p:cNvPr>
          <p:cNvGrpSpPr/>
          <p:nvPr/>
        </p:nvGrpSpPr>
        <p:grpSpPr>
          <a:xfrm>
            <a:off x="2769281" y="3394052"/>
            <a:ext cx="2879801" cy="720009"/>
            <a:chOff x="1102310" y="5127118"/>
            <a:chExt cx="2879801" cy="72000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894D54-D900-C445-98D9-0A84E821066D}"/>
                </a:ext>
              </a:extLst>
            </p:cNvPr>
            <p:cNvSpPr txBox="1"/>
            <p:nvPr/>
          </p:nvSpPr>
          <p:spPr>
            <a:xfrm>
              <a:off x="1102310" y="5127118"/>
              <a:ext cx="2879801" cy="720009"/>
            </a:xfrm>
            <a:prstGeom prst="cloudCallout">
              <a:avLst>
                <a:gd name="adj1" fmla="val -58658"/>
                <a:gd name="adj2" fmla="val -8616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014A93-7E5B-E845-9ED5-19FFEB076773}"/>
                </a:ext>
              </a:extLst>
            </p:cNvPr>
            <p:cNvSpPr/>
            <p:nvPr/>
          </p:nvSpPr>
          <p:spPr>
            <a:xfrm>
              <a:off x="1343887" y="5164851"/>
              <a:ext cx="24829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>
                  <a:solidFill>
                    <a:schemeClr val="bg1"/>
                  </a:solidFill>
                </a:rPr>
                <a:t>Welche Anforderungen ergeben sich?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8D4E29-AB35-6048-B3DC-0C149E1BACD1}"/>
              </a:ext>
            </a:extLst>
          </p:cNvPr>
          <p:cNvGrpSpPr/>
          <p:nvPr/>
        </p:nvGrpSpPr>
        <p:grpSpPr>
          <a:xfrm>
            <a:off x="1091953" y="4598458"/>
            <a:ext cx="2951751" cy="781410"/>
            <a:chOff x="1030360" y="5127118"/>
            <a:chExt cx="2951751" cy="7814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EFADF6-65BA-6F47-99AD-852E52D74049}"/>
                </a:ext>
              </a:extLst>
            </p:cNvPr>
            <p:cNvSpPr txBox="1"/>
            <p:nvPr/>
          </p:nvSpPr>
          <p:spPr>
            <a:xfrm>
              <a:off x="1030360" y="5127118"/>
              <a:ext cx="2951751" cy="781410"/>
            </a:xfrm>
            <a:prstGeom prst="cloudCallout">
              <a:avLst>
                <a:gd name="adj1" fmla="val 26734"/>
                <a:gd name="adj2" fmla="val -10959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endParaRPr lang="de-DE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D85F67A-EB0D-7449-B1EA-30C39A23A8A6}"/>
                </a:ext>
              </a:extLst>
            </p:cNvPr>
            <p:cNvSpPr/>
            <p:nvPr/>
          </p:nvSpPr>
          <p:spPr>
            <a:xfrm>
              <a:off x="1075675" y="5162630"/>
              <a:ext cx="26544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Was sollte bei einem Systemabsturz passieren?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1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16" grpId="0"/>
      <p:bldP spid="18" grpId="0"/>
      <p:bldP spid="20" grpId="0"/>
      <p:bldP spid="21" grpId="0" animBg="1"/>
      <p:bldP spid="22" grpId="0"/>
      <p:bldP spid="23" grpId="0" animBg="1"/>
      <p:bldP spid="24" grpId="0"/>
      <p:bldP spid="25" grpId="0"/>
      <p:bldP spid="27" grpId="0" animBg="1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Einführung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Anwendungen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Das relationale Modell</a:t>
            </a:r>
          </a:p>
          <a:p>
            <a:pPr lvl="1"/>
            <a:r>
              <a:rPr lang="de-DE" dirty="0"/>
              <a:t>Relationales Datenmodell (RM)</a:t>
            </a:r>
          </a:p>
          <a:p>
            <a:pPr lvl="1"/>
            <a:r>
              <a:rPr lang="de-DE" dirty="0"/>
              <a:t>Vom ER-Modell zum RM</a:t>
            </a:r>
          </a:p>
          <a:p>
            <a:pPr lvl="1"/>
            <a:r>
              <a:rPr lang="de-DE" dirty="0"/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/>
              <a:t>Relationale Entwurfstheorie</a:t>
            </a:r>
            <a:endParaRPr lang="de-DE" b="1" dirty="0"/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/>
              <a:t>Verteilte Datenbanken</a:t>
            </a:r>
          </a:p>
          <a:p>
            <a:pPr lvl="1"/>
            <a:r>
              <a:rPr lang="de-DE" dirty="0"/>
              <a:t>Fragmentierung, Replikation, Allokation; CAP</a:t>
            </a:r>
          </a:p>
          <a:p>
            <a:pPr lvl="1"/>
            <a:r>
              <a:rPr lang="de-DE" dirty="0"/>
              <a:t>Anfragebeantwortung, föderierte Systeme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15D49-C61E-374D-9704-2FBC41AA98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DB2EC-B461-EC44-B669-5BC12A2CB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31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195-4281-7E47-84CB-AFFBA366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Viele gleichzeitige Benutzer...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0F10D58E-240C-2841-9AFB-020D27E6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4" y="1665066"/>
            <a:ext cx="6251878" cy="4240848"/>
          </a:xfrm>
        </p:spPr>
        <p:txBody>
          <a:bodyPr/>
          <a:lstStyle/>
          <a:p>
            <a:r>
              <a:rPr lang="de-DE" dirty="0"/>
              <a:t>Jede*</a:t>
            </a:r>
            <a:r>
              <a:rPr lang="de-DE" dirty="0" err="1"/>
              <a:t>r</a:t>
            </a:r>
            <a:r>
              <a:rPr lang="de-DE" dirty="0"/>
              <a:t> Nutzer*in</a:t>
            </a:r>
          </a:p>
          <a:p>
            <a:pPr lvl="1"/>
            <a:r>
              <a:rPr lang="de-DE" dirty="0"/>
              <a:t>Stellt Anfrage an den Kontostand</a:t>
            </a:r>
          </a:p>
          <a:p>
            <a:pPr lvl="1"/>
            <a:r>
              <a:rPr lang="de-DE" dirty="0"/>
              <a:t>Verändert den Kontostand</a:t>
            </a:r>
          </a:p>
          <a:p>
            <a:pPr marL="258503" lvl="1" indent="0">
              <a:buNone/>
            </a:pPr>
            <a:r>
              <a:rPr lang="de-DE" dirty="0"/>
              <a:t>➝ Abfolge von DB-Befehlen = </a:t>
            </a:r>
            <a:r>
              <a:rPr lang="de-DE" dirty="0">
                <a:solidFill>
                  <a:schemeClr val="accent1"/>
                </a:solidFill>
              </a:rPr>
              <a:t>Transaktion</a:t>
            </a:r>
          </a:p>
          <a:p>
            <a:r>
              <a:rPr lang="de-DE" dirty="0"/>
              <a:t>Anforderungen:</a:t>
            </a:r>
          </a:p>
          <a:p>
            <a:pPr lvl="1"/>
            <a:r>
              <a:rPr lang="de-DE" sz="2100" b="1" dirty="0" err="1">
                <a:solidFill>
                  <a:schemeClr val="accent1"/>
                </a:solidFill>
              </a:rPr>
              <a:t>A</a:t>
            </a:r>
            <a:r>
              <a:rPr lang="de-DE" dirty="0" err="1">
                <a:solidFill>
                  <a:schemeClr val="accent1"/>
                </a:solidFill>
              </a:rPr>
              <a:t>tomicity</a:t>
            </a:r>
            <a:r>
              <a:rPr lang="de-DE" dirty="0"/>
              <a:t> (</a:t>
            </a:r>
            <a:r>
              <a:rPr lang="de-DE" dirty="0" err="1"/>
              <a:t>Atomarität</a:t>
            </a:r>
            <a:r>
              <a:rPr lang="de-DE" dirty="0"/>
              <a:t>): Alles oder nichts</a:t>
            </a:r>
          </a:p>
          <a:p>
            <a:pPr lvl="1"/>
            <a:r>
              <a:rPr lang="de-DE" sz="2100" b="1" dirty="0" err="1">
                <a:solidFill>
                  <a:schemeClr val="accent1"/>
                </a:solidFill>
              </a:rPr>
              <a:t>C</a:t>
            </a:r>
            <a:r>
              <a:rPr lang="de-DE" dirty="0" err="1">
                <a:solidFill>
                  <a:schemeClr val="accent1"/>
                </a:solidFill>
              </a:rPr>
              <a:t>onsistency</a:t>
            </a:r>
            <a:r>
              <a:rPr lang="de-DE" dirty="0"/>
              <a:t> (Konsistenz): Vorher ok, hinterher ok</a:t>
            </a:r>
          </a:p>
          <a:p>
            <a:pPr lvl="1"/>
            <a:r>
              <a:rPr lang="de-DE" sz="2100" b="1" dirty="0">
                <a:solidFill>
                  <a:schemeClr val="accent1"/>
                </a:solidFill>
              </a:rPr>
              <a:t>I</a:t>
            </a:r>
            <a:r>
              <a:rPr lang="de-DE" dirty="0">
                <a:solidFill>
                  <a:schemeClr val="accent1"/>
                </a:solidFill>
              </a:rPr>
              <a:t>solation</a:t>
            </a:r>
            <a:r>
              <a:rPr lang="de-DE" dirty="0"/>
              <a:t> (Isolation): Jede*</a:t>
            </a:r>
            <a:r>
              <a:rPr lang="de-DE" dirty="0" err="1"/>
              <a:t>r</a:t>
            </a:r>
            <a:r>
              <a:rPr lang="de-DE" dirty="0"/>
              <a:t> denkt, er sei alleine auf der DB</a:t>
            </a:r>
          </a:p>
          <a:p>
            <a:pPr lvl="1"/>
            <a:r>
              <a:rPr lang="de-DE" sz="2100" b="1" dirty="0" err="1">
                <a:solidFill>
                  <a:schemeClr val="accent1"/>
                </a:solidFill>
              </a:rPr>
              <a:t>D</a:t>
            </a:r>
            <a:r>
              <a:rPr lang="de-DE" dirty="0" err="1">
                <a:solidFill>
                  <a:schemeClr val="accent1"/>
                </a:solidFill>
              </a:rPr>
              <a:t>urability</a:t>
            </a:r>
            <a:r>
              <a:rPr lang="de-DE" dirty="0"/>
              <a:t> (Dauerhaftigkeit): Transaktionen bestätigt? Dann sind die Daten jetzt sicher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63EB3-8652-704D-B12A-B2974B5128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0576F65A-0877-3849-A678-CF7E6244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1A6F-7902-B24D-AFBA-9E8237B2E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20</a:t>
            </a:fld>
            <a:endParaRPr lang="de-DE"/>
          </a:p>
        </p:txBody>
      </p:sp>
      <p:pic>
        <p:nvPicPr>
          <p:cNvPr id="5" name="Picture 4" descr="C:\Users\Daniela\AppData\Local\Microsoft\Windows\Temporary Internet Files\Content.IE5\5UY0VOEZ\MCj04114580000[1].wmf">
            <a:extLst>
              <a:ext uri="{FF2B5EF4-FFF2-40B4-BE49-F238E27FC236}">
                <a16:creationId xmlns:a16="http://schemas.microsoft.com/office/drawing/2014/main" id="{0462E4F4-C21A-A14F-BE26-898F7AC9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9263" y="727488"/>
            <a:ext cx="12604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Daniela\AppData\Local\Microsoft\Windows\Temporary Internet Files\Content.IE5\DN6XXG0J\MCj03102320000[1].wmf">
            <a:extLst>
              <a:ext uri="{FF2B5EF4-FFF2-40B4-BE49-F238E27FC236}">
                <a16:creationId xmlns:a16="http://schemas.microsoft.com/office/drawing/2014/main" id="{C68E1A95-A3F5-E24A-998D-13477351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521114"/>
            <a:ext cx="1409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ylinder 12">
            <a:extLst>
              <a:ext uri="{FF2B5EF4-FFF2-40B4-BE49-F238E27FC236}">
                <a16:creationId xmlns:a16="http://schemas.microsoft.com/office/drawing/2014/main" id="{94259161-3A50-1D45-A71F-20B7684B973E}"/>
              </a:ext>
            </a:extLst>
          </p:cNvPr>
          <p:cNvSpPr/>
          <p:nvPr/>
        </p:nvSpPr>
        <p:spPr bwMode="auto">
          <a:xfrm>
            <a:off x="8564562" y="1043400"/>
            <a:ext cx="1200150" cy="1022350"/>
          </a:xfrm>
          <a:prstGeom prst="can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>
                <a:solidFill>
                  <a:schemeClr val="bg1"/>
                </a:solidFill>
                <a:latin typeface="NICHTLUSDICK" pitchFamily="2" charset="0"/>
              </a:rPr>
              <a:t>Die Bank</a:t>
            </a:r>
          </a:p>
        </p:txBody>
      </p:sp>
      <p:cxnSp>
        <p:nvCxnSpPr>
          <p:cNvPr id="8" name="Gerade Verbindung mit Pfeil 14">
            <a:extLst>
              <a:ext uri="{FF2B5EF4-FFF2-40B4-BE49-F238E27FC236}">
                <a16:creationId xmlns:a16="http://schemas.microsoft.com/office/drawing/2014/main" id="{D90DF42C-D57F-2F49-8758-29432FBC7D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34226" y="2508664"/>
            <a:ext cx="20589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9" name="Textfeld 15">
            <a:extLst>
              <a:ext uri="{FF2B5EF4-FFF2-40B4-BE49-F238E27FC236}">
                <a16:creationId xmlns:a16="http://schemas.microsoft.com/office/drawing/2014/main" id="{1F987219-69AE-BF49-8E98-C5D78025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2230851"/>
            <a:ext cx="967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Kontostand?</a:t>
            </a:r>
          </a:p>
        </p:txBody>
      </p:sp>
      <p:cxnSp>
        <p:nvCxnSpPr>
          <p:cNvPr id="10" name="Gerade Verbindung mit Pfeil 17">
            <a:extLst>
              <a:ext uri="{FF2B5EF4-FFF2-40B4-BE49-F238E27FC236}">
                <a16:creationId xmlns:a16="http://schemas.microsoft.com/office/drawing/2014/main" id="{3C07E319-23D1-7740-9E3B-872F33096D3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48288" y="4119976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1" name="Gerade Verbindung mit Pfeil 18">
            <a:extLst>
              <a:ext uri="{FF2B5EF4-FFF2-40B4-BE49-F238E27FC236}">
                <a16:creationId xmlns:a16="http://schemas.microsoft.com/office/drawing/2014/main" id="{6874FBB1-5D9E-6346-8844-DE99F055B9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453563" y="4119976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2" name="Gerade Verbindung mit Pfeil 19">
            <a:extLst>
              <a:ext uri="{FF2B5EF4-FFF2-40B4-BE49-F238E27FC236}">
                <a16:creationId xmlns:a16="http://schemas.microsoft.com/office/drawing/2014/main" id="{D8C77BB0-1069-FB4F-A0E5-85FA6767E34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07275" y="4112038"/>
            <a:ext cx="3559175" cy="12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3" name="Gerade Verbindung mit Pfeil 27">
            <a:extLst>
              <a:ext uri="{FF2B5EF4-FFF2-40B4-BE49-F238E27FC236}">
                <a16:creationId xmlns:a16="http://schemas.microsoft.com/office/drawing/2014/main" id="{2D690C22-0713-7648-A815-F8A08E2C2E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80512" y="3169064"/>
            <a:ext cx="20589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4" name="Textfeld 28">
            <a:extLst>
              <a:ext uri="{FF2B5EF4-FFF2-40B4-BE49-F238E27FC236}">
                <a16:creationId xmlns:a16="http://schemas.microsoft.com/office/drawing/2014/main" id="{D334D99C-5830-7747-8B71-796F1748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713" y="2891251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4500</a:t>
            </a:r>
          </a:p>
        </p:txBody>
      </p:sp>
      <p:cxnSp>
        <p:nvCxnSpPr>
          <p:cNvPr id="15" name="Gerade Verbindung mit Pfeil 29">
            <a:extLst>
              <a:ext uri="{FF2B5EF4-FFF2-40B4-BE49-F238E27FC236}">
                <a16:creationId xmlns:a16="http://schemas.microsoft.com/office/drawing/2014/main" id="{1FCA9BC8-99D4-0243-B7FD-293E0DF745D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1526" y="3278600"/>
            <a:ext cx="205898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6" name="Textfeld 30">
            <a:extLst>
              <a:ext uri="{FF2B5EF4-FFF2-40B4-BE49-F238E27FC236}">
                <a16:creationId xmlns:a16="http://schemas.microsoft.com/office/drawing/2014/main" id="{045C699A-EB41-1545-979A-0DECBD83C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6" y="2989676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4500</a:t>
            </a:r>
          </a:p>
        </p:txBody>
      </p:sp>
      <p:cxnSp>
        <p:nvCxnSpPr>
          <p:cNvPr id="17" name="Gerade Verbindung mit Pfeil 31">
            <a:extLst>
              <a:ext uri="{FF2B5EF4-FFF2-40B4-BE49-F238E27FC236}">
                <a16:creationId xmlns:a16="http://schemas.microsoft.com/office/drawing/2014/main" id="{AE83C7D2-8BB1-0940-9599-5A419560D2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93212" y="2784889"/>
            <a:ext cx="2058988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C0D225F-705C-B542-A6C4-74AD777EB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137" y="2508664"/>
            <a:ext cx="967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Kontostand?</a:t>
            </a:r>
          </a:p>
        </p:txBody>
      </p:sp>
      <p:cxnSp>
        <p:nvCxnSpPr>
          <p:cNvPr id="19" name="Gerade Verbindung mit Pfeil 33">
            <a:extLst>
              <a:ext uri="{FF2B5EF4-FFF2-40B4-BE49-F238E27FC236}">
                <a16:creationId xmlns:a16="http://schemas.microsoft.com/office/drawing/2014/main" id="{2ED9C2FE-B196-D644-A524-B08DCFBAF9F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21526" y="4226339"/>
            <a:ext cx="20589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0" name="Textfeld 34">
            <a:extLst>
              <a:ext uri="{FF2B5EF4-FFF2-40B4-BE49-F238E27FC236}">
                <a16:creationId xmlns:a16="http://schemas.microsoft.com/office/drawing/2014/main" id="{8AF8DB9A-B031-A34A-B7C7-13421F0C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120" y="4237451"/>
            <a:ext cx="1377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oder: Kontostand =</a:t>
            </a:r>
          </a:p>
          <a:p>
            <a:pPr algn="ctr"/>
            <a:r>
              <a:rPr lang="de-DE" sz="1200"/>
              <a:t>Kontostand - 4000</a:t>
            </a:r>
          </a:p>
        </p:txBody>
      </p:sp>
      <p:sp>
        <p:nvSpPr>
          <p:cNvPr id="21" name="Rechteck 51">
            <a:extLst>
              <a:ext uri="{FF2B5EF4-FFF2-40B4-BE49-F238E27FC236}">
                <a16:creationId xmlns:a16="http://schemas.microsoft.com/office/drawing/2014/main" id="{923B1890-C9B2-B44A-BD7F-0A413E06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1" y="3281776"/>
            <a:ext cx="185737" cy="9445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feld 52">
            <a:extLst>
              <a:ext uri="{FF2B5EF4-FFF2-40B4-BE49-F238E27FC236}">
                <a16:creationId xmlns:a16="http://schemas.microsoft.com/office/drawing/2014/main" id="{94BBF2BC-8F44-AA4D-9F5F-912DEDED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6" y="3281775"/>
            <a:ext cx="8350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1200" dirty="0"/>
              <a:t>Frau Morgan hebt 4000 ab</a:t>
            </a:r>
          </a:p>
        </p:txBody>
      </p:sp>
      <p:sp>
        <p:nvSpPr>
          <p:cNvPr id="23" name="Rechteck 53">
            <a:extLst>
              <a:ext uri="{FF2B5EF4-FFF2-40B4-BE49-F238E27FC236}">
                <a16:creationId xmlns:a16="http://schemas.microsoft.com/office/drawing/2014/main" id="{78173D6E-3ACA-EF44-B87D-02B6EF7E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826" y="3170651"/>
            <a:ext cx="185737" cy="11969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4" name="Textfeld 54">
            <a:extLst>
              <a:ext uri="{FF2B5EF4-FFF2-40B4-BE49-F238E27FC236}">
                <a16:creationId xmlns:a16="http://schemas.microsoft.com/office/drawing/2014/main" id="{13145015-E499-3B4C-961F-58EBEBFF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8562" y="3445288"/>
            <a:ext cx="833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Herr Morgan hebt 5000 ab</a:t>
            </a:r>
          </a:p>
        </p:txBody>
      </p:sp>
      <p:sp>
        <p:nvSpPr>
          <p:cNvPr id="25" name="Textfeld 55">
            <a:extLst>
              <a:ext uri="{FF2B5EF4-FFF2-40B4-BE49-F238E27FC236}">
                <a16:creationId xmlns:a16="http://schemas.microsoft.com/office/drawing/2014/main" id="{FA340092-54FF-A04D-9B29-7518A036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764" y="4367626"/>
            <a:ext cx="1377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oder: Kontostand =</a:t>
            </a:r>
          </a:p>
          <a:p>
            <a:pPr algn="ctr"/>
            <a:r>
              <a:rPr lang="de-DE" sz="1200"/>
              <a:t>Kontostand  - 5000</a:t>
            </a:r>
          </a:p>
        </p:txBody>
      </p:sp>
      <p:cxnSp>
        <p:nvCxnSpPr>
          <p:cNvPr id="26" name="Gerade Verbindung mit Pfeil 56">
            <a:extLst>
              <a:ext uri="{FF2B5EF4-FFF2-40B4-BE49-F238E27FC236}">
                <a16:creationId xmlns:a16="http://schemas.microsoft.com/office/drawing/2014/main" id="{07FD4C83-E455-E547-BB6F-867E50FE25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80512" y="4380325"/>
            <a:ext cx="2058988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7" name="Ellipse 57">
            <a:extLst>
              <a:ext uri="{FF2B5EF4-FFF2-40B4-BE49-F238E27FC236}">
                <a16:creationId xmlns:a16="http://schemas.microsoft.com/office/drawing/2014/main" id="{DA876AC0-8AFB-2044-9FC2-AA22F23F681B}"/>
              </a:ext>
            </a:extLst>
          </p:cNvPr>
          <p:cNvSpPr/>
          <p:nvPr/>
        </p:nvSpPr>
        <p:spPr bwMode="auto">
          <a:xfrm>
            <a:off x="8783637" y="4699413"/>
            <a:ext cx="825500" cy="78581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5400">
                <a:solidFill>
                  <a:schemeClr val="bg1"/>
                </a:solidFill>
                <a:latin typeface="NICHTLUSDICK" pitchFamily="2" charset="0"/>
              </a:rPr>
              <a:t>?</a:t>
            </a:r>
          </a:p>
        </p:txBody>
      </p:sp>
      <p:sp>
        <p:nvSpPr>
          <p:cNvPr id="28" name="Textfeld 59">
            <a:extLst>
              <a:ext uri="{FF2B5EF4-FFF2-40B4-BE49-F238E27FC236}">
                <a16:creationId xmlns:a16="http://schemas.microsoft.com/office/drawing/2014/main" id="{97641499-A4C5-734B-A4E3-0A2362A9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9317" y="3977101"/>
            <a:ext cx="1279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Kontostand = 500</a:t>
            </a:r>
          </a:p>
        </p:txBody>
      </p:sp>
      <p:sp>
        <p:nvSpPr>
          <p:cNvPr id="29" name="Textfeld 60">
            <a:extLst>
              <a:ext uri="{FF2B5EF4-FFF2-40B4-BE49-F238E27FC236}">
                <a16:creationId xmlns:a16="http://schemas.microsoft.com/office/drawing/2014/main" id="{B0F11563-8883-A54D-994A-DC2AB389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2062" y="4115214"/>
            <a:ext cx="1326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200"/>
              <a:t>Kontostand = -500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8AF741-8D1F-9E4A-A454-F2A4EC1D651E}"/>
              </a:ext>
            </a:extLst>
          </p:cNvPr>
          <p:cNvSpPr txBox="1"/>
          <p:nvPr/>
        </p:nvSpPr>
        <p:spPr>
          <a:xfrm>
            <a:off x="1468465" y="5536582"/>
            <a:ext cx="338669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i="1"/>
              <a:t>ACID-Eigenschaften </a:t>
            </a:r>
            <a:r>
              <a:rPr lang="de-DE"/>
              <a:t>(später mehr)</a:t>
            </a:r>
          </a:p>
        </p:txBody>
      </p:sp>
    </p:spTree>
    <p:extLst>
      <p:ext uri="{BB962C8B-B14F-4D97-AF65-F5344CB8AC3E}">
        <p14:creationId xmlns:p14="http://schemas.microsoft.com/office/powerpoint/2010/main" val="2009099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4DF7-DDD8-5D44-86F6-7E2F3C02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Zwischenzusammenfassung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B40B-0DC8-7644-A835-7A13D35DF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Datenbank</a:t>
            </a:r>
          </a:p>
          <a:p>
            <a:pPr lvl="1"/>
            <a:r>
              <a:rPr lang="de-DE" dirty="0"/>
              <a:t>Persistente Speicherung großer Datenmengen</a:t>
            </a:r>
          </a:p>
          <a:p>
            <a:pPr lvl="1"/>
            <a:r>
              <a:rPr lang="de-DE" dirty="0"/>
              <a:t>Logisch zusammenhängende Sammlung von Daten mit inhärenter Bedeutung</a:t>
            </a:r>
          </a:p>
          <a:p>
            <a:r>
              <a:rPr lang="de-DE" dirty="0"/>
              <a:t>Datenabstraktion</a:t>
            </a:r>
          </a:p>
          <a:p>
            <a:pPr lvl="1"/>
            <a:r>
              <a:rPr lang="de-DE" dirty="0"/>
              <a:t>Datenmodelle: konzeptuell, logisch und physisch</a:t>
            </a:r>
          </a:p>
          <a:p>
            <a:pPr lvl="1"/>
            <a:r>
              <a:rPr lang="de-DE" dirty="0"/>
              <a:t>Schema (Intension), Instanz und DB-Zustand (Extension)</a:t>
            </a:r>
          </a:p>
          <a:p>
            <a:pPr lvl="1"/>
            <a:r>
              <a:rPr lang="de-DE" dirty="0"/>
              <a:t>Datenunabhängigkeit</a:t>
            </a:r>
          </a:p>
          <a:p>
            <a:pPr lvl="2"/>
            <a:r>
              <a:rPr lang="de-DE" dirty="0"/>
              <a:t>Möglichkeit, ein Schema auf einer Ebene zu ändern unabhängig von anderen Ebenen</a:t>
            </a:r>
          </a:p>
          <a:p>
            <a:pPr lvl="2"/>
            <a:r>
              <a:rPr lang="de-DE" dirty="0"/>
              <a:t>Genauere Betrachtung: logische und physische Datenunabhängigkeit</a:t>
            </a:r>
          </a:p>
          <a:p>
            <a:r>
              <a:rPr lang="de-DE" dirty="0"/>
              <a:t>Mehrbenutzung</a:t>
            </a:r>
          </a:p>
          <a:p>
            <a:pPr lvl="1"/>
            <a:r>
              <a:rPr lang="de-DE" dirty="0"/>
              <a:t>Transaktionen als eine Abfolge von Datenbankbefehlen</a:t>
            </a:r>
          </a:p>
          <a:p>
            <a:pPr lvl="1"/>
            <a:r>
              <a:rPr lang="de-DE" dirty="0"/>
              <a:t>Anforderungen: ACID (</a:t>
            </a:r>
            <a:r>
              <a:rPr lang="de-DE" dirty="0" err="1"/>
              <a:t>atomicity</a:t>
            </a:r>
            <a:r>
              <a:rPr lang="de-DE" dirty="0"/>
              <a:t>, </a:t>
            </a:r>
            <a:r>
              <a:rPr lang="de-DE" dirty="0" err="1"/>
              <a:t>consistency</a:t>
            </a:r>
            <a:r>
              <a:rPr lang="de-DE" dirty="0"/>
              <a:t>, </a:t>
            </a:r>
            <a:r>
              <a:rPr lang="de-DE" dirty="0" err="1"/>
              <a:t>isolation</a:t>
            </a:r>
            <a:r>
              <a:rPr lang="de-DE" dirty="0"/>
              <a:t>, </a:t>
            </a:r>
            <a:r>
              <a:rPr lang="de-DE" dirty="0" err="1"/>
              <a:t>durability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989E-4BD1-414E-9E16-0A5D30332F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B90D-7FC0-3246-A3DC-875B2FAD9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CF13E-A352-3146-90C0-83258B964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94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B9B4-D791-2747-A0D4-3890A517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1. Einführung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95CA-0C80-BA48-B5E4-4811D024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Datenbanken</a:t>
            </a:r>
          </a:p>
          <a:p>
            <a:pPr lvl="1"/>
            <a:r>
              <a:rPr lang="de-DE" dirty="0"/>
              <a:t>Datenbank (DB)</a:t>
            </a:r>
          </a:p>
          <a:p>
            <a:pPr lvl="1"/>
            <a:r>
              <a:rPr lang="de-DE" dirty="0"/>
              <a:t>Datenabstraktion, Datenmodelle, Datenunabhängigkeit</a:t>
            </a:r>
          </a:p>
          <a:p>
            <a:pPr lvl="1"/>
            <a:r>
              <a:rPr lang="de-DE" dirty="0"/>
              <a:t>Mehrbenutzersysteme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DB-Umgebungen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DB-Sprachen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Datenbanksystem (DBS)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Datenbankmanagementsystem (DBMS)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Phasen des DB-Entwurfs</a:t>
            </a:r>
          </a:p>
          <a:p>
            <a:pPr lvl="1"/>
            <a:r>
              <a:rPr lang="de-DE" dirty="0"/>
              <a:t>Anforderung, Modellierung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42244-711B-0E46-A50B-97C93D21AA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FF177-6987-224A-855B-5850B99D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EC48-9020-B54A-9EC4-38884674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13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70A0-C867-3645-BCF7-A8F5D9C8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DB-Sprachen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191FD-653B-5D44-9A0E-AA1355735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Definition von DBs:</a:t>
            </a:r>
          </a:p>
          <a:p>
            <a:pPr lvl="1"/>
            <a:r>
              <a:rPr lang="de-DE" dirty="0"/>
              <a:t>View Definition </a:t>
            </a:r>
            <a:r>
              <a:rPr lang="de-DE" dirty="0" err="1"/>
              <a:t>Languages</a:t>
            </a:r>
            <a:r>
              <a:rPr lang="de-DE" dirty="0"/>
              <a:t> (VDLs): extern</a:t>
            </a:r>
          </a:p>
          <a:p>
            <a:pPr lvl="1"/>
            <a:r>
              <a:rPr lang="de-DE" dirty="0"/>
              <a:t>Data Definition </a:t>
            </a:r>
            <a:r>
              <a:rPr lang="de-DE" dirty="0" err="1"/>
              <a:t>Languages</a:t>
            </a:r>
            <a:r>
              <a:rPr lang="de-DE" dirty="0"/>
              <a:t> (DDLs): logisch</a:t>
            </a:r>
          </a:p>
          <a:p>
            <a:pPr lvl="1"/>
            <a:r>
              <a:rPr lang="de-DE" dirty="0"/>
              <a:t>Storage Definition </a:t>
            </a:r>
            <a:r>
              <a:rPr lang="de-DE" dirty="0" err="1"/>
              <a:t>Languages</a:t>
            </a:r>
            <a:r>
              <a:rPr lang="de-DE" dirty="0"/>
              <a:t> (SDLs): intern</a:t>
            </a:r>
          </a:p>
          <a:p>
            <a:pPr lvl="1"/>
            <a:endParaRPr lang="de-DE" dirty="0"/>
          </a:p>
          <a:p>
            <a:r>
              <a:rPr lang="de-DE" dirty="0"/>
              <a:t>Zugriff auf DBs </a:t>
            </a:r>
            <a:br>
              <a:rPr lang="de-DE" dirty="0"/>
            </a:br>
            <a:r>
              <a:rPr lang="de-DE" dirty="0"/>
              <a:t>(Einfügen, Ändern, Löschen und Anfragen von Datensätzen): </a:t>
            </a:r>
          </a:p>
          <a:p>
            <a:pPr lvl="1"/>
            <a:r>
              <a:rPr lang="de-DE" dirty="0"/>
              <a:t>Data Manipulation </a:t>
            </a:r>
            <a:r>
              <a:rPr lang="de-DE" dirty="0" err="1"/>
              <a:t>Languages</a:t>
            </a:r>
            <a:r>
              <a:rPr lang="de-DE" dirty="0"/>
              <a:t> (DMLs)</a:t>
            </a:r>
          </a:p>
          <a:p>
            <a:pPr lvl="2"/>
            <a:r>
              <a:rPr lang="de-DE" dirty="0"/>
              <a:t>Einfüge-, Änderungs- und Löschoperationen: Updates</a:t>
            </a:r>
          </a:p>
          <a:p>
            <a:pPr lvl="2"/>
            <a:r>
              <a:rPr lang="de-DE" dirty="0"/>
              <a:t>Reine Anfragen: „</a:t>
            </a:r>
            <a:r>
              <a:rPr lang="de-DE" dirty="0" err="1"/>
              <a:t>Queries</a:t>
            </a:r>
            <a:r>
              <a:rPr lang="de-DE" dirty="0"/>
              <a:t>“</a:t>
            </a:r>
          </a:p>
          <a:p>
            <a:pPr lvl="2"/>
            <a:r>
              <a:rPr lang="de-DE" dirty="0"/>
              <a:t>Alle Zugriffsarten: „Manipulation“</a:t>
            </a:r>
          </a:p>
          <a:p>
            <a:pPr lvl="1"/>
            <a:r>
              <a:rPr lang="de-DE" dirty="0"/>
              <a:t>Data Control </a:t>
            </a:r>
            <a:r>
              <a:rPr lang="de-DE" dirty="0" err="1"/>
              <a:t>Languages</a:t>
            </a:r>
            <a:r>
              <a:rPr lang="de-DE" dirty="0"/>
              <a:t> (DCLs)</a:t>
            </a:r>
          </a:p>
          <a:p>
            <a:pPr lvl="1"/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C0C7C-ECD1-DA44-B686-55340D3F6F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E6A4E-44A6-A94E-9F07-100E8C56A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24220-A0BB-2645-8B06-63D248E8F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05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ECB6-1346-834B-9640-C62C6776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SQL : Structured Query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A0A5-79D4-0440-81E7-66BD523AA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5330961" cy="4240848"/>
          </a:xfrm>
        </p:spPr>
        <p:txBody>
          <a:bodyPr>
            <a:noAutofit/>
          </a:bodyPr>
          <a:lstStyle/>
          <a:p>
            <a:r>
              <a:rPr lang="de-DE" dirty="0"/>
              <a:t>Universal-Sprache für Datenbanken</a:t>
            </a:r>
          </a:p>
          <a:p>
            <a:pPr lvl="1"/>
            <a:r>
              <a:rPr lang="de-DE" dirty="0"/>
              <a:t>VDL, DDL, SDL und DML in einem</a:t>
            </a:r>
          </a:p>
          <a:p>
            <a:r>
              <a:rPr lang="de-DE" dirty="0"/>
              <a:t>Haupteigenschaften: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Mengenorientiertes Arbeiten</a:t>
            </a:r>
          </a:p>
          <a:p>
            <a:pPr lvl="2"/>
            <a:r>
              <a:rPr lang="de-DE" dirty="0">
                <a:sym typeface="Wingdings" pitchFamily="2" charset="2"/>
              </a:rPr>
              <a:t>Adressierung einer Menge von Datensätzen </a:t>
            </a:r>
            <a:br>
              <a:rPr lang="de-DE" dirty="0">
                <a:sym typeface="Wingdings" pitchFamily="2" charset="2"/>
              </a:rPr>
            </a:br>
            <a:r>
              <a:rPr lang="de-DE" dirty="0">
                <a:sym typeface="Wingdings" pitchFamily="2" charset="2"/>
              </a:rPr>
              <a:t>(zurückgegeben, geändert, gelöscht)</a:t>
            </a:r>
          </a:p>
          <a:p>
            <a:pPr lvl="2"/>
            <a:r>
              <a:rPr lang="de-DE" dirty="0">
                <a:sym typeface="Wingdings" pitchFamily="2" charset="2"/>
              </a:rPr>
              <a:t>Menge kann auch nur ein Element enthalten</a:t>
            </a:r>
          </a:p>
          <a:p>
            <a:pPr lvl="1"/>
            <a:r>
              <a:rPr lang="de-DE" dirty="0">
                <a:solidFill>
                  <a:schemeClr val="accent1"/>
                </a:solidFill>
                <a:sym typeface="Wingdings" pitchFamily="2" charset="2"/>
              </a:rPr>
              <a:t>Deklarativ</a:t>
            </a:r>
          </a:p>
          <a:p>
            <a:pPr lvl="2"/>
            <a:r>
              <a:rPr lang="de-DE" dirty="0">
                <a:sym typeface="Wingdings" pitchFamily="2" charset="2"/>
              </a:rPr>
              <a:t>Angabe darüber, welche Daten man möchte</a:t>
            </a:r>
          </a:p>
          <a:p>
            <a:pPr lvl="2"/>
            <a:r>
              <a:rPr lang="de-DE" dirty="0">
                <a:solidFill>
                  <a:srgbClr val="FFC000"/>
                </a:solidFill>
                <a:sym typeface="Wingdings" pitchFamily="2" charset="2"/>
              </a:rPr>
              <a:t>Keine</a:t>
            </a:r>
            <a:r>
              <a:rPr lang="de-DE" dirty="0">
                <a:sym typeface="Wingdings" pitchFamily="2" charset="2"/>
              </a:rPr>
              <a:t> Angabe darüber wie der Zugriff erfolgen soll (Abstraktion; </a:t>
            </a:r>
            <a:r>
              <a:rPr lang="de-DE" dirty="0">
                <a:solidFill>
                  <a:schemeClr val="accent1"/>
                </a:solidFill>
                <a:sym typeface="Wingdings" pitchFamily="2" charset="2"/>
              </a:rPr>
              <a:t>➝ Optimierungsmöglichkeit für das DBMS!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2525-9C2E-3849-94DB-1F2D3145D7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BBA0F-2EFA-3945-ABA2-4AF340F01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CA0B0-ADEF-7040-A4A8-2CF416B4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24</a:t>
            </a:fld>
            <a:endParaRPr lang="en-GB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491FDF1-4712-3147-83A5-F1446DC1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2730" y="1665066"/>
            <a:ext cx="6078945" cy="353943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FFC000"/>
                </a:solidFill>
                <a:latin typeface="Courier" pitchFamily="2" charset="0"/>
              </a:rPr>
              <a:t>CREATE TABLE</a:t>
            </a:r>
            <a:r>
              <a:rPr lang="de-DE" sz="1400" dirty="0">
                <a:latin typeface="Courier" pitchFamily="2" charset="0"/>
              </a:rPr>
              <a:t> Student (</a:t>
            </a:r>
          </a:p>
          <a:p>
            <a:r>
              <a:rPr lang="de-DE" sz="1400" dirty="0">
                <a:latin typeface="Courier" pitchFamily="2" charset="0"/>
              </a:rPr>
              <a:t>  Name          VARCHAR2(100) NOT NULL,</a:t>
            </a:r>
          </a:p>
          <a:p>
            <a:r>
              <a:rPr lang="de-DE" sz="1400" dirty="0">
                <a:latin typeface="Courier" pitchFamily="2" charset="0"/>
              </a:rPr>
              <a:t>  </a:t>
            </a:r>
            <a:r>
              <a:rPr lang="de-DE" sz="1400" dirty="0" err="1">
                <a:latin typeface="Courier" pitchFamily="2" charset="0"/>
              </a:rPr>
              <a:t>StudentNumber</a:t>
            </a:r>
            <a:r>
              <a:rPr lang="de-DE" sz="1400" dirty="0">
                <a:latin typeface="Courier" pitchFamily="2" charset="0"/>
              </a:rPr>
              <a:t> NUMBER(10)    PRIMARY KEY,</a:t>
            </a:r>
          </a:p>
          <a:p>
            <a:r>
              <a:rPr lang="de-DE" sz="1400" dirty="0">
                <a:latin typeface="Courier" pitchFamily="2" charset="0"/>
              </a:rPr>
              <a:t>  Class         NUMBER(2)     DEFAULT 1 NOT NULL,</a:t>
            </a:r>
          </a:p>
          <a:p>
            <a:r>
              <a:rPr lang="de-DE" sz="1400" dirty="0">
                <a:latin typeface="Courier" pitchFamily="2" charset="0"/>
              </a:rPr>
              <a:t>  Major         VARCHAR2(10)</a:t>
            </a:r>
          </a:p>
          <a:p>
            <a:r>
              <a:rPr lang="de-DE" sz="1400" dirty="0">
                <a:latin typeface="Courier" pitchFamily="2" charset="0"/>
              </a:rPr>
              <a:t>);</a:t>
            </a:r>
          </a:p>
          <a:p>
            <a:endParaRPr lang="de-DE" sz="1400" dirty="0">
              <a:latin typeface="Courier" pitchFamily="2" charset="0"/>
            </a:endParaRPr>
          </a:p>
          <a:p>
            <a:r>
              <a:rPr lang="de-DE" sz="1400" dirty="0">
                <a:solidFill>
                  <a:srgbClr val="FFC000"/>
                </a:solidFill>
                <a:latin typeface="Courier" pitchFamily="2" charset="0"/>
              </a:rPr>
              <a:t>INSERT INTO</a:t>
            </a:r>
            <a:r>
              <a:rPr lang="de-DE" sz="1400" dirty="0">
                <a:latin typeface="Courier" pitchFamily="2" charset="0"/>
              </a:rPr>
              <a:t> Student (Name, </a:t>
            </a:r>
            <a:r>
              <a:rPr lang="de-DE" sz="1400" dirty="0" err="1">
                <a:latin typeface="Courier" pitchFamily="2" charset="0"/>
              </a:rPr>
              <a:t>StudentNumber</a:t>
            </a:r>
            <a:r>
              <a:rPr lang="de-DE" sz="1400" dirty="0">
                <a:latin typeface="Courier" pitchFamily="2" charset="0"/>
              </a:rPr>
              <a:t>, Class, Major)</a:t>
            </a:r>
          </a:p>
          <a:p>
            <a:r>
              <a:rPr lang="de-DE" sz="1400" dirty="0">
                <a:latin typeface="Courier" pitchFamily="2" charset="0"/>
              </a:rPr>
              <a:t>VALUES ('Smith'‚ 17, 1, 'CS');</a:t>
            </a:r>
          </a:p>
          <a:p>
            <a:endParaRPr lang="de-DE" sz="1400" dirty="0">
              <a:latin typeface="Courier" pitchFamily="2" charset="0"/>
            </a:endParaRPr>
          </a:p>
          <a:p>
            <a:r>
              <a:rPr lang="de-DE" sz="1400" dirty="0">
                <a:solidFill>
                  <a:srgbClr val="FFC000"/>
                </a:solidFill>
                <a:latin typeface="Courier" pitchFamily="2" charset="0"/>
              </a:rPr>
              <a:t>INSERT INTO</a:t>
            </a:r>
            <a:r>
              <a:rPr lang="de-DE" sz="1400" dirty="0">
                <a:latin typeface="Courier" pitchFamily="2" charset="0"/>
              </a:rPr>
              <a:t> Student (Name, </a:t>
            </a:r>
            <a:r>
              <a:rPr lang="de-DE" sz="1400" dirty="0" err="1">
                <a:latin typeface="Courier" pitchFamily="2" charset="0"/>
              </a:rPr>
              <a:t>StudentNumber</a:t>
            </a:r>
            <a:r>
              <a:rPr lang="de-DE" sz="1400" dirty="0">
                <a:latin typeface="Courier" pitchFamily="2" charset="0"/>
              </a:rPr>
              <a:t>, Class, Major)</a:t>
            </a:r>
          </a:p>
          <a:p>
            <a:r>
              <a:rPr lang="de-DE" sz="1400" dirty="0">
                <a:latin typeface="Courier" pitchFamily="2" charset="0"/>
              </a:rPr>
              <a:t>VALUES ('Brown'‚ 8, 2, 'CS');</a:t>
            </a:r>
          </a:p>
          <a:p>
            <a:endParaRPr lang="de-DE" sz="1400" dirty="0">
              <a:latin typeface="Courier" pitchFamily="2" charset="0"/>
            </a:endParaRPr>
          </a:p>
          <a:p>
            <a:r>
              <a:rPr lang="de-DE" sz="1400" dirty="0">
                <a:solidFill>
                  <a:srgbClr val="FFC000"/>
                </a:solidFill>
                <a:latin typeface="Courier" pitchFamily="2" charset="0"/>
              </a:rPr>
              <a:t>SELECT</a:t>
            </a:r>
            <a:r>
              <a:rPr lang="de-DE" sz="1400" dirty="0">
                <a:latin typeface="Courier" pitchFamily="2" charset="0"/>
              </a:rPr>
              <a:t> Name</a:t>
            </a:r>
          </a:p>
          <a:p>
            <a:r>
              <a:rPr lang="de-DE" sz="1400" dirty="0">
                <a:latin typeface="Courier" pitchFamily="2" charset="0"/>
              </a:rPr>
              <a:t>FROM Student</a:t>
            </a:r>
          </a:p>
          <a:p>
            <a:r>
              <a:rPr lang="de-DE" sz="1400" dirty="0">
                <a:latin typeface="Courier" pitchFamily="2" charset="0"/>
              </a:rPr>
              <a:t>WHERE Major = 'CS';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84D59-E1CA-CC3A-9F2C-D1B8D04C10A3}"/>
              </a:ext>
            </a:extLst>
          </p:cNvPr>
          <p:cNvSpPr txBox="1"/>
          <p:nvPr/>
        </p:nvSpPr>
        <p:spPr>
          <a:xfrm>
            <a:off x="5564205" y="5306800"/>
            <a:ext cx="6455994" cy="64633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DE" dirty="0"/>
              <a:t>SQL ist ein Standard. Konkrete Implementierungen von SQL sind z.B. MySQL oder PostgreSQL, die voneinander abweichen können.</a:t>
            </a:r>
          </a:p>
        </p:txBody>
      </p:sp>
    </p:spTree>
    <p:extLst>
      <p:ext uri="{BB962C8B-B14F-4D97-AF65-F5344CB8AC3E}">
        <p14:creationId xmlns:p14="http://schemas.microsoft.com/office/powerpoint/2010/main" val="35580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B3E9-252E-1E4C-B05D-7C00D7BF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Datenbankmanagementsystem</a:t>
            </a:r>
            <a:r>
              <a:rPr lang="en-GB" dirty="0"/>
              <a:t> (DBMS) &amp; </a:t>
            </a:r>
            <a:r>
              <a:rPr lang="de-DE" dirty="0"/>
              <a:t>Datenbanksystem (DBS)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BA4888F-6D61-3740-A58B-0C0EB8748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6094130" cy="4240848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DBMS</a:t>
            </a:r>
            <a:r>
              <a:rPr lang="de-DE" dirty="0"/>
              <a:t>: Software-System, um DBs zu verwalten</a:t>
            </a:r>
          </a:p>
          <a:p>
            <a:pPr lvl="1"/>
            <a:r>
              <a:rPr lang="de-DE" dirty="0"/>
              <a:t>Was muss es leisten?</a:t>
            </a:r>
          </a:p>
          <a:p>
            <a:pPr lvl="2"/>
            <a:r>
              <a:rPr lang="de-DE" dirty="0"/>
              <a:t>Interfaces für Nutzung der DB</a:t>
            </a:r>
          </a:p>
          <a:p>
            <a:pPr lvl="3"/>
            <a:r>
              <a:rPr lang="de-DE" dirty="0"/>
              <a:t>DB definieren, Daten ablegen + verändern, Anfragen</a:t>
            </a:r>
          </a:p>
          <a:p>
            <a:pPr lvl="2"/>
            <a:r>
              <a:rPr lang="de-DE" dirty="0"/>
              <a:t>Anfrageverarbeitung / Datenmanipulationen</a:t>
            </a:r>
          </a:p>
          <a:p>
            <a:pPr lvl="2"/>
            <a:r>
              <a:rPr lang="de-DE" dirty="0"/>
              <a:t>Unter Anforderungen an Korrektheit (ACID), Effizienz (Nutzbarkeit)</a:t>
            </a:r>
          </a:p>
          <a:p>
            <a:pPr lvl="3"/>
            <a:r>
              <a:rPr lang="de-DE" dirty="0"/>
              <a:t>Auch bei Mehrbenutzersystemen</a:t>
            </a:r>
          </a:p>
          <a:p>
            <a:pPr lvl="2"/>
            <a:r>
              <a:rPr lang="de-DE"/>
              <a:t>Weitere </a:t>
            </a:r>
            <a:r>
              <a:rPr lang="de-DE" dirty="0"/>
              <a:t>Funktionen: Sicherheitsmechanismen, Fehlerbehandlung, Integritätskonzepte, verschiedene Sichten auf die DB, Optimierung von Anfragen </a:t>
            </a:r>
          </a:p>
          <a:p>
            <a:r>
              <a:rPr lang="en-GB" dirty="0">
                <a:solidFill>
                  <a:schemeClr val="accent1"/>
                </a:solidFill>
              </a:rPr>
              <a:t>DBS</a:t>
            </a:r>
            <a:r>
              <a:rPr lang="en-GB" dirty="0"/>
              <a:t> = DB + DBMS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657FD-B538-AD43-9752-5DB07B2B52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6EE3008-E819-3B4F-B896-B82C7A81E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277E-0144-E04D-A7C1-A7A032992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25</a:t>
            </a:fld>
            <a:endParaRPr lang="en-GB"/>
          </a:p>
        </p:txBody>
      </p:sp>
      <p:sp>
        <p:nvSpPr>
          <p:cNvPr id="5" name="Rechteck 26">
            <a:extLst>
              <a:ext uri="{FF2B5EF4-FFF2-40B4-BE49-F238E27FC236}">
                <a16:creationId xmlns:a16="http://schemas.microsoft.com/office/drawing/2014/main" id="{58CF2A9C-B7B1-4C41-BE98-0A35E3F687A2}"/>
              </a:ext>
            </a:extLst>
          </p:cNvPr>
          <p:cNvSpPr/>
          <p:nvPr/>
        </p:nvSpPr>
        <p:spPr bwMode="auto">
          <a:xfrm>
            <a:off x="6487165" y="3229266"/>
            <a:ext cx="5344510" cy="2676648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Datenbanksystem</a:t>
            </a:r>
          </a:p>
        </p:txBody>
      </p:sp>
      <p:sp>
        <p:nvSpPr>
          <p:cNvPr id="6" name="Rechteck 31">
            <a:extLst>
              <a:ext uri="{FF2B5EF4-FFF2-40B4-BE49-F238E27FC236}">
                <a16:creationId xmlns:a16="http://schemas.microsoft.com/office/drawing/2014/main" id="{CB46B2C0-5558-204B-948C-A1F6B77D65C4}"/>
              </a:ext>
            </a:extLst>
          </p:cNvPr>
          <p:cNvSpPr/>
          <p:nvPr/>
        </p:nvSpPr>
        <p:spPr bwMode="auto">
          <a:xfrm>
            <a:off x="6487165" y="1520499"/>
            <a:ext cx="5346000" cy="772511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latin typeface="Arial" charset="0"/>
            </a:endParaRPr>
          </a:p>
        </p:txBody>
      </p:sp>
      <p:sp>
        <p:nvSpPr>
          <p:cNvPr id="7" name="Zylinder 15">
            <a:extLst>
              <a:ext uri="{FF2B5EF4-FFF2-40B4-BE49-F238E27FC236}">
                <a16:creationId xmlns:a16="http://schemas.microsoft.com/office/drawing/2014/main" id="{AD520135-3424-4A48-A3EE-990CAA879590}"/>
              </a:ext>
            </a:extLst>
          </p:cNvPr>
          <p:cNvSpPr/>
          <p:nvPr/>
        </p:nvSpPr>
        <p:spPr bwMode="auto">
          <a:xfrm>
            <a:off x="7283323" y="4714695"/>
            <a:ext cx="1608083" cy="10800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Metadaten (Definition)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Zylinder 16">
            <a:extLst>
              <a:ext uri="{FF2B5EF4-FFF2-40B4-BE49-F238E27FC236}">
                <a16:creationId xmlns:a16="http://schemas.microsoft.com/office/drawing/2014/main" id="{02F9E805-8455-7346-9B4B-24050D0FB5E9}"/>
              </a:ext>
            </a:extLst>
          </p:cNvPr>
          <p:cNvSpPr/>
          <p:nvPr/>
        </p:nvSpPr>
        <p:spPr bwMode="auto">
          <a:xfrm>
            <a:off x="9296054" y="4709600"/>
            <a:ext cx="1608083" cy="10800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Datenbank</a:t>
            </a:r>
            <a:endParaRPr lang="de-DE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hteck 17">
            <a:extLst>
              <a:ext uri="{FF2B5EF4-FFF2-40B4-BE49-F238E27FC236}">
                <a16:creationId xmlns:a16="http://schemas.microsoft.com/office/drawing/2014/main" id="{CBCD2FA6-5173-D04B-8B6A-6E0B952FFA88}"/>
              </a:ext>
            </a:extLst>
          </p:cNvPr>
          <p:cNvSpPr/>
          <p:nvPr/>
        </p:nvSpPr>
        <p:spPr bwMode="auto">
          <a:xfrm>
            <a:off x="7125668" y="3606013"/>
            <a:ext cx="4067503" cy="92333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DBMS-Software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Verarbeitung von Transaktionen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charset="0"/>
              </a:rPr>
              <a:t>Zugriff auf die gespeicherten Daten</a:t>
            </a:r>
          </a:p>
        </p:txBody>
      </p:sp>
      <p:sp>
        <p:nvSpPr>
          <p:cNvPr id="10" name="Rechteck 18">
            <a:extLst>
              <a:ext uri="{FF2B5EF4-FFF2-40B4-BE49-F238E27FC236}">
                <a16:creationId xmlns:a16="http://schemas.microsoft.com/office/drawing/2014/main" id="{3B468363-FE79-574B-940C-20D5C1392189}"/>
              </a:ext>
            </a:extLst>
          </p:cNvPr>
          <p:cNvSpPr/>
          <p:nvPr/>
        </p:nvSpPr>
        <p:spPr bwMode="auto">
          <a:xfrm>
            <a:off x="7016055" y="1722088"/>
            <a:ext cx="2033753" cy="3693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Anwendungen</a:t>
            </a:r>
          </a:p>
        </p:txBody>
      </p:sp>
      <p:sp>
        <p:nvSpPr>
          <p:cNvPr id="11" name="Rechteck 19">
            <a:extLst>
              <a:ext uri="{FF2B5EF4-FFF2-40B4-BE49-F238E27FC236}">
                <a16:creationId xmlns:a16="http://schemas.microsoft.com/office/drawing/2014/main" id="{951771D9-C88F-E543-9FF2-8D35B52512FC}"/>
              </a:ext>
            </a:extLst>
          </p:cNvPr>
          <p:cNvSpPr/>
          <p:nvPr/>
        </p:nvSpPr>
        <p:spPr bwMode="auto">
          <a:xfrm>
            <a:off x="9612108" y="1722088"/>
            <a:ext cx="1686911" cy="3693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Benutzer*in</a:t>
            </a:r>
          </a:p>
        </p:txBody>
      </p:sp>
      <p:sp>
        <p:nvSpPr>
          <p:cNvPr id="12" name="Pfeil nach unten 29">
            <a:extLst>
              <a:ext uri="{FF2B5EF4-FFF2-40B4-BE49-F238E27FC236}">
                <a16:creationId xmlns:a16="http://schemas.microsoft.com/office/drawing/2014/main" id="{85596ECF-3D9C-1C44-90F9-A78FED263768}"/>
              </a:ext>
            </a:extLst>
          </p:cNvPr>
          <p:cNvSpPr/>
          <p:nvPr/>
        </p:nvSpPr>
        <p:spPr bwMode="auto">
          <a:xfrm>
            <a:off x="6684979" y="2293007"/>
            <a:ext cx="1860331" cy="930169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400" dirty="0"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latin typeface="Arial" charset="0"/>
              </a:rPr>
              <a:t>Anfragen</a:t>
            </a:r>
          </a:p>
        </p:txBody>
      </p:sp>
      <p:sp>
        <p:nvSpPr>
          <p:cNvPr id="13" name="Pfeil nach oben 30">
            <a:extLst>
              <a:ext uri="{FF2B5EF4-FFF2-40B4-BE49-F238E27FC236}">
                <a16:creationId xmlns:a16="http://schemas.microsoft.com/office/drawing/2014/main" id="{5A55475A-BC6D-D24A-8FC3-CA1AECED323A}"/>
              </a:ext>
            </a:extLst>
          </p:cNvPr>
          <p:cNvSpPr/>
          <p:nvPr/>
        </p:nvSpPr>
        <p:spPr bwMode="auto">
          <a:xfrm>
            <a:off x="9612108" y="2293007"/>
            <a:ext cx="1860331" cy="930169"/>
          </a:xfrm>
          <a:prstGeom prst="up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latin typeface="Arial" charset="0"/>
              </a:rPr>
              <a:t>Ergeb-nisse</a:t>
            </a:r>
          </a:p>
        </p:txBody>
      </p:sp>
      <p:cxnSp>
        <p:nvCxnSpPr>
          <p:cNvPr id="14" name="Gerade Verbindung mit Pfeil 33">
            <a:extLst>
              <a:ext uri="{FF2B5EF4-FFF2-40B4-BE49-F238E27FC236}">
                <a16:creationId xmlns:a16="http://schemas.microsoft.com/office/drawing/2014/main" id="{A543635C-9D9A-2F4E-ABAA-9411C250006A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 bwMode="auto">
          <a:xfrm flipH="1">
            <a:off x="8087365" y="4529343"/>
            <a:ext cx="1072055" cy="4553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34">
            <a:extLst>
              <a:ext uri="{FF2B5EF4-FFF2-40B4-BE49-F238E27FC236}">
                <a16:creationId xmlns:a16="http://schemas.microsoft.com/office/drawing/2014/main" id="{6BD1F182-5510-7540-B332-F5FEE8DA9EEC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 bwMode="auto">
          <a:xfrm>
            <a:off x="9159420" y="4529343"/>
            <a:ext cx="940676" cy="45025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8933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Erweiterte Systemumgebung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01A03E-6561-8D4A-B6BB-9A8F0F1DF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4723268" cy="4240848"/>
          </a:xfrm>
        </p:spPr>
        <p:txBody>
          <a:bodyPr/>
          <a:lstStyle/>
          <a:p>
            <a:r>
              <a:rPr lang="de-DE" dirty="0"/>
              <a:t>Zugriffe von</a:t>
            </a:r>
          </a:p>
          <a:p>
            <a:pPr lvl="1"/>
            <a:r>
              <a:rPr lang="de-DE" dirty="0"/>
              <a:t>DB-Administratoren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Nutzer*innen</a:t>
            </a:r>
          </a:p>
          <a:p>
            <a:pPr lvl="2"/>
            <a:r>
              <a:rPr lang="de-DE" dirty="0"/>
              <a:t>Direkt auf DB </a:t>
            </a:r>
          </a:p>
          <a:p>
            <a:pPr lvl="3"/>
            <a:r>
              <a:rPr lang="de-DE" dirty="0"/>
              <a:t>Gelegentlich, interaktiv</a:t>
            </a:r>
          </a:p>
          <a:p>
            <a:pPr lvl="2"/>
            <a:r>
              <a:rPr lang="de-DE" dirty="0"/>
              <a:t>Parametrisch</a:t>
            </a:r>
          </a:p>
          <a:p>
            <a:pPr lvl="3"/>
            <a:r>
              <a:rPr lang="de-DE" dirty="0"/>
              <a:t>Vorgefertigte Anwendungsprogramme mit beschränktem Kommandovorrat (routinierte, wohldefinierte, formalisierte Befehle)</a:t>
            </a:r>
          </a:p>
          <a:p>
            <a:pPr lvl="2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7649-161C-3544-9D2C-C2D795A9A2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14DC6-1E1F-704F-A36E-35F589346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B3427-C226-4F34-8D19-E2B603CBE6B7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6" name="Picture 5" descr="7021_02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2895" y="318902"/>
            <a:ext cx="6748780" cy="54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68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Architektur eines DBMS</a:t>
            </a:r>
          </a:p>
        </p:txBody>
      </p:sp>
      <p:sp>
        <p:nvSpPr>
          <p:cNvPr id="102" name="Content Placeholder 101">
            <a:extLst>
              <a:ext uri="{FF2B5EF4-FFF2-40B4-BE49-F238E27FC236}">
                <a16:creationId xmlns:a16="http://schemas.microsoft.com/office/drawing/2014/main" id="{8EB4AD40-2F5D-7D4D-AEFF-045D420C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4649803" cy="4240848"/>
          </a:xfrm>
        </p:spPr>
        <p:txBody>
          <a:bodyPr/>
          <a:lstStyle/>
          <a:p>
            <a:r>
              <a:rPr lang="de-DE" dirty="0"/>
              <a:t>Ausblick: Hinter den Kulissen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Teil von 4. Relational Datenmodell – Relationale Algebra und 5. SQL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Anfragen stellen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Daten ändern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6. Anfrageverarbeitung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Speicherung und Verwaltung der DB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Effiziente Umsetzung der SQL Befehle im DBMS</a:t>
            </a:r>
          </a:p>
          <a:p>
            <a:pPr lvl="1"/>
            <a:r>
              <a:rPr lang="de-DE" dirty="0">
                <a:solidFill>
                  <a:schemeClr val="accent6"/>
                </a:solidFill>
              </a:rPr>
              <a:t>Teil von 7. Transaktionen</a:t>
            </a:r>
          </a:p>
          <a:p>
            <a:pPr lvl="2"/>
            <a:r>
              <a:rPr lang="de-DE" dirty="0">
                <a:solidFill>
                  <a:schemeClr val="accent6"/>
                </a:solidFill>
              </a:rPr>
              <a:t>ACID-Umsetzung</a:t>
            </a:r>
          </a:p>
        </p:txBody>
      </p: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90C5FEAE-3F21-F644-A153-EF4F40E96C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813E491A-AC8B-F14F-BF15-9D7154E15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D718B86-E120-CC49-B377-6F6F971F3889}"/>
              </a:ext>
            </a:extLst>
          </p:cNvPr>
          <p:cNvGrpSpPr/>
          <p:nvPr/>
        </p:nvGrpSpPr>
        <p:grpSpPr>
          <a:xfrm>
            <a:off x="4999802" y="1554563"/>
            <a:ext cx="6831873" cy="4351351"/>
            <a:chOff x="2598918" y="1518533"/>
            <a:chExt cx="6831873" cy="43513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D92ECD-3E93-3640-8082-69E20F1C0266}"/>
                </a:ext>
              </a:extLst>
            </p:cNvPr>
            <p:cNvSpPr/>
            <p:nvPr/>
          </p:nvSpPr>
          <p:spPr>
            <a:xfrm>
              <a:off x="6049152" y="2623286"/>
              <a:ext cx="20905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Parser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091CBAA-9212-444C-9668-0F15529B0F42}"/>
                </a:ext>
              </a:extLst>
            </p:cNvPr>
            <p:cNvSpPr/>
            <p:nvPr/>
          </p:nvSpPr>
          <p:spPr>
            <a:xfrm>
              <a:off x="3768141" y="2618218"/>
              <a:ext cx="20905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Ausführer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56EAB54-324D-1B44-B7F9-90DE9740FCA2}"/>
                </a:ext>
              </a:extLst>
            </p:cNvPr>
            <p:cNvSpPr/>
            <p:nvPr/>
          </p:nvSpPr>
          <p:spPr>
            <a:xfrm>
              <a:off x="6049152" y="3076907"/>
              <a:ext cx="2090551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Optimierer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4B99C4-E1FA-E44A-BA9E-74EB8722A524}"/>
                </a:ext>
              </a:extLst>
            </p:cNvPr>
            <p:cNvSpPr/>
            <p:nvPr/>
          </p:nvSpPr>
          <p:spPr>
            <a:xfrm>
              <a:off x="3768141" y="3071839"/>
              <a:ext cx="2090551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Operator-Evaluierer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260C7E-5987-C948-A539-CD10576BD8F4}"/>
                </a:ext>
              </a:extLst>
            </p:cNvPr>
            <p:cNvSpPr/>
            <p:nvPr/>
          </p:nvSpPr>
          <p:spPr>
            <a:xfrm>
              <a:off x="3655876" y="2568662"/>
              <a:ext cx="4588922" cy="875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193E2B-16E2-C445-AFAC-73970C17F80B}"/>
                </a:ext>
              </a:extLst>
            </p:cNvPr>
            <p:cNvSpPr/>
            <p:nvPr/>
          </p:nvSpPr>
          <p:spPr>
            <a:xfrm>
              <a:off x="4360780" y="3622766"/>
              <a:ext cx="3185296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Dateiverwaltungs- und Zugriffsmethoden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13F904E-F888-9844-BF56-6868521B7332}"/>
                </a:ext>
              </a:extLst>
            </p:cNvPr>
            <p:cNvSpPr/>
            <p:nvPr/>
          </p:nvSpPr>
          <p:spPr>
            <a:xfrm>
              <a:off x="4360428" y="4116080"/>
              <a:ext cx="3186000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Puffer-Verwalter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F3DA6F-BE9D-3B43-9DBC-9528DE4140B8}"/>
                </a:ext>
              </a:extLst>
            </p:cNvPr>
            <p:cNvSpPr/>
            <p:nvPr/>
          </p:nvSpPr>
          <p:spPr>
            <a:xfrm>
              <a:off x="4360428" y="4599690"/>
              <a:ext cx="3186000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Verwalter für externen Speicher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C6AC8CC-1676-AD4B-8500-674B7E6AFFE8}"/>
                </a:ext>
              </a:extLst>
            </p:cNvPr>
            <p:cNvSpPr/>
            <p:nvPr/>
          </p:nvSpPr>
          <p:spPr>
            <a:xfrm>
              <a:off x="2860610" y="3622767"/>
              <a:ext cx="1234685" cy="61906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Transaktions-Verwalter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2966A0B-0E00-0745-8B65-351669E53741}"/>
                </a:ext>
              </a:extLst>
            </p:cNvPr>
            <p:cNvSpPr/>
            <p:nvPr/>
          </p:nvSpPr>
          <p:spPr>
            <a:xfrm>
              <a:off x="2860610" y="4304024"/>
              <a:ext cx="1234685" cy="60344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Sperr</a:t>
              </a:r>
            </a:p>
            <a:p>
              <a:pPr algn="ctr"/>
              <a:r>
                <a:rPr lang="de-DE" sz="1400">
                  <a:solidFill>
                    <a:schemeClr val="tx2"/>
                  </a:solidFill>
                </a:rPr>
                <a:t>-Verwalter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7461BA-A741-2B49-8965-B70252A09318}"/>
                </a:ext>
              </a:extLst>
            </p:cNvPr>
            <p:cNvSpPr/>
            <p:nvPr/>
          </p:nvSpPr>
          <p:spPr>
            <a:xfrm>
              <a:off x="7740510" y="3577182"/>
              <a:ext cx="1363720" cy="138811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Wieder-herstellungs-Verwalter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92EFF6-BC60-664D-A814-90D343742CE9}"/>
                </a:ext>
              </a:extLst>
            </p:cNvPr>
            <p:cNvSpPr/>
            <p:nvPr/>
          </p:nvSpPr>
          <p:spPr>
            <a:xfrm>
              <a:off x="2598918" y="2507134"/>
              <a:ext cx="6702838" cy="25017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C04A032E-3442-3943-950D-6B02B82917D9}"/>
                </a:ext>
              </a:extLst>
            </p:cNvPr>
            <p:cNvSpPr/>
            <p:nvPr/>
          </p:nvSpPr>
          <p:spPr>
            <a:xfrm>
              <a:off x="3011213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Webformulare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0BDEF42-E94E-0145-8500-9988AC420FA2}"/>
                </a:ext>
              </a:extLst>
            </p:cNvPr>
            <p:cNvSpPr/>
            <p:nvPr/>
          </p:nvSpPr>
          <p:spPr>
            <a:xfrm>
              <a:off x="5096372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Anwendungen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1CDCB60D-9948-D74E-9E92-47D56BF4CDCA}"/>
                </a:ext>
              </a:extLst>
            </p:cNvPr>
            <p:cNvSpPr/>
            <p:nvPr/>
          </p:nvSpPr>
          <p:spPr>
            <a:xfrm>
              <a:off x="7185467" y="1518533"/>
              <a:ext cx="1707931" cy="361355"/>
            </a:xfrm>
            <a:prstGeom prst="roundRect">
              <a:avLst>
                <a:gd name="adj" fmla="val 2592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SQL-Schnittstelle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241047-35BF-9547-A823-E1DE0DC003EF}"/>
                </a:ext>
              </a:extLst>
            </p:cNvPr>
            <p:cNvSpPr txBox="1"/>
            <p:nvPr/>
          </p:nvSpPr>
          <p:spPr>
            <a:xfrm>
              <a:off x="5519193" y="2045468"/>
              <a:ext cx="8622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>
                  <a:solidFill>
                    <a:schemeClr val="accent1"/>
                  </a:solidFill>
                </a:rPr>
                <a:t>Anfragen</a:t>
              </a:r>
            </a:p>
          </p:txBody>
        </p: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EAE531D7-AEC7-FD46-8042-B56D678A9A87}"/>
                </a:ext>
              </a:extLst>
            </p:cNvPr>
            <p:cNvSpPr/>
            <p:nvPr/>
          </p:nvSpPr>
          <p:spPr>
            <a:xfrm>
              <a:off x="4357337" y="5166846"/>
              <a:ext cx="3186000" cy="703038"/>
            </a:xfrm>
            <a:prstGeom prst="can">
              <a:avLst/>
            </a:prstGeom>
            <a:solidFill>
              <a:schemeClr val="accent2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400">
                  <a:solidFill>
                    <a:schemeClr val="tx2"/>
                  </a:solidFill>
                </a:rPr>
                <a:t>Dateien für Daten und Indices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419B48-6675-4F46-AE08-F3649E76D5E0}"/>
                </a:ext>
              </a:extLst>
            </p:cNvPr>
            <p:cNvSpPr txBox="1"/>
            <p:nvPr/>
          </p:nvSpPr>
          <p:spPr>
            <a:xfrm>
              <a:off x="7539894" y="5423045"/>
              <a:ext cx="998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/>
                <a:t>Datenbank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EC00F1-A740-3C4B-BB67-C345EC71AD87}"/>
                </a:ext>
              </a:extLst>
            </p:cNvPr>
            <p:cNvSpPr txBox="1"/>
            <p:nvPr/>
          </p:nvSpPr>
          <p:spPr>
            <a:xfrm>
              <a:off x="8463860" y="4973381"/>
              <a:ext cx="9669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/>
                <a:t>DBMS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872BF7A-8470-A044-8B73-87B797F66F65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5950337" y="3444572"/>
              <a:ext cx="3091" cy="1781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A2081F5-4E65-6743-A681-BDB066615640}"/>
                </a:ext>
              </a:extLst>
            </p:cNvPr>
            <p:cNvCxnSpPr>
              <a:cxnSpLocks/>
              <a:stCxn id="33" idx="2"/>
              <a:endCxn id="34" idx="0"/>
            </p:cNvCxnSpPr>
            <p:nvPr/>
          </p:nvCxnSpPr>
          <p:spPr>
            <a:xfrm>
              <a:off x="5953428" y="3930543"/>
              <a:ext cx="0" cy="1855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04D6E7F-EFA7-B644-8B9C-7BF185722FCA}"/>
                </a:ext>
              </a:extLst>
            </p:cNvPr>
            <p:cNvCxnSpPr>
              <a:cxnSpLocks/>
              <a:stCxn id="34" idx="2"/>
              <a:endCxn id="35" idx="0"/>
            </p:cNvCxnSpPr>
            <p:nvPr/>
          </p:nvCxnSpPr>
          <p:spPr>
            <a:xfrm>
              <a:off x="5953428" y="4423857"/>
              <a:ext cx="0" cy="1758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B587B9F-FE63-2A4C-89C5-A524696F985E}"/>
                </a:ext>
              </a:extLst>
            </p:cNvPr>
            <p:cNvCxnSpPr>
              <a:cxnSpLocks/>
              <a:stCxn id="16" idx="2"/>
              <a:endCxn id="39" idx="0"/>
            </p:cNvCxnSpPr>
            <p:nvPr/>
          </p:nvCxnSpPr>
          <p:spPr>
            <a:xfrm>
              <a:off x="5950337" y="2353245"/>
              <a:ext cx="0" cy="1538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F03D292-3A44-7546-B32F-E910B2B1829C}"/>
                </a:ext>
              </a:extLst>
            </p:cNvPr>
            <p:cNvCxnSpPr>
              <a:cxnSpLocks/>
              <a:stCxn id="41" idx="2"/>
              <a:endCxn id="16" idx="1"/>
            </p:cNvCxnSpPr>
            <p:nvPr/>
          </p:nvCxnSpPr>
          <p:spPr>
            <a:xfrm>
              <a:off x="3865179" y="1879888"/>
              <a:ext cx="1654014" cy="319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5994152-717F-1247-8328-69E8039292DC}"/>
                </a:ext>
              </a:extLst>
            </p:cNvPr>
            <p:cNvCxnSpPr>
              <a:cxnSpLocks/>
              <a:stCxn id="42" idx="2"/>
              <a:endCxn id="16" idx="0"/>
            </p:cNvCxnSpPr>
            <p:nvPr/>
          </p:nvCxnSpPr>
          <p:spPr>
            <a:xfrm flipH="1">
              <a:off x="5950337" y="1879888"/>
              <a:ext cx="1" cy="1655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6E6F66A-0BCE-474B-927A-3421ABC06F10}"/>
                </a:ext>
              </a:extLst>
            </p:cNvPr>
            <p:cNvCxnSpPr>
              <a:cxnSpLocks/>
              <a:stCxn id="43" idx="2"/>
              <a:endCxn id="16" idx="3"/>
            </p:cNvCxnSpPr>
            <p:nvPr/>
          </p:nvCxnSpPr>
          <p:spPr>
            <a:xfrm flipH="1">
              <a:off x="6381480" y="1879888"/>
              <a:ext cx="1657953" cy="319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1213287-8BC5-AC40-BA30-C4AD36EADE97}"/>
                </a:ext>
              </a:extLst>
            </p:cNvPr>
            <p:cNvCxnSpPr>
              <a:cxnSpLocks/>
              <a:stCxn id="35" idx="2"/>
              <a:endCxn id="19" idx="1"/>
            </p:cNvCxnSpPr>
            <p:nvPr/>
          </p:nvCxnSpPr>
          <p:spPr>
            <a:xfrm flipH="1">
              <a:off x="5950337" y="4907467"/>
              <a:ext cx="3091" cy="25937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F823C6F-1772-9B48-B93E-9991EC2E6E78}"/>
                </a:ext>
              </a:extLst>
            </p:cNvPr>
            <p:cNvCxnSpPr>
              <a:cxnSpLocks/>
              <a:stCxn id="38" idx="1"/>
              <a:endCxn id="34" idx="3"/>
            </p:cNvCxnSpPr>
            <p:nvPr/>
          </p:nvCxnSpPr>
          <p:spPr>
            <a:xfrm flipH="1" flipV="1">
              <a:off x="7546428" y="4269969"/>
              <a:ext cx="194082" cy="126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FB26EF1-9574-924E-A362-B1BDD7E648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9894" y="3778820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88349B6-9F15-8B43-96C1-F36EA21329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43337" y="4753578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6C812B4-66F9-7F4D-A2AC-6150ABA4A9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3255" y="4263970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92B37593-535E-5A4B-A533-3663E18725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59812" y="3773024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D0CE984-B3CE-2143-ACB3-B4B6C560A2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3255" y="4747782"/>
              <a:ext cx="197173" cy="147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8DE8B6D-FB52-A945-9735-F450A14B9016}"/>
                </a:ext>
              </a:extLst>
            </p:cNvPr>
            <p:cNvSpPr/>
            <p:nvPr/>
          </p:nvSpPr>
          <p:spPr>
            <a:xfrm>
              <a:off x="2799535" y="3581552"/>
              <a:ext cx="1363720" cy="13881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083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4DF7-DDD8-5D44-86F6-7E2F3C02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Zwischenzusammenfassung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B40B-0DC8-7644-A835-7A13D35DF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DB-Sprachen</a:t>
            </a:r>
          </a:p>
          <a:p>
            <a:pPr lvl="1"/>
            <a:r>
              <a:rPr lang="de-DE" dirty="0"/>
              <a:t>VDL, DDL, SDL und DML</a:t>
            </a:r>
          </a:p>
          <a:p>
            <a:pPr lvl="1"/>
            <a:r>
              <a:rPr lang="de-DE" dirty="0"/>
              <a:t>SQL als Universalsprache</a:t>
            </a:r>
          </a:p>
          <a:p>
            <a:r>
              <a:rPr lang="de-DE" dirty="0"/>
              <a:t>DB-Systemumgebung</a:t>
            </a:r>
          </a:p>
          <a:p>
            <a:pPr lvl="1"/>
            <a:r>
              <a:rPr lang="de-DE" dirty="0"/>
              <a:t>Manipulationen von Administrator*innen, Programmen, Nutzer*innen (gelegentlich, parametrisch)</a:t>
            </a:r>
          </a:p>
          <a:p>
            <a:pPr lvl="1"/>
            <a:r>
              <a:rPr lang="de-DE" dirty="0"/>
              <a:t>DBMS</a:t>
            </a:r>
          </a:p>
          <a:p>
            <a:pPr lvl="2"/>
            <a:r>
              <a:rPr lang="de-DE" dirty="0"/>
              <a:t>Anfrage: Ausführer, Parser, Operator-</a:t>
            </a:r>
            <a:r>
              <a:rPr lang="de-DE" dirty="0" err="1"/>
              <a:t>Evaluierer</a:t>
            </a:r>
            <a:r>
              <a:rPr lang="de-DE" dirty="0"/>
              <a:t>, Optimierer</a:t>
            </a:r>
          </a:p>
          <a:p>
            <a:pPr lvl="2"/>
            <a:r>
              <a:rPr lang="de-DE" dirty="0"/>
              <a:t>Daten: Dateien, Verwalter für externen Speicher, Puffer, Dateiverwaltung, Zugriffsmethoden</a:t>
            </a:r>
          </a:p>
          <a:p>
            <a:pPr lvl="2"/>
            <a:r>
              <a:rPr lang="de-DE" dirty="0"/>
              <a:t>(Mehr)</a:t>
            </a:r>
            <a:r>
              <a:rPr lang="de-DE" dirty="0" err="1"/>
              <a:t>benutzung</a:t>
            </a:r>
            <a:r>
              <a:rPr lang="de-DE" dirty="0"/>
              <a:t>: Transaktionen-, Sperr-, Wiederherstellungs-Verwalter</a:t>
            </a:r>
          </a:p>
          <a:p>
            <a:pPr lvl="1"/>
            <a:r>
              <a:rPr lang="de-DE" dirty="0"/>
              <a:t>DBS = DBMS + DB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989E-4BD1-414E-9E16-0A5D30332F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B90D-7FC0-3246-A3DC-875B2FAD9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CF13E-A352-3146-90C0-83258B964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304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B9B4-D791-2747-A0D4-3890A517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1. Einführung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95CA-0C80-BA48-B5E4-4811D024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Datenbanken</a:t>
            </a:r>
          </a:p>
          <a:p>
            <a:pPr lvl="1"/>
            <a:r>
              <a:rPr lang="de-DE" dirty="0"/>
              <a:t>Datenbank (DB)</a:t>
            </a:r>
          </a:p>
          <a:p>
            <a:pPr lvl="1"/>
            <a:r>
              <a:rPr lang="de-DE" dirty="0"/>
              <a:t>Datenabstraktion, Datenmodelle, Datenunabhängigkeit</a:t>
            </a:r>
          </a:p>
          <a:p>
            <a:pPr lvl="1"/>
            <a:r>
              <a:rPr lang="de-DE" dirty="0"/>
              <a:t>Mehrbenutzersysteme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DB-Umgebungen</a:t>
            </a:r>
          </a:p>
          <a:p>
            <a:pPr lvl="1"/>
            <a:r>
              <a:rPr lang="de-DE" dirty="0"/>
              <a:t>DB-Sprachen</a:t>
            </a:r>
          </a:p>
          <a:p>
            <a:pPr lvl="1"/>
            <a:r>
              <a:rPr lang="de-DE" dirty="0"/>
              <a:t>Datenbanksystem (DBS)</a:t>
            </a:r>
          </a:p>
          <a:p>
            <a:pPr lvl="1"/>
            <a:r>
              <a:rPr lang="de-DE" dirty="0"/>
              <a:t>Datenbankmanagementsystem (DBMS)</a:t>
            </a:r>
          </a:p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Phasen des DB-Entwurfs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Anforderung, Modellierung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42244-711B-0E46-A50B-97C93D21AA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FF177-6987-224A-855B-5850B99D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EC48-9020-B54A-9EC4-38884674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10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B9B4-D791-2747-A0D4-3890A517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1. Einführung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95CA-0C80-BA48-B5E4-4811D024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b="1" i="1" dirty="0">
                <a:solidFill>
                  <a:schemeClr val="accent1"/>
                </a:solidFill>
              </a:rPr>
              <a:t>Datenbanken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Datenbank (DB)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Datenabstraktion, Datenmodelle, Datenunabhängigkeit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Mehrbenutzersysteme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DB-Umgebungen</a:t>
            </a:r>
          </a:p>
          <a:p>
            <a:pPr lvl="1"/>
            <a:r>
              <a:rPr lang="de-DE" dirty="0"/>
              <a:t>DB-Sprachen</a:t>
            </a:r>
          </a:p>
          <a:p>
            <a:pPr lvl="1"/>
            <a:r>
              <a:rPr lang="de-DE" dirty="0"/>
              <a:t>Datenbanksystem (DBS)</a:t>
            </a:r>
          </a:p>
          <a:p>
            <a:pPr lvl="1"/>
            <a:r>
              <a:rPr lang="de-DE" dirty="0"/>
              <a:t>Datenbankmanagementsystem (DBMS)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Phasen des DB-Entwurfs</a:t>
            </a:r>
          </a:p>
          <a:p>
            <a:pPr lvl="1"/>
            <a:r>
              <a:rPr lang="de-DE" dirty="0"/>
              <a:t>Anforderung, Modellierung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42244-711B-0E46-A50B-97C93D21AA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FF177-6987-224A-855B-5850B99D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EC48-9020-B54A-9EC4-38884674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248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8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Phasen des DB-Entwurfs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9D86C0-576B-254D-A9F6-651930CB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4" y="1665066"/>
            <a:ext cx="3605045" cy="4240848"/>
          </a:xfrm>
        </p:spPr>
        <p:txBody>
          <a:bodyPr/>
          <a:lstStyle/>
          <a:p>
            <a:r>
              <a:rPr lang="de-DE" dirty="0"/>
              <a:t>Ausblick: Von der </a:t>
            </a:r>
            <a:br>
              <a:rPr lang="de-DE" dirty="0"/>
            </a:br>
            <a:r>
              <a:rPr lang="de-DE" dirty="0"/>
              <a:t>Anwendung her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Teil von 2. </a:t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dirty="0">
                <a:solidFill>
                  <a:schemeClr val="accent1"/>
                </a:solidFill>
              </a:rPr>
              <a:t>DB-Modellierung</a:t>
            </a:r>
          </a:p>
          <a:p>
            <a:pPr lvl="2"/>
            <a:r>
              <a:rPr lang="de-DE" dirty="0">
                <a:solidFill>
                  <a:schemeClr val="accent1"/>
                </a:solidFill>
              </a:rPr>
              <a:t>Methode: ERM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3. Das relationale Datenmodell</a:t>
            </a:r>
          </a:p>
          <a:p>
            <a:pPr lvl="2"/>
            <a:r>
              <a:rPr lang="de-DE" dirty="0">
                <a:solidFill>
                  <a:schemeClr val="accent2"/>
                </a:solidFill>
              </a:rPr>
              <a:t>Methode: relationale Modellierung</a:t>
            </a:r>
          </a:p>
          <a:p>
            <a:pPr lvl="1"/>
            <a:r>
              <a:rPr lang="de-DE" dirty="0">
                <a:solidFill>
                  <a:schemeClr val="accent2"/>
                </a:solidFill>
              </a:rPr>
              <a:t>Teil von 4. Entwurfstheorie</a:t>
            </a:r>
          </a:p>
          <a:p>
            <a:pPr lvl="1"/>
            <a:r>
              <a:rPr lang="de-DE" dirty="0">
                <a:solidFill>
                  <a:schemeClr val="accent6"/>
                </a:solidFill>
              </a:rPr>
              <a:t>Teil von 5. SQL &amp; Übergang zu „Hinter den Kulissen“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3FF64-5EBE-F349-8481-2BA2B918B3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31164-97EE-FF42-96E1-99BDA5673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C1B3427-C226-4F34-8D19-E2B603CBE6B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79200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Logische Daten-</a:t>
            </a:r>
          </a:p>
          <a:p>
            <a:r>
              <a:rPr lang="de-DE" sz="1400">
                <a:solidFill>
                  <a:schemeClr val="bg1"/>
                </a:solidFill>
              </a:rPr>
              <a:t>modellierung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5" name="AutoShape 5"/>
          <p:cNvSpPr>
            <a:spLocks noChangeArrowheads="1"/>
          </p:cNvSpPr>
          <p:nvPr/>
        </p:nvSpPr>
        <p:spPr bwMode="auto">
          <a:xfrm>
            <a:off x="9990175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Datenbank-</a:t>
            </a:r>
          </a:p>
          <a:p>
            <a:r>
              <a:rPr lang="de-DE" sz="1400">
                <a:solidFill>
                  <a:schemeClr val="bg1"/>
                </a:solidFill>
              </a:rPr>
              <a:t>Installation</a:t>
            </a:r>
            <a:endParaRPr lang="de-DE" sz="1400" b="1">
              <a:solidFill>
                <a:schemeClr val="bg1"/>
              </a:solidFill>
            </a:endParaRP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5851563" y="1581920"/>
            <a:ext cx="1841500" cy="517525"/>
          </a:xfrm>
          <a:prstGeom prst="chevron">
            <a:avLst>
              <a:gd name="adj" fmla="val 461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Semantische</a:t>
            </a:r>
          </a:p>
          <a:p>
            <a:r>
              <a:rPr lang="de-DE" sz="1400">
                <a:solidFill>
                  <a:schemeClr val="bg1"/>
                </a:solidFill>
              </a:rPr>
              <a:t>Datenmodellier.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3808450" y="1581920"/>
            <a:ext cx="1816100" cy="517525"/>
          </a:xfrm>
          <a:prstGeom prst="homePlate">
            <a:avLst>
              <a:gd name="adj" fmla="val 57057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Informations-</a:t>
            </a:r>
            <a:br>
              <a:rPr lang="de-DE" sz="1400" b="1">
                <a:solidFill>
                  <a:schemeClr val="bg1"/>
                </a:solidFill>
              </a:rPr>
            </a:br>
            <a:r>
              <a:rPr lang="de-DE" sz="1400" b="1">
                <a:solidFill>
                  <a:schemeClr val="bg1"/>
                </a:solidFill>
              </a:rPr>
              <a:t>sammlung</a:t>
            </a:r>
          </a:p>
        </p:txBody>
      </p:sp>
      <p:sp>
        <p:nvSpPr>
          <p:cNvPr id="138248" name="Line 8"/>
          <p:cNvSpPr>
            <a:spLocks noChangeShapeType="1"/>
          </p:cNvSpPr>
          <p:nvPr/>
        </p:nvSpPr>
        <p:spPr bwMode="auto">
          <a:xfrm flipV="1">
            <a:off x="3808451" y="2857957"/>
            <a:ext cx="8031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de-DE"/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1498935" y="2598560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400" i="1"/>
              <a:t>t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270416" y="2130883"/>
            <a:ext cx="1233491" cy="835025"/>
            <a:chOff x="717" y="1551"/>
            <a:chExt cx="777" cy="526"/>
          </a:xfrm>
        </p:grpSpPr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717" y="1551"/>
              <a:ext cx="77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Anforderungs-</a:t>
              </a:r>
            </a:p>
            <a:p>
              <a:pPr algn="l"/>
              <a:r>
                <a:rPr lang="de-DE" sz="1400" b="1"/>
                <a:t>analyse</a:t>
              </a:r>
            </a:p>
          </p:txBody>
        </p:sp>
        <p:sp>
          <p:nvSpPr>
            <p:cNvPr id="138253" name="Line 13"/>
            <p:cNvSpPr>
              <a:spLocks noChangeShapeType="1"/>
            </p:cNvSpPr>
            <p:nvPr/>
          </p:nvSpPr>
          <p:spPr bwMode="auto">
            <a:xfrm>
              <a:off x="1066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665832" y="2145169"/>
            <a:ext cx="1168403" cy="820738"/>
            <a:chOff x="1596" y="1560"/>
            <a:chExt cx="736" cy="517"/>
          </a:xfrm>
        </p:grpSpPr>
        <p:sp>
          <p:nvSpPr>
            <p:cNvPr id="138251" name="Text Box 11"/>
            <p:cNvSpPr txBox="1">
              <a:spLocks noChangeArrowheads="1"/>
            </p:cNvSpPr>
            <p:nvPr/>
          </p:nvSpPr>
          <p:spPr bwMode="auto">
            <a:xfrm>
              <a:off x="1596" y="1560"/>
              <a:ext cx="7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 b="1"/>
                <a:t>Grobe</a:t>
              </a:r>
            </a:p>
            <a:p>
              <a:pPr algn="l"/>
              <a:r>
                <a:rPr lang="de-DE" sz="1400"/>
                <a:t>Modellierung</a:t>
              </a:r>
              <a:endParaRPr lang="de-DE" sz="1400" b="1"/>
            </a:p>
          </p:txBody>
        </p:sp>
        <p:sp>
          <p:nvSpPr>
            <p:cNvPr id="138254" name="Line 14"/>
            <p:cNvSpPr>
              <a:spLocks noChangeShapeType="1"/>
            </p:cNvSpPr>
            <p:nvPr/>
          </p:nvSpPr>
          <p:spPr bwMode="auto">
            <a:xfrm>
              <a:off x="1858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878046" y="2162949"/>
            <a:ext cx="1189040" cy="833438"/>
            <a:chOff x="2302" y="1552"/>
            <a:chExt cx="749" cy="525"/>
          </a:xfrm>
        </p:grpSpPr>
        <p:sp>
          <p:nvSpPr>
            <p:cNvPr id="138250" name="Text Box 10"/>
            <p:cNvSpPr txBox="1">
              <a:spLocks noChangeArrowheads="1"/>
            </p:cNvSpPr>
            <p:nvPr/>
          </p:nvSpPr>
          <p:spPr bwMode="auto">
            <a:xfrm>
              <a:off x="2302" y="1552"/>
              <a:ext cx="7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400"/>
                <a:t>Genaue</a:t>
              </a:r>
            </a:p>
            <a:p>
              <a:pPr algn="l"/>
              <a:r>
                <a:rPr lang="de-DE" sz="1400" b="1"/>
                <a:t>Modellierung</a:t>
              </a:r>
            </a:p>
          </p:txBody>
        </p:sp>
        <p:sp>
          <p:nvSpPr>
            <p:cNvPr id="138255" name="Line 15"/>
            <p:cNvSpPr>
              <a:spLocks noChangeShapeType="1"/>
            </p:cNvSpPr>
            <p:nvPr/>
          </p:nvSpPr>
          <p:spPr bwMode="auto">
            <a:xfrm>
              <a:off x="2610" y="194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808450" y="3097669"/>
            <a:ext cx="17806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>
              <a:buFontTx/>
              <a:buChar char="•"/>
            </a:pPr>
            <a:r>
              <a:rPr lang="de-DE"/>
              <a:t>Interview</a:t>
            </a:r>
          </a:p>
          <a:p>
            <a:pPr marL="182563" indent="-182563">
              <a:buFontTx/>
              <a:buChar char="•"/>
            </a:pPr>
            <a:r>
              <a:rPr lang="de-DE"/>
              <a:t>Begriffsanalyse</a:t>
            </a:r>
          </a:p>
          <a:p>
            <a:pPr marL="182563" indent="-182563">
              <a:buFontTx/>
              <a:buChar char="•"/>
            </a:pPr>
            <a:r>
              <a:rPr lang="de-DE"/>
              <a:t>Brainstorming</a:t>
            </a:r>
          </a:p>
          <a:p>
            <a:pPr marL="182563" indent="-182563">
              <a:buFontTx/>
              <a:buChar char="•"/>
            </a:pPr>
            <a:r>
              <a:rPr lang="de-DE"/>
              <a:t>Dokumenten-</a:t>
            </a:r>
            <a:br>
              <a:rPr lang="de-DE"/>
            </a:br>
            <a:r>
              <a:rPr lang="de-DE"/>
              <a:t>analyse</a:t>
            </a:r>
          </a:p>
          <a:p>
            <a:pPr marL="182563" indent="-182563">
              <a:buFontTx/>
              <a:buChar char="•"/>
            </a:pPr>
            <a:r>
              <a:rPr lang="de-DE"/>
              <a:t>…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981739" y="3088145"/>
            <a:ext cx="136601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ERM</a:t>
            </a:r>
          </a:p>
          <a:p>
            <a:pPr algn="l">
              <a:buFontTx/>
              <a:buChar char="•"/>
            </a:pPr>
            <a:r>
              <a:rPr lang="de-DE"/>
              <a:t> NIAM</a:t>
            </a:r>
          </a:p>
          <a:p>
            <a:pPr algn="l">
              <a:buFontTx/>
              <a:buChar char="•"/>
            </a:pPr>
            <a:r>
              <a:rPr lang="de-DE"/>
              <a:t> EXPRESS-G</a:t>
            </a:r>
          </a:p>
          <a:p>
            <a:pPr algn="l">
              <a:buFontTx/>
              <a:buChar char="•"/>
            </a:pPr>
            <a:r>
              <a:rPr lang="de-DE"/>
              <a:t> IDEF1X</a:t>
            </a:r>
          </a:p>
          <a:p>
            <a:pPr algn="l">
              <a:buFontTx/>
              <a:buChar char="•"/>
            </a:pPr>
            <a:r>
              <a:rPr lang="de-DE"/>
              <a:t> STEP</a:t>
            </a:r>
          </a:p>
          <a:p>
            <a:pPr algn="l">
              <a:buFontTx/>
              <a:buChar char="•"/>
            </a:pPr>
            <a:r>
              <a:rPr lang="de-DE"/>
              <a:t> UML</a:t>
            </a:r>
          </a:p>
          <a:p>
            <a:pPr algn="l">
              <a:buFontTx/>
              <a:buChar char="•"/>
            </a:pPr>
            <a:r>
              <a:rPr lang="de-DE"/>
              <a:t> ...</a:t>
            </a:r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8470938" y="3569368"/>
            <a:ext cx="0" cy="165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de-DE">
              <a:ln w="57150">
                <a:solidFill>
                  <a:srgbClr val="FF0000"/>
                </a:solidFill>
              </a:ln>
            </a:endParaRP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8494750" y="3224669"/>
            <a:ext cx="19327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/>
              <a:t> Hierarchisch</a:t>
            </a:r>
          </a:p>
          <a:p>
            <a:pPr algn="l">
              <a:buFontTx/>
              <a:buChar char="•"/>
            </a:pPr>
            <a:r>
              <a:rPr lang="de-DE"/>
              <a:t> Netzwerk</a:t>
            </a:r>
          </a:p>
          <a:p>
            <a:pPr algn="l">
              <a:buFontTx/>
              <a:buChar char="•"/>
            </a:pPr>
            <a:r>
              <a:rPr lang="de-DE"/>
              <a:t> Relational</a:t>
            </a:r>
          </a:p>
          <a:p>
            <a:pPr algn="l">
              <a:buFontTx/>
              <a:buChar char="•"/>
            </a:pPr>
            <a:r>
              <a:rPr lang="de-DE"/>
              <a:t> Objekt-orientiert</a:t>
            </a:r>
          </a:p>
          <a:p>
            <a:pPr algn="l">
              <a:buFontTx/>
              <a:buChar char="•"/>
            </a:pPr>
            <a:r>
              <a:rPr lang="de-DE" b="1"/>
              <a:t> </a:t>
            </a:r>
            <a:r>
              <a:rPr lang="de-DE"/>
              <a:t>XML</a:t>
            </a:r>
          </a:p>
          <a:p>
            <a:pPr algn="l">
              <a:buFontTx/>
              <a:buChar char="•"/>
            </a:pPr>
            <a:r>
              <a:rPr lang="de-DE"/>
              <a:t> …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0527890" y="3228461"/>
            <a:ext cx="116384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5738" indent="-185738">
              <a:buFontTx/>
              <a:buChar char="•"/>
            </a:pPr>
            <a:r>
              <a:rPr lang="de-DE"/>
              <a:t>DB2</a:t>
            </a:r>
          </a:p>
          <a:p>
            <a:pPr marL="185738" indent="-185738">
              <a:buFontTx/>
              <a:buChar char="•"/>
            </a:pPr>
            <a:r>
              <a:rPr lang="de-DE"/>
              <a:t>Informix</a:t>
            </a:r>
          </a:p>
          <a:p>
            <a:pPr marL="185738" indent="-185738">
              <a:buFontTx/>
              <a:buChar char="•"/>
            </a:pPr>
            <a:r>
              <a:rPr lang="de-DE"/>
              <a:t>ORACLE</a:t>
            </a:r>
          </a:p>
          <a:p>
            <a:pPr marL="185738" indent="-185738">
              <a:buFontTx/>
              <a:buChar char="•"/>
            </a:pPr>
            <a:r>
              <a:rPr lang="de-DE"/>
              <a:t>Postgres</a:t>
            </a:r>
          </a:p>
          <a:p>
            <a:pPr marL="185738" indent="-185738">
              <a:buFontTx/>
              <a:buChar char="•"/>
            </a:pPr>
            <a:r>
              <a:rPr lang="de-DE"/>
              <a:t>mySQL</a:t>
            </a:r>
          </a:p>
          <a:p>
            <a:pPr marL="185738" indent="-185738">
              <a:buFontTx/>
              <a:buChar char="•"/>
            </a:pPr>
            <a:r>
              <a:rPr lang="de-DE"/>
              <a:t>...</a:t>
            </a:r>
          </a:p>
        </p:txBody>
      </p:sp>
      <p:sp>
        <p:nvSpPr>
          <p:cNvPr id="138261" name="AutoShape 21"/>
          <p:cNvSpPr>
            <a:spLocks noChangeArrowheads="1"/>
          </p:cNvSpPr>
          <p:nvPr/>
        </p:nvSpPr>
        <p:spPr bwMode="auto">
          <a:xfrm>
            <a:off x="6202718" y="4894387"/>
            <a:ext cx="1877076" cy="466974"/>
          </a:xfrm>
          <a:prstGeom prst="leftArrow">
            <a:avLst>
              <a:gd name="adj1" fmla="val 67741"/>
              <a:gd name="adj2" fmla="val 89391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algn="l"/>
            <a:r>
              <a:rPr lang="de-DE" sz="1600"/>
              <a:t>DBMS unabhängig</a:t>
            </a:r>
          </a:p>
        </p:txBody>
      </p:sp>
      <p:sp>
        <p:nvSpPr>
          <p:cNvPr id="138262" name="AutoShape 22"/>
          <p:cNvSpPr>
            <a:spLocks noChangeArrowheads="1"/>
          </p:cNvSpPr>
          <p:nvPr/>
        </p:nvSpPr>
        <p:spPr bwMode="auto">
          <a:xfrm>
            <a:off x="8548726" y="4821904"/>
            <a:ext cx="1935163" cy="611940"/>
          </a:xfrm>
          <a:prstGeom prst="rightArrow">
            <a:avLst>
              <a:gd name="adj1" fmla="val 51870"/>
              <a:gd name="adj2" fmla="val 677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r"/>
            <a:r>
              <a:rPr lang="de-DE" sz="1600"/>
              <a:t>DBMS abhängig</a:t>
            </a:r>
          </a:p>
        </p:txBody>
      </p:sp>
      <p:sp>
        <p:nvSpPr>
          <p:cNvPr id="138263" name="Text Box 23"/>
          <p:cNvSpPr txBox="1">
            <a:spLocks noChangeArrowheads="1"/>
          </p:cNvSpPr>
          <p:nvPr/>
        </p:nvSpPr>
        <p:spPr bwMode="auto">
          <a:xfrm>
            <a:off x="5928557" y="5382137"/>
            <a:ext cx="1687512" cy="517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konzeptueller DB 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 Entwurf</a:t>
            </a:r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8091096" y="5382137"/>
            <a:ext cx="1508125" cy="517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 b="1">
                <a:solidFill>
                  <a:schemeClr val="bg1"/>
                </a:solidFill>
              </a:rPr>
              <a:t>Logischer</a:t>
            </a: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10112799" y="5373116"/>
            <a:ext cx="1508125" cy="517525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de-DE" sz="1400">
                <a:solidFill>
                  <a:schemeClr val="bg1"/>
                </a:solidFill>
              </a:rPr>
              <a:t>Physischer</a:t>
            </a:r>
            <a:endParaRPr lang="de-DE" sz="1400" b="1">
              <a:solidFill>
                <a:schemeClr val="bg1"/>
              </a:solidFill>
            </a:endParaRPr>
          </a:p>
          <a:p>
            <a:r>
              <a:rPr lang="de-DE" sz="1400" b="1">
                <a:solidFill>
                  <a:schemeClr val="bg1"/>
                </a:solidFill>
              </a:rPr>
              <a:t>Schemaentwurf</a:t>
            </a:r>
          </a:p>
        </p:txBody>
      </p:sp>
      <p:sp>
        <p:nvSpPr>
          <p:cNvPr id="138266" name="Oval 26"/>
          <p:cNvSpPr>
            <a:spLocks noChangeArrowheads="1"/>
          </p:cNvSpPr>
          <p:nvPr/>
        </p:nvSpPr>
        <p:spPr bwMode="auto">
          <a:xfrm>
            <a:off x="8198846" y="2465307"/>
            <a:ext cx="1375802" cy="785301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108000" anchor="t"/>
          <a:lstStyle/>
          <a:p>
            <a:pPr algn="ctr"/>
            <a:r>
              <a:rPr lang="de-DE" sz="1600" b="1">
                <a:solidFill>
                  <a:schemeClr val="bg1"/>
                </a:solidFill>
              </a:rPr>
              <a:t>Konzeptuelles</a:t>
            </a:r>
          </a:p>
          <a:p>
            <a:pPr algn="ctr"/>
            <a:r>
              <a:rPr lang="de-DE" sz="1600">
                <a:solidFill>
                  <a:schemeClr val="bg1"/>
                </a:solidFill>
              </a:rPr>
              <a:t>Schema</a:t>
            </a:r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138267" name="AutoShape 27"/>
          <p:cNvSpPr>
            <a:spLocks noChangeArrowheads="1"/>
          </p:cNvSpPr>
          <p:nvPr/>
        </p:nvSpPr>
        <p:spPr bwMode="auto">
          <a:xfrm>
            <a:off x="10575495" y="2553951"/>
            <a:ext cx="673100" cy="60801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969696"/>
              </a:gs>
              <a:gs pos="50000">
                <a:srgbClr val="FFFFFF"/>
              </a:gs>
              <a:gs pos="100000">
                <a:srgbClr val="969696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3533126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4DF7-DDD8-5D44-86F6-7E2F3C02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Zwischenzusammenfassung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2B40B-0DC8-7644-A835-7A13D35DF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Phasen des DB-Entwurfs: Der Weg von den Anforderungen zur DB-Anwendung</a:t>
            </a:r>
          </a:p>
          <a:p>
            <a:r>
              <a:rPr lang="de-DE" dirty="0"/>
              <a:t>Von der Anwendung her</a:t>
            </a:r>
          </a:p>
          <a:p>
            <a:pPr lvl="1"/>
            <a:r>
              <a:rPr lang="de-DE" dirty="0"/>
              <a:t>Informationssammlung</a:t>
            </a:r>
          </a:p>
          <a:p>
            <a:pPr lvl="1"/>
            <a:r>
              <a:rPr lang="de-DE" dirty="0"/>
              <a:t>Semantische Modellierung</a:t>
            </a:r>
          </a:p>
          <a:p>
            <a:pPr lvl="1"/>
            <a:r>
              <a:rPr lang="de-DE" dirty="0"/>
              <a:t>Logische Modellierung</a:t>
            </a:r>
          </a:p>
          <a:p>
            <a:pPr lvl="1"/>
            <a:r>
              <a:rPr lang="de-DE" dirty="0"/>
              <a:t>Datenbankinstallation</a:t>
            </a:r>
          </a:p>
          <a:p>
            <a:pPr lvl="2"/>
            <a:r>
              <a:rPr lang="de-DE" dirty="0"/>
              <a:t>Übergang zu hinter den Kulissen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989E-4BD1-414E-9E16-0A5D30332F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Einführung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B90D-7FC0-3246-A3DC-875B2FAD9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CF13E-A352-3146-90C0-83258B964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403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Einführung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Das relationale Modell</a:t>
            </a:r>
          </a:p>
          <a:p>
            <a:pPr lvl="1"/>
            <a:r>
              <a:rPr lang="de-DE" dirty="0"/>
              <a:t>Relationales Datenmodell (RM)</a:t>
            </a:r>
          </a:p>
          <a:p>
            <a:pPr lvl="1"/>
            <a:r>
              <a:rPr lang="de-DE" dirty="0"/>
              <a:t>Vom ER-Modell zum RM</a:t>
            </a:r>
          </a:p>
          <a:p>
            <a:pPr lvl="1"/>
            <a:r>
              <a:rPr lang="de-DE" dirty="0"/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Datenbank-Entwurf</a:t>
            </a:r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6"/>
                </a:solidFill>
              </a:rPr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6"/>
                </a:solidFill>
              </a:rPr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Verteilte Datenbanken</a:t>
            </a:r>
          </a:p>
          <a:p>
            <a:pPr lvl="1"/>
            <a:r>
              <a:rPr lang="de-DE" dirty="0"/>
              <a:t>Fragmentierung, Replikation, Allokation; CAP</a:t>
            </a:r>
          </a:p>
          <a:p>
            <a:pPr lvl="1"/>
            <a:r>
              <a:rPr lang="de-DE"/>
              <a:t>Anfragebeantwortung, föderierte Systeme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E641B-E5C5-1647-8F72-8B88B100E9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5D876-07D7-0A42-8062-0C8B6C469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26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B9B4-D791-2747-A0D4-3890A517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Überblick: 1. Einführung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95CA-0C80-BA48-B5E4-4811D024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i="1" dirty="0"/>
              <a:t>Datenbanken</a:t>
            </a:r>
          </a:p>
          <a:p>
            <a:pPr lvl="1"/>
            <a:r>
              <a:rPr lang="de-DE" dirty="0"/>
              <a:t>Datenbank (DB)</a:t>
            </a:r>
          </a:p>
          <a:p>
            <a:pPr lvl="1"/>
            <a:r>
              <a:rPr lang="de-DE" dirty="0"/>
              <a:t>Datenabstraktion, Datenmodelle, Datenunabhängigkeit</a:t>
            </a:r>
          </a:p>
          <a:p>
            <a:pPr lvl="1"/>
            <a:r>
              <a:rPr lang="de-DE" dirty="0"/>
              <a:t>Mehrbenutzersysteme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DB-Umgebungen</a:t>
            </a:r>
          </a:p>
          <a:p>
            <a:pPr lvl="1"/>
            <a:r>
              <a:rPr lang="de-DE" dirty="0"/>
              <a:t>DB-Sprachen</a:t>
            </a:r>
          </a:p>
          <a:p>
            <a:pPr lvl="1"/>
            <a:r>
              <a:rPr lang="de-DE" dirty="0"/>
              <a:t>Datenbanksystem (DBS)</a:t>
            </a:r>
          </a:p>
          <a:p>
            <a:pPr lvl="1"/>
            <a:r>
              <a:rPr lang="de-DE" dirty="0"/>
              <a:t>Datenbankmanagementsystem (DBMS)</a:t>
            </a:r>
          </a:p>
          <a:p>
            <a:pPr marL="457200" indent="-457200">
              <a:buFont typeface="+mj-lt"/>
              <a:buAutoNum type="alphaUcPeriod"/>
            </a:pPr>
            <a:r>
              <a:rPr lang="de-DE" i="1" dirty="0"/>
              <a:t>Phasen des DB-Entwurfs</a:t>
            </a:r>
          </a:p>
          <a:p>
            <a:pPr lvl="1"/>
            <a:r>
              <a:rPr lang="de-DE" dirty="0"/>
              <a:t>Anforderung, Modellierung</a:t>
            </a:r>
          </a:p>
          <a:p>
            <a:pPr marL="0" indent="0" algn="ctr">
              <a:buNone/>
            </a:pPr>
            <a:r>
              <a:rPr lang="de-DE" dirty="0">
                <a:solidFill>
                  <a:schemeClr val="accent1"/>
                </a:solidFill>
              </a:rPr>
              <a:t>➝ Datenbank-Modellierung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42244-711B-0E46-A50B-97C93D21AA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FF177-6987-224A-855B-5850B99DC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EC48-9020-B54A-9EC4-38884674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3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A0BBB5-68F2-CA45-AA28-2DC417DF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Datenbank (DB)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09D28-0E1C-A742-994C-791CD7ADB0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C3227-EA43-6C4D-ACDD-076DE1E0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6EAE1-2577-C64D-95CD-8CBFCE337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4</a:t>
            </a:fld>
            <a:endParaRPr lang="de-DE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E002B21-A0FA-B442-8212-DDAD1F1D6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880" y="4509809"/>
            <a:ext cx="6375539" cy="13601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t"/>
          <a:lstStyle/>
          <a:p>
            <a:pPr>
              <a:lnSpc>
                <a:spcPct val="90000"/>
              </a:lnSpc>
            </a:pPr>
            <a:r>
              <a:rPr lang="de-DE" b="1" dirty="0">
                <a:ea typeface="ＭＳ Ｐゴシック" charset="0"/>
              </a:rPr>
              <a:t>Kennzeichen von Daten in DBs</a:t>
            </a:r>
            <a:endParaRPr lang="de-DE" dirty="0">
              <a:ea typeface="ＭＳ Ｐゴシック" charset="0"/>
            </a:endParaRP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Lange Lebensdauer (Jahre, Jahrzehnte)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Reguläre Strukturen 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Große Datenobjekte, große Datenmengen</a:t>
            </a:r>
          </a:p>
          <a:p>
            <a:pPr marL="269875" lvl="1" indent="-2000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ea typeface="ＭＳ Ｐゴシック" charset="0"/>
              </a:rPr>
              <a:t>Stetig anwachsende integrierte Bestände (Giga-, </a:t>
            </a:r>
            <a:r>
              <a:rPr lang="de-DE" dirty="0" err="1">
                <a:ea typeface="ＭＳ Ｐゴシック" charset="0"/>
              </a:rPr>
              <a:t>Tera</a:t>
            </a:r>
            <a:r>
              <a:rPr lang="de-DE" dirty="0">
                <a:ea typeface="ＭＳ Ｐゴシック" charset="0"/>
              </a:rPr>
              <a:t>-, </a:t>
            </a:r>
            <a:r>
              <a:rPr lang="de-DE" dirty="0" err="1">
                <a:ea typeface="ＭＳ Ｐゴシック" charset="0"/>
              </a:rPr>
              <a:t>Petabyte</a:t>
            </a:r>
            <a:r>
              <a:rPr lang="de-DE" dirty="0">
                <a:ea typeface="ＭＳ Ｐゴシック" charset="0"/>
              </a:rPr>
              <a:t>)</a:t>
            </a:r>
          </a:p>
        </p:txBody>
      </p:sp>
      <p:sp>
        <p:nvSpPr>
          <p:cNvPr id="11" name="Zylinder 7">
            <a:extLst>
              <a:ext uri="{FF2B5EF4-FFF2-40B4-BE49-F238E27FC236}">
                <a16:creationId xmlns:a16="http://schemas.microsoft.com/office/drawing/2014/main" id="{109CB8D5-448E-DA42-ACA0-864FE65C7807}"/>
              </a:ext>
            </a:extLst>
          </p:cNvPr>
          <p:cNvSpPr/>
          <p:nvPr/>
        </p:nvSpPr>
        <p:spPr bwMode="auto">
          <a:xfrm>
            <a:off x="5000296" y="2026025"/>
            <a:ext cx="2191407" cy="2301766"/>
          </a:xfrm>
          <a:prstGeom prst="can">
            <a:avLst/>
          </a:prstGeom>
          <a:solidFill>
            <a:schemeClr val="bg1"/>
          </a:solidFill>
          <a:ln w="57150" cap="flat" cmpd="sng" algn="ctr">
            <a:solidFill>
              <a:srgbClr val="0D59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5400" b="1">
                <a:solidFill>
                  <a:srgbClr val="0D59AB"/>
                </a:solidFill>
                <a:latin typeface="Arial" charset="0"/>
              </a:rPr>
              <a:t>DB</a:t>
            </a:r>
          </a:p>
        </p:txBody>
      </p:sp>
      <p:sp>
        <p:nvSpPr>
          <p:cNvPr id="12" name="Rechteck 8">
            <a:extLst>
              <a:ext uri="{FF2B5EF4-FFF2-40B4-BE49-F238E27FC236}">
                <a16:creationId xmlns:a16="http://schemas.microsoft.com/office/drawing/2014/main" id="{583C6FD7-5E51-3F48-BEE8-39CF13208144}"/>
              </a:ext>
            </a:extLst>
          </p:cNvPr>
          <p:cNvSpPr/>
          <p:nvPr/>
        </p:nvSpPr>
        <p:spPr>
          <a:xfrm>
            <a:off x="821122" y="2099468"/>
            <a:ext cx="4173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Sammlung von Daten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der Regel logisch zusammenhängend</a:t>
            </a:r>
          </a:p>
        </p:txBody>
      </p:sp>
      <p:sp>
        <p:nvSpPr>
          <p:cNvPr id="13" name="Rechteck 9">
            <a:extLst>
              <a:ext uri="{FF2B5EF4-FFF2-40B4-BE49-F238E27FC236}">
                <a16:creationId xmlns:a16="http://schemas.microsoft.com/office/drawing/2014/main" id="{E6433546-E677-B347-A99E-54D143365EB4}"/>
              </a:ext>
            </a:extLst>
          </p:cNvPr>
          <p:cNvSpPr/>
          <p:nvPr/>
        </p:nvSpPr>
        <p:spPr>
          <a:xfrm>
            <a:off x="6850303" y="3575452"/>
            <a:ext cx="2725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/>
              <a:t>         Daten </a:t>
            </a:r>
            <a:r>
              <a:rPr lang="de-DE" dirty="0">
                <a:sym typeface="Wingdings" pitchFamily="2" charset="2"/>
              </a:rPr>
              <a:t>➝ Information</a:t>
            </a:r>
          </a:p>
          <a:p>
            <a:pPr algn="ctr"/>
            <a:r>
              <a:rPr lang="de-DE" sz="1400" i="1" dirty="0">
                <a:sym typeface="Wingdings" pitchFamily="2" charset="2"/>
              </a:rPr>
              <a:t>(Interpretation)</a:t>
            </a:r>
            <a:endParaRPr lang="de-DE" sz="1400" i="1" dirty="0"/>
          </a:p>
        </p:txBody>
      </p:sp>
      <p:sp>
        <p:nvSpPr>
          <p:cNvPr id="14" name="Rechteck 10">
            <a:extLst>
              <a:ext uri="{FF2B5EF4-FFF2-40B4-BE49-F238E27FC236}">
                <a16:creationId xmlns:a16="http://schemas.microsoft.com/office/drawing/2014/main" id="{4A3D318A-AC79-054A-9519-E873B38444F2}"/>
              </a:ext>
            </a:extLst>
          </p:cNvPr>
          <p:cNvSpPr/>
          <p:nvPr/>
        </p:nvSpPr>
        <p:spPr>
          <a:xfrm>
            <a:off x="2198825" y="3482577"/>
            <a:ext cx="269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Miniwelt oder</a:t>
            </a:r>
            <a:br>
              <a:rPr lang="de-DE" dirty="0"/>
            </a:br>
            <a:r>
              <a:rPr lang="de-DE" dirty="0" err="1"/>
              <a:t>Universe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Discourse</a:t>
            </a:r>
            <a:endParaRPr lang="de-DE" dirty="0"/>
          </a:p>
        </p:txBody>
      </p:sp>
      <p:sp>
        <p:nvSpPr>
          <p:cNvPr id="16" name="Rechteck 12">
            <a:extLst>
              <a:ext uri="{FF2B5EF4-FFF2-40B4-BE49-F238E27FC236}">
                <a16:creationId xmlns:a16="http://schemas.microsoft.com/office/drawing/2014/main" id="{0366FB3B-D768-AA4B-B044-22BFCBFDAE16}"/>
              </a:ext>
            </a:extLst>
          </p:cNvPr>
          <p:cNvSpPr/>
          <p:nvPr/>
        </p:nvSpPr>
        <p:spPr>
          <a:xfrm>
            <a:off x="6982603" y="1752835"/>
            <a:ext cx="270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“closed world assumption”</a:t>
            </a:r>
          </a:p>
        </p:txBody>
      </p:sp>
    </p:spTree>
    <p:extLst>
      <p:ext uri="{BB962C8B-B14F-4D97-AF65-F5344CB8AC3E}">
        <p14:creationId xmlns:p14="http://schemas.microsoft.com/office/powerpoint/2010/main" val="7995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12DE-5F40-C247-96B9-5B906904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Erstes Beispiel einer (relationalen) DB und einer Anfrage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60B93-3EEA-FF4D-B702-F7CC7C739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DB für Inventar eines Weinkellers</a:t>
            </a:r>
          </a:p>
          <a:p>
            <a:pPr lvl="1"/>
            <a:r>
              <a:rPr lang="de-DE" dirty="0"/>
              <a:t>Tabelle </a:t>
            </a:r>
            <a:r>
              <a:rPr lang="de-DE" dirty="0">
                <a:solidFill>
                  <a:schemeClr val="accent1"/>
                </a:solidFill>
              </a:rPr>
              <a:t>Weinkeller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5CDB9A-30DB-8640-BE86-B4CE2A423A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Anfrage: Alle Informationen zu Weinen, von denen es mindestens 4 Flaschen gibt</a:t>
            </a:r>
          </a:p>
          <a:p>
            <a:pPr lvl="2"/>
            <a:endParaRPr lang="de-DE" dirty="0"/>
          </a:p>
          <a:p>
            <a:pPr marL="532867" lvl="2" indent="0">
              <a:buNone/>
            </a:pPr>
            <a:r>
              <a:rPr lang="de-DE" sz="2000" b="1" dirty="0"/>
              <a:t>SELECT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7030A0"/>
                </a:solidFill>
              </a:rPr>
              <a:t>Gestell, Sorte, Jahrgang</a:t>
            </a:r>
          </a:p>
          <a:p>
            <a:pPr marL="532867" lvl="2" indent="0">
              <a:buNone/>
            </a:pPr>
            <a:r>
              <a:rPr lang="de-DE" sz="2000" b="1" dirty="0"/>
              <a:t>FROM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/>
                </a:solidFill>
              </a:rPr>
              <a:t>Weinkeller</a:t>
            </a:r>
            <a:endParaRPr lang="de-DE" sz="2000" b="1" dirty="0">
              <a:solidFill>
                <a:schemeClr val="accent1"/>
              </a:solidFill>
            </a:endParaRPr>
          </a:p>
          <a:p>
            <a:pPr marL="532867" lvl="2" indent="0">
              <a:buNone/>
            </a:pPr>
            <a:r>
              <a:rPr lang="de-DE" sz="2000" b="1" dirty="0"/>
              <a:t>WHERE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C000"/>
                </a:solidFill>
              </a:rPr>
              <a:t>Anzahl_Flaschen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b="1" dirty="0">
                <a:solidFill>
                  <a:srgbClr val="FFC000"/>
                </a:solidFill>
              </a:rPr>
              <a:t>&gt;= 4</a:t>
            </a:r>
          </a:p>
          <a:p>
            <a:pPr lvl="2"/>
            <a:endParaRPr lang="de-DE" dirty="0"/>
          </a:p>
          <a:p>
            <a:r>
              <a:rPr lang="de-DE" dirty="0"/>
              <a:t>Ergebnis: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AF1D9-8C74-9E46-890E-276A658F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E9EBA-206B-754B-90ED-D567D735F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</a:t>
            </a:r>
            <a:r>
              <a:rPr lang="en-GB" dirty="0" err="1"/>
              <a:t>Datenbanken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E7B66-8258-6D49-ADEE-AF6AD175E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C0E83C2-7746-6A48-9CC6-8204F85D4247}"/>
              </a:ext>
            </a:extLst>
          </p:cNvPr>
          <p:cNvGraphicFramePr>
            <a:graphicFrameLocks noGrp="1"/>
          </p:cNvGraphicFramePr>
          <p:nvPr/>
        </p:nvGraphicFramePr>
        <p:xfrm>
          <a:off x="933761" y="2422862"/>
          <a:ext cx="4688587" cy="2225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Gestell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Jahrgang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Anzahl_Flaschen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Rheinhessen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Mosel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6">
            <a:extLst>
              <a:ext uri="{FF2B5EF4-FFF2-40B4-BE49-F238E27FC236}">
                <a16:creationId xmlns:a16="http://schemas.microsoft.com/office/drawing/2014/main" id="{D58D5FD0-732A-9F41-9D82-E5CA830AC4F8}"/>
              </a:ext>
            </a:extLst>
          </p:cNvPr>
          <p:cNvSpPr/>
          <p:nvPr/>
        </p:nvSpPr>
        <p:spPr>
          <a:xfrm>
            <a:off x="4440948" y="6248212"/>
            <a:ext cx="42504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E. F.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Codd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A Relational Model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Data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for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Large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Shared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Data Bank. In: </a:t>
            </a:r>
            <a:r>
              <a:rPr lang="de-DE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Communications </a:t>
            </a:r>
            <a:r>
              <a:rPr lang="de-DE" sz="10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10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the</a:t>
            </a:r>
            <a:r>
              <a:rPr lang="de-DE" sz="10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ACM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Vol. 13,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No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 6, </a:t>
            </a:r>
            <a:r>
              <a:rPr lang="de-DE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pages</a:t>
            </a:r>
            <a:r>
              <a:rPr lang="de-DE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377-387, 1970.</a:t>
            </a:r>
          </a:p>
        </p:txBody>
      </p:sp>
      <p:graphicFrame>
        <p:nvGraphicFramePr>
          <p:cNvPr id="13" name="Tabelle 4">
            <a:extLst>
              <a:ext uri="{FF2B5EF4-FFF2-40B4-BE49-F238E27FC236}">
                <a16:creationId xmlns:a16="http://schemas.microsoft.com/office/drawing/2014/main" id="{833F4EE0-A2C1-FB49-BAE9-3C493C87E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46884"/>
              </p:ext>
            </p:extLst>
          </p:nvPr>
        </p:nvGraphicFramePr>
        <p:xfrm>
          <a:off x="7516090" y="4422552"/>
          <a:ext cx="3057335" cy="148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Gestell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Sorte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Jahrgang</a:t>
                      </a:r>
                      <a:endParaRPr lang="de-DE" sz="16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Rheinhessen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Franken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BCBDD29-8322-8B42-9F61-A56BAD93A216}"/>
              </a:ext>
            </a:extLst>
          </p:cNvPr>
          <p:cNvSpPr/>
          <p:nvPr/>
        </p:nvSpPr>
        <p:spPr>
          <a:xfrm>
            <a:off x="933760" y="2796466"/>
            <a:ext cx="4688587" cy="368076"/>
          </a:xfrm>
          <a:prstGeom prst="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D1B0E-2186-FD43-AE73-C50944D65C36}"/>
              </a:ext>
            </a:extLst>
          </p:cNvPr>
          <p:cNvSpPr/>
          <p:nvPr/>
        </p:nvSpPr>
        <p:spPr>
          <a:xfrm>
            <a:off x="933759" y="3535382"/>
            <a:ext cx="4688587" cy="368076"/>
          </a:xfrm>
          <a:prstGeom prst="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CDC903-84C0-1443-A926-BD52544298EF}"/>
              </a:ext>
            </a:extLst>
          </p:cNvPr>
          <p:cNvSpPr/>
          <p:nvPr/>
        </p:nvSpPr>
        <p:spPr>
          <a:xfrm>
            <a:off x="933758" y="4279826"/>
            <a:ext cx="4688587" cy="368076"/>
          </a:xfrm>
          <a:prstGeom prst="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elle 4">
            <a:extLst>
              <a:ext uri="{FF2B5EF4-FFF2-40B4-BE49-F238E27FC236}">
                <a16:creationId xmlns:a16="http://schemas.microsoft.com/office/drawing/2014/main" id="{693E147C-9193-1C4B-AC8C-4B7215FF0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37489"/>
              </p:ext>
            </p:extLst>
          </p:nvPr>
        </p:nvGraphicFramePr>
        <p:xfrm>
          <a:off x="933758" y="2425626"/>
          <a:ext cx="3057335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Gestell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Sorte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Jahrgang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3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B3FC-D49A-554A-AD94-D527FBDD5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Datenabstraktion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72DA5-5E37-2D44-8869-55DF46D1F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abs-trahere</a:t>
            </a:r>
            <a:r>
              <a:rPr lang="de-DE" dirty="0"/>
              <a:t> = "abziehen, entfernen"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➝ Weglassen von Einzelheiten, Überführen in etwas Einfacheres</a:t>
            </a:r>
          </a:p>
          <a:p>
            <a:r>
              <a:rPr lang="de-DE" dirty="0">
                <a:sym typeface="Wingdings" pitchFamily="2" charset="2"/>
              </a:rPr>
              <a:t>Abstraktion: ein Grundprinzip der Informatik!</a:t>
            </a:r>
          </a:p>
          <a:p>
            <a:pPr lvl="1"/>
            <a:r>
              <a:rPr lang="de-DE" dirty="0"/>
              <a:t>Abstraktionsschicht verbirgt Einzelheiten/Aufgaben </a:t>
            </a:r>
            <a:br>
              <a:rPr lang="de-DE" dirty="0"/>
            </a:br>
            <a:r>
              <a:rPr lang="de-DE" dirty="0">
                <a:sym typeface="Wingdings" pitchFamily="2" charset="2"/>
              </a:rPr>
              <a:t>➝ Unabhängigkeit für darüber liegende Schichten</a:t>
            </a:r>
          </a:p>
          <a:p>
            <a:r>
              <a:rPr lang="de-DE" dirty="0">
                <a:sym typeface="Wingdings" pitchFamily="2" charset="2"/>
              </a:rPr>
              <a:t>Unterschiedliche Dimensionen:</a:t>
            </a:r>
          </a:p>
          <a:p>
            <a:pPr lvl="1"/>
            <a:r>
              <a:rPr lang="de-DE" dirty="0">
                <a:sym typeface="Wingdings" pitchFamily="2" charset="2"/>
              </a:rPr>
              <a:t>Abstraktion von der Speicherung</a:t>
            </a:r>
          </a:p>
          <a:p>
            <a:pPr lvl="1"/>
            <a:r>
              <a:rPr lang="de-DE" dirty="0">
                <a:sym typeface="Wingdings" pitchFamily="2" charset="2"/>
              </a:rPr>
              <a:t>Abstraktion von Anwendungen  (= mehrere Anwendungen möglich)</a:t>
            </a:r>
          </a:p>
          <a:p>
            <a:pPr lvl="1"/>
            <a:r>
              <a:rPr lang="de-DE" dirty="0">
                <a:sym typeface="Wingdings" pitchFamily="2" charset="2"/>
              </a:rPr>
              <a:t>Konzeptuelle Sicht auf die Datenbanken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Basis für Abstraktion: Datenmodell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727C5-2337-1F46-9083-21F96134D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C9D1D-8EE1-C943-AF01-631574712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871C0A-8A2B-CB4F-B40E-846CC81FE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8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B086-333C-FB46-9C87-09752632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Datenmodell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8A23-B0B0-3744-854F-890D66A99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DB: Sammlung von Daten</a:t>
            </a:r>
          </a:p>
          <a:p>
            <a:r>
              <a:rPr lang="de-DE" dirty="0"/>
              <a:t>DB-Struktur/Schema: Elemente zur Definition, welche Daten möglich sind</a:t>
            </a:r>
          </a:p>
          <a:p>
            <a:pPr lvl="1"/>
            <a:r>
              <a:rPr lang="de-DE" dirty="0"/>
              <a:t>Datentypen (z.B. String, Integer, ...)</a:t>
            </a:r>
          </a:p>
          <a:p>
            <a:pPr lvl="1"/>
            <a:r>
              <a:rPr lang="de-DE" dirty="0"/>
              <a:t>Beziehungen (z.B. „Jeder Mitarbeiter hat einen Vorgesetzten.“)</a:t>
            </a:r>
          </a:p>
          <a:p>
            <a:pPr lvl="1"/>
            <a:r>
              <a:rPr lang="de-DE" dirty="0"/>
              <a:t>Einschränkungen (z.B. Das Geburtsdatum muss in der Vergangenheit liegen)</a:t>
            </a:r>
          </a:p>
          <a:p>
            <a:endParaRPr lang="de-DE" dirty="0"/>
          </a:p>
          <a:p>
            <a:r>
              <a:rPr lang="de-DE" dirty="0"/>
              <a:t>Datenmodell</a:t>
            </a:r>
          </a:p>
          <a:p>
            <a:pPr lvl="1"/>
            <a:r>
              <a:rPr lang="de-DE" dirty="0"/>
              <a:t>Elemente zur Definition einer Datenbankstruktur</a:t>
            </a:r>
          </a:p>
          <a:p>
            <a:pPr lvl="1"/>
            <a:r>
              <a:rPr lang="de-DE" dirty="0"/>
              <a:t>Basis-Operationen zur Abfrage und Änderung von Daten</a:t>
            </a:r>
          </a:p>
          <a:p>
            <a:pPr lvl="1"/>
            <a:r>
              <a:rPr lang="de-DE" dirty="0"/>
              <a:t>Erweiterungen durch benutzerdefinierte Operationen</a:t>
            </a:r>
          </a:p>
          <a:p>
            <a:endParaRPr lang="de-DE" dirty="0"/>
          </a:p>
          <a:p>
            <a:r>
              <a:rPr lang="de-DE" dirty="0"/>
              <a:t>Populäres Beispiel: das </a:t>
            </a:r>
            <a:r>
              <a:rPr lang="de-DE" b="1" dirty="0">
                <a:solidFill>
                  <a:schemeClr val="accent1"/>
                </a:solidFill>
              </a:rPr>
              <a:t>relationale Datenmodell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A1050-B683-914E-92BA-CCC03849ED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22431-681D-3744-B0E7-C585DACA4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08437-2B7A-304C-A2D1-AC6124685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08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64DF-4999-2B46-A988-360B7464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Modellierungsebenen von Datenmodellen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A689A-2E3E-0D45-9921-95679BDD1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Konzeptuelle Datenmodelle</a:t>
            </a:r>
          </a:p>
          <a:p>
            <a:pPr lvl="1"/>
            <a:r>
              <a:rPr lang="de-DE" dirty="0"/>
              <a:t>Zur Definition der Miniwelt (</a:t>
            </a:r>
            <a:r>
              <a:rPr lang="de-DE" dirty="0">
                <a:sym typeface="Wingdings" pitchFamily="2" charset="2"/>
              </a:rPr>
              <a:t>➝ Kundenanforderungen)</a:t>
            </a:r>
          </a:p>
          <a:p>
            <a:pPr lvl="1"/>
            <a:r>
              <a:rPr lang="de-DE" dirty="0">
                <a:sym typeface="Wingdings" pitchFamily="2" charset="2"/>
              </a:rPr>
              <a:t>Beispiel: Entity-</a:t>
            </a:r>
            <a:r>
              <a:rPr lang="de-DE" dirty="0" err="1">
                <a:sym typeface="Wingdings" pitchFamily="2" charset="2"/>
              </a:rPr>
              <a:t>Relationship</a:t>
            </a:r>
            <a:r>
              <a:rPr lang="de-DE" dirty="0">
                <a:sym typeface="Wingdings" pitchFamily="2" charset="2"/>
              </a:rPr>
              <a:t>-Modell (ER-Modell)</a:t>
            </a:r>
          </a:p>
          <a:p>
            <a:pPr lvl="1">
              <a:buNone/>
            </a:pPr>
            <a:endParaRPr lang="de-DE" dirty="0"/>
          </a:p>
          <a:p>
            <a:r>
              <a:rPr lang="de-DE" dirty="0"/>
              <a:t>Logische Datenmodelle</a:t>
            </a:r>
          </a:p>
          <a:p>
            <a:pPr lvl="1"/>
            <a:r>
              <a:rPr lang="de-DE" dirty="0"/>
              <a:t>Spezifikation, die leicht implementiert werden kann (</a:t>
            </a:r>
            <a:r>
              <a:rPr lang="de-DE" dirty="0">
                <a:sym typeface="Wingdings" pitchFamily="2" charset="2"/>
              </a:rPr>
              <a:t>➝ für Entwickler, unabhängig vom DBMS)</a:t>
            </a:r>
          </a:p>
          <a:p>
            <a:pPr lvl="1"/>
            <a:r>
              <a:rPr lang="de-DE" dirty="0">
                <a:sym typeface="Wingdings" pitchFamily="2" charset="2"/>
              </a:rPr>
              <a:t>Beispiel: Relationales Datenmodell</a:t>
            </a:r>
          </a:p>
          <a:p>
            <a:pPr lvl="1">
              <a:buNone/>
            </a:pPr>
            <a:endParaRPr lang="de-DE" dirty="0"/>
          </a:p>
          <a:p>
            <a:r>
              <a:rPr lang="de-DE" dirty="0"/>
              <a:t>Physische Datenmodelle</a:t>
            </a:r>
          </a:p>
          <a:p>
            <a:pPr lvl="1"/>
            <a:r>
              <a:rPr lang="de-DE" dirty="0"/>
              <a:t>Spezifikation der konkreten Datenspeicherung (für ein konkretes DBMS)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2DB6-8D42-D444-9570-F0C93A1B71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09787-D924-B04C-8F63-559869108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4595C-49F6-AE41-A6C7-9E2B0D45D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9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Eine kurze Geschichte der Datenmodelle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B7BA2-BD53-744D-9378-7212F11816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Einführung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B8893-F31C-3A4D-BC5F-41DBE4A0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7DF081D-10DE-4B74-9430-A19A7CE4796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Text Box 37" descr="Diagonal dunkel nach oben"/>
          <p:cNvSpPr txBox="1">
            <a:spLocks noChangeArrowheads="1"/>
          </p:cNvSpPr>
          <p:nvPr/>
        </p:nvSpPr>
        <p:spPr bwMode="auto">
          <a:xfrm>
            <a:off x="6233160" y="5501959"/>
            <a:ext cx="1905000" cy="287337"/>
          </a:xfrm>
          <a:prstGeom prst="rect">
            <a:avLst/>
          </a:prstGeom>
          <a:pattFill prst="ltUpDiag">
            <a:fgClr>
              <a:srgbClr val="CCFFCC"/>
            </a:fgClr>
            <a:bgClr>
              <a:srgbClr val="FFFFFF"/>
            </a:bgClr>
          </a:patt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r>
              <a:rPr lang="de-DE" sz="1200"/>
              <a:t>native XML-DBen</a:t>
            </a:r>
          </a:p>
        </p:txBody>
      </p:sp>
      <p:sp>
        <p:nvSpPr>
          <p:cNvPr id="7" name="Freeform 40"/>
          <p:cNvSpPr>
            <a:spLocks/>
          </p:cNvSpPr>
          <p:nvPr/>
        </p:nvSpPr>
        <p:spPr bwMode="auto">
          <a:xfrm>
            <a:off x="3923349" y="5003483"/>
            <a:ext cx="1038225" cy="500062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39"/>
          <p:cNvSpPr>
            <a:spLocks/>
          </p:cNvSpPr>
          <p:nvPr/>
        </p:nvSpPr>
        <p:spPr bwMode="auto">
          <a:xfrm flipV="1">
            <a:off x="7847649" y="4431983"/>
            <a:ext cx="504825" cy="576262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triangle" w="sm" len="lg"/>
            <a:tailEnd type="none" w="sm" len="lg"/>
          </a:ln>
        </p:spPr>
        <p:txBody>
          <a:bodyPr rot="10800000"/>
          <a:lstStyle/>
          <a:p>
            <a:endParaRPr lang="de-DE"/>
          </a:p>
        </p:txBody>
      </p:sp>
      <p:sp>
        <p:nvSpPr>
          <p:cNvPr id="9" name="Freeform 36"/>
          <p:cNvSpPr>
            <a:spLocks/>
          </p:cNvSpPr>
          <p:nvPr/>
        </p:nvSpPr>
        <p:spPr bwMode="auto">
          <a:xfrm flipH="1" flipV="1">
            <a:off x="6780849" y="4431983"/>
            <a:ext cx="1138237" cy="576262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triangle" w="sm" len="lg"/>
            <a:tailEnd type="none" w="sm" len="lg"/>
          </a:ln>
        </p:spPr>
        <p:txBody>
          <a:bodyPr rot="10800000"/>
          <a:lstStyle/>
          <a:p>
            <a:endParaRPr lang="de-D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40873" y="3042920"/>
            <a:ext cx="533400" cy="1803400"/>
          </a:xfrm>
          <a:custGeom>
            <a:avLst/>
            <a:gdLst>
              <a:gd name="T0" fmla="*/ 2147483647 w 352"/>
              <a:gd name="T1" fmla="*/ 0 h 864"/>
              <a:gd name="T2" fmla="*/ 2147483647 w 352"/>
              <a:gd name="T3" fmla="*/ 2147483647 h 864"/>
              <a:gd name="T4" fmla="*/ 2147483647 w 352"/>
              <a:gd name="T5" fmla="*/ 2147483647 h 864"/>
              <a:gd name="T6" fmla="*/ 0 60000 65536"/>
              <a:gd name="T7" fmla="*/ 0 60000 65536"/>
              <a:gd name="T8" fmla="*/ 0 60000 65536"/>
              <a:gd name="T9" fmla="*/ 0 w 352"/>
              <a:gd name="T10" fmla="*/ 0 h 864"/>
              <a:gd name="T11" fmla="*/ 352 w 352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864">
                <a:moveTo>
                  <a:pt x="256" y="0"/>
                </a:moveTo>
                <a:cubicBezTo>
                  <a:pt x="128" y="120"/>
                  <a:pt x="0" y="240"/>
                  <a:pt x="16" y="384"/>
                </a:cubicBezTo>
                <a:cubicBezTo>
                  <a:pt x="32" y="528"/>
                  <a:pt x="192" y="696"/>
                  <a:pt x="352" y="86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H="1">
            <a:off x="8414385" y="2954020"/>
            <a:ext cx="533400" cy="527050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522831" y="2801621"/>
            <a:ext cx="987770" cy="276999"/>
          </a:xfrm>
          <a:prstGeom prst="rect">
            <a:avLst/>
          </a:prstGeom>
          <a:solidFill>
            <a:srgbClr val="CCFF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(E)ER Modell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384374" y="1493521"/>
            <a:ext cx="948272" cy="276999"/>
          </a:xfrm>
          <a:prstGeom prst="rect">
            <a:avLst/>
          </a:prstGeom>
          <a:pattFill prst="dkDnDiag">
            <a:fgClr>
              <a:srgbClr val="FFFFCC"/>
            </a:fgClr>
            <a:bgClr>
              <a:schemeClr val="bg1"/>
            </a:bgClr>
          </a:pattFill>
          <a:ln w="12700">
            <a:solidFill>
              <a:srgbClr val="80808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 dirty="0"/>
              <a:t>Dateisystem</a:t>
            </a:r>
          </a:p>
        </p:txBody>
      </p:sp>
      <p:grpSp>
        <p:nvGrpSpPr>
          <p:cNvPr id="14" name="Gruppieren 45"/>
          <p:cNvGrpSpPr>
            <a:grpSpLocks/>
          </p:cNvGrpSpPr>
          <p:nvPr/>
        </p:nvGrpSpPr>
        <p:grpSpPr bwMode="auto">
          <a:xfrm>
            <a:off x="3615133" y="1620521"/>
            <a:ext cx="4397542" cy="823099"/>
            <a:chOff x="2334973" y="2184400"/>
            <a:chExt cx="4397542" cy="823099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334973" y="2730500"/>
              <a:ext cx="1553053" cy="276999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de-DE" sz="1200"/>
                <a:t>hierarchisches Modell</a:t>
              </a: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044825" y="2184400"/>
              <a:ext cx="1038225" cy="546100"/>
            </a:xfrm>
            <a:custGeom>
              <a:avLst/>
              <a:gdLst>
                <a:gd name="T0" fmla="*/ 2147483647 w 624"/>
                <a:gd name="T1" fmla="*/ 2147483647 h 344"/>
                <a:gd name="T2" fmla="*/ 2147483647 w 624"/>
                <a:gd name="T3" fmla="*/ 2147483647 h 344"/>
                <a:gd name="T4" fmla="*/ 0 w 624"/>
                <a:gd name="T5" fmla="*/ 2147483647 h 344"/>
                <a:gd name="T6" fmla="*/ 0 60000 65536"/>
                <a:gd name="T7" fmla="*/ 0 60000 65536"/>
                <a:gd name="T8" fmla="*/ 0 60000 65536"/>
                <a:gd name="T9" fmla="*/ 0 w 624"/>
                <a:gd name="T10" fmla="*/ 0 h 344"/>
                <a:gd name="T11" fmla="*/ 624 w 62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344">
                  <a:moveTo>
                    <a:pt x="624" y="8"/>
                  </a:moveTo>
                  <a:cubicBezTo>
                    <a:pt x="460" y="4"/>
                    <a:pt x="296" y="0"/>
                    <a:pt x="192" y="56"/>
                  </a:cubicBezTo>
                  <a:cubicBezTo>
                    <a:pt x="88" y="112"/>
                    <a:pt x="44" y="228"/>
                    <a:pt x="0" y="34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triangle" w="sm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 flipH="1">
              <a:off x="5064125" y="2184400"/>
              <a:ext cx="990600" cy="546100"/>
            </a:xfrm>
            <a:custGeom>
              <a:avLst/>
              <a:gdLst>
                <a:gd name="T0" fmla="*/ 2147483647 w 624"/>
                <a:gd name="T1" fmla="*/ 2147483647 h 344"/>
                <a:gd name="T2" fmla="*/ 2147483647 w 624"/>
                <a:gd name="T3" fmla="*/ 2147483647 h 344"/>
                <a:gd name="T4" fmla="*/ 0 w 624"/>
                <a:gd name="T5" fmla="*/ 2147483647 h 344"/>
                <a:gd name="T6" fmla="*/ 0 60000 65536"/>
                <a:gd name="T7" fmla="*/ 0 60000 65536"/>
                <a:gd name="T8" fmla="*/ 0 60000 65536"/>
                <a:gd name="T9" fmla="*/ 0 w 624"/>
                <a:gd name="T10" fmla="*/ 0 h 344"/>
                <a:gd name="T11" fmla="*/ 624 w 62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344">
                  <a:moveTo>
                    <a:pt x="624" y="8"/>
                  </a:moveTo>
                  <a:cubicBezTo>
                    <a:pt x="460" y="4"/>
                    <a:pt x="296" y="0"/>
                    <a:pt x="192" y="56"/>
                  </a:cubicBezTo>
                  <a:cubicBezTo>
                    <a:pt x="88" y="112"/>
                    <a:pt x="44" y="228"/>
                    <a:pt x="0" y="34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triangle" w="sm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5237234" y="2730500"/>
              <a:ext cx="1495281" cy="276999"/>
            </a:xfrm>
            <a:prstGeom prst="rect">
              <a:avLst/>
            </a:prstGeom>
            <a:solidFill>
              <a:srgbClr val="FFFFCC"/>
            </a:solidFill>
            <a:ln w="63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de-DE" sz="1200"/>
                <a:t>    Netzwerkmodell    </a:t>
              </a:r>
            </a:p>
          </p:txBody>
        </p:sp>
      </p:grpSp>
      <p:sp>
        <p:nvSpPr>
          <p:cNvPr id="19" name="Freeform 19"/>
          <p:cNvSpPr>
            <a:spLocks/>
          </p:cNvSpPr>
          <p:nvPr/>
        </p:nvSpPr>
        <p:spPr bwMode="auto">
          <a:xfrm flipH="1" flipV="1">
            <a:off x="6820536" y="3712845"/>
            <a:ext cx="720725" cy="700088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triangle" w="sm" len="lg"/>
            <a:tailEnd type="none" w="sm" len="lg"/>
          </a:ln>
        </p:spPr>
        <p:txBody>
          <a:bodyPr rot="10800000"/>
          <a:lstStyle/>
          <a:p>
            <a:endParaRPr lang="de-DE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505211" y="3487421"/>
            <a:ext cx="2215222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erweiterte semantische Modelle</a:t>
            </a: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 flipH="1">
            <a:off x="4336099" y="3966846"/>
            <a:ext cx="1095375" cy="269875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 type="none" w="sm" len="sm"/>
            <a:tailEnd type="non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 flipH="1">
            <a:off x="3980498" y="3966846"/>
            <a:ext cx="1439862" cy="276225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405521" y="3843021"/>
            <a:ext cx="1737078" cy="276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Komplex-Objekt Modelle</a:t>
            </a: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3791586" y="2957195"/>
            <a:ext cx="1095375" cy="190500"/>
          </a:xfrm>
          <a:custGeom>
            <a:avLst/>
            <a:gdLst>
              <a:gd name="T0" fmla="*/ 2147483647 w 624"/>
              <a:gd name="T1" fmla="*/ 2147483647 h 344"/>
              <a:gd name="T2" fmla="*/ 2147483647 w 624"/>
              <a:gd name="T3" fmla="*/ 2147483647 h 344"/>
              <a:gd name="T4" fmla="*/ 0 w 624"/>
              <a:gd name="T5" fmla="*/ 2147483647 h 344"/>
              <a:gd name="T6" fmla="*/ 0 60000 65536"/>
              <a:gd name="T7" fmla="*/ 0 60000 65536"/>
              <a:gd name="T8" fmla="*/ 0 60000 65536"/>
              <a:gd name="T9" fmla="*/ 0 w 624"/>
              <a:gd name="T10" fmla="*/ 0 h 344"/>
              <a:gd name="T11" fmla="*/ 624 w 624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344">
                <a:moveTo>
                  <a:pt x="624" y="8"/>
                </a:moveTo>
                <a:cubicBezTo>
                  <a:pt x="460" y="4"/>
                  <a:pt x="296" y="0"/>
                  <a:pt x="192" y="56"/>
                </a:cubicBezTo>
                <a:cubicBezTo>
                  <a:pt x="88" y="112"/>
                  <a:pt x="44" y="228"/>
                  <a:pt x="0" y="344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grpSp>
        <p:nvGrpSpPr>
          <p:cNvPr id="25" name="Gruppieren 46"/>
          <p:cNvGrpSpPr>
            <a:grpSpLocks/>
          </p:cNvGrpSpPr>
          <p:nvPr/>
        </p:nvGrpSpPr>
        <p:grpSpPr bwMode="auto">
          <a:xfrm>
            <a:off x="4886187" y="2296796"/>
            <a:ext cx="1958934" cy="804049"/>
            <a:chOff x="3606027" y="2860675"/>
            <a:chExt cx="1958934" cy="804049"/>
          </a:xfrm>
        </p:grpSpPr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4654550" y="2863850"/>
              <a:ext cx="533400" cy="517525"/>
            </a:xfrm>
            <a:custGeom>
              <a:avLst/>
              <a:gdLst>
                <a:gd name="T0" fmla="*/ 2147483647 w 624"/>
                <a:gd name="T1" fmla="*/ 2147483647 h 344"/>
                <a:gd name="T2" fmla="*/ 2147483647 w 624"/>
                <a:gd name="T3" fmla="*/ 2147483647 h 344"/>
                <a:gd name="T4" fmla="*/ 0 w 624"/>
                <a:gd name="T5" fmla="*/ 2147483647 h 344"/>
                <a:gd name="T6" fmla="*/ 0 60000 65536"/>
                <a:gd name="T7" fmla="*/ 0 60000 65536"/>
                <a:gd name="T8" fmla="*/ 0 60000 65536"/>
                <a:gd name="T9" fmla="*/ 0 w 624"/>
                <a:gd name="T10" fmla="*/ 0 h 344"/>
                <a:gd name="T11" fmla="*/ 624 w 62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344">
                  <a:moveTo>
                    <a:pt x="624" y="8"/>
                  </a:moveTo>
                  <a:cubicBezTo>
                    <a:pt x="460" y="4"/>
                    <a:pt x="296" y="0"/>
                    <a:pt x="192" y="56"/>
                  </a:cubicBezTo>
                  <a:cubicBezTo>
                    <a:pt x="88" y="112"/>
                    <a:pt x="44" y="228"/>
                    <a:pt x="0" y="34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triangle" w="sm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 flipH="1">
              <a:off x="3921125" y="2860675"/>
              <a:ext cx="571500" cy="517525"/>
            </a:xfrm>
            <a:custGeom>
              <a:avLst/>
              <a:gdLst>
                <a:gd name="T0" fmla="*/ 2147483647 w 624"/>
                <a:gd name="T1" fmla="*/ 2147483647 h 344"/>
                <a:gd name="T2" fmla="*/ 2147483647 w 624"/>
                <a:gd name="T3" fmla="*/ 2147483647 h 344"/>
                <a:gd name="T4" fmla="*/ 0 w 624"/>
                <a:gd name="T5" fmla="*/ 2147483647 h 344"/>
                <a:gd name="T6" fmla="*/ 0 60000 65536"/>
                <a:gd name="T7" fmla="*/ 0 60000 65536"/>
                <a:gd name="T8" fmla="*/ 0 60000 65536"/>
                <a:gd name="T9" fmla="*/ 0 w 624"/>
                <a:gd name="T10" fmla="*/ 0 h 344"/>
                <a:gd name="T11" fmla="*/ 624 w 624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344">
                  <a:moveTo>
                    <a:pt x="624" y="8"/>
                  </a:moveTo>
                  <a:cubicBezTo>
                    <a:pt x="460" y="4"/>
                    <a:pt x="296" y="0"/>
                    <a:pt x="192" y="56"/>
                  </a:cubicBezTo>
                  <a:cubicBezTo>
                    <a:pt x="88" y="112"/>
                    <a:pt x="44" y="228"/>
                    <a:pt x="0" y="34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 type="none" w="sm" len="sm"/>
              <a:tailEnd type="triangle" w="sm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3606027" y="3387725"/>
              <a:ext cx="1958934" cy="276999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de-DE" sz="1200"/>
                <a:t>(flaches) relationales Modell</a:t>
              </a:r>
            </a:p>
          </p:txBody>
        </p:sp>
      </p:grp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418523" y="3385821"/>
            <a:ext cx="0" cy="4476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351235" y="3006409"/>
            <a:ext cx="1407500" cy="4616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(geschachtelte) </a:t>
            </a:r>
          </a:p>
          <a:p>
            <a:pPr algn="ctr" defTabSz="762000"/>
            <a:r>
              <a:rPr lang="de-DE" sz="1200"/>
              <a:t>relationale Modelle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5877560" y="3709671"/>
            <a:ext cx="0" cy="5429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726023" y="3485834"/>
            <a:ext cx="2323713" cy="276999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 i="1" dirty="0"/>
              <a:t>objektorientierte Programmierung</a:t>
            </a: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887085" y="4319271"/>
            <a:ext cx="0" cy="5429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961574" y="4257359"/>
            <a:ext cx="1857375" cy="287337"/>
          </a:xfrm>
          <a:prstGeom prst="rect">
            <a:avLst/>
          </a:prstGeom>
          <a:pattFill prst="dkDnDiag">
            <a:fgClr>
              <a:srgbClr val="FFFFCC"/>
            </a:fgClr>
            <a:bgClr>
              <a:srgbClr val="CCFFCC"/>
            </a:bgClr>
          </a:patt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objektorientierte Modelle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7252336" y="2565083"/>
            <a:ext cx="2703513" cy="14017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7252336" y="2717483"/>
            <a:ext cx="2703513" cy="1249362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8416607" y="4865371"/>
            <a:ext cx="1313180" cy="276999"/>
          </a:xfrm>
          <a:prstGeom prst="rect">
            <a:avLst/>
          </a:prstGeom>
          <a:solidFill>
            <a:srgbClr val="FFFFCC"/>
          </a:solid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XML-bas. Modelle</a:t>
            </a:r>
          </a:p>
        </p:txBody>
      </p:sp>
      <p:sp>
        <p:nvSpPr>
          <p:cNvPr id="38" name="Text Box 36" descr="Diagonal dunkel nach oben"/>
          <p:cNvSpPr txBox="1">
            <a:spLocks noChangeArrowheads="1"/>
          </p:cNvSpPr>
          <p:nvPr/>
        </p:nvSpPr>
        <p:spPr bwMode="auto">
          <a:xfrm>
            <a:off x="3709035" y="5501959"/>
            <a:ext cx="1905000" cy="287337"/>
          </a:xfrm>
          <a:prstGeom prst="rect">
            <a:avLst/>
          </a:prstGeom>
          <a:pattFill prst="ltUpDiag">
            <a:fgClr>
              <a:srgbClr val="CCFFCC"/>
            </a:fgClr>
            <a:bgClr>
              <a:srgbClr val="FFFFFF"/>
            </a:bgClr>
          </a:patt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/>
            <a:r>
              <a:rPr lang="de-DE" sz="1200"/>
              <a:t>enabled XML-DBen</a:t>
            </a:r>
          </a:p>
        </p:txBody>
      </p:sp>
      <p:sp>
        <p:nvSpPr>
          <p:cNvPr id="39" name="Freeform 41"/>
          <p:cNvSpPr>
            <a:spLocks/>
          </p:cNvSpPr>
          <p:nvPr/>
        </p:nvSpPr>
        <p:spPr bwMode="auto">
          <a:xfrm>
            <a:off x="7228523" y="4574859"/>
            <a:ext cx="806450" cy="928687"/>
          </a:xfrm>
          <a:custGeom>
            <a:avLst/>
            <a:gdLst>
              <a:gd name="T0" fmla="*/ 2147483647 w 508"/>
              <a:gd name="T1" fmla="*/ 0 h 607"/>
              <a:gd name="T2" fmla="*/ 2147483647 w 508"/>
              <a:gd name="T3" fmla="*/ 2147483647 h 607"/>
              <a:gd name="T4" fmla="*/ 0 w 508"/>
              <a:gd name="T5" fmla="*/ 2147483647 h 607"/>
              <a:gd name="T6" fmla="*/ 0 60000 65536"/>
              <a:gd name="T7" fmla="*/ 0 60000 65536"/>
              <a:gd name="T8" fmla="*/ 0 60000 65536"/>
              <a:gd name="T9" fmla="*/ 0 w 508"/>
              <a:gd name="T10" fmla="*/ 0 h 607"/>
              <a:gd name="T11" fmla="*/ 508 w 508"/>
              <a:gd name="T12" fmla="*/ 607 h 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607">
                <a:moveTo>
                  <a:pt x="420" y="0"/>
                </a:moveTo>
                <a:cubicBezTo>
                  <a:pt x="389" y="49"/>
                  <a:pt x="508" y="198"/>
                  <a:pt x="366" y="383"/>
                </a:cubicBezTo>
                <a:cubicBezTo>
                  <a:pt x="248" y="579"/>
                  <a:pt x="11" y="570"/>
                  <a:pt x="0" y="607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40" name="Freeform 42"/>
          <p:cNvSpPr>
            <a:spLocks/>
          </p:cNvSpPr>
          <p:nvPr/>
        </p:nvSpPr>
        <p:spPr bwMode="auto">
          <a:xfrm>
            <a:off x="4671060" y="4574859"/>
            <a:ext cx="3200400" cy="928687"/>
          </a:xfrm>
          <a:custGeom>
            <a:avLst/>
            <a:gdLst>
              <a:gd name="T0" fmla="*/ 2147483647 w 2016"/>
              <a:gd name="T1" fmla="*/ 0 h 479"/>
              <a:gd name="T2" fmla="*/ 2147483647 w 2016"/>
              <a:gd name="T3" fmla="*/ 2147483647 h 479"/>
              <a:gd name="T4" fmla="*/ 2147483647 w 2016"/>
              <a:gd name="T5" fmla="*/ 2147483647 h 479"/>
              <a:gd name="T6" fmla="*/ 0 w 2016"/>
              <a:gd name="T7" fmla="*/ 2147483647 h 479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479"/>
              <a:gd name="T14" fmla="*/ 2016 w 2016"/>
              <a:gd name="T15" fmla="*/ 479 h 4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479">
                <a:moveTo>
                  <a:pt x="2016" y="0"/>
                </a:moveTo>
                <a:cubicBezTo>
                  <a:pt x="1954" y="52"/>
                  <a:pt x="1922" y="254"/>
                  <a:pt x="1645" y="312"/>
                </a:cubicBezTo>
                <a:cubicBezTo>
                  <a:pt x="1368" y="370"/>
                  <a:pt x="626" y="323"/>
                  <a:pt x="352" y="351"/>
                </a:cubicBezTo>
                <a:cubicBezTo>
                  <a:pt x="78" y="379"/>
                  <a:pt x="73" y="452"/>
                  <a:pt x="0" y="479"/>
                </a:cubicBezTo>
              </a:path>
            </a:pathLst>
          </a:custGeom>
          <a:noFill/>
          <a:ln w="6350">
            <a:solidFill>
              <a:schemeClr val="tx1"/>
            </a:solidFill>
            <a:round/>
            <a:headEnd type="none" w="sm" len="sm"/>
            <a:tailEnd type="triangle" w="sm" len="lg"/>
          </a:ln>
        </p:spPr>
        <p:txBody>
          <a:bodyPr/>
          <a:lstStyle/>
          <a:p>
            <a:endParaRPr lang="de-DE"/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7656350" y="4293871"/>
            <a:ext cx="460382" cy="276999"/>
          </a:xfrm>
          <a:prstGeom prst="rect">
            <a:avLst/>
          </a:prstGeom>
          <a:solidFill>
            <a:srgbClr val="CCFFCC"/>
          </a:solidFill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 i="1" dirty="0"/>
              <a:t>XML</a:t>
            </a:r>
          </a:p>
        </p:txBody>
      </p:sp>
      <p:grpSp>
        <p:nvGrpSpPr>
          <p:cNvPr id="42" name="Group 47"/>
          <p:cNvGrpSpPr>
            <a:grpSpLocks/>
          </p:cNvGrpSpPr>
          <p:nvPr/>
        </p:nvGrpSpPr>
        <p:grpSpPr bwMode="auto">
          <a:xfrm>
            <a:off x="5209224" y="2322195"/>
            <a:ext cx="2071687" cy="3181350"/>
            <a:chOff x="2448" y="1872"/>
            <a:chExt cx="1493" cy="2004"/>
          </a:xfrm>
        </p:grpSpPr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448" y="1872"/>
              <a:ext cx="1493" cy="2004"/>
            </a:xfrm>
            <a:custGeom>
              <a:avLst/>
              <a:gdLst>
                <a:gd name="T0" fmla="*/ 0 w 1493"/>
                <a:gd name="T1" fmla="*/ 0 h 2004"/>
                <a:gd name="T2" fmla="*/ 1255 w 1493"/>
                <a:gd name="T3" fmla="*/ 298 h 2004"/>
                <a:gd name="T4" fmla="*/ 1433 w 1493"/>
                <a:gd name="T5" fmla="*/ 1590 h 2004"/>
                <a:gd name="T6" fmla="*/ 1436 w 1493"/>
                <a:gd name="T7" fmla="*/ 2004 h 20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3"/>
                <a:gd name="T13" fmla="*/ 0 h 2004"/>
                <a:gd name="T14" fmla="*/ 1493 w 1493"/>
                <a:gd name="T15" fmla="*/ 2004 h 20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3" h="2004">
                  <a:moveTo>
                    <a:pt x="0" y="0"/>
                  </a:moveTo>
                  <a:cubicBezTo>
                    <a:pt x="209" y="50"/>
                    <a:pt x="1016" y="33"/>
                    <a:pt x="1255" y="298"/>
                  </a:cubicBezTo>
                  <a:cubicBezTo>
                    <a:pt x="1493" y="563"/>
                    <a:pt x="1439" y="1309"/>
                    <a:pt x="1433" y="1590"/>
                  </a:cubicBezTo>
                  <a:cubicBezTo>
                    <a:pt x="1424" y="1872"/>
                    <a:pt x="1436" y="1937"/>
                    <a:pt x="1436" y="200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dash"/>
              <a:round/>
              <a:headEnd type="none" w="sm" len="sm"/>
              <a:tailEnd type="triangle" w="sm" len="lg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3852" y="3682"/>
              <a:ext cx="47" cy="4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3861" y="2917"/>
              <a:ext cx="47" cy="4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121" y="1929"/>
              <a:ext cx="47" cy="4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989711" y="4859021"/>
            <a:ext cx="1804275" cy="276999"/>
          </a:xfrm>
          <a:prstGeom prst="rect">
            <a:avLst/>
          </a:prstGeom>
          <a:pattFill prst="dkDnDiag">
            <a:fgClr>
              <a:srgbClr val="FFFFCC"/>
            </a:fgClr>
            <a:bgClr>
              <a:srgbClr val="CCFFCC"/>
            </a:bgClr>
          </a:pattFill>
          <a:ln w="12700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de-DE" sz="1200"/>
              <a:t>objektrelationale Modelle</a:t>
            </a:r>
          </a:p>
        </p:txBody>
      </p:sp>
    </p:spTree>
    <p:extLst>
      <p:ext uri="{BB962C8B-B14F-4D97-AF65-F5344CB8AC3E}">
        <p14:creationId xmlns:p14="http://schemas.microsoft.com/office/powerpoint/2010/main" val="42451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7" grpId="0" animBg="1"/>
    </p:bldLst>
  </p:timing>
</p:sld>
</file>

<file path=ppt/theme/theme1.xml><?xml version="1.0" encoding="utf-8"?>
<a:theme xmlns:a="http://schemas.openxmlformats.org/drawingml/2006/main" name="UM-de-new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M-de-new" id="{4DCDB2B7-4269-434F-800D-8844E1DF49E0}" vid="{DABDC0BD-C33F-9645-A311-12D85F957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2982</Words>
  <Application>Microsoft Macintosh PowerPoint</Application>
  <PresentationFormat>Widescreen</PresentationFormat>
  <Paragraphs>797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ＭＳ Ｐゴシック</vt:lpstr>
      <vt:lpstr>Arial</vt:lpstr>
      <vt:lpstr>Calibri</vt:lpstr>
      <vt:lpstr>Courier</vt:lpstr>
      <vt:lpstr>Meta Offc Pro</vt:lpstr>
      <vt:lpstr>NICHTLUSDICK</vt:lpstr>
      <vt:lpstr>Wingdings</vt:lpstr>
      <vt:lpstr>Zapf Dingbats</vt:lpstr>
      <vt:lpstr>UM-de-new</vt:lpstr>
      <vt:lpstr>Einführung</vt:lpstr>
      <vt:lpstr>Inhalte: Datenbanken (DBs)</vt:lpstr>
      <vt:lpstr>Überblick: 1. Einführung </vt:lpstr>
      <vt:lpstr>Datenbank (DB)</vt:lpstr>
      <vt:lpstr>Erstes Beispiel einer (relationalen) DB und einer Anfrage</vt:lpstr>
      <vt:lpstr>Datenabstraktion</vt:lpstr>
      <vt:lpstr>Datenmodell</vt:lpstr>
      <vt:lpstr>Modellierungsebenen von Datenmodellen</vt:lpstr>
      <vt:lpstr>Eine kurze Geschichte der Datenmodelle</vt:lpstr>
      <vt:lpstr>Hierarchisches Modell</vt:lpstr>
      <vt:lpstr>Eigenschaften des Hierarchischen Modells</vt:lpstr>
      <vt:lpstr>Netzwerkmodell</vt:lpstr>
      <vt:lpstr>Das (flache) relationale Modell</vt:lpstr>
      <vt:lpstr>Schema / Instanz / DB-Zustand</vt:lpstr>
      <vt:lpstr>Physische Datenmodelle</vt:lpstr>
      <vt:lpstr>Datenunabhängigkeit</vt:lpstr>
      <vt:lpstr>Beispiele für Änderungen</vt:lpstr>
      <vt:lpstr>Beispiele für Änderungen</vt:lpstr>
      <vt:lpstr>Viele gleichzeitige Benutzer...</vt:lpstr>
      <vt:lpstr>Viele gleichzeitige Benutzer...</vt:lpstr>
      <vt:lpstr>Zwischenzusammenfassung</vt:lpstr>
      <vt:lpstr>Überblick: 1. Einführung </vt:lpstr>
      <vt:lpstr>DB-Sprachen</vt:lpstr>
      <vt:lpstr>SQL : Structured Query Language</vt:lpstr>
      <vt:lpstr>Datenbankmanagementsystem (DBMS) &amp; Datenbanksystem (DBS)</vt:lpstr>
      <vt:lpstr>Erweiterte Systemumgebung</vt:lpstr>
      <vt:lpstr>Architektur eines DBMS</vt:lpstr>
      <vt:lpstr>Zwischenzusammenfassung</vt:lpstr>
      <vt:lpstr>Überblick: 1. Einführung </vt:lpstr>
      <vt:lpstr>Phasen des DB-Entwurfs</vt:lpstr>
      <vt:lpstr>Zwischenzusammenfassung</vt:lpstr>
      <vt:lpstr>Inhalte: Datenbanken (DBs)</vt:lpstr>
      <vt:lpstr>Überblick: 1. Einführung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MOBI-DBs-B: DatenbankSysteme</dc:title>
  <dc:creator>Microsoft Office User</dc:creator>
  <cp:lastModifiedBy>Tanya Braun</cp:lastModifiedBy>
  <cp:revision>120</cp:revision>
  <cp:lastPrinted>2023-03-28T09:18:38Z</cp:lastPrinted>
  <dcterms:created xsi:type="dcterms:W3CDTF">2019-02-21T11:57:08Z</dcterms:created>
  <dcterms:modified xsi:type="dcterms:W3CDTF">2024-05-02T09:29:46Z</dcterms:modified>
</cp:coreProperties>
</file>