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93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2" r:id="rId3"/>
    <p:sldId id="273" r:id="rId4"/>
    <p:sldId id="274" r:id="rId5"/>
    <p:sldId id="279" r:id="rId6"/>
    <p:sldId id="280" r:id="rId7"/>
    <p:sldId id="276" r:id="rId8"/>
    <p:sldId id="264" r:id="rId9"/>
    <p:sldId id="278" r:id="rId10"/>
    <p:sldId id="275" r:id="rId11"/>
    <p:sldId id="277" r:id="rId12"/>
    <p:sldId id="258" r:id="rId13"/>
    <p:sldId id="261" r:id="rId14"/>
    <p:sldId id="281" r:id="rId15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64"/>
    <p:restoredTop sz="94929"/>
  </p:normalViewPr>
  <p:slideViewPr>
    <p:cSldViewPr snapToGrid="0" snapToObjects="1">
      <p:cViewPr varScale="1">
        <p:scale>
          <a:sx n="125" d="100"/>
          <a:sy n="125" d="100"/>
        </p:scale>
        <p:origin x="6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60725A-A52E-1B42-B820-38C0ACC9F7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5675D8-D39B-8E42-8F19-CC281BE088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D101C-65B3-DD45-813C-655CF84064C5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35A89-DD55-624D-89C5-351E18F601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FD301E-85E4-E84E-BB82-57F743FC99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04D98-8A81-184C-BFFD-B66B0084B4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265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40429-3676-E144-BAB7-65E862D4716B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959B5-8531-3849-8B3F-39B2E56DD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642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675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de-DE" dirty="0"/>
              <a:t>DIESES JAHR KEINE AUFZEICHNUNGEN, evtl. die vom letzten Jahr zur Verfügung stellen</a:t>
            </a:r>
          </a:p>
          <a:p>
            <a:pPr lvl="1"/>
            <a:r>
              <a:rPr lang="de-DE" dirty="0"/>
              <a:t>Aufzeichnung der Vorlesung (nicht der Übung!) per </a:t>
            </a:r>
            <a:r>
              <a:rPr lang="de-DE" dirty="0" err="1">
                <a:solidFill>
                  <a:schemeClr val="accent5"/>
                </a:solidFill>
              </a:rPr>
              <a:t>electures</a:t>
            </a:r>
            <a:endParaRPr lang="de-DE" dirty="0"/>
          </a:p>
          <a:p>
            <a:pPr lvl="2"/>
            <a:r>
              <a:rPr lang="de-DE" dirty="0"/>
              <a:t>Erfahrung hat gezeigt, dass es ein bis zwei Tage dauern kann, bis eine Aufzeichnung zur Verfügung steht</a:t>
            </a:r>
            <a:endParaRPr lang="de-DE" dirty="0">
              <a:solidFill>
                <a:schemeClr val="accent5"/>
              </a:solidFill>
            </a:endParaRP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551E-9F22-4B6E-924D-4DC3CE72867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2232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Keine verpflichtenden Abgaben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551E-9F22-4B6E-924D-4DC3CE72867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0753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Keine verpflichtenden Abgaben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551E-9F22-4B6E-924D-4DC3CE72867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296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Keine verpflichtenden Abgaben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551E-9F22-4B6E-924D-4DC3CE72867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8987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507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916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402" y="196200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8402" y="3240000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6" name="Logo">
            <a:extLst>
              <a:ext uri="{FF2B5EF4-FFF2-40B4-BE49-F238E27FC236}">
                <a16:creationId xmlns:a16="http://schemas.microsoft.com/office/drawing/2014/main" id="{179B03B2-EBED-5847-BE81-4E66985BD73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33" name="Linie">
            <a:extLst>
              <a:ext uri="{FF2B5EF4-FFF2-40B4-BE49-F238E27FC236}">
                <a16:creationId xmlns:a16="http://schemas.microsoft.com/office/drawing/2014/main" id="{8ACF9709-FDEF-994C-B10A-21B8BF8EFD73}"/>
              </a:ext>
            </a:extLst>
          </p:cNvPr>
          <p:cNvSpPr/>
          <p:nvPr/>
        </p:nvSpPr>
        <p:spPr>
          <a:xfrm>
            <a:off x="0" y="5642640"/>
            <a:ext cx="12191301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34" name="wissen.leben">
            <a:extLst>
              <a:ext uri="{FF2B5EF4-FFF2-40B4-BE49-F238E27FC236}">
                <a16:creationId xmlns:a16="http://schemas.microsoft.com/office/drawing/2014/main" id="{415D29C4-E34B-8A45-AA7E-1D586CE77E3F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grpSp>
        <p:nvGrpSpPr>
          <p:cNvPr id="57" name="Türmchen">
            <a:extLst>
              <a:ext uri="{FF2B5EF4-FFF2-40B4-BE49-F238E27FC236}">
                <a16:creationId xmlns:a16="http://schemas.microsoft.com/office/drawing/2014/main" id="{C2786F34-A14B-7149-A1A4-26264A5B322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87276" y="1035715"/>
            <a:ext cx="3504724" cy="4606925"/>
            <a:chOff x="3550" y="652"/>
            <a:chExt cx="2210" cy="2902"/>
          </a:xfrm>
        </p:grpSpPr>
        <p:sp>
          <p:nvSpPr>
            <p:cNvPr id="58" name="Glocken">
              <a:extLst>
                <a:ext uri="{FF2B5EF4-FFF2-40B4-BE49-F238E27FC236}">
                  <a16:creationId xmlns:a16="http://schemas.microsoft.com/office/drawing/2014/main" id="{897961CD-E1C4-4F4A-AA14-A9A0813CD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4D89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9" name="Glocken innen">
              <a:extLst>
                <a:ext uri="{FF2B5EF4-FFF2-40B4-BE49-F238E27FC236}">
                  <a16:creationId xmlns:a16="http://schemas.microsoft.com/office/drawing/2014/main" id="{C8B100EB-0FE2-5448-BA66-AA7E5BDD4A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3278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60" name="Türmchen">
              <a:extLst>
                <a:ext uri="{FF2B5EF4-FFF2-40B4-BE49-F238E27FC236}">
                  <a16:creationId xmlns:a16="http://schemas.microsoft.com/office/drawing/2014/main" id="{EF9E2494-27ED-FD47-AA47-B55DC5A659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61" name="Linien">
              <a:extLst>
                <a:ext uri="{FF2B5EF4-FFF2-40B4-BE49-F238E27FC236}">
                  <a16:creationId xmlns:a16="http://schemas.microsoft.com/office/drawing/2014/main" id="{275F8786-5C13-354C-B4A7-47655C5ED3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grpSp>
        <p:nvGrpSpPr>
          <p:cNvPr id="73" name="Regieanweisungen">
            <a:extLst>
              <a:ext uri="{FF2B5EF4-FFF2-40B4-BE49-F238E27FC236}">
                <a16:creationId xmlns:a16="http://schemas.microsoft.com/office/drawing/2014/main" id="{3A23A438-E371-914B-A807-0E0A5D9BA265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74" name="Linie">
              <a:extLst>
                <a:ext uri="{FF2B5EF4-FFF2-40B4-BE49-F238E27FC236}">
                  <a16:creationId xmlns:a16="http://schemas.microsoft.com/office/drawing/2014/main" id="{66A7282E-E6D2-A84D-9891-C685DDBC1096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Linie">
              <a:extLst>
                <a:ext uri="{FF2B5EF4-FFF2-40B4-BE49-F238E27FC236}">
                  <a16:creationId xmlns:a16="http://schemas.microsoft.com/office/drawing/2014/main" id="{C0DABCCF-2814-584B-9A9E-F2A36D2C3090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Linie">
              <a:extLst>
                <a:ext uri="{FF2B5EF4-FFF2-40B4-BE49-F238E27FC236}">
                  <a16:creationId xmlns:a16="http://schemas.microsoft.com/office/drawing/2014/main" id="{D3629D8F-6C40-8248-8619-674EAE2CCB08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Linie">
              <a:extLst>
                <a:ext uri="{FF2B5EF4-FFF2-40B4-BE49-F238E27FC236}">
                  <a16:creationId xmlns:a16="http://schemas.microsoft.com/office/drawing/2014/main" id="{C9DB8BEB-F5D8-154B-AB88-ABE9BF30F8E6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Linie">
              <a:extLst>
                <a:ext uri="{FF2B5EF4-FFF2-40B4-BE49-F238E27FC236}">
                  <a16:creationId xmlns:a16="http://schemas.microsoft.com/office/drawing/2014/main" id="{D16B4BFE-487A-344D-913F-8E929692C6C2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Linie">
              <a:extLst>
                <a:ext uri="{FF2B5EF4-FFF2-40B4-BE49-F238E27FC236}">
                  <a16:creationId xmlns:a16="http://schemas.microsoft.com/office/drawing/2014/main" id="{905B7DD5-57E2-DC4E-9121-9ECBF0008D7C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Linie">
              <a:extLst>
                <a:ext uri="{FF2B5EF4-FFF2-40B4-BE49-F238E27FC236}">
                  <a16:creationId xmlns:a16="http://schemas.microsoft.com/office/drawing/2014/main" id="{9B3ECF95-13DB-9D42-BAFD-31ABD4373FDA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Linie">
              <a:extLst>
                <a:ext uri="{FF2B5EF4-FFF2-40B4-BE49-F238E27FC236}">
                  <a16:creationId xmlns:a16="http://schemas.microsoft.com/office/drawing/2014/main" id="{6F8DE9E6-D343-104B-9839-5629A47B601A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nie">
              <a:extLst>
                <a:ext uri="{FF2B5EF4-FFF2-40B4-BE49-F238E27FC236}">
                  <a16:creationId xmlns:a16="http://schemas.microsoft.com/office/drawing/2014/main" id="{6249EA10-9AD9-5546-9E11-04B977DD959F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nie">
              <a:extLst>
                <a:ext uri="{FF2B5EF4-FFF2-40B4-BE49-F238E27FC236}">
                  <a16:creationId xmlns:a16="http://schemas.microsoft.com/office/drawing/2014/main" id="{BBE723E7-4F58-1641-9D96-3E75670DF995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4994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>
          <p15:clr>
            <a:srgbClr val="FBAE40"/>
          </p15:clr>
        </p15:guide>
        <p15:guide id="6" orient="horz" pos="2040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E86D8077-4372-5146-B398-83C688228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Überblick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D1D1C23-05DC-0441-B5B6-BAAFF83BB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A2DC22DA-6370-FE48-9C40-D6A00D459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Linie">
            <a:extLst>
              <a:ext uri="{FF2B5EF4-FFF2-40B4-BE49-F238E27FC236}">
                <a16:creationId xmlns:a16="http://schemas.microsoft.com/office/drawing/2014/main" id="{9885FC69-7E8B-8346-A374-037CEFCE3D22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2211383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1463">
          <p15:clr>
            <a:srgbClr val="FBAE40"/>
          </p15:clr>
        </p15:guide>
        <p15:guide id="7" orient="horz" pos="3618">
          <p15:clr>
            <a:srgbClr val="FBAE40"/>
          </p15:clr>
        </p15:guide>
        <p15:guide id="8" orient="horz" pos="85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F6EC800-7BF9-D54E-995A-94C9F9BAD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Überblick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E503AAE-E423-DB45-AD86-48BA80EA3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952AEFA-84D8-9443-9CEB-F8F56C994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Linie">
            <a:extLst>
              <a:ext uri="{FF2B5EF4-FFF2-40B4-BE49-F238E27FC236}">
                <a16:creationId xmlns:a16="http://schemas.microsoft.com/office/drawing/2014/main" id="{9EE9B35D-3696-2543-AF9A-6BB5766D66BB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2023659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anz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995DF37-38DF-074D-8192-E1A584FD7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273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0412" y="1019190"/>
            <a:ext cx="5494742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  <a:br>
              <a:rPr lang="de-DE" dirty="0"/>
            </a:br>
            <a:r>
              <a:rPr lang="de-DE" dirty="0"/>
              <a:t>über zwei Zeilen</a:t>
            </a:r>
          </a:p>
        </p:txBody>
      </p:sp>
      <p:sp>
        <p:nvSpPr>
          <p:cNvPr id="6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9625" y="2369580"/>
            <a:ext cx="5494742" cy="3373994"/>
          </a:xfrm>
        </p:spPr>
        <p:txBody>
          <a:bodyPr vert="horz"/>
          <a:lstStyle>
            <a:lvl1pPr>
              <a:defRPr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6313152" y="1512000"/>
            <a:ext cx="5518523" cy="3028680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1199"/>
            </a:lvl1pPr>
          </a:lstStyle>
          <a:p>
            <a:r>
              <a:rPr lang="de-DE" dirty="0"/>
              <a:t>Platzhalter für ein Bild (Format: 4:3)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13" name="Vertikaler Textplatzhalter 2"/>
          <p:cNvSpPr>
            <a:spLocks noGrp="1"/>
          </p:cNvSpPr>
          <p:nvPr>
            <p:ph type="body" orient="vert" idx="14" hasCustomPrompt="1"/>
          </p:nvPr>
        </p:nvSpPr>
        <p:spPr>
          <a:xfrm>
            <a:off x="6313152" y="4680002"/>
            <a:ext cx="5518726" cy="1063575"/>
          </a:xfrm>
        </p:spPr>
        <p:txBody>
          <a:bodyPr vert="horz"/>
          <a:lstStyle>
            <a:lvl1pPr marL="0" indent="0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2pPr>
            <a:lvl3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3pPr>
            <a:lvl4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4pPr>
            <a:lvl5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5pPr>
            <a:lvl6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6pPr>
            <a:lvl7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7pPr>
            <a:lvl8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8pPr>
            <a:lvl9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9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C6D58E90-194C-274B-8399-616475266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Überblick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9644BF75-828E-C94C-A7AA-0D73825FE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42F02FE4-B132-6944-915C-2BF6E9BC0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Linie">
            <a:extLst>
              <a:ext uri="{FF2B5EF4-FFF2-40B4-BE49-F238E27FC236}">
                <a16:creationId xmlns:a16="http://schemas.microsoft.com/office/drawing/2014/main" id="{139920B9-F07E-8246-B59F-A38AA9EC7E83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1955798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3618">
          <p15:clr>
            <a:srgbClr val="FBAE40"/>
          </p15:clr>
        </p15:guide>
        <p15:guide id="7" orient="horz" pos="851">
          <p15:clr>
            <a:srgbClr val="FBAE40"/>
          </p15:clr>
        </p15:guide>
        <p15:guide id="8" orient="horz" pos="178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340769"/>
            <a:ext cx="10363200" cy="2169195"/>
          </a:xfrm>
        </p:spPr>
        <p:txBody>
          <a:bodyPr anchor="b"/>
          <a:lstStyle>
            <a:lvl1pPr algn="ctr">
              <a:defRPr sz="59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272203"/>
          </a:xfr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3197">
                <a:solidFill>
                  <a:schemeClr val="bg1"/>
                </a:solidFill>
              </a:defRPr>
            </a:lvl1pPr>
            <a:lvl2pPr marL="456743" indent="0" algn="ctr">
              <a:buNone/>
              <a:defRPr sz="1998"/>
            </a:lvl2pPr>
            <a:lvl3pPr marL="913486" indent="0" algn="ctr">
              <a:buNone/>
              <a:defRPr sz="1798"/>
            </a:lvl3pPr>
            <a:lvl4pPr marL="1370228" indent="0" algn="ctr">
              <a:buNone/>
              <a:defRPr sz="1598"/>
            </a:lvl4pPr>
            <a:lvl5pPr marL="1826971" indent="0" algn="ctr">
              <a:buNone/>
              <a:defRPr sz="1598"/>
            </a:lvl5pPr>
            <a:lvl6pPr marL="2283714" indent="0" algn="ctr">
              <a:buNone/>
              <a:defRPr sz="1598"/>
            </a:lvl6pPr>
            <a:lvl7pPr marL="2740457" indent="0" algn="ctr">
              <a:buNone/>
              <a:defRPr sz="1598"/>
            </a:lvl7pPr>
            <a:lvl8pPr marL="3197200" indent="0" algn="ctr">
              <a:buNone/>
              <a:defRPr sz="1598"/>
            </a:lvl8pPr>
            <a:lvl9pPr marL="3653942" indent="0" algn="ctr">
              <a:buNone/>
              <a:defRPr sz="15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0DEB978-30E1-904C-83B5-37E2717C42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1" y="4874243"/>
            <a:ext cx="9144000" cy="658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398"/>
            </a:lvl1pPr>
            <a:lvl2pPr marL="456743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198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Überblick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88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Überblick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53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D233BC18-2C2C-5943-9575-56EEFC9959B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24" name="wissen.leben">
            <a:extLst>
              <a:ext uri="{FF2B5EF4-FFF2-40B4-BE49-F238E27FC236}">
                <a16:creationId xmlns:a16="http://schemas.microsoft.com/office/drawing/2014/main" id="{850FA578-6F92-ED42-ADFA-BBD1A333CA4C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grpSp>
        <p:nvGrpSpPr>
          <p:cNvPr id="25" name="Regieanweisungen">
            <a:extLst>
              <a:ext uri="{FF2B5EF4-FFF2-40B4-BE49-F238E27FC236}">
                <a16:creationId xmlns:a16="http://schemas.microsoft.com/office/drawing/2014/main" id="{ED9FFC58-AD21-3E47-B1A8-93EE29275526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26" name="Linie">
              <a:extLst>
                <a:ext uri="{FF2B5EF4-FFF2-40B4-BE49-F238E27FC236}">
                  <a16:creationId xmlns:a16="http://schemas.microsoft.com/office/drawing/2014/main" id="{B64ED526-E274-3147-A2AF-D81E318BDC76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nie">
              <a:extLst>
                <a:ext uri="{FF2B5EF4-FFF2-40B4-BE49-F238E27FC236}">
                  <a16:creationId xmlns:a16="http://schemas.microsoft.com/office/drawing/2014/main" id="{635028BA-7335-574C-8E83-D802863F7E9D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nie">
              <a:extLst>
                <a:ext uri="{FF2B5EF4-FFF2-40B4-BE49-F238E27FC236}">
                  <a16:creationId xmlns:a16="http://schemas.microsoft.com/office/drawing/2014/main" id="{21CD66BF-E308-3F4B-895B-FAA7C5FE3ECF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nie">
              <a:extLst>
                <a:ext uri="{FF2B5EF4-FFF2-40B4-BE49-F238E27FC236}">
                  <a16:creationId xmlns:a16="http://schemas.microsoft.com/office/drawing/2014/main" id="{A699C338-927B-4942-9427-6060000D99F3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Linie">
              <a:extLst>
                <a:ext uri="{FF2B5EF4-FFF2-40B4-BE49-F238E27FC236}">
                  <a16:creationId xmlns:a16="http://schemas.microsoft.com/office/drawing/2014/main" id="{F475D903-336D-8E48-916C-726044DBD829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>
              <a:extLst>
                <a:ext uri="{FF2B5EF4-FFF2-40B4-BE49-F238E27FC236}">
                  <a16:creationId xmlns:a16="http://schemas.microsoft.com/office/drawing/2014/main" id="{F8683604-57DF-764E-800E-48A3E945DA0E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>
              <a:extLst>
                <a:ext uri="{FF2B5EF4-FFF2-40B4-BE49-F238E27FC236}">
                  <a16:creationId xmlns:a16="http://schemas.microsoft.com/office/drawing/2014/main" id="{616A30C2-8E95-384D-8B79-BA59DD2978B0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>
              <a:extLst>
                <a:ext uri="{FF2B5EF4-FFF2-40B4-BE49-F238E27FC236}">
                  <a16:creationId xmlns:a16="http://schemas.microsoft.com/office/drawing/2014/main" id="{65786F69-7926-CA45-84BD-1AAD5F33CF1B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>
              <a:extLst>
                <a:ext uri="{FF2B5EF4-FFF2-40B4-BE49-F238E27FC236}">
                  <a16:creationId xmlns:a16="http://schemas.microsoft.com/office/drawing/2014/main" id="{2CB29A9F-189F-B844-9FE4-D2371E12A0C9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B9F47B3E-58E2-BF45-AA62-F5377549D8EC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0748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lau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äche"/>
          <p:cNvSpPr/>
          <p:nvPr/>
        </p:nvSpPr>
        <p:spPr>
          <a:xfrm>
            <a:off x="0" y="0"/>
            <a:ext cx="121920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15" name="Türmchen"/>
          <p:cNvGrpSpPr>
            <a:grpSpLocks noChangeAspect="1"/>
          </p:cNvGrpSpPr>
          <p:nvPr/>
        </p:nvGrpSpPr>
        <p:grpSpPr bwMode="auto">
          <a:xfrm>
            <a:off x="7513324" y="1035716"/>
            <a:ext cx="4677833" cy="4606925"/>
            <a:chOff x="3550" y="652"/>
            <a:chExt cx="2210" cy="2902"/>
          </a:xfrm>
        </p:grpSpPr>
        <p:sp>
          <p:nvSpPr>
            <p:cNvPr id="16" name="Glocken"/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BC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0" name="Glocken innen"/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79A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4" name="Türmchen"/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5" name="Linien"/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000" y="1962150"/>
            <a:ext cx="8544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0000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480000" y="304199"/>
            <a:ext cx="36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5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6" name="Fläche">
            <a:extLst>
              <a:ext uri="{FF2B5EF4-FFF2-40B4-BE49-F238E27FC236}">
                <a16:creationId xmlns:a16="http://schemas.microsoft.com/office/drawing/2014/main" id="{A0C1A4B1-F77B-CE43-BDE2-3A29F198B73A}"/>
              </a:ext>
            </a:extLst>
          </p:cNvPr>
          <p:cNvSpPr/>
          <p:nvPr/>
        </p:nvSpPr>
        <p:spPr>
          <a:xfrm>
            <a:off x="0" y="0"/>
            <a:ext cx="121920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27" name="Linie">
            <a:extLst>
              <a:ext uri="{FF2B5EF4-FFF2-40B4-BE49-F238E27FC236}">
                <a16:creationId xmlns:a16="http://schemas.microsoft.com/office/drawing/2014/main" id="{004499F2-1FF9-CC44-99DB-D9FE23B62C2B}"/>
              </a:ext>
            </a:extLst>
          </p:cNvPr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49" name="Logo">
            <a:extLst>
              <a:ext uri="{FF2B5EF4-FFF2-40B4-BE49-F238E27FC236}">
                <a16:creationId xmlns:a16="http://schemas.microsoft.com/office/drawing/2014/main" id="{CD0DA697-2C40-B34B-863E-4D020E1380A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50" name="wissen.leben">
            <a:extLst>
              <a:ext uri="{FF2B5EF4-FFF2-40B4-BE49-F238E27FC236}">
                <a16:creationId xmlns:a16="http://schemas.microsoft.com/office/drawing/2014/main" id="{8DAFEFA9-1702-514E-9F13-94F3E7D52DBC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grpSp>
        <p:nvGrpSpPr>
          <p:cNvPr id="51" name="Türmchen">
            <a:extLst>
              <a:ext uri="{FF2B5EF4-FFF2-40B4-BE49-F238E27FC236}">
                <a16:creationId xmlns:a16="http://schemas.microsoft.com/office/drawing/2014/main" id="{CC994A96-87B1-FE4C-AC7E-79256B8AA1F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87276" y="1035715"/>
            <a:ext cx="3504724" cy="4606925"/>
            <a:chOff x="3550" y="652"/>
            <a:chExt cx="2210" cy="2902"/>
          </a:xfrm>
        </p:grpSpPr>
        <p:sp>
          <p:nvSpPr>
            <p:cNvPr id="52" name="Glocken">
              <a:extLst>
                <a:ext uri="{FF2B5EF4-FFF2-40B4-BE49-F238E27FC236}">
                  <a16:creationId xmlns:a16="http://schemas.microsoft.com/office/drawing/2014/main" id="{E325FA85-F261-8844-B4AC-72DA27F184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BC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3" name="Glocken innen">
              <a:extLst>
                <a:ext uri="{FF2B5EF4-FFF2-40B4-BE49-F238E27FC236}">
                  <a16:creationId xmlns:a16="http://schemas.microsoft.com/office/drawing/2014/main" id="{F9788BDF-D72D-4942-828D-954B33880A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79A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5" name="Türmchen">
              <a:extLst>
                <a:ext uri="{FF2B5EF4-FFF2-40B4-BE49-F238E27FC236}">
                  <a16:creationId xmlns:a16="http://schemas.microsoft.com/office/drawing/2014/main" id="{1663F8F8-D044-1F4B-978F-47C077DB99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6" name="Linien">
              <a:extLst>
                <a:ext uri="{FF2B5EF4-FFF2-40B4-BE49-F238E27FC236}">
                  <a16:creationId xmlns:a16="http://schemas.microsoft.com/office/drawing/2014/main" id="{B0D2A84D-FA8B-8243-AFF2-1AA693CB60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sp>
        <p:nvSpPr>
          <p:cNvPr id="60" name="Titel 1">
            <a:extLst>
              <a:ext uri="{FF2B5EF4-FFF2-40B4-BE49-F238E27FC236}">
                <a16:creationId xmlns:a16="http://schemas.microsoft.com/office/drawing/2014/main" id="{F6CCE017-8073-FA4E-BA50-DC2F3CC044E3}"/>
              </a:ext>
            </a:extLst>
          </p:cNvPr>
          <p:cNvSpPr txBox="1">
            <a:spLocks/>
          </p:cNvSpPr>
          <p:nvPr/>
        </p:nvSpPr>
        <p:spPr>
          <a:xfrm>
            <a:off x="359625" y="2114550"/>
            <a:ext cx="8544000" cy="12763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3596" dirty="0"/>
              <a:t>Titel der Präsentation auf zwei Zeilen einfügen</a:t>
            </a:r>
          </a:p>
        </p:txBody>
      </p:sp>
      <p:sp>
        <p:nvSpPr>
          <p:cNvPr id="61" name="Untertitel 2">
            <a:extLst>
              <a:ext uri="{FF2B5EF4-FFF2-40B4-BE49-F238E27FC236}">
                <a16:creationId xmlns:a16="http://schemas.microsoft.com/office/drawing/2014/main" id="{5B42F7DF-CD0C-C748-89A7-998A99D3B063}"/>
              </a:ext>
            </a:extLst>
          </p:cNvPr>
          <p:cNvSpPr txBox="1">
            <a:spLocks/>
          </p:cNvSpPr>
          <p:nvPr/>
        </p:nvSpPr>
        <p:spPr>
          <a:xfrm>
            <a:off x="359625" y="3390901"/>
            <a:ext cx="8544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de-DE" sz="18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GB" sz="1798"/>
              <a:t>Untertitel bzw. Kurzbeschreibung der Präsentation</a:t>
            </a:r>
            <a:br>
              <a:rPr lang="en-GB" sz="1798"/>
            </a:br>
            <a:r>
              <a:rPr lang="en-GB" sz="1798"/>
              <a:t>Name: der Referentin / des Referenten</a:t>
            </a:r>
            <a:endParaRPr lang="en-GB" sz="1798" dirty="0"/>
          </a:p>
        </p:txBody>
      </p:sp>
      <p:grpSp>
        <p:nvGrpSpPr>
          <p:cNvPr id="62" name="Regieanweisungen">
            <a:extLst>
              <a:ext uri="{FF2B5EF4-FFF2-40B4-BE49-F238E27FC236}">
                <a16:creationId xmlns:a16="http://schemas.microsoft.com/office/drawing/2014/main" id="{C368D8F1-E7A9-554E-9B0E-05F32F9FAD2A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63" name="Linie">
              <a:extLst>
                <a:ext uri="{FF2B5EF4-FFF2-40B4-BE49-F238E27FC236}">
                  <a16:creationId xmlns:a16="http://schemas.microsoft.com/office/drawing/2014/main" id="{CDBB0B1F-B071-A845-B192-682917954BF8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Linie">
              <a:extLst>
                <a:ext uri="{FF2B5EF4-FFF2-40B4-BE49-F238E27FC236}">
                  <a16:creationId xmlns:a16="http://schemas.microsoft.com/office/drawing/2014/main" id="{59954D6D-0B9C-AD44-9DDB-2550636C8703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Linie">
              <a:extLst>
                <a:ext uri="{FF2B5EF4-FFF2-40B4-BE49-F238E27FC236}">
                  <a16:creationId xmlns:a16="http://schemas.microsoft.com/office/drawing/2014/main" id="{914DE49F-EC57-2E43-AB89-FC5181C10FC2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Linie">
              <a:extLst>
                <a:ext uri="{FF2B5EF4-FFF2-40B4-BE49-F238E27FC236}">
                  <a16:creationId xmlns:a16="http://schemas.microsoft.com/office/drawing/2014/main" id="{7623077E-5FB6-4745-AFCB-96D80DF5C511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Linie">
              <a:extLst>
                <a:ext uri="{FF2B5EF4-FFF2-40B4-BE49-F238E27FC236}">
                  <a16:creationId xmlns:a16="http://schemas.microsoft.com/office/drawing/2014/main" id="{1F795CCA-E55C-9145-AF7B-409B01D54D45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Linie">
              <a:extLst>
                <a:ext uri="{FF2B5EF4-FFF2-40B4-BE49-F238E27FC236}">
                  <a16:creationId xmlns:a16="http://schemas.microsoft.com/office/drawing/2014/main" id="{97ACCA39-5369-2345-87C2-8BB0B10BF45A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Linie">
              <a:extLst>
                <a:ext uri="{FF2B5EF4-FFF2-40B4-BE49-F238E27FC236}">
                  <a16:creationId xmlns:a16="http://schemas.microsoft.com/office/drawing/2014/main" id="{81AE122C-4994-C147-AB0C-30343C0CDA31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Linie">
              <a:extLst>
                <a:ext uri="{FF2B5EF4-FFF2-40B4-BE49-F238E27FC236}">
                  <a16:creationId xmlns:a16="http://schemas.microsoft.com/office/drawing/2014/main" id="{927ABC02-A893-CA4C-A49C-DD10F440037F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Linie">
              <a:extLst>
                <a:ext uri="{FF2B5EF4-FFF2-40B4-BE49-F238E27FC236}">
                  <a16:creationId xmlns:a16="http://schemas.microsoft.com/office/drawing/2014/main" id="{510ABDD7-8E89-8F47-80F0-4C3AABCBBE0E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Linie">
              <a:extLst>
                <a:ext uri="{FF2B5EF4-FFF2-40B4-BE49-F238E27FC236}">
                  <a16:creationId xmlns:a16="http://schemas.microsoft.com/office/drawing/2014/main" id="{F789BD69-DEB7-444C-9201-C59C4B90395B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1526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>
          <p15:clr>
            <a:srgbClr val="FBAE40"/>
          </p15:clr>
        </p15:guide>
        <p15:guide id="6" orient="horz" pos="2040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 mit Typoe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402" y="196200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8402" y="3240000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831638" y="6069200"/>
            <a:ext cx="456036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4" name="Regieanweisungen">
            <a:extLst>
              <a:ext uri="{FF2B5EF4-FFF2-40B4-BE49-F238E27FC236}">
                <a16:creationId xmlns:a16="http://schemas.microsoft.com/office/drawing/2014/main" id="{00ECBAA0-F64D-E642-91EE-7FD796756364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1258B1E1-19E8-F942-B303-89FEFD11BF6A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6BA3BDCF-D183-B04A-AEA5-AC77C96A4AA2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>
              <a:extLst>
                <a:ext uri="{FF2B5EF4-FFF2-40B4-BE49-F238E27FC236}">
                  <a16:creationId xmlns:a16="http://schemas.microsoft.com/office/drawing/2014/main" id="{DFA2E6C8-7CCA-954B-8D5D-A533B5DBF0A9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5196E3F3-8648-3B4B-ABB0-4977CF50F9A3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>
              <a:extLst>
                <a:ext uri="{FF2B5EF4-FFF2-40B4-BE49-F238E27FC236}">
                  <a16:creationId xmlns:a16="http://schemas.microsoft.com/office/drawing/2014/main" id="{7DFB6D48-E4D7-4944-97D9-C9E340283921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86FF3820-6F06-974C-B737-51D86061C2DC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>
              <a:extLst>
                <a:ext uri="{FF2B5EF4-FFF2-40B4-BE49-F238E27FC236}">
                  <a16:creationId xmlns:a16="http://schemas.microsoft.com/office/drawing/2014/main" id="{9B3CCE05-F829-744F-9BC4-13D443ADB381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>
              <a:extLst>
                <a:ext uri="{FF2B5EF4-FFF2-40B4-BE49-F238E27FC236}">
                  <a16:creationId xmlns:a16="http://schemas.microsoft.com/office/drawing/2014/main" id="{0203EE4C-F6CC-DD45-B690-6E669E248480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>
              <a:extLst>
                <a:ext uri="{FF2B5EF4-FFF2-40B4-BE49-F238E27FC236}">
                  <a16:creationId xmlns:a16="http://schemas.microsoft.com/office/drawing/2014/main" id="{E23B25D5-DDAD-7C4B-9FFD-6A8E19F22CCC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>
              <a:extLst>
                <a:ext uri="{FF2B5EF4-FFF2-40B4-BE49-F238E27FC236}">
                  <a16:creationId xmlns:a16="http://schemas.microsoft.com/office/drawing/2014/main" id="{BE64572D-3AC4-C848-9602-D4066B4889CD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Logo">
            <a:extLst>
              <a:ext uri="{FF2B5EF4-FFF2-40B4-BE49-F238E27FC236}">
                <a16:creationId xmlns:a16="http://schemas.microsoft.com/office/drawing/2014/main" id="{8D8D12B4-6FC9-5049-B450-BF9A432CF1A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50" name="wissen.leben">
            <a:extLst>
              <a:ext uri="{FF2B5EF4-FFF2-40B4-BE49-F238E27FC236}">
                <a16:creationId xmlns:a16="http://schemas.microsoft.com/office/drawing/2014/main" id="{4D57C032-00CB-EC45-A74C-53948B7A1E48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grpSp>
        <p:nvGrpSpPr>
          <p:cNvPr id="51" name="Ecke">
            <a:extLst>
              <a:ext uri="{FF2B5EF4-FFF2-40B4-BE49-F238E27FC236}">
                <a16:creationId xmlns:a16="http://schemas.microsoft.com/office/drawing/2014/main" id="{2BEE4D5A-671F-3C48-A20E-B0FDA728E1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12558" y="0"/>
            <a:ext cx="3379443" cy="6858000"/>
            <a:chOff x="1316" y="-660"/>
            <a:chExt cx="2131" cy="4320"/>
          </a:xfrm>
        </p:grpSpPr>
        <p:sp>
          <p:nvSpPr>
            <p:cNvPr id="52" name="Fläche">
              <a:extLst>
                <a:ext uri="{FF2B5EF4-FFF2-40B4-BE49-F238E27FC236}">
                  <a16:creationId xmlns:a16="http://schemas.microsoft.com/office/drawing/2014/main" id="{77C02CE2-3D62-F84D-BA03-B0559DE31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  <p:sp>
          <p:nvSpPr>
            <p:cNvPr id="56" name="FONT">
              <a:extLst>
                <a:ext uri="{FF2B5EF4-FFF2-40B4-BE49-F238E27FC236}">
                  <a16:creationId xmlns:a16="http://schemas.microsoft.com/office/drawing/2014/main" id="{A73BFE46-D9BD-9442-A29C-F345929E0A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</p:grpSp>
    </p:spTree>
    <p:extLst>
      <p:ext uri="{BB962C8B-B14F-4D97-AF65-F5344CB8AC3E}">
        <p14:creationId xmlns:p14="http://schemas.microsoft.com/office/powerpoint/2010/main" val="2053367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>
          <p15:clr>
            <a:srgbClr val="FBAE40"/>
          </p15:clr>
        </p15:guide>
        <p15:guide id="6" orient="horz" pos="2040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lau mit Typoec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831638" y="6069200"/>
            <a:ext cx="456036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4" name="Regieanweisungen">
            <a:extLst>
              <a:ext uri="{FF2B5EF4-FFF2-40B4-BE49-F238E27FC236}">
                <a16:creationId xmlns:a16="http://schemas.microsoft.com/office/drawing/2014/main" id="{512A8336-2CA1-3948-948D-0926FA18E3D9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3A712D2C-532E-1B4C-8C51-6C3CFBE6792D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1301602D-0718-2A48-A04A-0D49AA4F6E8B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>
              <a:extLst>
                <a:ext uri="{FF2B5EF4-FFF2-40B4-BE49-F238E27FC236}">
                  <a16:creationId xmlns:a16="http://schemas.microsoft.com/office/drawing/2014/main" id="{4F3F5AA7-BCBB-B546-A572-DC989FEA5A61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EBE982D6-758A-9946-B322-41730F8218C7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>
              <a:extLst>
                <a:ext uri="{FF2B5EF4-FFF2-40B4-BE49-F238E27FC236}">
                  <a16:creationId xmlns:a16="http://schemas.microsoft.com/office/drawing/2014/main" id="{C35184BC-F0EA-764D-BBA8-05D5C133415D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A9435E8A-1FCE-8444-8A1E-6C4BBFC7B0AF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>
              <a:extLst>
                <a:ext uri="{FF2B5EF4-FFF2-40B4-BE49-F238E27FC236}">
                  <a16:creationId xmlns:a16="http://schemas.microsoft.com/office/drawing/2014/main" id="{5D8584CC-6766-3A46-90C2-1826275DF049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>
              <a:extLst>
                <a:ext uri="{FF2B5EF4-FFF2-40B4-BE49-F238E27FC236}">
                  <a16:creationId xmlns:a16="http://schemas.microsoft.com/office/drawing/2014/main" id="{6C040198-35FF-884B-9182-4442C6D814DD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>
              <a:extLst>
                <a:ext uri="{FF2B5EF4-FFF2-40B4-BE49-F238E27FC236}">
                  <a16:creationId xmlns:a16="http://schemas.microsoft.com/office/drawing/2014/main" id="{D4326288-7ACE-EE4A-8A01-F81A28678F26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>
              <a:extLst>
                <a:ext uri="{FF2B5EF4-FFF2-40B4-BE49-F238E27FC236}">
                  <a16:creationId xmlns:a16="http://schemas.microsoft.com/office/drawing/2014/main" id="{806E543B-443F-A54A-A513-B77782818008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Logo">
            <a:extLst>
              <a:ext uri="{FF2B5EF4-FFF2-40B4-BE49-F238E27FC236}">
                <a16:creationId xmlns:a16="http://schemas.microsoft.com/office/drawing/2014/main" id="{4672C089-FB2C-964E-9999-28061477004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50" name="wissen.leben">
            <a:extLst>
              <a:ext uri="{FF2B5EF4-FFF2-40B4-BE49-F238E27FC236}">
                <a16:creationId xmlns:a16="http://schemas.microsoft.com/office/drawing/2014/main" id="{2A2B1711-C442-774C-8167-61B404ACABB2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grpSp>
        <p:nvGrpSpPr>
          <p:cNvPr id="51" name="Ecke">
            <a:extLst>
              <a:ext uri="{FF2B5EF4-FFF2-40B4-BE49-F238E27FC236}">
                <a16:creationId xmlns:a16="http://schemas.microsoft.com/office/drawing/2014/main" id="{19C02532-AA4A-C045-8A7C-C8E7BBDB076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12558" y="0"/>
            <a:ext cx="3379443" cy="6858000"/>
            <a:chOff x="1316" y="-660"/>
            <a:chExt cx="2131" cy="4320"/>
          </a:xfrm>
        </p:grpSpPr>
        <p:sp>
          <p:nvSpPr>
            <p:cNvPr id="52" name="Fläche">
              <a:extLst>
                <a:ext uri="{FF2B5EF4-FFF2-40B4-BE49-F238E27FC236}">
                  <a16:creationId xmlns:a16="http://schemas.microsoft.com/office/drawing/2014/main" id="{0FC6C01B-DA14-A04F-877A-FF808590D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  <p:sp>
          <p:nvSpPr>
            <p:cNvPr id="56" name="FONT">
              <a:extLst>
                <a:ext uri="{FF2B5EF4-FFF2-40B4-BE49-F238E27FC236}">
                  <a16:creationId xmlns:a16="http://schemas.microsoft.com/office/drawing/2014/main" id="{9CCCD4BC-B124-AF4B-8AC8-DC208DA27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</p:grpSp>
    </p:spTree>
    <p:extLst>
      <p:ext uri="{BB962C8B-B14F-4D97-AF65-F5344CB8AC3E}">
        <p14:creationId xmlns:p14="http://schemas.microsoft.com/office/powerpoint/2010/main" val="2792442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>
          <p15:clr>
            <a:srgbClr val="FBAE40"/>
          </p15:clr>
        </p15:guide>
        <p15:guide id="6" orient="horz" pos="2040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intergrundbild"/>
          <p:cNvPicPr>
            <a:picLocks noChangeAspect="1"/>
          </p:cNvPicPr>
          <p:nvPr/>
        </p:nvPicPr>
        <p:blipFill rotWithShape="1">
          <a:blip r:embed="rId2"/>
          <a:srcRect t="300" b="5222"/>
          <a:stretch/>
        </p:blipFill>
        <p:spPr>
          <a:xfrm>
            <a:off x="0" y="2"/>
            <a:ext cx="12192000" cy="5669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001" y="1962075"/>
            <a:ext cx="5036816" cy="498598"/>
          </a:xfrm>
          <a:solidFill>
            <a:schemeClr val="bg2"/>
          </a:solidFill>
        </p:spPr>
        <p:txBody>
          <a:bodyPr wrap="none" lIns="90000" tIns="0" rIns="9000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der Präsentation auf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0000" y="3590925"/>
            <a:ext cx="2688000" cy="18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</a:p>
          <a:p>
            <a:pPr lvl="0"/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480000" y="304199"/>
            <a:ext cx="36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26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478368" y="2484439"/>
            <a:ext cx="4251137" cy="4985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  <p:sp>
        <p:nvSpPr>
          <p:cNvPr id="2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769229" y="6028843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pic>
        <p:nvPicPr>
          <p:cNvPr id="24" name="Hintergrundbild">
            <a:extLst>
              <a:ext uri="{FF2B5EF4-FFF2-40B4-BE49-F238E27FC236}">
                <a16:creationId xmlns:a16="http://schemas.microsoft.com/office/drawing/2014/main" id="{BA571F12-9FBB-F444-8324-06D41A365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82"/>
            <a:ext cx="12192000" cy="5654051"/>
          </a:xfrm>
          <a:prstGeom prst="rect">
            <a:avLst/>
          </a:prstGeom>
        </p:spPr>
      </p:pic>
      <p:sp>
        <p:nvSpPr>
          <p:cNvPr id="25" name="Linie">
            <a:extLst>
              <a:ext uri="{FF2B5EF4-FFF2-40B4-BE49-F238E27FC236}">
                <a16:creationId xmlns:a16="http://schemas.microsoft.com/office/drawing/2014/main" id="{77CF79E4-663F-5B48-89C0-26073481A6A8}"/>
              </a:ext>
            </a:extLst>
          </p:cNvPr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28" name="Regieanweisungen">
            <a:extLst>
              <a:ext uri="{FF2B5EF4-FFF2-40B4-BE49-F238E27FC236}">
                <a16:creationId xmlns:a16="http://schemas.microsoft.com/office/drawing/2014/main" id="{712B8235-5A53-9945-8D5D-3510A4AA4400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2" name="Linie">
              <a:extLst>
                <a:ext uri="{FF2B5EF4-FFF2-40B4-BE49-F238E27FC236}">
                  <a16:creationId xmlns:a16="http://schemas.microsoft.com/office/drawing/2014/main" id="{9F75CF44-58E0-CF49-9E1C-463536DD6D92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>
              <a:extLst>
                <a:ext uri="{FF2B5EF4-FFF2-40B4-BE49-F238E27FC236}">
                  <a16:creationId xmlns:a16="http://schemas.microsoft.com/office/drawing/2014/main" id="{7A362EBF-CD5A-4142-8441-D4957096E564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>
              <a:extLst>
                <a:ext uri="{FF2B5EF4-FFF2-40B4-BE49-F238E27FC236}">
                  <a16:creationId xmlns:a16="http://schemas.microsoft.com/office/drawing/2014/main" id="{218FBFDE-7BFD-DB4F-883E-BEF6AD66B75F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>
              <a:extLst>
                <a:ext uri="{FF2B5EF4-FFF2-40B4-BE49-F238E27FC236}">
                  <a16:creationId xmlns:a16="http://schemas.microsoft.com/office/drawing/2014/main" id="{A6889172-AEB2-4B49-ABBB-14A5EC539A77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>
              <a:extLst>
                <a:ext uri="{FF2B5EF4-FFF2-40B4-BE49-F238E27FC236}">
                  <a16:creationId xmlns:a16="http://schemas.microsoft.com/office/drawing/2014/main" id="{E7812F82-53CA-9C4F-BE00-FB80E6A90998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>
              <a:extLst>
                <a:ext uri="{FF2B5EF4-FFF2-40B4-BE49-F238E27FC236}">
                  <a16:creationId xmlns:a16="http://schemas.microsoft.com/office/drawing/2014/main" id="{CE45FCEA-1E45-1343-8C1C-A3BEC099F383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B6E18050-9C35-304A-9775-60B2821E1D4C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5221AB02-FC2F-414A-94B6-B8F74B382375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BE156E55-54A9-F549-AA7E-7C3CABBE8937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B8C93632-B41D-164C-8A56-30C5204E38F2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Logo">
            <a:extLst>
              <a:ext uri="{FF2B5EF4-FFF2-40B4-BE49-F238E27FC236}">
                <a16:creationId xmlns:a16="http://schemas.microsoft.com/office/drawing/2014/main" id="{5838021F-306A-1641-8435-E83EC810637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46" name="wissen.leben">
            <a:extLst>
              <a:ext uri="{FF2B5EF4-FFF2-40B4-BE49-F238E27FC236}">
                <a16:creationId xmlns:a16="http://schemas.microsoft.com/office/drawing/2014/main" id="{EFA1FCFF-ED22-EF47-B5EC-0ACF7025795C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sp>
        <p:nvSpPr>
          <p:cNvPr id="58" name="Titel 1">
            <a:extLst>
              <a:ext uri="{FF2B5EF4-FFF2-40B4-BE49-F238E27FC236}">
                <a16:creationId xmlns:a16="http://schemas.microsoft.com/office/drawing/2014/main" id="{85805F51-5C97-E345-958F-2F1F3E4046D2}"/>
              </a:ext>
            </a:extLst>
          </p:cNvPr>
          <p:cNvSpPr txBox="1">
            <a:spLocks/>
          </p:cNvSpPr>
          <p:nvPr/>
        </p:nvSpPr>
        <p:spPr>
          <a:xfrm>
            <a:off x="359626" y="1962075"/>
            <a:ext cx="5036816" cy="498598"/>
          </a:xfrm>
          <a:prstGeom prst="rect">
            <a:avLst/>
          </a:prstGeom>
          <a:solidFill>
            <a:schemeClr val="bg2"/>
          </a:solidFill>
        </p:spPr>
        <p:txBody>
          <a:bodyPr vert="horz" wrap="none" lIns="89906" tIns="0" rIns="89906" bIns="0" rtlCol="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3596"/>
              <a:t>Titel der Präsentation auf</a:t>
            </a:r>
            <a:endParaRPr lang="de-DE" sz="3596" dirty="0"/>
          </a:p>
        </p:txBody>
      </p:sp>
      <p:sp>
        <p:nvSpPr>
          <p:cNvPr id="59" name="Untertitel 2">
            <a:extLst>
              <a:ext uri="{FF2B5EF4-FFF2-40B4-BE49-F238E27FC236}">
                <a16:creationId xmlns:a16="http://schemas.microsoft.com/office/drawing/2014/main" id="{21FA039B-FF8C-CC43-A7B1-3587AB2B0425}"/>
              </a:ext>
            </a:extLst>
          </p:cNvPr>
          <p:cNvSpPr txBox="1">
            <a:spLocks/>
          </p:cNvSpPr>
          <p:nvPr/>
        </p:nvSpPr>
        <p:spPr>
          <a:xfrm>
            <a:off x="359625" y="3590925"/>
            <a:ext cx="2013902" cy="18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de-DE" sz="18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GB" sz="1798"/>
              <a:t>Untertitel bzw. Kurzbeschreibung der Präsentation</a:t>
            </a:r>
          </a:p>
          <a:p>
            <a:r>
              <a:rPr lang="en-GB" sz="1798"/>
              <a:t>Name: der Referentin / des Referenten</a:t>
            </a:r>
            <a:endParaRPr lang="en-GB" sz="1798" dirty="0"/>
          </a:p>
        </p:txBody>
      </p:sp>
      <p:sp>
        <p:nvSpPr>
          <p:cNvPr id="60" name="Vertikaler Textplatzhalter 2">
            <a:extLst>
              <a:ext uri="{FF2B5EF4-FFF2-40B4-BE49-F238E27FC236}">
                <a16:creationId xmlns:a16="http://schemas.microsoft.com/office/drawing/2014/main" id="{757A8D0F-1525-5440-90DB-24F909E2470A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358402" y="2484439"/>
            <a:ext cx="4089403" cy="4985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</p:spTree>
    <p:extLst>
      <p:ext uri="{BB962C8B-B14F-4D97-AF65-F5344CB8AC3E}">
        <p14:creationId xmlns:p14="http://schemas.microsoft.com/office/powerpoint/2010/main" val="1986597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6" orient="horz" pos="1236">
          <p15:clr>
            <a:srgbClr val="FBAE40"/>
          </p15:clr>
        </p15:guide>
        <p15:guide id="7" orient="horz" pos="2262">
          <p15:clr>
            <a:srgbClr val="FBAE40"/>
          </p15:clr>
        </p15:guide>
        <p15:guide id="8" pos="227">
          <p15:clr>
            <a:srgbClr val="FBAE40"/>
          </p15:clr>
        </p15:guide>
        <p15:guide id="9" pos="7461">
          <p15:clr>
            <a:srgbClr val="FBAE40"/>
          </p15:clr>
        </p15:guide>
        <p15:guide id="10" orient="horz" pos="156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9625" y="1665066"/>
            <a:ext cx="11472051" cy="4240848"/>
          </a:xfrm>
        </p:spPr>
        <p:txBody>
          <a:bodyPr/>
          <a:lstStyle>
            <a:lvl1pPr marL="274363" marR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539210" marR="0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2pPr>
            <a:lvl3pPr marL="802472" marR="0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3pPr>
            <a:lvl4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4pPr>
            <a:lvl5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5pPr>
            <a:lvl6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6pPr>
            <a:lvl7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7pPr>
            <a:lvl8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8pPr>
            <a:lvl9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9pPr>
          </a:lstStyle>
          <a:p>
            <a:pPr marL="274363" marR="0" lvl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Fließtext auf erster Ebene // für weitere Aufzählungen </a:t>
            </a:r>
            <a:b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&gt;&gt; Menü &gt; Start &gt; Absatz &gt; Listenebne erhöhen </a:t>
            </a:r>
          </a:p>
          <a:p>
            <a:pPr marL="539210" marR="0" lvl="1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1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Zweite Ebene</a:t>
            </a:r>
          </a:p>
          <a:p>
            <a:pPr marL="802472" marR="0" lvl="2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Dritte Ebene</a:t>
            </a:r>
          </a:p>
          <a:p>
            <a:pPr marL="1067320" marR="0" lvl="3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Vierte Ebene</a:t>
            </a:r>
          </a:p>
          <a:p>
            <a:pPr marL="1067320" marR="0" lvl="4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Fünfte Ebene</a:t>
            </a:r>
          </a:p>
          <a:p>
            <a:pPr marL="1067320" marR="0" lvl="5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Sechste Ebene</a:t>
            </a:r>
          </a:p>
          <a:p>
            <a:pPr marL="1067320" marR="0" lvl="6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Siebte Ebene</a:t>
            </a:r>
          </a:p>
          <a:p>
            <a:pPr marL="1067320" marR="0" lvl="7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Achte Ebene</a:t>
            </a:r>
          </a:p>
          <a:p>
            <a:pPr marL="1067320" marR="0" lvl="8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Neunte Ebene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1BA5F8B6-9755-B049-B5EE-24C8818A3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Überblick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7BA8AF51-BD09-E140-B970-8F7D15CD2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AE209590-B7E9-864F-8E23-D8E66B67E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Linie">
            <a:extLst>
              <a:ext uri="{FF2B5EF4-FFF2-40B4-BE49-F238E27FC236}">
                <a16:creationId xmlns:a16="http://schemas.microsoft.com/office/drawing/2014/main" id="{74E4E7DF-5D97-5A48-92FB-8CDE15E71AB3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595581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1463">
          <p15:clr>
            <a:srgbClr val="FBAE40"/>
          </p15:clr>
        </p15:guide>
        <p15:guide id="7" orient="horz" pos="3618">
          <p15:clr>
            <a:srgbClr val="FBAE40"/>
          </p15:clr>
        </p15:guide>
        <p15:guide id="8" orient="horz" pos="85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962" y="1666800"/>
            <a:ext cx="5452008" cy="4239112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7842" y="1666800"/>
            <a:ext cx="5573833" cy="4239112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D891D81-850B-104A-8882-3B4FE65D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Überblick</a:t>
            </a: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5C3E01FC-4088-3E4B-A987-3CBED1C47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227048F-4499-5747-BBA5-477A08D6E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Linie">
            <a:extLst>
              <a:ext uri="{FF2B5EF4-FFF2-40B4-BE49-F238E27FC236}">
                <a16:creationId xmlns:a16="http://schemas.microsoft.com/office/drawing/2014/main" id="{B3105BE5-7E5E-0845-B3F4-48E9C5D4B19D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1934752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826" y="2615519"/>
            <a:ext cx="5572334" cy="3290393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7843" y="2615519"/>
            <a:ext cx="5573833" cy="3290393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E951C31-C6BD-824C-BF6E-8C71F39EAA7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9624" y="1666800"/>
            <a:ext cx="5574533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770AB22-F3E9-294E-99D4-9AB1D452A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840" y="1666800"/>
            <a:ext cx="5573834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7C6A65A7-1CBA-0D4F-B9D8-6D61E7871B6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Überblick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B6433E5C-9FED-DA4C-8DE8-B99B9F3001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AFD26347-1A0A-784C-8CCF-ACBD59383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Linie">
            <a:extLst>
              <a:ext uri="{FF2B5EF4-FFF2-40B4-BE49-F238E27FC236}">
                <a16:creationId xmlns:a16="http://schemas.microsoft.com/office/drawing/2014/main" id="{5D1988EE-945D-DC4D-B6FF-84072DB78E01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196599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9625" y="904869"/>
            <a:ext cx="11472051" cy="5753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9625" y="1665065"/>
            <a:ext cx="11472051" cy="42408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grpSp>
        <p:nvGrpSpPr>
          <p:cNvPr id="76" name="Regieanweisungen">
            <a:extLst>
              <a:ext uri="{FF2B5EF4-FFF2-40B4-BE49-F238E27FC236}">
                <a16:creationId xmlns:a16="http://schemas.microsoft.com/office/drawing/2014/main" id="{D1E7AB19-6326-F842-B55D-602CEE998E58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81" name="Linie">
              <a:extLst>
                <a:ext uri="{FF2B5EF4-FFF2-40B4-BE49-F238E27FC236}">
                  <a16:creationId xmlns:a16="http://schemas.microsoft.com/office/drawing/2014/main" id="{E83804AF-E342-CE4F-B1EC-DEAF381D56D0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nie">
              <a:extLst>
                <a:ext uri="{FF2B5EF4-FFF2-40B4-BE49-F238E27FC236}">
                  <a16:creationId xmlns:a16="http://schemas.microsoft.com/office/drawing/2014/main" id="{424FF1AA-1F85-0349-8AC7-B8DE428B8B2E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nie">
              <a:extLst>
                <a:ext uri="{FF2B5EF4-FFF2-40B4-BE49-F238E27FC236}">
                  <a16:creationId xmlns:a16="http://schemas.microsoft.com/office/drawing/2014/main" id="{D3816368-3ED9-E949-869E-C138AEA477E6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Linie">
              <a:extLst>
                <a:ext uri="{FF2B5EF4-FFF2-40B4-BE49-F238E27FC236}">
                  <a16:creationId xmlns:a16="http://schemas.microsoft.com/office/drawing/2014/main" id="{A35BC36B-DBB2-8D43-8FC8-61482A66030E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Linie">
              <a:extLst>
                <a:ext uri="{FF2B5EF4-FFF2-40B4-BE49-F238E27FC236}">
                  <a16:creationId xmlns:a16="http://schemas.microsoft.com/office/drawing/2014/main" id="{1D0BC4A0-12DF-0742-991C-E85484A0CF65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Linie">
              <a:extLst>
                <a:ext uri="{FF2B5EF4-FFF2-40B4-BE49-F238E27FC236}">
                  <a16:creationId xmlns:a16="http://schemas.microsoft.com/office/drawing/2014/main" id="{28E5A8EC-4E8D-2243-AAA2-E0CA46623482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Linie">
              <a:extLst>
                <a:ext uri="{FF2B5EF4-FFF2-40B4-BE49-F238E27FC236}">
                  <a16:creationId xmlns:a16="http://schemas.microsoft.com/office/drawing/2014/main" id="{89CA6780-65ED-624F-AF8E-E86F7BC6A566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Linie">
              <a:extLst>
                <a:ext uri="{FF2B5EF4-FFF2-40B4-BE49-F238E27FC236}">
                  <a16:creationId xmlns:a16="http://schemas.microsoft.com/office/drawing/2014/main" id="{5C0C5252-6141-8542-B72D-C99EAD621600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Linie">
              <a:extLst>
                <a:ext uri="{FF2B5EF4-FFF2-40B4-BE49-F238E27FC236}">
                  <a16:creationId xmlns:a16="http://schemas.microsoft.com/office/drawing/2014/main" id="{B5AFC2EF-7146-F64A-AFFE-05B78978B34C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Linie">
              <a:extLst>
                <a:ext uri="{FF2B5EF4-FFF2-40B4-BE49-F238E27FC236}">
                  <a16:creationId xmlns:a16="http://schemas.microsoft.com/office/drawing/2014/main" id="{03D06505-86C7-C14B-8902-B14251A25389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Datumsplatzhalter 3">
            <a:extLst>
              <a:ext uri="{FF2B5EF4-FFF2-40B4-BE49-F238E27FC236}">
                <a16:creationId xmlns:a16="http://schemas.microsoft.com/office/drawing/2014/main" id="{BBC00DD8-CEB4-714C-9F21-1C97522ED6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Überblick</a:t>
            </a:r>
          </a:p>
        </p:txBody>
      </p:sp>
      <p:sp>
        <p:nvSpPr>
          <p:cNvPr id="99" name="Fußzeilenplatzhalter 4">
            <a:extLst>
              <a:ext uri="{FF2B5EF4-FFF2-40B4-BE49-F238E27FC236}">
                <a16:creationId xmlns:a16="http://schemas.microsoft.com/office/drawing/2014/main" id="{20C08151-2A10-7E40-AD9E-0C6B1986F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100" name="Foliennummernplatzhalter 5">
            <a:extLst>
              <a:ext uri="{FF2B5EF4-FFF2-40B4-BE49-F238E27FC236}">
                <a16:creationId xmlns:a16="http://schemas.microsoft.com/office/drawing/2014/main" id="{B9FBCA1B-1C8C-194C-82E1-B0AC47CED4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101" name="Logo">
            <a:extLst>
              <a:ext uri="{FF2B5EF4-FFF2-40B4-BE49-F238E27FC236}">
                <a16:creationId xmlns:a16="http://schemas.microsoft.com/office/drawing/2014/main" id="{03F2C863-AB4B-0042-B635-635A91C8D52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304200"/>
            <a:ext cx="1438502" cy="41580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102" name="Linie">
            <a:extLst>
              <a:ext uri="{FF2B5EF4-FFF2-40B4-BE49-F238E27FC236}">
                <a16:creationId xmlns:a16="http://schemas.microsoft.com/office/drawing/2014/main" id="{60B90A70-D8B1-A04E-AE50-1F02457FB929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421096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10" r:id="rId15"/>
    <p:sldLayoutId id="2147483911" r:id="rId16"/>
  </p:sldLayoutIdLst>
  <p:hf hdr="0"/>
  <p:txStyles>
    <p:titleStyle>
      <a:lvl1pPr marL="0" indent="0" algn="l" defTabSz="91346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797" b="1" i="0" kern="1200" baseline="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74363" indent="-274363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lang="de-DE" sz="2398" b="0" i="0" u="none" strike="noStrike" kern="1200" baseline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9210" indent="-280707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21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2472" indent="-269605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9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de-DE"/>
      </a:defPPr>
      <a:lvl1pPr marL="0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32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63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4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5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657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388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0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851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so.uni-muenster.de/LearnWeb/learnweb2/course/view.php?id=76860" TargetMode="External"/><Relationship Id="rId2" Type="http://schemas.openxmlformats.org/officeDocument/2006/relationships/hyperlink" Target="https://sso.uni-muenster.de/LearnWeb/learnweb2/course/view.php?id=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uni-muenster.de/Informatik.AGBraun/teaching/sose24/db24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601BB-6779-014A-A9D7-6811034CF8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/>
              <a:t>Datenbanken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119CD3-2A94-8040-A408-5B8A4155E7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/>
              <a:t>Überblick</a:t>
            </a:r>
          </a:p>
        </p:txBody>
      </p:sp>
      <p:sp>
        <p:nvSpPr>
          <p:cNvPr id="5" name="Vertical Text Placeholder 4">
            <a:extLst>
              <a:ext uri="{FF2B5EF4-FFF2-40B4-BE49-F238E27FC236}">
                <a16:creationId xmlns:a16="http://schemas.microsoft.com/office/drawing/2014/main" id="{774E1EF7-CF0B-7E4F-8018-A58890629A22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/>
        <p:txBody>
          <a:bodyPr/>
          <a:lstStyle/>
          <a:p>
            <a:r>
              <a:rPr lang="de-DE"/>
              <a:t>Tanya Braun</a:t>
            </a:r>
          </a:p>
          <a:p>
            <a:r>
              <a:rPr lang="de-DE"/>
              <a:t>Arbeitsgruppe Data Science, Institut für Informatik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C87A9FD-C095-904F-ABF2-233547DEE594}"/>
              </a:ext>
            </a:extLst>
          </p:cNvPr>
          <p:cNvGrpSpPr/>
          <p:nvPr/>
        </p:nvGrpSpPr>
        <p:grpSpPr>
          <a:xfrm>
            <a:off x="7203856" y="1265825"/>
            <a:ext cx="3954294" cy="3243775"/>
            <a:chOff x="6487165" y="1520499"/>
            <a:chExt cx="5346000" cy="4385415"/>
          </a:xfrm>
        </p:grpSpPr>
        <p:sp>
          <p:nvSpPr>
            <p:cNvPr id="6" name="Rechteck 26">
              <a:extLst>
                <a:ext uri="{FF2B5EF4-FFF2-40B4-BE49-F238E27FC236}">
                  <a16:creationId xmlns:a16="http://schemas.microsoft.com/office/drawing/2014/main" id="{EC79E597-2676-9D42-939A-0B9160AEDC91}"/>
                </a:ext>
              </a:extLst>
            </p:cNvPr>
            <p:cNvSpPr/>
            <p:nvPr/>
          </p:nvSpPr>
          <p:spPr bwMode="auto">
            <a:xfrm>
              <a:off x="6487165" y="3229266"/>
              <a:ext cx="5344510" cy="2676648"/>
            </a:xfrm>
            <a:prstGeom prst="rect">
              <a:avLst/>
            </a:prstGeom>
            <a:solidFill>
              <a:schemeClr val="bg2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050" b="1">
                  <a:solidFill>
                    <a:schemeClr val="bg1"/>
                  </a:solidFill>
                  <a:latin typeface="Arial" charset="0"/>
                </a:rPr>
                <a:t>Datenbanksystem</a:t>
              </a:r>
            </a:p>
          </p:txBody>
        </p:sp>
        <p:sp>
          <p:nvSpPr>
            <p:cNvPr id="7" name="Rechteck 31">
              <a:extLst>
                <a:ext uri="{FF2B5EF4-FFF2-40B4-BE49-F238E27FC236}">
                  <a16:creationId xmlns:a16="http://schemas.microsoft.com/office/drawing/2014/main" id="{61C84A44-0674-8D4C-B367-309322FA532C}"/>
                </a:ext>
              </a:extLst>
            </p:cNvPr>
            <p:cNvSpPr/>
            <p:nvPr/>
          </p:nvSpPr>
          <p:spPr bwMode="auto">
            <a:xfrm>
              <a:off x="6487165" y="1520499"/>
              <a:ext cx="5346000" cy="772511"/>
            </a:xfrm>
            <a:prstGeom prst="rect">
              <a:avLst/>
            </a:prstGeom>
            <a:solidFill>
              <a:schemeClr val="bg2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e-DE" sz="1050">
                <a:latin typeface="Arial" charset="0"/>
              </a:endParaRPr>
            </a:p>
          </p:txBody>
        </p:sp>
        <p:sp>
          <p:nvSpPr>
            <p:cNvPr id="8" name="Zylinder 15">
              <a:extLst>
                <a:ext uri="{FF2B5EF4-FFF2-40B4-BE49-F238E27FC236}">
                  <a16:creationId xmlns:a16="http://schemas.microsoft.com/office/drawing/2014/main" id="{5A4BE2AD-D08F-B647-8664-B4BB59DB4C29}"/>
                </a:ext>
              </a:extLst>
            </p:cNvPr>
            <p:cNvSpPr/>
            <p:nvPr/>
          </p:nvSpPr>
          <p:spPr bwMode="auto">
            <a:xfrm>
              <a:off x="7283323" y="4714695"/>
              <a:ext cx="1608083" cy="1080000"/>
            </a:xfrm>
            <a:prstGeom prst="ca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050">
                  <a:solidFill>
                    <a:schemeClr val="bg1"/>
                  </a:solidFill>
                  <a:latin typeface="Arial" charset="0"/>
                </a:rPr>
                <a:t>Metadaten (Definition)</a:t>
              </a:r>
              <a:endParaRPr lang="de-DE" sz="1050" b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9" name="Zylinder 16">
              <a:extLst>
                <a:ext uri="{FF2B5EF4-FFF2-40B4-BE49-F238E27FC236}">
                  <a16:creationId xmlns:a16="http://schemas.microsoft.com/office/drawing/2014/main" id="{35954277-7E0B-4E45-8A60-3FD491E54411}"/>
                </a:ext>
              </a:extLst>
            </p:cNvPr>
            <p:cNvSpPr/>
            <p:nvPr/>
          </p:nvSpPr>
          <p:spPr bwMode="auto">
            <a:xfrm>
              <a:off x="9296054" y="4709600"/>
              <a:ext cx="1608083" cy="1080000"/>
            </a:xfrm>
            <a:prstGeom prst="ca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050">
                  <a:solidFill>
                    <a:schemeClr val="bg1"/>
                  </a:solidFill>
                  <a:latin typeface="Arial" charset="0"/>
                </a:rPr>
                <a:t>Datenbank</a:t>
              </a:r>
              <a:endParaRPr lang="de-DE" sz="1050" b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0" name="Rechteck 17">
              <a:extLst>
                <a:ext uri="{FF2B5EF4-FFF2-40B4-BE49-F238E27FC236}">
                  <a16:creationId xmlns:a16="http://schemas.microsoft.com/office/drawing/2014/main" id="{8C426D1F-78D7-1342-B385-0425202D39F7}"/>
                </a:ext>
              </a:extLst>
            </p:cNvPr>
            <p:cNvSpPr/>
            <p:nvPr/>
          </p:nvSpPr>
          <p:spPr bwMode="auto">
            <a:xfrm>
              <a:off x="7125668" y="3606013"/>
              <a:ext cx="4067503" cy="78018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050" b="1">
                  <a:solidFill>
                    <a:schemeClr val="bg1"/>
                  </a:solidFill>
                  <a:latin typeface="Arial" charset="0"/>
                </a:rPr>
                <a:t>DBMS-Software</a:t>
              </a:r>
            </a:p>
            <a:p>
              <a:pPr marL="268288" indent="-268288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de-DE" sz="1050">
                  <a:solidFill>
                    <a:schemeClr val="bg1"/>
                  </a:solidFill>
                  <a:latin typeface="Arial" charset="0"/>
                </a:rPr>
                <a:t>Verarbeitung von Transaktionen</a:t>
              </a:r>
            </a:p>
            <a:p>
              <a:pPr marL="268288" indent="-268288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de-DE" sz="1050">
                  <a:solidFill>
                    <a:schemeClr val="bg1"/>
                  </a:solidFill>
                  <a:latin typeface="Arial" charset="0"/>
                </a:rPr>
                <a:t>Zugriff auf die gespeicherten Daten</a:t>
              </a:r>
            </a:p>
          </p:txBody>
        </p:sp>
        <p:sp>
          <p:nvSpPr>
            <p:cNvPr id="11" name="Rechteck 18">
              <a:extLst>
                <a:ext uri="{FF2B5EF4-FFF2-40B4-BE49-F238E27FC236}">
                  <a16:creationId xmlns:a16="http://schemas.microsoft.com/office/drawing/2014/main" id="{EE8F6E55-12F9-E54C-A81D-3AA7A94EB1A5}"/>
                </a:ext>
              </a:extLst>
            </p:cNvPr>
            <p:cNvSpPr/>
            <p:nvPr/>
          </p:nvSpPr>
          <p:spPr bwMode="auto">
            <a:xfrm>
              <a:off x="7016055" y="1729912"/>
              <a:ext cx="2033753" cy="35368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050" b="1">
                  <a:solidFill>
                    <a:schemeClr val="bg1"/>
                  </a:solidFill>
                  <a:latin typeface="Arial" charset="0"/>
                </a:rPr>
                <a:t>Anwendungen</a:t>
              </a:r>
            </a:p>
          </p:txBody>
        </p:sp>
        <p:sp>
          <p:nvSpPr>
            <p:cNvPr id="12" name="Rechteck 19">
              <a:extLst>
                <a:ext uri="{FF2B5EF4-FFF2-40B4-BE49-F238E27FC236}">
                  <a16:creationId xmlns:a16="http://schemas.microsoft.com/office/drawing/2014/main" id="{C8B10583-C2F2-E742-8F12-DBD2F82B18D1}"/>
                </a:ext>
              </a:extLst>
            </p:cNvPr>
            <p:cNvSpPr/>
            <p:nvPr/>
          </p:nvSpPr>
          <p:spPr bwMode="auto">
            <a:xfrm>
              <a:off x="9612108" y="1729912"/>
              <a:ext cx="1686911" cy="35368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050" b="1">
                  <a:solidFill>
                    <a:schemeClr val="bg1"/>
                  </a:solidFill>
                  <a:latin typeface="Arial" charset="0"/>
                </a:rPr>
                <a:t>Benutzer*in</a:t>
              </a:r>
            </a:p>
          </p:txBody>
        </p:sp>
        <p:sp>
          <p:nvSpPr>
            <p:cNvPr id="13" name="Pfeil nach unten 29">
              <a:extLst>
                <a:ext uri="{FF2B5EF4-FFF2-40B4-BE49-F238E27FC236}">
                  <a16:creationId xmlns:a16="http://schemas.microsoft.com/office/drawing/2014/main" id="{104F6617-9F88-D545-A4B9-7D8218B2ED06}"/>
                </a:ext>
              </a:extLst>
            </p:cNvPr>
            <p:cNvSpPr/>
            <p:nvPr/>
          </p:nvSpPr>
          <p:spPr bwMode="auto">
            <a:xfrm>
              <a:off x="6684979" y="2293007"/>
              <a:ext cx="1860331" cy="930169"/>
            </a:xfrm>
            <a:prstGeom prst="downArrow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900"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900">
                  <a:latin typeface="Arial" charset="0"/>
                </a:rPr>
                <a:t>Anfragen</a:t>
              </a:r>
            </a:p>
          </p:txBody>
        </p:sp>
        <p:sp>
          <p:nvSpPr>
            <p:cNvPr id="14" name="Pfeil nach oben 30">
              <a:extLst>
                <a:ext uri="{FF2B5EF4-FFF2-40B4-BE49-F238E27FC236}">
                  <a16:creationId xmlns:a16="http://schemas.microsoft.com/office/drawing/2014/main" id="{5F3F9AAC-3AC0-DE4F-ABB4-F18DC43617C3}"/>
                </a:ext>
              </a:extLst>
            </p:cNvPr>
            <p:cNvSpPr/>
            <p:nvPr/>
          </p:nvSpPr>
          <p:spPr bwMode="auto">
            <a:xfrm>
              <a:off x="9612108" y="2293007"/>
              <a:ext cx="1860331" cy="930169"/>
            </a:xfrm>
            <a:prstGeom prst="upArrow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900">
                  <a:latin typeface="Arial" charset="0"/>
                </a:rPr>
                <a:t>Ergeb-nisse</a:t>
              </a:r>
            </a:p>
          </p:txBody>
        </p:sp>
        <p:cxnSp>
          <p:nvCxnSpPr>
            <p:cNvPr id="15" name="Gerade Verbindung mit Pfeil 33">
              <a:extLst>
                <a:ext uri="{FF2B5EF4-FFF2-40B4-BE49-F238E27FC236}">
                  <a16:creationId xmlns:a16="http://schemas.microsoft.com/office/drawing/2014/main" id="{44DEBC41-4590-EB49-9A0E-CECF57A492A2}"/>
                </a:ext>
              </a:extLst>
            </p:cNvPr>
            <p:cNvCxnSpPr>
              <a:cxnSpLocks/>
              <a:stCxn id="10" idx="2"/>
              <a:endCxn id="8" idx="0"/>
            </p:cNvCxnSpPr>
            <p:nvPr/>
          </p:nvCxnSpPr>
          <p:spPr bwMode="auto">
            <a:xfrm flipH="1">
              <a:off x="8087364" y="4386196"/>
              <a:ext cx="1072056" cy="598499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Gerade Verbindung mit Pfeil 34">
              <a:extLst>
                <a:ext uri="{FF2B5EF4-FFF2-40B4-BE49-F238E27FC236}">
                  <a16:creationId xmlns:a16="http://schemas.microsoft.com/office/drawing/2014/main" id="{A01D5098-2475-1C4C-94E2-4A21EFEF49E7}"/>
                </a:ext>
              </a:extLst>
            </p:cNvPr>
            <p:cNvCxnSpPr>
              <a:cxnSpLocks/>
              <a:stCxn id="10" idx="2"/>
              <a:endCxn id="9" idx="0"/>
            </p:cNvCxnSpPr>
            <p:nvPr/>
          </p:nvCxnSpPr>
          <p:spPr bwMode="auto">
            <a:xfrm>
              <a:off x="9159420" y="4386196"/>
              <a:ext cx="940675" cy="593404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719436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29C1C-9A01-C447-8455-B7A533ABB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Organisatorisches: Learnweb-Kurs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78125-57E6-8E4C-BB9A-DDACE866B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Kurs</a:t>
            </a:r>
          </a:p>
          <a:p>
            <a:pPr marL="258503" lvl="1" indent="0" algn="ctr">
              <a:buNone/>
            </a:pPr>
            <a:r>
              <a:rPr lang="de-DE" dirty="0">
                <a:hlinkClick r:id="rId2"/>
              </a:rPr>
              <a:t>https://sso.uni-muenster.de/LearnWeb/learnweb2/course/view.php?</a:t>
            </a:r>
            <a:r>
              <a:rPr lang="de-DE" dirty="0">
                <a:hlinkClick r:id="rId3"/>
              </a:rPr>
              <a:t>id</a:t>
            </a:r>
            <a:r>
              <a:rPr lang="de-DE" dirty="0">
                <a:hlinkClick r:id="rId2"/>
              </a:rPr>
              <a:t>=</a:t>
            </a:r>
            <a:r>
              <a:rPr lang="de-DE" dirty="0">
                <a:hlinkClick r:id="rId3"/>
              </a:rPr>
              <a:t>76860</a:t>
            </a:r>
            <a:r>
              <a:rPr lang="de-DE" dirty="0"/>
              <a:t>  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Bis 30.4.2024 ohne Einschreibeschlüssel, danach per Email an </a:t>
            </a:r>
            <a:r>
              <a:rPr lang="de-DE" dirty="0" err="1"/>
              <a:t>Sagad</a:t>
            </a:r>
            <a:r>
              <a:rPr lang="de-DE" dirty="0"/>
              <a:t> Hamid oder mich</a:t>
            </a:r>
          </a:p>
          <a:p>
            <a:pPr lvl="1"/>
            <a:r>
              <a:rPr lang="de-DE" dirty="0"/>
              <a:t>Der Ort für </a:t>
            </a:r>
          </a:p>
          <a:p>
            <a:pPr lvl="2"/>
            <a:r>
              <a:rPr lang="de-DE" dirty="0"/>
              <a:t>Folien</a:t>
            </a:r>
          </a:p>
          <a:p>
            <a:pPr lvl="2"/>
            <a:r>
              <a:rPr lang="de-DE" dirty="0"/>
              <a:t>Aktuelle Hinweise</a:t>
            </a:r>
          </a:p>
          <a:p>
            <a:pPr lvl="2"/>
            <a:r>
              <a:rPr lang="de-DE" dirty="0"/>
              <a:t>Alles, was die Übung betrifft</a:t>
            </a:r>
          </a:p>
          <a:p>
            <a:pPr lvl="3"/>
            <a:r>
              <a:rPr lang="de-DE" dirty="0"/>
              <a:t>Einteilung Übungstermine + Kleingruppenorganisation, Veröffentlichung Übungsblätter, Abgabe Übungsblätter</a:t>
            </a:r>
          </a:p>
          <a:p>
            <a:pPr lvl="1"/>
            <a:r>
              <a:rPr lang="de-DE" dirty="0"/>
              <a:t>Eventuell mit zeitlich leichter Verzögerung finden Sie zumindest die Folien auch frei verfügbar auf unserer Webseite:</a:t>
            </a:r>
          </a:p>
          <a:p>
            <a:pPr marL="532867" lvl="2" indent="0" algn="ctr">
              <a:buNone/>
            </a:pPr>
            <a:r>
              <a:rPr lang="de-DE" dirty="0">
                <a:hlinkClick r:id="rId4"/>
              </a:rPr>
              <a:t>https://www.uni-muenster.de/Informatik.AGBraun/teaching/sose24/db24.html</a:t>
            </a:r>
            <a:r>
              <a:rPr lang="de-DE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2FDDA-704B-B548-B5F9-78601209D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de-DE" smtClean="0"/>
              <a:t>10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7770AC-E16C-AB46-86F1-735AB28653A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Überblick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51731-03D6-F340-9251-5DCD2B056C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1252159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50963-213E-B34B-B264-DAE4F8E2F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Lernziele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9E0AB-CDE6-7D47-804E-CEA6ED4E44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Inhalte</a:t>
            </a:r>
          </a:p>
          <a:p>
            <a:r>
              <a:rPr lang="de-DE" dirty="0">
                <a:solidFill>
                  <a:schemeClr val="accent2"/>
                </a:solidFill>
              </a:rPr>
              <a:t>Von der Anwendung her</a:t>
            </a:r>
          </a:p>
          <a:p>
            <a:pPr lvl="1"/>
            <a:r>
              <a:rPr lang="de-DE" dirty="0"/>
              <a:t>Phasen des Datenbankentwurfs</a:t>
            </a:r>
          </a:p>
          <a:p>
            <a:pPr lvl="2"/>
            <a:r>
              <a:rPr lang="de-DE" dirty="0"/>
              <a:t>Modellierung von Anforderungen über ER und RM zu Umsetzung mittels SQL</a:t>
            </a:r>
          </a:p>
          <a:p>
            <a:r>
              <a:rPr lang="de-DE" dirty="0">
                <a:solidFill>
                  <a:schemeClr val="accent6"/>
                </a:solidFill>
              </a:rPr>
              <a:t>Von der Umsetzung her</a:t>
            </a:r>
          </a:p>
          <a:p>
            <a:pPr lvl="2"/>
            <a:r>
              <a:rPr lang="de-DE" dirty="0"/>
              <a:t>Blick hinter die Kulissen</a:t>
            </a:r>
          </a:p>
          <a:p>
            <a:pPr lvl="1"/>
            <a:r>
              <a:rPr lang="de-DE" dirty="0"/>
              <a:t>Effiziente Umsetzung mittels Anfragepläne und Hilfsdatenstrukturen (Indices)</a:t>
            </a:r>
          </a:p>
          <a:p>
            <a:pPr lvl="1"/>
            <a:r>
              <a:rPr lang="de-DE" dirty="0"/>
              <a:t>Sichere Umsetzung mittels Transaktionen und Wiederherstellung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0A9718-00E5-7148-B24C-5BEE48AB82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Kompetenzen</a:t>
            </a:r>
          </a:p>
          <a:p>
            <a:r>
              <a:rPr lang="de-DE" dirty="0">
                <a:solidFill>
                  <a:schemeClr val="accent2"/>
                </a:solidFill>
              </a:rPr>
              <a:t>Von der Anwendung her</a:t>
            </a:r>
          </a:p>
          <a:p>
            <a:pPr lvl="1"/>
            <a:r>
              <a:rPr lang="de-DE" dirty="0"/>
              <a:t>Eine Datenbank entwerfen und mittels SQL definieren und befragen können</a:t>
            </a:r>
          </a:p>
          <a:p>
            <a:r>
              <a:rPr lang="de-DE" dirty="0">
                <a:solidFill>
                  <a:schemeClr val="accent6"/>
                </a:solidFill>
              </a:rPr>
              <a:t>Von der Umsetzung her</a:t>
            </a:r>
          </a:p>
          <a:p>
            <a:pPr lvl="1"/>
            <a:r>
              <a:rPr lang="de-DE" dirty="0"/>
              <a:t>Verstehen und erklären können, warum manche Anfragen schnell und andere wiederum sehr lange brauchen, und was man tun kann, um möglichst schnell zu sein</a:t>
            </a:r>
          </a:p>
          <a:p>
            <a:pPr lvl="1"/>
            <a:r>
              <a:rPr lang="de-DE" dirty="0"/>
              <a:t>Probleme und Lösungsstrategien der Mehrbenutzerverwaltung und Sicherung verstehen und erklären können</a:t>
            </a:r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729B1-A6A4-ED42-914A-E3B212EB7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de-DE" smtClean="0"/>
              <a:t>11</a:t>
            </a:fld>
            <a:endParaRPr lang="de-D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783E46-7371-E543-8488-B646E28B1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Überblick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6CA0CB7-8303-BE44-AEEE-3DFA2A71D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891361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29E7E-FF85-9A45-BACD-8433E1AF9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Inhalte: Datenbanken (DBs)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1E219-4D1E-034D-83DE-29A60A233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1"/>
                </a:solidFill>
              </a:rPr>
              <a:t>Einführung</a:t>
            </a:r>
          </a:p>
          <a:p>
            <a:pPr lvl="1"/>
            <a:r>
              <a:rPr lang="de-DE" dirty="0"/>
              <a:t>Anwendungen</a:t>
            </a:r>
          </a:p>
          <a:p>
            <a:pPr lvl="1"/>
            <a:r>
              <a:rPr lang="de-DE" dirty="0"/>
              <a:t>Datenbankmanagementsysteme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2"/>
                </a:solidFill>
              </a:rPr>
              <a:t>Datenbank-Modellierung</a:t>
            </a:r>
          </a:p>
          <a:p>
            <a:pPr lvl="1"/>
            <a:r>
              <a:rPr lang="de-DE" dirty="0"/>
              <a:t>Entity-</a:t>
            </a:r>
            <a:r>
              <a:rPr lang="de-DE" dirty="0" err="1"/>
              <a:t>Relationship</a:t>
            </a:r>
            <a:r>
              <a:rPr lang="de-DE" dirty="0"/>
              <a:t>-Modell (ER-Modell)</a:t>
            </a:r>
          </a:p>
          <a:p>
            <a:pPr lvl="1"/>
            <a:r>
              <a:rPr lang="de-DE" dirty="0"/>
              <a:t>Beziehung zwischen ER und UML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2"/>
                </a:solidFill>
              </a:rPr>
              <a:t>Das relationale Modell</a:t>
            </a:r>
          </a:p>
          <a:p>
            <a:pPr lvl="1"/>
            <a:r>
              <a:rPr lang="de-DE" dirty="0"/>
              <a:t>Relationales Datenmodell (RM)</a:t>
            </a:r>
          </a:p>
          <a:p>
            <a:pPr lvl="1"/>
            <a:r>
              <a:rPr lang="de-DE" dirty="0"/>
              <a:t>Vom ER-Modell zum RM</a:t>
            </a:r>
          </a:p>
          <a:p>
            <a:pPr lvl="1"/>
            <a:r>
              <a:rPr lang="de-DE" dirty="0"/>
              <a:t>Relationale Algebra als Anfragesprache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2"/>
                </a:solidFill>
              </a:rPr>
              <a:t>Entwurfstheorie</a:t>
            </a:r>
          </a:p>
          <a:p>
            <a:pPr lvl="1"/>
            <a:r>
              <a:rPr lang="de-DE" dirty="0"/>
              <a:t>Funktionale Abhängigkeiten</a:t>
            </a:r>
          </a:p>
          <a:p>
            <a:pPr lvl="1"/>
            <a:r>
              <a:rPr lang="de-DE" dirty="0"/>
              <a:t>Normalformen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2"/>
                </a:solidFill>
              </a:rPr>
              <a:t>Structured Query Language (SQL) </a:t>
            </a:r>
          </a:p>
          <a:p>
            <a:pPr lvl="1"/>
            <a:r>
              <a:rPr lang="de-DE" dirty="0"/>
              <a:t>Datendefinition</a:t>
            </a:r>
          </a:p>
          <a:p>
            <a:pPr lvl="1"/>
            <a:r>
              <a:rPr lang="de-DE" dirty="0"/>
              <a:t>Datenmanipulation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6"/>
                </a:solidFill>
              </a:rPr>
              <a:t>Anfrageverarbeitung</a:t>
            </a:r>
          </a:p>
          <a:p>
            <a:pPr lvl="1"/>
            <a:r>
              <a:rPr lang="de-DE" dirty="0"/>
              <a:t>Architektur</a:t>
            </a:r>
          </a:p>
          <a:p>
            <a:pPr lvl="1"/>
            <a:r>
              <a:rPr lang="de-DE" dirty="0"/>
              <a:t>Indexierung</a:t>
            </a:r>
          </a:p>
          <a:p>
            <a:pPr lvl="1"/>
            <a:r>
              <a:rPr lang="de-DE" dirty="0"/>
              <a:t>Anfragepläne, Optimierung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6"/>
                </a:solidFill>
              </a:rPr>
              <a:t>Transaktionen</a:t>
            </a:r>
          </a:p>
          <a:p>
            <a:pPr lvl="1"/>
            <a:r>
              <a:rPr lang="de-DE" dirty="0"/>
              <a:t>Transaktionsverarbeitung, </a:t>
            </a:r>
            <a:r>
              <a:rPr lang="de-DE" dirty="0" err="1"/>
              <a:t>Schedules</a:t>
            </a:r>
            <a:r>
              <a:rPr lang="de-DE" dirty="0"/>
              <a:t>, Sperren</a:t>
            </a:r>
          </a:p>
          <a:p>
            <a:pPr lvl="1"/>
            <a:r>
              <a:rPr lang="de-DE" dirty="0"/>
              <a:t>Wiederherstellung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1"/>
                </a:solidFill>
              </a:rPr>
              <a:t>Verteilte Datenbanken</a:t>
            </a:r>
          </a:p>
          <a:p>
            <a:pPr lvl="1"/>
            <a:r>
              <a:rPr lang="de-DE" dirty="0"/>
              <a:t>Fragmentierung, Replikation, Allokation; CAP</a:t>
            </a:r>
          </a:p>
          <a:p>
            <a:pPr lvl="1"/>
            <a:r>
              <a:rPr lang="de-DE" dirty="0"/>
              <a:t>Anfragebeantwortung, föderierte Systeme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7543F-F586-3148-899E-5C8DE66F34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12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F35A5-2233-9146-A2F8-2E4A87F505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Überblick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5DA252-AD4A-3F4B-A242-84DED009F7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367545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56499-96A4-1D43-997F-AF5F7398A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Skript, Literatur, Quellen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0C518-1D5D-8E45-AF41-D5823EDDBF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e-DE" dirty="0">
                <a:solidFill>
                  <a:schemeClr val="accent1"/>
                </a:solidFill>
              </a:rPr>
              <a:t>Skript: Folien und Vorlesung vor Ort</a:t>
            </a:r>
          </a:p>
          <a:p>
            <a:pPr>
              <a:defRPr/>
            </a:pPr>
            <a:endParaRPr lang="de-DE" dirty="0">
              <a:solidFill>
                <a:schemeClr val="accent1"/>
              </a:solidFill>
            </a:endParaRPr>
          </a:p>
          <a:p>
            <a:pPr>
              <a:defRPr/>
            </a:pPr>
            <a:endParaRPr lang="de-DE" dirty="0">
              <a:solidFill>
                <a:schemeClr val="accent1"/>
              </a:solidFill>
            </a:endParaRPr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Literatur </a:t>
            </a:r>
          </a:p>
          <a:p>
            <a:pPr lvl="1">
              <a:defRPr/>
            </a:pPr>
            <a:r>
              <a:rPr lang="de-DE" b="1" dirty="0"/>
              <a:t>A. Kemper, A. </a:t>
            </a:r>
            <a:r>
              <a:rPr lang="de-DE" b="1" dirty="0" err="1"/>
              <a:t>Eickler</a:t>
            </a:r>
            <a:r>
              <a:rPr lang="de-DE" b="1" dirty="0"/>
              <a:t>: </a:t>
            </a:r>
            <a:br>
              <a:rPr lang="de-DE" b="1" dirty="0"/>
            </a:br>
            <a:r>
              <a:rPr lang="de-DE" b="1" i="1" dirty="0"/>
              <a:t>Datenbanksysteme: Eine Einführung</a:t>
            </a:r>
            <a:r>
              <a:rPr lang="de-DE" b="1" dirty="0"/>
              <a:t>.</a:t>
            </a:r>
          </a:p>
          <a:p>
            <a:pPr lvl="1">
              <a:defRPr/>
            </a:pPr>
            <a:r>
              <a:rPr lang="de-DE" dirty="0"/>
              <a:t>R. </a:t>
            </a:r>
            <a:r>
              <a:rPr lang="de-DE" dirty="0" err="1"/>
              <a:t>Elmasri</a:t>
            </a:r>
            <a:r>
              <a:rPr lang="de-DE" dirty="0"/>
              <a:t>, S.B. </a:t>
            </a:r>
            <a:r>
              <a:rPr lang="de-DE" dirty="0" err="1"/>
              <a:t>Navathe</a:t>
            </a:r>
            <a:r>
              <a:rPr lang="de-DE" dirty="0"/>
              <a:t>:</a:t>
            </a:r>
            <a:br>
              <a:rPr lang="de-DE" dirty="0"/>
            </a:br>
            <a:r>
              <a:rPr lang="de-DE" i="1" dirty="0"/>
              <a:t>Grundlagen von Datenbanksystemen</a:t>
            </a:r>
            <a:r>
              <a:rPr lang="de-DE" dirty="0"/>
              <a:t>.</a:t>
            </a:r>
          </a:p>
          <a:p>
            <a:pPr lvl="1">
              <a:defRPr/>
            </a:pPr>
            <a:r>
              <a:rPr lang="de-DE" dirty="0"/>
              <a:t>A. Silberschatz, H. F. </a:t>
            </a:r>
            <a:r>
              <a:rPr lang="de-DE" dirty="0" err="1"/>
              <a:t>Korth</a:t>
            </a:r>
            <a:r>
              <a:rPr lang="de-DE" dirty="0"/>
              <a:t>, S. </a:t>
            </a:r>
            <a:r>
              <a:rPr lang="de-DE" dirty="0" err="1"/>
              <a:t>Sudarshan</a:t>
            </a:r>
            <a:r>
              <a:rPr lang="de-DE" dirty="0"/>
              <a:t>:</a:t>
            </a:r>
            <a:br>
              <a:rPr lang="de-DE" dirty="0"/>
            </a:br>
            <a:r>
              <a:rPr lang="de-DE" i="1" dirty="0"/>
              <a:t>Database System </a:t>
            </a:r>
            <a:r>
              <a:rPr lang="de-DE" i="1" dirty="0" err="1"/>
              <a:t>Concepts</a:t>
            </a:r>
            <a:r>
              <a:rPr lang="de-DE" dirty="0"/>
              <a:t>.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F5BA30-D397-DD4E-A8F9-744054DF5F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Folien (wenn nicht anders angegeben; fast immer angepasst)</a:t>
            </a:r>
          </a:p>
          <a:p>
            <a:pPr lvl="1">
              <a:defRPr/>
            </a:pPr>
            <a:r>
              <a:rPr lang="de-DE" dirty="0"/>
              <a:t>Vorlesungsfolien der Vorlesung „Informationssysteme I“</a:t>
            </a:r>
            <a:br>
              <a:rPr lang="de-DE" dirty="0"/>
            </a:br>
            <a:r>
              <a:rPr lang="de-DE" dirty="0"/>
              <a:t>Prof. Dr. Daniela </a:t>
            </a:r>
            <a:r>
              <a:rPr lang="de-DE" dirty="0" err="1"/>
              <a:t>Nicklas</a:t>
            </a:r>
            <a:endParaRPr lang="de-DE" dirty="0"/>
          </a:p>
          <a:p>
            <a:pPr lvl="1">
              <a:defRPr/>
            </a:pPr>
            <a:r>
              <a:rPr lang="de-DE" dirty="0"/>
              <a:t>Vorlesungsfolien der Vorlesung „Datenbanken“</a:t>
            </a:r>
            <a:br>
              <a:rPr lang="de-DE" dirty="0"/>
            </a:br>
            <a:r>
              <a:rPr lang="de-DE" dirty="0"/>
              <a:t>Prof. Dr. Ralf Möller, Dr. Özgür </a:t>
            </a:r>
            <a:r>
              <a:rPr lang="de-DE" dirty="0" err="1"/>
              <a:t>Öczep</a:t>
            </a: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ECD77-CE78-5C4D-B793-EA737C786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13</a:t>
            </a:fld>
            <a:endParaRPr lang="en-GB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3FB60E58-A2A4-1D41-BF6E-D48A6FA52563}"/>
              </a:ext>
            </a:extLst>
          </p:cNvPr>
          <p:cNvSpPr/>
          <p:nvPr/>
        </p:nvSpPr>
        <p:spPr>
          <a:xfrm>
            <a:off x="8012843" y="4723185"/>
            <a:ext cx="1655805" cy="877330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Danke!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9D8EEA-CEEE-C348-AC3F-68130AA85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Überblick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503EA7-6024-7741-AD82-CB72652B0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6FA78A-37C9-2E4C-DE4E-97E21570CFF9}"/>
              </a:ext>
            </a:extLst>
          </p:cNvPr>
          <p:cNvSpPr txBox="1"/>
          <p:nvPr/>
        </p:nvSpPr>
        <p:spPr>
          <a:xfrm>
            <a:off x="500564" y="2232311"/>
            <a:ext cx="5170804" cy="6456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798" dirty="0"/>
              <a:t>Wenn Sie Fehler finden oder Vorschläge zur besseren Darstellung haben, geben Sie gern Bescheid!</a:t>
            </a:r>
          </a:p>
        </p:txBody>
      </p:sp>
    </p:spTree>
    <p:extLst>
      <p:ext uri="{BB962C8B-B14F-4D97-AF65-F5344CB8AC3E}">
        <p14:creationId xmlns:p14="http://schemas.microsoft.com/office/powerpoint/2010/main" val="2955774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E5479-4E80-7A2D-263D-588CC34B3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Hinweis zur Nutzung von weiteren Quellen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428D3-7BE2-CC43-565C-6B777D9FD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Das Internet ist voll mit Vorlesungen, Tutorials, Videos, … zu Datenbanken. </a:t>
            </a:r>
            <a:br>
              <a:rPr lang="en-DE" dirty="0"/>
            </a:br>
            <a:r>
              <a:rPr lang="en-DE" dirty="0"/>
              <a:t>Nutzen Sie sie gerne!</a:t>
            </a:r>
          </a:p>
          <a:p>
            <a:endParaRPr lang="en-DE" dirty="0"/>
          </a:p>
          <a:p>
            <a:r>
              <a:rPr lang="en-DE" dirty="0"/>
              <a:t>Aber: </a:t>
            </a:r>
            <a:br>
              <a:rPr lang="en-DE" dirty="0"/>
            </a:br>
            <a:r>
              <a:rPr lang="en-DE" dirty="0"/>
              <a:t>Für Übungen und Klausuraufgaben sind nur Konstrukte zu nutzen, die auch in der Vorlesung eingeführt worden sind.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BF552-178A-9DF5-41FC-798034626F4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Überblick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720964-9C04-3739-EAF2-B3137D668A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548F04-7367-71BF-BA2E-B6D1D0B7E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087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8139B5-4ACB-2C49-8CC9-C5633AB8A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Organisatorisches: Vorlesung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202759-12E5-F04B-95E0-7731312FD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Modul: Datenbanken</a:t>
            </a:r>
          </a:p>
          <a:p>
            <a:pPr lvl="1"/>
            <a:r>
              <a:rPr lang="de-DE" dirty="0"/>
              <a:t>Modulnummer: INF-B-107</a:t>
            </a:r>
          </a:p>
          <a:p>
            <a:pPr lvl="1"/>
            <a:r>
              <a:rPr lang="de-DE" dirty="0"/>
              <a:t>3+2 SWS, 7 ECTS (= 210 Stunden)</a:t>
            </a:r>
          </a:p>
          <a:p>
            <a:r>
              <a:rPr lang="de-DE" dirty="0"/>
              <a:t>Vorlesung: </a:t>
            </a:r>
          </a:p>
          <a:p>
            <a:pPr marL="0" indent="0" algn="ctr">
              <a:buNone/>
            </a:pPr>
            <a:r>
              <a:rPr lang="de-DE" sz="2797" dirty="0">
                <a:solidFill>
                  <a:schemeClr val="accent1"/>
                </a:solidFill>
              </a:rPr>
              <a:t>Datenbanken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endParaRPr lang="de-DE" dirty="0"/>
          </a:p>
          <a:p>
            <a:r>
              <a:rPr lang="de-DE" dirty="0"/>
              <a:t>Raum</a:t>
            </a:r>
          </a:p>
          <a:p>
            <a:pPr lvl="1"/>
            <a:r>
              <a:rPr lang="de-DE" dirty="0"/>
              <a:t>Hörsaal </a:t>
            </a:r>
            <a:r>
              <a:rPr lang="de-DE" b="1" dirty="0"/>
              <a:t>M 2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24E38-225D-4342-A540-53DFB0B8DDA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Überblick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094061-2134-1A4C-ADC5-CB445A1F4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Braun - Datenbanken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9D930-01D4-4340-BB64-DED7823C3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z="1598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r>
              <a:rPr lang="de-DE"/>
              <a:t> </a:t>
            </a:r>
            <a:endParaRPr lang="de-DE" sz="1399" dirty="0"/>
          </a:p>
        </p:txBody>
      </p:sp>
    </p:spTree>
    <p:extLst>
      <p:ext uri="{BB962C8B-B14F-4D97-AF65-F5344CB8AC3E}">
        <p14:creationId xmlns:p14="http://schemas.microsoft.com/office/powerpoint/2010/main" val="109086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62047-796F-E74D-8D3B-98DD48EED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Organisatorisches: Termine &amp; Zeitplan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8E855-1919-3848-B552-BC1A0FF58C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Termine</a:t>
            </a:r>
          </a:p>
          <a:p>
            <a:pPr lvl="1"/>
            <a:r>
              <a:rPr lang="de-DE" b="1" dirty="0"/>
              <a:t>Mittwochs, 10.15 – 11.45 Uhr</a:t>
            </a:r>
          </a:p>
          <a:p>
            <a:pPr lvl="1"/>
            <a:r>
              <a:rPr lang="de-DE" b="1" dirty="0"/>
              <a:t>Freitags, 08.15 – 09.45 Uhr</a:t>
            </a:r>
            <a:r>
              <a:rPr lang="de-DE" dirty="0"/>
              <a:t>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AF5CBCE-CFA8-A146-A1B1-3550F6FF79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3 SWS Vorlesung über 13 Wochen </a:t>
            </a:r>
            <a:br>
              <a:rPr lang="de-DE" dirty="0"/>
            </a:br>
            <a:r>
              <a:rPr lang="de-DE" dirty="0"/>
              <a:t>= 39 SWS ➝ 19 Vorlesungen + Q&amp;A</a:t>
            </a:r>
          </a:p>
          <a:p>
            <a:pPr lvl="1"/>
            <a:r>
              <a:rPr lang="de-DE" dirty="0"/>
              <a:t>Vorläufiger Zeitplan siehe unten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2FAFE-9495-BE4B-BDC5-8F9CA0A24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Überblick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1279A-6214-BC4B-BCDC-848DEF4A3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Braun - Datenbanken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CC28E-4B9D-D94F-8F6C-0B812354B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z="1598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r>
              <a:rPr lang="de-DE"/>
              <a:t> </a:t>
            </a:r>
            <a:endParaRPr lang="de-DE" sz="1399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C67BC70-5A0C-D34C-82A2-41774BCCF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575043"/>
              </p:ext>
            </p:extLst>
          </p:nvPr>
        </p:nvGraphicFramePr>
        <p:xfrm>
          <a:off x="359624" y="2939702"/>
          <a:ext cx="4847933" cy="296363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50790">
                  <a:extLst>
                    <a:ext uri="{9D8B030D-6E8A-4147-A177-3AD203B41FA5}">
                      <a16:colId xmlns:a16="http://schemas.microsoft.com/office/drawing/2014/main" val="1227223688"/>
                    </a:ext>
                  </a:extLst>
                </a:gridCol>
                <a:gridCol w="697040">
                  <a:extLst>
                    <a:ext uri="{9D8B030D-6E8A-4147-A177-3AD203B41FA5}">
                      <a16:colId xmlns:a16="http://schemas.microsoft.com/office/drawing/2014/main" val="3432621702"/>
                    </a:ext>
                  </a:extLst>
                </a:gridCol>
                <a:gridCol w="1494000">
                  <a:extLst>
                    <a:ext uri="{9D8B030D-6E8A-4147-A177-3AD203B41FA5}">
                      <a16:colId xmlns:a16="http://schemas.microsoft.com/office/drawing/2014/main" val="2193724381"/>
                    </a:ext>
                  </a:extLst>
                </a:gridCol>
                <a:gridCol w="696504">
                  <a:extLst>
                    <a:ext uri="{9D8B030D-6E8A-4147-A177-3AD203B41FA5}">
                      <a16:colId xmlns:a16="http://schemas.microsoft.com/office/drawing/2014/main" val="1478729690"/>
                    </a:ext>
                  </a:extLst>
                </a:gridCol>
                <a:gridCol w="1609599">
                  <a:extLst>
                    <a:ext uri="{9D8B030D-6E8A-4147-A177-3AD203B41FA5}">
                      <a16:colId xmlns:a16="http://schemas.microsoft.com/office/drawing/2014/main" val="2516062740"/>
                    </a:ext>
                  </a:extLst>
                </a:gridCol>
              </a:tblGrid>
              <a:tr h="370454"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#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Mi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endParaRPr lang="de-DE" sz="1800" noProof="0" dirty="0"/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Fr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endParaRPr lang="de-DE" sz="1800" noProof="0" dirty="0"/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3951279651"/>
                  </a:ext>
                </a:extLst>
              </a:tr>
              <a:tr h="370454">
                <a:tc>
                  <a:txBody>
                    <a:bodyPr/>
                    <a:lstStyle/>
                    <a:p>
                      <a:r>
                        <a:rPr lang="de-DE" sz="1800" noProof="0"/>
                        <a:t>1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noProof="0" dirty="0"/>
                        <a:t>10.4.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Vorlesung 1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i="0" noProof="0" dirty="0"/>
                        <a:t>12.4.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marL="0" marR="0" lvl="0" indent="0" algn="l" defTabSz="9134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noProof="0" dirty="0"/>
                        <a:t>Vorlesung 2</a:t>
                      </a:r>
                      <a:endParaRPr lang="de-DE" sz="1800" b="0" i="1" noProof="0" dirty="0"/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3908371428"/>
                  </a:ext>
                </a:extLst>
              </a:tr>
              <a:tr h="370454">
                <a:tc>
                  <a:txBody>
                    <a:bodyPr/>
                    <a:lstStyle/>
                    <a:p>
                      <a:r>
                        <a:rPr lang="de-DE" sz="1800" noProof="0"/>
                        <a:t>2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i="0" noProof="0" dirty="0"/>
                        <a:t>17.4.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noProof="0" dirty="0"/>
                        <a:t>Vorlesung 3</a:t>
                      </a:r>
                      <a:endParaRPr lang="de-DE" sz="1800" b="0" i="1" noProof="0" dirty="0"/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noProof="0" dirty="0"/>
                        <a:t>19.4.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Vorlesung 4</a:t>
                      </a:r>
                      <a:endParaRPr lang="de-DE" sz="1800" b="1" noProof="0" dirty="0"/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3788407097"/>
                  </a:ext>
                </a:extLst>
              </a:tr>
              <a:tr h="370454">
                <a:tc>
                  <a:txBody>
                    <a:bodyPr/>
                    <a:lstStyle/>
                    <a:p>
                      <a:r>
                        <a:rPr lang="de-DE" sz="1800" noProof="0"/>
                        <a:t>3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i="0" noProof="0" dirty="0"/>
                        <a:t>24.4.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Vorlesung 5</a:t>
                      </a:r>
                      <a:endParaRPr lang="de-DE" sz="1800" b="0" i="1" noProof="0" dirty="0"/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noProof="0" dirty="0"/>
                        <a:t>26.4.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Vorlesung 6</a:t>
                      </a:r>
                      <a:endParaRPr lang="de-DE" sz="1800" b="0" noProof="0" dirty="0"/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3393450028"/>
                  </a:ext>
                </a:extLst>
              </a:tr>
              <a:tr h="370454">
                <a:tc>
                  <a:txBody>
                    <a:bodyPr/>
                    <a:lstStyle/>
                    <a:p>
                      <a:r>
                        <a:rPr lang="de-DE" sz="1800" noProof="0"/>
                        <a:t>4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i="1" noProof="0" dirty="0"/>
                        <a:t>1.5.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i="1" noProof="0" dirty="0"/>
                        <a:t>-- (Feiertag)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noProof="0" dirty="0"/>
                        <a:t>3.5.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b="0" noProof="0" dirty="0"/>
                        <a:t>Vorlesung 7</a:t>
                      </a:r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4070255659"/>
                  </a:ext>
                </a:extLst>
              </a:tr>
              <a:tr h="370454">
                <a:tc>
                  <a:txBody>
                    <a:bodyPr/>
                    <a:lstStyle/>
                    <a:p>
                      <a:r>
                        <a:rPr lang="de-DE" sz="1800" noProof="0"/>
                        <a:t>5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i="0" noProof="0" dirty="0"/>
                        <a:t>8.5.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Vorlesung 8</a:t>
                      </a:r>
                      <a:endParaRPr lang="de-DE" sz="1800" i="0" noProof="0" dirty="0"/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i="1" noProof="0" dirty="0"/>
                        <a:t>10.5.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b="0" i="1" noProof="0" dirty="0"/>
                        <a:t>-- (Brückentag)</a:t>
                      </a:r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3310044955"/>
                  </a:ext>
                </a:extLst>
              </a:tr>
              <a:tr h="370454">
                <a:tc>
                  <a:txBody>
                    <a:bodyPr/>
                    <a:lstStyle/>
                    <a:p>
                      <a:r>
                        <a:rPr lang="de-DE" sz="1800" noProof="0"/>
                        <a:t>6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noProof="0" dirty="0"/>
                        <a:t>15.5.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Vorlesung 9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noProof="0" dirty="0"/>
                        <a:t>17.5.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b="0" noProof="0" dirty="0"/>
                        <a:t>Vorlesung 10</a:t>
                      </a:r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713590253"/>
                  </a:ext>
                </a:extLst>
              </a:tr>
              <a:tr h="370454">
                <a:tc>
                  <a:txBody>
                    <a:bodyPr/>
                    <a:lstStyle/>
                    <a:p>
                      <a:r>
                        <a:rPr lang="de-DE" sz="1800" noProof="0"/>
                        <a:t>7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i="1" noProof="0" dirty="0"/>
                        <a:t>22.5.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i="1" noProof="0" dirty="0"/>
                        <a:t>-- (Ferien)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i="1" noProof="0" dirty="0"/>
                        <a:t>24.5.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b="0" noProof="0" dirty="0"/>
                        <a:t>-- </a:t>
                      </a:r>
                      <a:r>
                        <a:rPr lang="de-DE" sz="1800" b="0" i="1" noProof="0" dirty="0"/>
                        <a:t>(Ferien)</a:t>
                      </a:r>
                      <a:endParaRPr lang="de-DE" sz="1800" b="0" noProof="0" dirty="0"/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117065554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517B3EC-B964-C34C-BD42-1959E56E54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525603"/>
              </p:ext>
            </p:extLst>
          </p:nvPr>
        </p:nvGraphicFramePr>
        <p:xfrm>
          <a:off x="6257842" y="2939702"/>
          <a:ext cx="4963164" cy="296331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66557">
                  <a:extLst>
                    <a:ext uri="{9D8B030D-6E8A-4147-A177-3AD203B41FA5}">
                      <a16:colId xmlns:a16="http://schemas.microsoft.com/office/drawing/2014/main" val="1227223688"/>
                    </a:ext>
                  </a:extLst>
                </a:gridCol>
                <a:gridCol w="696504">
                  <a:extLst>
                    <a:ext uri="{9D8B030D-6E8A-4147-A177-3AD203B41FA5}">
                      <a16:colId xmlns:a16="http://schemas.microsoft.com/office/drawing/2014/main" val="3432621702"/>
                    </a:ext>
                  </a:extLst>
                </a:gridCol>
                <a:gridCol w="1494000">
                  <a:extLst>
                    <a:ext uri="{9D8B030D-6E8A-4147-A177-3AD203B41FA5}">
                      <a16:colId xmlns:a16="http://schemas.microsoft.com/office/drawing/2014/main" val="2193724381"/>
                    </a:ext>
                  </a:extLst>
                </a:gridCol>
                <a:gridCol w="696504">
                  <a:extLst>
                    <a:ext uri="{9D8B030D-6E8A-4147-A177-3AD203B41FA5}">
                      <a16:colId xmlns:a16="http://schemas.microsoft.com/office/drawing/2014/main" val="1478729690"/>
                    </a:ext>
                  </a:extLst>
                </a:gridCol>
                <a:gridCol w="1609599">
                  <a:extLst>
                    <a:ext uri="{9D8B030D-6E8A-4147-A177-3AD203B41FA5}">
                      <a16:colId xmlns:a16="http://schemas.microsoft.com/office/drawing/2014/main" val="2516062740"/>
                    </a:ext>
                  </a:extLst>
                </a:gridCol>
              </a:tblGrid>
              <a:tr h="370414"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#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Mi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endParaRPr lang="de-DE" sz="1800" noProof="0" dirty="0"/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Fr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endParaRPr lang="de-DE" sz="1800" noProof="0" dirty="0"/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3951279651"/>
                  </a:ext>
                </a:extLst>
              </a:tr>
              <a:tr h="370414"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8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noProof="0" dirty="0"/>
                        <a:t>29.5.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Vorlesung 11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noProof="0" dirty="0"/>
                        <a:t>31.5.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noProof="0" dirty="0"/>
                        <a:t>-- </a:t>
                      </a:r>
                      <a:r>
                        <a:rPr lang="de-DE" sz="1800" b="0" i="1" noProof="0" dirty="0"/>
                        <a:t>(Brückentag)</a:t>
                      </a:r>
                      <a:endParaRPr lang="de-DE" sz="1800" i="1" noProof="0" dirty="0"/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3908371428"/>
                  </a:ext>
                </a:extLst>
              </a:tr>
              <a:tr h="370414"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9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i="0" noProof="0" dirty="0"/>
                        <a:t>5.6.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marL="0" marR="0" lvl="0" indent="0" algn="l" defTabSz="9134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noProof="0" dirty="0"/>
                        <a:t>Vorlesung 12</a:t>
                      </a:r>
                      <a:endParaRPr lang="de-DE" sz="1800" b="0" i="1" noProof="0" dirty="0"/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i="0" noProof="0" dirty="0"/>
                        <a:t>7.6.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noProof="0" dirty="0"/>
                        <a:t>Vorlesung 13</a:t>
                      </a:r>
                      <a:endParaRPr lang="de-DE" sz="1800" b="0" i="1" noProof="0" dirty="0"/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3788407097"/>
                  </a:ext>
                </a:extLst>
              </a:tr>
              <a:tr h="370414"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10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i="0" noProof="0" dirty="0"/>
                        <a:t>12.6.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Vorlesung 14</a:t>
                      </a:r>
                      <a:endParaRPr lang="de-DE" sz="1800" i="1" noProof="0" dirty="0"/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i="0" noProof="0" dirty="0"/>
                        <a:t>14.6.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noProof="0" dirty="0"/>
                        <a:t>Vorlesung 15</a:t>
                      </a:r>
                      <a:endParaRPr lang="de-DE" sz="1800" b="0" i="1" noProof="0" dirty="0"/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3393450028"/>
                  </a:ext>
                </a:extLst>
              </a:tr>
              <a:tr h="370414"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11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noProof="0" dirty="0"/>
                        <a:t>19.6.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Vorlesung 16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i="0" noProof="0" dirty="0"/>
                        <a:t>21.6.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Vorlesung 17</a:t>
                      </a:r>
                      <a:endParaRPr lang="de-DE" sz="1800" b="1" noProof="0" dirty="0"/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4070255659"/>
                  </a:ext>
                </a:extLst>
              </a:tr>
              <a:tr h="370414"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12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noProof="0" dirty="0"/>
                        <a:t>26.6.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Vorlesung 18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noProof="0" dirty="0"/>
                        <a:t>28.6.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Vorlesung 19</a:t>
                      </a:r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3310044955"/>
                  </a:ext>
                </a:extLst>
              </a:tr>
              <a:tr h="370414"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13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noProof="0" dirty="0"/>
                        <a:t>3.7.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--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noProof="0" dirty="0"/>
                        <a:t>5.7.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--</a:t>
                      </a:r>
                      <a:endParaRPr lang="de-DE" sz="1800" b="1" noProof="0" dirty="0"/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713590253"/>
                  </a:ext>
                </a:extLst>
              </a:tr>
              <a:tr h="370414"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14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noProof="0" dirty="0"/>
                        <a:t>10.7.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b="0" i="1" noProof="0" dirty="0"/>
                        <a:t>Q&amp;A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noProof="0" dirty="0"/>
                        <a:t>12.7.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i="0" noProof="0" dirty="0"/>
                        <a:t>--</a:t>
                      </a:r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1170655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4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EE15E-EC85-3A4C-B37F-FB38C2B4F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Organisatorisches: Übung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B8CA3-BFB9-1D45-8D44-623E9ECAA2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Übungsbetreuer:</a:t>
            </a:r>
            <a:r>
              <a:rPr lang="de-DE" i="1" dirty="0"/>
              <a:t> </a:t>
            </a:r>
            <a:r>
              <a:rPr lang="de-DE" i="1" dirty="0" err="1"/>
              <a:t>Sagad</a:t>
            </a:r>
            <a:r>
              <a:rPr lang="de-DE" i="1" dirty="0"/>
              <a:t> Hamid</a:t>
            </a:r>
          </a:p>
          <a:p>
            <a:r>
              <a:rPr lang="de-DE" dirty="0"/>
              <a:t>Tutoren: Joshua </a:t>
            </a:r>
            <a:r>
              <a:rPr lang="de-DE" dirty="0" err="1"/>
              <a:t>Eink</a:t>
            </a:r>
            <a:r>
              <a:rPr lang="de-DE" dirty="0"/>
              <a:t>, Jannis Kramer, Stefan Mühlenbeck, Niko </a:t>
            </a:r>
            <a:r>
              <a:rPr lang="de-DE" dirty="0" err="1"/>
              <a:t>Santalidis</a:t>
            </a:r>
            <a:endParaRPr lang="de-DE" i="1" dirty="0"/>
          </a:p>
          <a:p>
            <a:endParaRPr lang="de-DE" dirty="0"/>
          </a:p>
          <a:p>
            <a:r>
              <a:rPr lang="de-DE" dirty="0"/>
              <a:t>5 Übungsgruppen</a:t>
            </a:r>
          </a:p>
          <a:p>
            <a:pPr lvl="1"/>
            <a:r>
              <a:rPr lang="de-DE" dirty="0"/>
              <a:t>Di., 10.15-11.45 Uhr</a:t>
            </a:r>
          </a:p>
          <a:p>
            <a:pPr lvl="1"/>
            <a:r>
              <a:rPr lang="de-DE" dirty="0"/>
              <a:t>Di., 12.15-13.45 Uhr</a:t>
            </a:r>
          </a:p>
          <a:p>
            <a:pPr lvl="1"/>
            <a:r>
              <a:rPr lang="de-DE" dirty="0"/>
              <a:t>Mi., 08.15-09.45 Uhr</a:t>
            </a:r>
          </a:p>
          <a:p>
            <a:pPr lvl="1"/>
            <a:r>
              <a:rPr lang="de-DE" dirty="0"/>
              <a:t>Mi., 12.15-13.45 Uhr</a:t>
            </a:r>
          </a:p>
          <a:p>
            <a:pPr lvl="1"/>
            <a:r>
              <a:rPr lang="de-DE" dirty="0"/>
              <a:t>Mi., 14.15-15.45 Uhr</a:t>
            </a:r>
          </a:p>
          <a:p>
            <a:pPr lvl="1"/>
            <a:r>
              <a:rPr lang="de-DE" dirty="0"/>
              <a:t>Erste Übungstermine: 23/24.4.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0FB42B-392A-614A-BBA8-E176151DA7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Übungsblätter</a:t>
            </a:r>
          </a:p>
          <a:p>
            <a:pPr lvl="1"/>
            <a:r>
              <a:rPr lang="de-DE" dirty="0"/>
              <a:t>Veröffentlichung in der Regel am Freitag Abend, 18.00 Uhr, einer Woche</a:t>
            </a:r>
          </a:p>
          <a:p>
            <a:r>
              <a:rPr lang="de-DE" dirty="0"/>
              <a:t>Abgabe im </a:t>
            </a:r>
            <a:r>
              <a:rPr lang="de-DE" dirty="0" err="1"/>
              <a:t>Learnweb</a:t>
            </a:r>
            <a:r>
              <a:rPr lang="de-DE" dirty="0"/>
              <a:t> in Dreier-Gruppen</a:t>
            </a:r>
          </a:p>
          <a:p>
            <a:pPr lvl="1"/>
            <a:r>
              <a:rPr lang="de-DE" dirty="0"/>
              <a:t>Bis spätestens 18.00 Uhr am Freitag drauf</a:t>
            </a:r>
          </a:p>
          <a:p>
            <a:pPr lvl="2"/>
            <a:r>
              <a:rPr lang="de-DE" dirty="0"/>
              <a:t>Übung dazwischen für Fragen nutzen</a:t>
            </a:r>
          </a:p>
          <a:p>
            <a:r>
              <a:rPr lang="de-DE" dirty="0"/>
              <a:t>Lösungen werden in der Übung nach Abgabe besprochen </a:t>
            </a:r>
          </a:p>
          <a:p>
            <a:pPr lvl="1"/>
            <a:r>
              <a:rPr lang="de-DE" dirty="0"/>
              <a:t>Keine Veröffentlichung von Musterlösungen oder Lösungsvorschlägen</a:t>
            </a:r>
          </a:p>
          <a:p>
            <a:pPr lvl="1"/>
            <a:r>
              <a:rPr lang="de-DE" dirty="0"/>
              <a:t>Keine Video-Aufzeichnung der Übungen</a:t>
            </a:r>
          </a:p>
          <a:p>
            <a:endParaRPr lang="de-DE" dirty="0"/>
          </a:p>
          <a:p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4C889-E4E1-AB45-B22E-C3F84E794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Überblick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C0A73-223B-784F-9AF8-F00A1FE81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Braun - Datenbanken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72EC8-B5C6-2A45-BB9D-95CE83057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4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4549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EE15E-EC85-3A4C-B37F-FB38C2B4F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Organisatorisches: Übung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B8CA3-BFB9-1D45-8D44-623E9ECAA2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Übungsbetreuer:</a:t>
            </a:r>
            <a:r>
              <a:rPr lang="de-DE" i="1" dirty="0"/>
              <a:t> </a:t>
            </a:r>
            <a:r>
              <a:rPr lang="de-DE" i="1" dirty="0" err="1"/>
              <a:t>Sagad</a:t>
            </a:r>
            <a:r>
              <a:rPr lang="de-DE" i="1" dirty="0"/>
              <a:t> Hamid</a:t>
            </a:r>
          </a:p>
          <a:p>
            <a:r>
              <a:rPr lang="de-DE" dirty="0"/>
              <a:t>Tutoren: Joshua </a:t>
            </a:r>
            <a:r>
              <a:rPr lang="de-DE" dirty="0" err="1"/>
              <a:t>Eink</a:t>
            </a:r>
            <a:r>
              <a:rPr lang="de-DE" dirty="0"/>
              <a:t>, Jannis Kramer, Stefan Mühlenbeck, Niko </a:t>
            </a:r>
            <a:r>
              <a:rPr lang="de-DE" dirty="0" err="1"/>
              <a:t>Santalidis</a:t>
            </a:r>
            <a:endParaRPr lang="de-DE" i="1" dirty="0"/>
          </a:p>
          <a:p>
            <a:endParaRPr lang="de-DE" dirty="0"/>
          </a:p>
          <a:p>
            <a:r>
              <a:rPr lang="de-DE" dirty="0"/>
              <a:t>5 Übungsgruppen</a:t>
            </a:r>
          </a:p>
          <a:p>
            <a:pPr lvl="1"/>
            <a:r>
              <a:rPr lang="de-DE" dirty="0"/>
              <a:t>Di., 10.15-11.45 Uhr</a:t>
            </a:r>
          </a:p>
          <a:p>
            <a:pPr lvl="1"/>
            <a:r>
              <a:rPr lang="de-DE" dirty="0"/>
              <a:t>Di., 12.15-13.45 Uhr</a:t>
            </a:r>
          </a:p>
          <a:p>
            <a:pPr lvl="1"/>
            <a:r>
              <a:rPr lang="de-DE" dirty="0"/>
              <a:t>Mi., 08.15-09.45 Uhr</a:t>
            </a:r>
          </a:p>
          <a:p>
            <a:pPr lvl="1"/>
            <a:r>
              <a:rPr lang="de-DE" dirty="0"/>
              <a:t>Mi., 12.15-13.45 Uhr</a:t>
            </a:r>
          </a:p>
          <a:p>
            <a:pPr lvl="1"/>
            <a:r>
              <a:rPr lang="de-DE" dirty="0"/>
              <a:t>Mi., 14.15-15.45 Uhr</a:t>
            </a:r>
          </a:p>
          <a:p>
            <a:pPr lvl="1"/>
            <a:r>
              <a:rPr lang="de-DE" dirty="0"/>
              <a:t>Erste Übungstermine: 18/19.4.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0FB42B-392A-614A-BBA8-E176151DA7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Verteilung auf Übungsgruppen über </a:t>
            </a:r>
            <a:r>
              <a:rPr lang="de-DE" dirty="0" err="1"/>
              <a:t>Learnweb</a:t>
            </a:r>
            <a:endParaRPr lang="de-DE" dirty="0"/>
          </a:p>
          <a:p>
            <a:pPr lvl="1"/>
            <a:r>
              <a:rPr lang="de-DE" dirty="0"/>
              <a:t>Einteilung über gerechte Verteilung</a:t>
            </a:r>
          </a:p>
          <a:p>
            <a:pPr lvl="1"/>
            <a:r>
              <a:rPr lang="de-DE" dirty="0"/>
              <a:t>Verfügbar bis 17.4.2024</a:t>
            </a:r>
          </a:p>
          <a:p>
            <a:pPr lvl="1"/>
            <a:r>
              <a:rPr lang="de-DE" dirty="0"/>
              <a:t>Aufteilung in Dreier-Gruppen eigenständig</a:t>
            </a:r>
          </a:p>
          <a:p>
            <a:pPr lvl="2"/>
            <a:r>
              <a:rPr lang="de-DE" dirty="0"/>
              <a:t>Innerhalb einer Übungsgruppe</a:t>
            </a:r>
          </a:p>
          <a:p>
            <a:pPr lvl="2"/>
            <a:r>
              <a:rPr lang="de-DE" dirty="0"/>
              <a:t>Forum pro Gruppe verfügbar für Absprache</a:t>
            </a:r>
          </a:p>
          <a:p>
            <a:pPr lvl="2"/>
            <a:r>
              <a:rPr lang="de-DE" dirty="0"/>
              <a:t>Sobald eine Dreier-Gruppe feststeht, Email an den Tutor mit Namen, Matrikelnummern (eine*</a:t>
            </a:r>
            <a:r>
              <a:rPr lang="de-DE" dirty="0" err="1"/>
              <a:t>r</a:t>
            </a:r>
            <a:r>
              <a:rPr lang="de-DE" dirty="0"/>
              <a:t> schreibt mit den anderen beiden in cc)</a:t>
            </a:r>
          </a:p>
          <a:p>
            <a:pPr lvl="2"/>
            <a:r>
              <a:rPr lang="de-DE" dirty="0"/>
              <a:t>Wer keine*n Partner*in findet, meldet sich auch beim Tutor per Email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4C889-E4E1-AB45-B22E-C3F84E794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Überblick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C0A73-223B-784F-9AF8-F00A1FE81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Braun - Datenbanken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72EC8-B5C6-2A45-BB9D-95CE83057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5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4130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C96D7-E40A-0C4F-ABBF-A8B8B6418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Organisatorisches: Übung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4F0EE42-D678-624C-825E-963EC802D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Es wird SQL Übungen geben</a:t>
            </a:r>
          </a:p>
          <a:p>
            <a:r>
              <a:rPr lang="de-DE" dirty="0"/>
              <a:t>Da wir einen Server aufsetzen und Sie als Nutzer*innen eintragen, werden Sie im Laufe des Semesters eine Email aus dem System dazu erhalten</a:t>
            </a:r>
          </a:p>
          <a:p>
            <a:pPr lvl="1"/>
            <a:r>
              <a:rPr lang="de-DE" dirty="0"/>
              <a:t>Nicht erschrecken ;)</a:t>
            </a:r>
          </a:p>
          <a:p>
            <a:pPr lvl="1"/>
            <a:r>
              <a:rPr lang="de-DE" dirty="0"/>
              <a:t>Sie müssen mit der Email nichts weiter tun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8D6F15-5CD6-5545-BFFB-1BF3D540854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Überblick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D36B38-5CED-1D47-A61D-DC9750DA1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Braun - Datenbanken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6C0319-4700-C242-ADCB-1897DBCA8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501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EE15E-EC85-3A4C-B37F-FB38C2B4F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Organisatorisches: Gesamtübersicht Zeitplan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B8CA3-BFB9-1D45-8D44-623E9ECAA2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9 </a:t>
            </a:r>
            <a:r>
              <a:rPr lang="de-DE"/>
              <a:t>Übungsblätter à </a:t>
            </a:r>
            <a:r>
              <a:rPr lang="de-DE" dirty="0"/>
              <a:t>16 Punkte ➝ 144 P.</a:t>
            </a:r>
          </a:p>
          <a:p>
            <a:pPr lvl="1"/>
            <a:r>
              <a:rPr lang="de-DE" dirty="0"/>
              <a:t>B0 zum Einstieg ohne Abgabe</a:t>
            </a:r>
          </a:p>
          <a:p>
            <a:pPr lvl="1"/>
            <a:r>
              <a:rPr lang="de-DE" dirty="0"/>
              <a:t>B10* kurzer Bonuszettel (8 P.)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0FB42B-392A-614A-BBA8-E176151DA7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Vorlesung x ➝ </a:t>
            </a:r>
            <a:r>
              <a:rPr lang="de-DE" dirty="0" err="1"/>
              <a:t>Vx</a:t>
            </a:r>
            <a:endParaRPr lang="de-DE" dirty="0"/>
          </a:p>
          <a:p>
            <a:r>
              <a:rPr lang="de-DE" dirty="0"/>
              <a:t>Veröffentlichung Blatt x ➝ </a:t>
            </a:r>
            <a:r>
              <a:rPr lang="de-DE" dirty="0" err="1"/>
              <a:t>Bx</a:t>
            </a:r>
            <a:endParaRPr lang="de-DE" dirty="0"/>
          </a:p>
          <a:p>
            <a:r>
              <a:rPr lang="de-DE" dirty="0"/>
              <a:t>Abgabe Blatt x ➝ </a:t>
            </a:r>
            <a:r>
              <a:rPr lang="de-DE" dirty="0" err="1"/>
              <a:t>Ax</a:t>
            </a:r>
            <a:endParaRPr lang="de-DE" dirty="0"/>
          </a:p>
          <a:p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4C889-E4E1-AB45-B22E-C3F84E794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Überblick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C0A73-223B-784F-9AF8-F00A1FE81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Braun - Datenbanken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72EC8-B5C6-2A45-BB9D-95CE83057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7</a:t>
            </a:fld>
            <a:r>
              <a:rPr lang="de-DE"/>
              <a:t>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11CA8B3-BAD5-2949-A324-7FFD44E29E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24993"/>
              </p:ext>
            </p:extLst>
          </p:nvPr>
        </p:nvGraphicFramePr>
        <p:xfrm>
          <a:off x="359624" y="2939702"/>
          <a:ext cx="5049409" cy="296363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50790">
                  <a:extLst>
                    <a:ext uri="{9D8B030D-6E8A-4147-A177-3AD203B41FA5}">
                      <a16:colId xmlns:a16="http://schemas.microsoft.com/office/drawing/2014/main" val="1227223688"/>
                    </a:ext>
                  </a:extLst>
                </a:gridCol>
                <a:gridCol w="1017715">
                  <a:extLst>
                    <a:ext uri="{9D8B030D-6E8A-4147-A177-3AD203B41FA5}">
                      <a16:colId xmlns:a16="http://schemas.microsoft.com/office/drawing/2014/main" val="3432621702"/>
                    </a:ext>
                  </a:extLst>
                </a:gridCol>
                <a:gridCol w="1494000">
                  <a:extLst>
                    <a:ext uri="{9D8B030D-6E8A-4147-A177-3AD203B41FA5}">
                      <a16:colId xmlns:a16="http://schemas.microsoft.com/office/drawing/2014/main" val="2193724381"/>
                    </a:ext>
                  </a:extLst>
                </a:gridCol>
                <a:gridCol w="696504">
                  <a:extLst>
                    <a:ext uri="{9D8B030D-6E8A-4147-A177-3AD203B41FA5}">
                      <a16:colId xmlns:a16="http://schemas.microsoft.com/office/drawing/2014/main" val="1478729690"/>
                    </a:ext>
                  </a:extLst>
                </a:gridCol>
                <a:gridCol w="1490400">
                  <a:extLst>
                    <a:ext uri="{9D8B030D-6E8A-4147-A177-3AD203B41FA5}">
                      <a16:colId xmlns:a16="http://schemas.microsoft.com/office/drawing/2014/main" val="2516062740"/>
                    </a:ext>
                  </a:extLst>
                </a:gridCol>
              </a:tblGrid>
              <a:tr h="370454"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#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Di/Mi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endParaRPr lang="de-DE" sz="1800" noProof="0" dirty="0"/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Fr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endParaRPr lang="de-DE" sz="1800" noProof="0" dirty="0"/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3951279651"/>
                  </a:ext>
                </a:extLst>
              </a:tr>
              <a:tr h="370454">
                <a:tc>
                  <a:txBody>
                    <a:bodyPr/>
                    <a:lstStyle/>
                    <a:p>
                      <a:r>
                        <a:rPr lang="de-DE" sz="1800" noProof="0"/>
                        <a:t>1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noProof="0" dirty="0"/>
                        <a:t>10.4.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V1</a:t>
                      </a:r>
                      <a:r>
                        <a:rPr lang="de-DE" sz="1800" b="0" i="0" noProof="0" dirty="0"/>
                        <a:t>, B0</a:t>
                      </a:r>
                      <a:endParaRPr lang="de-DE" sz="1800" noProof="0" dirty="0"/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i="0" noProof="0" dirty="0"/>
                        <a:t>12.4.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marL="0" marR="0" lvl="0" indent="0" algn="l" defTabSz="9134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noProof="0" dirty="0"/>
                        <a:t>V2</a:t>
                      </a:r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3908371428"/>
                  </a:ext>
                </a:extLst>
              </a:tr>
              <a:tr h="370454">
                <a:tc>
                  <a:txBody>
                    <a:bodyPr/>
                    <a:lstStyle/>
                    <a:p>
                      <a:r>
                        <a:rPr lang="de-DE" sz="1800" noProof="0"/>
                        <a:t>2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i="0" noProof="0" dirty="0"/>
                        <a:t>16/17.4.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noProof="0" dirty="0"/>
                        <a:t>V3</a:t>
                      </a:r>
                      <a:endParaRPr lang="de-DE" sz="1800" b="0" i="1" noProof="0" dirty="0"/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noProof="0" dirty="0"/>
                        <a:t>19.4.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V4, B1</a:t>
                      </a:r>
                      <a:endParaRPr lang="de-DE" sz="1800" b="1" noProof="0" dirty="0"/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3788407097"/>
                  </a:ext>
                </a:extLst>
              </a:tr>
              <a:tr h="370454">
                <a:tc>
                  <a:txBody>
                    <a:bodyPr/>
                    <a:lstStyle/>
                    <a:p>
                      <a:r>
                        <a:rPr lang="de-DE" sz="1800" noProof="0"/>
                        <a:t>3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i="0" noProof="0" dirty="0"/>
                        <a:t>23/24.4.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V5, Ü0</a:t>
                      </a:r>
                      <a:endParaRPr lang="de-DE" sz="1800" b="0" i="1" noProof="0" dirty="0"/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noProof="0" dirty="0"/>
                        <a:t>26.4.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V6, A1, B2</a:t>
                      </a:r>
                      <a:endParaRPr lang="de-DE" sz="1800" b="0" noProof="0" dirty="0"/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3393450028"/>
                  </a:ext>
                </a:extLst>
              </a:tr>
              <a:tr h="370454">
                <a:tc>
                  <a:txBody>
                    <a:bodyPr/>
                    <a:lstStyle/>
                    <a:p>
                      <a:r>
                        <a:rPr lang="de-DE" sz="1800" noProof="0"/>
                        <a:t>4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1" noProof="0" dirty="0"/>
                        <a:t>29</a:t>
                      </a:r>
                      <a:r>
                        <a:rPr lang="de-DE" sz="1800" noProof="0" dirty="0"/>
                        <a:t>/30.4.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--, Ü1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noProof="0" dirty="0"/>
                        <a:t>3.5.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b="0" noProof="0" dirty="0"/>
                        <a:t>V7</a:t>
                      </a:r>
                      <a:r>
                        <a:rPr lang="de-DE" sz="1800" noProof="0" dirty="0"/>
                        <a:t>, A2, B3</a:t>
                      </a:r>
                      <a:endParaRPr lang="de-DE" sz="1800" b="0" noProof="0" dirty="0"/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4070255659"/>
                  </a:ext>
                </a:extLst>
              </a:tr>
              <a:tr h="370454">
                <a:tc>
                  <a:txBody>
                    <a:bodyPr/>
                    <a:lstStyle/>
                    <a:p>
                      <a:r>
                        <a:rPr lang="de-DE" sz="1800" noProof="0"/>
                        <a:t>5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i="0" noProof="0" dirty="0"/>
                        <a:t>7/8.5.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V8, Ü2</a:t>
                      </a:r>
                      <a:endParaRPr lang="de-DE" sz="1800" i="0" noProof="0" dirty="0"/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noProof="0" dirty="0"/>
                        <a:t>10.5.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b="0" i="0" noProof="0" dirty="0"/>
                        <a:t>--, B4</a:t>
                      </a:r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3310044955"/>
                  </a:ext>
                </a:extLst>
              </a:tr>
              <a:tr h="370454">
                <a:tc>
                  <a:txBody>
                    <a:bodyPr/>
                    <a:lstStyle/>
                    <a:p>
                      <a:r>
                        <a:rPr lang="de-DE" sz="1800" noProof="0"/>
                        <a:t>6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noProof="0" dirty="0"/>
                        <a:t>14/15.5.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V9, Ü3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noProof="0" dirty="0"/>
                        <a:t>17.5.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b="0" noProof="0" dirty="0"/>
                        <a:t>V10</a:t>
                      </a:r>
                      <a:r>
                        <a:rPr lang="de-DE" sz="1800" noProof="0" dirty="0"/>
                        <a:t>, A4, B5</a:t>
                      </a:r>
                      <a:endParaRPr lang="de-DE" sz="1800" b="0" noProof="0" dirty="0"/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713590253"/>
                  </a:ext>
                </a:extLst>
              </a:tr>
              <a:tr h="370454">
                <a:tc>
                  <a:txBody>
                    <a:bodyPr/>
                    <a:lstStyle/>
                    <a:p>
                      <a:r>
                        <a:rPr lang="de-DE" sz="1800" noProof="0"/>
                        <a:t>7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i="1" noProof="0" dirty="0"/>
                        <a:t>21/22.5.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i="1" noProof="0" dirty="0"/>
                        <a:t>-- (Ferien)</a:t>
                      </a:r>
                      <a:endParaRPr lang="de-DE" sz="1800" noProof="0" dirty="0"/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i="1" noProof="0" dirty="0"/>
                        <a:t>24.5.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noProof="0" dirty="0"/>
                        <a:t>-- (Ferien)</a:t>
                      </a:r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117065554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1F127B0-6E7C-D242-85C2-937181A637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151440"/>
              </p:ext>
            </p:extLst>
          </p:nvPr>
        </p:nvGraphicFramePr>
        <p:xfrm>
          <a:off x="6257842" y="2939702"/>
          <a:ext cx="5168776" cy="296331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66557">
                  <a:extLst>
                    <a:ext uri="{9D8B030D-6E8A-4147-A177-3AD203B41FA5}">
                      <a16:colId xmlns:a16="http://schemas.microsoft.com/office/drawing/2014/main" val="1227223688"/>
                    </a:ext>
                  </a:extLst>
                </a:gridCol>
                <a:gridCol w="1017715">
                  <a:extLst>
                    <a:ext uri="{9D8B030D-6E8A-4147-A177-3AD203B41FA5}">
                      <a16:colId xmlns:a16="http://schemas.microsoft.com/office/drawing/2014/main" val="3432621702"/>
                    </a:ext>
                  </a:extLst>
                </a:gridCol>
                <a:gridCol w="1494000">
                  <a:extLst>
                    <a:ext uri="{9D8B030D-6E8A-4147-A177-3AD203B41FA5}">
                      <a16:colId xmlns:a16="http://schemas.microsoft.com/office/drawing/2014/main" val="2193724381"/>
                    </a:ext>
                  </a:extLst>
                </a:gridCol>
                <a:gridCol w="696504">
                  <a:extLst>
                    <a:ext uri="{9D8B030D-6E8A-4147-A177-3AD203B41FA5}">
                      <a16:colId xmlns:a16="http://schemas.microsoft.com/office/drawing/2014/main" val="1478729690"/>
                    </a:ext>
                  </a:extLst>
                </a:gridCol>
                <a:gridCol w="1494000">
                  <a:extLst>
                    <a:ext uri="{9D8B030D-6E8A-4147-A177-3AD203B41FA5}">
                      <a16:colId xmlns:a16="http://schemas.microsoft.com/office/drawing/2014/main" val="2516062740"/>
                    </a:ext>
                  </a:extLst>
                </a:gridCol>
              </a:tblGrid>
              <a:tr h="370414"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#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Di/Mi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endParaRPr lang="de-DE" sz="1800" noProof="0" dirty="0"/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Fr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endParaRPr lang="de-DE" sz="1800" noProof="0" dirty="0"/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3951279651"/>
                  </a:ext>
                </a:extLst>
              </a:tr>
              <a:tr h="370414"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8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noProof="0" dirty="0"/>
                        <a:t>28/29.5.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V11, Ü4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noProof="0" dirty="0"/>
                        <a:t>31.5.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--, A5, B6</a:t>
                      </a:r>
                      <a:endParaRPr lang="de-DE" sz="1800" b="1" noProof="0" dirty="0"/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3908371428"/>
                  </a:ext>
                </a:extLst>
              </a:tr>
              <a:tr h="370414"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9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i="0" noProof="0" dirty="0"/>
                        <a:t>4/5.6.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V12, Ü5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i="0" noProof="0" dirty="0"/>
                        <a:t>7.6.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0" noProof="0" dirty="0"/>
                        <a:t>V13, A6, B7</a:t>
                      </a:r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3788407097"/>
                  </a:ext>
                </a:extLst>
              </a:tr>
              <a:tr h="370414"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10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i="0" noProof="0" dirty="0"/>
                        <a:t>6/7.6.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V14, Ü6</a:t>
                      </a:r>
                      <a:endParaRPr lang="de-DE" sz="1800" i="1" noProof="0" dirty="0"/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i="0" noProof="0" dirty="0"/>
                        <a:t>14.6.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noProof="0" dirty="0"/>
                        <a:t>V15</a:t>
                      </a:r>
                      <a:r>
                        <a:rPr lang="de-DE" sz="1800" noProof="0" dirty="0"/>
                        <a:t>, A7, B8</a:t>
                      </a:r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3393450028"/>
                  </a:ext>
                </a:extLst>
              </a:tr>
              <a:tr h="370414"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11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noProof="0" dirty="0"/>
                        <a:t>13/14.6.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V16, Ü7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i="0" noProof="0" dirty="0"/>
                        <a:t>21.6.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V17, A8, B9</a:t>
                      </a:r>
                      <a:endParaRPr lang="de-DE" sz="1800" b="1" noProof="0" dirty="0"/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4070255659"/>
                  </a:ext>
                </a:extLst>
              </a:tr>
              <a:tr h="370414"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12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noProof="0" dirty="0"/>
                        <a:t>20/21.6.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V18, Ü8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noProof="0" dirty="0"/>
                        <a:t>28.6.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b="0" noProof="0" dirty="0"/>
                        <a:t>V19, A9, B10*</a:t>
                      </a:r>
                      <a:endParaRPr lang="de-DE" sz="1800" noProof="0" dirty="0"/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3310044955"/>
                  </a:ext>
                </a:extLst>
              </a:tr>
              <a:tr h="370414"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13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noProof="0" dirty="0"/>
                        <a:t>27/28.6.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--, Ü9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noProof="0" dirty="0"/>
                        <a:t>30.6.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--, A10</a:t>
                      </a:r>
                      <a:endParaRPr lang="de-DE" sz="1800" b="1" noProof="0" dirty="0"/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713590253"/>
                  </a:ext>
                </a:extLst>
              </a:tr>
              <a:tr h="370414"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14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noProof="0" dirty="0"/>
                        <a:t>9/10.7.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b="0" i="1" noProof="0" dirty="0"/>
                        <a:t>Q&amp;A</a:t>
                      </a:r>
                      <a:r>
                        <a:rPr lang="de-DE" sz="1800" noProof="0" dirty="0"/>
                        <a:t>, Ü10</a:t>
                      </a:r>
                      <a:endParaRPr lang="de-DE" sz="1800" b="0" i="1" noProof="0" dirty="0"/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noProof="0" dirty="0"/>
                        <a:t>12.7.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i="0" noProof="0" dirty="0"/>
                        <a:t>--</a:t>
                      </a:r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1170655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512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8ADB8-256E-E549-BA94-AB37105A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Organisatorisches: Studienleistung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D9419-9298-F049-99EF-C09112CE5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50% der zu erreichenden Punkte in den Übungsblättern, i.e., 72 Punkte</a:t>
            </a:r>
          </a:p>
          <a:p>
            <a:pPr lvl="1"/>
            <a:r>
              <a:rPr lang="de-DE" dirty="0"/>
              <a:t>Unabhängig von Kapiteln oder Blättern</a:t>
            </a:r>
          </a:p>
          <a:p>
            <a:pPr lvl="1"/>
            <a:r>
              <a:rPr lang="de-DE" dirty="0"/>
              <a:t>Punkte für ernsthafte Bearbeitung, nicht nur für korrekte Ergebnisse</a:t>
            </a:r>
          </a:p>
          <a:p>
            <a:pPr lvl="2"/>
            <a:r>
              <a:rPr lang="de-DE" dirty="0"/>
              <a:t>Damit: Volle Punkte in einer Übungsaufgabe heißt nicht zwangsweise volle Punkte in der Klausur!</a:t>
            </a:r>
          </a:p>
          <a:p>
            <a:pPr lvl="1"/>
            <a:r>
              <a:rPr lang="de-DE" dirty="0"/>
              <a:t>Beachten Sie mögliche Anmeldefristen für die Studienleistung</a:t>
            </a:r>
          </a:p>
          <a:p>
            <a:endParaRPr lang="de-DE" dirty="0"/>
          </a:p>
          <a:p>
            <a:r>
              <a:rPr lang="de-DE" dirty="0"/>
              <a:t>Studienleistungen aus den vorherigen Jahren haben Bestand</a:t>
            </a:r>
          </a:p>
          <a:p>
            <a:pPr lvl="1"/>
            <a:r>
              <a:rPr lang="de-DE" dirty="0"/>
              <a:t>Bitte eine formlose Email an </a:t>
            </a:r>
            <a:r>
              <a:rPr lang="de-DE" dirty="0" err="1"/>
              <a:t>Sagad</a:t>
            </a:r>
            <a:r>
              <a:rPr lang="de-DE" dirty="0"/>
              <a:t> Hamid schreiben, damit wir das für unsere Listen vermerken können</a:t>
            </a:r>
          </a:p>
          <a:p>
            <a:pPr lvl="1"/>
            <a:r>
              <a:rPr lang="de-DE" dirty="0">
                <a:solidFill>
                  <a:srgbClr val="FFC000"/>
                </a:solidFill>
              </a:rPr>
              <a:t>ACHTUNG: Klausurrelevant ist die Vorlesung von diesem Jahr!</a:t>
            </a:r>
          </a:p>
          <a:p>
            <a:pPr lvl="2"/>
            <a:r>
              <a:rPr lang="de-DE" dirty="0">
                <a:solidFill>
                  <a:srgbClr val="FFC000"/>
                </a:solidFill>
              </a:rPr>
              <a:t>Änderungen zum </a:t>
            </a:r>
            <a:r>
              <a:rPr lang="de-DE" dirty="0" err="1">
                <a:solidFill>
                  <a:srgbClr val="FFC000"/>
                </a:solidFill>
              </a:rPr>
              <a:t>SoSe</a:t>
            </a:r>
            <a:r>
              <a:rPr lang="de-DE" dirty="0">
                <a:solidFill>
                  <a:srgbClr val="FFC000"/>
                </a:solidFill>
              </a:rPr>
              <a:t> 2023 minimal</a:t>
            </a:r>
          </a:p>
          <a:p>
            <a:pPr lvl="2"/>
            <a:r>
              <a:rPr lang="de-DE" dirty="0">
                <a:solidFill>
                  <a:srgbClr val="FFC000"/>
                </a:solidFill>
              </a:rPr>
              <a:t>Änderung zu den Semestern davor größer, da es einen Wechsel der Dozierenden gab</a:t>
            </a:r>
          </a:p>
          <a:p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06192-5DAF-C145-B5F8-991B6BB488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Überblick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F0C5C-8C74-EB4E-8AEC-AF851E0B11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Braun - Datenbanken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7B60F-338E-5C4A-8FE6-F8AC5D18F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z="1598">
                <a:latin typeface="Calibri" panose="020F0502020204030204" pitchFamily="34" charset="0"/>
                <a:cs typeface="Calibri" panose="020F0502020204030204" pitchFamily="34" charset="0"/>
              </a:rPr>
              <a:pPr/>
              <a:t>8</a:t>
            </a:fld>
            <a:r>
              <a:rPr lang="de-DE"/>
              <a:t> </a:t>
            </a:r>
            <a:endParaRPr lang="de-DE" sz="1399"/>
          </a:p>
        </p:txBody>
      </p:sp>
    </p:spTree>
    <p:extLst>
      <p:ext uri="{BB962C8B-B14F-4D97-AF65-F5344CB8AC3E}">
        <p14:creationId xmlns:p14="http://schemas.microsoft.com/office/powerpoint/2010/main" val="1252749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8ADB8-256E-E549-BA94-AB37105A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Organisatorisches: Prüfungsleistung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D9419-9298-F049-99EF-C09112CE5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Erfolgreiche Teilnahme an der Klausur</a:t>
            </a:r>
          </a:p>
          <a:p>
            <a:pPr lvl="1"/>
            <a:r>
              <a:rPr lang="de-DE" dirty="0"/>
              <a:t>120 Minuten</a:t>
            </a:r>
          </a:p>
          <a:p>
            <a:pPr lvl="1"/>
            <a:r>
              <a:rPr lang="de-DE" dirty="0"/>
              <a:t>1. Termin</a:t>
            </a:r>
          </a:p>
          <a:p>
            <a:pPr lvl="2"/>
            <a:r>
              <a:rPr lang="de-DE" dirty="0">
                <a:solidFill>
                  <a:srgbClr val="FFC000"/>
                </a:solidFill>
              </a:rPr>
              <a:t>Datum: 25.7.2024, 12.</a:t>
            </a:r>
            <a:r>
              <a:rPr lang="de-DE" b="1" dirty="0">
                <a:solidFill>
                  <a:srgbClr val="FFC000"/>
                </a:solidFill>
              </a:rPr>
              <a:t>00</a:t>
            </a:r>
            <a:r>
              <a:rPr lang="de-DE" dirty="0">
                <a:solidFill>
                  <a:srgbClr val="FFC000"/>
                </a:solidFill>
              </a:rPr>
              <a:t>-14.00</a:t>
            </a:r>
          </a:p>
          <a:p>
            <a:pPr lvl="1"/>
            <a:r>
              <a:rPr lang="de-DE" dirty="0"/>
              <a:t>2. Termin</a:t>
            </a:r>
          </a:p>
          <a:p>
            <a:pPr lvl="2"/>
            <a:r>
              <a:rPr lang="de-DE" dirty="0">
                <a:solidFill>
                  <a:srgbClr val="FFC000"/>
                </a:solidFill>
              </a:rPr>
              <a:t>Datum: </a:t>
            </a:r>
            <a:r>
              <a:rPr lang="de-DE" dirty="0" err="1">
                <a:solidFill>
                  <a:srgbClr val="FFC000"/>
                </a:solidFill>
              </a:rPr>
              <a:t>tba</a:t>
            </a:r>
            <a:r>
              <a:rPr lang="de-DE" dirty="0">
                <a:solidFill>
                  <a:srgbClr val="FFC000"/>
                </a:solidFill>
              </a:rPr>
              <a:t> (September)</a:t>
            </a:r>
          </a:p>
          <a:p>
            <a:pPr lvl="2"/>
            <a:endParaRPr lang="de-DE" dirty="0"/>
          </a:p>
          <a:p>
            <a:r>
              <a:rPr lang="de-DE" dirty="0"/>
              <a:t>Teilnahmebedingungen</a:t>
            </a:r>
          </a:p>
          <a:p>
            <a:pPr lvl="1"/>
            <a:r>
              <a:rPr lang="de-DE" dirty="0"/>
              <a:t>Erfolgreiches Bestehen der Studienleistung</a:t>
            </a:r>
          </a:p>
          <a:p>
            <a:pPr lvl="1"/>
            <a:r>
              <a:rPr lang="de-DE" dirty="0"/>
              <a:t>Prüfungsanmeldung</a:t>
            </a:r>
          </a:p>
          <a:p>
            <a:pPr lvl="1"/>
            <a:r>
              <a:rPr lang="de-DE" dirty="0"/>
              <a:t>Bitte stellen Sie sicher, dass Sie die für Sie geltenden Regularien zur Anmeldung für Klausur </a:t>
            </a:r>
            <a:r>
              <a:rPr lang="de-DE" u="sng" dirty="0"/>
              <a:t>und</a:t>
            </a:r>
            <a:r>
              <a:rPr lang="de-DE" dirty="0"/>
              <a:t> Studienleistung erfüllen!</a:t>
            </a:r>
          </a:p>
          <a:p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06192-5DAF-C145-B5F8-991B6BB488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Überblick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F0C5C-8C74-EB4E-8AEC-AF851E0B11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Braun - Datenbanken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7B60F-338E-5C4A-8FE6-F8AC5D18F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z="1598">
                <a:latin typeface="Calibri" panose="020F0502020204030204" pitchFamily="34" charset="0"/>
                <a:cs typeface="Calibri" panose="020F0502020204030204" pitchFamily="34" charset="0"/>
              </a:rPr>
              <a:pPr/>
              <a:t>9</a:t>
            </a:fld>
            <a:r>
              <a:rPr lang="de-DE"/>
              <a:t> </a:t>
            </a:r>
            <a:endParaRPr lang="de-DE" sz="1399"/>
          </a:p>
        </p:txBody>
      </p:sp>
    </p:spTree>
    <p:extLst>
      <p:ext uri="{BB962C8B-B14F-4D97-AF65-F5344CB8AC3E}">
        <p14:creationId xmlns:p14="http://schemas.microsoft.com/office/powerpoint/2010/main" val="3377675905"/>
      </p:ext>
    </p:extLst>
  </p:cSld>
  <p:clrMapOvr>
    <a:masterClrMapping/>
  </p:clrMapOvr>
</p:sld>
</file>

<file path=ppt/theme/theme1.xml><?xml version="1.0" encoding="utf-8"?>
<a:theme xmlns:a="http://schemas.openxmlformats.org/drawingml/2006/main" name="wwu-adapted-16x9">
  <a:themeElements>
    <a:clrScheme name="WWU Münster Var3">
      <a:dk1>
        <a:srgbClr val="58585A"/>
      </a:dk1>
      <a:lt1>
        <a:srgbClr val="F4F4F4"/>
      </a:lt1>
      <a:dk2>
        <a:srgbClr val="F4F4F4"/>
      </a:dk2>
      <a:lt2>
        <a:srgbClr val="00568A"/>
      </a:lt2>
      <a:accent1>
        <a:srgbClr val="009DD1"/>
      </a:accent1>
      <a:accent2>
        <a:srgbClr val="67C5E4"/>
      </a:accent2>
      <a:accent3>
        <a:srgbClr val="008E96"/>
      </a:accent3>
      <a:accent4>
        <a:srgbClr val="65BBBF"/>
      </a:accent4>
      <a:accent5>
        <a:srgbClr val="00568A"/>
      </a:accent5>
      <a:accent6>
        <a:srgbClr val="679AB9"/>
      </a:accent6>
      <a:hlink>
        <a:srgbClr val="58585A"/>
      </a:hlink>
      <a:folHlink>
        <a:srgbClr val="58585A"/>
      </a:folHlink>
    </a:clrScheme>
    <a:fontScheme name="WWU Münster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wwu-adapted-16x9" id="{CD513E19-B721-C047-BA30-82984D7A367C}" vid="{B09A2FB4-8176-8E4E-8F6E-FA0B5FDF89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wwu-adapted-16x9</Template>
  <TotalTime>6612</TotalTime>
  <Words>1457</Words>
  <Application>Microsoft Macintosh PowerPoint</Application>
  <PresentationFormat>Widescreen</PresentationFormat>
  <Paragraphs>382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Meta Offc Pro</vt:lpstr>
      <vt:lpstr>wwu-adapted-16x9</vt:lpstr>
      <vt:lpstr>Datenbanken</vt:lpstr>
      <vt:lpstr>Organisatorisches: Vorlesung</vt:lpstr>
      <vt:lpstr>Organisatorisches: Termine &amp; Zeitplan</vt:lpstr>
      <vt:lpstr>Organisatorisches: Übung</vt:lpstr>
      <vt:lpstr>Organisatorisches: Übung</vt:lpstr>
      <vt:lpstr>Organisatorisches: Übung</vt:lpstr>
      <vt:lpstr>Organisatorisches: Gesamtübersicht Zeitplan</vt:lpstr>
      <vt:lpstr>Organisatorisches: Studienleistung</vt:lpstr>
      <vt:lpstr>Organisatorisches: Prüfungsleistung</vt:lpstr>
      <vt:lpstr>Organisatorisches: Learnweb-Kurs</vt:lpstr>
      <vt:lpstr>Lernziele</vt:lpstr>
      <vt:lpstr>Inhalte: Datenbanken (DBs)</vt:lpstr>
      <vt:lpstr>Skript, Literatur, Quellen</vt:lpstr>
      <vt:lpstr>Hinweis zur Nutzung von weiteren Quellen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Datenbanken - Überblick</dc:title>
  <dc:subject>Datenbanken</dc:subject>
  <dc:creator>Tanya Braun</dc:creator>
  <cp:keywords/>
  <dc:description/>
  <cp:lastModifiedBy>Tanya Braun</cp:lastModifiedBy>
  <cp:revision>106</cp:revision>
  <cp:lastPrinted>2023-04-03T16:20:01Z</cp:lastPrinted>
  <dcterms:created xsi:type="dcterms:W3CDTF">2019-02-21T11:57:08Z</dcterms:created>
  <dcterms:modified xsi:type="dcterms:W3CDTF">2024-04-05T10:52:45Z</dcterms:modified>
  <cp:category/>
</cp:coreProperties>
</file>