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93" r:id="rId1"/>
  </p:sldMasterIdLst>
  <p:notesMasterIdLst>
    <p:notesMasterId r:id="rId13"/>
  </p:notesMasterIdLst>
  <p:sldIdLst>
    <p:sldId id="256" r:id="rId2"/>
    <p:sldId id="258" r:id="rId3"/>
    <p:sldId id="300" r:id="rId4"/>
    <p:sldId id="332" r:id="rId5"/>
    <p:sldId id="263" r:id="rId6"/>
    <p:sldId id="262" r:id="rId7"/>
    <p:sldId id="333" r:id="rId8"/>
    <p:sldId id="336" r:id="rId9"/>
    <p:sldId id="334" r:id="rId10"/>
    <p:sldId id="338" r:id="rId11"/>
    <p:sldId id="33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27"/>
    <p:restoredTop sz="93196"/>
  </p:normalViewPr>
  <p:slideViewPr>
    <p:cSldViewPr snapToGrid="0" snapToObjects="1">
      <p:cViewPr varScale="1">
        <p:scale>
          <a:sx n="122" d="100"/>
          <a:sy n="122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40429-3676-E144-BAB7-65E862D4716B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959B5-8531-3849-8B3F-39B2E56DD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64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507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91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Logo">
            <a:extLst>
              <a:ext uri="{FF2B5EF4-FFF2-40B4-BE49-F238E27FC236}">
                <a16:creationId xmlns:a16="http://schemas.microsoft.com/office/drawing/2014/main" id="{179B03B2-EBED-5847-BE81-4E66985BD73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33" name="Linie">
            <a:extLst>
              <a:ext uri="{FF2B5EF4-FFF2-40B4-BE49-F238E27FC236}">
                <a16:creationId xmlns:a16="http://schemas.microsoft.com/office/drawing/2014/main" id="{8ACF9709-FDEF-994C-B10A-21B8BF8EFD73}"/>
              </a:ext>
            </a:extLst>
          </p:cNvPr>
          <p:cNvSpPr/>
          <p:nvPr/>
        </p:nvSpPr>
        <p:spPr>
          <a:xfrm>
            <a:off x="0" y="5642640"/>
            <a:ext cx="12191301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34" name="wissen.leben">
            <a:extLst>
              <a:ext uri="{FF2B5EF4-FFF2-40B4-BE49-F238E27FC236}">
                <a16:creationId xmlns:a16="http://schemas.microsoft.com/office/drawing/2014/main" id="{415D29C4-E34B-8A45-AA7E-1D586CE77E3F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7" name="Türmchen">
            <a:extLst>
              <a:ext uri="{FF2B5EF4-FFF2-40B4-BE49-F238E27FC236}">
                <a16:creationId xmlns:a16="http://schemas.microsoft.com/office/drawing/2014/main" id="{C2786F34-A14B-7149-A1A4-26264A5B32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8" name="Glocken">
              <a:extLst>
                <a:ext uri="{FF2B5EF4-FFF2-40B4-BE49-F238E27FC236}">
                  <a16:creationId xmlns:a16="http://schemas.microsoft.com/office/drawing/2014/main" id="{897961CD-E1C4-4F4A-AA14-A9A0813CD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9" name="Glocken innen">
              <a:extLst>
                <a:ext uri="{FF2B5EF4-FFF2-40B4-BE49-F238E27FC236}">
                  <a16:creationId xmlns:a16="http://schemas.microsoft.com/office/drawing/2014/main" id="{C8B100EB-0FE2-5448-BA66-AA7E5BDD4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0" name="Türmchen">
              <a:extLst>
                <a:ext uri="{FF2B5EF4-FFF2-40B4-BE49-F238E27FC236}">
                  <a16:creationId xmlns:a16="http://schemas.microsoft.com/office/drawing/2014/main" id="{EF9E2494-27ED-FD47-AA47-B55DC5A65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1" name="Linien">
              <a:extLst>
                <a:ext uri="{FF2B5EF4-FFF2-40B4-BE49-F238E27FC236}">
                  <a16:creationId xmlns:a16="http://schemas.microsoft.com/office/drawing/2014/main" id="{275F8786-5C13-354C-B4A7-47655C5ED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grpSp>
        <p:nvGrpSpPr>
          <p:cNvPr id="73" name="Regieanweisungen">
            <a:extLst>
              <a:ext uri="{FF2B5EF4-FFF2-40B4-BE49-F238E27FC236}">
                <a16:creationId xmlns:a16="http://schemas.microsoft.com/office/drawing/2014/main" id="{3A23A438-E371-914B-A807-0E0A5D9BA265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74" name="Linie">
              <a:extLst>
                <a:ext uri="{FF2B5EF4-FFF2-40B4-BE49-F238E27FC236}">
                  <a16:creationId xmlns:a16="http://schemas.microsoft.com/office/drawing/2014/main" id="{66A7282E-E6D2-A84D-9891-C685DDBC109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nie">
              <a:extLst>
                <a:ext uri="{FF2B5EF4-FFF2-40B4-BE49-F238E27FC236}">
                  <a16:creationId xmlns:a16="http://schemas.microsoft.com/office/drawing/2014/main" id="{C0DABCCF-2814-584B-9A9E-F2A36D2C3090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nie">
              <a:extLst>
                <a:ext uri="{FF2B5EF4-FFF2-40B4-BE49-F238E27FC236}">
                  <a16:creationId xmlns:a16="http://schemas.microsoft.com/office/drawing/2014/main" id="{D3629D8F-6C40-8248-8619-674EAE2CCB08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nie">
              <a:extLst>
                <a:ext uri="{FF2B5EF4-FFF2-40B4-BE49-F238E27FC236}">
                  <a16:creationId xmlns:a16="http://schemas.microsoft.com/office/drawing/2014/main" id="{C9DB8BEB-F5D8-154B-AB88-ABE9BF30F8E6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nie">
              <a:extLst>
                <a:ext uri="{FF2B5EF4-FFF2-40B4-BE49-F238E27FC236}">
                  <a16:creationId xmlns:a16="http://schemas.microsoft.com/office/drawing/2014/main" id="{D16B4BFE-487A-344D-913F-8E929692C6C2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nie">
              <a:extLst>
                <a:ext uri="{FF2B5EF4-FFF2-40B4-BE49-F238E27FC236}">
                  <a16:creationId xmlns:a16="http://schemas.microsoft.com/office/drawing/2014/main" id="{905B7DD5-57E2-DC4E-9121-9ECBF0008D7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nie">
              <a:extLst>
                <a:ext uri="{FF2B5EF4-FFF2-40B4-BE49-F238E27FC236}">
                  <a16:creationId xmlns:a16="http://schemas.microsoft.com/office/drawing/2014/main" id="{9B3ECF95-13DB-9D42-BAFD-31ABD4373FDA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6F8DE9E6-D343-104B-9839-5629A47B601A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6249EA10-9AD9-5546-9E11-04B977DD959F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BBE723E7-4F58-1641-9D96-3E75670DF995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553439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fld id="{C87009F1-D5E1-D34F-A3D4-D6777B4B2D49}" type="datetime1">
              <a:rPr lang="en-GB" smtClean="0"/>
              <a:t>22/06/2023</a:t>
            </a:fld>
            <a:endParaRPr lang="en-GB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endParaRPr lang="en-GB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88840563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6EC800-7BF9-D54E-995A-94C9F9BAD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fld id="{C87009F1-D5E1-D34F-A3D4-D6777B4B2D49}" type="datetime1">
              <a:rPr lang="en-GB" smtClean="0"/>
              <a:t>22/06/2023</a:t>
            </a:fld>
            <a:endParaRPr lang="en-GB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03AAE-E423-DB45-AD86-48BA80EA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endParaRPr lang="en-GB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2AEFA-84D8-9443-9CEB-F8F56C99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9EE9B35D-3696-2543-AF9A-6BB5766D66BB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33760485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995DF37-38DF-074D-8192-E1A584FD7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53440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0412" y="1019190"/>
            <a:ext cx="5494742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9625" y="2369580"/>
            <a:ext cx="5494742" cy="3373994"/>
          </a:xfrm>
        </p:spPr>
        <p:txBody>
          <a:bodyPr vert="horz"/>
          <a:lstStyle>
            <a:lvl1pPr>
              <a:defRPr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313152" y="1512000"/>
            <a:ext cx="5518523" cy="302868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199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6313152" y="4680002"/>
            <a:ext cx="5518726" cy="1063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6D58E90-194C-274B-8399-616475266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fld id="{C87009F1-D5E1-D34F-A3D4-D6777B4B2D49}" type="datetime1">
              <a:rPr lang="en-GB" smtClean="0"/>
              <a:t>22/06/2023</a:t>
            </a:fld>
            <a:endParaRPr lang="en-GB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644BF75-828E-C94C-A7AA-0D73825FE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endParaRPr lang="en-GB"/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42F02FE4-B132-6944-915C-2BF6E9BC0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Linie">
            <a:extLst>
              <a:ext uri="{FF2B5EF4-FFF2-40B4-BE49-F238E27FC236}">
                <a16:creationId xmlns:a16="http://schemas.microsoft.com/office/drawing/2014/main" id="{139920B9-F07E-8246-B59F-A38AA9EC7E8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99395392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3618">
          <p15:clr>
            <a:srgbClr val="FBAE40"/>
          </p15:clr>
        </p15:guide>
        <p15:guide id="7" orient="horz" pos="851">
          <p15:clr>
            <a:srgbClr val="FBAE40"/>
          </p15:clr>
        </p15:guide>
        <p15:guide id="8" orient="horz" pos="178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340769"/>
            <a:ext cx="10363200" cy="2169195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272203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197">
                <a:solidFill>
                  <a:schemeClr val="bg1"/>
                </a:solidFill>
              </a:defRPr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DEB978-30E1-904C-83B5-37E2717C4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1" y="4874243"/>
            <a:ext cx="9144000" cy="658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398"/>
            </a:lvl1pPr>
            <a:lvl2pPr marL="456743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80191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25" y="1709741"/>
            <a:ext cx="10987826" cy="2852737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625" y="4589466"/>
            <a:ext cx="10987826" cy="131644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D08DBF21-BE4C-BC4D-82F0-6FB793792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fld id="{7271D706-30FF-0342-84C1-688B33629E43}" type="datetime1">
              <a:rPr lang="en-GB" smtClean="0"/>
              <a:t>22/06/2023</a:t>
            </a:fld>
            <a:endParaRPr lang="en-GB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00B39BD-4F22-0941-BFB8-4356F415D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endParaRPr lang="en-GB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D7BF1C4-105C-CF45-9C87-83CAFBF72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Linie">
            <a:extLst>
              <a:ext uri="{FF2B5EF4-FFF2-40B4-BE49-F238E27FC236}">
                <a16:creationId xmlns:a16="http://schemas.microsoft.com/office/drawing/2014/main" id="{D8637B26-F5B6-5C41-822F-05994CF18C64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86788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D233BC18-2C2C-5943-9575-56EEFC9959B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24" name="wissen.leben">
            <a:extLst>
              <a:ext uri="{FF2B5EF4-FFF2-40B4-BE49-F238E27FC236}">
                <a16:creationId xmlns:a16="http://schemas.microsoft.com/office/drawing/2014/main" id="{850FA578-6F92-ED42-ADFA-BBD1A333CA4C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ED9FFC58-AD21-3E47-B1A8-93EE29275526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64ED526-E274-3147-A2AF-D81E318BDC7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35028BA-7335-574C-8E83-D802863F7E9D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21CD66BF-E308-3F4B-895B-FAA7C5FE3EC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A699C338-927B-4942-9427-6060000D99F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F475D903-336D-8E48-916C-726044DBD829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F8683604-57DF-764E-800E-48A3E945DA0E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616A30C2-8E95-384D-8B79-BA59DD2978B0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65786F69-7926-CA45-84BD-1AAD5F33CF1B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2CB29A9F-189F-B844-9FE4-D2371E12A0C9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9F47B3E-58E2-BF45-AA62-F5377549D8EC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130564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15" name="Türmchen"/>
          <p:cNvGrpSpPr>
            <a:grpSpLocks noChangeAspect="1"/>
          </p:cNvGrpSpPr>
          <p:nvPr/>
        </p:nvGrpSpPr>
        <p:grpSpPr bwMode="auto">
          <a:xfrm>
            <a:off x="7513324" y="1035716"/>
            <a:ext cx="4677833" cy="4606925"/>
            <a:chOff x="3550" y="652"/>
            <a:chExt cx="2210" cy="2902"/>
          </a:xfrm>
        </p:grpSpPr>
        <p:sp>
          <p:nvSpPr>
            <p:cNvPr id="16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0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4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5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1962150"/>
            <a:ext cx="8544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5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Fläche">
            <a:extLst>
              <a:ext uri="{FF2B5EF4-FFF2-40B4-BE49-F238E27FC236}">
                <a16:creationId xmlns:a16="http://schemas.microsoft.com/office/drawing/2014/main" id="{A0C1A4B1-F77B-CE43-BDE2-3A29F198B73A}"/>
              </a:ext>
            </a:extLst>
          </p:cNvPr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7" name="Linie">
            <a:extLst>
              <a:ext uri="{FF2B5EF4-FFF2-40B4-BE49-F238E27FC236}">
                <a16:creationId xmlns:a16="http://schemas.microsoft.com/office/drawing/2014/main" id="{004499F2-1FF9-CC44-99DB-D9FE23B62C2B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49" name="Logo">
            <a:extLst>
              <a:ext uri="{FF2B5EF4-FFF2-40B4-BE49-F238E27FC236}">
                <a16:creationId xmlns:a16="http://schemas.microsoft.com/office/drawing/2014/main" id="{CD0DA697-2C40-B34B-863E-4D020E1380A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50" name="wissen.leben">
            <a:extLst>
              <a:ext uri="{FF2B5EF4-FFF2-40B4-BE49-F238E27FC236}">
                <a16:creationId xmlns:a16="http://schemas.microsoft.com/office/drawing/2014/main" id="{8DAFEFA9-1702-514E-9F13-94F3E7D52DBC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1" name="Türmchen">
            <a:extLst>
              <a:ext uri="{FF2B5EF4-FFF2-40B4-BE49-F238E27FC236}">
                <a16:creationId xmlns:a16="http://schemas.microsoft.com/office/drawing/2014/main" id="{CC994A96-87B1-FE4C-AC7E-79256B8AA1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2" name="Glocken">
              <a:extLst>
                <a:ext uri="{FF2B5EF4-FFF2-40B4-BE49-F238E27FC236}">
                  <a16:creationId xmlns:a16="http://schemas.microsoft.com/office/drawing/2014/main" id="{E325FA85-F261-8844-B4AC-72DA27F184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3" name="Glocken innen">
              <a:extLst>
                <a:ext uri="{FF2B5EF4-FFF2-40B4-BE49-F238E27FC236}">
                  <a16:creationId xmlns:a16="http://schemas.microsoft.com/office/drawing/2014/main" id="{F9788BDF-D72D-4942-828D-954B33880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5" name="Türmchen">
              <a:extLst>
                <a:ext uri="{FF2B5EF4-FFF2-40B4-BE49-F238E27FC236}">
                  <a16:creationId xmlns:a16="http://schemas.microsoft.com/office/drawing/2014/main" id="{1663F8F8-D044-1F4B-978F-47C077DB9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6" name="Linien">
              <a:extLst>
                <a:ext uri="{FF2B5EF4-FFF2-40B4-BE49-F238E27FC236}">
                  <a16:creationId xmlns:a16="http://schemas.microsoft.com/office/drawing/2014/main" id="{B0D2A84D-FA8B-8243-AFF2-1AA693CB6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60" name="Titel 1">
            <a:extLst>
              <a:ext uri="{FF2B5EF4-FFF2-40B4-BE49-F238E27FC236}">
                <a16:creationId xmlns:a16="http://schemas.microsoft.com/office/drawing/2014/main" id="{F6CCE017-8073-FA4E-BA50-DC2F3CC044E3}"/>
              </a:ext>
            </a:extLst>
          </p:cNvPr>
          <p:cNvSpPr txBox="1">
            <a:spLocks/>
          </p:cNvSpPr>
          <p:nvPr/>
        </p:nvSpPr>
        <p:spPr>
          <a:xfrm>
            <a:off x="359625" y="2114550"/>
            <a:ext cx="8544000" cy="12763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 dirty="0"/>
              <a:t>Titel der Präsentation auf zwei Zeilen einfügen</a:t>
            </a:r>
          </a:p>
        </p:txBody>
      </p:sp>
      <p:sp>
        <p:nvSpPr>
          <p:cNvPr id="61" name="Untertitel 2">
            <a:extLst>
              <a:ext uri="{FF2B5EF4-FFF2-40B4-BE49-F238E27FC236}">
                <a16:creationId xmlns:a16="http://schemas.microsoft.com/office/drawing/2014/main" id="{5B42F7DF-CD0C-C748-89A7-998A99D3B063}"/>
              </a:ext>
            </a:extLst>
          </p:cNvPr>
          <p:cNvSpPr txBox="1">
            <a:spLocks/>
          </p:cNvSpPr>
          <p:nvPr/>
        </p:nvSpPr>
        <p:spPr>
          <a:xfrm>
            <a:off x="359625" y="3390901"/>
            <a:ext cx="854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  <a:br>
              <a:rPr lang="en-GB" sz="1798"/>
            </a:br>
            <a:r>
              <a:rPr lang="en-GB" sz="1798"/>
              <a:t>Name: der Referentin / des Referenten</a:t>
            </a:r>
            <a:endParaRPr lang="en-GB" sz="1798" dirty="0"/>
          </a:p>
        </p:txBody>
      </p:sp>
      <p:grpSp>
        <p:nvGrpSpPr>
          <p:cNvPr id="62" name="Regieanweisungen">
            <a:extLst>
              <a:ext uri="{FF2B5EF4-FFF2-40B4-BE49-F238E27FC236}">
                <a16:creationId xmlns:a16="http://schemas.microsoft.com/office/drawing/2014/main" id="{C368D8F1-E7A9-554E-9B0E-05F32F9FAD2A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63" name="Linie">
              <a:extLst>
                <a:ext uri="{FF2B5EF4-FFF2-40B4-BE49-F238E27FC236}">
                  <a16:creationId xmlns:a16="http://schemas.microsoft.com/office/drawing/2014/main" id="{CDBB0B1F-B071-A845-B192-682917954BF8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Linie">
              <a:extLst>
                <a:ext uri="{FF2B5EF4-FFF2-40B4-BE49-F238E27FC236}">
                  <a16:creationId xmlns:a16="http://schemas.microsoft.com/office/drawing/2014/main" id="{59954D6D-0B9C-AD44-9DDB-2550636C8703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Linie">
              <a:extLst>
                <a:ext uri="{FF2B5EF4-FFF2-40B4-BE49-F238E27FC236}">
                  <a16:creationId xmlns:a16="http://schemas.microsoft.com/office/drawing/2014/main" id="{914DE49F-EC57-2E43-AB89-FC5181C10FC2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Linie">
              <a:extLst>
                <a:ext uri="{FF2B5EF4-FFF2-40B4-BE49-F238E27FC236}">
                  <a16:creationId xmlns:a16="http://schemas.microsoft.com/office/drawing/2014/main" id="{7623077E-5FB6-4745-AFCB-96D80DF5C511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Linie">
              <a:extLst>
                <a:ext uri="{FF2B5EF4-FFF2-40B4-BE49-F238E27FC236}">
                  <a16:creationId xmlns:a16="http://schemas.microsoft.com/office/drawing/2014/main" id="{1F795CCA-E55C-9145-AF7B-409B01D54D4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nie">
              <a:extLst>
                <a:ext uri="{FF2B5EF4-FFF2-40B4-BE49-F238E27FC236}">
                  <a16:creationId xmlns:a16="http://schemas.microsoft.com/office/drawing/2014/main" id="{97ACCA39-5369-2345-87C2-8BB0B10BF45A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Linie">
              <a:extLst>
                <a:ext uri="{FF2B5EF4-FFF2-40B4-BE49-F238E27FC236}">
                  <a16:creationId xmlns:a16="http://schemas.microsoft.com/office/drawing/2014/main" id="{81AE122C-4994-C147-AB0C-30343C0CDA3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Linie">
              <a:extLst>
                <a:ext uri="{FF2B5EF4-FFF2-40B4-BE49-F238E27FC236}">
                  <a16:creationId xmlns:a16="http://schemas.microsoft.com/office/drawing/2014/main" id="{927ABC02-A893-CA4C-A49C-DD10F440037F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inie">
              <a:extLst>
                <a:ext uri="{FF2B5EF4-FFF2-40B4-BE49-F238E27FC236}">
                  <a16:creationId xmlns:a16="http://schemas.microsoft.com/office/drawing/2014/main" id="{510ABDD7-8E89-8F47-80F0-4C3AABCBBE0E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Linie">
              <a:extLst>
                <a:ext uri="{FF2B5EF4-FFF2-40B4-BE49-F238E27FC236}">
                  <a16:creationId xmlns:a16="http://schemas.microsoft.com/office/drawing/2014/main" id="{F789BD69-DEB7-444C-9201-C59C4B90395B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449998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00ECBAA0-F64D-E642-91EE-7FD796756364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1258B1E1-19E8-F942-B303-89FEFD11BF6A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6BA3BDCF-D183-B04A-AEA5-AC77C96A4AA2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DFA2E6C8-7CCA-954B-8D5D-A533B5DBF0A9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5196E3F3-8648-3B4B-ABB0-4977CF50F9A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7DFB6D48-E4D7-4944-97D9-C9E340283921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86FF3820-6F06-974C-B737-51D86061C2D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9B3CCE05-F829-744F-9BC4-13D443ADB38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0203EE4C-F6CC-DD45-B690-6E669E24848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E23B25D5-DDAD-7C4B-9FFD-6A8E19F22CC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BE64572D-3AC4-C848-9602-D4066B4889CD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ogo">
            <a:extLst>
              <a:ext uri="{FF2B5EF4-FFF2-40B4-BE49-F238E27FC236}">
                <a16:creationId xmlns:a16="http://schemas.microsoft.com/office/drawing/2014/main" id="{8D8D12B4-6FC9-5049-B450-BF9A432CF1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50" name="wissen.leben">
            <a:extLst>
              <a:ext uri="{FF2B5EF4-FFF2-40B4-BE49-F238E27FC236}">
                <a16:creationId xmlns:a16="http://schemas.microsoft.com/office/drawing/2014/main" id="{4D57C032-00CB-EC45-A74C-53948B7A1E48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1" name="Ecke">
            <a:extLst>
              <a:ext uri="{FF2B5EF4-FFF2-40B4-BE49-F238E27FC236}">
                <a16:creationId xmlns:a16="http://schemas.microsoft.com/office/drawing/2014/main" id="{2BEE4D5A-671F-3C48-A20E-B0FDA728E1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77C02CE2-3D62-F84D-BA03-B0559DE3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A73BFE46-D9BD-9442-A29C-F345929E0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</p:spTree>
    <p:extLst>
      <p:ext uri="{BB962C8B-B14F-4D97-AF65-F5344CB8AC3E}">
        <p14:creationId xmlns:p14="http://schemas.microsoft.com/office/powerpoint/2010/main" val="394331508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512A8336-2CA1-3948-948D-0926FA18E3D9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3A712D2C-532E-1B4C-8C51-6C3CFBE6792D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1301602D-0718-2A48-A04A-0D49AA4F6E8B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4F3F5AA7-BCBB-B546-A572-DC989FEA5A61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EBE982D6-758A-9946-B322-41730F8218C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C35184BC-F0EA-764D-BBA8-05D5C133415D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A9435E8A-1FCE-8444-8A1E-6C4BBFC7B0AF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5D8584CC-6766-3A46-90C2-1826275DF049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6C040198-35FF-884B-9182-4442C6D814DD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D4326288-7ACE-EE4A-8A01-F81A28678F26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806E543B-443F-A54A-A513-B77782818008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ogo">
            <a:extLst>
              <a:ext uri="{FF2B5EF4-FFF2-40B4-BE49-F238E27FC236}">
                <a16:creationId xmlns:a16="http://schemas.microsoft.com/office/drawing/2014/main" id="{4672C089-FB2C-964E-9999-2806147700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50" name="wissen.leben">
            <a:extLst>
              <a:ext uri="{FF2B5EF4-FFF2-40B4-BE49-F238E27FC236}">
                <a16:creationId xmlns:a16="http://schemas.microsoft.com/office/drawing/2014/main" id="{2A2B1711-C442-774C-8167-61B404ACABB2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1" name="Ecke">
            <a:extLst>
              <a:ext uri="{FF2B5EF4-FFF2-40B4-BE49-F238E27FC236}">
                <a16:creationId xmlns:a16="http://schemas.microsoft.com/office/drawing/2014/main" id="{19C02532-AA4A-C045-8A7C-C8E7BBDB07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0FC6C01B-DA14-A04F-877A-FF808590D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9CCCD4BC-B124-AF4B-8AC8-DC208DA27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</p:spTree>
    <p:extLst>
      <p:ext uri="{BB962C8B-B14F-4D97-AF65-F5344CB8AC3E}">
        <p14:creationId xmlns:p14="http://schemas.microsoft.com/office/powerpoint/2010/main" val="380066294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/>
        </p:nvPicPr>
        <p:blipFill rotWithShape="1">
          <a:blip r:embed="rId2"/>
          <a:srcRect t="300" b="5222"/>
          <a:stretch/>
        </p:blipFill>
        <p:spPr>
          <a:xfrm>
            <a:off x="0" y="2"/>
            <a:ext cx="12192000" cy="5669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1" y="1962075"/>
            <a:ext cx="5036816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590925"/>
            <a:ext cx="26880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478368" y="2484439"/>
            <a:ext cx="4251137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769229" y="6028843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pic>
        <p:nvPicPr>
          <p:cNvPr id="24" name="Hintergrundbild">
            <a:extLst>
              <a:ext uri="{FF2B5EF4-FFF2-40B4-BE49-F238E27FC236}">
                <a16:creationId xmlns:a16="http://schemas.microsoft.com/office/drawing/2014/main" id="{BA571F12-9FBB-F444-8324-06D41A365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2"/>
            <a:ext cx="12192000" cy="5654051"/>
          </a:xfrm>
          <a:prstGeom prst="rect">
            <a:avLst/>
          </a:prstGeom>
        </p:spPr>
      </p:pic>
      <p:sp>
        <p:nvSpPr>
          <p:cNvPr id="25" name="Linie">
            <a:extLst>
              <a:ext uri="{FF2B5EF4-FFF2-40B4-BE49-F238E27FC236}">
                <a16:creationId xmlns:a16="http://schemas.microsoft.com/office/drawing/2014/main" id="{77CF79E4-663F-5B48-89C0-26073481A6A8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28" name="Regieanweisungen">
            <a:extLst>
              <a:ext uri="{FF2B5EF4-FFF2-40B4-BE49-F238E27FC236}">
                <a16:creationId xmlns:a16="http://schemas.microsoft.com/office/drawing/2014/main" id="{712B8235-5A53-9945-8D5D-3510A4AA4400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2" name="Linie">
              <a:extLst>
                <a:ext uri="{FF2B5EF4-FFF2-40B4-BE49-F238E27FC236}">
                  <a16:creationId xmlns:a16="http://schemas.microsoft.com/office/drawing/2014/main" id="{9F75CF44-58E0-CF49-9E1C-463536DD6D92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7A362EBF-CD5A-4142-8441-D4957096E564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218FBFDE-7BFD-DB4F-883E-BEF6AD66B75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A6889172-AEB2-4B49-ABBB-14A5EC539A7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>
              <a:extLst>
                <a:ext uri="{FF2B5EF4-FFF2-40B4-BE49-F238E27FC236}">
                  <a16:creationId xmlns:a16="http://schemas.microsoft.com/office/drawing/2014/main" id="{E7812F82-53CA-9C4F-BE00-FB80E6A90998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CE45FCEA-1E45-1343-8C1C-A3BEC099F383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B6E18050-9C35-304A-9775-60B2821E1D4C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5221AB02-FC2F-414A-94B6-B8F74B382375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BE156E55-54A9-F549-AA7E-7C3CABBE8937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8C93632-B41D-164C-8A56-30C5204E38F2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Logo">
            <a:extLst>
              <a:ext uri="{FF2B5EF4-FFF2-40B4-BE49-F238E27FC236}">
                <a16:creationId xmlns:a16="http://schemas.microsoft.com/office/drawing/2014/main" id="{5838021F-306A-1641-8435-E83EC810637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46" name="wissen.leben">
            <a:extLst>
              <a:ext uri="{FF2B5EF4-FFF2-40B4-BE49-F238E27FC236}">
                <a16:creationId xmlns:a16="http://schemas.microsoft.com/office/drawing/2014/main" id="{EFA1FCFF-ED22-EF47-B5EC-0ACF7025795C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85805F51-5C97-E345-958F-2F1F3E4046D2}"/>
              </a:ext>
            </a:extLst>
          </p:cNvPr>
          <p:cNvSpPr txBox="1">
            <a:spLocks/>
          </p:cNvSpPr>
          <p:nvPr/>
        </p:nvSpPr>
        <p:spPr>
          <a:xfrm>
            <a:off x="359626" y="1962075"/>
            <a:ext cx="5036816" cy="498598"/>
          </a:xfrm>
          <a:prstGeom prst="rect">
            <a:avLst/>
          </a:prstGeom>
          <a:solidFill>
            <a:schemeClr val="bg2"/>
          </a:solidFill>
        </p:spPr>
        <p:txBody>
          <a:bodyPr vert="horz" wrap="none" lIns="89906" tIns="0" rIns="89906" bIns="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/>
              <a:t>Titel der Präsentation auf</a:t>
            </a:r>
            <a:endParaRPr lang="de-DE" sz="3596" dirty="0"/>
          </a:p>
        </p:txBody>
      </p:sp>
      <p:sp>
        <p:nvSpPr>
          <p:cNvPr id="59" name="Untertitel 2">
            <a:extLst>
              <a:ext uri="{FF2B5EF4-FFF2-40B4-BE49-F238E27FC236}">
                <a16:creationId xmlns:a16="http://schemas.microsoft.com/office/drawing/2014/main" id="{21FA039B-FF8C-CC43-A7B1-3587AB2B0425}"/>
              </a:ext>
            </a:extLst>
          </p:cNvPr>
          <p:cNvSpPr txBox="1">
            <a:spLocks/>
          </p:cNvSpPr>
          <p:nvPr/>
        </p:nvSpPr>
        <p:spPr>
          <a:xfrm>
            <a:off x="359625" y="3590925"/>
            <a:ext cx="2013902" cy="18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</a:p>
          <a:p>
            <a:r>
              <a:rPr lang="en-GB" sz="1798"/>
              <a:t>Name: der Referentin / des Referenten</a:t>
            </a:r>
            <a:endParaRPr lang="en-GB" sz="1798" dirty="0"/>
          </a:p>
        </p:txBody>
      </p:sp>
      <p:sp>
        <p:nvSpPr>
          <p:cNvPr id="60" name="Vertikaler Textplatzhalter 2">
            <a:extLst>
              <a:ext uri="{FF2B5EF4-FFF2-40B4-BE49-F238E27FC236}">
                <a16:creationId xmlns:a16="http://schemas.microsoft.com/office/drawing/2014/main" id="{757A8D0F-1525-5440-90DB-24F909E2470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358402" y="2484439"/>
            <a:ext cx="408940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</p:spTree>
    <p:extLst>
      <p:ext uri="{BB962C8B-B14F-4D97-AF65-F5344CB8AC3E}">
        <p14:creationId xmlns:p14="http://schemas.microsoft.com/office/powerpoint/2010/main" val="110076826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6" orient="horz" pos="1236">
          <p15:clr>
            <a:srgbClr val="FBAE40"/>
          </p15:clr>
        </p15:guide>
        <p15:guide id="7" orient="horz" pos="2262">
          <p15:clr>
            <a:srgbClr val="FBAE40"/>
          </p15:clr>
        </p15:guide>
        <p15:guide id="8" pos="227">
          <p15:clr>
            <a:srgbClr val="FBAE40"/>
          </p15:clr>
        </p15:guide>
        <p15:guide id="9" pos="7461">
          <p15:clr>
            <a:srgbClr val="FBAE40"/>
          </p15:clr>
        </p15:guide>
        <p15:guide id="10" orient="horz" pos="156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fld id="{C87009F1-D5E1-D34F-A3D4-D6777B4B2D49}" type="datetime1">
              <a:rPr lang="en-GB" smtClean="0"/>
              <a:t>22/06/2023</a:t>
            </a:fld>
            <a:endParaRPr lang="en-GB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endParaRPr lang="en-GB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84796418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62" y="1666800"/>
            <a:ext cx="5452008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2" y="1666800"/>
            <a:ext cx="5573833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D891D81-850B-104A-8882-3B4FE65D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fld id="{E53A488A-AA2E-8E4E-A266-1DC66D0AE927}" type="datetime1">
              <a:rPr lang="en-GB" smtClean="0"/>
              <a:t>22/06/2023</a:t>
            </a:fld>
            <a:endParaRPr lang="en-GB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C3E01FC-4088-3E4B-A987-3CBED1C47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endParaRPr lang="en-GB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227048F-4499-5747-BBA5-477A08D6E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Linie">
            <a:extLst>
              <a:ext uri="{FF2B5EF4-FFF2-40B4-BE49-F238E27FC236}">
                <a16:creationId xmlns:a16="http://schemas.microsoft.com/office/drawing/2014/main" id="{B3105BE5-7E5E-0845-B3F4-48E9C5D4B19D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98164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826" y="2615519"/>
            <a:ext cx="5572334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3" y="2615519"/>
            <a:ext cx="5573833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951C31-C6BD-824C-BF6E-8C71F39EAA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9624" y="1666800"/>
            <a:ext cx="5574533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770AB22-F3E9-294E-99D4-9AB1D452A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840" y="1666800"/>
            <a:ext cx="5573834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C6A65A7-1CBA-0D4F-B9D8-6D61E7871B6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fld id="{C87009F1-D5E1-D34F-A3D4-D6777B4B2D49}" type="datetime1">
              <a:rPr lang="en-GB" smtClean="0"/>
              <a:t>22/06/2023</a:t>
            </a:fld>
            <a:endParaRPr lang="en-GB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6433E5C-9FED-DA4C-8DE8-B99B9F3001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endParaRPr lang="en-GB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AFD26347-1A0A-784C-8CCF-ACBD59383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Linie">
            <a:extLst>
              <a:ext uri="{FF2B5EF4-FFF2-40B4-BE49-F238E27FC236}">
                <a16:creationId xmlns:a16="http://schemas.microsoft.com/office/drawing/2014/main" id="{5D1988EE-945D-DC4D-B6FF-84072DB78E01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16003945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9625" y="904869"/>
            <a:ext cx="11472051" cy="5753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625" y="1665065"/>
            <a:ext cx="11472051" cy="42408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grpSp>
        <p:nvGrpSpPr>
          <p:cNvPr id="76" name="Regieanweisungen">
            <a:extLst>
              <a:ext uri="{FF2B5EF4-FFF2-40B4-BE49-F238E27FC236}">
                <a16:creationId xmlns:a16="http://schemas.microsoft.com/office/drawing/2014/main" id="{D1E7AB19-6326-F842-B55D-602CEE998E58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E83804AF-E342-CE4F-B1EC-DEAF381D56D0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424FF1AA-1F85-0349-8AC7-B8DE428B8B2E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D3816368-3ED9-E949-869E-C138AEA477E6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nie">
              <a:extLst>
                <a:ext uri="{FF2B5EF4-FFF2-40B4-BE49-F238E27FC236}">
                  <a16:creationId xmlns:a16="http://schemas.microsoft.com/office/drawing/2014/main" id="{A35BC36B-DBB2-8D43-8FC8-61482A66030E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nie">
              <a:extLst>
                <a:ext uri="{FF2B5EF4-FFF2-40B4-BE49-F238E27FC236}">
                  <a16:creationId xmlns:a16="http://schemas.microsoft.com/office/drawing/2014/main" id="{1D0BC4A0-12DF-0742-991C-E85484A0CF6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nie">
              <a:extLst>
                <a:ext uri="{FF2B5EF4-FFF2-40B4-BE49-F238E27FC236}">
                  <a16:creationId xmlns:a16="http://schemas.microsoft.com/office/drawing/2014/main" id="{28E5A8EC-4E8D-2243-AAA2-E0CA46623482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Linie">
              <a:extLst>
                <a:ext uri="{FF2B5EF4-FFF2-40B4-BE49-F238E27FC236}">
                  <a16:creationId xmlns:a16="http://schemas.microsoft.com/office/drawing/2014/main" id="{89CA6780-65ED-624F-AF8E-E86F7BC6A566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Linie">
              <a:extLst>
                <a:ext uri="{FF2B5EF4-FFF2-40B4-BE49-F238E27FC236}">
                  <a16:creationId xmlns:a16="http://schemas.microsoft.com/office/drawing/2014/main" id="{5C0C5252-6141-8542-B72D-C99EAD62160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nie">
              <a:extLst>
                <a:ext uri="{FF2B5EF4-FFF2-40B4-BE49-F238E27FC236}">
                  <a16:creationId xmlns:a16="http://schemas.microsoft.com/office/drawing/2014/main" id="{B5AFC2EF-7146-F64A-AFFE-05B78978B34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Linie">
              <a:extLst>
                <a:ext uri="{FF2B5EF4-FFF2-40B4-BE49-F238E27FC236}">
                  <a16:creationId xmlns:a16="http://schemas.microsoft.com/office/drawing/2014/main" id="{03D06505-86C7-C14B-8902-B14251A25389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Datumsplatzhalter 3">
            <a:extLst>
              <a:ext uri="{FF2B5EF4-FFF2-40B4-BE49-F238E27FC236}">
                <a16:creationId xmlns:a16="http://schemas.microsoft.com/office/drawing/2014/main" id="{BBC00DD8-CEB4-714C-9F21-1C97522ED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fld id="{C87009F1-D5E1-D34F-A3D4-D6777B4B2D49}" type="datetime1">
              <a:rPr lang="en-GB" smtClean="0"/>
              <a:t>22/06/2023</a:t>
            </a:fld>
            <a:endParaRPr lang="en-GB"/>
          </a:p>
        </p:txBody>
      </p:sp>
      <p:sp>
        <p:nvSpPr>
          <p:cNvPr id="99" name="Fußzeilenplatzhalter 4">
            <a:extLst>
              <a:ext uri="{FF2B5EF4-FFF2-40B4-BE49-F238E27FC236}">
                <a16:creationId xmlns:a16="http://schemas.microsoft.com/office/drawing/2014/main" id="{20C08151-2A10-7E40-AD9E-0C6B1986F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endParaRPr lang="en-GB"/>
          </a:p>
        </p:txBody>
      </p:sp>
      <p:sp>
        <p:nvSpPr>
          <p:cNvPr id="100" name="Foliennummernplatzhalter 5">
            <a:extLst>
              <a:ext uri="{FF2B5EF4-FFF2-40B4-BE49-F238E27FC236}">
                <a16:creationId xmlns:a16="http://schemas.microsoft.com/office/drawing/2014/main" id="{B9FBCA1B-1C8C-194C-82E1-B0AC47CED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01" name="Logo">
            <a:extLst>
              <a:ext uri="{FF2B5EF4-FFF2-40B4-BE49-F238E27FC236}">
                <a16:creationId xmlns:a16="http://schemas.microsoft.com/office/drawing/2014/main" id="{03F2C863-AB4B-0042-B635-635A91C8D5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304200"/>
            <a:ext cx="1438502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02" name="Linie">
            <a:extLst>
              <a:ext uri="{FF2B5EF4-FFF2-40B4-BE49-F238E27FC236}">
                <a16:creationId xmlns:a16="http://schemas.microsoft.com/office/drawing/2014/main" id="{60B90A70-D8B1-A04E-AE50-1F02457FB929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6270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</p:sldLayoutIdLst>
  <p:hf hdr="0" ftr="0" dt="0"/>
  <p:txStyles>
    <p:titleStyle>
      <a:lvl1pPr marL="0" indent="0" algn="l" defTabSz="9134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97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63" indent="-274363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lang="de-DE" sz="2398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9210" indent="-280707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2472" indent="-269605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9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32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63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4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5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7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8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1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601BB-6779-014A-A9D7-6811034CF8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Ende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119CD3-2A94-8040-A408-5B8A4155E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Datenbanken</a:t>
            </a:r>
          </a:p>
        </p:txBody>
      </p:sp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9FF0B357-7FC6-B74A-AF41-7D2528F4E8F4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en-GB" dirty="0"/>
              <a:t>Tanya Braun</a:t>
            </a:r>
          </a:p>
          <a:p>
            <a:r>
              <a:rPr lang="en-GB" dirty="0" err="1"/>
              <a:t>Arbeitsgruppe</a:t>
            </a:r>
            <a:r>
              <a:rPr lang="en-GB" dirty="0"/>
              <a:t> Data Science, </a:t>
            </a:r>
            <a:r>
              <a:rPr lang="en-GB" dirty="0" err="1"/>
              <a:t>Institut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Informatik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94AAAB-D08A-20FC-87CB-EE4573D3CE33}"/>
              </a:ext>
            </a:extLst>
          </p:cNvPr>
          <p:cNvGrpSpPr/>
          <p:nvPr/>
        </p:nvGrpSpPr>
        <p:grpSpPr>
          <a:xfrm>
            <a:off x="7203856" y="1265825"/>
            <a:ext cx="3954294" cy="3243775"/>
            <a:chOff x="6487165" y="1520499"/>
            <a:chExt cx="5346000" cy="4385415"/>
          </a:xfrm>
        </p:grpSpPr>
        <p:sp>
          <p:nvSpPr>
            <p:cNvPr id="6" name="Rechteck 26">
              <a:extLst>
                <a:ext uri="{FF2B5EF4-FFF2-40B4-BE49-F238E27FC236}">
                  <a16:creationId xmlns:a16="http://schemas.microsoft.com/office/drawing/2014/main" id="{16CA5DF8-27E8-2C90-E766-17BF9595466C}"/>
                </a:ext>
              </a:extLst>
            </p:cNvPr>
            <p:cNvSpPr/>
            <p:nvPr/>
          </p:nvSpPr>
          <p:spPr bwMode="auto">
            <a:xfrm>
              <a:off x="6487165" y="3229266"/>
              <a:ext cx="5344510" cy="2676648"/>
            </a:xfrm>
            <a:prstGeom prst="rect">
              <a:avLst/>
            </a:prstGeom>
            <a:solidFill>
              <a:schemeClr val="bg2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50" b="1" dirty="0">
                  <a:solidFill>
                    <a:schemeClr val="bg1"/>
                  </a:solidFill>
                  <a:latin typeface="Arial" charset="0"/>
                </a:rPr>
                <a:t>Datenbanksystem</a:t>
              </a:r>
            </a:p>
          </p:txBody>
        </p:sp>
        <p:sp>
          <p:nvSpPr>
            <p:cNvPr id="7" name="Rechteck 31">
              <a:extLst>
                <a:ext uri="{FF2B5EF4-FFF2-40B4-BE49-F238E27FC236}">
                  <a16:creationId xmlns:a16="http://schemas.microsoft.com/office/drawing/2014/main" id="{E8EC9E45-4D0D-086F-3BFC-B2E27C8F28BE}"/>
                </a:ext>
              </a:extLst>
            </p:cNvPr>
            <p:cNvSpPr/>
            <p:nvPr/>
          </p:nvSpPr>
          <p:spPr bwMode="auto">
            <a:xfrm>
              <a:off x="6487165" y="1520499"/>
              <a:ext cx="5346000" cy="772511"/>
            </a:xfrm>
            <a:prstGeom prst="rect">
              <a:avLst/>
            </a:prstGeom>
            <a:solidFill>
              <a:schemeClr val="bg2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 sz="1050">
                <a:latin typeface="Arial" charset="0"/>
              </a:endParaRPr>
            </a:p>
          </p:txBody>
        </p:sp>
        <p:sp>
          <p:nvSpPr>
            <p:cNvPr id="8" name="Zylinder 15">
              <a:extLst>
                <a:ext uri="{FF2B5EF4-FFF2-40B4-BE49-F238E27FC236}">
                  <a16:creationId xmlns:a16="http://schemas.microsoft.com/office/drawing/2014/main" id="{258BB89A-B308-D74F-30BD-3A3C585C12D4}"/>
                </a:ext>
              </a:extLst>
            </p:cNvPr>
            <p:cNvSpPr/>
            <p:nvPr/>
          </p:nvSpPr>
          <p:spPr bwMode="auto">
            <a:xfrm>
              <a:off x="7283323" y="4714695"/>
              <a:ext cx="1608083" cy="1080000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>
                  <a:solidFill>
                    <a:schemeClr val="bg1"/>
                  </a:solidFill>
                  <a:latin typeface="Arial" charset="0"/>
                </a:rPr>
                <a:t>Metadaten (Definition)</a:t>
              </a:r>
              <a:endParaRPr lang="de-DE" sz="105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" name="Zylinder 16">
              <a:extLst>
                <a:ext uri="{FF2B5EF4-FFF2-40B4-BE49-F238E27FC236}">
                  <a16:creationId xmlns:a16="http://schemas.microsoft.com/office/drawing/2014/main" id="{FE1E7B6B-2DB9-A673-4B2D-3A62D7DE896E}"/>
                </a:ext>
              </a:extLst>
            </p:cNvPr>
            <p:cNvSpPr/>
            <p:nvPr/>
          </p:nvSpPr>
          <p:spPr bwMode="auto">
            <a:xfrm>
              <a:off x="9296054" y="4709600"/>
              <a:ext cx="1608083" cy="1080000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>
                  <a:solidFill>
                    <a:schemeClr val="bg1"/>
                  </a:solidFill>
                  <a:latin typeface="Arial" charset="0"/>
                </a:rPr>
                <a:t>Datenbank</a:t>
              </a:r>
              <a:endParaRPr lang="de-DE" sz="105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" name="Rechteck 17">
              <a:extLst>
                <a:ext uri="{FF2B5EF4-FFF2-40B4-BE49-F238E27FC236}">
                  <a16:creationId xmlns:a16="http://schemas.microsoft.com/office/drawing/2014/main" id="{EEDCE12D-E045-3569-5FA3-E043AE62B318}"/>
                </a:ext>
              </a:extLst>
            </p:cNvPr>
            <p:cNvSpPr/>
            <p:nvPr/>
          </p:nvSpPr>
          <p:spPr bwMode="auto">
            <a:xfrm>
              <a:off x="7125668" y="3606013"/>
              <a:ext cx="4067503" cy="7801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50" b="1" dirty="0">
                  <a:solidFill>
                    <a:schemeClr val="bg1"/>
                  </a:solidFill>
                  <a:latin typeface="Arial" charset="0"/>
                </a:rPr>
                <a:t>DBMS-Software</a:t>
              </a:r>
            </a:p>
            <a:p>
              <a:pPr marL="268288" indent="-268288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de-DE" sz="1050" dirty="0">
                  <a:solidFill>
                    <a:schemeClr val="bg1"/>
                  </a:solidFill>
                  <a:latin typeface="Arial" charset="0"/>
                </a:rPr>
                <a:t>Verarbeitung von Transaktionen</a:t>
              </a:r>
            </a:p>
            <a:p>
              <a:pPr marL="268288" indent="-268288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de-DE" sz="1050" dirty="0">
                  <a:solidFill>
                    <a:schemeClr val="bg1"/>
                  </a:solidFill>
                  <a:latin typeface="Arial" charset="0"/>
                </a:rPr>
                <a:t>Zugriff auf die gespeicherten Daten</a:t>
              </a:r>
            </a:p>
          </p:txBody>
        </p:sp>
        <p:sp>
          <p:nvSpPr>
            <p:cNvPr id="11" name="Rechteck 18">
              <a:extLst>
                <a:ext uri="{FF2B5EF4-FFF2-40B4-BE49-F238E27FC236}">
                  <a16:creationId xmlns:a16="http://schemas.microsoft.com/office/drawing/2014/main" id="{41B76050-6D46-9286-A9DF-986E15A68258}"/>
                </a:ext>
              </a:extLst>
            </p:cNvPr>
            <p:cNvSpPr/>
            <p:nvPr/>
          </p:nvSpPr>
          <p:spPr bwMode="auto">
            <a:xfrm>
              <a:off x="7016055" y="1729912"/>
              <a:ext cx="2033753" cy="3536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50" b="1" dirty="0">
                  <a:solidFill>
                    <a:schemeClr val="bg1"/>
                  </a:solidFill>
                  <a:latin typeface="Arial" charset="0"/>
                </a:rPr>
                <a:t>Anwendungen</a:t>
              </a:r>
            </a:p>
          </p:txBody>
        </p:sp>
        <p:sp>
          <p:nvSpPr>
            <p:cNvPr id="12" name="Rechteck 19">
              <a:extLst>
                <a:ext uri="{FF2B5EF4-FFF2-40B4-BE49-F238E27FC236}">
                  <a16:creationId xmlns:a16="http://schemas.microsoft.com/office/drawing/2014/main" id="{6D986570-89E2-FC7A-C96C-CB3DA8F1BB41}"/>
                </a:ext>
              </a:extLst>
            </p:cNvPr>
            <p:cNvSpPr/>
            <p:nvPr/>
          </p:nvSpPr>
          <p:spPr bwMode="auto">
            <a:xfrm>
              <a:off x="9612108" y="1729912"/>
              <a:ext cx="1686911" cy="3536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50" b="1" dirty="0">
                  <a:solidFill>
                    <a:schemeClr val="bg1"/>
                  </a:solidFill>
                  <a:latin typeface="Arial" charset="0"/>
                </a:rPr>
                <a:t>Benutzer*in</a:t>
              </a:r>
            </a:p>
          </p:txBody>
        </p:sp>
        <p:sp>
          <p:nvSpPr>
            <p:cNvPr id="13" name="Pfeil nach unten 29">
              <a:extLst>
                <a:ext uri="{FF2B5EF4-FFF2-40B4-BE49-F238E27FC236}">
                  <a16:creationId xmlns:a16="http://schemas.microsoft.com/office/drawing/2014/main" id="{B73982B8-D5DF-D607-3226-F0506AB256E3}"/>
                </a:ext>
              </a:extLst>
            </p:cNvPr>
            <p:cNvSpPr/>
            <p:nvPr/>
          </p:nvSpPr>
          <p:spPr bwMode="auto">
            <a:xfrm>
              <a:off x="6684979" y="2293007"/>
              <a:ext cx="1860331" cy="930169"/>
            </a:xfrm>
            <a:prstGeom prst="downArrow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900" dirty="0"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 dirty="0">
                  <a:latin typeface="Arial" charset="0"/>
                </a:rPr>
                <a:t>Anfragen</a:t>
              </a:r>
            </a:p>
          </p:txBody>
        </p:sp>
        <p:sp>
          <p:nvSpPr>
            <p:cNvPr id="14" name="Pfeil nach oben 30">
              <a:extLst>
                <a:ext uri="{FF2B5EF4-FFF2-40B4-BE49-F238E27FC236}">
                  <a16:creationId xmlns:a16="http://schemas.microsoft.com/office/drawing/2014/main" id="{CC5D58C8-1486-7F46-0F74-9A43424F495E}"/>
                </a:ext>
              </a:extLst>
            </p:cNvPr>
            <p:cNvSpPr/>
            <p:nvPr/>
          </p:nvSpPr>
          <p:spPr bwMode="auto">
            <a:xfrm>
              <a:off x="9612108" y="2293007"/>
              <a:ext cx="1860331" cy="930169"/>
            </a:xfrm>
            <a:prstGeom prst="upArrow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>
                  <a:latin typeface="Arial" charset="0"/>
                </a:rPr>
                <a:t>Ergeb-nisse</a:t>
              </a:r>
            </a:p>
          </p:txBody>
        </p:sp>
        <p:cxnSp>
          <p:nvCxnSpPr>
            <p:cNvPr id="15" name="Gerade Verbindung mit Pfeil 33">
              <a:extLst>
                <a:ext uri="{FF2B5EF4-FFF2-40B4-BE49-F238E27FC236}">
                  <a16:creationId xmlns:a16="http://schemas.microsoft.com/office/drawing/2014/main" id="{AEF9747C-157E-68EA-8904-0958D0C141AF}"/>
                </a:ext>
              </a:extLst>
            </p:cNvPr>
            <p:cNvCxnSpPr>
              <a:cxnSpLocks/>
              <a:stCxn id="10" idx="2"/>
              <a:endCxn id="8" idx="0"/>
            </p:cNvCxnSpPr>
            <p:nvPr/>
          </p:nvCxnSpPr>
          <p:spPr bwMode="auto">
            <a:xfrm flipH="1">
              <a:off x="8087364" y="4386196"/>
              <a:ext cx="1072056" cy="59849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Gerade Verbindung mit Pfeil 34">
              <a:extLst>
                <a:ext uri="{FF2B5EF4-FFF2-40B4-BE49-F238E27FC236}">
                  <a16:creationId xmlns:a16="http://schemas.microsoft.com/office/drawing/2014/main" id="{15250AE5-9EE6-4A3A-497A-5CE73D9C8B49}"/>
                </a:ext>
              </a:extLst>
            </p:cNvPr>
            <p:cNvCxnSpPr>
              <a:cxnSpLocks/>
              <a:stCxn id="10" idx="2"/>
              <a:endCxn id="9" idx="0"/>
            </p:cNvCxnSpPr>
            <p:nvPr/>
          </p:nvCxnSpPr>
          <p:spPr bwMode="auto">
            <a:xfrm>
              <a:off x="9159420" y="4386196"/>
              <a:ext cx="940675" cy="59340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1943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2BD1-9369-CCF1-4474-7EB7877B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Klausur: Beispielaufgabentypen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28B5E-23C1-EEDB-278E-60FDE6BD9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Fortsetzung Beispiele (nicht abschließend)</a:t>
            </a:r>
          </a:p>
          <a:p>
            <a:pPr lvl="1"/>
            <a:r>
              <a:rPr lang="en-DE" dirty="0"/>
              <a:t>Testen Sie einen Schedule auf Serialisierbarkeit</a:t>
            </a:r>
          </a:p>
          <a:p>
            <a:pPr lvl="1"/>
            <a:r>
              <a:rPr lang="en-DE" dirty="0"/>
              <a:t>Gegeben ein Schedule, erklären Sie, welche Anomalie vorliegt</a:t>
            </a:r>
          </a:p>
          <a:p>
            <a:pPr lvl="1"/>
            <a:r>
              <a:rPr lang="en-DE" dirty="0"/>
              <a:t>Gegeben ein Schedule, bestimmen Sie, ob ein Deadlock vorliegt</a:t>
            </a:r>
          </a:p>
          <a:p>
            <a:pPr lvl="1"/>
            <a:r>
              <a:rPr lang="en-DE" dirty="0"/>
              <a:t>Gegeben ein Ausschnitt aus einer Log-Datei, bestimmen Sie die redo / undo Mengen</a:t>
            </a:r>
          </a:p>
          <a:p>
            <a:pPr lvl="1"/>
            <a:endParaRPr lang="en-DE" dirty="0"/>
          </a:p>
          <a:p>
            <a:pPr lvl="1"/>
            <a:r>
              <a:rPr lang="en-DE" dirty="0"/>
              <a:t>Zusammenhänge zwischen ER / relationales Datenmodell, relationales Datenmodell + relationale Algebra / SQL, ER / relationales Datenmodell / Entwurfstheorie, DB / Transaktionsmanagement, …; warum sind manche Dinge einfach / manche Dinge schwer / welche Probleme gibt es …</a:t>
            </a:r>
          </a:p>
          <a:p>
            <a:pPr lvl="2"/>
            <a:endParaRPr lang="en-DE" dirty="0"/>
          </a:p>
          <a:p>
            <a:pPr lvl="2"/>
            <a:endParaRPr lang="en-DE" dirty="0"/>
          </a:p>
          <a:p>
            <a:pPr lvl="2"/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C3DAE-315C-A8F6-E4FE-2AB8A8BDD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387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3CC90-131B-D38A-39FF-41F876AB8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Bei Fragen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3791D-6CEC-BC22-A473-8C2B13D69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Q&amp;A am 5.7.2023</a:t>
            </a:r>
          </a:p>
          <a:p>
            <a:pPr lvl="1"/>
            <a:r>
              <a:rPr lang="en-DE" dirty="0"/>
              <a:t>Kein neuer Inhalt</a:t>
            </a:r>
          </a:p>
          <a:p>
            <a:pPr lvl="1"/>
            <a:r>
              <a:rPr lang="en-DE" dirty="0"/>
              <a:t>Das Treffen geht, so lange Sie Fragen haben, aber maximal 90 Minuten</a:t>
            </a:r>
          </a:p>
          <a:p>
            <a:endParaRPr lang="en-DE" dirty="0"/>
          </a:p>
          <a:p>
            <a:r>
              <a:rPr lang="en-DE" dirty="0"/>
              <a:t>Learnweb-Forum</a:t>
            </a:r>
          </a:p>
          <a:p>
            <a:pPr lvl="1"/>
            <a:r>
              <a:rPr lang="en-DE" dirty="0"/>
              <a:t>Dann hat auch jede*r was davon</a:t>
            </a:r>
          </a:p>
          <a:p>
            <a:pPr lvl="1"/>
            <a:r>
              <a:rPr lang="en-DE" dirty="0"/>
              <a:t>Jede*r ist aufgerufen, sich an den Fragen / Diskussionen zu beteiligen</a:t>
            </a:r>
          </a:p>
          <a:p>
            <a:pPr lvl="2"/>
            <a:r>
              <a:rPr lang="en-DE" dirty="0"/>
              <a:t>Nicht immer auf uns warten (müssen)</a:t>
            </a:r>
          </a:p>
          <a:p>
            <a:pPr lvl="2"/>
            <a:r>
              <a:rPr lang="en-DE" dirty="0"/>
              <a:t>Sollte etwas Falsches dabei sein, melden wir uns</a:t>
            </a:r>
          </a:p>
          <a:p>
            <a:pPr lvl="2"/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04A91-F6BD-2B58-C1C5-3B9280C3B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28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9E7E-FF85-9A45-BACD-8433E1AF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Inhalte: Datenbanken (DBs)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1E219-4D1E-034D-83DE-29A60A233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Einführung</a:t>
            </a:r>
          </a:p>
          <a:p>
            <a:pPr lvl="1"/>
            <a:r>
              <a:rPr lang="de-DE" dirty="0"/>
              <a:t>Anwendungen</a:t>
            </a:r>
          </a:p>
          <a:p>
            <a:pPr lvl="1"/>
            <a:r>
              <a:rPr lang="de-DE" dirty="0"/>
              <a:t>Datenbankmanagementsysteme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2"/>
                </a:solidFill>
              </a:rPr>
              <a:t>Datenbank-Modellierung</a:t>
            </a:r>
          </a:p>
          <a:p>
            <a:pPr lvl="1"/>
            <a:r>
              <a:rPr lang="de-DE" dirty="0"/>
              <a:t>Entity-</a:t>
            </a:r>
            <a:r>
              <a:rPr lang="de-DE" dirty="0" err="1"/>
              <a:t>Relationship</a:t>
            </a:r>
            <a:r>
              <a:rPr lang="de-DE" dirty="0"/>
              <a:t>-Modell (ER-Modell)</a:t>
            </a:r>
          </a:p>
          <a:p>
            <a:pPr lvl="1"/>
            <a:r>
              <a:rPr lang="de-DE" dirty="0"/>
              <a:t>Beziehung zwischen ER und UML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2"/>
                </a:solidFill>
              </a:rPr>
              <a:t>Das relationale Modell</a:t>
            </a:r>
          </a:p>
          <a:p>
            <a:pPr lvl="1"/>
            <a:r>
              <a:rPr lang="de-DE" dirty="0"/>
              <a:t>Relationales Datenmodell (RM)</a:t>
            </a:r>
          </a:p>
          <a:p>
            <a:pPr lvl="1"/>
            <a:r>
              <a:rPr lang="de-DE" dirty="0"/>
              <a:t>Vom ER-Modell zum RM</a:t>
            </a:r>
          </a:p>
          <a:p>
            <a:pPr lvl="1"/>
            <a:r>
              <a:rPr lang="de-DE" dirty="0"/>
              <a:t>Relationale Algebra als Anfragesprache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2"/>
                </a:solidFill>
              </a:rPr>
              <a:t>Datenbank-Entwurf</a:t>
            </a:r>
          </a:p>
          <a:p>
            <a:pPr lvl="1"/>
            <a:r>
              <a:rPr lang="de-DE" dirty="0"/>
              <a:t>Funktionale Abhängigkeiten</a:t>
            </a:r>
          </a:p>
          <a:p>
            <a:pPr lvl="1"/>
            <a:r>
              <a:rPr lang="de-DE" dirty="0"/>
              <a:t>Normalformen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2"/>
                </a:solidFill>
              </a:rPr>
              <a:t>Structured Query Language (SQL) </a:t>
            </a:r>
          </a:p>
          <a:p>
            <a:pPr lvl="1"/>
            <a:r>
              <a:rPr lang="de-DE" dirty="0"/>
              <a:t>Datendefinition</a:t>
            </a:r>
          </a:p>
          <a:p>
            <a:pPr lvl="1"/>
            <a:r>
              <a:rPr lang="de-DE" dirty="0"/>
              <a:t>Datenmanipulation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6"/>
                </a:solidFill>
              </a:rPr>
              <a:t>Anfrageverarbeitung</a:t>
            </a:r>
          </a:p>
          <a:p>
            <a:pPr lvl="1"/>
            <a:r>
              <a:rPr lang="de-DE" dirty="0"/>
              <a:t>Architektur</a:t>
            </a:r>
          </a:p>
          <a:p>
            <a:pPr lvl="1"/>
            <a:r>
              <a:rPr lang="de-DE" dirty="0"/>
              <a:t>Indexierung</a:t>
            </a:r>
          </a:p>
          <a:p>
            <a:pPr lvl="1"/>
            <a:r>
              <a:rPr lang="de-DE" dirty="0"/>
              <a:t>Anfragepläne, Optimierung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6"/>
                </a:solidFill>
              </a:rPr>
              <a:t>Transaktionen</a:t>
            </a:r>
          </a:p>
          <a:p>
            <a:pPr lvl="1"/>
            <a:r>
              <a:rPr lang="de-DE" dirty="0"/>
              <a:t>Transaktionsverarbeitung, </a:t>
            </a:r>
            <a:r>
              <a:rPr lang="de-DE" dirty="0" err="1"/>
              <a:t>Schedules</a:t>
            </a:r>
            <a:r>
              <a:rPr lang="de-DE" dirty="0"/>
              <a:t>, Sperren</a:t>
            </a:r>
          </a:p>
          <a:p>
            <a:pPr lvl="1"/>
            <a:r>
              <a:rPr lang="de-DE" dirty="0"/>
              <a:t>Wiederherstellung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Verteilte Datenbanken</a:t>
            </a:r>
          </a:p>
          <a:p>
            <a:pPr lvl="1"/>
            <a:r>
              <a:rPr lang="de-DE" dirty="0"/>
              <a:t>Fragmentierung, Replikation, Allokation; Anfrageverarbeitung; Föderierte DBs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7543F-F586-3148-899E-5C8DE66F3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F35A5-2233-9146-A2F8-2E4A87F505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Überblick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DA252-AD4A-3F4B-A242-84DED009F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36754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68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Phasen des DB-Entwurfs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9D86C0-576B-254D-A9F6-651930CB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5" y="1665066"/>
            <a:ext cx="3404824" cy="4240848"/>
          </a:xfrm>
        </p:spPr>
        <p:txBody>
          <a:bodyPr/>
          <a:lstStyle/>
          <a:p>
            <a:r>
              <a:rPr lang="de-DE" dirty="0"/>
              <a:t>Ausblick: Von der </a:t>
            </a:r>
            <a:br>
              <a:rPr lang="de-DE" dirty="0"/>
            </a:br>
            <a:r>
              <a:rPr lang="de-DE" dirty="0"/>
              <a:t>Anwendung her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Teil von 2. 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DB-Modellierung</a:t>
            </a:r>
          </a:p>
          <a:p>
            <a:pPr lvl="2"/>
            <a:r>
              <a:rPr lang="de-DE" dirty="0">
                <a:solidFill>
                  <a:schemeClr val="accent1"/>
                </a:solidFill>
              </a:rPr>
              <a:t>Methode: ERM</a:t>
            </a:r>
          </a:p>
          <a:p>
            <a:pPr lvl="1"/>
            <a:r>
              <a:rPr lang="de-DE" dirty="0">
                <a:solidFill>
                  <a:schemeClr val="accent2"/>
                </a:solidFill>
              </a:rPr>
              <a:t>Teil von 3. Das relationale Datenmodell</a:t>
            </a:r>
          </a:p>
          <a:p>
            <a:pPr lvl="2"/>
            <a:r>
              <a:rPr lang="de-DE" dirty="0">
                <a:solidFill>
                  <a:schemeClr val="accent2"/>
                </a:solidFill>
              </a:rPr>
              <a:t>Methode: relationale Modellierung</a:t>
            </a:r>
          </a:p>
          <a:p>
            <a:pPr lvl="1"/>
            <a:r>
              <a:rPr lang="de-DE" dirty="0">
                <a:solidFill>
                  <a:schemeClr val="accent2"/>
                </a:solidFill>
              </a:rPr>
              <a:t>Teil von 4. DB-Entwurf</a:t>
            </a:r>
          </a:p>
          <a:p>
            <a:pPr lvl="1"/>
            <a:r>
              <a:rPr lang="de-DE" dirty="0">
                <a:solidFill>
                  <a:schemeClr val="accent6"/>
                </a:solidFill>
              </a:rPr>
              <a:t>Teil von 5. SQL &amp; Übergang zu „Hinter den Kulissen“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3FF64-5EBE-F349-8481-2BA2B918B3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31164-97EE-FF42-96E1-99BDA5673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C1B3427-C226-4F34-8D19-E2B603CBE6B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138244" name="AutoShape 4"/>
          <p:cNvSpPr>
            <a:spLocks noChangeArrowheads="1"/>
          </p:cNvSpPr>
          <p:nvPr/>
        </p:nvSpPr>
        <p:spPr bwMode="auto">
          <a:xfrm>
            <a:off x="7920075" y="1581920"/>
            <a:ext cx="1841500" cy="517525"/>
          </a:xfrm>
          <a:prstGeom prst="chevron">
            <a:avLst>
              <a:gd name="adj" fmla="val 4619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>
                <a:solidFill>
                  <a:schemeClr val="bg1"/>
                </a:solidFill>
              </a:rPr>
              <a:t>Logische Daten-</a:t>
            </a:r>
          </a:p>
          <a:p>
            <a:r>
              <a:rPr lang="de-DE" sz="1400">
                <a:solidFill>
                  <a:schemeClr val="bg1"/>
                </a:solidFill>
              </a:rPr>
              <a:t>modellierung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38245" name="AutoShape 5"/>
          <p:cNvSpPr>
            <a:spLocks noChangeArrowheads="1"/>
          </p:cNvSpPr>
          <p:nvPr/>
        </p:nvSpPr>
        <p:spPr bwMode="auto">
          <a:xfrm>
            <a:off x="9990175" y="1581920"/>
            <a:ext cx="1841500" cy="517525"/>
          </a:xfrm>
          <a:prstGeom prst="chevron">
            <a:avLst>
              <a:gd name="adj" fmla="val 46192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Datenbank-</a:t>
            </a:r>
          </a:p>
          <a:p>
            <a:r>
              <a:rPr lang="de-DE" sz="1400">
                <a:solidFill>
                  <a:schemeClr val="bg1"/>
                </a:solidFill>
              </a:rPr>
              <a:t>Installation</a:t>
            </a:r>
            <a:endParaRPr lang="de-DE" sz="1400" b="1">
              <a:solidFill>
                <a:schemeClr val="bg1"/>
              </a:solidFill>
            </a:endParaRPr>
          </a:p>
        </p:txBody>
      </p:sp>
      <p:sp>
        <p:nvSpPr>
          <p:cNvPr id="138246" name="AutoShape 6"/>
          <p:cNvSpPr>
            <a:spLocks noChangeArrowheads="1"/>
          </p:cNvSpPr>
          <p:nvPr/>
        </p:nvSpPr>
        <p:spPr bwMode="auto">
          <a:xfrm>
            <a:off x="5851563" y="1581920"/>
            <a:ext cx="1841500" cy="517525"/>
          </a:xfrm>
          <a:prstGeom prst="chevron">
            <a:avLst>
              <a:gd name="adj" fmla="val 461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Semantische</a:t>
            </a:r>
          </a:p>
          <a:p>
            <a:r>
              <a:rPr lang="de-DE" sz="1400">
                <a:solidFill>
                  <a:schemeClr val="bg1"/>
                </a:solidFill>
              </a:rPr>
              <a:t>Datenmodellier.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38247" name="AutoShape 7"/>
          <p:cNvSpPr>
            <a:spLocks noChangeArrowheads="1"/>
          </p:cNvSpPr>
          <p:nvPr/>
        </p:nvSpPr>
        <p:spPr bwMode="auto">
          <a:xfrm>
            <a:off x="3808450" y="1581920"/>
            <a:ext cx="1816100" cy="517525"/>
          </a:xfrm>
          <a:prstGeom prst="homePlate">
            <a:avLst>
              <a:gd name="adj" fmla="val 57057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Informations-</a:t>
            </a:r>
            <a:br>
              <a:rPr lang="de-DE" sz="1400" b="1">
                <a:solidFill>
                  <a:schemeClr val="bg1"/>
                </a:solidFill>
              </a:rPr>
            </a:br>
            <a:r>
              <a:rPr lang="de-DE" sz="1400" b="1">
                <a:solidFill>
                  <a:schemeClr val="bg1"/>
                </a:solidFill>
              </a:rPr>
              <a:t>sammlung</a:t>
            </a:r>
          </a:p>
        </p:txBody>
      </p:sp>
      <p:sp>
        <p:nvSpPr>
          <p:cNvPr id="138248" name="Line 8"/>
          <p:cNvSpPr>
            <a:spLocks noChangeShapeType="1"/>
          </p:cNvSpPr>
          <p:nvPr/>
        </p:nvSpPr>
        <p:spPr bwMode="auto">
          <a:xfrm flipV="1">
            <a:off x="3808451" y="2857957"/>
            <a:ext cx="8031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de-DE"/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11498935" y="2598560"/>
            <a:ext cx="243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400" i="1"/>
              <a:t>t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270416" y="2130883"/>
            <a:ext cx="1233491" cy="835025"/>
            <a:chOff x="717" y="1551"/>
            <a:chExt cx="777" cy="526"/>
          </a:xfrm>
        </p:grpSpPr>
        <p:sp>
          <p:nvSpPr>
            <p:cNvPr id="138252" name="Text Box 12"/>
            <p:cNvSpPr txBox="1">
              <a:spLocks noChangeArrowheads="1"/>
            </p:cNvSpPr>
            <p:nvPr/>
          </p:nvSpPr>
          <p:spPr bwMode="auto">
            <a:xfrm>
              <a:off x="717" y="1551"/>
              <a:ext cx="77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 sz="1400"/>
                <a:t>Anforderungs-</a:t>
              </a:r>
            </a:p>
            <a:p>
              <a:pPr algn="l"/>
              <a:r>
                <a:rPr lang="de-DE" sz="1400" b="1"/>
                <a:t>analyse</a:t>
              </a:r>
            </a:p>
          </p:txBody>
        </p:sp>
        <p:sp>
          <p:nvSpPr>
            <p:cNvPr id="138253" name="Line 13"/>
            <p:cNvSpPr>
              <a:spLocks noChangeShapeType="1"/>
            </p:cNvSpPr>
            <p:nvPr/>
          </p:nvSpPr>
          <p:spPr bwMode="auto">
            <a:xfrm>
              <a:off x="1066" y="1945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665832" y="2145169"/>
            <a:ext cx="1168403" cy="820738"/>
            <a:chOff x="1596" y="1560"/>
            <a:chExt cx="736" cy="517"/>
          </a:xfrm>
        </p:grpSpPr>
        <p:sp>
          <p:nvSpPr>
            <p:cNvPr id="138251" name="Text Box 11"/>
            <p:cNvSpPr txBox="1">
              <a:spLocks noChangeArrowheads="1"/>
            </p:cNvSpPr>
            <p:nvPr/>
          </p:nvSpPr>
          <p:spPr bwMode="auto">
            <a:xfrm>
              <a:off x="1596" y="1560"/>
              <a:ext cx="73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 sz="1400" b="1"/>
                <a:t>Grobe</a:t>
              </a:r>
            </a:p>
            <a:p>
              <a:pPr algn="l"/>
              <a:r>
                <a:rPr lang="de-DE" sz="1400"/>
                <a:t>Modellierung</a:t>
              </a:r>
              <a:endParaRPr lang="de-DE" sz="1400" b="1"/>
            </a:p>
          </p:txBody>
        </p:sp>
        <p:sp>
          <p:nvSpPr>
            <p:cNvPr id="138254" name="Line 14"/>
            <p:cNvSpPr>
              <a:spLocks noChangeShapeType="1"/>
            </p:cNvSpPr>
            <p:nvPr/>
          </p:nvSpPr>
          <p:spPr bwMode="auto">
            <a:xfrm>
              <a:off x="1858" y="1945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878046" y="2162949"/>
            <a:ext cx="1189040" cy="833438"/>
            <a:chOff x="2302" y="1552"/>
            <a:chExt cx="749" cy="525"/>
          </a:xfrm>
        </p:grpSpPr>
        <p:sp>
          <p:nvSpPr>
            <p:cNvPr id="138250" name="Text Box 10"/>
            <p:cNvSpPr txBox="1">
              <a:spLocks noChangeArrowheads="1"/>
            </p:cNvSpPr>
            <p:nvPr/>
          </p:nvSpPr>
          <p:spPr bwMode="auto">
            <a:xfrm>
              <a:off x="2302" y="1552"/>
              <a:ext cx="74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 sz="1400"/>
                <a:t>Genaue</a:t>
              </a:r>
            </a:p>
            <a:p>
              <a:pPr algn="l"/>
              <a:r>
                <a:rPr lang="de-DE" sz="1400" b="1"/>
                <a:t>Modellierung</a:t>
              </a:r>
            </a:p>
          </p:txBody>
        </p:sp>
        <p:sp>
          <p:nvSpPr>
            <p:cNvPr id="138255" name="Line 15"/>
            <p:cNvSpPr>
              <a:spLocks noChangeShapeType="1"/>
            </p:cNvSpPr>
            <p:nvPr/>
          </p:nvSpPr>
          <p:spPr bwMode="auto">
            <a:xfrm>
              <a:off x="2610" y="1945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DE"/>
            </a:p>
          </p:txBody>
        </p:sp>
      </p:grp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3808450" y="3097669"/>
            <a:ext cx="17806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82563" indent="-182563">
              <a:buFontTx/>
              <a:buChar char="•"/>
            </a:pPr>
            <a:r>
              <a:rPr lang="de-DE"/>
              <a:t>Interview</a:t>
            </a:r>
          </a:p>
          <a:p>
            <a:pPr marL="182563" indent="-182563">
              <a:buFontTx/>
              <a:buChar char="•"/>
            </a:pPr>
            <a:r>
              <a:rPr lang="de-DE"/>
              <a:t>Begriffsanalyse</a:t>
            </a:r>
          </a:p>
          <a:p>
            <a:pPr marL="182563" indent="-182563">
              <a:buFontTx/>
              <a:buChar char="•"/>
            </a:pPr>
            <a:r>
              <a:rPr lang="de-DE"/>
              <a:t>Brainstorming</a:t>
            </a:r>
          </a:p>
          <a:p>
            <a:pPr marL="182563" indent="-182563">
              <a:buFontTx/>
              <a:buChar char="•"/>
            </a:pPr>
            <a:r>
              <a:rPr lang="de-DE"/>
              <a:t>Dokumenten-</a:t>
            </a:r>
            <a:br>
              <a:rPr lang="de-DE"/>
            </a:br>
            <a:r>
              <a:rPr lang="de-DE"/>
              <a:t>analyse</a:t>
            </a:r>
          </a:p>
          <a:p>
            <a:pPr marL="182563" indent="-182563">
              <a:buFontTx/>
              <a:buChar char="•"/>
            </a:pPr>
            <a:r>
              <a:rPr lang="de-DE"/>
              <a:t>…</a:t>
            </a:r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5981739" y="3088145"/>
            <a:ext cx="136601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/>
              <a:t> ERM</a:t>
            </a:r>
          </a:p>
          <a:p>
            <a:pPr algn="l">
              <a:buFontTx/>
              <a:buChar char="•"/>
            </a:pPr>
            <a:r>
              <a:rPr lang="de-DE"/>
              <a:t> NIAM</a:t>
            </a:r>
          </a:p>
          <a:p>
            <a:pPr algn="l">
              <a:buFontTx/>
              <a:buChar char="•"/>
            </a:pPr>
            <a:r>
              <a:rPr lang="de-DE"/>
              <a:t> EXPRESS-G</a:t>
            </a:r>
          </a:p>
          <a:p>
            <a:pPr algn="l">
              <a:buFontTx/>
              <a:buChar char="•"/>
            </a:pPr>
            <a:r>
              <a:rPr lang="de-DE"/>
              <a:t> IDEF1X</a:t>
            </a:r>
          </a:p>
          <a:p>
            <a:pPr algn="l">
              <a:buFontTx/>
              <a:buChar char="•"/>
            </a:pPr>
            <a:r>
              <a:rPr lang="de-DE"/>
              <a:t> STEP</a:t>
            </a:r>
          </a:p>
          <a:p>
            <a:pPr algn="l">
              <a:buFontTx/>
              <a:buChar char="•"/>
            </a:pPr>
            <a:r>
              <a:rPr lang="de-DE"/>
              <a:t> UML</a:t>
            </a:r>
          </a:p>
          <a:p>
            <a:pPr algn="l">
              <a:buFontTx/>
              <a:buChar char="•"/>
            </a:pPr>
            <a:r>
              <a:rPr lang="de-DE"/>
              <a:t> ...</a:t>
            </a:r>
          </a:p>
        </p:txBody>
      </p:sp>
      <p:sp>
        <p:nvSpPr>
          <p:cNvPr id="138258" name="Line 18"/>
          <p:cNvSpPr>
            <a:spLocks noChangeShapeType="1"/>
          </p:cNvSpPr>
          <p:nvPr/>
        </p:nvSpPr>
        <p:spPr bwMode="auto">
          <a:xfrm>
            <a:off x="8470938" y="3569368"/>
            <a:ext cx="0" cy="165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de-DE">
              <a:ln w="57150">
                <a:solidFill>
                  <a:srgbClr val="FF0000"/>
                </a:solidFill>
              </a:ln>
            </a:endParaRPr>
          </a:p>
        </p:txBody>
      </p:sp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8494750" y="3224669"/>
            <a:ext cx="193277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/>
              <a:t> Hierarchisch</a:t>
            </a:r>
          </a:p>
          <a:p>
            <a:pPr algn="l">
              <a:buFontTx/>
              <a:buChar char="•"/>
            </a:pPr>
            <a:r>
              <a:rPr lang="de-DE"/>
              <a:t> Netzwerk</a:t>
            </a:r>
          </a:p>
          <a:p>
            <a:pPr algn="l">
              <a:buFontTx/>
              <a:buChar char="•"/>
            </a:pPr>
            <a:r>
              <a:rPr lang="de-DE"/>
              <a:t> Relational</a:t>
            </a:r>
          </a:p>
          <a:p>
            <a:pPr algn="l">
              <a:buFontTx/>
              <a:buChar char="•"/>
            </a:pPr>
            <a:r>
              <a:rPr lang="de-DE"/>
              <a:t> Objekt-orientiert</a:t>
            </a:r>
          </a:p>
          <a:p>
            <a:pPr algn="l">
              <a:buFontTx/>
              <a:buChar char="•"/>
            </a:pPr>
            <a:r>
              <a:rPr lang="de-DE" b="1"/>
              <a:t> </a:t>
            </a:r>
            <a:r>
              <a:rPr lang="de-DE"/>
              <a:t>XML</a:t>
            </a:r>
          </a:p>
          <a:p>
            <a:pPr algn="l">
              <a:buFontTx/>
              <a:buChar char="•"/>
            </a:pPr>
            <a:r>
              <a:rPr lang="de-DE"/>
              <a:t> …</a:t>
            </a:r>
          </a:p>
        </p:txBody>
      </p:sp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10527890" y="3228461"/>
            <a:ext cx="11638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85738" indent="-185738">
              <a:buFontTx/>
              <a:buChar char="•"/>
            </a:pPr>
            <a:r>
              <a:rPr lang="de-DE"/>
              <a:t>DB2</a:t>
            </a:r>
          </a:p>
          <a:p>
            <a:pPr marL="185738" indent="-185738">
              <a:buFontTx/>
              <a:buChar char="•"/>
            </a:pPr>
            <a:r>
              <a:rPr lang="de-DE"/>
              <a:t>Informix</a:t>
            </a:r>
          </a:p>
          <a:p>
            <a:pPr marL="185738" indent="-185738">
              <a:buFontTx/>
              <a:buChar char="•"/>
            </a:pPr>
            <a:r>
              <a:rPr lang="de-DE"/>
              <a:t>ORACLE</a:t>
            </a:r>
          </a:p>
          <a:p>
            <a:pPr marL="185738" indent="-185738">
              <a:buFontTx/>
              <a:buChar char="•"/>
            </a:pPr>
            <a:r>
              <a:rPr lang="de-DE"/>
              <a:t>Postgres</a:t>
            </a:r>
          </a:p>
          <a:p>
            <a:pPr marL="185738" indent="-185738">
              <a:buFontTx/>
              <a:buChar char="•"/>
            </a:pPr>
            <a:r>
              <a:rPr lang="de-DE"/>
              <a:t>mySQL</a:t>
            </a:r>
          </a:p>
          <a:p>
            <a:pPr marL="185738" indent="-185738">
              <a:buFontTx/>
              <a:buChar char="•"/>
            </a:pPr>
            <a:r>
              <a:rPr lang="de-DE"/>
              <a:t>...</a:t>
            </a:r>
          </a:p>
        </p:txBody>
      </p:sp>
      <p:sp>
        <p:nvSpPr>
          <p:cNvPr id="138261" name="AutoShape 21"/>
          <p:cNvSpPr>
            <a:spLocks noChangeArrowheads="1"/>
          </p:cNvSpPr>
          <p:nvPr/>
        </p:nvSpPr>
        <p:spPr bwMode="auto">
          <a:xfrm>
            <a:off x="6202718" y="4894387"/>
            <a:ext cx="1877076" cy="466974"/>
          </a:xfrm>
          <a:prstGeom prst="leftArrow">
            <a:avLst>
              <a:gd name="adj1" fmla="val 67741"/>
              <a:gd name="adj2" fmla="val 89391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 algn="l"/>
            <a:r>
              <a:rPr lang="de-DE" sz="1600"/>
              <a:t>DBMS unabhängig</a:t>
            </a:r>
          </a:p>
        </p:txBody>
      </p:sp>
      <p:sp>
        <p:nvSpPr>
          <p:cNvPr id="138262" name="AutoShape 22"/>
          <p:cNvSpPr>
            <a:spLocks noChangeArrowheads="1"/>
          </p:cNvSpPr>
          <p:nvPr/>
        </p:nvSpPr>
        <p:spPr bwMode="auto">
          <a:xfrm>
            <a:off x="8548726" y="4821904"/>
            <a:ext cx="1935163" cy="611940"/>
          </a:xfrm>
          <a:prstGeom prst="rightArrow">
            <a:avLst>
              <a:gd name="adj1" fmla="val 51870"/>
              <a:gd name="adj2" fmla="val 67722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r"/>
            <a:r>
              <a:rPr lang="de-DE" sz="1600"/>
              <a:t>DBMS abhängig</a:t>
            </a:r>
          </a:p>
        </p:txBody>
      </p:sp>
      <p:sp>
        <p:nvSpPr>
          <p:cNvPr id="138263" name="Text Box 23"/>
          <p:cNvSpPr txBox="1">
            <a:spLocks noChangeArrowheads="1"/>
          </p:cNvSpPr>
          <p:nvPr/>
        </p:nvSpPr>
        <p:spPr bwMode="auto">
          <a:xfrm>
            <a:off x="5928557" y="5382137"/>
            <a:ext cx="1687512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konzeptueller DB </a:t>
            </a:r>
          </a:p>
          <a:p>
            <a:r>
              <a:rPr lang="de-DE" sz="1400" b="1">
                <a:solidFill>
                  <a:schemeClr val="bg1"/>
                </a:solidFill>
              </a:rPr>
              <a:t>Schema Entwurf</a:t>
            </a:r>
          </a:p>
        </p:txBody>
      </p:sp>
      <p:sp>
        <p:nvSpPr>
          <p:cNvPr id="138264" name="Rectangle 24"/>
          <p:cNvSpPr>
            <a:spLocks noChangeArrowheads="1"/>
          </p:cNvSpPr>
          <p:nvPr/>
        </p:nvSpPr>
        <p:spPr bwMode="auto">
          <a:xfrm>
            <a:off x="8091096" y="5382137"/>
            <a:ext cx="1508125" cy="517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Logischer</a:t>
            </a:r>
          </a:p>
          <a:p>
            <a:r>
              <a:rPr lang="de-DE" sz="1400" b="1">
                <a:solidFill>
                  <a:schemeClr val="bg1"/>
                </a:solidFill>
              </a:rPr>
              <a:t>Schemaentwurf</a:t>
            </a:r>
          </a:p>
        </p:txBody>
      </p:sp>
      <p:sp>
        <p:nvSpPr>
          <p:cNvPr id="138265" name="Rectangle 25"/>
          <p:cNvSpPr>
            <a:spLocks noChangeArrowheads="1"/>
          </p:cNvSpPr>
          <p:nvPr/>
        </p:nvSpPr>
        <p:spPr bwMode="auto">
          <a:xfrm>
            <a:off x="10112799" y="5373116"/>
            <a:ext cx="1508125" cy="51752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>
                <a:solidFill>
                  <a:schemeClr val="bg1"/>
                </a:solidFill>
              </a:rPr>
              <a:t>Physischer</a:t>
            </a:r>
            <a:endParaRPr lang="de-DE" sz="1400" b="1">
              <a:solidFill>
                <a:schemeClr val="bg1"/>
              </a:solidFill>
            </a:endParaRPr>
          </a:p>
          <a:p>
            <a:r>
              <a:rPr lang="de-DE" sz="1400" b="1">
                <a:solidFill>
                  <a:schemeClr val="bg1"/>
                </a:solidFill>
              </a:rPr>
              <a:t>Schemaentwurf</a:t>
            </a:r>
          </a:p>
        </p:txBody>
      </p:sp>
      <p:sp>
        <p:nvSpPr>
          <p:cNvPr id="138266" name="Oval 26"/>
          <p:cNvSpPr>
            <a:spLocks noChangeArrowheads="1"/>
          </p:cNvSpPr>
          <p:nvPr/>
        </p:nvSpPr>
        <p:spPr bwMode="auto">
          <a:xfrm>
            <a:off x="8198846" y="2465307"/>
            <a:ext cx="1375802" cy="785301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108000" anchor="t"/>
          <a:lstStyle/>
          <a:p>
            <a:pPr algn="ctr"/>
            <a:r>
              <a:rPr lang="de-DE" sz="1600" b="1">
                <a:solidFill>
                  <a:schemeClr val="bg1"/>
                </a:solidFill>
              </a:rPr>
              <a:t>Konzeptuelles</a:t>
            </a:r>
          </a:p>
          <a:p>
            <a:pPr algn="ctr"/>
            <a:r>
              <a:rPr lang="de-DE" sz="1600">
                <a:solidFill>
                  <a:schemeClr val="bg1"/>
                </a:solidFill>
              </a:rPr>
              <a:t>Schema</a:t>
            </a:r>
            <a:endParaRPr lang="de-DE" sz="1600" b="1">
              <a:solidFill>
                <a:schemeClr val="bg1"/>
              </a:solidFill>
            </a:endParaRPr>
          </a:p>
        </p:txBody>
      </p:sp>
      <p:sp>
        <p:nvSpPr>
          <p:cNvPr id="138267" name="AutoShape 27"/>
          <p:cNvSpPr>
            <a:spLocks noChangeArrowheads="1"/>
          </p:cNvSpPr>
          <p:nvPr/>
        </p:nvSpPr>
        <p:spPr bwMode="auto">
          <a:xfrm>
            <a:off x="10575495" y="2553951"/>
            <a:ext cx="673100" cy="608012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969696"/>
              </a:gs>
              <a:gs pos="50000">
                <a:srgbClr val="FFFFFF"/>
              </a:gs>
              <a:gs pos="100000">
                <a:srgbClr val="96969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/>
              <a:t>DB</a:t>
            </a:r>
          </a:p>
        </p:txBody>
      </p:sp>
    </p:spTree>
    <p:extLst>
      <p:ext uri="{BB962C8B-B14F-4D97-AF65-F5344CB8AC3E}">
        <p14:creationId xmlns:p14="http://schemas.microsoft.com/office/powerpoint/2010/main" val="353312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Architektur eines DBMS</a:t>
            </a:r>
          </a:p>
        </p:txBody>
      </p:sp>
      <p:sp>
        <p:nvSpPr>
          <p:cNvPr id="102" name="Content Placeholder 101">
            <a:extLst>
              <a:ext uri="{FF2B5EF4-FFF2-40B4-BE49-F238E27FC236}">
                <a16:creationId xmlns:a16="http://schemas.microsoft.com/office/drawing/2014/main" id="{8EB4AD40-2F5D-7D4D-AEFF-045D420C5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5" y="1665066"/>
            <a:ext cx="4649803" cy="4240848"/>
          </a:xfrm>
        </p:spPr>
        <p:txBody>
          <a:bodyPr/>
          <a:lstStyle/>
          <a:p>
            <a:r>
              <a:rPr lang="de-DE" dirty="0"/>
              <a:t>Ausblick: Hinter den Kulissen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Teil von 4. Relational Datenmodell – Relationale Algebra und 5. SQL</a:t>
            </a:r>
          </a:p>
          <a:p>
            <a:pPr lvl="2"/>
            <a:r>
              <a:rPr lang="de-DE" dirty="0">
                <a:solidFill>
                  <a:schemeClr val="accent1"/>
                </a:solidFill>
              </a:rPr>
              <a:t>Anfragen stellen</a:t>
            </a:r>
          </a:p>
          <a:p>
            <a:pPr lvl="2"/>
            <a:r>
              <a:rPr lang="de-DE" dirty="0">
                <a:solidFill>
                  <a:schemeClr val="accent1"/>
                </a:solidFill>
              </a:rPr>
              <a:t>Daten ändern</a:t>
            </a:r>
          </a:p>
          <a:p>
            <a:pPr lvl="1"/>
            <a:r>
              <a:rPr lang="de-DE" dirty="0">
                <a:solidFill>
                  <a:schemeClr val="accent2"/>
                </a:solidFill>
              </a:rPr>
              <a:t>Teil von 6. Anfrageverarbeitung</a:t>
            </a:r>
          </a:p>
          <a:p>
            <a:pPr lvl="2"/>
            <a:r>
              <a:rPr lang="de-DE" dirty="0">
                <a:solidFill>
                  <a:schemeClr val="accent2"/>
                </a:solidFill>
              </a:rPr>
              <a:t>Speicherung und Verwaltung der DB</a:t>
            </a:r>
          </a:p>
          <a:p>
            <a:pPr lvl="2"/>
            <a:r>
              <a:rPr lang="de-DE" dirty="0">
                <a:solidFill>
                  <a:schemeClr val="accent2"/>
                </a:solidFill>
              </a:rPr>
              <a:t>Effiziente Umsetzung der SQL Befehle im DBMS</a:t>
            </a:r>
          </a:p>
          <a:p>
            <a:pPr lvl="1"/>
            <a:r>
              <a:rPr lang="de-DE" dirty="0">
                <a:solidFill>
                  <a:schemeClr val="accent6"/>
                </a:solidFill>
              </a:rPr>
              <a:t>Teil von 7. Transaktionen</a:t>
            </a:r>
          </a:p>
          <a:p>
            <a:pPr lvl="2"/>
            <a:r>
              <a:rPr lang="de-DE" dirty="0">
                <a:solidFill>
                  <a:schemeClr val="accent6"/>
                </a:solidFill>
              </a:rPr>
              <a:t>ACID-Umsetzung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D718B86-E120-CC49-B377-6F6F971F3889}"/>
              </a:ext>
            </a:extLst>
          </p:cNvPr>
          <p:cNvGrpSpPr/>
          <p:nvPr/>
        </p:nvGrpSpPr>
        <p:grpSpPr>
          <a:xfrm>
            <a:off x="4999802" y="1554563"/>
            <a:ext cx="6831873" cy="4351351"/>
            <a:chOff x="2598918" y="1518533"/>
            <a:chExt cx="6831873" cy="43513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0D92ECD-3E93-3640-8082-69E20F1C0266}"/>
                </a:ext>
              </a:extLst>
            </p:cNvPr>
            <p:cNvSpPr/>
            <p:nvPr/>
          </p:nvSpPr>
          <p:spPr>
            <a:xfrm>
              <a:off x="6049152" y="2623286"/>
              <a:ext cx="209055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1"/>
                  </a:solidFill>
                </a:rPr>
                <a:t>Parser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091CBAA-9212-444C-9668-0F15529B0F42}"/>
                </a:ext>
              </a:extLst>
            </p:cNvPr>
            <p:cNvSpPr/>
            <p:nvPr/>
          </p:nvSpPr>
          <p:spPr>
            <a:xfrm>
              <a:off x="3768141" y="2618218"/>
              <a:ext cx="209055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1"/>
                  </a:solidFill>
                </a:rPr>
                <a:t>Ausführer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56EAB54-324D-1B44-B7F9-90DE9740FCA2}"/>
                </a:ext>
              </a:extLst>
            </p:cNvPr>
            <p:cNvSpPr/>
            <p:nvPr/>
          </p:nvSpPr>
          <p:spPr>
            <a:xfrm>
              <a:off x="6049152" y="3076907"/>
              <a:ext cx="2090551" cy="3077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Optimierer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F4B99C4-E1FA-E44A-BA9E-74EB8722A524}"/>
                </a:ext>
              </a:extLst>
            </p:cNvPr>
            <p:cNvSpPr/>
            <p:nvPr/>
          </p:nvSpPr>
          <p:spPr>
            <a:xfrm>
              <a:off x="3768141" y="3071839"/>
              <a:ext cx="2090551" cy="3077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Operator-Evaluierer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260C7E-5987-C948-A539-CD10576BD8F4}"/>
                </a:ext>
              </a:extLst>
            </p:cNvPr>
            <p:cNvSpPr/>
            <p:nvPr/>
          </p:nvSpPr>
          <p:spPr>
            <a:xfrm>
              <a:off x="3655876" y="2568662"/>
              <a:ext cx="4588922" cy="8759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D193E2B-16E2-C445-AFAC-73970C17F80B}"/>
                </a:ext>
              </a:extLst>
            </p:cNvPr>
            <p:cNvSpPr/>
            <p:nvPr/>
          </p:nvSpPr>
          <p:spPr>
            <a:xfrm>
              <a:off x="4360780" y="3622766"/>
              <a:ext cx="3185296" cy="3077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Dateiverwaltungs- und Zugriffsmethoden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13F904E-F888-9844-BF56-6868521B7332}"/>
                </a:ext>
              </a:extLst>
            </p:cNvPr>
            <p:cNvSpPr/>
            <p:nvPr/>
          </p:nvSpPr>
          <p:spPr>
            <a:xfrm>
              <a:off x="4360428" y="4116080"/>
              <a:ext cx="3186000" cy="3077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Puffer-Verwalter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6F3DA6F-BE9D-3B43-9DBC-9528DE4140B8}"/>
                </a:ext>
              </a:extLst>
            </p:cNvPr>
            <p:cNvSpPr/>
            <p:nvPr/>
          </p:nvSpPr>
          <p:spPr>
            <a:xfrm>
              <a:off x="4360428" y="4599690"/>
              <a:ext cx="3186000" cy="3077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Verwalter für externen Speicher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C6AC8CC-1676-AD4B-8500-674B7E6AFFE8}"/>
                </a:ext>
              </a:extLst>
            </p:cNvPr>
            <p:cNvSpPr/>
            <p:nvPr/>
          </p:nvSpPr>
          <p:spPr>
            <a:xfrm>
              <a:off x="2860610" y="3622767"/>
              <a:ext cx="1234685" cy="61906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Transaktions-Verwalter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2966A0B-0E00-0745-8B65-351669E53741}"/>
                </a:ext>
              </a:extLst>
            </p:cNvPr>
            <p:cNvSpPr/>
            <p:nvPr/>
          </p:nvSpPr>
          <p:spPr>
            <a:xfrm>
              <a:off x="2860610" y="4304024"/>
              <a:ext cx="1234685" cy="60344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Sperr</a:t>
              </a:r>
            </a:p>
            <a:p>
              <a:pPr algn="ctr"/>
              <a:r>
                <a:rPr lang="de-DE" sz="1400">
                  <a:solidFill>
                    <a:schemeClr val="tx2"/>
                  </a:solidFill>
                </a:rPr>
                <a:t>-Verwalter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47461BA-A741-2B49-8965-B70252A09318}"/>
                </a:ext>
              </a:extLst>
            </p:cNvPr>
            <p:cNvSpPr/>
            <p:nvPr/>
          </p:nvSpPr>
          <p:spPr>
            <a:xfrm>
              <a:off x="7740510" y="3577182"/>
              <a:ext cx="1363720" cy="138811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Wieder-herstellungs-Verwalter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292EFF6-BC60-664D-A814-90D343742CE9}"/>
                </a:ext>
              </a:extLst>
            </p:cNvPr>
            <p:cNvSpPr/>
            <p:nvPr/>
          </p:nvSpPr>
          <p:spPr>
            <a:xfrm>
              <a:off x="2598918" y="2507134"/>
              <a:ext cx="6702838" cy="25017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C04A032E-3442-3943-950D-6B02B82917D9}"/>
                </a:ext>
              </a:extLst>
            </p:cNvPr>
            <p:cNvSpPr/>
            <p:nvPr/>
          </p:nvSpPr>
          <p:spPr>
            <a:xfrm>
              <a:off x="3011213" y="1518533"/>
              <a:ext cx="1707931" cy="361355"/>
            </a:xfrm>
            <a:prstGeom prst="roundRect">
              <a:avLst>
                <a:gd name="adj" fmla="val 2592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1"/>
                  </a:solidFill>
                </a:rPr>
                <a:t>Webformulare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0BDEF42-E94E-0145-8500-9988AC420FA2}"/>
                </a:ext>
              </a:extLst>
            </p:cNvPr>
            <p:cNvSpPr/>
            <p:nvPr/>
          </p:nvSpPr>
          <p:spPr>
            <a:xfrm>
              <a:off x="5096372" y="1518533"/>
              <a:ext cx="1707931" cy="361355"/>
            </a:xfrm>
            <a:prstGeom prst="roundRect">
              <a:avLst>
                <a:gd name="adj" fmla="val 2592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1"/>
                  </a:solidFill>
                </a:rPr>
                <a:t>Anwendungen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1CDCB60D-9948-D74E-9E92-47D56BF4CDCA}"/>
                </a:ext>
              </a:extLst>
            </p:cNvPr>
            <p:cNvSpPr/>
            <p:nvPr/>
          </p:nvSpPr>
          <p:spPr>
            <a:xfrm>
              <a:off x="7185467" y="1518533"/>
              <a:ext cx="1707931" cy="361355"/>
            </a:xfrm>
            <a:prstGeom prst="roundRect">
              <a:avLst>
                <a:gd name="adj" fmla="val 2592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1"/>
                  </a:solidFill>
                </a:rPr>
                <a:t>SQL-Schnittstelle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241047-35BF-9547-A823-E1DE0DC003EF}"/>
                </a:ext>
              </a:extLst>
            </p:cNvPr>
            <p:cNvSpPr txBox="1"/>
            <p:nvPr/>
          </p:nvSpPr>
          <p:spPr>
            <a:xfrm>
              <a:off x="5519193" y="2045468"/>
              <a:ext cx="862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>
                  <a:solidFill>
                    <a:schemeClr val="accent1"/>
                  </a:solidFill>
                </a:rPr>
                <a:t>Anfragen</a:t>
              </a:r>
            </a:p>
          </p:txBody>
        </p:sp>
        <p:sp>
          <p:nvSpPr>
            <p:cNvPr id="19" name="Can 18">
              <a:extLst>
                <a:ext uri="{FF2B5EF4-FFF2-40B4-BE49-F238E27FC236}">
                  <a16:creationId xmlns:a16="http://schemas.microsoft.com/office/drawing/2014/main" id="{EAE531D7-AEC7-FD46-8042-B56D678A9A87}"/>
                </a:ext>
              </a:extLst>
            </p:cNvPr>
            <p:cNvSpPr/>
            <p:nvPr/>
          </p:nvSpPr>
          <p:spPr>
            <a:xfrm>
              <a:off x="4357337" y="5166846"/>
              <a:ext cx="3186000" cy="703038"/>
            </a:xfrm>
            <a:prstGeom prst="can">
              <a:avLst/>
            </a:prstGeom>
            <a:solidFill>
              <a:schemeClr val="accent2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Dateien für Daten und Indices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4419B48-6675-4F46-AE08-F3649E76D5E0}"/>
                </a:ext>
              </a:extLst>
            </p:cNvPr>
            <p:cNvSpPr txBox="1"/>
            <p:nvPr/>
          </p:nvSpPr>
          <p:spPr>
            <a:xfrm>
              <a:off x="7539894" y="5423045"/>
              <a:ext cx="9983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/>
                <a:t>Datenbank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AEC00F1-A740-3C4B-BB67-C345EC71AD87}"/>
                </a:ext>
              </a:extLst>
            </p:cNvPr>
            <p:cNvSpPr txBox="1"/>
            <p:nvPr/>
          </p:nvSpPr>
          <p:spPr>
            <a:xfrm>
              <a:off x="8463860" y="4973381"/>
              <a:ext cx="966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/>
                <a:t>DBMS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872BF7A-8470-A044-8B73-87B797F66F65}"/>
                </a:ext>
              </a:extLst>
            </p:cNvPr>
            <p:cNvCxnSpPr>
              <a:cxnSpLocks/>
              <a:stCxn id="32" idx="2"/>
              <a:endCxn id="33" idx="0"/>
            </p:cNvCxnSpPr>
            <p:nvPr/>
          </p:nvCxnSpPr>
          <p:spPr>
            <a:xfrm>
              <a:off x="5950337" y="3444572"/>
              <a:ext cx="3091" cy="1781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A2081F5-4E65-6743-A681-BDB066615640}"/>
                </a:ext>
              </a:extLst>
            </p:cNvPr>
            <p:cNvCxnSpPr>
              <a:cxnSpLocks/>
              <a:stCxn id="33" idx="2"/>
              <a:endCxn id="34" idx="0"/>
            </p:cNvCxnSpPr>
            <p:nvPr/>
          </p:nvCxnSpPr>
          <p:spPr>
            <a:xfrm>
              <a:off x="5953428" y="3930543"/>
              <a:ext cx="0" cy="1855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04D6E7F-EFA7-B644-8B9C-7BF185722FCA}"/>
                </a:ext>
              </a:extLst>
            </p:cNvPr>
            <p:cNvCxnSpPr>
              <a:cxnSpLocks/>
              <a:stCxn id="34" idx="2"/>
              <a:endCxn id="35" idx="0"/>
            </p:cNvCxnSpPr>
            <p:nvPr/>
          </p:nvCxnSpPr>
          <p:spPr>
            <a:xfrm>
              <a:off x="5953428" y="4423857"/>
              <a:ext cx="0" cy="1758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B587B9F-FE63-2A4C-89C5-A524696F985E}"/>
                </a:ext>
              </a:extLst>
            </p:cNvPr>
            <p:cNvCxnSpPr>
              <a:cxnSpLocks/>
              <a:stCxn id="16" idx="2"/>
              <a:endCxn id="39" idx="0"/>
            </p:cNvCxnSpPr>
            <p:nvPr/>
          </p:nvCxnSpPr>
          <p:spPr>
            <a:xfrm>
              <a:off x="5950337" y="2353245"/>
              <a:ext cx="0" cy="1538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F03D292-3A44-7546-B32F-E910B2B1829C}"/>
                </a:ext>
              </a:extLst>
            </p:cNvPr>
            <p:cNvCxnSpPr>
              <a:cxnSpLocks/>
              <a:stCxn id="41" idx="2"/>
              <a:endCxn id="16" idx="1"/>
            </p:cNvCxnSpPr>
            <p:nvPr/>
          </p:nvCxnSpPr>
          <p:spPr>
            <a:xfrm>
              <a:off x="3865179" y="1879888"/>
              <a:ext cx="1654014" cy="3194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5994152-717F-1247-8328-69E8039292DC}"/>
                </a:ext>
              </a:extLst>
            </p:cNvPr>
            <p:cNvCxnSpPr>
              <a:cxnSpLocks/>
              <a:stCxn id="42" idx="2"/>
              <a:endCxn id="16" idx="0"/>
            </p:cNvCxnSpPr>
            <p:nvPr/>
          </p:nvCxnSpPr>
          <p:spPr>
            <a:xfrm flipH="1">
              <a:off x="5950337" y="1879888"/>
              <a:ext cx="1" cy="1655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6E6F66A-0BCE-474B-927A-3421ABC06F10}"/>
                </a:ext>
              </a:extLst>
            </p:cNvPr>
            <p:cNvCxnSpPr>
              <a:cxnSpLocks/>
              <a:stCxn id="43" idx="2"/>
              <a:endCxn id="16" idx="3"/>
            </p:cNvCxnSpPr>
            <p:nvPr/>
          </p:nvCxnSpPr>
          <p:spPr>
            <a:xfrm flipH="1">
              <a:off x="6381480" y="1879888"/>
              <a:ext cx="1657953" cy="3194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A1213287-8BC5-AC40-BA30-C4AD36EADE97}"/>
                </a:ext>
              </a:extLst>
            </p:cNvPr>
            <p:cNvCxnSpPr>
              <a:cxnSpLocks/>
              <a:stCxn id="35" idx="2"/>
              <a:endCxn id="19" idx="1"/>
            </p:cNvCxnSpPr>
            <p:nvPr/>
          </p:nvCxnSpPr>
          <p:spPr>
            <a:xfrm flipH="1">
              <a:off x="5950337" y="4907467"/>
              <a:ext cx="3091" cy="25937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AF823C6F-1772-9B48-B93E-9991EC2E6E78}"/>
                </a:ext>
              </a:extLst>
            </p:cNvPr>
            <p:cNvCxnSpPr>
              <a:cxnSpLocks/>
              <a:stCxn id="38" idx="1"/>
              <a:endCxn id="34" idx="3"/>
            </p:cNvCxnSpPr>
            <p:nvPr/>
          </p:nvCxnSpPr>
          <p:spPr>
            <a:xfrm flipH="1" flipV="1">
              <a:off x="7546428" y="4269969"/>
              <a:ext cx="194082" cy="126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6FB26EF1-9574-924E-A362-B1BDD7E648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39894" y="3778820"/>
              <a:ext cx="197173" cy="14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E88349B6-9F15-8B43-96C1-F36EA21329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3337" y="4753578"/>
              <a:ext cx="197173" cy="14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6C812B4-66F9-7F4D-A2AC-6150ABA4A9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63255" y="4263970"/>
              <a:ext cx="197173" cy="14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92B37593-535E-5A4B-A533-3663E18725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59812" y="3773024"/>
              <a:ext cx="197173" cy="14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D0CE984-B3CE-2143-ACB3-B4B6C560A2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63255" y="4747782"/>
              <a:ext cx="197173" cy="14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8DE8B6D-FB52-A945-9735-F450A14B9016}"/>
                </a:ext>
              </a:extLst>
            </p:cNvPr>
            <p:cNvSpPr/>
            <p:nvPr/>
          </p:nvSpPr>
          <p:spPr>
            <a:xfrm>
              <a:off x="2799535" y="3581552"/>
              <a:ext cx="1363720" cy="13881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400">
                <a:solidFill>
                  <a:schemeClr val="tx1"/>
                </a:solidFill>
              </a:endParaRPr>
            </a:p>
          </p:txBody>
        </p:sp>
      </p:grpSp>
      <p:sp>
        <p:nvSpPr>
          <p:cNvPr id="103" name="Date Placeholder 102">
            <a:extLst>
              <a:ext uri="{FF2B5EF4-FFF2-40B4-BE49-F238E27FC236}">
                <a16:creationId xmlns:a16="http://schemas.microsoft.com/office/drawing/2014/main" id="{90C5FEAE-3F21-F644-A153-EF4F40E96C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104" name="Footer Placeholder 103">
            <a:extLst>
              <a:ext uri="{FF2B5EF4-FFF2-40B4-BE49-F238E27FC236}">
                <a16:creationId xmlns:a16="http://schemas.microsoft.com/office/drawing/2014/main" id="{813E491A-AC8B-F14F-BF15-9D7154E15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81008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56499-96A4-1D43-997F-AF5F7398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Skript, Literatur, Quellen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0C518-1D5D-8E45-AF41-D5823EDDB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dirty="0">
                <a:solidFill>
                  <a:schemeClr val="accent1"/>
                </a:solidFill>
              </a:rPr>
              <a:t>Skript: Folien und Vorlesung vor Ort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Literatur </a:t>
            </a:r>
          </a:p>
          <a:p>
            <a:pPr lvl="1">
              <a:defRPr/>
            </a:pPr>
            <a:r>
              <a:rPr lang="de-DE" b="1" dirty="0"/>
              <a:t>A. Kemper, A. </a:t>
            </a:r>
            <a:r>
              <a:rPr lang="de-DE" b="1" dirty="0" err="1"/>
              <a:t>Eickler</a:t>
            </a:r>
            <a:r>
              <a:rPr lang="de-DE" b="1" dirty="0"/>
              <a:t>: </a:t>
            </a:r>
            <a:br>
              <a:rPr lang="de-DE" b="1" dirty="0"/>
            </a:br>
            <a:r>
              <a:rPr lang="de-DE" b="1" i="1" dirty="0"/>
              <a:t>Datenbanksysteme: Eine Einführung</a:t>
            </a:r>
            <a:r>
              <a:rPr lang="de-DE" b="1" dirty="0"/>
              <a:t>.</a:t>
            </a:r>
          </a:p>
          <a:p>
            <a:pPr lvl="1">
              <a:defRPr/>
            </a:pPr>
            <a:r>
              <a:rPr lang="de-DE" dirty="0"/>
              <a:t>R. </a:t>
            </a:r>
            <a:r>
              <a:rPr lang="de-DE" dirty="0" err="1"/>
              <a:t>Elmasri</a:t>
            </a:r>
            <a:r>
              <a:rPr lang="de-DE" dirty="0"/>
              <a:t>, S.B. </a:t>
            </a:r>
            <a:r>
              <a:rPr lang="de-DE" dirty="0" err="1"/>
              <a:t>Navathe</a:t>
            </a:r>
            <a:r>
              <a:rPr lang="de-DE" dirty="0"/>
              <a:t>:</a:t>
            </a:r>
            <a:br>
              <a:rPr lang="de-DE" dirty="0"/>
            </a:br>
            <a:r>
              <a:rPr lang="de-DE" i="1" dirty="0"/>
              <a:t>Grundlagen von Datenbanksystemen</a:t>
            </a:r>
            <a:r>
              <a:rPr lang="de-DE" dirty="0"/>
              <a:t>.</a:t>
            </a:r>
          </a:p>
          <a:p>
            <a:pPr lvl="1">
              <a:defRPr/>
            </a:pPr>
            <a:r>
              <a:rPr lang="de-DE" dirty="0"/>
              <a:t>A. Silberschatz, H. F. </a:t>
            </a:r>
            <a:r>
              <a:rPr lang="de-DE" dirty="0" err="1"/>
              <a:t>Korth</a:t>
            </a:r>
            <a:r>
              <a:rPr lang="de-DE" dirty="0"/>
              <a:t>, S. </a:t>
            </a:r>
            <a:r>
              <a:rPr lang="de-DE" dirty="0" err="1"/>
              <a:t>Sudarshan</a:t>
            </a:r>
            <a:r>
              <a:rPr lang="de-DE" dirty="0"/>
              <a:t>:</a:t>
            </a:r>
            <a:br>
              <a:rPr lang="de-DE" dirty="0"/>
            </a:br>
            <a:r>
              <a:rPr lang="de-DE" i="1" dirty="0"/>
              <a:t>Database System </a:t>
            </a:r>
            <a:r>
              <a:rPr lang="de-DE" i="1" dirty="0" err="1"/>
              <a:t>Concepts</a:t>
            </a:r>
            <a:r>
              <a:rPr lang="de-DE" dirty="0"/>
              <a:t>.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F5BA30-D397-DD4E-A8F9-744054DF5F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Folien (wenn nicht anders angegeben; fast immer angepasst)</a:t>
            </a:r>
          </a:p>
          <a:p>
            <a:pPr lvl="1">
              <a:defRPr/>
            </a:pPr>
            <a:r>
              <a:rPr lang="de-DE" dirty="0"/>
              <a:t>Vorlesungsfolien der Vorlesung „Informationssysteme I“</a:t>
            </a:r>
            <a:br>
              <a:rPr lang="de-DE" dirty="0"/>
            </a:br>
            <a:r>
              <a:rPr lang="de-DE" dirty="0"/>
              <a:t>Prof. Dr. Daniela </a:t>
            </a:r>
            <a:r>
              <a:rPr lang="de-DE" dirty="0" err="1"/>
              <a:t>Nicklas</a:t>
            </a:r>
            <a:endParaRPr lang="de-DE" dirty="0"/>
          </a:p>
          <a:p>
            <a:pPr lvl="1">
              <a:defRPr/>
            </a:pPr>
            <a:r>
              <a:rPr lang="de-DE" dirty="0"/>
              <a:t>Vorlesungsfolien der Vorlesung „Datenbanken“</a:t>
            </a:r>
            <a:br>
              <a:rPr lang="de-DE" dirty="0"/>
            </a:br>
            <a:r>
              <a:rPr lang="de-DE" dirty="0"/>
              <a:t>Prof. Dr. Ralf Möller, Dr. Özgür </a:t>
            </a:r>
            <a:r>
              <a:rPr lang="de-DE" dirty="0" err="1"/>
              <a:t>Öczep</a:t>
            </a: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ECD77-CE78-5C4D-B793-EA737C786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5</a:t>
            </a:fld>
            <a:endParaRPr lang="en-GB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3FB60E58-A2A4-1D41-BF6E-D48A6FA52563}"/>
              </a:ext>
            </a:extLst>
          </p:cNvPr>
          <p:cNvSpPr/>
          <p:nvPr/>
        </p:nvSpPr>
        <p:spPr>
          <a:xfrm>
            <a:off x="8012843" y="4723185"/>
            <a:ext cx="1655805" cy="87733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Danke!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9D8EEA-CEEE-C348-AC3F-68130AA8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Überblick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03EA7-6024-7741-AD82-CB72652B0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CA56C2-3203-065B-B61E-F97429F600C4}"/>
              </a:ext>
            </a:extLst>
          </p:cNvPr>
          <p:cNvSpPr txBox="1"/>
          <p:nvPr/>
        </p:nvSpPr>
        <p:spPr>
          <a:xfrm>
            <a:off x="1153950" y="2085498"/>
            <a:ext cx="3864032" cy="92333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DE" dirty="0"/>
              <a:t>In Klausuraufgaben sind nur Konstrukte und N</a:t>
            </a:r>
            <a:r>
              <a:rPr lang="en-GB" dirty="0"/>
              <a:t>o</a:t>
            </a:r>
            <a:r>
              <a:rPr lang="en-DE" dirty="0"/>
              <a:t>tationen zu nutzen, die auch in der Vorlesung eingeführt worden sind.</a:t>
            </a:r>
          </a:p>
        </p:txBody>
      </p:sp>
    </p:spTree>
    <p:extLst>
      <p:ext uri="{BB962C8B-B14F-4D97-AF65-F5344CB8AC3E}">
        <p14:creationId xmlns:p14="http://schemas.microsoft.com/office/powerpoint/2010/main" val="295577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7650E-82F9-7045-A9C4-8280DDD2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Klausur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05277-31C4-1A49-A0AF-97BC7BA2C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1. Termin: 20.7.2023, 12.00-14.xx Uhr</a:t>
            </a:r>
          </a:p>
          <a:p>
            <a:r>
              <a:rPr lang="de-DE" dirty="0"/>
              <a:t>2. Termin: 19.9.2023, 9.00-11.xx Uhr</a:t>
            </a:r>
          </a:p>
          <a:p>
            <a:r>
              <a:rPr lang="de-DE" dirty="0"/>
              <a:t>Ort: </a:t>
            </a:r>
            <a:r>
              <a:rPr lang="de-DE" i="1" dirty="0"/>
              <a:t>folgt im </a:t>
            </a:r>
            <a:r>
              <a:rPr lang="de-DE" i="1" dirty="0" err="1"/>
              <a:t>Learnweb</a:t>
            </a:r>
            <a:endParaRPr lang="de-DE" i="1" dirty="0"/>
          </a:p>
          <a:p>
            <a:r>
              <a:rPr lang="de-DE" dirty="0"/>
              <a:t>Dauer: 120 Minuten</a:t>
            </a:r>
          </a:p>
          <a:p>
            <a:endParaRPr lang="de-DE" dirty="0"/>
          </a:p>
          <a:p>
            <a:r>
              <a:rPr lang="de-DE" dirty="0"/>
              <a:t>Zugelassene Hilfsmittel: </a:t>
            </a:r>
            <a:r>
              <a:rPr lang="de-DE" dirty="0">
                <a:solidFill>
                  <a:srgbClr val="FFC000"/>
                </a:solidFill>
              </a:rPr>
              <a:t>KEINE</a:t>
            </a:r>
          </a:p>
          <a:p>
            <a:endParaRPr lang="de-DE" dirty="0"/>
          </a:p>
          <a:p>
            <a:r>
              <a:rPr lang="de-DE" dirty="0"/>
              <a:t>Klausur</a:t>
            </a:r>
          </a:p>
          <a:p>
            <a:pPr lvl="1"/>
            <a:r>
              <a:rPr lang="de-DE" dirty="0"/>
              <a:t>100 Punkte insgesamt</a:t>
            </a:r>
          </a:p>
          <a:p>
            <a:pPr lvl="1"/>
            <a:r>
              <a:rPr lang="de-DE" dirty="0"/>
              <a:t>50 Punkte zum Bestehen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F3243-8B18-534B-AFF4-4A9B15748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24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2BD1-9369-CCF1-4474-7EB7877B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Klausur: Aufbau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28B5E-23C1-EEDB-278E-60FDE6BD9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Klausurthemen: Kapitel 2 bis 7</a:t>
            </a:r>
          </a:p>
          <a:p>
            <a:r>
              <a:rPr lang="en-DE" dirty="0"/>
              <a:t>5 Aufgaben mit insgesamt 100 Punkten</a:t>
            </a:r>
          </a:p>
          <a:p>
            <a:pPr marL="715703" lvl="1" indent="-457200">
              <a:buFont typeface="+mj-lt"/>
              <a:buAutoNum type="arabicPeriod"/>
            </a:pPr>
            <a:r>
              <a:rPr lang="en-DE" dirty="0"/>
              <a:t>ER-Modellierung / relationales Modell (Kapitel 2 + 3)</a:t>
            </a:r>
          </a:p>
          <a:p>
            <a:pPr marL="715703" lvl="1" indent="-457200">
              <a:buFont typeface="+mj-lt"/>
              <a:buAutoNum type="arabicPeriod"/>
            </a:pPr>
            <a:r>
              <a:rPr lang="en-DE" dirty="0"/>
              <a:t>Entwurfstheorie (Kapitel 4)</a:t>
            </a:r>
          </a:p>
          <a:p>
            <a:pPr marL="715703" lvl="1" indent="-457200">
              <a:buFont typeface="+mj-lt"/>
              <a:buAutoNum type="arabicPeriod"/>
            </a:pPr>
            <a:r>
              <a:rPr lang="en-DE" dirty="0"/>
              <a:t>Relationale Algebra / SQL (I</a:t>
            </a:r>
            <a:r>
              <a:rPr lang="en-GB" dirty="0"/>
              <a:t>n</a:t>
            </a:r>
            <a:r>
              <a:rPr lang="en-DE" dirty="0"/>
              <a:t> Kapitel 3 + 5)</a:t>
            </a:r>
          </a:p>
          <a:p>
            <a:pPr marL="715703" lvl="1" indent="-457200">
              <a:buFont typeface="+mj-lt"/>
              <a:buAutoNum type="arabicPeriod"/>
            </a:pPr>
            <a:r>
              <a:rPr lang="en-DE" dirty="0"/>
              <a:t>Anfrageverarbeitung (Kapitel 6)</a:t>
            </a:r>
          </a:p>
          <a:p>
            <a:pPr marL="715703" lvl="1" indent="-457200">
              <a:buFont typeface="+mj-lt"/>
              <a:buAutoNum type="arabicPeriod"/>
            </a:pPr>
            <a:r>
              <a:rPr lang="en-DE" dirty="0"/>
              <a:t>Transaktionen (Kapitel 7)</a:t>
            </a:r>
          </a:p>
          <a:p>
            <a:pPr lvl="2"/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C3DAE-315C-A8F6-E4FE-2AB8A8BDD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64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2BD1-9369-CCF1-4474-7EB7877B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Klausur: Beispielaufgabentypen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28B5E-23C1-EEDB-278E-60FDE6BD9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i="1" dirty="0"/>
              <a:t>Verständnisaufgaben</a:t>
            </a:r>
            <a:r>
              <a:rPr lang="en-DE" dirty="0"/>
              <a:t>: zu Zusammenhängen zwischen den Inhalten</a:t>
            </a:r>
          </a:p>
          <a:p>
            <a:r>
              <a:rPr lang="en-DE" i="1" dirty="0"/>
              <a:t>Anwendungsaufgaben</a:t>
            </a:r>
            <a:r>
              <a:rPr lang="en-DE" dirty="0"/>
              <a:t>: Anwenden von Algorithmen, Durchführen von Modellierungen / Transformationen</a:t>
            </a:r>
          </a:p>
          <a:p>
            <a:r>
              <a:rPr lang="en-DE" dirty="0"/>
              <a:t>Beispiele (nicht abschließend)</a:t>
            </a:r>
          </a:p>
          <a:p>
            <a:pPr lvl="1"/>
            <a:r>
              <a:rPr lang="en-DE" dirty="0"/>
              <a:t>Gegeben ein Text, erstellen Sie das ER-Diagramm</a:t>
            </a:r>
          </a:p>
          <a:p>
            <a:pPr lvl="1"/>
            <a:r>
              <a:rPr lang="en-DE" dirty="0"/>
              <a:t>Gegeben ein ER-Diagramm, stellen Sie das relationale Modell dazu auf</a:t>
            </a:r>
          </a:p>
          <a:p>
            <a:pPr lvl="1"/>
            <a:r>
              <a:rPr lang="en-DE" dirty="0"/>
              <a:t>Gegeben ein relationales Modell, definieren Sie die DB mittels SQL</a:t>
            </a:r>
          </a:p>
          <a:p>
            <a:pPr lvl="1"/>
            <a:endParaRPr lang="en-DE" dirty="0"/>
          </a:p>
          <a:p>
            <a:pPr lvl="1"/>
            <a:r>
              <a:rPr lang="en-DE" dirty="0"/>
              <a:t>Formulieren Sie eine gegebene Frage in relationaler Algebra / SQL</a:t>
            </a:r>
          </a:p>
          <a:p>
            <a:pPr lvl="1"/>
            <a:r>
              <a:rPr lang="en-DE" dirty="0"/>
              <a:t>Übersetzen Sie eine gegebene Anfrage in relationaler Algebra / SQL in das jeweils andere</a:t>
            </a:r>
          </a:p>
          <a:p>
            <a:pPr lvl="1"/>
            <a:r>
              <a:rPr lang="en-DE" dirty="0"/>
              <a:t>Gegeben Tabellen, bestimmen Sie das Ergebnis einer gegebenen SQL-Anfrage / Anfrage in relationaler Algebra</a:t>
            </a:r>
          </a:p>
          <a:p>
            <a:pPr lvl="2"/>
            <a:endParaRPr lang="en-DE" dirty="0"/>
          </a:p>
          <a:p>
            <a:pPr lvl="2"/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C3DAE-315C-A8F6-E4FE-2AB8A8BDD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21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2BD1-9369-CCF1-4474-7EB7877B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Klausur: Beispielaufgabentypen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28B5E-23C1-EEDB-278E-60FDE6BD9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Fortsetzung Beispiele (nicht abschließend)</a:t>
            </a:r>
          </a:p>
          <a:p>
            <a:pPr lvl="1"/>
            <a:r>
              <a:rPr lang="en-DE" dirty="0"/>
              <a:t>Gegeben eine Menge von FDs, zeigen Sie, ob eine Zerlegung verlustlos / abhängigkeitserhaltend ist</a:t>
            </a:r>
          </a:p>
          <a:p>
            <a:pPr lvl="1"/>
            <a:r>
              <a:rPr lang="en-DE" dirty="0"/>
              <a:t>Gegeben eine Menge von FDs, berechnen Sie die kanonische Überdeckung / Schlüssel / etc.</a:t>
            </a:r>
          </a:p>
          <a:p>
            <a:pPr lvl="1"/>
            <a:r>
              <a:rPr lang="en-DE" dirty="0"/>
              <a:t>Gegeben eine M</a:t>
            </a:r>
            <a:r>
              <a:rPr lang="en-GB" dirty="0"/>
              <a:t>e</a:t>
            </a:r>
            <a:r>
              <a:rPr lang="en-DE" dirty="0"/>
              <a:t>nge von FDs, bestimmen Sie die höchste NF, die sie erfüllt </a:t>
            </a:r>
          </a:p>
          <a:p>
            <a:pPr lvl="1"/>
            <a:r>
              <a:rPr lang="en-DE" dirty="0"/>
              <a:t>Gegeben eine M</a:t>
            </a:r>
            <a:r>
              <a:rPr lang="en-GB" dirty="0"/>
              <a:t>e</a:t>
            </a:r>
            <a:r>
              <a:rPr lang="en-DE" dirty="0"/>
              <a:t>nge von FDs, überführen Sie das Schema in eine bestimmte NF</a:t>
            </a:r>
          </a:p>
          <a:p>
            <a:pPr lvl="2"/>
            <a:r>
              <a:rPr lang="en-DE" dirty="0"/>
              <a:t>Zum Beispiel Synthesealgorithmus, Zerlegungsalgorithmus</a:t>
            </a:r>
          </a:p>
          <a:p>
            <a:pPr lvl="1"/>
            <a:endParaRPr lang="en-DE" dirty="0"/>
          </a:p>
          <a:p>
            <a:pPr lvl="1"/>
            <a:r>
              <a:rPr lang="en-DE" dirty="0"/>
              <a:t>Gegeben ein Index, fügen Sie ein Datum ein / löschen Sie ein Datum</a:t>
            </a:r>
          </a:p>
          <a:p>
            <a:pPr lvl="1"/>
            <a:r>
              <a:rPr lang="en-DE" dirty="0"/>
              <a:t>Vergleichen Sie zwei Anfragepläne hinsichtlicht ihres Aufwandes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C3DAE-315C-A8F6-E4FE-2AB8A8BDD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400230"/>
      </p:ext>
    </p:extLst>
  </p:cSld>
  <p:clrMapOvr>
    <a:masterClrMapping/>
  </p:clrMapOvr>
</p:sld>
</file>

<file path=ppt/theme/theme1.xml><?xml version="1.0" encoding="utf-8"?>
<a:theme xmlns:a="http://schemas.openxmlformats.org/drawingml/2006/main" name="wwu-adapted-16x9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wu-adapted-16x9" id="{CD513E19-B721-C047-BA30-82984D7A367C}" vid="{B09A2FB4-8176-8E4E-8F6E-FA0B5FDF89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wwu-adapted-16x9</Template>
  <TotalTime>2197</TotalTime>
  <Words>908</Words>
  <Application>Microsoft Macintosh PowerPoint</Application>
  <PresentationFormat>Widescreen</PresentationFormat>
  <Paragraphs>220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Meta Offc Pro</vt:lpstr>
      <vt:lpstr>wwu-adapted-16x9</vt:lpstr>
      <vt:lpstr>Ende</vt:lpstr>
      <vt:lpstr>Inhalte: Datenbanken (DBs)</vt:lpstr>
      <vt:lpstr>Phasen des DB-Entwurfs</vt:lpstr>
      <vt:lpstr>Architektur eines DBMS</vt:lpstr>
      <vt:lpstr>Skript, Literatur, Quellen</vt:lpstr>
      <vt:lpstr>Klausur</vt:lpstr>
      <vt:lpstr>Klausur: Aufbau</vt:lpstr>
      <vt:lpstr>Klausur: Beispielaufgabentypen</vt:lpstr>
      <vt:lpstr>Klausur: Beispielaufgabentypen</vt:lpstr>
      <vt:lpstr>Klausur: Beispielaufgabentypen</vt:lpstr>
      <vt:lpstr>Bei Fragen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MOBI-DBs-B: DatenbankSysteme</dc:title>
  <dc:creator>Microsoft Office User</dc:creator>
  <cp:lastModifiedBy>Tanya Braun</cp:lastModifiedBy>
  <cp:revision>102</cp:revision>
  <dcterms:created xsi:type="dcterms:W3CDTF">2019-02-21T11:57:08Z</dcterms:created>
  <dcterms:modified xsi:type="dcterms:W3CDTF">2023-06-22T14:09:55Z</dcterms:modified>
</cp:coreProperties>
</file>