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93" r:id="rId1"/>
  </p:sldMasterIdLst>
  <p:notesMasterIdLst>
    <p:notesMasterId r:id="rId124"/>
  </p:notesMasterIdLst>
  <p:sldIdLst>
    <p:sldId id="256" r:id="rId2"/>
    <p:sldId id="258" r:id="rId3"/>
    <p:sldId id="617" r:id="rId4"/>
    <p:sldId id="270" r:id="rId5"/>
    <p:sldId id="700" r:id="rId6"/>
    <p:sldId id="333" r:id="rId7"/>
    <p:sldId id="264" r:id="rId8"/>
    <p:sldId id="265" r:id="rId9"/>
    <p:sldId id="266" r:id="rId10"/>
    <p:sldId id="267" r:id="rId11"/>
    <p:sldId id="268" r:id="rId12"/>
    <p:sldId id="420" r:id="rId13"/>
    <p:sldId id="349" r:id="rId14"/>
    <p:sldId id="271" r:id="rId15"/>
    <p:sldId id="272" r:id="rId16"/>
    <p:sldId id="273" r:id="rId17"/>
    <p:sldId id="274" r:id="rId18"/>
    <p:sldId id="706" r:id="rId19"/>
    <p:sldId id="418" r:id="rId20"/>
    <p:sldId id="511" r:id="rId21"/>
    <p:sldId id="282" r:id="rId22"/>
    <p:sldId id="283" r:id="rId23"/>
    <p:sldId id="286" r:id="rId24"/>
    <p:sldId id="709" r:id="rId25"/>
    <p:sldId id="714" r:id="rId26"/>
    <p:sldId id="715" r:id="rId27"/>
    <p:sldId id="284" r:id="rId28"/>
    <p:sldId id="288" r:id="rId29"/>
    <p:sldId id="710" r:id="rId30"/>
    <p:sldId id="287" r:id="rId31"/>
    <p:sldId id="292" r:id="rId32"/>
    <p:sldId id="293" r:id="rId33"/>
    <p:sldId id="712" r:id="rId34"/>
    <p:sldId id="713" r:id="rId35"/>
    <p:sldId id="296" r:id="rId36"/>
    <p:sldId id="716" r:id="rId37"/>
    <p:sldId id="717" r:id="rId38"/>
    <p:sldId id="302" r:id="rId39"/>
    <p:sldId id="701" r:id="rId40"/>
    <p:sldId id="703" r:id="rId41"/>
    <p:sldId id="523" r:id="rId42"/>
    <p:sldId id="565" r:id="rId43"/>
    <p:sldId id="350" r:id="rId44"/>
    <p:sldId id="260" r:id="rId45"/>
    <p:sldId id="351" r:id="rId46"/>
    <p:sldId id="262" r:id="rId47"/>
    <p:sldId id="352" r:id="rId48"/>
    <p:sldId id="353" r:id="rId49"/>
    <p:sldId id="354" r:id="rId50"/>
    <p:sldId id="355" r:id="rId51"/>
    <p:sldId id="357" r:id="rId52"/>
    <p:sldId id="358" r:id="rId53"/>
    <p:sldId id="359" r:id="rId54"/>
    <p:sldId id="360" r:id="rId55"/>
    <p:sldId id="361" r:id="rId56"/>
    <p:sldId id="423" r:id="rId57"/>
    <p:sldId id="364" r:id="rId58"/>
    <p:sldId id="365" r:id="rId59"/>
    <p:sldId id="366" r:id="rId60"/>
    <p:sldId id="367" r:id="rId61"/>
    <p:sldId id="368" r:id="rId62"/>
    <p:sldId id="369" r:id="rId63"/>
    <p:sldId id="370" r:id="rId64"/>
    <p:sldId id="424" r:id="rId65"/>
    <p:sldId id="372" r:id="rId66"/>
    <p:sldId id="373" r:id="rId67"/>
    <p:sldId id="374" r:id="rId68"/>
    <p:sldId id="375" r:id="rId69"/>
    <p:sldId id="425" r:id="rId70"/>
    <p:sldId id="377" r:id="rId71"/>
    <p:sldId id="697" r:id="rId72"/>
    <p:sldId id="380" r:id="rId73"/>
    <p:sldId id="378" r:id="rId74"/>
    <p:sldId id="381" r:id="rId75"/>
    <p:sldId id="568" r:id="rId76"/>
    <p:sldId id="569" r:id="rId77"/>
    <p:sldId id="570" r:id="rId78"/>
    <p:sldId id="675" r:id="rId79"/>
    <p:sldId id="572" r:id="rId80"/>
    <p:sldId id="573" r:id="rId81"/>
    <p:sldId id="694" r:id="rId82"/>
    <p:sldId id="686" r:id="rId83"/>
    <p:sldId id="681" r:id="rId84"/>
    <p:sldId id="695" r:id="rId85"/>
    <p:sldId id="576" r:id="rId86"/>
    <p:sldId id="692" r:id="rId87"/>
    <p:sldId id="538" r:id="rId88"/>
    <p:sldId id="540" r:id="rId89"/>
    <p:sldId id="544" r:id="rId90"/>
    <p:sldId id="543" r:id="rId91"/>
    <p:sldId id="577" r:id="rId92"/>
    <p:sldId id="578" r:id="rId93"/>
    <p:sldId id="579" r:id="rId94"/>
    <p:sldId id="580" r:id="rId95"/>
    <p:sldId id="426" r:id="rId96"/>
    <p:sldId id="702" r:id="rId97"/>
    <p:sldId id="704" r:id="rId98"/>
    <p:sldId id="275" r:id="rId99"/>
    <p:sldId id="276" r:id="rId100"/>
    <p:sldId id="277" r:id="rId101"/>
    <p:sldId id="591" r:id="rId102"/>
    <p:sldId id="398" r:id="rId103"/>
    <p:sldId id="388" r:id="rId104"/>
    <p:sldId id="402" r:id="rId105"/>
    <p:sldId id="403" r:id="rId106"/>
    <p:sldId id="280" r:id="rId107"/>
    <p:sldId id="404" r:id="rId108"/>
    <p:sldId id="696" r:id="rId109"/>
    <p:sldId id="281" r:id="rId110"/>
    <p:sldId id="405" r:id="rId111"/>
    <p:sldId id="406" r:id="rId112"/>
    <p:sldId id="407" r:id="rId113"/>
    <p:sldId id="408" r:id="rId114"/>
    <p:sldId id="506" r:id="rId115"/>
    <p:sldId id="410" r:id="rId116"/>
    <p:sldId id="411" r:id="rId117"/>
    <p:sldId id="412" r:id="rId118"/>
    <p:sldId id="413" r:id="rId119"/>
    <p:sldId id="414" r:id="rId120"/>
    <p:sldId id="415" r:id="rId121"/>
    <p:sldId id="698" r:id="rId122"/>
    <p:sldId id="705" r:id="rId1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–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05"/>
    <p:restoredTop sz="89602"/>
  </p:normalViewPr>
  <p:slideViewPr>
    <p:cSldViewPr snapToGrid="0" snapToObjects="1">
      <p:cViewPr varScale="1">
        <p:scale>
          <a:sx n="117" d="100"/>
          <a:sy n="117" d="100"/>
        </p:scale>
        <p:origin x="10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F40429-3676-E144-BAB7-65E862D4716B}" type="datetimeFigureOut">
              <a:rPr lang="en-GB" smtClean="0"/>
              <a:t>26/06/2023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8959B5-8531-3849-8B3F-39B2E56DD8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642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934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682" y="4878150"/>
            <a:ext cx="5048613" cy="4627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6602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682" y="4878150"/>
            <a:ext cx="5048613" cy="4627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41354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443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023682" y="4878150"/>
                <a:ext cx="5048613" cy="4627526"/>
              </a:xfrm>
              <a:noFill/>
              <a:ln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de-DE" b="0" dirty="0"/>
                  <a:t>: Bildet Summe von</a:t>
                </a:r>
                <a:r>
                  <a:rPr lang="de-DE" b="0" baseline="0" dirty="0"/>
                  <a:t> Einträgen</a:t>
                </a:r>
                <a:endParaRPr lang="de-DE" b="0" dirty="0"/>
              </a:p>
            </p:txBody>
          </p:sp>
        </mc:Choice>
        <mc:Fallback xmlns="">
          <p:sp>
            <p:nvSpPr>
              <p:cNvPr id="61443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023682" y="4878150"/>
                <a:ext cx="5048613" cy="4627526"/>
              </a:xfrm>
              <a:noFill/>
              <a:ln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r>
                  <a:rPr lang="de-DE" b="0" i="0">
                    <a:latin typeface="Cambria Math" panose="02040503050406030204" pitchFamily="18" charset="0"/>
                  </a:rPr>
                  <a:t>𝑇_3</a:t>
                </a:r>
                <a:r>
                  <a:rPr lang="de-DE" b="0" dirty="0"/>
                  <a:t>: Bildet Summe von</a:t>
                </a:r>
                <a:r>
                  <a:rPr lang="de-DE" b="0" baseline="0" dirty="0"/>
                  <a:t> Einträgen</a:t>
                </a:r>
                <a:endParaRPr lang="de-DE" b="0"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20502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682" y="4878150"/>
            <a:ext cx="5048613" cy="4627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243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6238" y="896938"/>
            <a:ext cx="6359525" cy="3578225"/>
          </a:xfrm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97032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682" y="4878150"/>
            <a:ext cx="5048613" cy="4627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13181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682" y="4878150"/>
            <a:ext cx="5048613" cy="4627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34218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682" y="4878150"/>
            <a:ext cx="5048613" cy="4627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85216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682" y="4878150"/>
            <a:ext cx="5048613" cy="4627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4497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682" y="4878150"/>
            <a:ext cx="5048613" cy="4627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5540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Kompetenzen</a:t>
            </a:r>
            <a:endParaRPr lang="en-GB" dirty="0"/>
          </a:p>
          <a:p>
            <a:r>
              <a:rPr lang="de-DE" dirty="0"/>
              <a:t>Transaktionskonzept von Datenbanken kennen und einsetzen können</a:t>
            </a:r>
          </a:p>
          <a:p>
            <a:r>
              <a:rPr lang="de-DE" dirty="0"/>
              <a:t>Probleme beim Datenzugriff im Mehrbenutzerbetrieb verstehen und erkennen</a:t>
            </a:r>
          </a:p>
          <a:p>
            <a:r>
              <a:rPr lang="de-DE" dirty="0"/>
              <a:t>Algorithmen zum sicheren Datenzugriff im Mehrbenutzerbetrieb kennen</a:t>
            </a:r>
          </a:p>
          <a:p>
            <a:r>
              <a:rPr lang="de-DE" dirty="0"/>
              <a:t>Grundsätzlich verstehen, wie relationale Datenbanken die Dauerhaftigkeit (</a:t>
            </a:r>
            <a:r>
              <a:rPr lang="de-DE" dirty="0" err="1"/>
              <a:t>Durability</a:t>
            </a:r>
            <a:r>
              <a:rPr lang="de-DE" dirty="0"/>
              <a:t>) sicherstellen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3897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682" y="4878150"/>
            <a:ext cx="5048613" cy="4627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08963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682" y="4878150"/>
            <a:ext cx="5048613" cy="4627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65393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682" y="4878150"/>
            <a:ext cx="5048613" cy="4627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65465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682" y="4878150"/>
            <a:ext cx="5048613" cy="4627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25011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682" y="4878150"/>
            <a:ext cx="5048613" cy="4627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dirty="0"/>
              <a:t>Schedules C und D liefern unterschiedliche Ergebnisse</a:t>
            </a:r>
          </a:p>
        </p:txBody>
      </p:sp>
    </p:spTree>
    <p:extLst>
      <p:ext uri="{BB962C8B-B14F-4D97-AF65-F5344CB8AC3E}">
        <p14:creationId xmlns:p14="http://schemas.microsoft.com/office/powerpoint/2010/main" val="24877570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682" y="4878150"/>
            <a:ext cx="5048613" cy="4627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26880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682" y="4878150"/>
            <a:ext cx="5048613" cy="4627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77967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682" y="4878150"/>
            <a:ext cx="5048613" cy="4627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77383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682" y="4878150"/>
            <a:ext cx="5048613" cy="4627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43898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682" y="4878150"/>
            <a:ext cx="5048613" cy="4627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dirty="0"/>
              <a:t>T1 Änderung an X vor T2 Änderung</a:t>
            </a:r>
          </a:p>
          <a:p>
            <a:pPr eaLnBrk="1" hangingPunct="1"/>
            <a:r>
              <a:rPr lang="de-DE" dirty="0"/>
              <a:t>T1 Änderung an Y nach T2 Änderung</a:t>
            </a:r>
          </a:p>
        </p:txBody>
      </p:sp>
    </p:spTree>
    <p:extLst>
      <p:ext uri="{BB962C8B-B14F-4D97-AF65-F5344CB8AC3E}">
        <p14:creationId xmlns:p14="http://schemas.microsoft.com/office/powerpoint/2010/main" val="711293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Insbesondere die Isolation-Eigenschaft macht klar, dass man Transaktionen nicht „unkontrolliert“ nebeneinander ablaufen lassen kann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00541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682" y="4878150"/>
            <a:ext cx="5048613" cy="4627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dirty="0"/>
              <a:t>T1 Änderung an X vor T2 Änderung</a:t>
            </a:r>
          </a:p>
          <a:p>
            <a:pPr eaLnBrk="1" hangingPunct="1"/>
            <a:r>
              <a:rPr lang="de-DE" dirty="0"/>
              <a:t>T1 Änderung an Y nach T2 Änderung</a:t>
            </a:r>
          </a:p>
        </p:txBody>
      </p:sp>
    </p:spTree>
    <p:extLst>
      <p:ext uri="{BB962C8B-B14F-4D97-AF65-F5344CB8AC3E}">
        <p14:creationId xmlns:p14="http://schemas.microsoft.com/office/powerpoint/2010/main" val="14813308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6238" y="896938"/>
            <a:ext cx="6359525" cy="3578225"/>
          </a:xfrm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22337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Kompetenzen</a:t>
            </a:r>
            <a:endParaRPr lang="en-GB" dirty="0"/>
          </a:p>
          <a:p>
            <a:r>
              <a:rPr lang="de-DE" dirty="0"/>
              <a:t>Transaktionskonzept von Datenbanken kennen und einsetzen können</a:t>
            </a:r>
          </a:p>
          <a:p>
            <a:r>
              <a:rPr lang="de-DE" dirty="0"/>
              <a:t>Probleme beim Datenzugriff im Mehrbenutzerbetrieb verstehen und erkennen</a:t>
            </a:r>
          </a:p>
          <a:p>
            <a:r>
              <a:rPr lang="de-DE" dirty="0"/>
              <a:t>Algorithmen zum sicheren Datenzugriff im Mehrbenutzerbetrieb kennen</a:t>
            </a:r>
          </a:p>
          <a:p>
            <a:r>
              <a:rPr lang="de-DE" dirty="0"/>
              <a:t>Grundsätzlich verstehen, wie relationale Datenbanken die Dauerhaftigkeit (</a:t>
            </a:r>
            <a:r>
              <a:rPr lang="de-DE" dirty="0" err="1"/>
              <a:t>Durability</a:t>
            </a:r>
            <a:r>
              <a:rPr lang="de-DE" dirty="0"/>
              <a:t>) sicherstellen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47472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60617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Sperrphase, Freigabephase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7017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Konservativ: keine Deadlocks, da Transaktion nicht losläuft ohne alle Sperren zu haben</a:t>
            </a:r>
          </a:p>
          <a:p>
            <a:endParaRPr lang="de-DE" dirty="0"/>
          </a:p>
          <a:p>
            <a:pPr marL="0" indent="0" eaLnBrk="1" hangingPunct="1">
              <a:buNone/>
              <a:defRPr/>
            </a:pPr>
            <a:r>
              <a:rPr lang="en-US" sz="1200" dirty="0">
                <a:solidFill>
                  <a:schemeClr val="bg1"/>
                </a:solidFill>
                <a:latin typeface="Chalkduster"/>
              </a:rPr>
              <a:t>Dirty Read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droht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 (Write-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Sperre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freigeben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danach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Abbruch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;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vorher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wird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 das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geschriebene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Objekt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schon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 von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einer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anderen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Transaktion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gelesen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.).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Ließe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sich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noch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durch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Abhängigkeitsanalyse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vermeiden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. Aber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es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ist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auch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kaskadierendes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 Rollback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nötig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 (die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andere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Transaktion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 muss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auch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Änderungen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rückgängig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machen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, da die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Daten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nicht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mehr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halkduster"/>
              </a:rPr>
              <a:t>stimmen</a:t>
            </a:r>
            <a:r>
              <a:rPr lang="en-US" sz="1200" dirty="0">
                <a:solidFill>
                  <a:schemeClr val="bg1"/>
                </a:solidFill>
                <a:latin typeface="Chalkduster"/>
              </a:rPr>
              <a:t>).</a:t>
            </a:r>
          </a:p>
          <a:p>
            <a:pPr marL="0" indent="0" eaLnBrk="1" hangingPunct="1">
              <a:buNone/>
              <a:defRPr/>
            </a:pPr>
            <a:r>
              <a:rPr lang="en-US" dirty="0" err="1">
                <a:solidFill>
                  <a:schemeClr val="bg1"/>
                </a:solidFill>
                <a:latin typeface="Chalkduster"/>
                <a:cs typeface="+mn-cs"/>
              </a:rPr>
              <a:t>Letzteres</a:t>
            </a:r>
            <a:r>
              <a:rPr lang="en-US" dirty="0">
                <a:solidFill>
                  <a:schemeClr val="bg1"/>
                </a:solidFill>
                <a:latin typeface="Chalkduster"/>
                <a:cs typeface="+mn-c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halkduster"/>
                <a:cs typeface="+mn-cs"/>
              </a:rPr>
              <a:t>durch</a:t>
            </a:r>
            <a:r>
              <a:rPr lang="en-US" dirty="0">
                <a:solidFill>
                  <a:schemeClr val="bg1"/>
                </a:solidFill>
                <a:latin typeface="Chalkduster"/>
                <a:cs typeface="+mn-c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halkduster"/>
                <a:cs typeface="+mn-cs"/>
              </a:rPr>
              <a:t>striktes</a:t>
            </a:r>
            <a:r>
              <a:rPr lang="en-US" dirty="0">
                <a:solidFill>
                  <a:schemeClr val="bg1"/>
                </a:solidFill>
                <a:latin typeface="Chalkduster"/>
                <a:cs typeface="+mn-cs"/>
              </a:rPr>
              <a:t> 2PL </a:t>
            </a:r>
            <a:r>
              <a:rPr lang="en-US" dirty="0" err="1">
                <a:solidFill>
                  <a:schemeClr val="bg1"/>
                </a:solidFill>
                <a:latin typeface="Chalkduster"/>
                <a:cs typeface="+mn-cs"/>
              </a:rPr>
              <a:t>verhinderbar</a:t>
            </a:r>
            <a:r>
              <a:rPr lang="en-US" dirty="0">
                <a:solidFill>
                  <a:schemeClr val="bg1"/>
                </a:solidFill>
                <a:latin typeface="Chalkduster"/>
                <a:cs typeface="+mn-cs"/>
              </a:rPr>
              <a:t>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4469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2PL?</a:t>
            </a:r>
          </a:p>
          <a:p>
            <a:r>
              <a:rPr lang="de-DE" dirty="0"/>
              <a:t>Ja, da kein </a:t>
            </a:r>
            <a:r>
              <a:rPr lang="de-DE" dirty="0" err="1"/>
              <a:t>unlock</a:t>
            </a:r>
            <a:r>
              <a:rPr lang="de-DE" dirty="0"/>
              <a:t> vor dem letzten Lock</a:t>
            </a:r>
          </a:p>
          <a:p>
            <a:r>
              <a:rPr lang="de-DE" dirty="0"/>
              <a:t>-&gt; Serialisierbar</a:t>
            </a:r>
          </a:p>
          <a:p>
            <a:endParaRPr lang="de-DE" dirty="0"/>
          </a:p>
          <a:p>
            <a:r>
              <a:rPr lang="de-DE" dirty="0"/>
              <a:t>Strikt? Rigoros?</a:t>
            </a:r>
          </a:p>
          <a:p>
            <a:r>
              <a:rPr lang="de-DE" dirty="0"/>
              <a:t>Beides nein, da Sperren vor dem COMMIT freigegeben werden</a:t>
            </a:r>
          </a:p>
          <a:p>
            <a:endParaRPr lang="de-DE" dirty="0"/>
          </a:p>
          <a:p>
            <a:r>
              <a:rPr lang="de-DE" dirty="0"/>
              <a:t>Konservativ?</a:t>
            </a:r>
          </a:p>
          <a:p>
            <a:r>
              <a:rPr lang="de-DE" dirty="0"/>
              <a:t>Nein, da nicht alle Sperren am Anfang geholt werden</a:t>
            </a:r>
          </a:p>
          <a:p>
            <a:endParaRPr lang="de-DE" dirty="0"/>
          </a:p>
          <a:p>
            <a:r>
              <a:rPr lang="de-DE" dirty="0"/>
              <a:t>Keine Verklemmungen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92250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Irgendwann läuft eine Transaktion durch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50255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Livelock</a:t>
            </a:r>
            <a:r>
              <a:rPr lang="de-DE" dirty="0"/>
              <a:t>: zwei Prozesse versuchen jeweils einen </a:t>
            </a:r>
            <a:r>
              <a:rPr lang="de-DE" dirty="0" err="1"/>
              <a:t>deadlock</a:t>
            </a:r>
            <a:r>
              <a:rPr lang="de-DE" dirty="0"/>
              <a:t> auflösen, was zu zyklischen Änderungen in Zuständen von zwei Transaktionen führt, die aus dem Lock nicht rauskommen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3843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Version, die zeitlich noch zu T passt, aber nicht schon von jemand neuerem gelesen wurde</a:t>
            </a:r>
          </a:p>
          <a:p>
            <a:endParaRPr lang="de-DE" dirty="0"/>
          </a:p>
          <a:p>
            <a:r>
              <a:rPr lang="de-DE" dirty="0"/>
              <a:t>T neueste Transaktion, dann neue Version erstellen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7225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682" y="4878150"/>
            <a:ext cx="5048613" cy="4627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66351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Version von X finden, die zu T passt, Wert liefern und </a:t>
            </a:r>
            <a:r>
              <a:rPr lang="de-DE" dirty="0" err="1"/>
              <a:t>evtl</a:t>
            </a:r>
            <a:r>
              <a:rPr lang="de-DE" dirty="0"/>
              <a:t> READ_TS aktualisieren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9250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Warum: Es wird an unterschiedlichen Stellen der DB gearbeitet, was wahrscheinlicher wird, je größer sie ist.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8961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Zweites Read(A) ergibt anderen Wert als erstes Read(A) -&gt; </a:t>
            </a:r>
            <a:r>
              <a:rPr lang="de-DE" dirty="0" err="1"/>
              <a:t>unrepeatable</a:t>
            </a:r>
            <a:r>
              <a:rPr lang="de-DE" dirty="0"/>
              <a:t> </a:t>
            </a:r>
            <a:r>
              <a:rPr lang="de-DE" dirty="0" err="1"/>
              <a:t>read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82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28971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Wieder hinzufügen: Range </a:t>
            </a:r>
            <a:r>
              <a:rPr lang="de-DE" dirty="0" err="1"/>
              <a:t>locks</a:t>
            </a:r>
            <a:r>
              <a:rPr lang="de-DE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83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99177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Eben besprochen</a:t>
            </a:r>
          </a:p>
          <a:p>
            <a:endParaRPr lang="de-DE" dirty="0"/>
          </a:p>
          <a:p>
            <a:r>
              <a:rPr lang="de-DE" dirty="0"/>
              <a:t>Phantom </a:t>
            </a:r>
            <a:r>
              <a:rPr lang="de-DE" dirty="0" err="1"/>
              <a:t>read</a:t>
            </a:r>
            <a:r>
              <a:rPr lang="de-DE" dirty="0"/>
              <a:t> nicht möglich, da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84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22033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Nachdem Sperren für </a:t>
            </a:r>
            <a:r>
              <a:rPr lang="de-DE" dirty="0" err="1"/>
              <a:t>Kindknoten</a:t>
            </a:r>
            <a:r>
              <a:rPr lang="de-DE" dirty="0"/>
              <a:t> akquiriert, Sperre für Elternknoten freigeben (folgt dann möglicherweise nicht mehr 2PL)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90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833110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Kompetenzen</a:t>
            </a:r>
            <a:endParaRPr lang="en-GB" dirty="0"/>
          </a:p>
          <a:p>
            <a:r>
              <a:rPr lang="de-DE" dirty="0"/>
              <a:t>Transaktionskonzept von Datenbanken kennen und einsetzen können</a:t>
            </a:r>
          </a:p>
          <a:p>
            <a:r>
              <a:rPr lang="de-DE" dirty="0"/>
              <a:t>Probleme beim Datenzugriff im Mehrbenutzerbetrieb verstehen und erkennen</a:t>
            </a:r>
          </a:p>
          <a:p>
            <a:r>
              <a:rPr lang="de-DE" dirty="0"/>
              <a:t>Algorithmen zum sicheren Datenzugriff im Mehrbenutzerbetrieb kennen</a:t>
            </a:r>
          </a:p>
          <a:p>
            <a:r>
              <a:rPr lang="de-DE" dirty="0"/>
              <a:t>Grundsätzlich verstehen, wie relationale Datenbanken die Dauerhaftigkeit (</a:t>
            </a:r>
            <a:r>
              <a:rPr lang="de-DE" dirty="0" err="1"/>
              <a:t>Durability</a:t>
            </a:r>
            <a:r>
              <a:rPr lang="de-DE" dirty="0"/>
              <a:t>) sicherstellen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97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20685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682" y="4878150"/>
            <a:ext cx="5048613" cy="4627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510775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682" y="4878150"/>
            <a:ext cx="5048613" cy="4627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896914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682" y="4878150"/>
            <a:ext cx="5048613" cy="4627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4059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682" y="4878150"/>
            <a:ext cx="5048613" cy="4627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267636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102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821144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DE" sz="1200" dirty="0"/>
              <a:t>Nichtsdestotrotz: Transaktion muss nachgeholt werden, sollte es zu einem Restart basierend auf einem Backup kommen, damit sie bei einer Sicherung geschrieben wird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104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14098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682" y="4878150"/>
            <a:ext cx="5048613" cy="4627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68561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Wo anfangen bei Systemfehler? Was ist im Log drin?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108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47009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682" y="4878150"/>
            <a:ext cx="5048613" cy="4627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88637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Abgeschlossene Transaktionen sicher auf Platte</a:t>
            </a:r>
          </a:p>
          <a:p>
            <a:r>
              <a:rPr lang="de-DE" dirty="0"/>
              <a:t>Aktive Transaktionen geben an, welche man im Fehlerfall anfassen muss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770045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Keine aktiven Transaktionen mehr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03110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1" indent="0">
              <a:buFont typeface="Zapf Dingbats"/>
              <a:buNone/>
            </a:pPr>
            <a:r>
              <a:rPr lang="de-DE" dirty="0">
                <a:sym typeface="Wingdings" pitchFamily="2" charset="2"/>
              </a:rPr>
              <a:t>Kein REDO: Daten immer im Speicher bei COMMIT Eintrag (</a:t>
            </a:r>
            <a:r>
              <a:rPr lang="de-DE" dirty="0" err="1">
                <a:sym typeface="Wingdings" pitchFamily="2" charset="2"/>
              </a:rPr>
              <a:t>Undo</a:t>
            </a:r>
            <a:r>
              <a:rPr lang="de-DE" dirty="0">
                <a:sym typeface="Wingdings" pitchFamily="2" charset="2"/>
              </a:rPr>
              <a:t> möglich, wenn Commit noch nicht geschrieben, T einfach noch nicht so weit)</a:t>
            </a:r>
          </a:p>
          <a:p>
            <a:pPr marL="342900" lvl="1" indent="0">
              <a:buFont typeface="Zapf Dingbats"/>
              <a:buNone/>
            </a:pPr>
            <a:r>
              <a:rPr lang="de-DE" dirty="0">
                <a:sym typeface="Wingdings" pitchFamily="2" charset="2"/>
              </a:rPr>
              <a:t>KEIN UNDO: Daten nicht im Hintergrundspeicher, von daher muss nichts rückgängig gemacht werden, T gilt aber als abgeschlossen, von daher muss es ein REDO geben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8365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Vor </a:t>
            </a:r>
            <a:r>
              <a:rPr lang="de-DE" dirty="0" err="1"/>
              <a:t>commit</a:t>
            </a:r>
            <a:r>
              <a:rPr lang="de-DE" dirty="0"/>
              <a:t> geschrieben, Abbruch danach: kein REDO; Abbruch zwischen W und C -&gt; UNDO</a:t>
            </a:r>
          </a:p>
          <a:p>
            <a:endParaRPr lang="de-DE" dirty="0"/>
          </a:p>
          <a:p>
            <a:r>
              <a:rPr lang="de-DE" dirty="0"/>
              <a:t>Nach </a:t>
            </a:r>
            <a:r>
              <a:rPr lang="de-DE" dirty="0" err="1"/>
              <a:t>commit</a:t>
            </a:r>
            <a:r>
              <a:rPr lang="de-DE" dirty="0"/>
              <a:t> geschrieben, Abbruch </a:t>
            </a:r>
            <a:r>
              <a:rPr lang="de-DE" dirty="0" err="1"/>
              <a:t>zw</a:t>
            </a:r>
            <a:r>
              <a:rPr lang="de-DE" dirty="0"/>
              <a:t> C und W -&gt; kein UNDO auf DB, aber REDO für DB</a:t>
            </a:r>
          </a:p>
          <a:p>
            <a:endParaRPr lang="de-DE" dirty="0"/>
          </a:p>
          <a:p>
            <a:r>
              <a:rPr lang="de-DE" dirty="0"/>
              <a:t>Misch-</a:t>
            </a:r>
            <a:r>
              <a:rPr lang="de-DE" dirty="0" err="1"/>
              <a:t>masch</a:t>
            </a:r>
            <a:r>
              <a:rPr lang="de-DE" dirty="0"/>
              <a:t>: entweder UNDO oder REDO, was besser -&gt; kein Plan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122546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Log-File wichtig!!!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1649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275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023682" y="4878150"/>
                <a:ext cx="5048613" cy="4627526"/>
              </a:xfrm>
              <a:noFill/>
              <a:ln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: Zieht N von X ab und addiert N auf Y</a:t>
                </a:r>
              </a:p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: Addiert M auf X</a:t>
                </a:r>
              </a:p>
            </p:txBody>
          </p:sp>
        </mc:Choice>
        <mc:Fallback xmlns="">
          <p:sp>
            <p:nvSpPr>
              <p:cNvPr id="54275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023682" y="4878150"/>
                <a:ext cx="5048613" cy="4627526"/>
              </a:xfrm>
              <a:noFill/>
              <a:ln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r>
                  <a:rPr lang="de-DE" b="0" i="0">
                    <a:latin typeface="Cambria Math" panose="02040503050406030204" pitchFamily="18" charset="0"/>
                  </a:rPr>
                  <a:t>𝑇_1</a:t>
                </a:r>
                <a:r>
                  <a:rPr lang="de-DE" dirty="0"/>
                  <a:t>: Zieht N von X ab und addiert N auf Y</a:t>
                </a:r>
              </a:p>
              <a:p>
                <a:pPr eaLnBrk="1" hangingPunct="1"/>
                <a:r>
                  <a:rPr lang="de-DE" b="0" i="0">
                    <a:latin typeface="Cambria Math" panose="02040503050406030204" pitchFamily="18" charset="0"/>
                  </a:rPr>
                  <a:t>𝑇_2</a:t>
                </a:r>
                <a:r>
                  <a:rPr lang="de-DE" dirty="0"/>
                  <a:t>: Addiert M auf X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278575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Abgeschlossene </a:t>
            </a:r>
            <a:r>
              <a:rPr lang="de-DE" dirty="0" err="1"/>
              <a:t>Ts</a:t>
            </a:r>
            <a:r>
              <a:rPr lang="de-DE" dirty="0"/>
              <a:t>: keine Probleme, zu ignorieren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815674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UNDO-Menge: offene Transaktionen (ohne </a:t>
            </a:r>
            <a:r>
              <a:rPr lang="de-DE" dirty="0" err="1"/>
              <a:t>commit</a:t>
            </a:r>
            <a:r>
              <a:rPr lang="de-DE" dirty="0"/>
              <a:t>)</a:t>
            </a:r>
          </a:p>
          <a:p>
            <a:r>
              <a:rPr lang="de-DE" dirty="0"/>
              <a:t>REDO-Menge: Transaktionen mit </a:t>
            </a:r>
            <a:r>
              <a:rPr lang="de-DE" dirty="0" err="1"/>
              <a:t>commit</a:t>
            </a:r>
            <a:r>
              <a:rPr lang="de-DE" dirty="0"/>
              <a:t>, aber noch nicht komplett im Speicher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430751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Nach Phase 2: erstmal alles wieder da, wie bei System-Fehler</a:t>
            </a:r>
          </a:p>
          <a:p>
            <a:r>
              <a:rPr lang="de-DE" dirty="0"/>
              <a:t>Phase 3: UNDO machen um Transaktionen wieder von vorn starten zu können; REDO tut Not, da die Transaktionen ja jetzt ohne die UNDO Änderungen laufen müssen.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938786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183373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Kompetenzen</a:t>
            </a:r>
            <a:endParaRPr lang="en-GB" dirty="0"/>
          </a:p>
          <a:p>
            <a:r>
              <a:rPr lang="de-DE" dirty="0"/>
              <a:t>Transaktionskonzept von Datenbanken kennen und einsetzen können</a:t>
            </a:r>
          </a:p>
          <a:p>
            <a:r>
              <a:rPr lang="de-DE" dirty="0"/>
              <a:t>Probleme beim Datenzugriff im Mehrbenutzerbetrieb verstehen und erkennen</a:t>
            </a:r>
          </a:p>
          <a:p>
            <a:r>
              <a:rPr lang="de-DE" dirty="0"/>
              <a:t>Algorithmen zum sicheren Datenzugriff im Mehrbenutzerbetrieb kennen</a:t>
            </a:r>
          </a:p>
          <a:p>
            <a:r>
              <a:rPr lang="de-DE" dirty="0"/>
              <a:t>Grundsätzlich verstehen, wie relationale Datenbanken die Dauerhaftigkeit (</a:t>
            </a:r>
            <a:r>
              <a:rPr lang="de-DE" dirty="0" err="1"/>
              <a:t>Durability</a:t>
            </a:r>
            <a:r>
              <a:rPr lang="de-DE" dirty="0"/>
              <a:t>) sicherstellen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0432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682" y="4878150"/>
            <a:ext cx="5048613" cy="4627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4464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682" y="4878150"/>
            <a:ext cx="5048613" cy="4627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8016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895350"/>
            <a:ext cx="6362700" cy="3579813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682" y="4878150"/>
            <a:ext cx="5048613" cy="4627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76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8402" y="196200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8402" y="3240000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0001" y="6069200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6" name="Logo">
            <a:extLst>
              <a:ext uri="{FF2B5EF4-FFF2-40B4-BE49-F238E27FC236}">
                <a16:creationId xmlns:a16="http://schemas.microsoft.com/office/drawing/2014/main" id="{179B03B2-EBED-5847-BE81-4E66985BD73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6" y="304199"/>
            <a:ext cx="269719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33" name="Linie">
            <a:extLst>
              <a:ext uri="{FF2B5EF4-FFF2-40B4-BE49-F238E27FC236}">
                <a16:creationId xmlns:a16="http://schemas.microsoft.com/office/drawing/2014/main" id="{8ACF9709-FDEF-994C-B10A-21B8BF8EFD73}"/>
              </a:ext>
            </a:extLst>
          </p:cNvPr>
          <p:cNvSpPr/>
          <p:nvPr/>
        </p:nvSpPr>
        <p:spPr>
          <a:xfrm>
            <a:off x="0" y="5642640"/>
            <a:ext cx="12191301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34" name="wissen.leben">
            <a:extLst>
              <a:ext uri="{FF2B5EF4-FFF2-40B4-BE49-F238E27FC236}">
                <a16:creationId xmlns:a16="http://schemas.microsoft.com/office/drawing/2014/main" id="{415D29C4-E34B-8A45-AA7E-1D586CE77E3F}"/>
              </a:ext>
            </a:extLst>
          </p:cNvPr>
          <p:cNvSpPr>
            <a:spLocks noEditPoints="1"/>
          </p:cNvSpPr>
          <p:nvPr/>
        </p:nvSpPr>
        <p:spPr bwMode="auto">
          <a:xfrm>
            <a:off x="358402" y="6323606"/>
            <a:ext cx="1348595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grpSp>
        <p:nvGrpSpPr>
          <p:cNvPr id="57" name="Türmchen">
            <a:extLst>
              <a:ext uri="{FF2B5EF4-FFF2-40B4-BE49-F238E27FC236}">
                <a16:creationId xmlns:a16="http://schemas.microsoft.com/office/drawing/2014/main" id="{C2786F34-A14B-7149-A1A4-26264A5B322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87276" y="1035715"/>
            <a:ext cx="3504724" cy="4606925"/>
            <a:chOff x="3550" y="652"/>
            <a:chExt cx="2210" cy="2902"/>
          </a:xfrm>
        </p:grpSpPr>
        <p:sp>
          <p:nvSpPr>
            <p:cNvPr id="58" name="Glocken">
              <a:extLst>
                <a:ext uri="{FF2B5EF4-FFF2-40B4-BE49-F238E27FC236}">
                  <a16:creationId xmlns:a16="http://schemas.microsoft.com/office/drawing/2014/main" id="{897961CD-E1C4-4F4A-AA14-A9A0813CD3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4D89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9" name="Glocken innen">
              <a:extLst>
                <a:ext uri="{FF2B5EF4-FFF2-40B4-BE49-F238E27FC236}">
                  <a16:creationId xmlns:a16="http://schemas.microsoft.com/office/drawing/2014/main" id="{C8B100EB-0FE2-5448-BA66-AA7E5BDD4A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3278A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60" name="Türmchen">
              <a:extLst>
                <a:ext uri="{FF2B5EF4-FFF2-40B4-BE49-F238E27FC236}">
                  <a16:creationId xmlns:a16="http://schemas.microsoft.com/office/drawing/2014/main" id="{EF9E2494-27ED-FD47-AA47-B55DC5A659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61" name="Linien">
              <a:extLst>
                <a:ext uri="{FF2B5EF4-FFF2-40B4-BE49-F238E27FC236}">
                  <a16:creationId xmlns:a16="http://schemas.microsoft.com/office/drawing/2014/main" id="{275F8786-5C13-354C-B4A7-47655C5ED3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</p:grpSp>
      <p:grpSp>
        <p:nvGrpSpPr>
          <p:cNvPr id="73" name="Regieanweisungen">
            <a:extLst>
              <a:ext uri="{FF2B5EF4-FFF2-40B4-BE49-F238E27FC236}">
                <a16:creationId xmlns:a16="http://schemas.microsoft.com/office/drawing/2014/main" id="{3A23A438-E371-914B-A807-0E0A5D9BA265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74" name="Linie">
              <a:extLst>
                <a:ext uri="{FF2B5EF4-FFF2-40B4-BE49-F238E27FC236}">
                  <a16:creationId xmlns:a16="http://schemas.microsoft.com/office/drawing/2014/main" id="{66A7282E-E6D2-A84D-9891-C685DDBC1096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Linie">
              <a:extLst>
                <a:ext uri="{FF2B5EF4-FFF2-40B4-BE49-F238E27FC236}">
                  <a16:creationId xmlns:a16="http://schemas.microsoft.com/office/drawing/2014/main" id="{C0DABCCF-2814-584B-9A9E-F2A36D2C3090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Linie">
              <a:extLst>
                <a:ext uri="{FF2B5EF4-FFF2-40B4-BE49-F238E27FC236}">
                  <a16:creationId xmlns:a16="http://schemas.microsoft.com/office/drawing/2014/main" id="{D3629D8F-6C40-8248-8619-674EAE2CCB08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Linie">
              <a:extLst>
                <a:ext uri="{FF2B5EF4-FFF2-40B4-BE49-F238E27FC236}">
                  <a16:creationId xmlns:a16="http://schemas.microsoft.com/office/drawing/2014/main" id="{C9DB8BEB-F5D8-154B-AB88-ABE9BF30F8E6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Linie">
              <a:extLst>
                <a:ext uri="{FF2B5EF4-FFF2-40B4-BE49-F238E27FC236}">
                  <a16:creationId xmlns:a16="http://schemas.microsoft.com/office/drawing/2014/main" id="{D16B4BFE-487A-344D-913F-8E929692C6C2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Linie">
              <a:extLst>
                <a:ext uri="{FF2B5EF4-FFF2-40B4-BE49-F238E27FC236}">
                  <a16:creationId xmlns:a16="http://schemas.microsoft.com/office/drawing/2014/main" id="{905B7DD5-57E2-DC4E-9121-9ECBF0008D7C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Linie">
              <a:extLst>
                <a:ext uri="{FF2B5EF4-FFF2-40B4-BE49-F238E27FC236}">
                  <a16:creationId xmlns:a16="http://schemas.microsoft.com/office/drawing/2014/main" id="{9B3ECF95-13DB-9D42-BAFD-31ABD4373FDA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Linie">
              <a:extLst>
                <a:ext uri="{FF2B5EF4-FFF2-40B4-BE49-F238E27FC236}">
                  <a16:creationId xmlns:a16="http://schemas.microsoft.com/office/drawing/2014/main" id="{6F8DE9E6-D343-104B-9839-5629A47B601A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Linie">
              <a:extLst>
                <a:ext uri="{FF2B5EF4-FFF2-40B4-BE49-F238E27FC236}">
                  <a16:creationId xmlns:a16="http://schemas.microsoft.com/office/drawing/2014/main" id="{6249EA10-9AD9-5546-9E11-04B977DD959F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Linie">
              <a:extLst>
                <a:ext uri="{FF2B5EF4-FFF2-40B4-BE49-F238E27FC236}">
                  <a16:creationId xmlns:a16="http://schemas.microsoft.com/office/drawing/2014/main" id="{BBE723E7-4F58-1641-9D96-3E75670DF995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55183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>
          <p15:clr>
            <a:srgbClr val="FBAE40"/>
          </p15:clr>
        </p15:guide>
        <p15:guide id="6" orient="horz" pos="2040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de-DE" dirty="0"/>
              <a:t>Headline einfügen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E86D8077-4372-5146-B398-83C6882281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Transaktionen</a:t>
            </a:r>
            <a:endParaRPr lang="en-GB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ED1D1C23-05DC-0441-B5B6-BAAFF83BB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Datenbanken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A2DC22DA-6370-FE48-9C40-D6A00D4599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B52BCD7-8B4B-1443-81DC-540C3C62FE02}" type="slidenum">
              <a:rPr lang="en-GB" smtClean="0"/>
              <a:t>‹#›</a:t>
            </a:fld>
            <a:endParaRPr lang="en-GB"/>
          </a:p>
        </p:txBody>
      </p:sp>
      <p:sp>
        <p:nvSpPr>
          <p:cNvPr id="9" name="Linie">
            <a:extLst>
              <a:ext uri="{FF2B5EF4-FFF2-40B4-BE49-F238E27FC236}">
                <a16:creationId xmlns:a16="http://schemas.microsoft.com/office/drawing/2014/main" id="{9885FC69-7E8B-8346-A374-037CEFCE3D22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3332209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1463">
          <p15:clr>
            <a:srgbClr val="FBAE40"/>
          </p15:clr>
        </p15:guide>
        <p15:guide id="7" orient="horz" pos="3618">
          <p15:clr>
            <a:srgbClr val="FBAE40"/>
          </p15:clr>
        </p15:guide>
        <p15:guide id="8" orient="horz" pos="851">
          <p15:clr>
            <a:srgbClr val="FBAE40"/>
          </p15:clr>
        </p15:guide>
        <p15:guide id="9" pos="227">
          <p15:clr>
            <a:srgbClr val="FBAE40"/>
          </p15:clr>
        </p15:guide>
        <p15:guide id="10" pos="746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8F6EC800-7BF9-D54E-995A-94C9F9BADF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6E503AAE-E423-DB45-AD86-48BA80EA3D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Datenbanken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C952AEFA-84D8-9443-9CEB-F8F56C994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B52BCD7-8B4B-1443-81DC-540C3C62FE02}" type="slidenum">
              <a:rPr lang="en-GB" smtClean="0"/>
              <a:t>‹#›</a:t>
            </a:fld>
            <a:endParaRPr lang="en-GB"/>
          </a:p>
        </p:txBody>
      </p:sp>
      <p:sp>
        <p:nvSpPr>
          <p:cNvPr id="8" name="Linie">
            <a:extLst>
              <a:ext uri="{FF2B5EF4-FFF2-40B4-BE49-F238E27FC236}">
                <a16:creationId xmlns:a16="http://schemas.microsoft.com/office/drawing/2014/main" id="{9EE9B35D-3696-2543-AF9A-6BB5766D66BB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3454635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63">
          <p15:clr>
            <a:srgbClr val="FBAE40"/>
          </p15:clr>
        </p15:guide>
        <p15:guide id="2" orient="horz" pos="3618">
          <p15:clr>
            <a:srgbClr val="FBAE40"/>
          </p15:clr>
        </p15:guide>
        <p15:guide id="3" orient="horz" pos="851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anz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9995DF37-38DF-074D-8192-E1A584FD7B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B52BCD7-8B4B-1443-81DC-540C3C62F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9262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63">
          <p15:clr>
            <a:srgbClr val="FBAE40"/>
          </p15:clr>
        </p15:guide>
        <p15:guide id="2" orient="horz" pos="3618">
          <p15:clr>
            <a:srgbClr val="FBAE40"/>
          </p15:clr>
        </p15:guide>
        <p15:guide id="3" orient="horz" pos="851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// 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70412" y="1019190"/>
            <a:ext cx="5494742" cy="108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  <a:br>
              <a:rPr lang="de-DE" dirty="0"/>
            </a:br>
            <a:r>
              <a:rPr lang="de-DE" dirty="0"/>
              <a:t>über zwei Zeilen</a:t>
            </a:r>
          </a:p>
        </p:txBody>
      </p:sp>
      <p:sp>
        <p:nvSpPr>
          <p:cNvPr id="6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9625" y="2369580"/>
            <a:ext cx="5494742" cy="3373994"/>
          </a:xfrm>
        </p:spPr>
        <p:txBody>
          <a:bodyPr vert="horz"/>
          <a:lstStyle>
            <a:lvl1pPr>
              <a:defRPr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6313152" y="1512000"/>
            <a:ext cx="5518523" cy="302868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199"/>
            </a:lvl1pPr>
          </a:lstStyle>
          <a:p>
            <a:r>
              <a:rPr lang="de-DE" dirty="0"/>
              <a:t>Platzhalter für ein Bild (Format: 4:3)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13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6313152" y="4680002"/>
            <a:ext cx="5518726" cy="1063575"/>
          </a:xfrm>
        </p:spPr>
        <p:txBody>
          <a:bodyPr vert="horz"/>
          <a:lstStyle>
            <a:lvl1pPr marL="0" indent="0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9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C6D58E90-194C-274B-8399-616475266D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Transaktionen</a:t>
            </a:r>
            <a:endParaRPr lang="en-GB"/>
          </a:p>
        </p:txBody>
      </p:sp>
      <p:sp>
        <p:nvSpPr>
          <p:cNvPr id="14" name="Fußzeilenplatzhalter 4">
            <a:extLst>
              <a:ext uri="{FF2B5EF4-FFF2-40B4-BE49-F238E27FC236}">
                <a16:creationId xmlns:a16="http://schemas.microsoft.com/office/drawing/2014/main" id="{9644BF75-828E-C94C-A7AA-0D73825FE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Datenbanken</a:t>
            </a:r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42F02FE4-B132-6944-915C-2BF6E9BC09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B52BCD7-8B4B-1443-81DC-540C3C62FE02}" type="slidenum">
              <a:rPr lang="en-GB" smtClean="0"/>
              <a:t>‹#›</a:t>
            </a:fld>
            <a:endParaRPr lang="en-GB"/>
          </a:p>
        </p:txBody>
      </p:sp>
      <p:sp>
        <p:nvSpPr>
          <p:cNvPr id="16" name="Linie">
            <a:extLst>
              <a:ext uri="{FF2B5EF4-FFF2-40B4-BE49-F238E27FC236}">
                <a16:creationId xmlns:a16="http://schemas.microsoft.com/office/drawing/2014/main" id="{139920B9-F07E-8246-B59F-A38AA9EC7E83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42264401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3618">
          <p15:clr>
            <a:srgbClr val="FBAE40"/>
          </p15:clr>
        </p15:guide>
        <p15:guide id="7" orient="horz" pos="851">
          <p15:clr>
            <a:srgbClr val="FBAE40"/>
          </p15:clr>
        </p15:guide>
        <p15:guide id="8" orient="horz" pos="1781">
          <p15:clr>
            <a:srgbClr val="FBAE40"/>
          </p15:clr>
        </p15:guide>
        <p15:guide id="9" pos="227">
          <p15:clr>
            <a:srgbClr val="FBAE40"/>
          </p15:clr>
        </p15:guide>
        <p15:guide id="10" pos="746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1340769"/>
            <a:ext cx="10363200" cy="2169195"/>
          </a:xfrm>
        </p:spPr>
        <p:txBody>
          <a:bodyPr anchor="b"/>
          <a:lstStyle>
            <a:lvl1pPr algn="ctr">
              <a:defRPr sz="599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272203"/>
          </a:xfrm>
          <a:solidFill>
            <a:schemeClr val="bg2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3197">
                <a:solidFill>
                  <a:schemeClr val="bg1"/>
                </a:solidFill>
              </a:defRPr>
            </a:lvl1pPr>
            <a:lvl2pPr marL="456743" indent="0" algn="ctr">
              <a:buNone/>
              <a:defRPr sz="1998"/>
            </a:lvl2pPr>
            <a:lvl3pPr marL="913486" indent="0" algn="ctr">
              <a:buNone/>
              <a:defRPr sz="1798"/>
            </a:lvl3pPr>
            <a:lvl4pPr marL="1370228" indent="0" algn="ctr">
              <a:buNone/>
              <a:defRPr sz="1598"/>
            </a:lvl4pPr>
            <a:lvl5pPr marL="1826971" indent="0" algn="ctr">
              <a:buNone/>
              <a:defRPr sz="1598"/>
            </a:lvl5pPr>
            <a:lvl6pPr marL="2283714" indent="0" algn="ctr">
              <a:buNone/>
              <a:defRPr sz="1598"/>
            </a:lvl6pPr>
            <a:lvl7pPr marL="2740457" indent="0" algn="ctr">
              <a:buNone/>
              <a:defRPr sz="1598"/>
            </a:lvl7pPr>
            <a:lvl8pPr marL="3197200" indent="0" algn="ctr">
              <a:buNone/>
              <a:defRPr sz="1598"/>
            </a:lvl8pPr>
            <a:lvl9pPr marL="3653942" indent="0" algn="ctr">
              <a:buNone/>
              <a:defRPr sz="159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0DEB978-30E1-904C-83B5-37E2717C42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001" y="4874243"/>
            <a:ext cx="9144000" cy="65881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398"/>
            </a:lvl1pPr>
            <a:lvl2pPr marL="456743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53212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625" y="1709741"/>
            <a:ext cx="10987826" cy="2852737"/>
          </a:xfrm>
        </p:spPr>
        <p:txBody>
          <a:bodyPr anchor="b"/>
          <a:lstStyle>
            <a:lvl1pPr>
              <a:defRPr sz="599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625" y="4589466"/>
            <a:ext cx="10987826" cy="1316447"/>
          </a:xfrm>
        </p:spPr>
        <p:txBody>
          <a:bodyPr/>
          <a:lstStyle>
            <a:lvl1pPr marL="0" indent="0">
              <a:buNone/>
              <a:defRPr sz="2398">
                <a:solidFill>
                  <a:schemeClr val="tx1"/>
                </a:solidFill>
              </a:defRPr>
            </a:lvl1pPr>
            <a:lvl2pPr marL="456743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2pPr>
            <a:lvl3pPr marL="913486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70228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4pPr>
            <a:lvl5pPr marL="1826971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5pPr>
            <a:lvl6pPr marL="2283714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6pPr>
            <a:lvl7pPr marL="2740457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7pPr>
            <a:lvl8pPr marL="3197200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8pPr>
            <a:lvl9pPr marL="3653942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D08DBF21-BE4C-BC4D-82F0-6FB7937925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Transaktionen</a:t>
            </a:r>
            <a:endParaRPr lang="en-GB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F00B39BD-4F22-0941-BFB8-4356F415DF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Datenbanken</a:t>
            </a: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8D7BF1C4-105C-CF45-9C87-83CAFBF72F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B52BCD7-8B4B-1443-81DC-540C3C62FE02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Linie">
            <a:extLst>
              <a:ext uri="{FF2B5EF4-FFF2-40B4-BE49-F238E27FC236}">
                <a16:creationId xmlns:a16="http://schemas.microsoft.com/office/drawing/2014/main" id="{D8637B26-F5B6-5C41-822F-05994CF18C64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3591349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3503084" y="6400800"/>
            <a:ext cx="1631949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78300" y="6400800"/>
            <a:ext cx="38608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577E2-95DD-1F4B-A688-E8FB0200778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3692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625" y="196215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5" y="3238501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0001" y="6069200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0" name="Logo">
            <a:extLst>
              <a:ext uri="{FF2B5EF4-FFF2-40B4-BE49-F238E27FC236}">
                <a16:creationId xmlns:a16="http://schemas.microsoft.com/office/drawing/2014/main" id="{D233BC18-2C2C-5943-9575-56EEFC9959B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6" y="304199"/>
            <a:ext cx="269719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24" name="wissen.leben">
            <a:extLst>
              <a:ext uri="{FF2B5EF4-FFF2-40B4-BE49-F238E27FC236}">
                <a16:creationId xmlns:a16="http://schemas.microsoft.com/office/drawing/2014/main" id="{850FA578-6F92-ED42-ADFA-BBD1A333CA4C}"/>
              </a:ext>
            </a:extLst>
          </p:cNvPr>
          <p:cNvSpPr>
            <a:spLocks noEditPoints="1"/>
          </p:cNvSpPr>
          <p:nvPr/>
        </p:nvSpPr>
        <p:spPr bwMode="auto">
          <a:xfrm>
            <a:off x="358402" y="6323606"/>
            <a:ext cx="1348595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grpSp>
        <p:nvGrpSpPr>
          <p:cNvPr id="25" name="Regieanweisungen">
            <a:extLst>
              <a:ext uri="{FF2B5EF4-FFF2-40B4-BE49-F238E27FC236}">
                <a16:creationId xmlns:a16="http://schemas.microsoft.com/office/drawing/2014/main" id="{ED9FFC58-AD21-3E47-B1A8-93EE29275526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B64ED526-E274-3147-A2AF-D81E318BDC76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Linie">
              <a:extLst>
                <a:ext uri="{FF2B5EF4-FFF2-40B4-BE49-F238E27FC236}">
                  <a16:creationId xmlns:a16="http://schemas.microsoft.com/office/drawing/2014/main" id="{635028BA-7335-574C-8E83-D802863F7E9D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21CD66BF-E308-3F4B-895B-FAA7C5FE3ECF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A699C338-927B-4942-9427-6060000D99F3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F475D903-336D-8E48-916C-726044DBD829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F8683604-57DF-764E-800E-48A3E945DA0E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616A30C2-8E95-384D-8B79-BA59DD2978B0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65786F69-7926-CA45-84BD-1AAD5F33CF1B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>
              <a:extLst>
                <a:ext uri="{FF2B5EF4-FFF2-40B4-BE49-F238E27FC236}">
                  <a16:creationId xmlns:a16="http://schemas.microsoft.com/office/drawing/2014/main" id="{2CB29A9F-189F-B844-9FE4-D2371E12A0C9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B9F47B3E-58E2-BF45-AA62-F5377549D8EC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55576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040">
          <p15:clr>
            <a:srgbClr val="FBAE40"/>
          </p15:clr>
        </p15:guide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lau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äche"/>
          <p:cNvSpPr/>
          <p:nvPr/>
        </p:nvSpPr>
        <p:spPr>
          <a:xfrm>
            <a:off x="0" y="0"/>
            <a:ext cx="121920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15" name="Türmchen"/>
          <p:cNvGrpSpPr>
            <a:grpSpLocks noChangeAspect="1"/>
          </p:cNvGrpSpPr>
          <p:nvPr/>
        </p:nvGrpSpPr>
        <p:grpSpPr bwMode="auto">
          <a:xfrm>
            <a:off x="7513324" y="1035716"/>
            <a:ext cx="4677833" cy="4606925"/>
            <a:chOff x="3550" y="652"/>
            <a:chExt cx="2210" cy="2902"/>
          </a:xfrm>
        </p:grpSpPr>
        <p:sp>
          <p:nvSpPr>
            <p:cNvPr id="16" name="Glocken"/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ABC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20" name="Glocken innen"/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679AB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24" name="Türmchen"/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25" name="Linien"/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80000" y="1962150"/>
            <a:ext cx="8544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80000" y="3238501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/>
        </p:nvSpPr>
        <p:spPr bwMode="auto">
          <a:xfrm>
            <a:off x="480000" y="304199"/>
            <a:ext cx="36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5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0001" y="6069200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6" name="Fläche">
            <a:extLst>
              <a:ext uri="{FF2B5EF4-FFF2-40B4-BE49-F238E27FC236}">
                <a16:creationId xmlns:a16="http://schemas.microsoft.com/office/drawing/2014/main" id="{A0C1A4B1-F77B-CE43-BDE2-3A29F198B73A}"/>
              </a:ext>
            </a:extLst>
          </p:cNvPr>
          <p:cNvSpPr/>
          <p:nvPr/>
        </p:nvSpPr>
        <p:spPr>
          <a:xfrm>
            <a:off x="0" y="0"/>
            <a:ext cx="121920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27" name="Linie">
            <a:extLst>
              <a:ext uri="{FF2B5EF4-FFF2-40B4-BE49-F238E27FC236}">
                <a16:creationId xmlns:a16="http://schemas.microsoft.com/office/drawing/2014/main" id="{004499F2-1FF9-CC44-99DB-D9FE23B62C2B}"/>
              </a:ext>
            </a:extLst>
          </p:cNvPr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49" name="Logo">
            <a:extLst>
              <a:ext uri="{FF2B5EF4-FFF2-40B4-BE49-F238E27FC236}">
                <a16:creationId xmlns:a16="http://schemas.microsoft.com/office/drawing/2014/main" id="{CD0DA697-2C40-B34B-863E-4D020E1380A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6" y="304199"/>
            <a:ext cx="269719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50" name="wissen.leben">
            <a:extLst>
              <a:ext uri="{FF2B5EF4-FFF2-40B4-BE49-F238E27FC236}">
                <a16:creationId xmlns:a16="http://schemas.microsoft.com/office/drawing/2014/main" id="{8DAFEFA9-1702-514E-9F13-94F3E7D52DBC}"/>
              </a:ext>
            </a:extLst>
          </p:cNvPr>
          <p:cNvSpPr>
            <a:spLocks noEditPoints="1"/>
          </p:cNvSpPr>
          <p:nvPr/>
        </p:nvSpPr>
        <p:spPr bwMode="auto">
          <a:xfrm>
            <a:off x="358402" y="6323606"/>
            <a:ext cx="1348595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grpSp>
        <p:nvGrpSpPr>
          <p:cNvPr id="51" name="Türmchen">
            <a:extLst>
              <a:ext uri="{FF2B5EF4-FFF2-40B4-BE49-F238E27FC236}">
                <a16:creationId xmlns:a16="http://schemas.microsoft.com/office/drawing/2014/main" id="{CC994A96-87B1-FE4C-AC7E-79256B8AA1F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87276" y="1035715"/>
            <a:ext cx="3504724" cy="4606925"/>
            <a:chOff x="3550" y="652"/>
            <a:chExt cx="2210" cy="2902"/>
          </a:xfrm>
        </p:grpSpPr>
        <p:sp>
          <p:nvSpPr>
            <p:cNvPr id="52" name="Glocken">
              <a:extLst>
                <a:ext uri="{FF2B5EF4-FFF2-40B4-BE49-F238E27FC236}">
                  <a16:creationId xmlns:a16="http://schemas.microsoft.com/office/drawing/2014/main" id="{E325FA85-F261-8844-B4AC-72DA27F184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ABC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3" name="Glocken innen">
              <a:extLst>
                <a:ext uri="{FF2B5EF4-FFF2-40B4-BE49-F238E27FC236}">
                  <a16:creationId xmlns:a16="http://schemas.microsoft.com/office/drawing/2014/main" id="{F9788BDF-D72D-4942-828D-954B33880A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679AB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5" name="Türmchen">
              <a:extLst>
                <a:ext uri="{FF2B5EF4-FFF2-40B4-BE49-F238E27FC236}">
                  <a16:creationId xmlns:a16="http://schemas.microsoft.com/office/drawing/2014/main" id="{1663F8F8-D044-1F4B-978F-47C077DB99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6" name="Linien">
              <a:extLst>
                <a:ext uri="{FF2B5EF4-FFF2-40B4-BE49-F238E27FC236}">
                  <a16:creationId xmlns:a16="http://schemas.microsoft.com/office/drawing/2014/main" id="{B0D2A84D-FA8B-8243-AFF2-1AA693CB60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</p:grpSp>
      <p:sp>
        <p:nvSpPr>
          <p:cNvPr id="60" name="Titel 1">
            <a:extLst>
              <a:ext uri="{FF2B5EF4-FFF2-40B4-BE49-F238E27FC236}">
                <a16:creationId xmlns:a16="http://schemas.microsoft.com/office/drawing/2014/main" id="{F6CCE017-8073-FA4E-BA50-DC2F3CC044E3}"/>
              </a:ext>
            </a:extLst>
          </p:cNvPr>
          <p:cNvSpPr txBox="1">
            <a:spLocks/>
          </p:cNvSpPr>
          <p:nvPr/>
        </p:nvSpPr>
        <p:spPr>
          <a:xfrm>
            <a:off x="359625" y="2114550"/>
            <a:ext cx="8544000" cy="127635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 kern="12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e-DE" sz="3596" dirty="0"/>
              <a:t>Titel der Präsentation auf zwei Zeilen einfügen</a:t>
            </a:r>
          </a:p>
        </p:txBody>
      </p:sp>
      <p:sp>
        <p:nvSpPr>
          <p:cNvPr id="61" name="Untertitel 2">
            <a:extLst>
              <a:ext uri="{FF2B5EF4-FFF2-40B4-BE49-F238E27FC236}">
                <a16:creationId xmlns:a16="http://schemas.microsoft.com/office/drawing/2014/main" id="{5B42F7DF-CD0C-C748-89A7-998A99D3B063}"/>
              </a:ext>
            </a:extLst>
          </p:cNvPr>
          <p:cNvSpPr txBox="1">
            <a:spLocks/>
          </p:cNvSpPr>
          <p:nvPr/>
        </p:nvSpPr>
        <p:spPr>
          <a:xfrm>
            <a:off x="359625" y="3390901"/>
            <a:ext cx="8544000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lang="de-DE" sz="18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r>
              <a:rPr lang="en-GB" sz="1798"/>
              <a:t>Untertitel bzw. Kurzbeschreibung der Präsentation</a:t>
            </a:r>
            <a:br>
              <a:rPr lang="en-GB" sz="1798"/>
            </a:br>
            <a:r>
              <a:rPr lang="en-GB" sz="1798"/>
              <a:t>Name: der Referentin / des Referenten</a:t>
            </a:r>
            <a:endParaRPr lang="en-GB" sz="1798" dirty="0"/>
          </a:p>
        </p:txBody>
      </p:sp>
      <p:grpSp>
        <p:nvGrpSpPr>
          <p:cNvPr id="62" name="Regieanweisungen">
            <a:extLst>
              <a:ext uri="{FF2B5EF4-FFF2-40B4-BE49-F238E27FC236}">
                <a16:creationId xmlns:a16="http://schemas.microsoft.com/office/drawing/2014/main" id="{C368D8F1-E7A9-554E-9B0E-05F32F9FAD2A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63" name="Linie">
              <a:extLst>
                <a:ext uri="{FF2B5EF4-FFF2-40B4-BE49-F238E27FC236}">
                  <a16:creationId xmlns:a16="http://schemas.microsoft.com/office/drawing/2014/main" id="{CDBB0B1F-B071-A845-B192-682917954BF8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Linie">
              <a:extLst>
                <a:ext uri="{FF2B5EF4-FFF2-40B4-BE49-F238E27FC236}">
                  <a16:creationId xmlns:a16="http://schemas.microsoft.com/office/drawing/2014/main" id="{59954D6D-0B9C-AD44-9DDB-2550636C8703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Linie">
              <a:extLst>
                <a:ext uri="{FF2B5EF4-FFF2-40B4-BE49-F238E27FC236}">
                  <a16:creationId xmlns:a16="http://schemas.microsoft.com/office/drawing/2014/main" id="{914DE49F-EC57-2E43-AB89-FC5181C10FC2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Linie">
              <a:extLst>
                <a:ext uri="{FF2B5EF4-FFF2-40B4-BE49-F238E27FC236}">
                  <a16:creationId xmlns:a16="http://schemas.microsoft.com/office/drawing/2014/main" id="{7623077E-5FB6-4745-AFCB-96D80DF5C511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Linie">
              <a:extLst>
                <a:ext uri="{FF2B5EF4-FFF2-40B4-BE49-F238E27FC236}">
                  <a16:creationId xmlns:a16="http://schemas.microsoft.com/office/drawing/2014/main" id="{1F795CCA-E55C-9145-AF7B-409B01D54D45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Linie">
              <a:extLst>
                <a:ext uri="{FF2B5EF4-FFF2-40B4-BE49-F238E27FC236}">
                  <a16:creationId xmlns:a16="http://schemas.microsoft.com/office/drawing/2014/main" id="{97ACCA39-5369-2345-87C2-8BB0B10BF45A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Linie">
              <a:extLst>
                <a:ext uri="{FF2B5EF4-FFF2-40B4-BE49-F238E27FC236}">
                  <a16:creationId xmlns:a16="http://schemas.microsoft.com/office/drawing/2014/main" id="{81AE122C-4994-C147-AB0C-30343C0CDA31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Linie">
              <a:extLst>
                <a:ext uri="{FF2B5EF4-FFF2-40B4-BE49-F238E27FC236}">
                  <a16:creationId xmlns:a16="http://schemas.microsoft.com/office/drawing/2014/main" id="{927ABC02-A893-CA4C-A49C-DD10F440037F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Linie">
              <a:extLst>
                <a:ext uri="{FF2B5EF4-FFF2-40B4-BE49-F238E27FC236}">
                  <a16:creationId xmlns:a16="http://schemas.microsoft.com/office/drawing/2014/main" id="{510ABDD7-8E89-8F47-80F0-4C3AABCBBE0E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Linie">
              <a:extLst>
                <a:ext uri="{FF2B5EF4-FFF2-40B4-BE49-F238E27FC236}">
                  <a16:creationId xmlns:a16="http://schemas.microsoft.com/office/drawing/2014/main" id="{F789BD69-DEB7-444C-9201-C59C4B90395B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181630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>
          <p15:clr>
            <a:srgbClr val="FBAE40"/>
          </p15:clr>
        </p15:guide>
        <p15:guide id="6" orient="horz" pos="2040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 mit Typoe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8402" y="196200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8402" y="3240000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831638" y="6069200"/>
            <a:ext cx="456036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4" name="Regieanweisungen">
            <a:extLst>
              <a:ext uri="{FF2B5EF4-FFF2-40B4-BE49-F238E27FC236}">
                <a16:creationId xmlns:a16="http://schemas.microsoft.com/office/drawing/2014/main" id="{00ECBAA0-F64D-E642-91EE-7FD796756364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1258B1E1-19E8-F942-B303-89FEFD11BF6A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6BA3BDCF-D183-B04A-AEA5-AC77C96A4AA2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>
              <a:extLst>
                <a:ext uri="{FF2B5EF4-FFF2-40B4-BE49-F238E27FC236}">
                  <a16:creationId xmlns:a16="http://schemas.microsoft.com/office/drawing/2014/main" id="{DFA2E6C8-7CCA-954B-8D5D-A533B5DBF0A9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5196E3F3-8648-3B4B-ABB0-4977CF50F9A3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>
              <a:extLst>
                <a:ext uri="{FF2B5EF4-FFF2-40B4-BE49-F238E27FC236}">
                  <a16:creationId xmlns:a16="http://schemas.microsoft.com/office/drawing/2014/main" id="{7DFB6D48-E4D7-4944-97D9-C9E340283921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86FF3820-6F06-974C-B737-51D86061C2DC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>
              <a:extLst>
                <a:ext uri="{FF2B5EF4-FFF2-40B4-BE49-F238E27FC236}">
                  <a16:creationId xmlns:a16="http://schemas.microsoft.com/office/drawing/2014/main" id="{9B3CCE05-F829-744F-9BC4-13D443ADB381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>
              <a:extLst>
                <a:ext uri="{FF2B5EF4-FFF2-40B4-BE49-F238E27FC236}">
                  <a16:creationId xmlns:a16="http://schemas.microsoft.com/office/drawing/2014/main" id="{0203EE4C-F6CC-DD45-B690-6E669E248480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>
              <a:extLst>
                <a:ext uri="{FF2B5EF4-FFF2-40B4-BE49-F238E27FC236}">
                  <a16:creationId xmlns:a16="http://schemas.microsoft.com/office/drawing/2014/main" id="{E23B25D5-DDAD-7C4B-9FFD-6A8E19F22CCC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>
              <a:extLst>
                <a:ext uri="{FF2B5EF4-FFF2-40B4-BE49-F238E27FC236}">
                  <a16:creationId xmlns:a16="http://schemas.microsoft.com/office/drawing/2014/main" id="{BE64572D-3AC4-C848-9602-D4066B4889CD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Logo">
            <a:extLst>
              <a:ext uri="{FF2B5EF4-FFF2-40B4-BE49-F238E27FC236}">
                <a16:creationId xmlns:a16="http://schemas.microsoft.com/office/drawing/2014/main" id="{8D8D12B4-6FC9-5049-B450-BF9A432CF1A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6" y="304199"/>
            <a:ext cx="269719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50" name="wissen.leben">
            <a:extLst>
              <a:ext uri="{FF2B5EF4-FFF2-40B4-BE49-F238E27FC236}">
                <a16:creationId xmlns:a16="http://schemas.microsoft.com/office/drawing/2014/main" id="{4D57C032-00CB-EC45-A74C-53948B7A1E48}"/>
              </a:ext>
            </a:extLst>
          </p:cNvPr>
          <p:cNvSpPr>
            <a:spLocks noEditPoints="1"/>
          </p:cNvSpPr>
          <p:nvPr/>
        </p:nvSpPr>
        <p:spPr bwMode="auto">
          <a:xfrm>
            <a:off x="358402" y="6323606"/>
            <a:ext cx="1348595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grpSp>
        <p:nvGrpSpPr>
          <p:cNvPr id="51" name="Ecke">
            <a:extLst>
              <a:ext uri="{FF2B5EF4-FFF2-40B4-BE49-F238E27FC236}">
                <a16:creationId xmlns:a16="http://schemas.microsoft.com/office/drawing/2014/main" id="{2BEE4D5A-671F-3C48-A20E-B0FDA728E14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12558" y="0"/>
            <a:ext cx="3379443" cy="6858000"/>
            <a:chOff x="1316" y="-660"/>
            <a:chExt cx="2131" cy="4320"/>
          </a:xfrm>
        </p:grpSpPr>
        <p:sp>
          <p:nvSpPr>
            <p:cNvPr id="52" name="Fläche">
              <a:extLst>
                <a:ext uri="{FF2B5EF4-FFF2-40B4-BE49-F238E27FC236}">
                  <a16:creationId xmlns:a16="http://schemas.microsoft.com/office/drawing/2014/main" id="{77C02CE2-3D62-F84D-BA03-B0559DE312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  <p:sp>
          <p:nvSpPr>
            <p:cNvPr id="56" name="FONT">
              <a:extLst>
                <a:ext uri="{FF2B5EF4-FFF2-40B4-BE49-F238E27FC236}">
                  <a16:creationId xmlns:a16="http://schemas.microsoft.com/office/drawing/2014/main" id="{A73BFE46-D9BD-9442-A29C-F345929E0A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</p:grpSp>
    </p:spTree>
    <p:extLst>
      <p:ext uri="{BB962C8B-B14F-4D97-AF65-F5344CB8AC3E}">
        <p14:creationId xmlns:p14="http://schemas.microsoft.com/office/powerpoint/2010/main" val="187551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>
          <p15:clr>
            <a:srgbClr val="FBAE40"/>
          </p15:clr>
        </p15:guide>
        <p15:guide id="6" orient="horz" pos="2040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lau mit Typoec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625" y="196215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5" y="3238501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831638" y="6069200"/>
            <a:ext cx="456036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>
                <a:solidFill>
                  <a:schemeClr val="bg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4" name="Regieanweisungen">
            <a:extLst>
              <a:ext uri="{FF2B5EF4-FFF2-40B4-BE49-F238E27FC236}">
                <a16:creationId xmlns:a16="http://schemas.microsoft.com/office/drawing/2014/main" id="{512A8336-2CA1-3948-948D-0926FA18E3D9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3A712D2C-532E-1B4C-8C51-6C3CFBE6792D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1301602D-0718-2A48-A04A-0D49AA4F6E8B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>
              <a:extLst>
                <a:ext uri="{FF2B5EF4-FFF2-40B4-BE49-F238E27FC236}">
                  <a16:creationId xmlns:a16="http://schemas.microsoft.com/office/drawing/2014/main" id="{4F3F5AA7-BCBB-B546-A572-DC989FEA5A61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EBE982D6-758A-9946-B322-41730F8218C7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>
              <a:extLst>
                <a:ext uri="{FF2B5EF4-FFF2-40B4-BE49-F238E27FC236}">
                  <a16:creationId xmlns:a16="http://schemas.microsoft.com/office/drawing/2014/main" id="{C35184BC-F0EA-764D-BBA8-05D5C133415D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A9435E8A-1FCE-8444-8A1E-6C4BBFC7B0AF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>
              <a:extLst>
                <a:ext uri="{FF2B5EF4-FFF2-40B4-BE49-F238E27FC236}">
                  <a16:creationId xmlns:a16="http://schemas.microsoft.com/office/drawing/2014/main" id="{5D8584CC-6766-3A46-90C2-1826275DF049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>
              <a:extLst>
                <a:ext uri="{FF2B5EF4-FFF2-40B4-BE49-F238E27FC236}">
                  <a16:creationId xmlns:a16="http://schemas.microsoft.com/office/drawing/2014/main" id="{6C040198-35FF-884B-9182-4442C6D814DD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>
              <a:extLst>
                <a:ext uri="{FF2B5EF4-FFF2-40B4-BE49-F238E27FC236}">
                  <a16:creationId xmlns:a16="http://schemas.microsoft.com/office/drawing/2014/main" id="{D4326288-7ACE-EE4A-8A01-F81A28678F26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>
              <a:extLst>
                <a:ext uri="{FF2B5EF4-FFF2-40B4-BE49-F238E27FC236}">
                  <a16:creationId xmlns:a16="http://schemas.microsoft.com/office/drawing/2014/main" id="{806E543B-443F-A54A-A513-B77782818008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Logo">
            <a:extLst>
              <a:ext uri="{FF2B5EF4-FFF2-40B4-BE49-F238E27FC236}">
                <a16:creationId xmlns:a16="http://schemas.microsoft.com/office/drawing/2014/main" id="{4672C089-FB2C-964E-9999-28061477004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6" y="304199"/>
            <a:ext cx="269719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50" name="wissen.leben">
            <a:extLst>
              <a:ext uri="{FF2B5EF4-FFF2-40B4-BE49-F238E27FC236}">
                <a16:creationId xmlns:a16="http://schemas.microsoft.com/office/drawing/2014/main" id="{2A2B1711-C442-774C-8167-61B404ACABB2}"/>
              </a:ext>
            </a:extLst>
          </p:cNvPr>
          <p:cNvSpPr>
            <a:spLocks noEditPoints="1"/>
          </p:cNvSpPr>
          <p:nvPr/>
        </p:nvSpPr>
        <p:spPr bwMode="auto">
          <a:xfrm>
            <a:off x="358402" y="6323606"/>
            <a:ext cx="1348595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grpSp>
        <p:nvGrpSpPr>
          <p:cNvPr id="51" name="Ecke">
            <a:extLst>
              <a:ext uri="{FF2B5EF4-FFF2-40B4-BE49-F238E27FC236}">
                <a16:creationId xmlns:a16="http://schemas.microsoft.com/office/drawing/2014/main" id="{19C02532-AA4A-C045-8A7C-C8E7BBDB076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12558" y="0"/>
            <a:ext cx="3379443" cy="6858000"/>
            <a:chOff x="1316" y="-660"/>
            <a:chExt cx="2131" cy="4320"/>
          </a:xfrm>
        </p:grpSpPr>
        <p:sp>
          <p:nvSpPr>
            <p:cNvPr id="52" name="Fläche">
              <a:extLst>
                <a:ext uri="{FF2B5EF4-FFF2-40B4-BE49-F238E27FC236}">
                  <a16:creationId xmlns:a16="http://schemas.microsoft.com/office/drawing/2014/main" id="{0FC6C01B-DA14-A04F-877A-FF808590D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  <p:sp>
          <p:nvSpPr>
            <p:cNvPr id="56" name="FONT">
              <a:extLst>
                <a:ext uri="{FF2B5EF4-FFF2-40B4-BE49-F238E27FC236}">
                  <a16:creationId xmlns:a16="http://schemas.microsoft.com/office/drawing/2014/main" id="{9CCCD4BC-B124-AF4B-8AC8-DC208DA27F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</p:grpSp>
    </p:spTree>
    <p:extLst>
      <p:ext uri="{BB962C8B-B14F-4D97-AF65-F5344CB8AC3E}">
        <p14:creationId xmlns:p14="http://schemas.microsoft.com/office/powerpoint/2010/main" val="1953071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>
          <p15:clr>
            <a:srgbClr val="FBAE40"/>
          </p15:clr>
        </p15:guide>
        <p15:guide id="6" orient="horz" pos="2040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intergrundbild"/>
          <p:cNvPicPr>
            <a:picLocks noChangeAspect="1"/>
          </p:cNvPicPr>
          <p:nvPr/>
        </p:nvPicPr>
        <p:blipFill rotWithShape="1">
          <a:blip r:embed="rId2"/>
          <a:srcRect t="300" b="5222"/>
          <a:stretch/>
        </p:blipFill>
        <p:spPr>
          <a:xfrm>
            <a:off x="0" y="2"/>
            <a:ext cx="12192000" cy="5669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80001" y="1962075"/>
            <a:ext cx="5036816" cy="498598"/>
          </a:xfrm>
          <a:solidFill>
            <a:schemeClr val="bg2"/>
          </a:solidFill>
        </p:spPr>
        <p:txBody>
          <a:bodyPr wrap="none" lIns="90000" tIns="0" rIns="9000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596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 der Präsentation auf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80000" y="3590925"/>
            <a:ext cx="2688000" cy="18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</a:p>
          <a:p>
            <a:pPr lvl="0"/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/>
        </p:nvSpPr>
        <p:spPr bwMode="auto">
          <a:xfrm>
            <a:off x="480000" y="304199"/>
            <a:ext cx="36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26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478368" y="2484439"/>
            <a:ext cx="4251137" cy="4985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defRPr sz="3596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</a:t>
            </a:r>
          </a:p>
        </p:txBody>
      </p:sp>
      <p:sp>
        <p:nvSpPr>
          <p:cNvPr id="2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769229" y="6028843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4" name="Hintergrundbild">
            <a:extLst>
              <a:ext uri="{FF2B5EF4-FFF2-40B4-BE49-F238E27FC236}">
                <a16:creationId xmlns:a16="http://schemas.microsoft.com/office/drawing/2014/main" id="{BA571F12-9FBB-F444-8324-06D41A365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2"/>
            <a:ext cx="12192000" cy="5654051"/>
          </a:xfrm>
          <a:prstGeom prst="rect">
            <a:avLst/>
          </a:prstGeom>
        </p:spPr>
      </p:pic>
      <p:sp>
        <p:nvSpPr>
          <p:cNvPr id="25" name="Linie">
            <a:extLst>
              <a:ext uri="{FF2B5EF4-FFF2-40B4-BE49-F238E27FC236}">
                <a16:creationId xmlns:a16="http://schemas.microsoft.com/office/drawing/2014/main" id="{77CF79E4-663F-5B48-89C0-26073481A6A8}"/>
              </a:ext>
            </a:extLst>
          </p:cNvPr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28" name="Regieanweisungen">
            <a:extLst>
              <a:ext uri="{FF2B5EF4-FFF2-40B4-BE49-F238E27FC236}">
                <a16:creationId xmlns:a16="http://schemas.microsoft.com/office/drawing/2014/main" id="{712B8235-5A53-9945-8D5D-3510A4AA4400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32" name="Linie">
              <a:extLst>
                <a:ext uri="{FF2B5EF4-FFF2-40B4-BE49-F238E27FC236}">
                  <a16:creationId xmlns:a16="http://schemas.microsoft.com/office/drawing/2014/main" id="{9F75CF44-58E0-CF49-9E1C-463536DD6D92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7A362EBF-CD5A-4142-8441-D4957096E564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218FBFDE-7BFD-DB4F-883E-BEF6AD66B75F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A6889172-AEB2-4B49-ABBB-14A5EC539A77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>
              <a:extLst>
                <a:ext uri="{FF2B5EF4-FFF2-40B4-BE49-F238E27FC236}">
                  <a16:creationId xmlns:a16="http://schemas.microsoft.com/office/drawing/2014/main" id="{E7812F82-53CA-9C4F-BE00-FB80E6A90998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>
              <a:extLst>
                <a:ext uri="{FF2B5EF4-FFF2-40B4-BE49-F238E27FC236}">
                  <a16:creationId xmlns:a16="http://schemas.microsoft.com/office/drawing/2014/main" id="{CE45FCEA-1E45-1343-8C1C-A3BEC099F383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B6E18050-9C35-304A-9775-60B2821E1D4C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5221AB02-FC2F-414A-94B6-B8F74B382375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BE156E55-54A9-F549-AA7E-7C3CABBE8937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B8C93632-B41D-164C-8A56-30C5204E38F2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Logo">
            <a:extLst>
              <a:ext uri="{FF2B5EF4-FFF2-40B4-BE49-F238E27FC236}">
                <a16:creationId xmlns:a16="http://schemas.microsoft.com/office/drawing/2014/main" id="{5838021F-306A-1641-8435-E83EC810637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6" y="304199"/>
            <a:ext cx="269719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46" name="wissen.leben">
            <a:extLst>
              <a:ext uri="{FF2B5EF4-FFF2-40B4-BE49-F238E27FC236}">
                <a16:creationId xmlns:a16="http://schemas.microsoft.com/office/drawing/2014/main" id="{EFA1FCFF-ED22-EF47-B5EC-0ACF7025795C}"/>
              </a:ext>
            </a:extLst>
          </p:cNvPr>
          <p:cNvSpPr>
            <a:spLocks noEditPoints="1"/>
          </p:cNvSpPr>
          <p:nvPr/>
        </p:nvSpPr>
        <p:spPr bwMode="auto">
          <a:xfrm>
            <a:off x="358402" y="6323606"/>
            <a:ext cx="1348595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sp>
        <p:nvSpPr>
          <p:cNvPr id="58" name="Titel 1">
            <a:extLst>
              <a:ext uri="{FF2B5EF4-FFF2-40B4-BE49-F238E27FC236}">
                <a16:creationId xmlns:a16="http://schemas.microsoft.com/office/drawing/2014/main" id="{85805F51-5C97-E345-958F-2F1F3E4046D2}"/>
              </a:ext>
            </a:extLst>
          </p:cNvPr>
          <p:cNvSpPr txBox="1">
            <a:spLocks/>
          </p:cNvSpPr>
          <p:nvPr/>
        </p:nvSpPr>
        <p:spPr>
          <a:xfrm>
            <a:off x="359626" y="1962075"/>
            <a:ext cx="5036816" cy="498598"/>
          </a:xfrm>
          <a:prstGeom prst="rect">
            <a:avLst/>
          </a:prstGeom>
          <a:solidFill>
            <a:schemeClr val="bg2"/>
          </a:solidFill>
        </p:spPr>
        <p:txBody>
          <a:bodyPr vert="horz" wrap="none" lIns="89906" tIns="0" rIns="89906" bIns="0" rtlCol="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 kern="12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e-DE" sz="3596"/>
              <a:t>Titel der Präsentation auf</a:t>
            </a:r>
            <a:endParaRPr lang="de-DE" sz="3596" dirty="0"/>
          </a:p>
        </p:txBody>
      </p:sp>
      <p:sp>
        <p:nvSpPr>
          <p:cNvPr id="59" name="Untertitel 2">
            <a:extLst>
              <a:ext uri="{FF2B5EF4-FFF2-40B4-BE49-F238E27FC236}">
                <a16:creationId xmlns:a16="http://schemas.microsoft.com/office/drawing/2014/main" id="{21FA039B-FF8C-CC43-A7B1-3587AB2B0425}"/>
              </a:ext>
            </a:extLst>
          </p:cNvPr>
          <p:cNvSpPr txBox="1">
            <a:spLocks/>
          </p:cNvSpPr>
          <p:nvPr/>
        </p:nvSpPr>
        <p:spPr>
          <a:xfrm>
            <a:off x="359625" y="3590925"/>
            <a:ext cx="2013902" cy="18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lang="de-DE" sz="18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r>
              <a:rPr lang="en-GB" sz="1798"/>
              <a:t>Untertitel bzw. Kurzbeschreibung der Präsentation</a:t>
            </a:r>
          </a:p>
          <a:p>
            <a:r>
              <a:rPr lang="en-GB" sz="1798"/>
              <a:t>Name: der Referentin / des Referenten</a:t>
            </a:r>
            <a:endParaRPr lang="en-GB" sz="1798" dirty="0"/>
          </a:p>
        </p:txBody>
      </p:sp>
      <p:sp>
        <p:nvSpPr>
          <p:cNvPr id="60" name="Vertikaler Textplatzhalter 2">
            <a:extLst>
              <a:ext uri="{FF2B5EF4-FFF2-40B4-BE49-F238E27FC236}">
                <a16:creationId xmlns:a16="http://schemas.microsoft.com/office/drawing/2014/main" id="{757A8D0F-1525-5440-90DB-24F909E2470A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358402" y="2484439"/>
            <a:ext cx="4089403" cy="4985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596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</a:t>
            </a:r>
          </a:p>
        </p:txBody>
      </p:sp>
    </p:spTree>
    <p:extLst>
      <p:ext uri="{BB962C8B-B14F-4D97-AF65-F5344CB8AC3E}">
        <p14:creationId xmlns:p14="http://schemas.microsoft.com/office/powerpoint/2010/main" val="4021399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6" orient="horz" pos="1236">
          <p15:clr>
            <a:srgbClr val="FBAE40"/>
          </p15:clr>
        </p15:guide>
        <p15:guide id="7" orient="horz" pos="2262">
          <p15:clr>
            <a:srgbClr val="FBAE40"/>
          </p15:clr>
        </p15:guide>
        <p15:guide id="8" pos="227">
          <p15:clr>
            <a:srgbClr val="FBAE40"/>
          </p15:clr>
        </p15:guide>
        <p15:guide id="9" pos="7461">
          <p15:clr>
            <a:srgbClr val="FBAE40"/>
          </p15:clr>
        </p15:guide>
        <p15:guide id="10" orient="horz" pos="156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59625" y="1665066"/>
            <a:ext cx="11472051" cy="4240848"/>
          </a:xfrm>
        </p:spPr>
        <p:txBody>
          <a:bodyPr/>
          <a:lstStyle>
            <a:lvl1pPr marL="274363" marR="0" indent="-274363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  <a:lvl2pPr marL="539210" marR="0" indent="-280707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2pPr>
            <a:lvl3pPr marL="802472" marR="0" indent="-269605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3pPr>
            <a:lvl4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4pPr>
            <a:lvl5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5pPr>
            <a:lvl6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6pPr>
            <a:lvl7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7pPr>
            <a:lvl8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8pPr>
            <a:lvl9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9pPr>
          </a:lstStyle>
          <a:p>
            <a:pPr marL="274363" marR="0" lvl="0" indent="-274363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3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Fließtext auf erster Ebene // für weitere Aufzählungen </a:t>
            </a:r>
            <a:br>
              <a:rPr kumimoji="0" lang="de-DE" sz="23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de-DE" sz="23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&gt;&gt; Menü &gt; Start &gt; Absatz &gt; Listenebne erhöhen </a:t>
            </a:r>
          </a:p>
          <a:p>
            <a:pPr marL="539210" marR="0" lvl="1" indent="-280707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1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Zweite Ebene</a:t>
            </a:r>
          </a:p>
          <a:p>
            <a:pPr marL="802472" marR="0" lvl="2" indent="-269605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9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Dritte Ebene</a:t>
            </a:r>
          </a:p>
          <a:p>
            <a:pPr marL="1067320" marR="0" lvl="3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Vierte Ebene</a:t>
            </a:r>
          </a:p>
          <a:p>
            <a:pPr marL="1067320" marR="0" lvl="4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Fünfte Ebene</a:t>
            </a:r>
          </a:p>
          <a:p>
            <a:pPr marL="1067320" marR="0" lvl="5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Sechste Ebene</a:t>
            </a:r>
          </a:p>
          <a:p>
            <a:pPr marL="1067320" marR="0" lvl="6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Siebte Ebene</a:t>
            </a:r>
          </a:p>
          <a:p>
            <a:pPr marL="1067320" marR="0" lvl="7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Achte Ebene</a:t>
            </a:r>
          </a:p>
          <a:p>
            <a:pPr marL="1067320" marR="0" lvl="8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Neunte Ebene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1BA5F8B6-9755-B049-B5EE-24C8818A39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Transaktionen</a:t>
            </a:r>
            <a:endParaRPr lang="en-GB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7BA8AF51-BD09-E140-B970-8F7D15CD2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Datenbanken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AE209590-B7E9-864F-8E23-D8E66B67ED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B52BCD7-8B4B-1443-81DC-540C3C62FE02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Linie">
            <a:extLst>
              <a:ext uri="{FF2B5EF4-FFF2-40B4-BE49-F238E27FC236}">
                <a16:creationId xmlns:a16="http://schemas.microsoft.com/office/drawing/2014/main" id="{74E4E7DF-5D97-5A48-92FB-8CDE15E71AB3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3719835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1463">
          <p15:clr>
            <a:srgbClr val="FBAE40"/>
          </p15:clr>
        </p15:guide>
        <p15:guide id="7" orient="horz" pos="3618">
          <p15:clr>
            <a:srgbClr val="FBAE40"/>
          </p15:clr>
        </p15:guide>
        <p15:guide id="8" orient="horz" pos="851">
          <p15:clr>
            <a:srgbClr val="FBAE40"/>
          </p15:clr>
        </p15:guide>
        <p15:guide id="9" pos="227">
          <p15:clr>
            <a:srgbClr val="FBAE40"/>
          </p15:clr>
        </p15:guide>
        <p15:guide id="10" pos="746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962" y="1666800"/>
            <a:ext cx="5452008" cy="4239112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7842" y="1666800"/>
            <a:ext cx="5573833" cy="4239112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DD891D81-850B-104A-8882-3B4FE65D2A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Transaktionen</a:t>
            </a:r>
            <a:endParaRPr lang="en-GB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5C3E01FC-4088-3E4B-A987-3CBED1C47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Datenbanken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1227048F-4499-5747-BBA5-477A08D6E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B52BCD7-8B4B-1443-81DC-540C3C62FE02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Linie">
            <a:extLst>
              <a:ext uri="{FF2B5EF4-FFF2-40B4-BE49-F238E27FC236}">
                <a16:creationId xmlns:a16="http://schemas.microsoft.com/office/drawing/2014/main" id="{B3105BE5-7E5E-0845-B3F4-48E9C5D4B19D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2121607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+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1826" y="2615519"/>
            <a:ext cx="5572334" cy="3290393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7843" y="2615519"/>
            <a:ext cx="5573833" cy="3290393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E951C31-C6BD-824C-BF6E-8C71F39EAA7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9624" y="1666800"/>
            <a:ext cx="5574533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743" indent="0">
              <a:buNone/>
              <a:defRPr sz="1998" b="1"/>
            </a:lvl2pPr>
            <a:lvl3pPr marL="913486" indent="0">
              <a:buNone/>
              <a:defRPr sz="1798" b="1"/>
            </a:lvl3pPr>
            <a:lvl4pPr marL="1370228" indent="0">
              <a:buNone/>
              <a:defRPr sz="1598" b="1"/>
            </a:lvl4pPr>
            <a:lvl5pPr marL="1826971" indent="0">
              <a:buNone/>
              <a:defRPr sz="1598" b="1"/>
            </a:lvl5pPr>
            <a:lvl6pPr marL="2283714" indent="0">
              <a:buNone/>
              <a:defRPr sz="1598" b="1"/>
            </a:lvl6pPr>
            <a:lvl7pPr marL="2740457" indent="0">
              <a:buNone/>
              <a:defRPr sz="1598" b="1"/>
            </a:lvl7pPr>
            <a:lvl8pPr marL="3197200" indent="0">
              <a:buNone/>
              <a:defRPr sz="1598" b="1"/>
            </a:lvl8pPr>
            <a:lvl9pPr marL="3653942" indent="0">
              <a:buNone/>
              <a:defRPr sz="159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770AB22-F3E9-294E-99D4-9AB1D452A1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7840" y="1666800"/>
            <a:ext cx="5573834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743" indent="0">
              <a:buNone/>
              <a:defRPr sz="1998" b="1"/>
            </a:lvl2pPr>
            <a:lvl3pPr marL="913486" indent="0">
              <a:buNone/>
              <a:defRPr sz="1798" b="1"/>
            </a:lvl3pPr>
            <a:lvl4pPr marL="1370228" indent="0">
              <a:buNone/>
              <a:defRPr sz="1598" b="1"/>
            </a:lvl4pPr>
            <a:lvl5pPr marL="1826971" indent="0">
              <a:buNone/>
              <a:defRPr sz="1598" b="1"/>
            </a:lvl5pPr>
            <a:lvl6pPr marL="2283714" indent="0">
              <a:buNone/>
              <a:defRPr sz="1598" b="1"/>
            </a:lvl6pPr>
            <a:lvl7pPr marL="2740457" indent="0">
              <a:buNone/>
              <a:defRPr sz="1598" b="1"/>
            </a:lvl7pPr>
            <a:lvl8pPr marL="3197200" indent="0">
              <a:buNone/>
              <a:defRPr sz="1598" b="1"/>
            </a:lvl8pPr>
            <a:lvl9pPr marL="3653942" indent="0">
              <a:buNone/>
              <a:defRPr sz="159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7C6A65A7-1CBA-0D4F-B9D8-6D61E7871B6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Transaktionen</a:t>
            </a:r>
            <a:endParaRPr lang="en-GB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B6433E5C-9FED-DA4C-8DE8-B99B9F30010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Datenbanken</a:t>
            </a:r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AFD26347-1A0A-784C-8CCF-ACBD593832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B52BCD7-8B4B-1443-81DC-540C3C62FE02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Linie">
            <a:extLst>
              <a:ext uri="{FF2B5EF4-FFF2-40B4-BE49-F238E27FC236}">
                <a16:creationId xmlns:a16="http://schemas.microsoft.com/office/drawing/2014/main" id="{5D1988EE-945D-DC4D-B6FF-84072DB78E01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2970764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59625" y="904869"/>
            <a:ext cx="11472051" cy="57532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59625" y="1665065"/>
            <a:ext cx="11472051" cy="42408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grpSp>
        <p:nvGrpSpPr>
          <p:cNvPr id="76" name="Regieanweisungen">
            <a:extLst>
              <a:ext uri="{FF2B5EF4-FFF2-40B4-BE49-F238E27FC236}">
                <a16:creationId xmlns:a16="http://schemas.microsoft.com/office/drawing/2014/main" id="{D1E7AB19-6326-F842-B55D-602CEE998E58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81" name="Linie">
              <a:extLst>
                <a:ext uri="{FF2B5EF4-FFF2-40B4-BE49-F238E27FC236}">
                  <a16:creationId xmlns:a16="http://schemas.microsoft.com/office/drawing/2014/main" id="{E83804AF-E342-CE4F-B1EC-DEAF381D56D0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Linie">
              <a:extLst>
                <a:ext uri="{FF2B5EF4-FFF2-40B4-BE49-F238E27FC236}">
                  <a16:creationId xmlns:a16="http://schemas.microsoft.com/office/drawing/2014/main" id="{424FF1AA-1F85-0349-8AC7-B8DE428B8B2E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Linie">
              <a:extLst>
                <a:ext uri="{FF2B5EF4-FFF2-40B4-BE49-F238E27FC236}">
                  <a16:creationId xmlns:a16="http://schemas.microsoft.com/office/drawing/2014/main" id="{D3816368-3ED9-E949-869E-C138AEA477E6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Linie">
              <a:extLst>
                <a:ext uri="{FF2B5EF4-FFF2-40B4-BE49-F238E27FC236}">
                  <a16:creationId xmlns:a16="http://schemas.microsoft.com/office/drawing/2014/main" id="{A35BC36B-DBB2-8D43-8FC8-61482A66030E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Linie">
              <a:extLst>
                <a:ext uri="{FF2B5EF4-FFF2-40B4-BE49-F238E27FC236}">
                  <a16:creationId xmlns:a16="http://schemas.microsoft.com/office/drawing/2014/main" id="{1D0BC4A0-12DF-0742-991C-E85484A0CF65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Linie">
              <a:extLst>
                <a:ext uri="{FF2B5EF4-FFF2-40B4-BE49-F238E27FC236}">
                  <a16:creationId xmlns:a16="http://schemas.microsoft.com/office/drawing/2014/main" id="{28E5A8EC-4E8D-2243-AAA2-E0CA46623482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Linie">
              <a:extLst>
                <a:ext uri="{FF2B5EF4-FFF2-40B4-BE49-F238E27FC236}">
                  <a16:creationId xmlns:a16="http://schemas.microsoft.com/office/drawing/2014/main" id="{89CA6780-65ED-624F-AF8E-E86F7BC6A566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Linie">
              <a:extLst>
                <a:ext uri="{FF2B5EF4-FFF2-40B4-BE49-F238E27FC236}">
                  <a16:creationId xmlns:a16="http://schemas.microsoft.com/office/drawing/2014/main" id="{5C0C5252-6141-8542-B72D-C99EAD621600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Linie">
              <a:extLst>
                <a:ext uri="{FF2B5EF4-FFF2-40B4-BE49-F238E27FC236}">
                  <a16:creationId xmlns:a16="http://schemas.microsoft.com/office/drawing/2014/main" id="{B5AFC2EF-7146-F64A-AFFE-05B78978B34C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Linie">
              <a:extLst>
                <a:ext uri="{FF2B5EF4-FFF2-40B4-BE49-F238E27FC236}">
                  <a16:creationId xmlns:a16="http://schemas.microsoft.com/office/drawing/2014/main" id="{03D06505-86C7-C14B-8902-B14251A25389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Datumsplatzhalter 3">
            <a:extLst>
              <a:ext uri="{FF2B5EF4-FFF2-40B4-BE49-F238E27FC236}">
                <a16:creationId xmlns:a16="http://schemas.microsoft.com/office/drawing/2014/main" id="{BBC00DD8-CEB4-714C-9F21-1C97522ED6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Transaktionen</a:t>
            </a:r>
            <a:endParaRPr lang="en-GB"/>
          </a:p>
        </p:txBody>
      </p:sp>
      <p:sp>
        <p:nvSpPr>
          <p:cNvPr id="99" name="Fußzeilenplatzhalter 4">
            <a:extLst>
              <a:ext uri="{FF2B5EF4-FFF2-40B4-BE49-F238E27FC236}">
                <a16:creationId xmlns:a16="http://schemas.microsoft.com/office/drawing/2014/main" id="{20C08151-2A10-7E40-AD9E-0C6B1986F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Datenbanken</a:t>
            </a:r>
          </a:p>
        </p:txBody>
      </p:sp>
      <p:sp>
        <p:nvSpPr>
          <p:cNvPr id="100" name="Foliennummernplatzhalter 5">
            <a:extLst>
              <a:ext uri="{FF2B5EF4-FFF2-40B4-BE49-F238E27FC236}">
                <a16:creationId xmlns:a16="http://schemas.microsoft.com/office/drawing/2014/main" id="{B9FBCA1B-1C8C-194C-82E1-B0AC47CED4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B52BCD7-8B4B-1443-81DC-540C3C62FE02}" type="slidenum">
              <a:rPr lang="en-GB" smtClean="0"/>
              <a:t>‹#›</a:t>
            </a:fld>
            <a:endParaRPr lang="en-GB"/>
          </a:p>
        </p:txBody>
      </p:sp>
      <p:sp>
        <p:nvSpPr>
          <p:cNvPr id="101" name="Logo">
            <a:extLst>
              <a:ext uri="{FF2B5EF4-FFF2-40B4-BE49-F238E27FC236}">
                <a16:creationId xmlns:a16="http://schemas.microsoft.com/office/drawing/2014/main" id="{03F2C863-AB4B-0042-B635-635A91C8D52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304200"/>
            <a:ext cx="1438502" cy="41580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102" name="Linie">
            <a:extLst>
              <a:ext uri="{FF2B5EF4-FFF2-40B4-BE49-F238E27FC236}">
                <a16:creationId xmlns:a16="http://schemas.microsoft.com/office/drawing/2014/main" id="{60B90A70-D8B1-A04E-AE50-1F02457FB929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3988590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  <p:sldLayoutId id="2147483906" r:id="rId13"/>
    <p:sldLayoutId id="2147483907" r:id="rId14"/>
    <p:sldLayoutId id="2147483908" r:id="rId15"/>
    <p:sldLayoutId id="2147483909" r:id="rId16"/>
  </p:sldLayoutIdLst>
  <p:hf hdr="0"/>
  <p:txStyles>
    <p:titleStyle>
      <a:lvl1pPr marL="0" indent="0" algn="l" defTabSz="913463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797" b="1" i="0" kern="1200" baseline="0">
          <a:solidFill>
            <a:schemeClr val="bg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74363" indent="-274363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lang="de-DE" sz="2398" b="0" i="0" u="none" strike="noStrike" kern="1200" baseline="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39210" indent="-280707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21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02472" indent="-269605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9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7pPr>
      <a:lvl8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8pPr>
      <a:lvl9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9pPr>
    </p:bodyStyle>
    <p:otherStyle>
      <a:defPPr>
        <a:defRPr lang="de-DE"/>
      </a:defPPr>
      <a:lvl1pPr marL="0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32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463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194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925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657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388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120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3851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png"/><Relationship Id="rId5" Type="http://schemas.openxmlformats.org/officeDocument/2006/relationships/image" Target="../media/image152.png"/><Relationship Id="rId4" Type="http://schemas.openxmlformats.org/officeDocument/2006/relationships/image" Target="../media/image157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59.png"/><Relationship Id="rId7" Type="http://schemas.openxmlformats.org/officeDocument/2006/relationships/image" Target="../media/image15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10.png"/><Relationship Id="rId4" Type="http://schemas.openxmlformats.org/officeDocument/2006/relationships/image" Target="../media/image133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175.png"/><Relationship Id="rId18" Type="http://schemas.openxmlformats.org/officeDocument/2006/relationships/image" Target="../media/image180.png"/><Relationship Id="rId3" Type="http://schemas.openxmlformats.org/officeDocument/2006/relationships/image" Target="../media/image165.png"/><Relationship Id="rId7" Type="http://schemas.openxmlformats.org/officeDocument/2006/relationships/image" Target="../media/image169.png"/><Relationship Id="rId12" Type="http://schemas.openxmlformats.org/officeDocument/2006/relationships/image" Target="../media/image174.png"/><Relationship Id="rId17" Type="http://schemas.openxmlformats.org/officeDocument/2006/relationships/image" Target="../media/image179.png"/><Relationship Id="rId2" Type="http://schemas.openxmlformats.org/officeDocument/2006/relationships/notesSlide" Target="../notesSlides/notesSlide58.xml"/><Relationship Id="rId16" Type="http://schemas.openxmlformats.org/officeDocument/2006/relationships/image" Target="../media/image178.png"/><Relationship Id="rId20" Type="http://schemas.openxmlformats.org/officeDocument/2006/relationships/image" Target="../media/image18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8.png"/><Relationship Id="rId11" Type="http://schemas.openxmlformats.org/officeDocument/2006/relationships/image" Target="../media/image173.png"/><Relationship Id="rId5" Type="http://schemas.openxmlformats.org/officeDocument/2006/relationships/image" Target="../media/image167.png"/><Relationship Id="rId15" Type="http://schemas.openxmlformats.org/officeDocument/2006/relationships/image" Target="../media/image177.png"/><Relationship Id="rId10" Type="http://schemas.openxmlformats.org/officeDocument/2006/relationships/image" Target="../media/image172.png"/><Relationship Id="rId19" Type="http://schemas.openxmlformats.org/officeDocument/2006/relationships/image" Target="../media/image181.png"/><Relationship Id="rId4" Type="http://schemas.openxmlformats.org/officeDocument/2006/relationships/image" Target="../media/image166.png"/><Relationship Id="rId9" Type="http://schemas.openxmlformats.org/officeDocument/2006/relationships/image" Target="../media/image171.png"/><Relationship Id="rId14" Type="http://schemas.openxmlformats.org/officeDocument/2006/relationships/image" Target="../media/image176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32.png"/><Relationship Id="rId4" Type="http://schemas.openxmlformats.org/officeDocument/2006/relationships/image" Target="../media/image330.png"/><Relationship Id="rId9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53.png"/><Relationship Id="rId10" Type="http://schemas.openxmlformats.org/officeDocument/2006/relationships/image" Target="../media/image50.png"/><Relationship Id="rId4" Type="http://schemas.openxmlformats.org/officeDocument/2006/relationships/image" Target="../media/image52.png"/><Relationship Id="rId9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62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w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93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5" Type="http://schemas.openxmlformats.org/officeDocument/2006/relationships/image" Target="../media/image10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1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10.png"/><Relationship Id="rId4" Type="http://schemas.openxmlformats.org/officeDocument/2006/relationships/image" Target="../media/image13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0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601BB-6779-014A-A9D7-6811034CF8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Transaktionen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119CD3-2A94-8040-A408-5B8A4155E7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Datenbanken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8C1E5427-0DDF-5C46-A28E-5EF995B33D3B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r>
              <a:rPr lang="en-GB" dirty="0"/>
              <a:t>Tanya Braun</a:t>
            </a:r>
          </a:p>
          <a:p>
            <a:r>
              <a:rPr lang="en-GB" dirty="0" err="1"/>
              <a:t>Arbeitsgruppe</a:t>
            </a:r>
            <a:r>
              <a:rPr lang="en-GB" dirty="0"/>
              <a:t> Data Science, </a:t>
            </a:r>
            <a:r>
              <a:rPr lang="en-GB" dirty="0" err="1"/>
              <a:t>Institut</a:t>
            </a:r>
            <a:r>
              <a:rPr lang="en-GB" dirty="0"/>
              <a:t> </a:t>
            </a:r>
            <a:r>
              <a:rPr lang="en-GB" dirty="0" err="1"/>
              <a:t>für</a:t>
            </a:r>
            <a:r>
              <a:rPr lang="en-GB" dirty="0"/>
              <a:t> </a:t>
            </a:r>
            <a:r>
              <a:rPr lang="en-GB" dirty="0" err="1"/>
              <a:t>Informatik</a:t>
            </a:r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18883F3-BB9F-BDE9-1547-217B3CC92C80}"/>
              </a:ext>
            </a:extLst>
          </p:cNvPr>
          <p:cNvGrpSpPr/>
          <p:nvPr/>
        </p:nvGrpSpPr>
        <p:grpSpPr>
          <a:xfrm>
            <a:off x="6798562" y="1902975"/>
            <a:ext cx="4915071" cy="1394699"/>
            <a:chOff x="3284068" y="3565651"/>
            <a:chExt cx="8563513" cy="242998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841BB95-42EC-02FC-929C-3BA2A8B71DF9}"/>
                </a:ext>
              </a:extLst>
            </p:cNvPr>
            <p:cNvSpPr/>
            <p:nvPr/>
          </p:nvSpPr>
          <p:spPr>
            <a:xfrm>
              <a:off x="3407959" y="5593456"/>
              <a:ext cx="2933111" cy="4021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900" i="1" dirty="0"/>
                <a:t>Transaktionszustandsdiagramm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4B8FA32-480A-484D-E1ED-AD2BD736A570}"/>
                </a:ext>
              </a:extLst>
            </p:cNvPr>
            <p:cNvSpPr txBox="1"/>
            <p:nvPr/>
          </p:nvSpPr>
          <p:spPr>
            <a:xfrm>
              <a:off x="4347962" y="4485763"/>
              <a:ext cx="640160" cy="39587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DE" sz="1050" dirty="0"/>
                <a:t>aktiv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5DA13C5-58B9-6E8A-FEDD-3E18197D1A2C}"/>
                </a:ext>
              </a:extLst>
            </p:cNvPr>
            <p:cNvSpPr txBox="1"/>
            <p:nvPr/>
          </p:nvSpPr>
          <p:spPr>
            <a:xfrm>
              <a:off x="6076386" y="4485763"/>
              <a:ext cx="2454598" cy="39587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050" dirty="0"/>
                <a:t>t</a:t>
              </a:r>
              <a:r>
                <a:rPr lang="en-DE" sz="1050" dirty="0"/>
                <a:t>eilweise bestätigt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8E670D8-8365-AD0E-F851-65FF995DA3F3}"/>
                </a:ext>
              </a:extLst>
            </p:cNvPr>
            <p:cNvSpPr txBox="1"/>
            <p:nvPr/>
          </p:nvSpPr>
          <p:spPr>
            <a:xfrm>
              <a:off x="9572136" y="4485763"/>
              <a:ext cx="1186062" cy="39587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DE" sz="1050" dirty="0"/>
                <a:t>bestätigt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B616D17-5C09-3056-63AD-282FEC985BD4}"/>
                </a:ext>
              </a:extLst>
            </p:cNvPr>
            <p:cNvSpPr txBox="1"/>
            <p:nvPr/>
          </p:nvSpPr>
          <p:spPr>
            <a:xfrm>
              <a:off x="10724357" y="5511716"/>
              <a:ext cx="1123224" cy="39587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DE" sz="1050" dirty="0"/>
                <a:t>beendet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75AD504-7023-54A4-E5E1-04B642007D71}"/>
                </a:ext>
              </a:extLst>
            </p:cNvPr>
            <p:cNvSpPr txBox="1"/>
            <p:nvPr/>
          </p:nvSpPr>
          <p:spPr>
            <a:xfrm>
              <a:off x="7509382" y="5511723"/>
              <a:ext cx="2057935" cy="39587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050" dirty="0"/>
                <a:t>f</a:t>
              </a:r>
              <a:r>
                <a:rPr lang="en-DE" sz="1050" dirty="0"/>
                <a:t>ehlgeschlagen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01701C8-1F84-4CFC-8E2B-686862058C9A}"/>
                </a:ext>
              </a:extLst>
            </p:cNvPr>
            <p:cNvCxnSpPr>
              <a:cxnSpLocks/>
              <a:stCxn id="7" idx="6"/>
              <a:endCxn id="8" idx="2"/>
            </p:cNvCxnSpPr>
            <p:nvPr/>
          </p:nvCxnSpPr>
          <p:spPr>
            <a:xfrm>
              <a:off x="4988121" y="4683702"/>
              <a:ext cx="108826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8E8A5AC-917F-6DF8-18C8-C34583517E79}"/>
                </a:ext>
              </a:extLst>
            </p:cNvPr>
            <p:cNvCxnSpPr>
              <a:cxnSpLocks/>
              <a:stCxn id="8" idx="6"/>
              <a:endCxn id="9" idx="2"/>
            </p:cNvCxnSpPr>
            <p:nvPr/>
          </p:nvCxnSpPr>
          <p:spPr>
            <a:xfrm>
              <a:off x="8530985" y="4683702"/>
              <a:ext cx="104115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2AF7C42-5BAE-2E59-BD7C-7ADC3400C6C6}"/>
                </a:ext>
              </a:extLst>
            </p:cNvPr>
            <p:cNvCxnSpPr>
              <a:cxnSpLocks/>
              <a:stCxn id="7" idx="5"/>
              <a:endCxn id="11" idx="1"/>
            </p:cNvCxnSpPr>
            <p:nvPr/>
          </p:nvCxnSpPr>
          <p:spPr>
            <a:xfrm>
              <a:off x="4894372" y="4823667"/>
              <a:ext cx="2916387" cy="74603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A46E910-59C9-C7D8-04E1-40355FE61A11}"/>
                </a:ext>
              </a:extLst>
            </p:cNvPr>
            <p:cNvCxnSpPr>
              <a:cxnSpLocks/>
              <a:stCxn id="8" idx="5"/>
              <a:endCxn id="11" idx="0"/>
            </p:cNvCxnSpPr>
            <p:nvPr/>
          </p:nvCxnSpPr>
          <p:spPr>
            <a:xfrm>
              <a:off x="8171517" y="4823667"/>
              <a:ext cx="366832" cy="68805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89AD685-24F3-B75A-6296-6E575BCDEFD8}"/>
                </a:ext>
              </a:extLst>
            </p:cNvPr>
            <p:cNvCxnSpPr>
              <a:cxnSpLocks/>
              <a:stCxn id="9" idx="5"/>
              <a:endCxn id="10" idx="1"/>
            </p:cNvCxnSpPr>
            <p:nvPr/>
          </p:nvCxnSpPr>
          <p:spPr>
            <a:xfrm>
              <a:off x="10584503" y="4823667"/>
              <a:ext cx="304346" cy="7460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5CD9789-5952-033A-0CBD-AB2B4E9A5522}"/>
                </a:ext>
              </a:extLst>
            </p:cNvPr>
            <p:cNvCxnSpPr>
              <a:cxnSpLocks/>
              <a:stCxn id="11" idx="6"/>
              <a:endCxn id="10" idx="2"/>
            </p:cNvCxnSpPr>
            <p:nvPr/>
          </p:nvCxnSpPr>
          <p:spPr>
            <a:xfrm flipV="1">
              <a:off x="9567317" y="5709656"/>
              <a:ext cx="1157040" cy="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6F597D1-B3E7-2E4F-BEE9-01A227A72BC9}"/>
                </a:ext>
              </a:extLst>
            </p:cNvPr>
            <p:cNvCxnSpPr>
              <a:cxnSpLocks/>
              <a:endCxn id="7" idx="2"/>
            </p:cNvCxnSpPr>
            <p:nvPr/>
          </p:nvCxnSpPr>
          <p:spPr>
            <a:xfrm flipV="1">
              <a:off x="3284068" y="4683702"/>
              <a:ext cx="1063894" cy="646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8">
                  <a:extLst>
                    <a:ext uri="{FF2B5EF4-FFF2-40B4-BE49-F238E27FC236}">
                      <a16:creationId xmlns:a16="http://schemas.microsoft.com/office/drawing/2014/main" id="{CB42B199-CC0D-DE98-BFCA-095E16BCB1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23865" y="5043197"/>
                  <a:ext cx="719418" cy="1845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sz="900" i="0" dirty="0" smtClean="0">
                            <a:latin typeface="Cambria Math" panose="02040503050406030204" pitchFamily="18" charset="0"/>
                          </a:rPr>
                          <m:t>abort</m:t>
                        </m:r>
                      </m:oMath>
                    </m:oMathPara>
                  </a14:m>
                  <a:endParaRPr lang="de-DE" sz="900" dirty="0"/>
                </a:p>
              </p:txBody>
            </p:sp>
          </mc:Choice>
          <mc:Fallback xmlns="">
            <p:sp>
              <p:nvSpPr>
                <p:cNvPr id="19" name="Rectangle 8">
                  <a:extLst>
                    <a:ext uri="{FF2B5EF4-FFF2-40B4-BE49-F238E27FC236}">
                      <a16:creationId xmlns:a16="http://schemas.microsoft.com/office/drawing/2014/main" id="{CB42B199-CC0D-DE98-BFCA-095E16BCB16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423865" y="5043197"/>
                  <a:ext cx="719418" cy="184590"/>
                </a:xfrm>
                <a:prstGeom prst="rect">
                  <a:avLst/>
                </a:prstGeom>
                <a:blipFill>
                  <a:blip r:embed="rId2"/>
                  <a:stretch>
                    <a:fillRect t="-10000" b="-10000"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9">
                  <a:extLst>
                    <a:ext uri="{FF2B5EF4-FFF2-40B4-BE49-F238E27FC236}">
                      <a16:creationId xmlns:a16="http://schemas.microsoft.com/office/drawing/2014/main" id="{3966D76B-19F2-0AC6-A18A-DD38D56033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09887" y="5045868"/>
                  <a:ext cx="719418" cy="1845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sz="900" i="0" dirty="0" smtClean="0">
                            <a:latin typeface="Cambria Math" panose="02040503050406030204" pitchFamily="18" charset="0"/>
                          </a:rPr>
                          <m:t>abort</m:t>
                        </m:r>
                      </m:oMath>
                    </m:oMathPara>
                  </a14:m>
                  <a:endParaRPr lang="de-DE" sz="900" dirty="0"/>
                </a:p>
              </p:txBody>
            </p:sp>
          </mc:Choice>
          <mc:Fallback xmlns="">
            <p:sp>
              <p:nvSpPr>
                <p:cNvPr id="20" name="Rectangle 9">
                  <a:extLst>
                    <a:ext uri="{FF2B5EF4-FFF2-40B4-BE49-F238E27FC236}">
                      <a16:creationId xmlns:a16="http://schemas.microsoft.com/office/drawing/2014/main" id="{3966D76B-19F2-0AC6-A18A-DD38D56033C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309887" y="5045868"/>
                  <a:ext cx="719418" cy="184590"/>
                </a:xfrm>
                <a:prstGeom prst="rect">
                  <a:avLst/>
                </a:prstGeom>
                <a:blipFill>
                  <a:blip r:embed="rId3"/>
                  <a:stretch>
                    <a:fillRect b="-10000"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10">
                  <a:extLst>
                    <a:ext uri="{FF2B5EF4-FFF2-40B4-BE49-F238E27FC236}">
                      <a16:creationId xmlns:a16="http://schemas.microsoft.com/office/drawing/2014/main" id="{5F3FB05F-AD6B-6DB8-A880-FF6AA40A69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62981" y="4405025"/>
                  <a:ext cx="719418" cy="1845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sz="900" i="0" dirty="0" smtClean="0">
                            <a:latin typeface="Cambria Math" panose="02040503050406030204" pitchFamily="18" charset="0"/>
                          </a:rPr>
                          <m:t>commit</m:t>
                        </m:r>
                      </m:oMath>
                    </m:oMathPara>
                  </a14:m>
                  <a:endParaRPr lang="de-DE" sz="900" dirty="0"/>
                </a:p>
              </p:txBody>
            </p:sp>
          </mc:Choice>
          <mc:Fallback xmlns="">
            <p:sp>
              <p:nvSpPr>
                <p:cNvPr id="21" name="Rectangle 10">
                  <a:extLst>
                    <a:ext uri="{FF2B5EF4-FFF2-40B4-BE49-F238E27FC236}">
                      <a16:creationId xmlns:a16="http://schemas.microsoft.com/office/drawing/2014/main" id="{5F3FB05F-AD6B-6DB8-A880-FF6AA40A69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662981" y="4405025"/>
                  <a:ext cx="719418" cy="184590"/>
                </a:xfrm>
                <a:prstGeom prst="rect">
                  <a:avLst/>
                </a:prstGeom>
                <a:blipFill>
                  <a:blip r:embed="rId4"/>
                  <a:stretch>
                    <a:fillRect l="-9091" t="-10000" r="-3030" b="-10000"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11">
                  <a:extLst>
                    <a:ext uri="{FF2B5EF4-FFF2-40B4-BE49-F238E27FC236}">
                      <a16:creationId xmlns:a16="http://schemas.microsoft.com/office/drawing/2014/main" id="{0EF0C1B9-9C29-85BC-0AE4-C4A411D2C9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36034" y="4254471"/>
                  <a:ext cx="981810" cy="3081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sz="900" i="0" dirty="0" smtClean="0">
                            <a:latin typeface="Cambria Math" panose="02040503050406030204" pitchFamily="18" charset="0"/>
                          </a:rPr>
                          <m:t>end</m:t>
                        </m:r>
                        <m:r>
                          <a:rPr lang="de-DE" sz="900" i="0" dirty="0" smtClean="0">
                            <a:latin typeface="Cambria Math" panose="02040503050406030204" pitchFamily="18" charset="0"/>
                          </a:rPr>
                          <m:t>_</m:t>
                        </m:r>
                      </m:oMath>
                    </m:oMathPara>
                  </a14:m>
                  <a:endParaRPr lang="de-DE" sz="900" dirty="0"/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sz="900" i="0" dirty="0" smtClean="0">
                            <a:latin typeface="Cambria Math" panose="02040503050406030204" pitchFamily="18" charset="0"/>
                          </a:rPr>
                          <m:t>transaction</m:t>
                        </m:r>
                      </m:oMath>
                    </m:oMathPara>
                  </a14:m>
                  <a:endParaRPr lang="de-DE" sz="900" dirty="0"/>
                </a:p>
              </p:txBody>
            </p:sp>
          </mc:Choice>
          <mc:Fallback xmlns="">
            <p:sp>
              <p:nvSpPr>
                <p:cNvPr id="22" name="Rectangle 11">
                  <a:extLst>
                    <a:ext uri="{FF2B5EF4-FFF2-40B4-BE49-F238E27FC236}">
                      <a16:creationId xmlns:a16="http://schemas.microsoft.com/office/drawing/2014/main" id="{0EF0C1B9-9C29-85BC-0AE4-C4A411D2C98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036034" y="4254471"/>
                  <a:ext cx="981810" cy="308102"/>
                </a:xfrm>
                <a:prstGeom prst="rect">
                  <a:avLst/>
                </a:prstGeom>
                <a:blipFill>
                  <a:blip r:embed="rId5"/>
                  <a:stretch>
                    <a:fillRect l="-8696" t="-20000" r="-2174" b="-33333"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12">
                  <a:extLst>
                    <a:ext uri="{FF2B5EF4-FFF2-40B4-BE49-F238E27FC236}">
                      <a16:creationId xmlns:a16="http://schemas.microsoft.com/office/drawing/2014/main" id="{00AEA895-2A7E-5E51-E3AF-C1D4D4E550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55449" y="3565651"/>
                  <a:ext cx="827258" cy="6434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900" i="0" dirty="0" smtClean="0">
                          <a:latin typeface="Cambria Math" panose="02040503050406030204" pitchFamily="18" charset="0"/>
                        </a:rPr>
                        <m:t>read</m:t>
                      </m:r>
                    </m:oMath>
                  </a14:m>
                  <a:r>
                    <a:rPr lang="de-DE" sz="900" dirty="0"/>
                    <a:t>,</a:t>
                  </a:r>
                  <a:endParaRPr lang="de-DE" sz="900" i="0" dirty="0"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sz="900" i="0" dirty="0" smtClean="0">
                            <a:latin typeface="Cambria Math" panose="02040503050406030204" pitchFamily="18" charset="0"/>
                          </a:rPr>
                          <m:t>write</m:t>
                        </m:r>
                      </m:oMath>
                    </m:oMathPara>
                  </a14:m>
                  <a:endParaRPr lang="de-DE" sz="900" dirty="0"/>
                </a:p>
              </p:txBody>
            </p:sp>
          </mc:Choice>
          <mc:Fallback xmlns="">
            <p:sp>
              <p:nvSpPr>
                <p:cNvPr id="23" name="Rectangle 12">
                  <a:extLst>
                    <a:ext uri="{FF2B5EF4-FFF2-40B4-BE49-F238E27FC236}">
                      <a16:creationId xmlns:a16="http://schemas.microsoft.com/office/drawing/2014/main" id="{00AEA895-2A7E-5E51-E3AF-C1D4D4E5504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255449" y="3565651"/>
                  <a:ext cx="827258" cy="64348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13">
                  <a:extLst>
                    <a:ext uri="{FF2B5EF4-FFF2-40B4-BE49-F238E27FC236}">
                      <a16:creationId xmlns:a16="http://schemas.microsoft.com/office/drawing/2014/main" id="{0AEC903E-7F29-E709-4E2E-9D850174D4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4068" y="4248793"/>
                  <a:ext cx="981810" cy="3081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sz="900" i="0" dirty="0" smtClean="0">
                            <a:latin typeface="Cambria Math" panose="02040503050406030204" pitchFamily="18" charset="0"/>
                          </a:rPr>
                          <m:t>begin</m:t>
                        </m:r>
                        <m:r>
                          <a:rPr lang="de-DE" sz="900" i="0" dirty="0" smtClean="0">
                            <a:latin typeface="Cambria Math" panose="02040503050406030204" pitchFamily="18" charset="0"/>
                          </a:rPr>
                          <m:t>_</m:t>
                        </m:r>
                      </m:oMath>
                    </m:oMathPara>
                  </a14:m>
                  <a:endParaRPr lang="de-DE" sz="900" dirty="0"/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sz="900" i="0" dirty="0" smtClean="0">
                            <a:latin typeface="Cambria Math" panose="02040503050406030204" pitchFamily="18" charset="0"/>
                          </a:rPr>
                          <m:t>transaction</m:t>
                        </m:r>
                      </m:oMath>
                    </m:oMathPara>
                  </a14:m>
                  <a:endParaRPr lang="de-DE" sz="900" dirty="0"/>
                </a:p>
              </p:txBody>
            </p:sp>
          </mc:Choice>
          <mc:Fallback xmlns="">
            <p:sp>
              <p:nvSpPr>
                <p:cNvPr id="24" name="Rectangle 13">
                  <a:extLst>
                    <a:ext uri="{FF2B5EF4-FFF2-40B4-BE49-F238E27FC236}">
                      <a16:creationId xmlns:a16="http://schemas.microsoft.com/office/drawing/2014/main" id="{0AEC903E-7F29-E709-4E2E-9D850174D4F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284068" y="4248793"/>
                  <a:ext cx="981810" cy="308102"/>
                </a:xfrm>
                <a:prstGeom prst="rect">
                  <a:avLst/>
                </a:prstGeom>
                <a:blipFill>
                  <a:blip r:embed="rId7"/>
                  <a:stretch>
                    <a:fillRect l="-8889" t="-26667" r="-4444" b="-33333"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Curved Connector 24">
              <a:extLst>
                <a:ext uri="{FF2B5EF4-FFF2-40B4-BE49-F238E27FC236}">
                  <a16:creationId xmlns:a16="http://schemas.microsoft.com/office/drawing/2014/main" id="{D4F9893A-735E-9C7B-74AB-8FCCFDD98582}"/>
                </a:ext>
              </a:extLst>
            </p:cNvPr>
            <p:cNvCxnSpPr>
              <a:cxnSpLocks/>
              <a:stCxn id="7" idx="7"/>
              <a:endCxn id="7" idx="1"/>
            </p:cNvCxnSpPr>
            <p:nvPr/>
          </p:nvCxnSpPr>
          <p:spPr>
            <a:xfrm rot="16200000" flipV="1">
              <a:off x="4668042" y="4317407"/>
              <a:ext cx="22127" cy="452661"/>
            </a:xfrm>
            <a:prstGeom prst="curvedConnector3">
              <a:avLst>
                <a:gd name="adj1" fmla="val 2062008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19436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Realisierung von Read und Write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03237" name="Rectangle 5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Aktionen zur Realisierung einer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read</m:t>
                    </m:r>
                    <m:r>
                      <a:rPr lang="de-DE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item</m:t>
                    </m:r>
                    <m:d>
                      <m:dPr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-Anweisung:</a:t>
                </a:r>
              </a:p>
              <a:p>
                <a:pPr marL="726810" lvl="1" indent="-457200">
                  <a:buFont typeface="+mj-lt"/>
                  <a:buAutoNum type="arabicPeriod"/>
                </a:pPr>
                <a:r>
                  <a:rPr lang="de-DE" dirty="0"/>
                  <a:t>Suche Adresse des Plattenblocks, der Datenobjekt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enthält</a:t>
                </a:r>
              </a:p>
              <a:p>
                <a:pPr marL="726810" lvl="1" indent="-457200">
                  <a:buFont typeface="+mj-lt"/>
                  <a:buAutoNum type="arabicPeriod"/>
                </a:pPr>
                <a:r>
                  <a:rPr lang="de-DE" dirty="0"/>
                  <a:t>Kopiere den ermittelten Plattenblock in Arbeitsspeicher (sofern der Plattenblock noch extern ist, d.h. sich nicht im internen Arbeitsspeicher befindet)</a:t>
                </a:r>
              </a:p>
              <a:p>
                <a:pPr marL="726810" lvl="1" indent="-457200">
                  <a:buFont typeface="+mj-lt"/>
                  <a:buAutoNum type="arabicPeriod"/>
                </a:pPr>
                <a:r>
                  <a:rPr lang="de-DE" dirty="0"/>
                  <a:t>Kopiere den Wert des Datenobjekts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in die entsprechende Programm-variable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de-DE" dirty="0"/>
              </a:p>
              <a:p>
                <a:r>
                  <a:rPr lang="de-DE" dirty="0"/>
                  <a:t>Aktionen zur Realisierung einer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write</m:t>
                    </m:r>
                    <m:r>
                      <a:rPr lang="de-DE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item</m:t>
                    </m:r>
                    <m:d>
                      <m:dPr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-Anweisung:</a:t>
                </a:r>
              </a:p>
              <a:p>
                <a:pPr marL="726810" lvl="1" indent="-457200">
                  <a:buFont typeface="+mj-lt"/>
                  <a:buAutoNum type="arabicPeriod"/>
                </a:pPr>
                <a:r>
                  <a:rPr lang="de-DE" dirty="0"/>
                  <a:t>Suche Adresse des Plattenblocks, der Datenobjekt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enthält</a:t>
                </a:r>
              </a:p>
              <a:p>
                <a:pPr marL="726810" lvl="1" indent="-457200">
                  <a:buFont typeface="+mj-lt"/>
                  <a:buAutoNum type="arabicPeriod"/>
                </a:pPr>
                <a:r>
                  <a:rPr lang="de-DE" dirty="0"/>
                  <a:t>Kopiere den ermittelten Block in Arbeitsspeicher (sofern der Plattenblock noch extern ist, d.h. sich nicht im internen Arbeitsspeicher befindet)</a:t>
                </a:r>
              </a:p>
              <a:p>
                <a:pPr marL="726810" lvl="1" indent="-457200">
                  <a:buFont typeface="+mj-lt"/>
                  <a:buAutoNum type="arabicPeriod"/>
                </a:pPr>
                <a:r>
                  <a:rPr lang="de-DE" dirty="0"/>
                  <a:t>Kopiere den Wert der Programmvariablen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an die entsprechende Stelle im Arbeitsspeicher</a:t>
                </a:r>
              </a:p>
              <a:p>
                <a:pPr marL="726810" lvl="1" indent="-457200">
                  <a:buFont typeface="+mj-lt"/>
                  <a:buAutoNum type="arabicPeriod"/>
                </a:pPr>
                <a:r>
                  <a:rPr lang="de-DE" dirty="0"/>
                  <a:t>Schreibe den modifizierten Block </a:t>
                </a:r>
                <a:r>
                  <a:rPr lang="de-DE" dirty="0">
                    <a:solidFill>
                      <a:srgbClr val="FFC000"/>
                    </a:solidFill>
                  </a:rPr>
                  <a:t>sofort oder später</a:t>
                </a:r>
                <a:r>
                  <a:rPr lang="de-DE" dirty="0"/>
                  <a:t> in den Plattenblock</a:t>
                </a:r>
              </a:p>
            </p:txBody>
          </p:sp>
        </mc:Choice>
        <mc:Fallback xmlns="">
          <p:sp>
            <p:nvSpPr>
              <p:cNvPr id="1503237" name="Rectangl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 r="-44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86DD4F-DA17-7C07-7D98-4EAF59E0C82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9710CE-41F4-777D-8287-916C26BC39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206226770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WEITERE TRANSAKTIONSFEHLER (3/3)</a:t>
            </a:r>
          </a:p>
        </p:txBody>
      </p:sp>
      <p:sp>
        <p:nvSpPr>
          <p:cNvPr id="1521670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6"/>
            </a:pPr>
            <a:r>
              <a:rPr lang="de-DE" dirty="0">
                <a:solidFill>
                  <a:srgbClr val="FFC000"/>
                </a:solidFill>
              </a:rPr>
              <a:t>Transaktionsannullierung</a:t>
            </a:r>
            <a:r>
              <a:rPr lang="de-DE" dirty="0"/>
              <a:t>:  [kein klassischer Fehlerfall]</a:t>
            </a:r>
          </a:p>
          <a:p>
            <a:pPr lvl="1"/>
            <a:r>
              <a:rPr lang="de-DE" dirty="0"/>
              <a:t>Ein bestimmter DB-Zustand kann dazu führen, dass eine Transaktion „aus inhaltlichen Gründen“ nicht weiter ausgeführt wird, falls z.B. kein genügend hohes Guthaben für eine Abbuchung vorliegt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de-DE" dirty="0">
                <a:solidFill>
                  <a:srgbClr val="FFC000"/>
                </a:solidFill>
              </a:rPr>
              <a:t>Nebenläufigkeitskontrolle</a:t>
            </a:r>
            <a:r>
              <a:rPr lang="de-DE" dirty="0"/>
              <a:t>:  [kein klassischer Fehlerfall]</a:t>
            </a:r>
          </a:p>
          <a:p>
            <a:pPr lvl="1"/>
            <a:r>
              <a:rPr lang="de-DE" dirty="0"/>
              <a:t>Komponente zur Überwachung der nebenläufigen Transaktionsausführung veranlasst Unterbrechung (nicht Abbruch) einer Transaktion, um Interferenzen mit anderen Transaktionen zu vermeiden</a:t>
            </a:r>
          </a:p>
          <a:p>
            <a:pPr lvl="2"/>
            <a:r>
              <a:rPr lang="de-DE" dirty="0"/>
              <a:t>Gestoppte Transaktion wird später wieder gestartet</a:t>
            </a:r>
          </a:p>
          <a:p>
            <a:pPr lvl="1"/>
            <a:endParaRPr lang="de-DE" dirty="0"/>
          </a:p>
          <a:p>
            <a:r>
              <a:rPr lang="de-DE" dirty="0"/>
              <a:t>Die aufgezählten und weitere Fehlerfälle kann man durch nachfolgend beschriebene, einfache Basis-Mechanismen zu „reparieren“ versuchen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100</a:t>
            </a:fld>
            <a:endParaRPr lang="de-D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DAFA3E-A83A-E1CA-F5AC-EDEE6AB45E8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08DC26-B5DE-3FBA-7118-337986A1FE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132129335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Beispiel: System- oder Medienfehler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Transaktionen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de-DE" dirty="0"/>
                  <a:t> wurden vor dem Ausfall erfolgreich beendet </a:t>
                </a:r>
                <a:br>
                  <a:rPr lang="de-DE" dirty="0"/>
                </a:br>
                <a:r>
                  <a:rPr lang="de-DE" dirty="0">
                    <a:sym typeface="Wingdings"/>
                  </a:rPr>
                  <a:t>➝ </a:t>
                </a:r>
                <a:r>
                  <a:rPr lang="de-DE" dirty="0">
                    <a:solidFill>
                      <a:schemeClr val="accent1"/>
                    </a:solidFill>
                    <a:sym typeface="Wingdings"/>
                  </a:rPr>
                  <a:t>Dauerhaftigkeit</a:t>
                </a:r>
                <a:r>
                  <a:rPr lang="de-DE" dirty="0">
                    <a:sym typeface="Wingdings"/>
                  </a:rPr>
                  <a:t>: Es muss sicher-gestellt werden, dass die Effekte beibehalten werden oder wiederhergestellt werden können (</a:t>
                </a:r>
                <a:r>
                  <a:rPr lang="de-DE" i="1" dirty="0" err="1">
                    <a:sym typeface="Wingdings"/>
                  </a:rPr>
                  <a:t>redo</a:t>
                </a:r>
                <a:r>
                  <a:rPr lang="de-DE" dirty="0">
                    <a:sym typeface="Wingdings"/>
                  </a:rPr>
                  <a:t>)</a:t>
                </a:r>
              </a:p>
              <a:p>
                <a:r>
                  <a:rPr lang="de-DE" dirty="0"/>
                  <a:t>Transaktionen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de-DE" dirty="0"/>
                  <a:t> wurden noch nicht beendet </a:t>
                </a:r>
                <a:br>
                  <a:rPr lang="de-DE" dirty="0"/>
                </a:br>
                <a:r>
                  <a:rPr lang="de-DE" dirty="0">
                    <a:sym typeface="Wingdings"/>
                  </a:rPr>
                  <a:t>➝ </a:t>
                </a:r>
                <a:r>
                  <a:rPr lang="de-DE" dirty="0" err="1">
                    <a:solidFill>
                      <a:schemeClr val="accent1"/>
                    </a:solidFill>
                    <a:sym typeface="Wingdings"/>
                  </a:rPr>
                  <a:t>Atomarität</a:t>
                </a:r>
                <a:r>
                  <a:rPr lang="de-DE" dirty="0">
                    <a:sym typeface="Wingdings"/>
                  </a:rPr>
                  <a:t>: Alle Effekte müssen rückgängig gemacht werden (</a:t>
                </a:r>
                <a:r>
                  <a:rPr lang="de-DE" i="1" dirty="0" err="1">
                    <a:sym typeface="Wingdings"/>
                  </a:rPr>
                  <a:t>undo</a:t>
                </a:r>
                <a:r>
                  <a:rPr lang="de-DE" dirty="0">
                    <a:sym typeface="Wingdings"/>
                  </a:rPr>
                  <a:t>)</a:t>
                </a:r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101</a:t>
            </a:fld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9B60C81-016D-069D-C520-0BA83F47AB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AB0BAAA-DC09-3957-A75E-A314A75E55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91A0B60-7DED-DBF4-4D18-9018E210ED7B}"/>
              </a:ext>
            </a:extLst>
          </p:cNvPr>
          <p:cNvGrpSpPr/>
          <p:nvPr/>
        </p:nvGrpSpPr>
        <p:grpSpPr>
          <a:xfrm>
            <a:off x="7797871" y="3691949"/>
            <a:ext cx="4033804" cy="2213965"/>
            <a:chOff x="7114874" y="3690257"/>
            <a:chExt cx="4033804" cy="2213965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B12650D-34D9-BB8F-FF01-CF3B896F6761}"/>
                </a:ext>
              </a:extLst>
            </p:cNvPr>
            <p:cNvCxnSpPr>
              <a:cxnSpLocks/>
            </p:cNvCxnSpPr>
            <p:nvPr/>
          </p:nvCxnSpPr>
          <p:spPr>
            <a:xfrm>
              <a:off x="7388154" y="5410200"/>
              <a:ext cx="376052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A547FDB-C4B9-44E5-839F-434A2A13ABB9}"/>
                </a:ext>
              </a:extLst>
            </p:cNvPr>
            <p:cNvCxnSpPr/>
            <p:nvPr/>
          </p:nvCxnSpPr>
          <p:spPr>
            <a:xfrm flipV="1">
              <a:off x="7391400" y="3690257"/>
              <a:ext cx="0" cy="173082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5003EF9-3947-5963-C36C-37CA2BBB7112}"/>
                    </a:ext>
                  </a:extLst>
                </p:cNvPr>
                <p:cNvSpPr txBox="1"/>
                <p:nvPr/>
              </p:nvSpPr>
              <p:spPr>
                <a:xfrm>
                  <a:off x="7114874" y="3857731"/>
                  <a:ext cx="273280" cy="138499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de-DE" b="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5003EF9-3947-5963-C36C-37CA2BBB71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4874" y="3857731"/>
                  <a:ext cx="273280" cy="1384995"/>
                </a:xfrm>
                <a:prstGeom prst="rect">
                  <a:avLst/>
                </a:prstGeom>
                <a:blipFill>
                  <a:blip r:embed="rId3"/>
                  <a:stretch>
                    <a:fillRect l="-13043" r="-4348" b="-1818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2A6027-7FFC-E515-FE5B-26023DC3318D}"/>
                </a:ext>
              </a:extLst>
            </p:cNvPr>
            <p:cNvSpPr txBox="1"/>
            <p:nvPr/>
          </p:nvSpPr>
          <p:spPr>
            <a:xfrm>
              <a:off x="10534407" y="5044147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/>
                <a:t>time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B38AE1A-904E-BADC-06AB-B7BDABE269C1}"/>
                </a:ext>
              </a:extLst>
            </p:cNvPr>
            <p:cNvCxnSpPr>
              <a:cxnSpLocks/>
            </p:cNvCxnSpPr>
            <p:nvPr/>
          </p:nvCxnSpPr>
          <p:spPr>
            <a:xfrm>
              <a:off x="7713964" y="4003008"/>
              <a:ext cx="2002530" cy="0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5BE8DC2-16C9-A22C-5C99-25E674F2D2CA}"/>
                </a:ext>
              </a:extLst>
            </p:cNvPr>
            <p:cNvCxnSpPr>
              <a:cxnSpLocks/>
            </p:cNvCxnSpPr>
            <p:nvPr/>
          </p:nvCxnSpPr>
          <p:spPr>
            <a:xfrm>
              <a:off x="7882267" y="4290580"/>
              <a:ext cx="760801" cy="0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349FB4D-18A7-9D54-1AB6-474BC864D9E3}"/>
                </a:ext>
              </a:extLst>
            </p:cNvPr>
            <p:cNvCxnSpPr>
              <a:cxnSpLocks/>
            </p:cNvCxnSpPr>
            <p:nvPr/>
          </p:nvCxnSpPr>
          <p:spPr>
            <a:xfrm>
              <a:off x="9493862" y="5094986"/>
              <a:ext cx="491718" cy="0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9720492-1E8D-FE08-B590-BC5D57A2ABB6}"/>
                </a:ext>
              </a:extLst>
            </p:cNvPr>
            <p:cNvCxnSpPr>
              <a:cxnSpLocks/>
            </p:cNvCxnSpPr>
            <p:nvPr/>
          </p:nvCxnSpPr>
          <p:spPr>
            <a:xfrm>
              <a:off x="8151555" y="4539153"/>
              <a:ext cx="2113579" cy="11075"/>
            </a:xfrm>
            <a:prstGeom prst="line">
              <a:avLst/>
            </a:prstGeom>
            <a:ln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8FCC045-2885-A41C-83A0-C1C4D347D677}"/>
                </a:ext>
              </a:extLst>
            </p:cNvPr>
            <p:cNvCxnSpPr>
              <a:cxnSpLocks/>
            </p:cNvCxnSpPr>
            <p:nvPr/>
          </p:nvCxnSpPr>
          <p:spPr>
            <a:xfrm>
              <a:off x="9104245" y="4794918"/>
              <a:ext cx="1160889" cy="0"/>
            </a:xfrm>
            <a:prstGeom prst="line">
              <a:avLst/>
            </a:prstGeom>
            <a:ln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9298A690-C8F3-007B-9E49-54C102B770BE}"/>
                </a:ext>
              </a:extLst>
            </p:cNvPr>
            <p:cNvSpPr/>
            <p:nvPr/>
          </p:nvSpPr>
          <p:spPr>
            <a:xfrm>
              <a:off x="10172244" y="3690257"/>
              <a:ext cx="175499" cy="1803052"/>
            </a:xfrm>
            <a:custGeom>
              <a:avLst/>
              <a:gdLst>
                <a:gd name="connsiteX0" fmla="*/ 55904 w 175499"/>
                <a:gd name="connsiteY0" fmla="*/ 0 h 1803052"/>
                <a:gd name="connsiteX1" fmla="*/ 63855 w 175499"/>
                <a:gd name="connsiteY1" fmla="*/ 105177 h 1803052"/>
                <a:gd name="connsiteX2" fmla="*/ 87709 w 175499"/>
                <a:gd name="connsiteY2" fmla="*/ 187818 h 1803052"/>
                <a:gd name="connsiteX3" fmla="*/ 245 w 175499"/>
                <a:gd name="connsiteY3" fmla="*/ 262945 h 1803052"/>
                <a:gd name="connsiteX4" fmla="*/ 119514 w 175499"/>
                <a:gd name="connsiteY4" fmla="*/ 315534 h 1803052"/>
                <a:gd name="connsiteX5" fmla="*/ 16147 w 175499"/>
                <a:gd name="connsiteY5" fmla="*/ 405687 h 1803052"/>
                <a:gd name="connsiteX6" fmla="*/ 103612 w 175499"/>
                <a:gd name="connsiteY6" fmla="*/ 443250 h 1803052"/>
                <a:gd name="connsiteX7" fmla="*/ 40001 w 175499"/>
                <a:gd name="connsiteY7" fmla="*/ 533403 h 1803052"/>
                <a:gd name="connsiteX8" fmla="*/ 111563 w 175499"/>
                <a:gd name="connsiteY8" fmla="*/ 601017 h 1803052"/>
                <a:gd name="connsiteX9" fmla="*/ 63855 w 175499"/>
                <a:gd name="connsiteY9" fmla="*/ 728733 h 1803052"/>
                <a:gd name="connsiteX10" fmla="*/ 127466 w 175499"/>
                <a:gd name="connsiteY10" fmla="*/ 818885 h 1803052"/>
                <a:gd name="connsiteX11" fmla="*/ 71806 w 175499"/>
                <a:gd name="connsiteY11" fmla="*/ 894013 h 1803052"/>
                <a:gd name="connsiteX12" fmla="*/ 159271 w 175499"/>
                <a:gd name="connsiteY12" fmla="*/ 1036754 h 1803052"/>
                <a:gd name="connsiteX13" fmla="*/ 79758 w 175499"/>
                <a:gd name="connsiteY13" fmla="*/ 1171984 h 1803052"/>
                <a:gd name="connsiteX14" fmla="*/ 159271 w 175499"/>
                <a:gd name="connsiteY14" fmla="*/ 1292186 h 1803052"/>
                <a:gd name="connsiteX15" fmla="*/ 79758 w 175499"/>
                <a:gd name="connsiteY15" fmla="*/ 1367315 h 1803052"/>
                <a:gd name="connsiteX16" fmla="*/ 175173 w 175499"/>
                <a:gd name="connsiteY16" fmla="*/ 1487517 h 1803052"/>
                <a:gd name="connsiteX17" fmla="*/ 87709 w 175499"/>
                <a:gd name="connsiteY17" fmla="*/ 1577670 h 1803052"/>
                <a:gd name="connsiteX18" fmla="*/ 175173 w 175499"/>
                <a:gd name="connsiteY18" fmla="*/ 1667823 h 1803052"/>
                <a:gd name="connsiteX19" fmla="*/ 119514 w 175499"/>
                <a:gd name="connsiteY19" fmla="*/ 1757975 h 1803052"/>
                <a:gd name="connsiteX20" fmla="*/ 143368 w 175499"/>
                <a:gd name="connsiteY20" fmla="*/ 1803052 h 1803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5499" h="1803052" extrusionOk="0">
                  <a:moveTo>
                    <a:pt x="55904" y="0"/>
                  </a:moveTo>
                  <a:cubicBezTo>
                    <a:pt x="51155" y="33189"/>
                    <a:pt x="52374" y="76193"/>
                    <a:pt x="63855" y="105177"/>
                  </a:cubicBezTo>
                  <a:cubicBezTo>
                    <a:pt x="69808" y="136618"/>
                    <a:pt x="91454" y="161741"/>
                    <a:pt x="87709" y="187818"/>
                  </a:cubicBezTo>
                  <a:cubicBezTo>
                    <a:pt x="76439" y="214765"/>
                    <a:pt x="-5281" y="242903"/>
                    <a:pt x="245" y="262945"/>
                  </a:cubicBezTo>
                  <a:cubicBezTo>
                    <a:pt x="4050" y="283413"/>
                    <a:pt x="120032" y="293258"/>
                    <a:pt x="119514" y="315534"/>
                  </a:cubicBezTo>
                  <a:cubicBezTo>
                    <a:pt x="123977" y="339539"/>
                    <a:pt x="20086" y="381748"/>
                    <a:pt x="16147" y="405687"/>
                  </a:cubicBezTo>
                  <a:cubicBezTo>
                    <a:pt x="7355" y="426032"/>
                    <a:pt x="97654" y="423830"/>
                    <a:pt x="103612" y="443250"/>
                  </a:cubicBezTo>
                  <a:cubicBezTo>
                    <a:pt x="107205" y="460885"/>
                    <a:pt x="35338" y="511748"/>
                    <a:pt x="40001" y="533403"/>
                  </a:cubicBezTo>
                  <a:cubicBezTo>
                    <a:pt x="49696" y="564383"/>
                    <a:pt x="114170" y="570044"/>
                    <a:pt x="111563" y="601017"/>
                  </a:cubicBezTo>
                  <a:cubicBezTo>
                    <a:pt x="110796" y="632805"/>
                    <a:pt x="66064" y="696396"/>
                    <a:pt x="63855" y="728733"/>
                  </a:cubicBezTo>
                  <a:cubicBezTo>
                    <a:pt x="68394" y="767857"/>
                    <a:pt x="126411" y="794137"/>
                    <a:pt x="127466" y="818885"/>
                  </a:cubicBezTo>
                  <a:cubicBezTo>
                    <a:pt x="131409" y="850465"/>
                    <a:pt x="67584" y="859022"/>
                    <a:pt x="71806" y="894013"/>
                  </a:cubicBezTo>
                  <a:cubicBezTo>
                    <a:pt x="83468" y="924754"/>
                    <a:pt x="159588" y="982702"/>
                    <a:pt x="159271" y="1036754"/>
                  </a:cubicBezTo>
                  <a:cubicBezTo>
                    <a:pt x="150759" y="1084698"/>
                    <a:pt x="75291" y="1126330"/>
                    <a:pt x="79758" y="1171984"/>
                  </a:cubicBezTo>
                  <a:cubicBezTo>
                    <a:pt x="78227" y="1214447"/>
                    <a:pt x="154972" y="1250869"/>
                    <a:pt x="159271" y="1292186"/>
                  </a:cubicBezTo>
                  <a:cubicBezTo>
                    <a:pt x="159324" y="1324029"/>
                    <a:pt x="69358" y="1339285"/>
                    <a:pt x="79758" y="1367315"/>
                  </a:cubicBezTo>
                  <a:cubicBezTo>
                    <a:pt x="79439" y="1405178"/>
                    <a:pt x="180242" y="1457209"/>
                    <a:pt x="175173" y="1487517"/>
                  </a:cubicBezTo>
                  <a:cubicBezTo>
                    <a:pt x="176464" y="1523374"/>
                    <a:pt x="88446" y="1547182"/>
                    <a:pt x="87709" y="1577670"/>
                  </a:cubicBezTo>
                  <a:cubicBezTo>
                    <a:pt x="86165" y="1610172"/>
                    <a:pt x="163965" y="1638087"/>
                    <a:pt x="175173" y="1667823"/>
                  </a:cubicBezTo>
                  <a:cubicBezTo>
                    <a:pt x="180474" y="1697875"/>
                    <a:pt x="119514" y="1757975"/>
                    <a:pt x="119514" y="1757975"/>
                  </a:cubicBezTo>
                  <a:cubicBezTo>
                    <a:pt x="114454" y="1779135"/>
                    <a:pt x="124232" y="1791524"/>
                    <a:pt x="143368" y="1803052"/>
                  </a:cubicBezTo>
                </a:path>
              </a:pathLst>
            </a:custGeom>
            <a:noFill/>
            <a:ln w="28575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55904 w 175499"/>
                        <a:gd name="connsiteY0" fmla="*/ 0 h 1908313"/>
                        <a:gd name="connsiteX1" fmla="*/ 63855 w 175499"/>
                        <a:gd name="connsiteY1" fmla="*/ 111318 h 1908313"/>
                        <a:gd name="connsiteX2" fmla="*/ 87709 w 175499"/>
                        <a:gd name="connsiteY2" fmla="*/ 198783 h 1908313"/>
                        <a:gd name="connsiteX3" fmla="*/ 245 w 175499"/>
                        <a:gd name="connsiteY3" fmla="*/ 278296 h 1908313"/>
                        <a:gd name="connsiteX4" fmla="*/ 119514 w 175499"/>
                        <a:gd name="connsiteY4" fmla="*/ 333955 h 1908313"/>
                        <a:gd name="connsiteX5" fmla="*/ 16147 w 175499"/>
                        <a:gd name="connsiteY5" fmla="*/ 429371 h 1908313"/>
                        <a:gd name="connsiteX6" fmla="*/ 103612 w 175499"/>
                        <a:gd name="connsiteY6" fmla="*/ 469127 h 1908313"/>
                        <a:gd name="connsiteX7" fmla="*/ 40001 w 175499"/>
                        <a:gd name="connsiteY7" fmla="*/ 564543 h 1908313"/>
                        <a:gd name="connsiteX8" fmla="*/ 111563 w 175499"/>
                        <a:gd name="connsiteY8" fmla="*/ 636104 h 1908313"/>
                        <a:gd name="connsiteX9" fmla="*/ 63855 w 175499"/>
                        <a:gd name="connsiteY9" fmla="*/ 771277 h 1908313"/>
                        <a:gd name="connsiteX10" fmla="*/ 127466 w 175499"/>
                        <a:gd name="connsiteY10" fmla="*/ 866692 h 1908313"/>
                        <a:gd name="connsiteX11" fmla="*/ 71806 w 175499"/>
                        <a:gd name="connsiteY11" fmla="*/ 946205 h 1908313"/>
                        <a:gd name="connsiteX12" fmla="*/ 159271 w 175499"/>
                        <a:gd name="connsiteY12" fmla="*/ 1097280 h 1908313"/>
                        <a:gd name="connsiteX13" fmla="*/ 79758 w 175499"/>
                        <a:gd name="connsiteY13" fmla="*/ 1240404 h 1908313"/>
                        <a:gd name="connsiteX14" fmla="*/ 159271 w 175499"/>
                        <a:gd name="connsiteY14" fmla="*/ 1367624 h 1908313"/>
                        <a:gd name="connsiteX15" fmla="*/ 79758 w 175499"/>
                        <a:gd name="connsiteY15" fmla="*/ 1447138 h 1908313"/>
                        <a:gd name="connsiteX16" fmla="*/ 175173 w 175499"/>
                        <a:gd name="connsiteY16" fmla="*/ 1574358 h 1908313"/>
                        <a:gd name="connsiteX17" fmla="*/ 87709 w 175499"/>
                        <a:gd name="connsiteY17" fmla="*/ 1669774 h 1908313"/>
                        <a:gd name="connsiteX18" fmla="*/ 175173 w 175499"/>
                        <a:gd name="connsiteY18" fmla="*/ 1765190 h 1908313"/>
                        <a:gd name="connsiteX19" fmla="*/ 119514 w 175499"/>
                        <a:gd name="connsiteY19" fmla="*/ 1860605 h 1908313"/>
                        <a:gd name="connsiteX20" fmla="*/ 143368 w 175499"/>
                        <a:gd name="connsiteY20" fmla="*/ 1908313 h 19083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175499" h="1908313">
                          <a:moveTo>
                            <a:pt x="55904" y="0"/>
                          </a:moveTo>
                          <a:cubicBezTo>
                            <a:pt x="57229" y="39093"/>
                            <a:pt x="58554" y="78187"/>
                            <a:pt x="63855" y="111318"/>
                          </a:cubicBezTo>
                          <a:cubicBezTo>
                            <a:pt x="69156" y="144449"/>
                            <a:pt x="98311" y="170953"/>
                            <a:pt x="87709" y="198783"/>
                          </a:cubicBezTo>
                          <a:cubicBezTo>
                            <a:pt x="77107" y="226613"/>
                            <a:pt x="-5056" y="255767"/>
                            <a:pt x="245" y="278296"/>
                          </a:cubicBezTo>
                          <a:cubicBezTo>
                            <a:pt x="5546" y="300825"/>
                            <a:pt x="116864" y="308776"/>
                            <a:pt x="119514" y="333955"/>
                          </a:cubicBezTo>
                          <a:cubicBezTo>
                            <a:pt x="122164" y="359134"/>
                            <a:pt x="18797" y="406842"/>
                            <a:pt x="16147" y="429371"/>
                          </a:cubicBezTo>
                          <a:cubicBezTo>
                            <a:pt x="13497" y="451900"/>
                            <a:pt x="99636" y="446599"/>
                            <a:pt x="103612" y="469127"/>
                          </a:cubicBezTo>
                          <a:cubicBezTo>
                            <a:pt x="107588" y="491655"/>
                            <a:pt x="38676" y="536714"/>
                            <a:pt x="40001" y="564543"/>
                          </a:cubicBezTo>
                          <a:cubicBezTo>
                            <a:pt x="41326" y="592372"/>
                            <a:pt x="107587" y="601648"/>
                            <a:pt x="111563" y="636104"/>
                          </a:cubicBezTo>
                          <a:cubicBezTo>
                            <a:pt x="115539" y="670560"/>
                            <a:pt x="61205" y="732846"/>
                            <a:pt x="63855" y="771277"/>
                          </a:cubicBezTo>
                          <a:cubicBezTo>
                            <a:pt x="66505" y="809708"/>
                            <a:pt x="126141" y="837537"/>
                            <a:pt x="127466" y="866692"/>
                          </a:cubicBezTo>
                          <a:cubicBezTo>
                            <a:pt x="128791" y="895847"/>
                            <a:pt x="66505" y="907774"/>
                            <a:pt x="71806" y="946205"/>
                          </a:cubicBezTo>
                          <a:cubicBezTo>
                            <a:pt x="77107" y="984636"/>
                            <a:pt x="157946" y="1048247"/>
                            <a:pt x="159271" y="1097280"/>
                          </a:cubicBezTo>
                          <a:cubicBezTo>
                            <a:pt x="160596" y="1146313"/>
                            <a:pt x="79758" y="1195347"/>
                            <a:pt x="79758" y="1240404"/>
                          </a:cubicBezTo>
                          <a:cubicBezTo>
                            <a:pt x="79758" y="1285461"/>
                            <a:pt x="159271" y="1333168"/>
                            <a:pt x="159271" y="1367624"/>
                          </a:cubicBezTo>
                          <a:cubicBezTo>
                            <a:pt x="159271" y="1402080"/>
                            <a:pt x="77108" y="1412682"/>
                            <a:pt x="79758" y="1447138"/>
                          </a:cubicBezTo>
                          <a:cubicBezTo>
                            <a:pt x="82408" y="1481594"/>
                            <a:pt x="173848" y="1537252"/>
                            <a:pt x="175173" y="1574358"/>
                          </a:cubicBezTo>
                          <a:cubicBezTo>
                            <a:pt x="176498" y="1611464"/>
                            <a:pt x="87709" y="1637969"/>
                            <a:pt x="87709" y="1669774"/>
                          </a:cubicBezTo>
                          <a:cubicBezTo>
                            <a:pt x="87709" y="1701579"/>
                            <a:pt x="169872" y="1733385"/>
                            <a:pt x="175173" y="1765190"/>
                          </a:cubicBezTo>
                          <a:cubicBezTo>
                            <a:pt x="180474" y="1796995"/>
                            <a:pt x="119514" y="1860605"/>
                            <a:pt x="119514" y="1860605"/>
                          </a:cubicBezTo>
                          <a:cubicBezTo>
                            <a:pt x="114213" y="1884459"/>
                            <a:pt x="128790" y="1896386"/>
                            <a:pt x="143368" y="1908313"/>
                          </a:cubicBezTo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8A6A2F7-0F91-CF8D-46B9-EBB8CFBF7F32}"/>
                </a:ext>
              </a:extLst>
            </p:cNvPr>
            <p:cNvSpPr txBox="1"/>
            <p:nvPr/>
          </p:nvSpPr>
          <p:spPr>
            <a:xfrm>
              <a:off x="9919964" y="5534890"/>
              <a:ext cx="6800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>
                  <a:solidFill>
                    <a:srgbClr val="FFC000"/>
                  </a:solidFill>
                </a:rPr>
                <a:t>crash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739209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Wiederherstellungsverwaltung: Aufgabe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Zentrale Komponente der Transaktionsverarbeitung </a:t>
            </a:r>
          </a:p>
          <a:p>
            <a:r>
              <a:rPr lang="de-DE" dirty="0"/>
              <a:t>Sichert </a:t>
            </a:r>
            <a:r>
              <a:rPr lang="de-DE" dirty="0" err="1">
                <a:solidFill>
                  <a:schemeClr val="accent1"/>
                </a:solidFill>
              </a:rPr>
              <a:t>Atomarität</a:t>
            </a:r>
            <a:r>
              <a:rPr lang="de-DE" dirty="0"/>
              <a:t> und </a:t>
            </a:r>
            <a:r>
              <a:rPr lang="de-DE" dirty="0">
                <a:solidFill>
                  <a:schemeClr val="accent1"/>
                </a:solidFill>
              </a:rPr>
              <a:t>Dauerhaftigkeit</a:t>
            </a:r>
            <a:r>
              <a:rPr lang="de-DE" dirty="0"/>
              <a:t> </a:t>
            </a:r>
          </a:p>
          <a:p>
            <a:r>
              <a:rPr lang="de-DE" dirty="0"/>
              <a:t>Koordiniert transaktionsübergreifend die Abarbeitung der DB-Operationen:</a:t>
            </a:r>
          </a:p>
          <a:p>
            <a:pPr lvl="1"/>
            <a:r>
              <a:rPr lang="de-DE" dirty="0"/>
              <a:t>BEGIN_TRANSACTION und END_TRANSACTION</a:t>
            </a:r>
          </a:p>
          <a:p>
            <a:pPr lvl="1"/>
            <a:r>
              <a:rPr lang="de-DE" dirty="0"/>
              <a:t>COMMIT und ABORT</a:t>
            </a:r>
          </a:p>
          <a:p>
            <a:r>
              <a:rPr lang="de-DE" dirty="0"/>
              <a:t>Bietet eigene Primitive für </a:t>
            </a:r>
            <a:r>
              <a:rPr lang="de-DE" dirty="0" err="1"/>
              <a:t>Recovery</a:t>
            </a:r>
            <a:r>
              <a:rPr lang="de-DE" dirty="0"/>
              <a:t> nach Fehlersituationen: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Warm </a:t>
            </a:r>
            <a:r>
              <a:rPr lang="de-DE" dirty="0" err="1">
                <a:solidFill>
                  <a:schemeClr val="accent1"/>
                </a:solidFill>
              </a:rPr>
              <a:t>restart</a:t>
            </a:r>
            <a:endParaRPr lang="de-DE" dirty="0"/>
          </a:p>
          <a:p>
            <a:pPr lvl="1"/>
            <a:r>
              <a:rPr lang="de-DE" dirty="0">
                <a:solidFill>
                  <a:schemeClr val="accent1"/>
                </a:solidFill>
              </a:rPr>
              <a:t>Cold </a:t>
            </a:r>
            <a:r>
              <a:rPr lang="de-DE" dirty="0" err="1">
                <a:solidFill>
                  <a:schemeClr val="accent1"/>
                </a:solidFill>
              </a:rPr>
              <a:t>restart</a:t>
            </a:r>
            <a:endParaRPr lang="de-DE" dirty="0">
              <a:solidFill>
                <a:schemeClr val="accent1"/>
              </a:solidFill>
            </a:endParaRPr>
          </a:p>
          <a:p>
            <a:r>
              <a:rPr lang="de-DE" dirty="0"/>
              <a:t>Grundlage zur praktischen Umsetzung dieser Funktionalität sind Aufbau und Verwaltung eines </a:t>
            </a:r>
            <a:r>
              <a:rPr lang="de-DE" dirty="0">
                <a:solidFill>
                  <a:schemeClr val="accent1"/>
                </a:solidFill>
              </a:rPr>
              <a:t>Log-File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102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401736-56B6-415F-D19F-846C22E2CD5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018AD0-F2FF-8AE7-3E82-52F383E7D4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378254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EA060-1C2D-0545-9DE0-34F4D1FF5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Logging</a:t>
            </a: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D7C1B5-7D00-D44F-AC40-932203EC72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Wiederherstellungsverwaltung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2B4DB-B24C-9E5F-9A50-41822C18B3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883321-7ECB-8C96-A63E-0C6D44F4E9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268717-3005-AB4C-80AF-95ED009EFA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103</a:t>
            </a:fld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AAA923C-1D73-5579-C877-E4D207CF96AC}"/>
              </a:ext>
            </a:extLst>
          </p:cNvPr>
          <p:cNvGrpSpPr/>
          <p:nvPr/>
        </p:nvGrpSpPr>
        <p:grpSpPr>
          <a:xfrm>
            <a:off x="7513745" y="2013873"/>
            <a:ext cx="4205369" cy="1770608"/>
            <a:chOff x="1947333" y="3553464"/>
            <a:chExt cx="5416510" cy="2280541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DE4E2F2-EA47-D36B-15F0-6AB65B503533}"/>
                </a:ext>
              </a:extLst>
            </p:cNvPr>
            <p:cNvCxnSpPr>
              <a:cxnSpLocks/>
            </p:cNvCxnSpPr>
            <p:nvPr/>
          </p:nvCxnSpPr>
          <p:spPr>
            <a:xfrm>
              <a:off x="1947333" y="4465060"/>
              <a:ext cx="527096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8A4E32C-103A-D78A-4711-E8FFE60C7A10}"/>
                </a:ext>
              </a:extLst>
            </p:cNvPr>
            <p:cNvSpPr txBox="1"/>
            <p:nvPr/>
          </p:nvSpPr>
          <p:spPr>
            <a:xfrm>
              <a:off x="6756418" y="4019201"/>
              <a:ext cx="607425" cy="356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sz="1200" dirty="0"/>
                <a:t>time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8B3B23-49C1-ED14-196E-EE78BF93D668}"/>
                </a:ext>
              </a:extLst>
            </p:cNvPr>
            <p:cNvSpPr txBox="1"/>
            <p:nvPr/>
          </p:nvSpPr>
          <p:spPr>
            <a:xfrm>
              <a:off x="6198734" y="5015565"/>
              <a:ext cx="795310" cy="594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sz="1200" dirty="0"/>
                <a:t>Top of</a:t>
              </a:r>
              <a:br>
                <a:rPr lang="en-DE" sz="1200" dirty="0"/>
              </a:br>
              <a:r>
                <a:rPr lang="en-DE" sz="1200" dirty="0"/>
                <a:t>the log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E34E7C6-F6C4-1C63-CB63-5BF6B5EAE4ED}"/>
                </a:ext>
              </a:extLst>
            </p:cNvPr>
            <p:cNvSpPr txBox="1"/>
            <p:nvPr/>
          </p:nvSpPr>
          <p:spPr>
            <a:xfrm>
              <a:off x="1963625" y="3553464"/>
              <a:ext cx="725111" cy="356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sz="1200" dirty="0"/>
                <a:t>Dump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762D1ED-A273-DA5F-DCD7-84B1F3492214}"/>
                </a:ext>
              </a:extLst>
            </p:cNvPr>
            <p:cNvSpPr txBox="1"/>
            <p:nvPr/>
          </p:nvSpPr>
          <p:spPr>
            <a:xfrm>
              <a:off x="3075553" y="3765205"/>
              <a:ext cx="1142421" cy="356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sz="1200" dirty="0"/>
                <a:t>Checkpoint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BEA8F87-FC7D-83CE-A6CC-3AEA1A3CD73A}"/>
                    </a:ext>
                  </a:extLst>
                </p:cNvPr>
                <p:cNvSpPr txBox="1"/>
                <p:nvPr/>
              </p:nvSpPr>
              <p:spPr>
                <a:xfrm>
                  <a:off x="4319400" y="5477231"/>
                  <a:ext cx="1915763" cy="3567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DE" sz="1200" dirty="0"/>
                    <a:t>Transaction record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endParaRPr lang="en-DE" sz="12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BEA8F87-FC7D-83CE-A6CC-3AEA1A3CD7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19400" y="5477231"/>
                  <a:ext cx="1915763" cy="356774"/>
                </a:xfrm>
                <a:prstGeom prst="rect">
                  <a:avLst/>
                </a:prstGeom>
                <a:blipFill>
                  <a:blip r:embed="rId2"/>
                  <a:stretch>
                    <a:fillRect b="-8696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E79C76C-B8A2-81DA-AC4B-0B0EEAB07AF7}"/>
                    </a:ext>
                  </a:extLst>
                </p:cNvPr>
                <p:cNvSpPr txBox="1"/>
                <p:nvPr/>
              </p:nvSpPr>
              <p:spPr>
                <a:xfrm>
                  <a:off x="3912784" y="4552268"/>
                  <a:ext cx="418632" cy="3567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lang="en-DE" sz="12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E79C76C-B8A2-81DA-AC4B-0B0EEAB07A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2784" y="4552268"/>
                  <a:ext cx="418632" cy="35677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31F5F38-9F7A-2FE5-809C-5E8C3EEAA1F2}"/>
                    </a:ext>
                  </a:extLst>
                </p:cNvPr>
                <p:cNvSpPr txBox="1"/>
                <p:nvPr/>
              </p:nvSpPr>
              <p:spPr>
                <a:xfrm>
                  <a:off x="4671313" y="4552268"/>
                  <a:ext cx="423422" cy="3567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oMath>
                    </m:oMathPara>
                  </a14:m>
                  <a:endParaRPr lang="en-DE" sz="12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31F5F38-9F7A-2FE5-809C-5E8C3EEAA1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1313" y="4552268"/>
                  <a:ext cx="423422" cy="35677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1C1102AF-D099-9DB1-4FB3-BA1BF7D7E4E7}"/>
                    </a:ext>
                  </a:extLst>
                </p:cNvPr>
                <p:cNvSpPr txBox="1"/>
                <p:nvPr/>
              </p:nvSpPr>
              <p:spPr>
                <a:xfrm>
                  <a:off x="5681137" y="4552268"/>
                  <a:ext cx="423422" cy="3567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oMath>
                    </m:oMathPara>
                  </a14:m>
                  <a:endParaRPr lang="en-DE" sz="12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1C1102AF-D099-9DB1-4FB3-BA1BF7D7E4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1137" y="4552268"/>
                  <a:ext cx="423422" cy="35677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65548E6-F050-0128-CF7D-D40D4A787823}"/>
                </a:ext>
              </a:extLst>
            </p:cNvPr>
            <p:cNvSpPr/>
            <p:nvPr/>
          </p:nvSpPr>
          <p:spPr>
            <a:xfrm>
              <a:off x="2233294" y="3961060"/>
              <a:ext cx="216000" cy="1008000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2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5CBDD22-3AC2-F675-2023-FBE9A3D5E727}"/>
                </a:ext>
              </a:extLst>
            </p:cNvPr>
            <p:cNvSpPr/>
            <p:nvPr/>
          </p:nvSpPr>
          <p:spPr>
            <a:xfrm>
              <a:off x="3633975" y="4150060"/>
              <a:ext cx="126000" cy="630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20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6DD123A-9963-B042-E56B-7DBEBF03F7AA}"/>
                </a:ext>
              </a:extLst>
            </p:cNvPr>
            <p:cNvSpPr/>
            <p:nvPr/>
          </p:nvSpPr>
          <p:spPr>
            <a:xfrm>
              <a:off x="2561147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20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E59CAF1-32CB-D679-98B8-AA54F11D002A}"/>
                </a:ext>
              </a:extLst>
            </p:cNvPr>
            <p:cNvSpPr/>
            <p:nvPr/>
          </p:nvSpPr>
          <p:spPr>
            <a:xfrm>
              <a:off x="2751094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20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FB737C6-6ADC-E5B2-61E3-66DE97216B90}"/>
                </a:ext>
              </a:extLst>
            </p:cNvPr>
            <p:cNvSpPr/>
            <p:nvPr/>
          </p:nvSpPr>
          <p:spPr>
            <a:xfrm>
              <a:off x="2946347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20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3075F89-6EEF-38A4-1659-E078A934156F}"/>
                </a:ext>
              </a:extLst>
            </p:cNvPr>
            <p:cNvSpPr/>
            <p:nvPr/>
          </p:nvSpPr>
          <p:spPr>
            <a:xfrm>
              <a:off x="3120534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20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1C50340-0953-414E-52CE-6C0C8FD3A501}"/>
                </a:ext>
              </a:extLst>
            </p:cNvPr>
            <p:cNvSpPr/>
            <p:nvPr/>
          </p:nvSpPr>
          <p:spPr>
            <a:xfrm>
              <a:off x="3318623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20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474F1E2-C1B9-A86F-C673-C8E7BF413714}"/>
                </a:ext>
              </a:extLst>
            </p:cNvPr>
            <p:cNvSpPr/>
            <p:nvPr/>
          </p:nvSpPr>
          <p:spPr>
            <a:xfrm>
              <a:off x="3503402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20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38591DD-D280-3960-AEEF-66F1F313689E}"/>
                </a:ext>
              </a:extLst>
            </p:cNvPr>
            <p:cNvSpPr/>
            <p:nvPr/>
          </p:nvSpPr>
          <p:spPr>
            <a:xfrm>
              <a:off x="3882298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2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0785F02-6506-D6E4-52D8-E0775B0C8DAC}"/>
                </a:ext>
              </a:extLst>
            </p:cNvPr>
            <p:cNvSpPr/>
            <p:nvPr/>
          </p:nvSpPr>
          <p:spPr>
            <a:xfrm>
              <a:off x="4072824" y="4339060"/>
              <a:ext cx="72000" cy="25200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2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624466-DDD7-33A9-2597-EFD5395CC62B}"/>
                </a:ext>
              </a:extLst>
            </p:cNvPr>
            <p:cNvSpPr/>
            <p:nvPr/>
          </p:nvSpPr>
          <p:spPr>
            <a:xfrm>
              <a:off x="4262771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2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5D44A3D-151A-C29F-D98F-7859EEA19AE7}"/>
                </a:ext>
              </a:extLst>
            </p:cNvPr>
            <p:cNvSpPr/>
            <p:nvPr/>
          </p:nvSpPr>
          <p:spPr>
            <a:xfrm>
              <a:off x="4446736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2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CC5DD3F-5478-069D-38CF-CC80E3E6A672}"/>
                </a:ext>
              </a:extLst>
            </p:cNvPr>
            <p:cNvSpPr/>
            <p:nvPr/>
          </p:nvSpPr>
          <p:spPr>
            <a:xfrm>
              <a:off x="4632211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2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FE9AEFA-1AE1-6BF4-9AE9-C2283D8FC50C}"/>
                </a:ext>
              </a:extLst>
            </p:cNvPr>
            <p:cNvSpPr/>
            <p:nvPr/>
          </p:nvSpPr>
          <p:spPr>
            <a:xfrm>
              <a:off x="4830300" y="4339060"/>
              <a:ext cx="72000" cy="25200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2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3B85C72-D5F3-BBFB-2CF4-860CEF653FFE}"/>
                </a:ext>
              </a:extLst>
            </p:cNvPr>
            <p:cNvSpPr/>
            <p:nvPr/>
          </p:nvSpPr>
          <p:spPr>
            <a:xfrm>
              <a:off x="5071519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2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4660ED9-95CD-A825-D75F-F9F2A8C2E1FF}"/>
                </a:ext>
              </a:extLst>
            </p:cNvPr>
            <p:cNvSpPr/>
            <p:nvPr/>
          </p:nvSpPr>
          <p:spPr>
            <a:xfrm>
              <a:off x="5259587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20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802AB7A-9861-E67A-C11E-4E1EB78EA7EB}"/>
                </a:ext>
              </a:extLst>
            </p:cNvPr>
            <p:cNvSpPr/>
            <p:nvPr/>
          </p:nvSpPr>
          <p:spPr>
            <a:xfrm>
              <a:off x="5449534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2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6ABC6D8-C2F8-F1BA-E823-C321852D246D}"/>
                </a:ext>
              </a:extLst>
            </p:cNvPr>
            <p:cNvSpPr/>
            <p:nvPr/>
          </p:nvSpPr>
          <p:spPr>
            <a:xfrm>
              <a:off x="5639143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20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9FBBC1A-13BE-229C-9B7E-07BAEB26E920}"/>
                </a:ext>
              </a:extLst>
            </p:cNvPr>
            <p:cNvSpPr/>
            <p:nvPr/>
          </p:nvSpPr>
          <p:spPr>
            <a:xfrm>
              <a:off x="5824618" y="4339060"/>
              <a:ext cx="72000" cy="25200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20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A334304-1B13-AE0D-F660-F469F493F679}"/>
                </a:ext>
              </a:extLst>
            </p:cNvPr>
            <p:cNvSpPr/>
            <p:nvPr/>
          </p:nvSpPr>
          <p:spPr>
            <a:xfrm>
              <a:off x="6017063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20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F31E768-C6F4-D979-4C32-38D68D18440F}"/>
                </a:ext>
              </a:extLst>
            </p:cNvPr>
            <p:cNvSpPr/>
            <p:nvPr/>
          </p:nvSpPr>
          <p:spPr>
            <a:xfrm>
              <a:off x="6201842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20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78103E3-1DEC-04AD-4294-5D97AAEE0690}"/>
                </a:ext>
              </a:extLst>
            </p:cNvPr>
            <p:cNvSpPr/>
            <p:nvPr/>
          </p:nvSpPr>
          <p:spPr>
            <a:xfrm>
              <a:off x="6389883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20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6844332-D2F6-B38E-DB75-44D3C351B265}"/>
                </a:ext>
              </a:extLst>
            </p:cNvPr>
            <p:cNvSpPr/>
            <p:nvPr/>
          </p:nvSpPr>
          <p:spPr>
            <a:xfrm>
              <a:off x="6582328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200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E3AA2037-01E9-9E23-0FB1-1BDA486FDC41}"/>
                </a:ext>
              </a:extLst>
            </p:cNvPr>
            <p:cNvCxnSpPr>
              <a:cxnSpLocks/>
              <a:stCxn id="10" idx="0"/>
              <a:endCxn id="39" idx="2"/>
            </p:cNvCxnSpPr>
            <p:nvPr/>
          </p:nvCxnSpPr>
          <p:spPr>
            <a:xfrm flipV="1">
              <a:off x="6596389" y="4591059"/>
              <a:ext cx="21940" cy="42450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A97EF22E-6A73-B147-23A1-4A3862B97D9E}"/>
                </a:ext>
              </a:extLst>
            </p:cNvPr>
            <p:cNvCxnSpPr>
              <a:cxnSpLocks/>
              <a:endCxn id="14" idx="2"/>
            </p:cNvCxnSpPr>
            <p:nvPr/>
          </p:nvCxnSpPr>
          <p:spPr>
            <a:xfrm flipH="1" flipV="1">
              <a:off x="4122101" y="4909043"/>
              <a:ext cx="519246" cy="62251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C6269432-BF8B-EB0B-FD63-AF1C6C2C793A}"/>
                </a:ext>
              </a:extLst>
            </p:cNvPr>
            <p:cNvCxnSpPr>
              <a:cxnSpLocks/>
              <a:endCxn id="15" idx="2"/>
            </p:cNvCxnSpPr>
            <p:nvPr/>
          </p:nvCxnSpPr>
          <p:spPr>
            <a:xfrm flipH="1" flipV="1">
              <a:off x="4883023" y="4909043"/>
              <a:ext cx="176066" cy="62251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E4380644-5796-BAAD-A4C5-C728BDB17163}"/>
                </a:ext>
              </a:extLst>
            </p:cNvPr>
            <p:cNvCxnSpPr>
              <a:cxnSpLocks/>
              <a:endCxn id="16" idx="2"/>
            </p:cNvCxnSpPr>
            <p:nvPr/>
          </p:nvCxnSpPr>
          <p:spPr>
            <a:xfrm flipV="1">
              <a:off x="5681137" y="4909043"/>
              <a:ext cx="211711" cy="62251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2916530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Organisation des Log-File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de-DE" dirty="0"/>
              <a:t>Sequentielle Struktur, die DB-Änderungen chronologisch speichert</a:t>
            </a:r>
          </a:p>
          <a:p>
            <a:pPr lvl="1"/>
            <a:r>
              <a:rPr lang="de-DE" dirty="0"/>
              <a:t>Liegt auf persistentem Speicher</a:t>
            </a:r>
          </a:p>
          <a:p>
            <a:pPr lvl="1"/>
            <a:r>
              <a:rPr lang="de-DE" dirty="0"/>
              <a:t>Verwaltung: Wiederherstellungsverwalter</a:t>
            </a:r>
          </a:p>
          <a:p>
            <a:r>
              <a:rPr lang="en-DE" dirty="0"/>
              <a:t>EOT und Commit fallen zusammen</a:t>
            </a:r>
          </a:p>
          <a:p>
            <a:pPr marL="550597" lvl="1" indent="-285750"/>
            <a:r>
              <a:rPr lang="en-DE" dirty="0"/>
              <a:t>Commit heißt jetzt erstmal nur logisches Ende (vorher EOT), aber nicht zwangsweise persistente Speicherung </a:t>
            </a:r>
          </a:p>
          <a:p>
            <a:pPr marL="813859" lvl="2" indent="-285750"/>
            <a:r>
              <a:rPr lang="en-DE" dirty="0"/>
              <a:t>Der Dateiverwaltung soll überlassen werden, wann was geschrieben wird</a:t>
            </a:r>
          </a:p>
          <a:p>
            <a:pPr marL="813859" lvl="2" indent="-285750"/>
            <a:r>
              <a:rPr lang="en-DE" dirty="0"/>
              <a:t>Transaktionen, die einen Commit Eintrag haben, sollen bei der Wiederherstellung wiederholt werden, wenn nicht im Speicher</a:t>
            </a:r>
            <a:endParaRPr lang="de-DE" dirty="0"/>
          </a:p>
          <a:p>
            <a:pPr lvl="1"/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3E360A52-85BC-E7AB-0A17-547C6F6D0B7A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r>
                  <a:rPr lang="de-DE" dirty="0"/>
                  <a:t>Zwei Typen von Log-Einträgen: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Transaktionsbezogene Einträge:</a:t>
                </a:r>
              </a:p>
              <a:p>
                <a:pPr lvl="3">
                  <a:tabLst>
                    <a:tab pos="350838" algn="l"/>
                    <a:tab pos="565150" algn="l"/>
                  </a:tabLst>
                </a:pP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dirty="0"/>
                  <a:t> /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dirty="0"/>
                  <a:t>: Wert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vor / nach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</a:t>
                </a:r>
                <a:br>
                  <a:rPr lang="de-DE" dirty="0"/>
                </a:br>
                <a:r>
                  <a:rPr lang="de-DE" dirty="0"/>
                  <a:t>(</a:t>
                </a:r>
                <a:r>
                  <a:rPr lang="de-DE" i="1" dirty="0" err="1"/>
                  <a:t>before</a:t>
                </a:r>
                <a:r>
                  <a:rPr lang="de-DE" i="1" dirty="0"/>
                  <a:t> / after </a:t>
                </a:r>
                <a:r>
                  <a:rPr lang="de-DE" i="1" dirty="0" err="1"/>
                  <a:t>state</a:t>
                </a:r>
                <a:r>
                  <a:rPr lang="de-DE" dirty="0"/>
                  <a:t>)</a:t>
                </a:r>
              </a:p>
              <a:p>
                <a:pPr marL="801688" lvl="2" indent="-268288">
                  <a:tabLst>
                    <a:tab pos="3192463" algn="l"/>
                    <a:tab pos="3368675" algn="l"/>
                  </a:tabLst>
                </a:pPr>
                <a:r>
                  <a:rPr lang="de-DE" dirty="0"/>
                  <a:t>BEGIN_TRANSACTION	:	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endParaRPr lang="de-DE" dirty="0"/>
              </a:p>
              <a:p>
                <a:pPr marL="801688" lvl="2" indent="-268288">
                  <a:tabLst>
                    <a:tab pos="3192463" algn="l"/>
                    <a:tab pos="3368675" algn="l"/>
                  </a:tabLst>
                </a:pPr>
                <a:r>
                  <a:rPr lang="de-DE" dirty="0"/>
                  <a:t>INSERT_ITEM	: 	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𝐴𝑆</m:t>
                        </m:r>
                      </m:e>
                    </m:d>
                  </m:oMath>
                </a14:m>
                <a:endParaRPr lang="de-DE" dirty="0"/>
              </a:p>
              <a:p>
                <a:pPr marL="801688" lvl="2" indent="-268288">
                  <a:tabLst>
                    <a:tab pos="3192463" algn="l"/>
                    <a:tab pos="3368675" algn="l"/>
                  </a:tabLst>
                </a:pPr>
                <a:r>
                  <a:rPr lang="de-DE" dirty="0"/>
                  <a:t>DELETE_ITEM	: 	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𝐵𝑆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de-DE" dirty="0"/>
              </a:p>
              <a:p>
                <a:pPr marL="801688" lvl="2" indent="-268288">
                  <a:tabLst>
                    <a:tab pos="3192463" algn="l"/>
                    <a:tab pos="3368675" algn="l"/>
                  </a:tabLst>
                </a:pPr>
                <a:r>
                  <a:rPr lang="de-DE" dirty="0"/>
                  <a:t>UPDATE_ITEM	: 	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𝐵𝑆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𝐴𝑆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de-DE" dirty="0"/>
              </a:p>
              <a:p>
                <a:pPr marL="801688" lvl="2" indent="-268288">
                  <a:tabLst>
                    <a:tab pos="3192463" algn="l"/>
                    <a:tab pos="3368675" algn="l"/>
                  </a:tabLst>
                </a:pPr>
                <a:r>
                  <a:rPr lang="de-DE" dirty="0"/>
                  <a:t>COMMIT	: 	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de-DE" dirty="0"/>
              </a:p>
              <a:p>
                <a:pPr marL="801688" lvl="2" indent="-268288">
                  <a:tabLst>
                    <a:tab pos="3192463" algn="l"/>
                    <a:tab pos="3368675" algn="l"/>
                  </a:tabLst>
                </a:pPr>
                <a:r>
                  <a:rPr lang="de-DE" dirty="0"/>
                  <a:t>ABORT	: 	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de-DE" sz="2000" dirty="0"/>
              </a:p>
              <a:p>
                <a:pPr marL="727338" lvl="1" indent="-457200">
                  <a:buFont typeface="+mj-lt"/>
                  <a:buAutoNum type="arabicPeriod"/>
                  <a:tabLst>
                    <a:tab pos="3192463" algn="l"/>
                    <a:tab pos="3368675" algn="l"/>
                  </a:tabLst>
                </a:pPr>
                <a:r>
                  <a:rPr lang="de-DE" sz="2200" dirty="0"/>
                  <a:t>Systembezogene Einträge:</a:t>
                </a:r>
              </a:p>
              <a:p>
                <a:pPr marL="717286" lvl="3" indent="-290513">
                  <a:tabLst>
                    <a:tab pos="3594100" algn="l"/>
                    <a:tab pos="4303713" algn="l"/>
                  </a:tabLst>
                </a:pPr>
                <a:r>
                  <a:rPr lang="de-DE" sz="2000" dirty="0"/>
                  <a:t>DUMP (vollständige DB-Kopie; eher selten)</a:t>
                </a:r>
              </a:p>
              <a:p>
                <a:pPr marL="717286" lvl="3" indent="-290513">
                  <a:tabLst>
                    <a:tab pos="3594100" algn="l"/>
                    <a:tab pos="4303713" algn="l"/>
                  </a:tabLst>
                </a:pPr>
                <a:r>
                  <a:rPr lang="de-DE" sz="2000" dirty="0"/>
                  <a:t>CHECKPOINT (partielle Aktualisierung; häufig)</a:t>
                </a:r>
              </a:p>
              <a:p>
                <a:pPr lvl="1"/>
                <a:endParaRPr lang="en-DE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3E360A52-85BC-E7AB-0A17-547C6F6D0B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 l="-2955" t="-2985" r="-227" b="-537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F5C34E-BBBE-F35C-0F06-DCD1748E1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07DF4C-E49E-E42F-1287-0F287F3E1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1B3427-C226-4F34-8D19-E2B603CBE6B7}" type="slidenum">
              <a:rPr lang="de-DE" smtClean="0"/>
              <a:pPr/>
              <a:t>104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27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Organisation des Log-File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Transaction </a:t>
            </a:r>
            <a:r>
              <a:rPr lang="de-DE" dirty="0" err="1"/>
              <a:t>Record</a:t>
            </a:r>
            <a:r>
              <a:rPr lang="de-DE" dirty="0"/>
              <a:t>:</a:t>
            </a:r>
          </a:p>
          <a:p>
            <a:pPr lvl="1"/>
            <a:r>
              <a:rPr lang="de-DE" dirty="0"/>
              <a:t>Zusammenfassung der INSERT_ITEM-, UPDATE_ITEM- und DELETE_ITEM-Operationen einer einzelnen Transaktion </a:t>
            </a:r>
          </a:p>
          <a:p>
            <a:pPr lvl="1"/>
            <a:r>
              <a:rPr lang="de-DE" dirty="0"/>
              <a:t>Beginnt mit (B)</a:t>
            </a:r>
            <a:r>
              <a:rPr lang="de-DE" dirty="0" err="1"/>
              <a:t>egin</a:t>
            </a:r>
            <a:r>
              <a:rPr lang="de-DE" dirty="0"/>
              <a:t>, endet mit (C)</a:t>
            </a:r>
            <a:r>
              <a:rPr lang="de-DE" dirty="0" err="1"/>
              <a:t>ommit</a:t>
            </a:r>
            <a:r>
              <a:rPr lang="de-DE" dirty="0"/>
              <a:t> oder (A)</a:t>
            </a:r>
            <a:r>
              <a:rPr lang="de-DE" dirty="0" err="1"/>
              <a:t>bort</a:t>
            </a:r>
            <a:endParaRPr lang="de-DE" dirty="0"/>
          </a:p>
          <a:p>
            <a:pPr lvl="1"/>
            <a:r>
              <a:rPr lang="de-DE" dirty="0"/>
              <a:t>Beispiel: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105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E3C037-5B62-81A9-0AD2-1AC46027D1A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341682-0DE6-D95A-4B30-DBC25CD3DB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AFD5E1A-BC86-0CD2-5D90-95166004CA04}"/>
              </a:ext>
            </a:extLst>
          </p:cNvPr>
          <p:cNvGrpSpPr/>
          <p:nvPr/>
        </p:nvGrpSpPr>
        <p:grpSpPr>
          <a:xfrm>
            <a:off x="3416781" y="3612815"/>
            <a:ext cx="8414894" cy="2293099"/>
            <a:chOff x="1947333" y="3553464"/>
            <a:chExt cx="8414894" cy="2293099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92C1217-E4FE-5CD7-0EBA-76F098FF0F8B}"/>
                </a:ext>
              </a:extLst>
            </p:cNvPr>
            <p:cNvCxnSpPr>
              <a:cxnSpLocks/>
            </p:cNvCxnSpPr>
            <p:nvPr/>
          </p:nvCxnSpPr>
          <p:spPr>
            <a:xfrm>
              <a:off x="1947333" y="4465060"/>
              <a:ext cx="826911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649F0BE-2957-8E1D-6413-D666942F27EB}"/>
                </a:ext>
              </a:extLst>
            </p:cNvPr>
            <p:cNvSpPr txBox="1"/>
            <p:nvPr/>
          </p:nvSpPr>
          <p:spPr>
            <a:xfrm>
              <a:off x="9747956" y="4019200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/>
                <a:t>time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FB7DA6C-3FE9-6C5D-2CDE-D0EA43B08291}"/>
                </a:ext>
              </a:extLst>
            </p:cNvPr>
            <p:cNvSpPr txBox="1"/>
            <p:nvPr/>
          </p:nvSpPr>
          <p:spPr>
            <a:xfrm>
              <a:off x="9342667" y="5015566"/>
              <a:ext cx="8354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/>
                <a:t>Top of</a:t>
              </a:r>
              <a:br>
                <a:rPr lang="en-DE" dirty="0"/>
              </a:br>
              <a:r>
                <a:rPr lang="en-DE" dirty="0"/>
                <a:t>the log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CE8D048-271D-FFD9-9CAB-24A755A14948}"/>
                </a:ext>
              </a:extLst>
            </p:cNvPr>
            <p:cNvSpPr txBox="1"/>
            <p:nvPr/>
          </p:nvSpPr>
          <p:spPr>
            <a:xfrm>
              <a:off x="1963626" y="3553464"/>
              <a:ext cx="7553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/>
                <a:t>Dump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6ED638A-281F-6DC9-4CD2-21D814F772E8}"/>
                </a:ext>
              </a:extLst>
            </p:cNvPr>
            <p:cNvSpPr txBox="1"/>
            <p:nvPr/>
          </p:nvSpPr>
          <p:spPr>
            <a:xfrm>
              <a:off x="3075553" y="3765205"/>
              <a:ext cx="1240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/>
                <a:t>Checkpoint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D74A2C1-417F-D6B7-4AEE-168024501157}"/>
                </a:ext>
              </a:extLst>
            </p:cNvPr>
            <p:cNvSpPr txBox="1"/>
            <p:nvPr/>
          </p:nvSpPr>
          <p:spPr>
            <a:xfrm>
              <a:off x="6845773" y="3765205"/>
              <a:ext cx="1240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/>
                <a:t>Checkpoint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FC5C5FF-80B3-F627-CFB8-BEDBA49300E1}"/>
                    </a:ext>
                  </a:extLst>
                </p:cNvPr>
                <p:cNvSpPr txBox="1"/>
                <p:nvPr/>
              </p:nvSpPr>
              <p:spPr>
                <a:xfrm>
                  <a:off x="4319399" y="5477231"/>
                  <a:ext cx="21395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DE" dirty="0"/>
                    <a:t>Transaction record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FC5C5FF-80B3-F627-CFB8-BEDBA49300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19399" y="5477231"/>
                  <a:ext cx="2139560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2959" t="-6452" b="-22581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2C3C9A1-0FE4-CD74-04E9-061093502541}"/>
                    </a:ext>
                  </a:extLst>
                </p:cNvPr>
                <p:cNvSpPr txBox="1"/>
                <p:nvPr/>
              </p:nvSpPr>
              <p:spPr>
                <a:xfrm>
                  <a:off x="3912783" y="4552268"/>
                  <a:ext cx="39607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2C3C9A1-0FE4-CD74-04E9-0610935025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2783" y="4552268"/>
                  <a:ext cx="396070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906DA4E-EE12-B88B-50CB-7C99B2E41297}"/>
                    </a:ext>
                  </a:extLst>
                </p:cNvPr>
                <p:cNvSpPr txBox="1"/>
                <p:nvPr/>
              </p:nvSpPr>
              <p:spPr>
                <a:xfrm>
                  <a:off x="4671312" y="4552268"/>
                  <a:ext cx="40075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906DA4E-EE12-B88B-50CB-7C99B2E412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1312" y="4552268"/>
                  <a:ext cx="400751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0023656-D3CF-6DD2-DE62-80A56F7F5F04}"/>
                    </a:ext>
                  </a:extLst>
                </p:cNvPr>
                <p:cNvSpPr txBox="1"/>
                <p:nvPr/>
              </p:nvSpPr>
              <p:spPr>
                <a:xfrm>
                  <a:off x="5681137" y="4552268"/>
                  <a:ext cx="40075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0023656-D3CF-6DD2-DE62-80A56F7F5F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1137" y="4552268"/>
                  <a:ext cx="400751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C5ED82FA-8F23-21ED-6169-C94EE4ADABFE}"/>
                    </a:ext>
                  </a:extLst>
                </p:cNvPr>
                <p:cNvSpPr txBox="1"/>
                <p:nvPr/>
              </p:nvSpPr>
              <p:spPr>
                <a:xfrm>
                  <a:off x="6598482" y="4552268"/>
                  <a:ext cx="40075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C5ED82FA-8F23-21ED-6169-C94EE4ADAB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8482" y="4552268"/>
                  <a:ext cx="400751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F588ADF-41E7-CDDC-750E-A637E38FC2FA}"/>
                </a:ext>
              </a:extLst>
            </p:cNvPr>
            <p:cNvSpPr/>
            <p:nvPr/>
          </p:nvSpPr>
          <p:spPr>
            <a:xfrm>
              <a:off x="2233294" y="3961060"/>
              <a:ext cx="216000" cy="1008000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E0076E-AB7D-F5E8-A3FE-35A2F45295B8}"/>
                </a:ext>
              </a:extLst>
            </p:cNvPr>
            <p:cNvSpPr/>
            <p:nvPr/>
          </p:nvSpPr>
          <p:spPr>
            <a:xfrm>
              <a:off x="3633975" y="4150060"/>
              <a:ext cx="126000" cy="630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831C09C-C5FE-6E34-0BFA-9414A29D46C6}"/>
                </a:ext>
              </a:extLst>
            </p:cNvPr>
            <p:cNvSpPr/>
            <p:nvPr/>
          </p:nvSpPr>
          <p:spPr>
            <a:xfrm>
              <a:off x="7403039" y="4150060"/>
              <a:ext cx="126000" cy="630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B107597-73DC-AE57-1E53-84732FF814F6}"/>
                </a:ext>
              </a:extLst>
            </p:cNvPr>
            <p:cNvSpPr/>
            <p:nvPr/>
          </p:nvSpPr>
          <p:spPr>
            <a:xfrm>
              <a:off x="2561147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AA7F4B2-3EB7-B4F8-ADEE-1938A72BA9CB}"/>
                </a:ext>
              </a:extLst>
            </p:cNvPr>
            <p:cNvSpPr/>
            <p:nvPr/>
          </p:nvSpPr>
          <p:spPr>
            <a:xfrm>
              <a:off x="2751094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6F2A261-2A27-07BC-AA69-1C79F5569478}"/>
                </a:ext>
              </a:extLst>
            </p:cNvPr>
            <p:cNvSpPr/>
            <p:nvPr/>
          </p:nvSpPr>
          <p:spPr>
            <a:xfrm>
              <a:off x="2946347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B98C876-8154-41D1-73CA-16853A3F98E1}"/>
                </a:ext>
              </a:extLst>
            </p:cNvPr>
            <p:cNvSpPr/>
            <p:nvPr/>
          </p:nvSpPr>
          <p:spPr>
            <a:xfrm>
              <a:off x="3120534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F16B361-1E70-C5EA-8CCF-8AC2CC78CF8A}"/>
                </a:ext>
              </a:extLst>
            </p:cNvPr>
            <p:cNvSpPr/>
            <p:nvPr/>
          </p:nvSpPr>
          <p:spPr>
            <a:xfrm>
              <a:off x="3318623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FC55E0D-89D1-24F4-9A93-33619A2E2F44}"/>
                </a:ext>
              </a:extLst>
            </p:cNvPr>
            <p:cNvSpPr/>
            <p:nvPr/>
          </p:nvSpPr>
          <p:spPr>
            <a:xfrm>
              <a:off x="3503402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5340E89-0F58-930D-2D56-74B278A47F3D}"/>
                </a:ext>
              </a:extLst>
            </p:cNvPr>
            <p:cNvSpPr/>
            <p:nvPr/>
          </p:nvSpPr>
          <p:spPr>
            <a:xfrm>
              <a:off x="3882298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EA249E6-B8DE-9206-A435-E3EF076E1DEA}"/>
                </a:ext>
              </a:extLst>
            </p:cNvPr>
            <p:cNvSpPr/>
            <p:nvPr/>
          </p:nvSpPr>
          <p:spPr>
            <a:xfrm>
              <a:off x="4072824" y="4339060"/>
              <a:ext cx="72000" cy="25200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EE5D69D-3A73-1BEF-BDEC-B9D122D4A08E}"/>
                </a:ext>
              </a:extLst>
            </p:cNvPr>
            <p:cNvSpPr/>
            <p:nvPr/>
          </p:nvSpPr>
          <p:spPr>
            <a:xfrm>
              <a:off x="4262771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8BB4DA9-285D-7381-FC42-C625DA6C6D2C}"/>
                </a:ext>
              </a:extLst>
            </p:cNvPr>
            <p:cNvSpPr/>
            <p:nvPr/>
          </p:nvSpPr>
          <p:spPr>
            <a:xfrm>
              <a:off x="4446736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9BECB88-ACB0-A567-EF0A-EB2C9AF3E33A}"/>
                </a:ext>
              </a:extLst>
            </p:cNvPr>
            <p:cNvSpPr/>
            <p:nvPr/>
          </p:nvSpPr>
          <p:spPr>
            <a:xfrm>
              <a:off x="4632211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1B00EFF-B3AF-C0C6-6B91-D6F25C59CAB0}"/>
                </a:ext>
              </a:extLst>
            </p:cNvPr>
            <p:cNvSpPr/>
            <p:nvPr/>
          </p:nvSpPr>
          <p:spPr>
            <a:xfrm>
              <a:off x="4830300" y="4339060"/>
              <a:ext cx="72000" cy="25200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1EFA589-4B22-22F1-70D4-4E1B38B779EF}"/>
                </a:ext>
              </a:extLst>
            </p:cNvPr>
            <p:cNvSpPr/>
            <p:nvPr/>
          </p:nvSpPr>
          <p:spPr>
            <a:xfrm>
              <a:off x="5071519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9047B91-EBF6-878D-DFC4-CAB5762086C6}"/>
                </a:ext>
              </a:extLst>
            </p:cNvPr>
            <p:cNvSpPr/>
            <p:nvPr/>
          </p:nvSpPr>
          <p:spPr>
            <a:xfrm>
              <a:off x="5259587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EDDFBF7-0F4E-C1D3-1895-7EDC9DFE5E43}"/>
                </a:ext>
              </a:extLst>
            </p:cNvPr>
            <p:cNvSpPr/>
            <p:nvPr/>
          </p:nvSpPr>
          <p:spPr>
            <a:xfrm>
              <a:off x="5449534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257EB97-C2DD-96CA-3E0B-300D38C69D3E}"/>
                </a:ext>
              </a:extLst>
            </p:cNvPr>
            <p:cNvSpPr/>
            <p:nvPr/>
          </p:nvSpPr>
          <p:spPr>
            <a:xfrm>
              <a:off x="5639143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C240B34-9966-BAFA-0832-BF583A5527F1}"/>
                </a:ext>
              </a:extLst>
            </p:cNvPr>
            <p:cNvSpPr/>
            <p:nvPr/>
          </p:nvSpPr>
          <p:spPr>
            <a:xfrm>
              <a:off x="5824618" y="4339060"/>
              <a:ext cx="72000" cy="25200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44A60D5-B119-45DA-E0BF-0D4D4BB60CBC}"/>
                </a:ext>
              </a:extLst>
            </p:cNvPr>
            <p:cNvSpPr/>
            <p:nvPr/>
          </p:nvSpPr>
          <p:spPr>
            <a:xfrm>
              <a:off x="6017063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EC8D3FB-231A-A679-906C-4D8696CBDD10}"/>
                </a:ext>
              </a:extLst>
            </p:cNvPr>
            <p:cNvSpPr/>
            <p:nvPr/>
          </p:nvSpPr>
          <p:spPr>
            <a:xfrm>
              <a:off x="6201842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94CBE13-D480-35EA-B56A-7A5DFDEFED1F}"/>
                </a:ext>
              </a:extLst>
            </p:cNvPr>
            <p:cNvSpPr/>
            <p:nvPr/>
          </p:nvSpPr>
          <p:spPr>
            <a:xfrm>
              <a:off x="6389883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9923063-4BB4-184E-A609-AF3D046327CA}"/>
                </a:ext>
              </a:extLst>
            </p:cNvPr>
            <p:cNvSpPr/>
            <p:nvPr/>
          </p:nvSpPr>
          <p:spPr>
            <a:xfrm>
              <a:off x="6582328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03599A0-BA83-1371-81E0-B63813205B3E}"/>
                </a:ext>
              </a:extLst>
            </p:cNvPr>
            <p:cNvSpPr/>
            <p:nvPr/>
          </p:nvSpPr>
          <p:spPr>
            <a:xfrm>
              <a:off x="6767107" y="4339060"/>
              <a:ext cx="72000" cy="25200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51125C3-E01F-F044-C480-C9A30A4FB340}"/>
                </a:ext>
              </a:extLst>
            </p:cNvPr>
            <p:cNvSpPr/>
            <p:nvPr/>
          </p:nvSpPr>
          <p:spPr>
            <a:xfrm>
              <a:off x="6953119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90C0D72-87DC-57AE-C9C9-8701BEA549F7}"/>
                </a:ext>
              </a:extLst>
            </p:cNvPr>
            <p:cNvSpPr/>
            <p:nvPr/>
          </p:nvSpPr>
          <p:spPr>
            <a:xfrm>
              <a:off x="7145564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AABABF8-A229-238F-CB12-D08F1254B442}"/>
                </a:ext>
              </a:extLst>
            </p:cNvPr>
            <p:cNvSpPr/>
            <p:nvPr/>
          </p:nvSpPr>
          <p:spPr>
            <a:xfrm>
              <a:off x="7642836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B364A5A-BAD6-37B2-1E2B-582AEA15B91D}"/>
                </a:ext>
              </a:extLst>
            </p:cNvPr>
            <p:cNvSpPr/>
            <p:nvPr/>
          </p:nvSpPr>
          <p:spPr>
            <a:xfrm>
              <a:off x="7832783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0A76061-6231-78BF-EAFC-08EEC00DC233}"/>
                </a:ext>
              </a:extLst>
            </p:cNvPr>
            <p:cNvSpPr/>
            <p:nvPr/>
          </p:nvSpPr>
          <p:spPr>
            <a:xfrm>
              <a:off x="8028036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7FB2178-51C6-E608-2984-DB650D5F0EEC}"/>
                </a:ext>
              </a:extLst>
            </p:cNvPr>
            <p:cNvSpPr/>
            <p:nvPr/>
          </p:nvSpPr>
          <p:spPr>
            <a:xfrm>
              <a:off x="8202223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CFF7958-8804-BC43-40EA-E7882E54515C}"/>
                </a:ext>
              </a:extLst>
            </p:cNvPr>
            <p:cNvSpPr/>
            <p:nvPr/>
          </p:nvSpPr>
          <p:spPr>
            <a:xfrm>
              <a:off x="8400312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7A93ADE-6739-CCB0-EBA0-9D400887908C}"/>
                </a:ext>
              </a:extLst>
            </p:cNvPr>
            <p:cNvSpPr/>
            <p:nvPr/>
          </p:nvSpPr>
          <p:spPr>
            <a:xfrm>
              <a:off x="8585091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3644779-A1FD-926E-5592-44AFFDE19157}"/>
                </a:ext>
              </a:extLst>
            </p:cNvPr>
            <p:cNvSpPr/>
            <p:nvPr/>
          </p:nvSpPr>
          <p:spPr>
            <a:xfrm>
              <a:off x="8782155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97259F7-09BB-B7FA-5A60-86B34080EF51}"/>
                </a:ext>
              </a:extLst>
            </p:cNvPr>
            <p:cNvSpPr/>
            <p:nvPr/>
          </p:nvSpPr>
          <p:spPr>
            <a:xfrm>
              <a:off x="8972102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017F6FB-E046-C432-4E1B-389BA8AB5403}"/>
                </a:ext>
              </a:extLst>
            </p:cNvPr>
            <p:cNvSpPr/>
            <p:nvPr/>
          </p:nvSpPr>
          <p:spPr>
            <a:xfrm>
              <a:off x="9167355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47CF6563-EBD2-1DB8-A063-A862C4E83093}"/>
                </a:ext>
              </a:extLst>
            </p:cNvPr>
            <p:cNvSpPr/>
            <p:nvPr/>
          </p:nvSpPr>
          <p:spPr>
            <a:xfrm>
              <a:off x="9341542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F228D274-19B9-B683-C463-E29A447E8970}"/>
                </a:ext>
              </a:extLst>
            </p:cNvPr>
            <p:cNvSpPr/>
            <p:nvPr/>
          </p:nvSpPr>
          <p:spPr>
            <a:xfrm>
              <a:off x="9539631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ACFA22A6-35ED-E4D5-4E28-9C46F8A2B7FD}"/>
                </a:ext>
              </a:extLst>
            </p:cNvPr>
            <p:cNvSpPr/>
            <p:nvPr/>
          </p:nvSpPr>
          <p:spPr>
            <a:xfrm>
              <a:off x="9724409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691D4D60-4DC0-1918-CBF1-0A0287F3120A}"/>
                </a:ext>
              </a:extLst>
            </p:cNvPr>
            <p:cNvCxnSpPr>
              <a:stCxn id="11" idx="0"/>
              <a:endCxn id="58" idx="2"/>
            </p:cNvCxnSpPr>
            <p:nvPr/>
          </p:nvCxnSpPr>
          <p:spPr>
            <a:xfrm flipH="1" flipV="1">
              <a:off x="9760409" y="4591060"/>
              <a:ext cx="1" cy="42450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BDC4F78E-3453-1EC6-A34C-83C82271C150}"/>
                </a:ext>
              </a:extLst>
            </p:cNvPr>
            <p:cNvCxnSpPr>
              <a:cxnSpLocks/>
              <a:endCxn id="16" idx="2"/>
            </p:cNvCxnSpPr>
            <p:nvPr/>
          </p:nvCxnSpPr>
          <p:spPr>
            <a:xfrm flipH="1" flipV="1">
              <a:off x="4110818" y="4921600"/>
              <a:ext cx="530529" cy="6099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C9AEBD33-197E-E9AB-38E1-E4E093F7ED35}"/>
                </a:ext>
              </a:extLst>
            </p:cNvPr>
            <p:cNvCxnSpPr>
              <a:cxnSpLocks/>
              <a:endCxn id="17" idx="2"/>
            </p:cNvCxnSpPr>
            <p:nvPr/>
          </p:nvCxnSpPr>
          <p:spPr>
            <a:xfrm flipH="1" flipV="1">
              <a:off x="4871688" y="4921600"/>
              <a:ext cx="187401" cy="6099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D40FB439-0471-8F88-C689-8D6281120E18}"/>
                </a:ext>
              </a:extLst>
            </p:cNvPr>
            <p:cNvCxnSpPr>
              <a:cxnSpLocks/>
              <a:endCxn id="18" idx="2"/>
            </p:cNvCxnSpPr>
            <p:nvPr/>
          </p:nvCxnSpPr>
          <p:spPr>
            <a:xfrm flipV="1">
              <a:off x="5681137" y="4921600"/>
              <a:ext cx="200376" cy="6099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716B439A-81E6-EDA2-71FD-A34334382D08}"/>
                </a:ext>
              </a:extLst>
            </p:cNvPr>
            <p:cNvCxnSpPr>
              <a:cxnSpLocks/>
              <a:endCxn id="19" idx="2"/>
            </p:cNvCxnSpPr>
            <p:nvPr/>
          </p:nvCxnSpPr>
          <p:spPr>
            <a:xfrm flipV="1">
              <a:off x="6081888" y="4921600"/>
              <a:ext cx="716970" cy="6099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1678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Log-Information COMMIT und Fehler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1908" name="Rectangle 4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COMMIT-Point einer Transaktion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bezeichnet den Zeitpunkt, an dem alle DB-Zugriffsoperationen von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erfolgreich ausgeführt und im Log erfasst wurden</a:t>
                </a:r>
              </a:p>
              <a:p>
                <a:pPr lvl="1"/>
                <a:r>
                  <a:rPr lang="de-DE" dirty="0"/>
                  <a:t>Zu diesem Zeitpunkt gilt Transaktion als bestätigt, ihre Wirkung soll persistent in der DB gespeichert werden</a:t>
                </a:r>
              </a:p>
              <a:p>
                <a:pPr marL="635000" lvl="1" indent="-292100">
                  <a:buFont typeface="Zapf Dingbats"/>
                  <a:buChar char="➝"/>
                </a:pPr>
                <a:r>
                  <a:rPr lang="de-DE" dirty="0">
                    <a:solidFill>
                      <a:schemeClr val="accent1"/>
                    </a:solidFill>
                  </a:rPr>
                  <a:t>[COMMIT,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]</a:t>
                </a:r>
                <a:r>
                  <a:rPr lang="de-DE" dirty="0"/>
                  <a:t>-Eintrag im Log wird generiert, als Zeichen der logischen, aber noch nicht physischen Beendigung der Transaktion</a:t>
                </a:r>
              </a:p>
              <a:p>
                <a:r>
                  <a:rPr lang="de-DE" dirty="0"/>
                  <a:t>Im Fehlerfall</a:t>
                </a:r>
              </a:p>
              <a:p>
                <a:pPr lvl="1"/>
                <a:r>
                  <a:rPr lang="de-DE" dirty="0"/>
                  <a:t>Transaktionen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mit BEGIN_TRANSACTION und </a:t>
                </a:r>
                <a:r>
                  <a:rPr lang="de-DE" dirty="0">
                    <a:solidFill>
                      <a:srgbClr val="FFC000"/>
                    </a:solidFill>
                  </a:rPr>
                  <a:t>ohne</a:t>
                </a:r>
                <a:r>
                  <a:rPr lang="de-DE" dirty="0"/>
                  <a:t> COMMIT</a:t>
                </a:r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:r>
                  <a:rPr lang="de-DE" dirty="0"/>
                  <a:t>werden – soweit nötig – rückgängig gemacht ➝ </a:t>
                </a:r>
                <a:r>
                  <a:rPr lang="de-DE" dirty="0">
                    <a:solidFill>
                      <a:schemeClr val="accent1"/>
                    </a:solidFill>
                  </a:rPr>
                  <a:t>UNDO</a:t>
                </a:r>
              </a:p>
              <a:p>
                <a:pPr lvl="1"/>
                <a:r>
                  <a:rPr lang="de-DE" dirty="0"/>
                  <a:t>Transaktionen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:r>
                  <a:rPr lang="de-DE" dirty="0"/>
                  <a:t>mit BEGIN_TRANSACTION und </a:t>
                </a:r>
                <a:r>
                  <a:rPr lang="de-DE" dirty="0">
                    <a:solidFill>
                      <a:srgbClr val="FFC000"/>
                    </a:solidFill>
                  </a:rPr>
                  <a:t>mit</a:t>
                </a:r>
                <a:r>
                  <a:rPr lang="de-DE" dirty="0"/>
                  <a:t> COMMIT</a:t>
                </a:r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:r>
                  <a:rPr lang="de-DE" dirty="0"/>
                  <a:t>können bzgl. ihrer Änderungsoperationen vollständig wiederholt werden, falls der DB-Zustand noch nicht persistent auf Platte gesichert wurde ➝ </a:t>
                </a:r>
                <a:r>
                  <a:rPr lang="de-DE" dirty="0">
                    <a:solidFill>
                      <a:schemeClr val="accent1"/>
                    </a:solidFill>
                  </a:rPr>
                  <a:t>REDO</a:t>
                </a:r>
              </a:p>
            </p:txBody>
          </p:sp>
        </mc:Choice>
        <mc:Fallback xmlns="">
          <p:sp>
            <p:nvSpPr>
              <p:cNvPr id="1531908" name="Rectang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106</a:t>
            </a:fld>
            <a:endParaRPr lang="de-D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A5F592-56A1-4316-648B-2CC5949EF7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8CFC43-614E-EFB3-7E0B-AE784A793B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354151231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UNDO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Abbruch einer Transaktion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r>
                  <a:rPr lang="de-DE" dirty="0"/>
                  <a:t>DB muss in Zustand vor Transaktionsausführung gebracht werden</a:t>
                </a:r>
              </a:p>
              <a:p>
                <a:r>
                  <a:rPr lang="de-DE" dirty="0"/>
                  <a:t>Log rückwärts bis zum Beginn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durchsuchen, um Operationen von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zu identifizieren und betroffene Datenobjekte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zurückzusetzen</a:t>
                </a:r>
              </a:p>
              <a:p>
                <a:r>
                  <a:rPr lang="de-DE" dirty="0"/>
                  <a:t>Beispiel: UNDO für ein Datenobjekt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de-DE" dirty="0"/>
                  <a:t>UPDATE, DELETE: kopiere den Wert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𝐵𝑆</m:t>
                    </m:r>
                  </m:oMath>
                </a14:m>
                <a:r>
                  <a:rPr lang="de-DE" dirty="0"/>
                  <a:t> in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de-DE" dirty="0"/>
                  <a:t>INSERT: lösche das Objekt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r="-121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107</a:t>
            </a:fld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D51851-13B5-874D-E6C7-DF430EA6C84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22974E-45A2-263F-2044-29D1732C30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C36775F-0EED-D166-519C-C069D7E96225}"/>
              </a:ext>
            </a:extLst>
          </p:cNvPr>
          <p:cNvGrpSpPr/>
          <p:nvPr/>
        </p:nvGrpSpPr>
        <p:grpSpPr>
          <a:xfrm>
            <a:off x="6408318" y="3612815"/>
            <a:ext cx="5423357" cy="2293099"/>
            <a:chOff x="1947333" y="3553464"/>
            <a:chExt cx="5423357" cy="2293099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628FC13-F4A8-206E-F0DF-A4A7DD0B2CA5}"/>
                </a:ext>
              </a:extLst>
            </p:cNvPr>
            <p:cNvCxnSpPr>
              <a:cxnSpLocks/>
            </p:cNvCxnSpPr>
            <p:nvPr/>
          </p:nvCxnSpPr>
          <p:spPr>
            <a:xfrm>
              <a:off x="1947333" y="4465060"/>
              <a:ext cx="527096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F686621-7E77-D92C-BD37-7CFB95579C54}"/>
                </a:ext>
              </a:extLst>
            </p:cNvPr>
            <p:cNvSpPr txBox="1"/>
            <p:nvPr/>
          </p:nvSpPr>
          <p:spPr>
            <a:xfrm>
              <a:off x="6756419" y="4019200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/>
                <a:t>time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8EDC3A6-FE06-174F-DB11-3F26A72D8409}"/>
                </a:ext>
              </a:extLst>
            </p:cNvPr>
            <p:cNvSpPr txBox="1"/>
            <p:nvPr/>
          </p:nvSpPr>
          <p:spPr>
            <a:xfrm>
              <a:off x="6198734" y="5015566"/>
              <a:ext cx="8354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/>
                <a:t>Top of</a:t>
              </a:r>
              <a:br>
                <a:rPr lang="en-DE" dirty="0"/>
              </a:br>
              <a:r>
                <a:rPr lang="en-DE" dirty="0"/>
                <a:t>the log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DA05622-BF05-CAD5-3D56-78B5078D1A1C}"/>
                </a:ext>
              </a:extLst>
            </p:cNvPr>
            <p:cNvSpPr txBox="1"/>
            <p:nvPr/>
          </p:nvSpPr>
          <p:spPr>
            <a:xfrm>
              <a:off x="1963626" y="3553464"/>
              <a:ext cx="7553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/>
                <a:t>Dump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298F43B-0E56-2913-96DE-340F2A698D20}"/>
                </a:ext>
              </a:extLst>
            </p:cNvPr>
            <p:cNvSpPr txBox="1"/>
            <p:nvPr/>
          </p:nvSpPr>
          <p:spPr>
            <a:xfrm>
              <a:off x="3075553" y="3765205"/>
              <a:ext cx="1240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/>
                <a:t>Checkpoint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31D66F7-B2B5-EF2B-41A3-3A8E53225AC6}"/>
                    </a:ext>
                  </a:extLst>
                </p:cNvPr>
                <p:cNvSpPr txBox="1"/>
                <p:nvPr/>
              </p:nvSpPr>
              <p:spPr>
                <a:xfrm>
                  <a:off x="4319399" y="5477231"/>
                  <a:ext cx="21395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DE" dirty="0"/>
                    <a:t>Transaction record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31D66F7-B2B5-EF2B-41A3-3A8E53225A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19399" y="5477231"/>
                  <a:ext cx="2139560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2367" t="-6452" b="-22581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D67D1A9-9C66-469E-2CC1-988F2EF02D2B}"/>
                    </a:ext>
                  </a:extLst>
                </p:cNvPr>
                <p:cNvSpPr txBox="1"/>
                <p:nvPr/>
              </p:nvSpPr>
              <p:spPr>
                <a:xfrm>
                  <a:off x="3912783" y="4552268"/>
                  <a:ext cx="39607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D67D1A9-9C66-469E-2CC1-988F2EF02D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2783" y="4552268"/>
                  <a:ext cx="396070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256376EB-F2AE-B80C-F773-FF8ABE3E7927}"/>
                    </a:ext>
                  </a:extLst>
                </p:cNvPr>
                <p:cNvSpPr txBox="1"/>
                <p:nvPr/>
              </p:nvSpPr>
              <p:spPr>
                <a:xfrm>
                  <a:off x="4671312" y="4552268"/>
                  <a:ext cx="40075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256376EB-F2AE-B80C-F773-FF8ABE3E79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1312" y="4552268"/>
                  <a:ext cx="400751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B84B887-A83C-9ED0-8FE6-6CC8D15FA926}"/>
                    </a:ext>
                  </a:extLst>
                </p:cNvPr>
                <p:cNvSpPr txBox="1"/>
                <p:nvPr/>
              </p:nvSpPr>
              <p:spPr>
                <a:xfrm>
                  <a:off x="5681137" y="4552268"/>
                  <a:ext cx="40075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B84B887-A83C-9ED0-8FE6-6CC8D15FA9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1137" y="4552268"/>
                  <a:ext cx="400751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25069A8-3DB4-1551-6BA3-C0F3EDEF920C}"/>
                </a:ext>
              </a:extLst>
            </p:cNvPr>
            <p:cNvSpPr/>
            <p:nvPr/>
          </p:nvSpPr>
          <p:spPr>
            <a:xfrm>
              <a:off x="2233294" y="3961060"/>
              <a:ext cx="216000" cy="1008000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7EF4993-8C19-B7FB-178E-76EB6E9FC72A}"/>
                </a:ext>
              </a:extLst>
            </p:cNvPr>
            <p:cNvSpPr/>
            <p:nvPr/>
          </p:nvSpPr>
          <p:spPr>
            <a:xfrm>
              <a:off x="3633975" y="4150060"/>
              <a:ext cx="126000" cy="630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1E4336D-E246-BF35-BD1A-95DFBF57F5D0}"/>
                </a:ext>
              </a:extLst>
            </p:cNvPr>
            <p:cNvSpPr/>
            <p:nvPr/>
          </p:nvSpPr>
          <p:spPr>
            <a:xfrm>
              <a:off x="2561147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E62197A-402E-B872-1A43-E9ABB8AB947B}"/>
                </a:ext>
              </a:extLst>
            </p:cNvPr>
            <p:cNvSpPr/>
            <p:nvPr/>
          </p:nvSpPr>
          <p:spPr>
            <a:xfrm>
              <a:off x="2751094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8EB7328-8BCE-5219-B81D-99BE188B9C3A}"/>
                </a:ext>
              </a:extLst>
            </p:cNvPr>
            <p:cNvSpPr/>
            <p:nvPr/>
          </p:nvSpPr>
          <p:spPr>
            <a:xfrm>
              <a:off x="2946347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2D31146-994C-9560-3CDA-5E2820F7392D}"/>
                </a:ext>
              </a:extLst>
            </p:cNvPr>
            <p:cNvSpPr/>
            <p:nvPr/>
          </p:nvSpPr>
          <p:spPr>
            <a:xfrm>
              <a:off x="3120534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12E9635-6A13-387A-F29C-53C5B4942291}"/>
                </a:ext>
              </a:extLst>
            </p:cNvPr>
            <p:cNvSpPr/>
            <p:nvPr/>
          </p:nvSpPr>
          <p:spPr>
            <a:xfrm>
              <a:off x="3318623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DA3C07C-70BF-EC4F-C3A3-9BE52B3FDAE9}"/>
                </a:ext>
              </a:extLst>
            </p:cNvPr>
            <p:cNvSpPr/>
            <p:nvPr/>
          </p:nvSpPr>
          <p:spPr>
            <a:xfrm>
              <a:off x="3503402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2218E80-4BFD-D7D1-022F-74AED7713CAA}"/>
                </a:ext>
              </a:extLst>
            </p:cNvPr>
            <p:cNvSpPr/>
            <p:nvPr/>
          </p:nvSpPr>
          <p:spPr>
            <a:xfrm>
              <a:off x="3882298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457D442-A3B1-CF90-C9AC-5D26F44B6B8A}"/>
                </a:ext>
              </a:extLst>
            </p:cNvPr>
            <p:cNvSpPr/>
            <p:nvPr/>
          </p:nvSpPr>
          <p:spPr>
            <a:xfrm>
              <a:off x="4072824" y="4339060"/>
              <a:ext cx="72000" cy="25200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B0AE2BF-191E-935F-480F-0F6795FF29D2}"/>
                </a:ext>
              </a:extLst>
            </p:cNvPr>
            <p:cNvSpPr/>
            <p:nvPr/>
          </p:nvSpPr>
          <p:spPr>
            <a:xfrm>
              <a:off x="4262771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5DCED95-4AC0-9D49-03A0-EBF3E6DC532F}"/>
                </a:ext>
              </a:extLst>
            </p:cNvPr>
            <p:cNvSpPr/>
            <p:nvPr/>
          </p:nvSpPr>
          <p:spPr>
            <a:xfrm>
              <a:off x="4446736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F5C3AB0-8550-6AE6-67EE-0789F55020C6}"/>
                </a:ext>
              </a:extLst>
            </p:cNvPr>
            <p:cNvSpPr/>
            <p:nvPr/>
          </p:nvSpPr>
          <p:spPr>
            <a:xfrm>
              <a:off x="4632211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0EFE457-32FD-E89C-5E21-CB007A1B7CD8}"/>
                </a:ext>
              </a:extLst>
            </p:cNvPr>
            <p:cNvSpPr/>
            <p:nvPr/>
          </p:nvSpPr>
          <p:spPr>
            <a:xfrm>
              <a:off x="4830300" y="4339060"/>
              <a:ext cx="72000" cy="25200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E595AA9-8DE5-28BC-305C-E2FC6C79C6AE}"/>
                </a:ext>
              </a:extLst>
            </p:cNvPr>
            <p:cNvSpPr/>
            <p:nvPr/>
          </p:nvSpPr>
          <p:spPr>
            <a:xfrm>
              <a:off x="5071519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89B2A58-84A7-8564-995B-48D5A96C996A}"/>
                </a:ext>
              </a:extLst>
            </p:cNvPr>
            <p:cNvSpPr/>
            <p:nvPr/>
          </p:nvSpPr>
          <p:spPr>
            <a:xfrm>
              <a:off x="5259587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D73B4C9-87DC-3124-3CDB-07FEBE3A7DE0}"/>
                </a:ext>
              </a:extLst>
            </p:cNvPr>
            <p:cNvSpPr/>
            <p:nvPr/>
          </p:nvSpPr>
          <p:spPr>
            <a:xfrm>
              <a:off x="5449534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7125509-3E0A-333A-5AC1-587A6A516623}"/>
                </a:ext>
              </a:extLst>
            </p:cNvPr>
            <p:cNvSpPr/>
            <p:nvPr/>
          </p:nvSpPr>
          <p:spPr>
            <a:xfrm>
              <a:off x="5639143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F6DB673-4096-5617-14C9-CCE7BAC567E8}"/>
                </a:ext>
              </a:extLst>
            </p:cNvPr>
            <p:cNvSpPr/>
            <p:nvPr/>
          </p:nvSpPr>
          <p:spPr>
            <a:xfrm>
              <a:off x="5824618" y="4339060"/>
              <a:ext cx="72000" cy="25200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2A39255-1BB0-1BD8-D9F5-833CCA005AB8}"/>
                </a:ext>
              </a:extLst>
            </p:cNvPr>
            <p:cNvSpPr/>
            <p:nvPr/>
          </p:nvSpPr>
          <p:spPr>
            <a:xfrm>
              <a:off x="6017063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353C8FD-0559-1777-08CD-240C75A95FFA}"/>
                </a:ext>
              </a:extLst>
            </p:cNvPr>
            <p:cNvSpPr/>
            <p:nvPr/>
          </p:nvSpPr>
          <p:spPr>
            <a:xfrm>
              <a:off x="6201842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1F2A46C-3965-E5E2-8166-FAAE3FF1C294}"/>
                </a:ext>
              </a:extLst>
            </p:cNvPr>
            <p:cNvSpPr/>
            <p:nvPr/>
          </p:nvSpPr>
          <p:spPr>
            <a:xfrm>
              <a:off x="6389883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1666EDD-94CE-A6C9-9B76-932090ED28E6}"/>
                </a:ext>
              </a:extLst>
            </p:cNvPr>
            <p:cNvSpPr/>
            <p:nvPr/>
          </p:nvSpPr>
          <p:spPr>
            <a:xfrm>
              <a:off x="6582328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A4B82BF6-85C9-8147-AE17-51BC200993FC}"/>
                </a:ext>
              </a:extLst>
            </p:cNvPr>
            <p:cNvCxnSpPr>
              <a:cxnSpLocks/>
              <a:stCxn id="12" idx="0"/>
              <a:endCxn id="44" idx="2"/>
            </p:cNvCxnSpPr>
            <p:nvPr/>
          </p:nvCxnSpPr>
          <p:spPr>
            <a:xfrm flipV="1">
              <a:off x="6616477" y="4591060"/>
              <a:ext cx="1851" cy="42450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0E546A07-0C78-6879-3C81-65BABBE24302}"/>
                </a:ext>
              </a:extLst>
            </p:cNvPr>
            <p:cNvCxnSpPr>
              <a:cxnSpLocks/>
              <a:endCxn id="17" idx="2"/>
            </p:cNvCxnSpPr>
            <p:nvPr/>
          </p:nvCxnSpPr>
          <p:spPr>
            <a:xfrm flipH="1" flipV="1">
              <a:off x="4110818" y="4921600"/>
              <a:ext cx="530529" cy="6099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8AB3EAC8-1208-AEDD-B80F-A60939169F6B}"/>
                </a:ext>
              </a:extLst>
            </p:cNvPr>
            <p:cNvCxnSpPr>
              <a:cxnSpLocks/>
              <a:endCxn id="18" idx="2"/>
            </p:cNvCxnSpPr>
            <p:nvPr/>
          </p:nvCxnSpPr>
          <p:spPr>
            <a:xfrm flipH="1" flipV="1">
              <a:off x="4871688" y="4921600"/>
              <a:ext cx="187401" cy="6099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2FE0B205-0704-6CCF-25BC-D1BE200FA777}"/>
                </a:ext>
              </a:extLst>
            </p:cNvPr>
            <p:cNvCxnSpPr>
              <a:cxnSpLocks/>
              <a:endCxn id="19" idx="2"/>
            </p:cNvCxnSpPr>
            <p:nvPr/>
          </p:nvCxnSpPr>
          <p:spPr>
            <a:xfrm flipV="1">
              <a:off x="5681137" y="4921600"/>
              <a:ext cx="200376" cy="6099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7473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REDO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Systemfehler in der DB</a:t>
                </a:r>
              </a:p>
              <a:p>
                <a:r>
                  <a:rPr lang="de-DE" dirty="0"/>
                  <a:t>Alle bestätigten Transaktionen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, die noch nicht im Hintergrundspeicher sind, müssen wiederholt werden</a:t>
                </a:r>
              </a:p>
              <a:p>
                <a:r>
                  <a:rPr lang="de-DE" dirty="0"/>
                  <a:t>Log vom Beginn von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vorwärts durchsucht und alle auftretenden Operationen erneut realisiert</a:t>
                </a:r>
              </a:p>
              <a:p>
                <a:r>
                  <a:rPr lang="de-DE" dirty="0"/>
                  <a:t>Beispiel: REDO für ein Datenobjekt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de-DE" dirty="0"/>
                  <a:t>INSERT, UPDATE:</a:t>
                </a:r>
              </a:p>
              <a:p>
                <a:pPr lvl="2"/>
                <a:r>
                  <a:rPr lang="de-DE" dirty="0"/>
                  <a:t>Kopiere den Wert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𝐴𝑆</m:t>
                    </m:r>
                  </m:oMath>
                </a14:m>
                <a:r>
                  <a:rPr lang="de-DE" dirty="0"/>
                  <a:t> in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de-DE" dirty="0"/>
                  <a:t>DELETE: </a:t>
                </a:r>
              </a:p>
              <a:p>
                <a:pPr lvl="2"/>
                <a:r>
                  <a:rPr lang="de-DE" dirty="0"/>
                  <a:t>Lösche das Objekt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</a:t>
                </a:r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108</a:t>
            </a:fld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971B84-70EC-F029-239D-6DDD1C99603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718563-2EE9-43C6-6F09-8B373BF06D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9B7FEE-AC97-B4CD-8225-8D1B94104B4A}"/>
              </a:ext>
            </a:extLst>
          </p:cNvPr>
          <p:cNvGrpSpPr/>
          <p:nvPr/>
        </p:nvGrpSpPr>
        <p:grpSpPr>
          <a:xfrm>
            <a:off x="5642303" y="3612815"/>
            <a:ext cx="5829746" cy="2293099"/>
            <a:chOff x="1947333" y="3553464"/>
            <a:chExt cx="5829746" cy="2293099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A8CD055-17B6-6CBC-D546-CA81D31F0D8C}"/>
                </a:ext>
              </a:extLst>
            </p:cNvPr>
            <p:cNvCxnSpPr>
              <a:cxnSpLocks/>
            </p:cNvCxnSpPr>
            <p:nvPr/>
          </p:nvCxnSpPr>
          <p:spPr>
            <a:xfrm>
              <a:off x="1947333" y="4465060"/>
              <a:ext cx="565131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F7B27B7-C19E-3CC6-99DA-26653549D6E1}"/>
                </a:ext>
              </a:extLst>
            </p:cNvPr>
            <p:cNvSpPr txBox="1"/>
            <p:nvPr/>
          </p:nvSpPr>
          <p:spPr>
            <a:xfrm>
              <a:off x="7162808" y="4019200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/>
                <a:t>time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954AD0D-9408-9925-D063-6914D524FAE4}"/>
                </a:ext>
              </a:extLst>
            </p:cNvPr>
            <p:cNvSpPr txBox="1"/>
            <p:nvPr/>
          </p:nvSpPr>
          <p:spPr>
            <a:xfrm>
              <a:off x="6763163" y="5015566"/>
              <a:ext cx="8354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/>
                <a:t>Top of</a:t>
              </a:r>
              <a:br>
                <a:rPr lang="en-DE" dirty="0"/>
              </a:br>
              <a:r>
                <a:rPr lang="en-DE" dirty="0"/>
                <a:t>the log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E14AB49-DADF-8E3B-E01C-0BB74D57C57D}"/>
                </a:ext>
              </a:extLst>
            </p:cNvPr>
            <p:cNvSpPr txBox="1"/>
            <p:nvPr/>
          </p:nvSpPr>
          <p:spPr>
            <a:xfrm>
              <a:off x="1963626" y="3553464"/>
              <a:ext cx="7553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/>
                <a:t>Dump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825E496-393A-65CD-9F75-09B7CD74B9EC}"/>
                </a:ext>
              </a:extLst>
            </p:cNvPr>
            <p:cNvSpPr txBox="1"/>
            <p:nvPr/>
          </p:nvSpPr>
          <p:spPr>
            <a:xfrm>
              <a:off x="3075553" y="3765205"/>
              <a:ext cx="1240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/>
                <a:t>Checkpoint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4F7A078-4842-68F4-113F-E34C1CF2F062}"/>
                    </a:ext>
                  </a:extLst>
                </p:cNvPr>
                <p:cNvSpPr txBox="1"/>
                <p:nvPr/>
              </p:nvSpPr>
              <p:spPr>
                <a:xfrm>
                  <a:off x="4319399" y="5477231"/>
                  <a:ext cx="21395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DE" dirty="0"/>
                    <a:t>Transaction record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4F7A078-4842-68F4-113F-E34C1CF2F0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19399" y="5477231"/>
                  <a:ext cx="2139560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2959" t="-6452" b="-22581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183AC80-39FB-B6C5-94AB-588F655ADE2E}"/>
                    </a:ext>
                  </a:extLst>
                </p:cNvPr>
                <p:cNvSpPr txBox="1"/>
                <p:nvPr/>
              </p:nvSpPr>
              <p:spPr>
                <a:xfrm>
                  <a:off x="3912783" y="4552268"/>
                  <a:ext cx="39607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183AC80-39FB-B6C5-94AB-588F655ADE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2783" y="4552268"/>
                  <a:ext cx="396070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83D564F-BDAC-EDF8-A8CD-8793BEFE3777}"/>
                    </a:ext>
                  </a:extLst>
                </p:cNvPr>
                <p:cNvSpPr txBox="1"/>
                <p:nvPr/>
              </p:nvSpPr>
              <p:spPr>
                <a:xfrm>
                  <a:off x="4671312" y="4552268"/>
                  <a:ext cx="40075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83D564F-BDAC-EDF8-A8CD-8793BEFE37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1312" y="4552268"/>
                  <a:ext cx="400751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2CAE69E-968C-8D9D-1D73-FB7F1ACB4CA7}"/>
                    </a:ext>
                  </a:extLst>
                </p:cNvPr>
                <p:cNvSpPr txBox="1"/>
                <p:nvPr/>
              </p:nvSpPr>
              <p:spPr>
                <a:xfrm>
                  <a:off x="5681137" y="4552268"/>
                  <a:ext cx="40075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2CAE69E-968C-8D9D-1D73-FB7F1ACB4C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1137" y="4552268"/>
                  <a:ext cx="400751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0E3DB389-8BC3-7173-387F-6EC89FB12FF7}"/>
                    </a:ext>
                  </a:extLst>
                </p:cNvPr>
                <p:cNvSpPr txBox="1"/>
                <p:nvPr/>
              </p:nvSpPr>
              <p:spPr>
                <a:xfrm>
                  <a:off x="6598482" y="4552268"/>
                  <a:ext cx="40075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0E3DB389-8BC3-7173-387F-6EC89FB12F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8482" y="4552268"/>
                  <a:ext cx="400751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266D080-90F7-F4AC-F71D-E9B3166ADB3D}"/>
                </a:ext>
              </a:extLst>
            </p:cNvPr>
            <p:cNvSpPr/>
            <p:nvPr/>
          </p:nvSpPr>
          <p:spPr>
            <a:xfrm>
              <a:off x="2233294" y="3961060"/>
              <a:ext cx="216000" cy="1008000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5051C67-B437-DF67-E32D-0DBB6FE65908}"/>
                </a:ext>
              </a:extLst>
            </p:cNvPr>
            <p:cNvSpPr/>
            <p:nvPr/>
          </p:nvSpPr>
          <p:spPr>
            <a:xfrm>
              <a:off x="3633975" y="4150060"/>
              <a:ext cx="126000" cy="630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FE451E0-7C0D-7002-DEFD-2C9D012E9E78}"/>
                </a:ext>
              </a:extLst>
            </p:cNvPr>
            <p:cNvSpPr/>
            <p:nvPr/>
          </p:nvSpPr>
          <p:spPr>
            <a:xfrm>
              <a:off x="2561147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AB44203-4A21-4584-A3D9-A5CC67966885}"/>
                </a:ext>
              </a:extLst>
            </p:cNvPr>
            <p:cNvSpPr/>
            <p:nvPr/>
          </p:nvSpPr>
          <p:spPr>
            <a:xfrm>
              <a:off x="2751094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8C90E4C-907D-91A3-8A83-F315FD7A29C1}"/>
                </a:ext>
              </a:extLst>
            </p:cNvPr>
            <p:cNvSpPr/>
            <p:nvPr/>
          </p:nvSpPr>
          <p:spPr>
            <a:xfrm>
              <a:off x="2946347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3F9BD79-B018-E55E-7B93-5A277B85D432}"/>
                </a:ext>
              </a:extLst>
            </p:cNvPr>
            <p:cNvSpPr/>
            <p:nvPr/>
          </p:nvSpPr>
          <p:spPr>
            <a:xfrm>
              <a:off x="3120534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3A543C3-795C-1D1E-0A7A-0A40B6BAF144}"/>
                </a:ext>
              </a:extLst>
            </p:cNvPr>
            <p:cNvSpPr/>
            <p:nvPr/>
          </p:nvSpPr>
          <p:spPr>
            <a:xfrm>
              <a:off x="3318623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1ED8EA3-2ACA-2077-ECAF-4B916C61C138}"/>
                </a:ext>
              </a:extLst>
            </p:cNvPr>
            <p:cNvSpPr/>
            <p:nvPr/>
          </p:nvSpPr>
          <p:spPr>
            <a:xfrm>
              <a:off x="3503402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967E21B-E68F-EFEF-C4A1-88BF4141C9CA}"/>
                </a:ext>
              </a:extLst>
            </p:cNvPr>
            <p:cNvSpPr/>
            <p:nvPr/>
          </p:nvSpPr>
          <p:spPr>
            <a:xfrm>
              <a:off x="3882298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9F0C342-7066-08D8-33A1-66165A4086E4}"/>
                </a:ext>
              </a:extLst>
            </p:cNvPr>
            <p:cNvSpPr/>
            <p:nvPr/>
          </p:nvSpPr>
          <p:spPr>
            <a:xfrm>
              <a:off x="4072824" y="4339060"/>
              <a:ext cx="72000" cy="25200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E988F5A-2510-6B64-C94F-13475F4771F2}"/>
                </a:ext>
              </a:extLst>
            </p:cNvPr>
            <p:cNvSpPr/>
            <p:nvPr/>
          </p:nvSpPr>
          <p:spPr>
            <a:xfrm>
              <a:off x="4262771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B405752-EB25-40E4-1978-382DE451203E}"/>
                </a:ext>
              </a:extLst>
            </p:cNvPr>
            <p:cNvSpPr/>
            <p:nvPr/>
          </p:nvSpPr>
          <p:spPr>
            <a:xfrm>
              <a:off x="4446736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6FDD589-D85E-FBD6-C65E-6A4F3EACD373}"/>
                </a:ext>
              </a:extLst>
            </p:cNvPr>
            <p:cNvSpPr/>
            <p:nvPr/>
          </p:nvSpPr>
          <p:spPr>
            <a:xfrm>
              <a:off x="4632211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862E235-7A2D-5481-3D93-9011D8870B75}"/>
                </a:ext>
              </a:extLst>
            </p:cNvPr>
            <p:cNvSpPr/>
            <p:nvPr/>
          </p:nvSpPr>
          <p:spPr>
            <a:xfrm>
              <a:off x="4830300" y="4339060"/>
              <a:ext cx="72000" cy="25200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DCBE914-DDE4-A0AE-6ECF-EE17F71337B1}"/>
                </a:ext>
              </a:extLst>
            </p:cNvPr>
            <p:cNvSpPr/>
            <p:nvPr/>
          </p:nvSpPr>
          <p:spPr>
            <a:xfrm>
              <a:off x="5071519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05B20EC-6861-A200-2074-AEBCED130E7D}"/>
                </a:ext>
              </a:extLst>
            </p:cNvPr>
            <p:cNvSpPr/>
            <p:nvPr/>
          </p:nvSpPr>
          <p:spPr>
            <a:xfrm>
              <a:off x="5259587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6D9E0A7-F407-D7B0-1807-CCD2755ECAA5}"/>
                </a:ext>
              </a:extLst>
            </p:cNvPr>
            <p:cNvSpPr/>
            <p:nvPr/>
          </p:nvSpPr>
          <p:spPr>
            <a:xfrm>
              <a:off x="5449534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B49D7A5-5C1B-BA34-5CCC-1BB4744A399A}"/>
                </a:ext>
              </a:extLst>
            </p:cNvPr>
            <p:cNvSpPr/>
            <p:nvPr/>
          </p:nvSpPr>
          <p:spPr>
            <a:xfrm>
              <a:off x="5639143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47A6E83-43BD-4A8A-2308-CEA2E80FF955}"/>
                </a:ext>
              </a:extLst>
            </p:cNvPr>
            <p:cNvSpPr/>
            <p:nvPr/>
          </p:nvSpPr>
          <p:spPr>
            <a:xfrm>
              <a:off x="5824618" y="4339060"/>
              <a:ext cx="72000" cy="25200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F1BEF15-CEFE-553E-8EE7-10398A7D0FE5}"/>
                </a:ext>
              </a:extLst>
            </p:cNvPr>
            <p:cNvSpPr/>
            <p:nvPr/>
          </p:nvSpPr>
          <p:spPr>
            <a:xfrm>
              <a:off x="6017063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3DABF06-49CF-8CB6-BF4F-B5ABD50A8F27}"/>
                </a:ext>
              </a:extLst>
            </p:cNvPr>
            <p:cNvSpPr/>
            <p:nvPr/>
          </p:nvSpPr>
          <p:spPr>
            <a:xfrm>
              <a:off x="6201842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735DDAA-41D7-7860-A3DF-4926710921E3}"/>
                </a:ext>
              </a:extLst>
            </p:cNvPr>
            <p:cNvSpPr/>
            <p:nvPr/>
          </p:nvSpPr>
          <p:spPr>
            <a:xfrm>
              <a:off x="6389883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C2A2E8B-2550-D2B4-ECA9-E2E0159315E9}"/>
                </a:ext>
              </a:extLst>
            </p:cNvPr>
            <p:cNvSpPr/>
            <p:nvPr/>
          </p:nvSpPr>
          <p:spPr>
            <a:xfrm>
              <a:off x="6582328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20D7F58-ACFE-ECD5-F89E-0104F467A6A0}"/>
                </a:ext>
              </a:extLst>
            </p:cNvPr>
            <p:cNvSpPr/>
            <p:nvPr/>
          </p:nvSpPr>
          <p:spPr>
            <a:xfrm>
              <a:off x="6767107" y="4339060"/>
              <a:ext cx="72000" cy="25200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99C2368-7C1F-A945-E849-EAAA08EDA17A}"/>
                </a:ext>
              </a:extLst>
            </p:cNvPr>
            <p:cNvSpPr/>
            <p:nvPr/>
          </p:nvSpPr>
          <p:spPr>
            <a:xfrm>
              <a:off x="6953119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BBF21CE-2FC5-273B-8910-E20C0FE67F53}"/>
                </a:ext>
              </a:extLst>
            </p:cNvPr>
            <p:cNvSpPr/>
            <p:nvPr/>
          </p:nvSpPr>
          <p:spPr>
            <a:xfrm>
              <a:off x="7144905" y="4339060"/>
              <a:ext cx="72000" cy="25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A93676AC-7C2F-B8AA-BB4D-7A54934BBEBF}"/>
                </a:ext>
              </a:extLst>
            </p:cNvPr>
            <p:cNvCxnSpPr>
              <a:cxnSpLocks/>
              <a:stCxn id="12" idx="0"/>
              <a:endCxn id="47" idx="2"/>
            </p:cNvCxnSpPr>
            <p:nvPr/>
          </p:nvCxnSpPr>
          <p:spPr>
            <a:xfrm flipH="1" flipV="1">
              <a:off x="7180905" y="4591060"/>
              <a:ext cx="1" cy="42450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F305FA94-BDB7-5284-5092-75BD392349D2}"/>
                </a:ext>
              </a:extLst>
            </p:cNvPr>
            <p:cNvCxnSpPr>
              <a:cxnSpLocks/>
              <a:endCxn id="17" idx="2"/>
            </p:cNvCxnSpPr>
            <p:nvPr/>
          </p:nvCxnSpPr>
          <p:spPr>
            <a:xfrm flipH="1" flipV="1">
              <a:off x="4110818" y="4921600"/>
              <a:ext cx="530529" cy="6099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8402991B-DA6C-234E-ECF5-C5CCD5F9F36D}"/>
                </a:ext>
              </a:extLst>
            </p:cNvPr>
            <p:cNvCxnSpPr>
              <a:cxnSpLocks/>
              <a:endCxn id="18" idx="2"/>
            </p:cNvCxnSpPr>
            <p:nvPr/>
          </p:nvCxnSpPr>
          <p:spPr>
            <a:xfrm flipH="1" flipV="1">
              <a:off x="4871688" y="4921600"/>
              <a:ext cx="187401" cy="6099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14C5DCB2-C581-E6A8-722A-AF78A1BFBF19}"/>
                </a:ext>
              </a:extLst>
            </p:cNvPr>
            <p:cNvCxnSpPr>
              <a:cxnSpLocks/>
              <a:endCxn id="19" idx="2"/>
            </p:cNvCxnSpPr>
            <p:nvPr/>
          </p:nvCxnSpPr>
          <p:spPr>
            <a:xfrm flipV="1">
              <a:off x="5681137" y="4921600"/>
              <a:ext cx="200376" cy="6099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D8961090-977F-1CC8-5206-2C2DB80582AA}"/>
                </a:ext>
              </a:extLst>
            </p:cNvPr>
            <p:cNvCxnSpPr>
              <a:cxnSpLocks/>
              <a:endCxn id="20" idx="2"/>
            </p:cNvCxnSpPr>
            <p:nvPr/>
          </p:nvCxnSpPr>
          <p:spPr>
            <a:xfrm flipV="1">
              <a:off x="6081888" y="4921600"/>
              <a:ext cx="716970" cy="6099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0749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Log-Information: Sicherer Speicher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3957" name="Rectangle 5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Um während des DBMS-Betriebs eine verlässliche Grundlage für UNDO/REDO im Fehlerfall zu liefern, muss das Log – neben der Protokollierung im Hauptspeicher (intern) – auch verlässlich auf Platte (extern) gespeichert werden</a:t>
                </a:r>
              </a:p>
              <a:p>
                <a:pPr lvl="1"/>
                <a:r>
                  <a:rPr lang="de-DE" dirty="0"/>
                  <a:t>Nach Systemabsturz können nur solche Log-Einträge bei der Fehlerbehandlung berücksichtigt werden, die bereits auf Platte gespeichert sind – Hauptspeicherinhalte stehen u.U. nicht mehr zur Verfügung</a:t>
                </a:r>
              </a:p>
              <a:p>
                <a:pPr lvl="1"/>
                <a:r>
                  <a:rPr lang="de-DE" dirty="0"/>
                  <a:t>Nicht jeder Log-Eintrag wird direkt auch auf Platte gespeichert, um hohe Verzögerungszeiten beim Log-Zugriff zu vermeiden</a:t>
                </a:r>
              </a:p>
              <a:p>
                <a:r>
                  <a:rPr lang="de-DE" dirty="0" err="1">
                    <a:solidFill>
                      <a:schemeClr val="accent1"/>
                    </a:solidFill>
                  </a:rPr>
                  <a:t>Forcewriting</a:t>
                </a:r>
                <a:endParaRPr lang="de-DE" dirty="0"/>
              </a:p>
              <a:p>
                <a:pPr lvl="1"/>
                <a:r>
                  <a:rPr lang="de-DE" dirty="0"/>
                  <a:t>Transaktion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kann erst dann ihren COMMIT-Point erreichen, wenn der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zugehörige Log-Inhalt verlässlich auf Platte gespeichert ist</a:t>
                </a:r>
              </a:p>
            </p:txBody>
          </p:sp>
        </mc:Choice>
        <mc:Fallback xmlns="">
          <p:sp>
            <p:nvSpPr>
              <p:cNvPr id="1533957" name="Rectangl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 r="-199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oliennummernplatzhalt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109</a:t>
            </a:fld>
            <a:endParaRPr lang="de-D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829F38-4924-F7D1-9B86-0EEB761598E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1FC244-8607-B972-D8F4-3C44FF0108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3316197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READ- und WRITE-Set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05285" name="Rectangle 5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Eine Transaktion umfasst im Allgemeinen eine Menge unterschiedlicher READ_ITEM- und WRITE_ITEM-Anweisungen</a:t>
                </a:r>
              </a:p>
              <a:p>
                <a:pPr lvl="1"/>
                <a:r>
                  <a:rPr lang="de-DE" dirty="0">
                    <a:solidFill>
                      <a:schemeClr val="accent1"/>
                    </a:solidFill>
                  </a:rPr>
                  <a:t>Read-Set</a:t>
                </a:r>
                <a:r>
                  <a:rPr lang="de-DE" dirty="0"/>
                  <a:t> einer Transaktion:  </a:t>
                </a:r>
                <a:br>
                  <a:rPr lang="de-DE" dirty="0"/>
                </a:br>
                <a:r>
                  <a:rPr lang="de-DE" dirty="0"/>
                  <a:t>Menge der von einer Transaktion gelesenen Datenobjekte </a:t>
                </a:r>
              </a:p>
              <a:p>
                <a:pPr lvl="1"/>
                <a:r>
                  <a:rPr lang="de-DE" dirty="0">
                    <a:solidFill>
                      <a:schemeClr val="accent1"/>
                    </a:solidFill>
                  </a:rPr>
                  <a:t>Write-Set</a:t>
                </a:r>
                <a:r>
                  <a:rPr lang="de-DE" dirty="0"/>
                  <a:t> einer Transaktion: </a:t>
                </a:r>
                <a:br>
                  <a:rPr lang="de-DE" dirty="0"/>
                </a:br>
                <a:r>
                  <a:rPr lang="de-DE" dirty="0"/>
                  <a:t>Menge der von einer Transaktion geschriebenen Datenobjekte </a:t>
                </a:r>
              </a:p>
              <a:p>
                <a:r>
                  <a:rPr lang="de-DE" dirty="0"/>
                  <a:t>Beispiel: Transaktionen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Read-Set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 ist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</m:oMath>
                </a14:m>
                <a:r>
                  <a:rPr lang="de-DE" dirty="0"/>
                  <a:t>, Write-Set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 ist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Read-Set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 ist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, Write-Set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 ist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1505285" name="Rectangl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 r="-33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D9C6B-954B-26D0-DE35-201D8B8F073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B78051-7D4A-A9FA-B166-8E2805B63B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3FB90132-FDF3-AEE4-BA45-FD87E2B94A2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04478608"/>
                  </p:ext>
                </p:extLst>
              </p:nvPr>
            </p:nvGraphicFramePr>
            <p:xfrm>
              <a:off x="8460421" y="3310034"/>
              <a:ext cx="1621028" cy="25958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621028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read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item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oMath>
                          </a14:m>
                          <a:r>
                            <a:rPr lang="en-DE" dirty="0"/>
                            <a:t> 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≔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oMath>
                          </a14:m>
                          <a:r>
                            <a:rPr lang="en-DE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write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item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oMath>
                          </a14:m>
                          <a:r>
                            <a:rPr lang="en-DE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read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item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</m:d>
                            </m:oMath>
                          </a14:m>
                          <a:r>
                            <a:rPr lang="en-DE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≔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oMath>
                          </a14:m>
                          <a:r>
                            <a:rPr lang="en-DE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write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item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</m:d>
                            </m:oMath>
                          </a14:m>
                          <a:r>
                            <a:rPr lang="en-DE" dirty="0"/>
                            <a:t> </a:t>
                          </a:r>
                        </a:p>
                      </a:txBody>
                      <a:tcPr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3FB90132-FDF3-AEE4-BA45-FD87E2B94A2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04478608"/>
                  </p:ext>
                </p:extLst>
              </p:nvPr>
            </p:nvGraphicFramePr>
            <p:xfrm>
              <a:off x="8460421" y="3310034"/>
              <a:ext cx="1621028" cy="25958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621028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781" r="-781" b="-6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781" t="-96667" r="-781" b="-49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781" t="-203448" r="-781" b="-4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781" t="-293333" r="-781" b="-29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781" t="-406897" r="-781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781" t="-490000" r="-781" b="-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781" t="-610345" r="-7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A29B5EA6-A5B3-1F24-A8C4-9C54B5267DD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90012579"/>
                  </p:ext>
                </p:extLst>
              </p:nvPr>
            </p:nvGraphicFramePr>
            <p:xfrm>
              <a:off x="10210647" y="3310034"/>
              <a:ext cx="1621028" cy="14833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621028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read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item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oMath>
                          </a14:m>
                          <a:r>
                            <a:rPr lang="en-DE" dirty="0"/>
                            <a:t> 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≔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oMath>
                          </a14:m>
                          <a:r>
                            <a:rPr lang="en-DE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write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item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oMath>
                          </a14:m>
                          <a:r>
                            <a:rPr lang="en-DE" dirty="0"/>
                            <a:t> </a:t>
                          </a:r>
                        </a:p>
                      </a:txBody>
                      <a:tcPr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A29B5EA6-A5B3-1F24-A8C4-9C54B5267DD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90012579"/>
                  </p:ext>
                </p:extLst>
              </p:nvPr>
            </p:nvGraphicFramePr>
            <p:xfrm>
              <a:off x="10210647" y="3310034"/>
              <a:ext cx="1621028" cy="14833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621028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r="-775" b="-29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5"/>
                          <a:stretch>
                            <a:fillRect t="-103448" r="-775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t="-196667" r="-775" b="-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t="-306897" r="-7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59808856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Checkpoints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Zeichnet alle aktiven Transaktionen auf</a:t>
                </a:r>
              </a:p>
              <a:p>
                <a:r>
                  <a:rPr lang="de-DE" dirty="0"/>
                  <a:t>Aktualisiert Hintergrundspeicher partiell aufgrund abgeschlossener Transaktionen </a:t>
                </a:r>
              </a:p>
              <a:p>
                <a:r>
                  <a:rPr lang="de-DE" dirty="0"/>
                  <a:t>Wird periodisch angestoßen</a:t>
                </a:r>
              </a:p>
              <a:p>
                <a:pPr lvl="1"/>
                <a:r>
                  <a:rPr lang="de-DE" dirty="0"/>
                  <a:t>Währenddessen keine COMMIT-Anweisungen für aktive Transaktionen</a:t>
                </a:r>
              </a:p>
              <a:p>
                <a:r>
                  <a:rPr lang="de-DE" dirty="0"/>
                  <a:t>Dienst-Ende: es wird synchron (</a:t>
                </a:r>
                <a:r>
                  <a:rPr lang="de-DE" i="1" dirty="0" err="1"/>
                  <a:t>force</a:t>
                </a:r>
                <a:r>
                  <a:rPr lang="de-DE" dirty="0"/>
                  <a:t>) ein CHECKPOINT-Eintrag im Log-File generiert wird </a:t>
                </a:r>
              </a:p>
              <a:p>
                <a:pPr lvl="1"/>
                <a:r>
                  <a:rPr lang="de-DE" dirty="0"/>
                  <a:t>DB-Veränderungen abgeschlossener Transaktionen dauerhaft in die DB einfügen</a:t>
                </a:r>
              </a:p>
              <a:p>
                <a:r>
                  <a:rPr lang="de-DE" dirty="0"/>
                  <a:t>Checkpoint-Eintrag: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𝐶𝐾</m:t>
                    </m:r>
                    <m:d>
                      <m:dPr>
                        <m:ctrlP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 err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, enthält die Identifier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der aktiven Transaktionen</a:t>
                </a:r>
              </a:p>
              <a:p>
                <a:r>
                  <a:rPr lang="de-DE" dirty="0"/>
                  <a:t>Bei einem </a:t>
                </a:r>
                <a:r>
                  <a:rPr lang="de-DE" dirty="0" err="1"/>
                  <a:t>Recovery</a:t>
                </a:r>
                <a:r>
                  <a:rPr lang="de-DE" dirty="0"/>
                  <a:t>-Vorgang muss dann nur bis zum letzten Checkpoint-Eintrag zurückgegangen werden und von dort an die aktiven Transaktionen abhandeln (UNDO/REDO)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110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AE3CE0-E97C-0F3C-384B-BD8DFD79D60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0B1CB1-8127-52DB-38B0-7BA02CFEAB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133795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DUMP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/>
              <a:t>Vollständige Kopie der DB</a:t>
            </a:r>
          </a:p>
          <a:p>
            <a:pPr lvl="1"/>
            <a:r>
              <a:rPr lang="de-DE" sz="2100" dirty="0"/>
              <a:t>Backup</a:t>
            </a:r>
          </a:p>
          <a:p>
            <a:r>
              <a:rPr lang="de-DE" sz="2400" dirty="0"/>
              <a:t>Wird in der Regel erzeugt, wenn DB nicht operativ ist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(z.B. einmal pro Nacht)</a:t>
            </a:r>
          </a:p>
          <a:p>
            <a:r>
              <a:rPr lang="de-DE" dirty="0"/>
              <a:t>Wird im Allgemeinen im persistenten Speicher abgelegt</a:t>
            </a:r>
          </a:p>
          <a:p>
            <a:r>
              <a:rPr lang="de-DE" dirty="0"/>
              <a:t>Nach Erzeugung des DUMP entsprechender Eintrag im Log-File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111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311A44-8B4F-ABA9-2A23-0A21E4B3E51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2257A4-592F-8C41-683A-110A2B3C4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358341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Grundregeln für Log-Einträge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Zwei Grundregeln: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Write-</a:t>
            </a:r>
            <a:r>
              <a:rPr lang="de-DE" dirty="0" err="1">
                <a:solidFill>
                  <a:schemeClr val="accent1"/>
                </a:solidFill>
              </a:rPr>
              <a:t>Ahead</a:t>
            </a:r>
            <a:r>
              <a:rPr lang="de-DE" dirty="0">
                <a:solidFill>
                  <a:schemeClr val="accent1"/>
                </a:solidFill>
              </a:rPr>
              <a:t> Log (WAL)</a:t>
            </a:r>
            <a:br>
              <a:rPr lang="de-DE" dirty="0">
                <a:solidFill>
                  <a:schemeClr val="accent1"/>
                </a:solidFill>
              </a:rPr>
            </a:br>
            <a:r>
              <a:rPr lang="de-DE" dirty="0"/>
              <a:t>BS-Teile der Log-Einträge müssen im Log-File gespeichert sein, bevor die entsprechende Operation auf der DB ausgeführt wird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Commit-</a:t>
            </a:r>
            <a:r>
              <a:rPr lang="de-DE" dirty="0" err="1">
                <a:solidFill>
                  <a:schemeClr val="accent1"/>
                </a:solidFill>
              </a:rPr>
              <a:t>Precedence</a:t>
            </a:r>
            <a:r>
              <a:rPr lang="de-DE" dirty="0">
                <a:solidFill>
                  <a:schemeClr val="accent1"/>
                </a:solidFill>
              </a:rPr>
              <a:t> (CP)</a:t>
            </a:r>
            <a:br>
              <a:rPr lang="de-DE" dirty="0">
                <a:solidFill>
                  <a:schemeClr val="accent1"/>
                </a:solidFill>
              </a:rPr>
            </a:br>
            <a:r>
              <a:rPr lang="de-DE" dirty="0"/>
              <a:t>AS-Teile der Log-Einträge müssen im Log-File gespeichert sein, bevor die Transaktion abgeschlossen wird</a:t>
            </a:r>
          </a:p>
          <a:p>
            <a:r>
              <a:rPr lang="de-DE" dirty="0"/>
              <a:t>Damit führt Verlust des Hauptspeichers nicht zu Datenverlust</a:t>
            </a:r>
          </a:p>
          <a:p>
            <a:r>
              <a:rPr lang="de-DE" dirty="0"/>
              <a:t>Mögliche Situationen</a:t>
            </a:r>
          </a:p>
          <a:p>
            <a:pPr lvl="1"/>
            <a:r>
              <a:rPr lang="de-DE" dirty="0"/>
              <a:t>Aktualisierung auf Hintergrundspeicher vor dem COMMIT ➝ </a:t>
            </a:r>
            <a:r>
              <a:rPr lang="de-DE" dirty="0">
                <a:sym typeface="Wingdings" pitchFamily="2" charset="2"/>
              </a:rPr>
              <a:t>Kein REDO bei Recovery nötig</a:t>
            </a:r>
          </a:p>
          <a:p>
            <a:pPr lvl="1"/>
            <a:r>
              <a:rPr lang="de-DE" dirty="0">
                <a:sym typeface="Wingdings" pitchFamily="2" charset="2"/>
              </a:rPr>
              <a:t>COMMIT vor Aktualisierung auf Hintergrundspeicher ➝ Kein UNDO bei Recovery nötig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112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168073-BE41-EA65-2648-93C94D05239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7E4F0-2F7B-4D98-929F-AFA953FC8A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68002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Beispiele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8F3944-3950-D554-314B-AA0A1A7CD9E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A795E302-54F1-ED9F-77BE-2385EAD810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113</a:t>
            </a:fld>
            <a:endParaRPr lang="de-DE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4ED778F-2348-A609-EFC4-7FDF346F2FA3}"/>
              </a:ext>
            </a:extLst>
          </p:cNvPr>
          <p:cNvGrpSpPr/>
          <p:nvPr/>
        </p:nvGrpSpPr>
        <p:grpSpPr>
          <a:xfrm>
            <a:off x="1308798" y="1667347"/>
            <a:ext cx="8982566" cy="1107809"/>
            <a:chOff x="791584" y="1365208"/>
            <a:chExt cx="8982566" cy="1107809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1BCBC422-EAF8-2101-8D6E-4C6C19A2D6C7}"/>
                </a:ext>
              </a:extLst>
            </p:cNvPr>
            <p:cNvCxnSpPr/>
            <p:nvPr/>
          </p:nvCxnSpPr>
          <p:spPr>
            <a:xfrm>
              <a:off x="3691594" y="2102555"/>
              <a:ext cx="598170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F4C1B1D-7280-8B10-2DD8-25B560077E99}"/>
                </a:ext>
              </a:extLst>
            </p:cNvPr>
            <p:cNvSpPr txBox="1"/>
            <p:nvPr/>
          </p:nvSpPr>
          <p:spPr>
            <a:xfrm>
              <a:off x="9159879" y="1763178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/>
                <a:t>time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EE87298-C5EF-0384-4BE5-EAB1812969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15198" y="1738712"/>
              <a:ext cx="0" cy="36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8E5B1DD-55BA-7616-6F86-AF2AB2742A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52340" y="1738712"/>
              <a:ext cx="0" cy="36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FFBAE8E-CB8E-1DBF-E8F5-6DCA2CB090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70791" y="1738712"/>
              <a:ext cx="0" cy="36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07D53C71-90EB-2031-A0D5-91F91D1FFE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13842" y="1738712"/>
              <a:ext cx="0" cy="36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DC5C135F-9BF4-B21C-25AE-138D200E7673}"/>
                </a:ext>
              </a:extLst>
            </p:cNvPr>
            <p:cNvCxnSpPr>
              <a:cxnSpLocks/>
            </p:cNvCxnSpPr>
            <p:nvPr/>
          </p:nvCxnSpPr>
          <p:spPr>
            <a:xfrm>
              <a:off x="5227832" y="2100524"/>
              <a:ext cx="0" cy="36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ADA854F0-9CA9-73EE-9667-77E322C7DACD}"/>
                </a:ext>
              </a:extLst>
            </p:cNvPr>
            <p:cNvCxnSpPr>
              <a:cxnSpLocks/>
            </p:cNvCxnSpPr>
            <p:nvPr/>
          </p:nvCxnSpPr>
          <p:spPr>
            <a:xfrm>
              <a:off x="6681496" y="2100524"/>
              <a:ext cx="0" cy="36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8EBC0936-8F98-C4DA-FB43-8FEDB2F98D45}"/>
                    </a:ext>
                  </a:extLst>
                </p:cNvPr>
                <p:cNvSpPr txBox="1"/>
                <p:nvPr/>
              </p:nvSpPr>
              <p:spPr>
                <a:xfrm>
                  <a:off x="3449905" y="1365208"/>
                  <a:ext cx="73058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8EBC0936-8F98-C4DA-FB43-8FEDB2F98D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49905" y="1365208"/>
                  <a:ext cx="730585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79AEFBF9-FD2D-F0B8-ED8B-25B03D4277ED}"/>
                    </a:ext>
                  </a:extLst>
                </p:cNvPr>
                <p:cNvSpPr txBox="1"/>
                <p:nvPr/>
              </p:nvSpPr>
              <p:spPr>
                <a:xfrm>
                  <a:off x="4102107" y="1365771"/>
                  <a:ext cx="170046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𝐵𝑆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𝐴𝑆</m:t>
                            </m:r>
                          </m:e>
                        </m:d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79AEFBF9-FD2D-F0B8-ED8B-25B03D4277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2107" y="1365771"/>
                  <a:ext cx="1700466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FDA6D161-9919-908C-B569-210B7BDBAE62}"/>
                    </a:ext>
                  </a:extLst>
                </p:cNvPr>
                <p:cNvSpPr txBox="1"/>
                <p:nvPr/>
              </p:nvSpPr>
              <p:spPr>
                <a:xfrm>
                  <a:off x="5620558" y="1365208"/>
                  <a:ext cx="170046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𝐵𝑆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𝐴𝑆</m:t>
                            </m:r>
                          </m:e>
                        </m:d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FDA6D161-9919-908C-B569-210B7BDBAE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20558" y="1365208"/>
                  <a:ext cx="1700466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CF22E40C-1D83-ED06-314A-E136ED85E54A}"/>
                    </a:ext>
                  </a:extLst>
                </p:cNvPr>
                <p:cNvSpPr txBox="1"/>
                <p:nvPr/>
              </p:nvSpPr>
              <p:spPr>
                <a:xfrm>
                  <a:off x="7155385" y="1365557"/>
                  <a:ext cx="72006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CF22E40C-1D83-ED06-314A-E136ED85E5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55385" y="1365557"/>
                  <a:ext cx="72006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393BBBF7-60D7-ED6B-673C-1308123B9EC7}"/>
                    </a:ext>
                  </a:extLst>
                </p:cNvPr>
                <p:cNvSpPr txBox="1"/>
                <p:nvPr/>
              </p:nvSpPr>
              <p:spPr>
                <a:xfrm>
                  <a:off x="5227765" y="2103685"/>
                  <a:ext cx="81253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393BBBF7-60D7-ED6B-673C-1308123B9E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7765" y="2103685"/>
                  <a:ext cx="812530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19BD5ED6-BAB3-A18E-5A73-44619CE298F5}"/>
                    </a:ext>
                  </a:extLst>
                </p:cNvPr>
                <p:cNvSpPr txBox="1"/>
                <p:nvPr/>
              </p:nvSpPr>
              <p:spPr>
                <a:xfrm>
                  <a:off x="6681496" y="2101176"/>
                  <a:ext cx="81253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19BD5ED6-BAB3-A18E-5A73-44619CE298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81496" y="2101176"/>
                  <a:ext cx="812530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B7D80E74-73B6-C9FC-5221-209EF0E99F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01072" y="1738712"/>
              <a:ext cx="0" cy="288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F69D45BD-F5A1-71F5-6878-932D59301BD9}"/>
                </a:ext>
              </a:extLst>
            </p:cNvPr>
            <p:cNvCxnSpPr>
              <a:cxnSpLocks/>
            </p:cNvCxnSpPr>
            <p:nvPr/>
          </p:nvCxnSpPr>
          <p:spPr>
            <a:xfrm>
              <a:off x="3301072" y="2172524"/>
              <a:ext cx="0" cy="288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 Box 11">
              <a:extLst>
                <a:ext uri="{FF2B5EF4-FFF2-40B4-BE49-F238E27FC236}">
                  <a16:creationId xmlns:a16="http://schemas.microsoft.com/office/drawing/2014/main" id="{DAEF7DD9-01A9-DFEE-07CE-4085222A2D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1584" y="1734540"/>
              <a:ext cx="2496389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de-DE" dirty="0"/>
                <a:t>Schreiben in das Log-File</a:t>
              </a:r>
            </a:p>
          </p:txBody>
        </p:sp>
        <p:sp>
          <p:nvSpPr>
            <p:cNvPr id="49" name="Text Box 12">
              <a:extLst>
                <a:ext uri="{FF2B5EF4-FFF2-40B4-BE49-F238E27FC236}">
                  <a16:creationId xmlns:a16="http://schemas.microsoft.com/office/drawing/2014/main" id="{5D53B4E0-9FBF-B756-DFFA-C3E161842B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82103" y="2099232"/>
              <a:ext cx="2005870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de-DE" dirty="0"/>
                <a:t>Schreiben in die DB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7C5CB17-2771-546A-78B8-9A52A808E096}"/>
              </a:ext>
            </a:extLst>
          </p:cNvPr>
          <p:cNvGrpSpPr/>
          <p:nvPr/>
        </p:nvGrpSpPr>
        <p:grpSpPr>
          <a:xfrm>
            <a:off x="1308798" y="3227516"/>
            <a:ext cx="8984875" cy="1112975"/>
            <a:chOff x="789275" y="1365208"/>
            <a:chExt cx="8984875" cy="1112975"/>
          </a:xfrm>
        </p:grpSpPr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59420E93-8E15-32AC-B1F9-A08B11E5891F}"/>
                </a:ext>
              </a:extLst>
            </p:cNvPr>
            <p:cNvCxnSpPr/>
            <p:nvPr/>
          </p:nvCxnSpPr>
          <p:spPr>
            <a:xfrm>
              <a:off x="3691594" y="2102555"/>
              <a:ext cx="598170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6D32056-48A2-64F9-BD34-59F67F37C191}"/>
                </a:ext>
              </a:extLst>
            </p:cNvPr>
            <p:cNvSpPr txBox="1"/>
            <p:nvPr/>
          </p:nvSpPr>
          <p:spPr>
            <a:xfrm>
              <a:off x="9159879" y="1763178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/>
                <a:t>time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7E91B4D4-4530-E379-C7D8-1C785C7822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15198" y="1738712"/>
              <a:ext cx="0" cy="36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8059F0CD-A25B-08C9-24A6-7E2220E3A3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52340" y="1738712"/>
              <a:ext cx="0" cy="36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B76B3813-1EC3-FD83-E4A7-D714495A79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70791" y="1738712"/>
              <a:ext cx="0" cy="36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D4438553-81D7-6592-112D-B3336375F8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13842" y="1738712"/>
              <a:ext cx="0" cy="36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3EB8DDA4-02E5-9814-675B-0ED0902B226D}"/>
                </a:ext>
              </a:extLst>
            </p:cNvPr>
            <p:cNvCxnSpPr>
              <a:cxnSpLocks/>
            </p:cNvCxnSpPr>
            <p:nvPr/>
          </p:nvCxnSpPr>
          <p:spPr>
            <a:xfrm>
              <a:off x="7941719" y="2100524"/>
              <a:ext cx="0" cy="36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947B5090-AAB9-E204-A8BE-0EEF44AD6708}"/>
                </a:ext>
              </a:extLst>
            </p:cNvPr>
            <p:cNvCxnSpPr>
              <a:cxnSpLocks/>
            </p:cNvCxnSpPr>
            <p:nvPr/>
          </p:nvCxnSpPr>
          <p:spPr>
            <a:xfrm>
              <a:off x="8820943" y="2100524"/>
              <a:ext cx="0" cy="36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920B2AC5-1DFD-57F8-7559-B6001A1EAFB1}"/>
                    </a:ext>
                  </a:extLst>
                </p:cNvPr>
                <p:cNvSpPr txBox="1"/>
                <p:nvPr/>
              </p:nvSpPr>
              <p:spPr>
                <a:xfrm>
                  <a:off x="3449905" y="1365208"/>
                  <a:ext cx="73058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920B2AC5-1DFD-57F8-7559-B6001A1EAF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49905" y="1365208"/>
                  <a:ext cx="73058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D7DF6DE4-291A-C714-37BF-0818EC82C57A}"/>
                    </a:ext>
                  </a:extLst>
                </p:cNvPr>
                <p:cNvSpPr txBox="1"/>
                <p:nvPr/>
              </p:nvSpPr>
              <p:spPr>
                <a:xfrm>
                  <a:off x="4102107" y="1365771"/>
                  <a:ext cx="170046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𝐵𝑆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𝐴𝑆</m:t>
                            </m:r>
                          </m:e>
                        </m:d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D7DF6DE4-291A-C714-37BF-0818EC82C5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2107" y="1365771"/>
                  <a:ext cx="1700466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C83F6FE7-BA62-F99A-C07E-F5CB60E322F0}"/>
                    </a:ext>
                  </a:extLst>
                </p:cNvPr>
                <p:cNvSpPr txBox="1"/>
                <p:nvPr/>
              </p:nvSpPr>
              <p:spPr>
                <a:xfrm>
                  <a:off x="5620558" y="1365208"/>
                  <a:ext cx="170046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𝐵𝑆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𝐴𝑆</m:t>
                            </m:r>
                          </m:e>
                        </m:d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C83F6FE7-BA62-F99A-C07E-F5CB60E322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20558" y="1365208"/>
                  <a:ext cx="1700466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62E09BD7-BDAC-C1F6-739E-BEFF1A1CB298}"/>
                    </a:ext>
                  </a:extLst>
                </p:cNvPr>
                <p:cNvSpPr txBox="1"/>
                <p:nvPr/>
              </p:nvSpPr>
              <p:spPr>
                <a:xfrm>
                  <a:off x="7155385" y="1365557"/>
                  <a:ext cx="72006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62E09BD7-BDAC-C1F6-739E-BEFF1A1CB2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55385" y="1365557"/>
                  <a:ext cx="720069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C1211396-C71F-5E04-D458-ADAB8C8AF58A}"/>
                    </a:ext>
                  </a:extLst>
                </p:cNvPr>
                <p:cNvSpPr txBox="1"/>
                <p:nvPr/>
              </p:nvSpPr>
              <p:spPr>
                <a:xfrm>
                  <a:off x="7941652" y="2108851"/>
                  <a:ext cx="81253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C1211396-C71F-5E04-D458-ADAB8C8AF5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41652" y="2108851"/>
                  <a:ext cx="812530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029E99F6-FCD7-B5EA-E852-9C0857785A0D}"/>
                    </a:ext>
                  </a:extLst>
                </p:cNvPr>
                <p:cNvSpPr txBox="1"/>
                <p:nvPr/>
              </p:nvSpPr>
              <p:spPr>
                <a:xfrm>
                  <a:off x="8820943" y="2106342"/>
                  <a:ext cx="81253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029E99F6-FCD7-B5EA-E852-9C0857785A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20943" y="2106342"/>
                  <a:ext cx="812530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F6D9BAE4-B7A1-3A92-A01A-2ADD049BCB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01072" y="1738712"/>
              <a:ext cx="0" cy="288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6447F1D8-2BCD-7392-95B9-92E1E757BF84}"/>
                </a:ext>
              </a:extLst>
            </p:cNvPr>
            <p:cNvCxnSpPr>
              <a:cxnSpLocks/>
            </p:cNvCxnSpPr>
            <p:nvPr/>
          </p:nvCxnSpPr>
          <p:spPr>
            <a:xfrm>
              <a:off x="3301072" y="2172524"/>
              <a:ext cx="0" cy="288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 Box 11">
              <a:extLst>
                <a:ext uri="{FF2B5EF4-FFF2-40B4-BE49-F238E27FC236}">
                  <a16:creationId xmlns:a16="http://schemas.microsoft.com/office/drawing/2014/main" id="{663D0302-A939-6306-E9A1-B6D62D71AE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9275" y="1730673"/>
              <a:ext cx="2496389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de-DE" dirty="0"/>
                <a:t>Schreiben in das Log-File</a:t>
              </a:r>
            </a:p>
          </p:txBody>
        </p:sp>
        <p:sp>
          <p:nvSpPr>
            <p:cNvPr id="72" name="Text Box 12">
              <a:extLst>
                <a:ext uri="{FF2B5EF4-FFF2-40B4-BE49-F238E27FC236}">
                  <a16:creationId xmlns:a16="http://schemas.microsoft.com/office/drawing/2014/main" id="{E726FDFB-01BA-A7F7-3D07-1DDDB32D1C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7065" y="2101101"/>
              <a:ext cx="2005870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de-DE" dirty="0"/>
                <a:t>Schreiben in die DB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BC2E1B5-F7F1-54AB-2539-E7EEC70660F0}"/>
              </a:ext>
            </a:extLst>
          </p:cNvPr>
          <p:cNvGrpSpPr/>
          <p:nvPr/>
        </p:nvGrpSpPr>
        <p:grpSpPr>
          <a:xfrm>
            <a:off x="1311472" y="4792851"/>
            <a:ext cx="8982201" cy="1113063"/>
            <a:chOff x="791949" y="1363624"/>
            <a:chExt cx="8982201" cy="1113063"/>
          </a:xfrm>
        </p:grpSpPr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210EF046-4416-DE35-0E16-F1A80C055FC2}"/>
                </a:ext>
              </a:extLst>
            </p:cNvPr>
            <p:cNvCxnSpPr/>
            <p:nvPr/>
          </p:nvCxnSpPr>
          <p:spPr>
            <a:xfrm>
              <a:off x="3691594" y="2102555"/>
              <a:ext cx="598170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9848092F-0592-EBF0-5A14-04A8CFEBC248}"/>
                </a:ext>
              </a:extLst>
            </p:cNvPr>
            <p:cNvSpPr txBox="1"/>
            <p:nvPr/>
          </p:nvSpPr>
          <p:spPr>
            <a:xfrm>
              <a:off x="9159879" y="1763178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/>
                <a:t>time</a:t>
              </a:r>
            </a:p>
          </p:txBody>
        </p: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A54831E7-E122-ACAC-969C-D6C391481F27}"/>
                </a:ext>
              </a:extLst>
            </p:cNvPr>
            <p:cNvCxnSpPr/>
            <p:nvPr/>
          </p:nvCxnSpPr>
          <p:spPr>
            <a:xfrm flipV="1">
              <a:off x="3815198" y="1739159"/>
              <a:ext cx="0" cy="36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96C01D46-E6BB-EE01-A00D-2A631CBF71EA}"/>
                </a:ext>
              </a:extLst>
            </p:cNvPr>
            <p:cNvCxnSpPr/>
            <p:nvPr/>
          </p:nvCxnSpPr>
          <p:spPr>
            <a:xfrm flipV="1">
              <a:off x="4952340" y="1737128"/>
              <a:ext cx="0" cy="36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45F0366F-12CF-0CC0-D3F6-C17C32273580}"/>
                </a:ext>
              </a:extLst>
            </p:cNvPr>
            <p:cNvCxnSpPr/>
            <p:nvPr/>
          </p:nvCxnSpPr>
          <p:spPr>
            <a:xfrm flipV="1">
              <a:off x="6470791" y="1737852"/>
              <a:ext cx="0" cy="36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FC96290E-9CDE-16CD-4B0D-6095AF02768A}"/>
                </a:ext>
              </a:extLst>
            </p:cNvPr>
            <p:cNvCxnSpPr/>
            <p:nvPr/>
          </p:nvCxnSpPr>
          <p:spPr>
            <a:xfrm flipV="1">
              <a:off x="7513842" y="1737128"/>
              <a:ext cx="0" cy="36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89A608F0-9A23-7F22-B7D2-DD8D1135CDD7}"/>
                </a:ext>
              </a:extLst>
            </p:cNvPr>
            <p:cNvCxnSpPr>
              <a:cxnSpLocks/>
            </p:cNvCxnSpPr>
            <p:nvPr/>
          </p:nvCxnSpPr>
          <p:spPr>
            <a:xfrm>
              <a:off x="5737792" y="2100524"/>
              <a:ext cx="0" cy="36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AA4A1975-1FDE-255B-6EC8-7FDFC88908D2}"/>
                </a:ext>
              </a:extLst>
            </p:cNvPr>
            <p:cNvCxnSpPr>
              <a:cxnSpLocks/>
            </p:cNvCxnSpPr>
            <p:nvPr/>
          </p:nvCxnSpPr>
          <p:spPr>
            <a:xfrm>
              <a:off x="8838532" y="2100524"/>
              <a:ext cx="0" cy="36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4DA730C5-3B42-2CCB-5854-100303560989}"/>
                    </a:ext>
                  </a:extLst>
                </p:cNvPr>
                <p:cNvSpPr txBox="1"/>
                <p:nvPr/>
              </p:nvSpPr>
              <p:spPr>
                <a:xfrm>
                  <a:off x="3449905" y="1363624"/>
                  <a:ext cx="73058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4DA730C5-3B42-2CCB-5854-1003035609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49905" y="1363624"/>
                  <a:ext cx="730585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DB9A0B60-15B3-7EA1-2545-E6961DB795D0}"/>
                    </a:ext>
                  </a:extLst>
                </p:cNvPr>
                <p:cNvSpPr txBox="1"/>
                <p:nvPr/>
              </p:nvSpPr>
              <p:spPr>
                <a:xfrm>
                  <a:off x="4102107" y="1364187"/>
                  <a:ext cx="170046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𝐵𝑆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𝐴𝑆</m:t>
                            </m:r>
                          </m:e>
                        </m:d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DB9A0B60-15B3-7EA1-2545-E6961DB795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2107" y="1364187"/>
                  <a:ext cx="1700466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04ACD459-42F7-4FBB-C673-6268D49D871B}"/>
                    </a:ext>
                  </a:extLst>
                </p:cNvPr>
                <p:cNvSpPr txBox="1"/>
                <p:nvPr/>
              </p:nvSpPr>
              <p:spPr>
                <a:xfrm>
                  <a:off x="5620558" y="1363624"/>
                  <a:ext cx="170046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𝐵𝑆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𝐴𝑆</m:t>
                            </m:r>
                          </m:e>
                        </m:d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04ACD459-42F7-4FBB-C673-6268D49D87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20558" y="1363624"/>
                  <a:ext cx="1700466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D655B3DC-490B-C4AA-7DAD-DD85F0159271}"/>
                    </a:ext>
                  </a:extLst>
                </p:cNvPr>
                <p:cNvSpPr txBox="1"/>
                <p:nvPr/>
              </p:nvSpPr>
              <p:spPr>
                <a:xfrm>
                  <a:off x="7155385" y="1363973"/>
                  <a:ext cx="72006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D655B3DC-490B-C4AA-7DAD-DD85F01592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55385" y="1363973"/>
                  <a:ext cx="720069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F500061B-FD03-35BD-7277-5D6A2E419192}"/>
                    </a:ext>
                  </a:extLst>
                </p:cNvPr>
                <p:cNvSpPr txBox="1"/>
                <p:nvPr/>
              </p:nvSpPr>
              <p:spPr>
                <a:xfrm>
                  <a:off x="5737725" y="2107355"/>
                  <a:ext cx="81253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F500061B-FD03-35BD-7277-5D6A2E4191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37725" y="2107355"/>
                  <a:ext cx="812530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2C2388E3-0E0E-3550-7A6D-44624B66EC57}"/>
                    </a:ext>
                  </a:extLst>
                </p:cNvPr>
                <p:cNvSpPr txBox="1"/>
                <p:nvPr/>
              </p:nvSpPr>
              <p:spPr>
                <a:xfrm>
                  <a:off x="8838532" y="2104846"/>
                  <a:ext cx="81253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2C2388E3-0E0E-3550-7A6D-44624B66EC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8532" y="2104846"/>
                  <a:ext cx="812530" cy="369332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045768B9-B224-45FA-D2BD-048B91C111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01673" y="1739306"/>
              <a:ext cx="0" cy="288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4E563C02-75AE-CEC6-6971-00E4C868872B}"/>
                </a:ext>
              </a:extLst>
            </p:cNvPr>
            <p:cNvCxnSpPr>
              <a:cxnSpLocks/>
            </p:cNvCxnSpPr>
            <p:nvPr/>
          </p:nvCxnSpPr>
          <p:spPr>
            <a:xfrm>
              <a:off x="3301673" y="2172524"/>
              <a:ext cx="0" cy="288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 Box 11">
              <a:extLst>
                <a:ext uri="{FF2B5EF4-FFF2-40B4-BE49-F238E27FC236}">
                  <a16:creationId xmlns:a16="http://schemas.microsoft.com/office/drawing/2014/main" id="{B54291C5-5283-A11A-CCF5-EC0DE134EE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1949" y="1736957"/>
              <a:ext cx="2496389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de-DE" dirty="0"/>
                <a:t>Schreiben in das Log-File</a:t>
              </a:r>
            </a:p>
          </p:txBody>
        </p:sp>
        <p:sp>
          <p:nvSpPr>
            <p:cNvPr id="91" name="Text Box 12">
              <a:extLst>
                <a:ext uri="{FF2B5EF4-FFF2-40B4-BE49-F238E27FC236}">
                  <a16:creationId xmlns:a16="http://schemas.microsoft.com/office/drawing/2014/main" id="{89451B6A-322B-EEF7-65B6-3B52D8375B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82501" y="2095858"/>
              <a:ext cx="2005870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de-DE" dirty="0"/>
                <a:t>Schreiben in die DB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578B676-AC5C-682B-509B-895B0CF24354}"/>
              </a:ext>
            </a:extLst>
          </p:cNvPr>
          <p:cNvGrpSpPr/>
          <p:nvPr/>
        </p:nvGrpSpPr>
        <p:grpSpPr>
          <a:xfrm>
            <a:off x="8867440" y="828685"/>
            <a:ext cx="2095673" cy="792550"/>
            <a:chOff x="6491167" y="1320676"/>
            <a:chExt cx="2095673" cy="792550"/>
          </a:xfrm>
        </p:grpSpPr>
        <p:sp>
          <p:nvSpPr>
            <p:cNvPr id="95" name="Cloud Callout 94">
              <a:extLst>
                <a:ext uri="{FF2B5EF4-FFF2-40B4-BE49-F238E27FC236}">
                  <a16:creationId xmlns:a16="http://schemas.microsoft.com/office/drawing/2014/main" id="{819ACD07-B2A5-F94A-8343-1DD9E0FF7816}"/>
                </a:ext>
              </a:extLst>
            </p:cNvPr>
            <p:cNvSpPr/>
            <p:nvPr/>
          </p:nvSpPr>
          <p:spPr>
            <a:xfrm rot="182851">
              <a:off x="6491167" y="1320676"/>
              <a:ext cx="2095673" cy="792550"/>
            </a:xfrm>
            <a:prstGeom prst="cloudCallout">
              <a:avLst>
                <a:gd name="adj1" fmla="val 17291"/>
                <a:gd name="adj2" fmla="val 80470"/>
              </a:avLst>
            </a:prstGeom>
            <a:solidFill>
              <a:srgbClr val="FFC0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36000" rIns="36000">
              <a:noAutofit/>
            </a:bodyPr>
            <a:lstStyle/>
            <a:p>
              <a:pPr algn="ctr"/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AE18753D-8B0F-E015-D9CC-66DB468ADC9D}"/>
                </a:ext>
              </a:extLst>
            </p:cNvPr>
            <p:cNvSpPr/>
            <p:nvPr/>
          </p:nvSpPr>
          <p:spPr>
            <a:xfrm>
              <a:off x="6713638" y="1383512"/>
              <a:ext cx="167065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Was geschieht</a:t>
              </a:r>
              <a:br>
                <a:rPr lang="de-DE" dirty="0">
                  <a:solidFill>
                    <a:schemeClr val="bg1"/>
                  </a:solidFill>
                </a:rPr>
              </a:br>
              <a:r>
                <a:rPr lang="de-DE" dirty="0">
                  <a:solidFill>
                    <a:schemeClr val="bg1"/>
                  </a:solidFill>
                </a:rPr>
                <a:t>bei Abbrüchen?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024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1C942-37E1-C540-85AC-F66397273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Recovery</a:t>
            </a: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843084-9975-A848-9DED-1B9BA64FDB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Wiederherstellungsverwaltung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1CA8EB-3FF3-FF3D-7606-DE796934640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FE23A0-82C2-871C-7526-0B383149DB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8D50F8-7F8B-9144-B538-0BB9C4F50A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114</a:t>
            </a:fld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49E3D9E-25E8-E851-AA1C-AE4AAD55433F}"/>
              </a:ext>
            </a:extLst>
          </p:cNvPr>
          <p:cNvGrpSpPr/>
          <p:nvPr/>
        </p:nvGrpSpPr>
        <p:grpSpPr>
          <a:xfrm>
            <a:off x="7511134" y="1682753"/>
            <a:ext cx="3836317" cy="2601566"/>
            <a:chOff x="3248360" y="2233167"/>
            <a:chExt cx="5301423" cy="359511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3E4A75B-CDEB-6556-EF8B-282974DA2D1A}"/>
                </a:ext>
              </a:extLst>
            </p:cNvPr>
            <p:cNvSpPr txBox="1"/>
            <p:nvPr/>
          </p:nvSpPr>
          <p:spPr>
            <a:xfrm>
              <a:off x="3248360" y="2799675"/>
              <a:ext cx="1754361" cy="83730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DE" sz="1100" dirty="0"/>
                <a:t>normal</a:t>
              </a:r>
            </a:p>
            <a:p>
              <a:pPr algn="ctr"/>
              <a:r>
                <a:rPr lang="en-DE" sz="1100" dirty="0"/>
                <a:t>functionality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33C5AD2-A88B-78E4-9B65-4BD4BC2B94ED}"/>
                </a:ext>
              </a:extLst>
            </p:cNvPr>
            <p:cNvSpPr txBox="1"/>
            <p:nvPr/>
          </p:nvSpPr>
          <p:spPr>
            <a:xfrm>
              <a:off x="7708115" y="2994431"/>
              <a:ext cx="841668" cy="50836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DE" sz="1100" dirty="0"/>
                <a:t>stop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2E80076-002D-4AC9-BFFE-2B4A470A3EA6}"/>
                </a:ext>
              </a:extLst>
            </p:cNvPr>
            <p:cNvSpPr txBox="1"/>
            <p:nvPr/>
          </p:nvSpPr>
          <p:spPr>
            <a:xfrm>
              <a:off x="5428730" y="5319917"/>
              <a:ext cx="1333838" cy="50836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DE" sz="1100" dirty="0"/>
                <a:t>recovery</a:t>
              </a:r>
            </a:p>
          </p:txBody>
        </p:sp>
        <p:cxnSp>
          <p:nvCxnSpPr>
            <p:cNvPr id="11" name="Curved Connector 10">
              <a:extLst>
                <a:ext uri="{FF2B5EF4-FFF2-40B4-BE49-F238E27FC236}">
                  <a16:creationId xmlns:a16="http://schemas.microsoft.com/office/drawing/2014/main" id="{7FA171D0-640A-68DE-0746-E25C533DE5A8}"/>
                </a:ext>
              </a:extLst>
            </p:cNvPr>
            <p:cNvCxnSpPr>
              <a:stCxn id="8" idx="7"/>
              <a:endCxn id="9" idx="1"/>
            </p:cNvCxnSpPr>
            <p:nvPr/>
          </p:nvCxnSpPr>
          <p:spPr>
            <a:xfrm rot="16200000" flipH="1">
              <a:off x="6215295" y="1452802"/>
              <a:ext cx="146584" cy="3085573"/>
            </a:xfrm>
            <a:prstGeom prst="curvedConnector3">
              <a:avLst>
                <a:gd name="adj1" fmla="val -299162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urved Connector 11">
              <a:extLst>
                <a:ext uri="{FF2B5EF4-FFF2-40B4-BE49-F238E27FC236}">
                  <a16:creationId xmlns:a16="http://schemas.microsoft.com/office/drawing/2014/main" id="{18CDD39D-59BC-C134-FEE9-C0490EC0E14F}"/>
                </a:ext>
              </a:extLst>
            </p:cNvPr>
            <p:cNvCxnSpPr>
              <a:cxnSpLocks/>
              <a:stCxn id="10" idx="2"/>
              <a:endCxn id="8" idx="4"/>
            </p:cNvCxnSpPr>
            <p:nvPr/>
          </p:nvCxnSpPr>
          <p:spPr>
            <a:xfrm rot="10800000">
              <a:off x="4125542" y="3636983"/>
              <a:ext cx="1303190" cy="1937117"/>
            </a:xfrm>
            <a:prstGeom prst="curved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>
              <a:extLst>
                <a:ext uri="{FF2B5EF4-FFF2-40B4-BE49-F238E27FC236}">
                  <a16:creationId xmlns:a16="http://schemas.microsoft.com/office/drawing/2014/main" id="{B9B29E78-820C-4226-489B-6555D07379C3}"/>
                </a:ext>
              </a:extLst>
            </p:cNvPr>
            <p:cNvCxnSpPr>
              <a:cxnSpLocks/>
              <a:stCxn id="10" idx="0"/>
              <a:endCxn id="9" idx="2"/>
            </p:cNvCxnSpPr>
            <p:nvPr/>
          </p:nvCxnSpPr>
          <p:spPr>
            <a:xfrm rot="5400000" flipH="1" flipV="1">
              <a:off x="5866230" y="3478033"/>
              <a:ext cx="2071303" cy="1612465"/>
            </a:xfrm>
            <a:prstGeom prst="curved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urved Connector 13">
              <a:extLst>
                <a:ext uri="{FF2B5EF4-FFF2-40B4-BE49-F238E27FC236}">
                  <a16:creationId xmlns:a16="http://schemas.microsoft.com/office/drawing/2014/main" id="{8D621B72-AEA6-021F-2585-4489840B4598}"/>
                </a:ext>
              </a:extLst>
            </p:cNvPr>
            <p:cNvCxnSpPr>
              <a:cxnSpLocks/>
              <a:stCxn id="9" idx="4"/>
              <a:endCxn id="10" idx="6"/>
            </p:cNvCxnSpPr>
            <p:nvPr/>
          </p:nvCxnSpPr>
          <p:spPr>
            <a:xfrm rot="5400000">
              <a:off x="6410107" y="3855257"/>
              <a:ext cx="2071304" cy="1366381"/>
            </a:xfrm>
            <a:prstGeom prst="curved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465F0F7-FDEF-0AD6-9641-1630502ED519}"/>
                </a:ext>
              </a:extLst>
            </p:cNvPr>
            <p:cNvSpPr txBox="1"/>
            <p:nvPr/>
          </p:nvSpPr>
          <p:spPr>
            <a:xfrm>
              <a:off x="5921458" y="2233167"/>
              <a:ext cx="496647" cy="3615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DE" sz="1100" dirty="0"/>
                <a:t>fail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7851B05-04EE-13F6-6357-E510B42A19C3}"/>
                </a:ext>
              </a:extLst>
            </p:cNvPr>
            <p:cNvSpPr txBox="1"/>
            <p:nvPr/>
          </p:nvSpPr>
          <p:spPr>
            <a:xfrm>
              <a:off x="5921458" y="3899032"/>
              <a:ext cx="496647" cy="3615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DE" sz="1100" dirty="0"/>
                <a:t>fail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4AE98CA-FB16-E91D-DE65-F5F9940049EB}"/>
                </a:ext>
              </a:extLst>
            </p:cNvPr>
            <p:cNvSpPr txBox="1"/>
            <p:nvPr/>
          </p:nvSpPr>
          <p:spPr>
            <a:xfrm>
              <a:off x="7749794" y="4780356"/>
              <a:ext cx="625128" cy="3615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DE" sz="1100" dirty="0"/>
                <a:t>boot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97275E5-B84A-F5D5-187C-21BCCEB09CE1}"/>
                </a:ext>
              </a:extLst>
            </p:cNvPr>
            <p:cNvSpPr txBox="1"/>
            <p:nvPr/>
          </p:nvSpPr>
          <p:spPr>
            <a:xfrm>
              <a:off x="3580814" y="4703299"/>
              <a:ext cx="948547" cy="5954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100" dirty="0"/>
                <a:t>e</a:t>
              </a:r>
              <a:r>
                <a:rPr lang="en-DE" sz="1100" dirty="0"/>
                <a:t>nd of </a:t>
              </a:r>
            </a:p>
            <a:p>
              <a:pPr algn="ctr"/>
              <a:r>
                <a:rPr lang="en-DE" sz="1100" dirty="0"/>
                <a:t>recovery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326926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(Ideales) Fail-</a:t>
            </a:r>
            <a:r>
              <a:rPr lang="de-DE" dirty="0" err="1"/>
              <a:t>Stop</a:t>
            </a:r>
            <a:r>
              <a:rPr lang="de-DE" dirty="0"/>
              <a:t>-Model eines DBMS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0CDCA7-6EAE-A54C-0FD5-FC86DFD84EE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5009307-B9F8-375B-5627-0394B4762A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115</a:t>
            </a:fld>
            <a:endParaRPr lang="de-DE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12017CC-6622-68A4-3374-F1595FAF3D49}"/>
              </a:ext>
            </a:extLst>
          </p:cNvPr>
          <p:cNvGrpSpPr/>
          <p:nvPr/>
        </p:nvGrpSpPr>
        <p:grpSpPr>
          <a:xfrm>
            <a:off x="3163931" y="2233167"/>
            <a:ext cx="5380003" cy="3606101"/>
            <a:chOff x="3163931" y="2233167"/>
            <a:chExt cx="5380003" cy="360610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E951927-EDF2-101D-129C-9F5AE833200D}"/>
                </a:ext>
              </a:extLst>
            </p:cNvPr>
            <p:cNvSpPr txBox="1"/>
            <p:nvPr/>
          </p:nvSpPr>
          <p:spPr>
            <a:xfrm>
              <a:off x="3163931" y="2799675"/>
              <a:ext cx="1923220" cy="90886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DE" dirty="0"/>
                <a:t>normal</a:t>
              </a:r>
            </a:p>
            <a:p>
              <a:pPr algn="ctr"/>
              <a:r>
                <a:rPr lang="en-DE" dirty="0"/>
                <a:t>functionality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FA9AE2E-47DD-A4CD-1BF2-E5BAA9E2C012}"/>
                </a:ext>
              </a:extLst>
            </p:cNvPr>
            <p:cNvSpPr txBox="1"/>
            <p:nvPr/>
          </p:nvSpPr>
          <p:spPr>
            <a:xfrm>
              <a:off x="7713964" y="2994431"/>
              <a:ext cx="829970" cy="51935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DE" dirty="0"/>
                <a:t>stop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9C8576-B133-56AA-E8A7-53DAB2640F06}"/>
                </a:ext>
              </a:extLst>
            </p:cNvPr>
            <p:cNvSpPr txBox="1"/>
            <p:nvPr/>
          </p:nvSpPr>
          <p:spPr>
            <a:xfrm>
              <a:off x="5394842" y="5319917"/>
              <a:ext cx="1401616" cy="51935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DE" dirty="0"/>
                <a:t>recovery</a:t>
              </a:r>
            </a:p>
          </p:txBody>
        </p:sp>
        <p:cxnSp>
          <p:nvCxnSpPr>
            <p:cNvPr id="12" name="Curved Connector 11">
              <a:extLst>
                <a:ext uri="{FF2B5EF4-FFF2-40B4-BE49-F238E27FC236}">
                  <a16:creationId xmlns:a16="http://schemas.microsoft.com/office/drawing/2014/main" id="{2A0FE35E-E2A5-0B82-6C80-A98D1187C955}"/>
                </a:ext>
              </a:extLst>
            </p:cNvPr>
            <p:cNvCxnSpPr>
              <a:stCxn id="8" idx="7"/>
              <a:endCxn id="9" idx="1"/>
            </p:cNvCxnSpPr>
            <p:nvPr/>
          </p:nvCxnSpPr>
          <p:spPr>
            <a:xfrm rot="16200000" flipH="1">
              <a:off x="6251649" y="1486627"/>
              <a:ext cx="137713" cy="3030008"/>
            </a:xfrm>
            <a:prstGeom prst="curvedConnector3">
              <a:avLst>
                <a:gd name="adj1" fmla="val -262648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>
              <a:extLst>
                <a:ext uri="{FF2B5EF4-FFF2-40B4-BE49-F238E27FC236}">
                  <a16:creationId xmlns:a16="http://schemas.microsoft.com/office/drawing/2014/main" id="{D892713D-99CF-1178-1CE0-4B48D78CB2F7}"/>
                </a:ext>
              </a:extLst>
            </p:cNvPr>
            <p:cNvCxnSpPr>
              <a:cxnSpLocks/>
              <a:stCxn id="10" idx="2"/>
              <a:endCxn id="8" idx="4"/>
            </p:cNvCxnSpPr>
            <p:nvPr/>
          </p:nvCxnSpPr>
          <p:spPr>
            <a:xfrm rot="10800000">
              <a:off x="4125542" y="3708539"/>
              <a:ext cx="1269301" cy="1871054"/>
            </a:xfrm>
            <a:prstGeom prst="curved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urved Connector 15">
              <a:extLst>
                <a:ext uri="{FF2B5EF4-FFF2-40B4-BE49-F238E27FC236}">
                  <a16:creationId xmlns:a16="http://schemas.microsoft.com/office/drawing/2014/main" id="{09D74758-F0E7-B713-1AEB-DCC3B208ECF4}"/>
                </a:ext>
              </a:extLst>
            </p:cNvPr>
            <p:cNvCxnSpPr>
              <a:cxnSpLocks/>
              <a:stCxn id="10" idx="0"/>
              <a:endCxn id="9" idx="2"/>
            </p:cNvCxnSpPr>
            <p:nvPr/>
          </p:nvCxnSpPr>
          <p:spPr>
            <a:xfrm rot="5400000" flipH="1" flipV="1">
              <a:off x="5871902" y="3477855"/>
              <a:ext cx="2065810" cy="1618314"/>
            </a:xfrm>
            <a:prstGeom prst="curved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urved Connector 18">
              <a:extLst>
                <a:ext uri="{FF2B5EF4-FFF2-40B4-BE49-F238E27FC236}">
                  <a16:creationId xmlns:a16="http://schemas.microsoft.com/office/drawing/2014/main" id="{970D1990-F607-3BEF-9520-4C7FC33E3DA3}"/>
                </a:ext>
              </a:extLst>
            </p:cNvPr>
            <p:cNvCxnSpPr>
              <a:cxnSpLocks/>
              <a:stCxn id="9" idx="4"/>
              <a:endCxn id="10" idx="6"/>
            </p:cNvCxnSpPr>
            <p:nvPr/>
          </p:nvCxnSpPr>
          <p:spPr>
            <a:xfrm rot="5400000">
              <a:off x="6429799" y="3880442"/>
              <a:ext cx="2065811" cy="1332491"/>
            </a:xfrm>
            <a:prstGeom prst="curved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B9B0E20-799A-B519-9291-03BBDE201609}"/>
                </a:ext>
              </a:extLst>
            </p:cNvPr>
            <p:cNvSpPr txBox="1"/>
            <p:nvPr/>
          </p:nvSpPr>
          <p:spPr>
            <a:xfrm>
              <a:off x="5936226" y="2233167"/>
              <a:ext cx="467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DE" dirty="0"/>
                <a:t>fail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D4AA3BF-4D0A-09F8-C6EC-1111000A1DF0}"/>
                </a:ext>
              </a:extLst>
            </p:cNvPr>
            <p:cNvSpPr txBox="1"/>
            <p:nvPr/>
          </p:nvSpPr>
          <p:spPr>
            <a:xfrm>
              <a:off x="5936226" y="3899032"/>
              <a:ext cx="467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DE" dirty="0"/>
                <a:t>fail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296B33D-99A2-D05E-5A20-86BED7F62517}"/>
                </a:ext>
              </a:extLst>
            </p:cNvPr>
            <p:cNvSpPr txBox="1"/>
            <p:nvPr/>
          </p:nvSpPr>
          <p:spPr>
            <a:xfrm>
              <a:off x="7748813" y="4780356"/>
              <a:ext cx="6270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DE" dirty="0"/>
                <a:t>boot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B2F555B-6295-1B98-EE5D-625A330DD147}"/>
                </a:ext>
              </a:extLst>
            </p:cNvPr>
            <p:cNvSpPr txBox="1"/>
            <p:nvPr/>
          </p:nvSpPr>
          <p:spPr>
            <a:xfrm>
              <a:off x="3556716" y="4703299"/>
              <a:ext cx="9967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e</a:t>
              </a:r>
              <a:r>
                <a:rPr lang="en-DE" dirty="0"/>
                <a:t>nd of </a:t>
              </a:r>
            </a:p>
            <a:p>
              <a:pPr algn="ctr"/>
              <a:r>
                <a:rPr lang="en-DE" dirty="0"/>
                <a:t>recovery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445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Boot: Warm / Cold Restart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Fehlersituationen beim Datenmanagement …</a:t>
            </a:r>
          </a:p>
          <a:p>
            <a:pPr lvl="1"/>
            <a:r>
              <a:rPr lang="de-DE" dirty="0"/>
              <a:t>Systemfehler</a:t>
            </a:r>
          </a:p>
          <a:p>
            <a:pPr lvl="2"/>
            <a:r>
              <a:rPr lang="de-DE" dirty="0"/>
              <a:t>Softwarefehler (z.B. Betriebssystemfehler) oder</a:t>
            </a:r>
          </a:p>
          <a:p>
            <a:pPr lvl="2"/>
            <a:r>
              <a:rPr lang="de-DE" dirty="0"/>
              <a:t>Fehler von Geräten (z.B. aufgrund von Fehlern in der Stromversorgung).</a:t>
            </a:r>
          </a:p>
          <a:p>
            <a:pPr lvl="2"/>
            <a:r>
              <a:rPr lang="de-DE" dirty="0"/>
              <a:t>Hauptspeicher geht verloren, Hintergrundspeicher bleibt erhalten</a:t>
            </a:r>
          </a:p>
          <a:p>
            <a:pPr lvl="1"/>
            <a:r>
              <a:rPr lang="de-DE" dirty="0"/>
              <a:t>Gerätefehler</a:t>
            </a:r>
          </a:p>
          <a:p>
            <a:pPr lvl="2"/>
            <a:r>
              <a:rPr lang="de-DE" dirty="0"/>
              <a:t>Fehler des Hintergrundspeichers (z.B. aufgrund eines „Platten-</a:t>
            </a:r>
            <a:r>
              <a:rPr lang="de-DE" dirty="0" err="1"/>
              <a:t>Crashes</a:t>
            </a:r>
            <a:r>
              <a:rPr lang="de-DE" dirty="0"/>
              <a:t>“)</a:t>
            </a:r>
          </a:p>
          <a:p>
            <a:pPr lvl="2"/>
            <a:r>
              <a:rPr lang="de-DE" dirty="0"/>
              <a:t>Hauptspeicher und Hintergrundspeicher gehen verloren</a:t>
            </a:r>
          </a:p>
          <a:p>
            <a:pPr lvl="2"/>
            <a:r>
              <a:rPr lang="de-DE" dirty="0"/>
              <a:t>Stabiler Speicher bleibt erhalten (Band, RAID-System)</a:t>
            </a:r>
          </a:p>
          <a:p>
            <a:r>
              <a:rPr lang="de-DE" dirty="0"/>
              <a:t>Protokolle zum </a:t>
            </a:r>
            <a:r>
              <a:rPr lang="de-DE" dirty="0" err="1"/>
              <a:t>Restart</a:t>
            </a:r>
            <a:r>
              <a:rPr lang="de-DE" dirty="0"/>
              <a:t> des DBMS bzw. der DB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Warm </a:t>
            </a:r>
            <a:r>
              <a:rPr lang="de-DE" dirty="0" err="1">
                <a:solidFill>
                  <a:schemeClr val="accent1"/>
                </a:solidFill>
              </a:rPr>
              <a:t>Restart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/>
              <a:t>ist im Fall von Systemfehlern geeignet</a:t>
            </a:r>
          </a:p>
          <a:p>
            <a:pPr lvl="1"/>
            <a:r>
              <a:rPr lang="de-DE" dirty="0" err="1">
                <a:solidFill>
                  <a:schemeClr val="accent1"/>
                </a:solidFill>
              </a:rPr>
              <a:t>Cold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Restart</a:t>
            </a:r>
            <a:r>
              <a:rPr lang="de-DE" dirty="0"/>
              <a:t> ist im Fall von Gerätefehlern geeignet</a:t>
            </a:r>
          </a:p>
          <a:p>
            <a:pPr lvl="1"/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1B3427-C226-4F34-8D19-E2B603CBE6B7}" type="slidenum">
              <a:rPr lang="de-DE" smtClean="0"/>
              <a:pPr/>
              <a:t>116</a:t>
            </a:fld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D0A498-7432-0987-B2A2-7219DD8304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D10BA6-901F-A64E-39F1-BFC6B68D42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63225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Restart (Boot)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Zustand von Transaktionen vor </a:t>
            </a:r>
            <a:r>
              <a:rPr lang="de-DE" dirty="0" err="1"/>
              <a:t>Stop</a:t>
            </a:r>
            <a:endParaRPr lang="de-DE" dirty="0"/>
          </a:p>
          <a:p>
            <a:pPr lvl="1"/>
            <a:r>
              <a:rPr lang="de-DE" dirty="0"/>
              <a:t>Abgeschlossen</a:t>
            </a:r>
          </a:p>
          <a:p>
            <a:pPr lvl="2"/>
            <a:r>
              <a:rPr lang="de-DE" dirty="0"/>
              <a:t>Resultat abgeschlossener Transaktionen ist im stabilen Speicher gespeichert</a:t>
            </a:r>
          </a:p>
          <a:p>
            <a:pPr lvl="1"/>
            <a:r>
              <a:rPr lang="de-DE" dirty="0"/>
              <a:t>COMMIT vorhanden, aber u.U. nicht abgeschlossen: </a:t>
            </a:r>
          </a:p>
          <a:p>
            <a:pPr lvl="2"/>
            <a:r>
              <a:rPr lang="de-DE" dirty="0"/>
              <a:t>DB-Veränderungen der Transaktion müssen wiederholt werden</a:t>
            </a:r>
          </a:p>
          <a:p>
            <a:pPr lvl="1"/>
            <a:r>
              <a:rPr lang="de-DE" dirty="0"/>
              <a:t>Kein COMMIT vorhanden</a:t>
            </a:r>
          </a:p>
          <a:p>
            <a:pPr lvl="2"/>
            <a:r>
              <a:rPr lang="de-DE" dirty="0"/>
              <a:t>DB-Veränderungen der Transaktion müssen verworfen werden</a:t>
            </a:r>
          </a:p>
          <a:p>
            <a:endParaRPr lang="de-DE" dirty="0"/>
          </a:p>
          <a:p>
            <a:pPr lvl="1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117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E86A28-AAE2-80E8-113E-2616BB3F47B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35F35B-DD9A-D12F-BBFC-BF2E4B7D5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307310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Warm Restart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u="sng" dirty="0"/>
              <a:t>Phase 1</a:t>
            </a:r>
            <a:r>
              <a:rPr lang="de-DE" dirty="0"/>
              <a:t>: Suche im Log-File die Position des jüngsten CHECKPOINT-Eintrags</a:t>
            </a:r>
          </a:p>
          <a:p>
            <a:r>
              <a:rPr lang="de-DE" u="sng" dirty="0"/>
              <a:t>Phase 2</a:t>
            </a:r>
            <a:r>
              <a:rPr lang="de-DE" dirty="0"/>
              <a:t>: Bilde UNDO- und REDO-Menge</a:t>
            </a:r>
          </a:p>
          <a:p>
            <a:pPr lvl="1"/>
            <a:r>
              <a:rPr lang="de-DE" dirty="0"/>
              <a:t>UNDO-Menge: Transaktionen, die verworfen werden müssen</a:t>
            </a:r>
          </a:p>
          <a:p>
            <a:pPr lvl="1"/>
            <a:r>
              <a:rPr lang="de-DE" dirty="0"/>
              <a:t>REDO-Menge: Transaktionen, die reproduziert werden können</a:t>
            </a:r>
          </a:p>
          <a:p>
            <a:r>
              <a:rPr lang="de-DE" u="sng" dirty="0"/>
              <a:t>Phase 3</a:t>
            </a:r>
            <a:r>
              <a:rPr lang="de-DE" dirty="0"/>
              <a:t>: Behandle Transaktionen der UNDO-Menge</a:t>
            </a:r>
          </a:p>
          <a:p>
            <a:pPr lvl="1"/>
            <a:r>
              <a:rPr lang="de-DE" dirty="0"/>
              <a:t>Durchlaufe das Log-File zurück zur Position der ersten Operation der ältesten Transaktion aus der UNDO- </a:t>
            </a:r>
            <a:r>
              <a:rPr lang="de-DE" i="1" dirty="0"/>
              <a:t>und</a:t>
            </a:r>
            <a:r>
              <a:rPr lang="de-DE" dirty="0"/>
              <a:t> der REDO-Menge</a:t>
            </a:r>
          </a:p>
          <a:p>
            <a:pPr lvl="1"/>
            <a:r>
              <a:rPr lang="de-DE" dirty="0"/>
              <a:t>Führe UNDO für alle Operationen der Transaktionen der UNDO-Menge aus</a:t>
            </a:r>
          </a:p>
          <a:p>
            <a:r>
              <a:rPr lang="de-DE" u="sng" dirty="0"/>
              <a:t>Phase 4</a:t>
            </a:r>
            <a:r>
              <a:rPr lang="de-DE" dirty="0"/>
              <a:t>: Behandle Transaktionen der REDO Menge</a:t>
            </a:r>
          </a:p>
          <a:p>
            <a:pPr lvl="1"/>
            <a:r>
              <a:rPr lang="de-DE" dirty="0"/>
              <a:t>Durchlaufe das Log-File vorwärts und führe REDO für alle Operationen der Transaktionen in der REDO-Menge aus</a:t>
            </a:r>
          </a:p>
          <a:p>
            <a:r>
              <a:rPr lang="de-DE" dirty="0"/>
              <a:t>Vorgehen sichert </a:t>
            </a:r>
            <a:r>
              <a:rPr lang="de-DE" dirty="0" err="1">
                <a:solidFill>
                  <a:schemeClr val="accent1"/>
                </a:solidFill>
              </a:rPr>
              <a:t>Atomarität</a:t>
            </a:r>
            <a:r>
              <a:rPr lang="de-DE" dirty="0"/>
              <a:t> und </a:t>
            </a:r>
            <a:r>
              <a:rPr lang="de-DE" dirty="0">
                <a:solidFill>
                  <a:schemeClr val="accent1"/>
                </a:solidFill>
              </a:rPr>
              <a:t>Dauerhaftigkeit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118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D93F3B-8995-B140-7EC9-BB99DEC84E6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FD8BA2-9DF3-3F96-F20D-B013DAE1DA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159120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Cold Restart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u="sng" dirty="0"/>
              <a:t>Phase 1</a:t>
            </a:r>
            <a:r>
              <a:rPr lang="de-DE" dirty="0"/>
              <a:t>:</a:t>
            </a:r>
          </a:p>
          <a:p>
            <a:pPr lvl="1"/>
            <a:r>
              <a:rPr lang="de-DE" dirty="0"/>
              <a:t>Der aktuellste DUMP wird genutzt, um die verlorenen bzw. zerstörten Teile der DB wieder neu im Hintergrundspeicher anzulegen</a:t>
            </a:r>
          </a:p>
          <a:p>
            <a:r>
              <a:rPr lang="de-DE" u="sng" dirty="0"/>
              <a:t>Phase 2</a:t>
            </a:r>
            <a:r>
              <a:rPr lang="de-DE" dirty="0"/>
              <a:t>:</a:t>
            </a:r>
          </a:p>
          <a:p>
            <a:pPr lvl="1"/>
            <a:r>
              <a:rPr lang="de-DE" dirty="0"/>
              <a:t>Das Log-File wird vorwärts durchlaufen und die dort vermerkten Operationen werden auf der Rekonstruktion der DB neu ausgeführt</a:t>
            </a:r>
          </a:p>
          <a:p>
            <a:r>
              <a:rPr lang="de-DE" u="sng" dirty="0"/>
              <a:t>Phase 3</a:t>
            </a:r>
            <a:r>
              <a:rPr lang="de-DE" dirty="0"/>
              <a:t>:</a:t>
            </a:r>
          </a:p>
          <a:p>
            <a:pPr lvl="1"/>
            <a:r>
              <a:rPr lang="de-DE" dirty="0"/>
              <a:t>Ein Warm Restart wird initiiert</a:t>
            </a:r>
          </a:p>
          <a:p>
            <a:r>
              <a:rPr lang="de-DE" dirty="0"/>
              <a:t>Auch dieses Vorgehen sichert </a:t>
            </a:r>
            <a:r>
              <a:rPr lang="de-DE" dirty="0" err="1">
                <a:solidFill>
                  <a:schemeClr val="accent1"/>
                </a:solidFill>
              </a:rPr>
              <a:t>Atomarität</a:t>
            </a:r>
            <a:r>
              <a:rPr lang="de-DE" dirty="0"/>
              <a:t> und </a:t>
            </a:r>
            <a:r>
              <a:rPr lang="de-DE" dirty="0">
                <a:solidFill>
                  <a:schemeClr val="accent1"/>
                </a:solidFill>
              </a:rPr>
              <a:t>Dauerhaftigkeit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119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4E27F5-A9AB-6D6A-C598-98001534107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76A886-C3A4-E2EF-16AA-EB0FCB1CC3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139305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0A8AA-B7E0-934B-99DD-FB5CC831D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Fehlersituationen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E97C2C-6562-2049-A9E4-9FD7F6BC19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Transaktionsverarbeitung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5DFA0F-9161-48EE-9C1F-EC3837E24F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580E54-337D-5AF2-EA51-F9F15C8643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E02C5-6585-6E47-B376-D9DD5A17E5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12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DA67FB-9B1E-A54C-890D-A5E98D71F5D5}"/>
              </a:ext>
            </a:extLst>
          </p:cNvPr>
          <p:cNvSpPr/>
          <p:nvPr/>
        </p:nvSpPr>
        <p:spPr>
          <a:xfrm>
            <a:off x="8595357" y="1992768"/>
            <a:ext cx="2068195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6600" dirty="0"/>
              <a:t>🕳 📜</a:t>
            </a:r>
          </a:p>
          <a:p>
            <a:r>
              <a:rPr lang="de-DE" sz="6600" dirty="0"/>
              <a:t>👻 🌬</a:t>
            </a:r>
          </a:p>
        </p:txBody>
      </p:sp>
    </p:spTree>
    <p:extLst>
      <p:ext uri="{BB962C8B-B14F-4D97-AF65-F5344CB8AC3E}">
        <p14:creationId xmlns:p14="http://schemas.microsoft.com/office/powerpoint/2010/main" val="124554103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Zusammenfassung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Fehlersituationen</a:t>
            </a:r>
          </a:p>
          <a:p>
            <a:pPr lvl="1"/>
            <a:r>
              <a:rPr lang="de-DE" dirty="0"/>
              <a:t>System-, Medien-, Transaktionsfehler</a:t>
            </a:r>
          </a:p>
          <a:p>
            <a:pPr lvl="1"/>
            <a:r>
              <a:rPr lang="de-DE" dirty="0"/>
              <a:t>Dauerhaftigkeit, </a:t>
            </a:r>
            <a:r>
              <a:rPr lang="de-DE" dirty="0" err="1"/>
              <a:t>Atomarität</a:t>
            </a:r>
            <a:r>
              <a:rPr lang="de-DE" dirty="0"/>
              <a:t> möglicherweise verletzt</a:t>
            </a:r>
          </a:p>
          <a:p>
            <a:r>
              <a:rPr lang="de-DE" dirty="0" err="1"/>
              <a:t>Logging</a:t>
            </a:r>
            <a:endParaRPr lang="de-DE" dirty="0"/>
          </a:p>
          <a:p>
            <a:pPr lvl="1"/>
            <a:r>
              <a:rPr lang="de-DE" dirty="0"/>
              <a:t>Log-Information</a:t>
            </a:r>
          </a:p>
          <a:p>
            <a:pPr lvl="1"/>
            <a:r>
              <a:rPr lang="de-DE" dirty="0"/>
              <a:t>Konzept und Organisation von Log-Files</a:t>
            </a:r>
          </a:p>
          <a:p>
            <a:pPr lvl="1"/>
            <a:r>
              <a:rPr lang="de-DE" dirty="0"/>
              <a:t>Inhalt und Nutzung bei Fehlern</a:t>
            </a:r>
          </a:p>
          <a:p>
            <a:r>
              <a:rPr lang="de-DE" dirty="0"/>
              <a:t>Recovery</a:t>
            </a:r>
          </a:p>
          <a:p>
            <a:pPr lvl="1"/>
            <a:r>
              <a:rPr lang="de-DE" dirty="0"/>
              <a:t>Wiederherstellung eines DBMS</a:t>
            </a:r>
          </a:p>
          <a:p>
            <a:pPr lvl="2"/>
            <a:r>
              <a:rPr lang="de-DE" dirty="0"/>
              <a:t>Warm </a:t>
            </a:r>
            <a:r>
              <a:rPr lang="de-DE" dirty="0" err="1"/>
              <a:t>restart</a:t>
            </a:r>
            <a:r>
              <a:rPr lang="de-DE" dirty="0"/>
              <a:t> (Systemfehler) unter Nutzung des letzten Checkpoints</a:t>
            </a:r>
          </a:p>
          <a:p>
            <a:pPr lvl="2"/>
            <a:r>
              <a:rPr lang="de-DE" dirty="0"/>
              <a:t>Cold </a:t>
            </a:r>
            <a:r>
              <a:rPr lang="de-DE" dirty="0" err="1"/>
              <a:t>restart</a:t>
            </a:r>
            <a:r>
              <a:rPr lang="de-DE" dirty="0"/>
              <a:t> (Gerätefehler) unter Nutzung des letzten Dumps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120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29734-783B-A59D-566A-12989601219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2D398-0E9D-5191-D592-B9641642A7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70004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Architektur eines DBMS</a:t>
            </a:r>
          </a:p>
        </p:txBody>
      </p:sp>
      <p:sp>
        <p:nvSpPr>
          <p:cNvPr id="102" name="Content Placeholder 101">
            <a:extLst>
              <a:ext uri="{FF2B5EF4-FFF2-40B4-BE49-F238E27FC236}">
                <a16:creationId xmlns:a16="http://schemas.microsoft.com/office/drawing/2014/main" id="{8EB4AD40-2F5D-7D4D-AEFF-045D420C5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665066"/>
            <a:ext cx="4649803" cy="4240848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Speicherung</a:t>
            </a:r>
          </a:p>
          <a:p>
            <a:r>
              <a:rPr lang="de-DE" dirty="0">
                <a:solidFill>
                  <a:schemeClr val="accent1"/>
                </a:solidFill>
              </a:rPr>
              <a:t>Anfrageverarbeitung</a:t>
            </a:r>
          </a:p>
          <a:p>
            <a:r>
              <a:rPr lang="de-DE" dirty="0">
                <a:solidFill>
                  <a:schemeClr val="accent1"/>
                </a:solidFill>
              </a:rPr>
              <a:t>Transaktionsmanagement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Transaktionsverwaltung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Sperrverwaltung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Wiederherstellungsverwaltung</a:t>
            </a:r>
          </a:p>
          <a:p>
            <a:pPr lvl="2"/>
            <a:r>
              <a:rPr lang="de-DE" dirty="0" err="1">
                <a:solidFill>
                  <a:schemeClr val="accent1"/>
                </a:solidFill>
              </a:rPr>
              <a:t>Logging</a:t>
            </a:r>
            <a:endParaRPr lang="de-DE" dirty="0">
              <a:solidFill>
                <a:schemeClr val="accent1"/>
              </a:solidFill>
            </a:endParaRPr>
          </a:p>
          <a:p>
            <a:pPr lvl="3"/>
            <a:r>
              <a:rPr lang="de-DE" dirty="0" err="1">
                <a:solidFill>
                  <a:schemeClr val="accent1"/>
                </a:solidFill>
              </a:rPr>
              <a:t>Undo</a:t>
            </a:r>
            <a:r>
              <a:rPr lang="de-DE" dirty="0">
                <a:solidFill>
                  <a:schemeClr val="accent1"/>
                </a:solidFill>
              </a:rPr>
              <a:t>, </a:t>
            </a:r>
            <a:r>
              <a:rPr lang="de-DE" dirty="0" err="1">
                <a:solidFill>
                  <a:schemeClr val="accent1"/>
                </a:solidFill>
              </a:rPr>
              <a:t>Redo</a:t>
            </a:r>
            <a:endParaRPr lang="de-DE" dirty="0">
              <a:solidFill>
                <a:schemeClr val="accent1"/>
              </a:solidFill>
            </a:endParaRPr>
          </a:p>
          <a:p>
            <a:pPr lvl="3"/>
            <a:r>
              <a:rPr lang="de-DE" dirty="0">
                <a:solidFill>
                  <a:schemeClr val="accent1"/>
                </a:solidFill>
              </a:rPr>
              <a:t>Checkpoints, Dump</a:t>
            </a:r>
          </a:p>
          <a:p>
            <a:pPr lvl="2"/>
            <a:r>
              <a:rPr lang="de-DE" dirty="0">
                <a:solidFill>
                  <a:schemeClr val="accent1"/>
                </a:solidFill>
              </a:rPr>
              <a:t>Recovery: </a:t>
            </a:r>
          </a:p>
          <a:p>
            <a:pPr lvl="3"/>
            <a:r>
              <a:rPr lang="de-DE" dirty="0">
                <a:solidFill>
                  <a:schemeClr val="accent1"/>
                </a:solidFill>
              </a:rPr>
              <a:t>Warm / Cold Restart</a:t>
            </a:r>
          </a:p>
          <a:p>
            <a:endParaRPr lang="de-DE" dirty="0"/>
          </a:p>
          <a:p>
            <a:endParaRPr lang="de-DE" dirty="0"/>
          </a:p>
          <a:p>
            <a:pPr lvl="2"/>
            <a:endParaRPr lang="de-DE" dirty="0"/>
          </a:p>
          <a:p>
            <a:pPr lvl="2"/>
            <a:endParaRPr lang="de-DE" dirty="0"/>
          </a:p>
          <a:p>
            <a:pPr lvl="2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121</a:t>
            </a:fld>
            <a:endParaRPr lang="de-DE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D718B86-E120-CC49-B377-6F6F971F3889}"/>
              </a:ext>
            </a:extLst>
          </p:cNvPr>
          <p:cNvGrpSpPr/>
          <p:nvPr/>
        </p:nvGrpSpPr>
        <p:grpSpPr>
          <a:xfrm>
            <a:off x="4999802" y="1554563"/>
            <a:ext cx="6831873" cy="4351351"/>
            <a:chOff x="2598918" y="1518533"/>
            <a:chExt cx="6831873" cy="435135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0D92ECD-3E93-3640-8082-69E20F1C0266}"/>
                </a:ext>
              </a:extLst>
            </p:cNvPr>
            <p:cNvSpPr/>
            <p:nvPr/>
          </p:nvSpPr>
          <p:spPr>
            <a:xfrm>
              <a:off x="6049152" y="2623286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Parser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091CBAA-9212-444C-9668-0F15529B0F42}"/>
                </a:ext>
              </a:extLst>
            </p:cNvPr>
            <p:cNvSpPr/>
            <p:nvPr/>
          </p:nvSpPr>
          <p:spPr>
            <a:xfrm>
              <a:off x="3768141" y="2618218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Ausführer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56EAB54-324D-1B44-B7F9-90DE9740FCA2}"/>
                </a:ext>
              </a:extLst>
            </p:cNvPr>
            <p:cNvSpPr/>
            <p:nvPr/>
          </p:nvSpPr>
          <p:spPr>
            <a:xfrm>
              <a:off x="6049152" y="3076907"/>
              <a:ext cx="2090551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Optimierer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F4B99C4-E1FA-E44A-BA9E-74EB8722A524}"/>
                </a:ext>
              </a:extLst>
            </p:cNvPr>
            <p:cNvSpPr/>
            <p:nvPr/>
          </p:nvSpPr>
          <p:spPr>
            <a:xfrm>
              <a:off x="3768141" y="3071839"/>
              <a:ext cx="2090551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Operator-</a:t>
              </a:r>
              <a:r>
                <a:rPr lang="de-DE" sz="1400" dirty="0" err="1">
                  <a:solidFill>
                    <a:schemeClr val="tx2"/>
                  </a:solidFill>
                </a:rPr>
                <a:t>Evaluierer</a:t>
              </a:r>
              <a:endParaRPr lang="de-DE" sz="1400" dirty="0">
                <a:solidFill>
                  <a:schemeClr val="tx2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260C7E-5987-C948-A539-CD10576BD8F4}"/>
                </a:ext>
              </a:extLst>
            </p:cNvPr>
            <p:cNvSpPr/>
            <p:nvPr/>
          </p:nvSpPr>
          <p:spPr>
            <a:xfrm>
              <a:off x="3655876" y="2568662"/>
              <a:ext cx="4588922" cy="8759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D193E2B-16E2-C445-AFAC-73970C17F80B}"/>
                </a:ext>
              </a:extLst>
            </p:cNvPr>
            <p:cNvSpPr/>
            <p:nvPr/>
          </p:nvSpPr>
          <p:spPr>
            <a:xfrm>
              <a:off x="4360780" y="3622766"/>
              <a:ext cx="3185296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Dateiverwaltungs- und Zugriffsmethoden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13F904E-F888-9844-BF56-6868521B7332}"/>
                </a:ext>
              </a:extLst>
            </p:cNvPr>
            <p:cNvSpPr/>
            <p:nvPr/>
          </p:nvSpPr>
          <p:spPr>
            <a:xfrm>
              <a:off x="4360428" y="4116080"/>
              <a:ext cx="3186000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Puffer-Verwalter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6F3DA6F-BE9D-3B43-9DBC-9528DE4140B8}"/>
                </a:ext>
              </a:extLst>
            </p:cNvPr>
            <p:cNvSpPr/>
            <p:nvPr/>
          </p:nvSpPr>
          <p:spPr>
            <a:xfrm>
              <a:off x="4360428" y="4599690"/>
              <a:ext cx="3186000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Verwalter für externen Speicher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C6AC8CC-1676-AD4B-8500-674B7E6AFFE8}"/>
                </a:ext>
              </a:extLst>
            </p:cNvPr>
            <p:cNvSpPr/>
            <p:nvPr/>
          </p:nvSpPr>
          <p:spPr>
            <a:xfrm>
              <a:off x="2860610" y="3622767"/>
              <a:ext cx="1234685" cy="6190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Transaktions-Verwalter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2966A0B-0E00-0745-8B65-351669E53741}"/>
                </a:ext>
              </a:extLst>
            </p:cNvPr>
            <p:cNvSpPr/>
            <p:nvPr/>
          </p:nvSpPr>
          <p:spPr>
            <a:xfrm>
              <a:off x="2860610" y="4304024"/>
              <a:ext cx="1234685" cy="603443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Sperr</a:t>
              </a:r>
            </a:p>
            <a:p>
              <a:pPr algn="ctr"/>
              <a:r>
                <a:rPr lang="de-DE" sz="1400">
                  <a:solidFill>
                    <a:schemeClr val="tx2"/>
                  </a:solidFill>
                </a:rPr>
                <a:t>-Verwalter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47461BA-A741-2B49-8965-B70252A09318}"/>
                </a:ext>
              </a:extLst>
            </p:cNvPr>
            <p:cNvSpPr/>
            <p:nvPr/>
          </p:nvSpPr>
          <p:spPr>
            <a:xfrm>
              <a:off x="7740510" y="3577182"/>
              <a:ext cx="1363720" cy="138811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Wieder-herstellungs-Verwalter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292EFF6-BC60-664D-A814-90D343742CE9}"/>
                </a:ext>
              </a:extLst>
            </p:cNvPr>
            <p:cNvSpPr/>
            <p:nvPr/>
          </p:nvSpPr>
          <p:spPr>
            <a:xfrm>
              <a:off x="2598918" y="2507134"/>
              <a:ext cx="6702838" cy="25017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C04A032E-3442-3943-950D-6B02B82917D9}"/>
                </a:ext>
              </a:extLst>
            </p:cNvPr>
            <p:cNvSpPr/>
            <p:nvPr/>
          </p:nvSpPr>
          <p:spPr>
            <a:xfrm>
              <a:off x="3011213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Webformulare</a:t>
              </a: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F0BDEF42-E94E-0145-8500-9988AC420FA2}"/>
                </a:ext>
              </a:extLst>
            </p:cNvPr>
            <p:cNvSpPr/>
            <p:nvPr/>
          </p:nvSpPr>
          <p:spPr>
            <a:xfrm>
              <a:off x="5096372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Anwendungen</a:t>
              </a: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1CDCB60D-9948-D74E-9E92-47D56BF4CDCA}"/>
                </a:ext>
              </a:extLst>
            </p:cNvPr>
            <p:cNvSpPr/>
            <p:nvPr/>
          </p:nvSpPr>
          <p:spPr>
            <a:xfrm>
              <a:off x="7185467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SQL-Schnittstelle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241047-35BF-9547-A823-E1DE0DC003EF}"/>
                </a:ext>
              </a:extLst>
            </p:cNvPr>
            <p:cNvSpPr txBox="1"/>
            <p:nvPr/>
          </p:nvSpPr>
          <p:spPr>
            <a:xfrm>
              <a:off x="5519193" y="2045468"/>
              <a:ext cx="862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Anfragen</a:t>
              </a:r>
            </a:p>
          </p:txBody>
        </p:sp>
        <p:sp>
          <p:nvSpPr>
            <p:cNvPr id="19" name="Can 18">
              <a:extLst>
                <a:ext uri="{FF2B5EF4-FFF2-40B4-BE49-F238E27FC236}">
                  <a16:creationId xmlns:a16="http://schemas.microsoft.com/office/drawing/2014/main" id="{EAE531D7-AEC7-FD46-8042-B56D678A9A87}"/>
                </a:ext>
              </a:extLst>
            </p:cNvPr>
            <p:cNvSpPr/>
            <p:nvPr/>
          </p:nvSpPr>
          <p:spPr>
            <a:xfrm>
              <a:off x="4357337" y="5166846"/>
              <a:ext cx="3186000" cy="703038"/>
            </a:xfrm>
            <a:prstGeom prst="can">
              <a:avLst/>
            </a:prstGeom>
            <a:solidFill>
              <a:schemeClr val="accent2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Dateien für Daten und Indices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4419B48-6675-4F46-AE08-F3649E76D5E0}"/>
                </a:ext>
              </a:extLst>
            </p:cNvPr>
            <p:cNvSpPr txBox="1"/>
            <p:nvPr/>
          </p:nvSpPr>
          <p:spPr>
            <a:xfrm>
              <a:off x="7539894" y="5423045"/>
              <a:ext cx="9983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/>
                <a:t>Datenbank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AEC00F1-A740-3C4B-BB67-C345EC71AD87}"/>
                </a:ext>
              </a:extLst>
            </p:cNvPr>
            <p:cNvSpPr txBox="1"/>
            <p:nvPr/>
          </p:nvSpPr>
          <p:spPr>
            <a:xfrm>
              <a:off x="8463860" y="4973381"/>
              <a:ext cx="9669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/>
                <a:t>DBMS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872BF7A-8470-A044-8B73-87B797F66F65}"/>
                </a:ext>
              </a:extLst>
            </p:cNvPr>
            <p:cNvCxnSpPr>
              <a:cxnSpLocks/>
              <a:stCxn id="32" idx="2"/>
              <a:endCxn id="33" idx="0"/>
            </p:cNvCxnSpPr>
            <p:nvPr/>
          </p:nvCxnSpPr>
          <p:spPr>
            <a:xfrm>
              <a:off x="5950337" y="3444572"/>
              <a:ext cx="3091" cy="17819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A2081F5-4E65-6743-A681-BDB066615640}"/>
                </a:ext>
              </a:extLst>
            </p:cNvPr>
            <p:cNvCxnSpPr>
              <a:cxnSpLocks/>
              <a:stCxn id="33" idx="2"/>
              <a:endCxn id="34" idx="0"/>
            </p:cNvCxnSpPr>
            <p:nvPr/>
          </p:nvCxnSpPr>
          <p:spPr>
            <a:xfrm>
              <a:off x="5953428" y="3930543"/>
              <a:ext cx="0" cy="1855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04D6E7F-EFA7-B644-8B9C-7BF185722FCA}"/>
                </a:ext>
              </a:extLst>
            </p:cNvPr>
            <p:cNvCxnSpPr>
              <a:cxnSpLocks/>
              <a:stCxn id="34" idx="2"/>
              <a:endCxn id="35" idx="0"/>
            </p:cNvCxnSpPr>
            <p:nvPr/>
          </p:nvCxnSpPr>
          <p:spPr>
            <a:xfrm>
              <a:off x="5953428" y="4423857"/>
              <a:ext cx="0" cy="1758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B587B9F-FE63-2A4C-89C5-A524696F985E}"/>
                </a:ext>
              </a:extLst>
            </p:cNvPr>
            <p:cNvCxnSpPr>
              <a:cxnSpLocks/>
              <a:stCxn id="16" idx="2"/>
              <a:endCxn id="39" idx="0"/>
            </p:cNvCxnSpPr>
            <p:nvPr/>
          </p:nvCxnSpPr>
          <p:spPr>
            <a:xfrm>
              <a:off x="5950337" y="2353245"/>
              <a:ext cx="0" cy="1538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0F03D292-3A44-7546-B32F-E910B2B1829C}"/>
                </a:ext>
              </a:extLst>
            </p:cNvPr>
            <p:cNvCxnSpPr>
              <a:cxnSpLocks/>
              <a:stCxn id="41" idx="2"/>
              <a:endCxn id="16" idx="1"/>
            </p:cNvCxnSpPr>
            <p:nvPr/>
          </p:nvCxnSpPr>
          <p:spPr>
            <a:xfrm>
              <a:off x="3865179" y="1879888"/>
              <a:ext cx="1654014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5994152-717F-1247-8328-69E8039292DC}"/>
                </a:ext>
              </a:extLst>
            </p:cNvPr>
            <p:cNvCxnSpPr>
              <a:cxnSpLocks/>
              <a:stCxn id="42" idx="2"/>
              <a:endCxn id="16" idx="0"/>
            </p:cNvCxnSpPr>
            <p:nvPr/>
          </p:nvCxnSpPr>
          <p:spPr>
            <a:xfrm flipH="1">
              <a:off x="5950337" y="1879888"/>
              <a:ext cx="1" cy="1655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86E6F66A-0BCE-474B-927A-3421ABC06F10}"/>
                </a:ext>
              </a:extLst>
            </p:cNvPr>
            <p:cNvCxnSpPr>
              <a:cxnSpLocks/>
              <a:stCxn id="43" idx="2"/>
              <a:endCxn id="16" idx="3"/>
            </p:cNvCxnSpPr>
            <p:nvPr/>
          </p:nvCxnSpPr>
          <p:spPr>
            <a:xfrm flipH="1">
              <a:off x="6381480" y="1879888"/>
              <a:ext cx="1657953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A1213287-8BC5-AC40-BA30-C4AD36EADE97}"/>
                </a:ext>
              </a:extLst>
            </p:cNvPr>
            <p:cNvCxnSpPr>
              <a:cxnSpLocks/>
              <a:stCxn id="35" idx="2"/>
              <a:endCxn id="19" idx="1"/>
            </p:cNvCxnSpPr>
            <p:nvPr/>
          </p:nvCxnSpPr>
          <p:spPr>
            <a:xfrm flipH="1">
              <a:off x="5950337" y="4907467"/>
              <a:ext cx="3091" cy="25937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AF823C6F-1772-9B48-B93E-9991EC2E6E78}"/>
                </a:ext>
              </a:extLst>
            </p:cNvPr>
            <p:cNvCxnSpPr>
              <a:cxnSpLocks/>
              <a:stCxn id="38" idx="1"/>
              <a:endCxn id="34" idx="3"/>
            </p:cNvCxnSpPr>
            <p:nvPr/>
          </p:nvCxnSpPr>
          <p:spPr>
            <a:xfrm flipH="1" flipV="1">
              <a:off x="7546428" y="4269969"/>
              <a:ext cx="194082" cy="126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6FB26EF1-9574-924E-A362-B1BDD7E648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39894" y="377882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E88349B6-9F15-8B43-96C1-F36EA21329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43337" y="4753578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46C812B4-66F9-7F4D-A2AC-6150ABA4A9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26397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92B37593-535E-5A4B-A533-3663E18725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59812" y="3773024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ED0CE984-B3CE-2143-ACB3-B4B6C560A2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747782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8DE8B6D-FB52-A945-9735-F450A14B9016}"/>
                </a:ext>
              </a:extLst>
            </p:cNvPr>
            <p:cNvSpPr/>
            <p:nvPr/>
          </p:nvSpPr>
          <p:spPr>
            <a:xfrm>
              <a:off x="2799535" y="3581552"/>
              <a:ext cx="1363720" cy="13881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</p:grpSp>
      <p:sp>
        <p:nvSpPr>
          <p:cNvPr id="103" name="Date Placeholder 102">
            <a:extLst>
              <a:ext uri="{FF2B5EF4-FFF2-40B4-BE49-F238E27FC236}">
                <a16:creationId xmlns:a16="http://schemas.microsoft.com/office/drawing/2014/main" id="{90C5FEAE-3F21-F644-A153-EF4F40E96C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 dirty="0"/>
          </a:p>
        </p:txBody>
      </p:sp>
      <p:sp>
        <p:nvSpPr>
          <p:cNvPr id="104" name="Footer Placeholder 103">
            <a:extLst>
              <a:ext uri="{FF2B5EF4-FFF2-40B4-BE49-F238E27FC236}">
                <a16:creationId xmlns:a16="http://schemas.microsoft.com/office/drawing/2014/main" id="{813E491A-AC8B-F14F-BF15-9D7154E15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306420421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70590-2DB3-8940-9F9D-EE32A03CD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Überblick: 7. Transaktionen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1BC0C-A657-5D4F-99A9-74DEC788A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de-DE" i="1" dirty="0"/>
              <a:t>Transaktionsverarbeitung</a:t>
            </a:r>
          </a:p>
          <a:p>
            <a:pPr lvl="1"/>
            <a:r>
              <a:rPr lang="de-DE" dirty="0"/>
              <a:t>Fehlersituationen</a:t>
            </a:r>
          </a:p>
          <a:p>
            <a:pPr lvl="1"/>
            <a:r>
              <a:rPr lang="de-DE" dirty="0"/>
              <a:t>Schedules: Korrektheit, Serialisierbarkeit, Äquivalenzen</a:t>
            </a:r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Sperrverwaltung</a:t>
            </a:r>
          </a:p>
          <a:p>
            <a:pPr lvl="1"/>
            <a:r>
              <a:rPr lang="de-DE" dirty="0"/>
              <a:t>Sperren, Sperrprotokolle</a:t>
            </a:r>
          </a:p>
          <a:p>
            <a:pPr lvl="1"/>
            <a:r>
              <a:rPr lang="de-DE" dirty="0"/>
              <a:t>Deadlocks</a:t>
            </a:r>
          </a:p>
          <a:p>
            <a:pPr lvl="1"/>
            <a:r>
              <a:rPr lang="de-DE" dirty="0"/>
              <a:t>Weitere Methoden zur Mehrbenutzerkontrolle</a:t>
            </a:r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Wiederherstellungsverwaltung</a:t>
            </a:r>
          </a:p>
          <a:p>
            <a:pPr lvl="1"/>
            <a:r>
              <a:rPr lang="de-DE" dirty="0"/>
              <a:t>Fehlersituationen</a:t>
            </a:r>
          </a:p>
          <a:p>
            <a:pPr lvl="1"/>
            <a:r>
              <a:rPr lang="de-DE" dirty="0" err="1"/>
              <a:t>Logging</a:t>
            </a:r>
            <a:endParaRPr lang="de-DE" dirty="0"/>
          </a:p>
          <a:p>
            <a:pPr lvl="1"/>
            <a:r>
              <a:rPr lang="de-DE" dirty="0"/>
              <a:t>Recovery</a:t>
            </a:r>
          </a:p>
          <a:p>
            <a:pPr marL="0" indent="0" algn="ctr">
              <a:buNone/>
            </a:pPr>
            <a:r>
              <a:rPr lang="de-DE" dirty="0">
                <a:solidFill>
                  <a:schemeClr val="accent1"/>
                </a:solidFill>
              </a:rPr>
              <a:t>➝ Verteilte Datenbanken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E62626-1795-E94E-8699-55BEFBF803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122</a:t>
            </a:fld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5F7F680-CEDF-7730-A234-922E8F20BE6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D59E8F8-F73B-6BEE-D5B8-22B8151D9E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180976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Fehlermöglichkeiten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17" name="Rectangle 5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Eine </a:t>
                </a:r>
                <a:r>
                  <a:rPr lang="de-DE" dirty="0">
                    <a:solidFill>
                      <a:schemeClr val="accent1"/>
                    </a:solidFill>
                  </a:rPr>
                  <a:t>(verschachtelt) nebenläufige Ausführung</a:t>
                </a:r>
                <a:r>
                  <a:rPr lang="de-DE" dirty="0"/>
                  <a:t> der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 enthaltenen Anweisungen ohne jegliche Kontrollmechanismen, die die korrekte Ausführung sicherstellen, kann in verschiedene Fehlersituationen münden: </a:t>
                </a:r>
              </a:p>
              <a:p>
                <a:pPr lvl="1"/>
                <a:r>
                  <a:rPr lang="de-DE" dirty="0">
                    <a:solidFill>
                      <a:srgbClr val="FFC000"/>
                    </a:solidFill>
                  </a:rPr>
                  <a:t>Lost Update </a:t>
                </a:r>
              </a:p>
              <a:p>
                <a:pPr lvl="1"/>
                <a:r>
                  <a:rPr lang="de-DE" dirty="0" err="1">
                    <a:solidFill>
                      <a:srgbClr val="FFC000"/>
                    </a:solidFill>
                  </a:rPr>
                  <a:t>Dirty</a:t>
                </a:r>
                <a:r>
                  <a:rPr lang="de-DE" dirty="0">
                    <a:solidFill>
                      <a:srgbClr val="FFC000"/>
                    </a:solidFill>
                  </a:rPr>
                  <a:t> Read</a:t>
                </a:r>
              </a:p>
              <a:p>
                <a:pPr lvl="1"/>
                <a:r>
                  <a:rPr lang="de-DE" dirty="0">
                    <a:solidFill>
                      <a:srgbClr val="FFC000"/>
                    </a:solidFill>
                  </a:rPr>
                  <a:t>Ghost Update</a:t>
                </a:r>
              </a:p>
              <a:p>
                <a:pPr lvl="1"/>
                <a:r>
                  <a:rPr lang="de-DE" dirty="0" err="1">
                    <a:solidFill>
                      <a:srgbClr val="FFC000"/>
                    </a:solidFill>
                  </a:rPr>
                  <a:t>Unrepeatable</a:t>
                </a:r>
                <a:r>
                  <a:rPr lang="de-DE" dirty="0">
                    <a:solidFill>
                      <a:srgbClr val="FFC000"/>
                    </a:solidFill>
                  </a:rPr>
                  <a:t> Read</a:t>
                </a:r>
              </a:p>
              <a:p>
                <a:pPr lvl="1"/>
                <a:endParaRPr lang="de-DE" dirty="0"/>
              </a:p>
              <a:p>
                <a:pPr lvl="2"/>
                <a:r>
                  <a:rPr lang="de-DE" i="1" dirty="0"/>
                  <a:t>Für die vier grundsätzlichen Fehlersituationen folgt je ein Beispiel zur Erläuterung. Die Fehler entstehen je nach konkreter zeitlicher Abfolge der einzelnen Operationen in nebenläufigen Transaktionen.</a:t>
                </a:r>
              </a:p>
              <a:p>
                <a:pPr lvl="2"/>
                <a:r>
                  <a:rPr lang="de-DE" i="1" dirty="0"/>
                  <a:t>Für alle Beispiele in diesem Foliensatz: Annahme, dass die Transaktionen mit ihrer letzten Operation logisch beendet werden (</a:t>
                </a:r>
                <a:r>
                  <a:rPr lang="de-DE" i="1" dirty="0" err="1"/>
                  <a:t>end_transaction</a:t>
                </a:r>
                <a:r>
                  <a:rPr lang="de-DE" i="1" dirty="0"/>
                  <a:t>)</a:t>
                </a:r>
              </a:p>
              <a:p>
                <a:pPr lvl="2"/>
                <a:endParaRPr lang="de-DE" i="1" dirty="0"/>
              </a:p>
            </p:txBody>
          </p:sp>
        </mc:Choice>
        <mc:Fallback xmlns="">
          <p:sp>
            <p:nvSpPr>
              <p:cNvPr id="13317" name="Rectangl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 r="-44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51369A-D750-FCE2-59CC-D43595D2869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DB07F-C4F6-E31A-ACAF-9A761BC55A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3907444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LOST UPDATE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40" name="Rectangle 4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59625" y="1665066"/>
                <a:ext cx="7117545" cy="4240848"/>
              </a:xfrm>
            </p:spPr>
            <p:txBody>
              <a:bodyPr/>
              <a:lstStyle/>
              <a:p>
                <a:r>
                  <a:rPr lang="de-DE" dirty="0"/>
                  <a:t>Operationen zweier Transaktionen greifen auf die gleichen Datenobjekte zu</a:t>
                </a:r>
              </a:p>
              <a:p>
                <a:r>
                  <a:rPr lang="de-DE" dirty="0"/>
                  <a:t>Dabei überschneiden sie sich zeitlich derart, dass einzelne durchgeführte Aktualisierungen der Datenobjekte verloren gehen</a:t>
                </a:r>
              </a:p>
              <a:p>
                <a:r>
                  <a:rPr lang="de-DE" dirty="0"/>
                  <a:t>Beispiel: Verschränkte Ausführung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Aktualisierung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 in Zeile 5 geht durch das Schreiben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 in Zeile 7 verloren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hat einen falschen Wert in Zeile 3</a:t>
                </a:r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14340" name="Rectang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7117545" cy="4240848"/>
              </a:xfrm>
              <a:blipFill>
                <a:blip r:embed="rId3"/>
                <a:stretch>
                  <a:fillRect l="-2496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66966B-A9D1-BE49-A695-26D06F31D869}"/>
              </a:ext>
            </a:extLst>
          </p:cNvPr>
          <p:cNvSpPr/>
          <p:nvPr/>
        </p:nvSpPr>
        <p:spPr>
          <a:xfrm>
            <a:off x="2506629" y="568800"/>
            <a:ext cx="103105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6600" dirty="0"/>
              <a:t>🕳</a:t>
            </a:r>
            <a:endParaRPr lang="de-DE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797359-EAF6-BA11-B603-B7AB2DF34F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C0197-C4BD-79F0-35A6-E2F295C609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BC3B70F7-7D71-F943-D672-461BC8BDA1B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66675407"/>
                  </p:ext>
                </p:extLst>
              </p:nvPr>
            </p:nvGraphicFramePr>
            <p:xfrm>
              <a:off x="8238590" y="2197514"/>
              <a:ext cx="3593085" cy="37084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1155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i="0" u="none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BC3B70F7-7D71-F943-D672-461BC8BDA1B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66675407"/>
                  </p:ext>
                </p:extLst>
              </p:nvPr>
            </p:nvGraphicFramePr>
            <p:xfrm>
              <a:off x="8238590" y="2197514"/>
              <a:ext cx="3593085" cy="37084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1155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1875" t="-3448" r="-100781" b="-9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21875" t="-3448" r="-781" b="-9206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21875" t="-100000" r="-100781" b="-7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1875" t="-206897" r="-100781" b="-7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1875" t="-306897" r="-781" b="-6172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1875" t="-393333" r="-781" b="-4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1875" t="-510345" r="-100781" b="-4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1875" t="-610345" r="-100781" b="-3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1875" t="-710345" r="-781" b="-2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1875" t="-783333" r="-100781" b="-1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1875" t="-913793" r="-100781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069FEFC-EFB7-CD39-81F7-2E0D55E6E94E}"/>
              </a:ext>
            </a:extLst>
          </p:cNvPr>
          <p:cNvCxnSpPr/>
          <p:nvPr/>
        </p:nvCxnSpPr>
        <p:spPr>
          <a:xfrm>
            <a:off x="8097667" y="3797618"/>
            <a:ext cx="0" cy="11314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569A110-F2AB-8DDF-D8F2-A857621222C6}"/>
              </a:ext>
            </a:extLst>
          </p:cNvPr>
          <p:cNvSpPr txBox="1"/>
          <p:nvPr/>
        </p:nvSpPr>
        <p:spPr>
          <a:xfrm>
            <a:off x="7477181" y="4096068"/>
            <a:ext cx="533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Zeit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68E4DB2-FF78-E2A1-FFE0-E18AE0F6B03F}"/>
              </a:ext>
            </a:extLst>
          </p:cNvPr>
          <p:cNvGrpSpPr/>
          <p:nvPr/>
        </p:nvGrpSpPr>
        <p:grpSpPr>
          <a:xfrm>
            <a:off x="5252291" y="4913652"/>
            <a:ext cx="2044613" cy="810543"/>
            <a:chOff x="6199348" y="787261"/>
            <a:chExt cx="2044613" cy="810543"/>
          </a:xfrm>
        </p:grpSpPr>
        <p:sp>
          <p:nvSpPr>
            <p:cNvPr id="13" name="Cloud Callout 12">
              <a:extLst>
                <a:ext uri="{FF2B5EF4-FFF2-40B4-BE49-F238E27FC236}">
                  <a16:creationId xmlns:a16="http://schemas.microsoft.com/office/drawing/2014/main" id="{9C3F46F6-3FC0-3A54-7DBF-2912332F1728}"/>
                </a:ext>
              </a:extLst>
            </p:cNvPr>
            <p:cNvSpPr/>
            <p:nvPr/>
          </p:nvSpPr>
          <p:spPr>
            <a:xfrm>
              <a:off x="6199348" y="787261"/>
              <a:ext cx="2044613" cy="810543"/>
            </a:xfrm>
            <a:prstGeom prst="cloudCallout">
              <a:avLst>
                <a:gd name="adj1" fmla="val -42130"/>
                <a:gd name="adj2" fmla="val -78516"/>
              </a:avLst>
            </a:prstGeom>
            <a:solidFill>
              <a:srgbClr val="FFC00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A502A8C-65F2-CE0A-12A5-DCEF841FEC9C}"/>
                </a:ext>
              </a:extLst>
            </p:cNvPr>
            <p:cNvSpPr txBox="1"/>
            <p:nvPr/>
          </p:nvSpPr>
          <p:spPr>
            <a:xfrm>
              <a:off x="6432266" y="847328"/>
              <a:ext cx="15787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DE" dirty="0">
                  <a:solidFill>
                    <a:schemeClr val="bg1"/>
                  </a:solidFill>
                </a:rPr>
                <a:t>Wie spielt ACID hier rein?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895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DIRTY READ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65" name="Rectangle 4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59626" y="1665066"/>
                <a:ext cx="7117556" cy="4240848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Durch eine Transaktion, die später abgebrochen wird, findet zunächst eine Aktualisierung eines Datenobjekts statt</a:t>
                </a:r>
              </a:p>
              <a:p>
                <a:r>
                  <a:rPr lang="de-DE" dirty="0"/>
                  <a:t>Eine andere Transaktion liest das modifizierte Datenobjekt, bevor die bereits durchgeführte Aktualisierung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 verworfen wird</a:t>
                </a:r>
              </a:p>
              <a:p>
                <a:r>
                  <a:rPr lang="de-DE" dirty="0"/>
                  <a:t>Beispiel: Verschränkte Ausführung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 schlägt fehl ➝ Wert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muss auf den alten Wert zurückgesetzt werden</a:t>
                </a:r>
              </a:p>
              <a:p>
                <a:pPr lvl="1"/>
                <a:r>
                  <a:rPr lang="de-DE" dirty="0"/>
                  <a:t>Inzwischen hat aber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 den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 geschriebenen Wert gelesen und verrechnet</a:t>
                </a:r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15365" name="Rectang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7117556" cy="4240848"/>
              </a:xfrm>
              <a:blipFill>
                <a:blip r:embed="rId3"/>
                <a:stretch>
                  <a:fillRect l="-2496" t="-2985" r="-249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220EE6-6021-AB4A-9E98-9F10A31CED48}"/>
              </a:ext>
            </a:extLst>
          </p:cNvPr>
          <p:cNvSpPr/>
          <p:nvPr/>
        </p:nvSpPr>
        <p:spPr>
          <a:xfrm>
            <a:off x="2222576" y="844534"/>
            <a:ext cx="8771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5400" dirty="0"/>
              <a:t>📜</a:t>
            </a:r>
            <a:endParaRPr lang="de-DE" sz="66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387D15-E4A2-91CB-49D7-1B90FCF7349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6436B9-CF9B-C77F-6064-79FBCA890E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BE6F5835-F0DE-A618-D7D9-04F9CADCC42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98834364"/>
                  </p:ext>
                </p:extLst>
              </p:nvPr>
            </p:nvGraphicFramePr>
            <p:xfrm>
              <a:off x="8238590" y="2197514"/>
              <a:ext cx="3593085" cy="37084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1155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i="0" u="none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i="0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abort</m:t>
                                </m:r>
                              </m:oMath>
                            </m:oMathPara>
                          </a14:m>
                          <a:endParaRPr lang="en-DE" i="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BE6F5835-F0DE-A618-D7D9-04F9CADCC42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98834364"/>
                  </p:ext>
                </p:extLst>
              </p:nvPr>
            </p:nvGraphicFramePr>
            <p:xfrm>
              <a:off x="8238590" y="2197514"/>
              <a:ext cx="3593085" cy="37084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1155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1875" t="-3448" r="-100781" b="-9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21875" t="-3448" r="-781" b="-9206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21875" t="-100000" r="-100781" b="-7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1875" t="-206897" r="-100781" b="-7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1875" t="-306897" r="-100781" b="-6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1875" t="-393333" r="-781" b="-4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1875" t="-510345" r="-781" b="-4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1875" t="-610345" r="-781" b="-3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1875" t="-710345" r="-100781" b="-2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1875" t="-783333" r="-100781" b="-1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964058F-CF5C-35BB-2E27-9EFE2D52ABCA}"/>
              </a:ext>
            </a:extLst>
          </p:cNvPr>
          <p:cNvCxnSpPr/>
          <p:nvPr/>
        </p:nvCxnSpPr>
        <p:spPr>
          <a:xfrm>
            <a:off x="8097667" y="3797618"/>
            <a:ext cx="0" cy="11314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AA72D20-8FF1-D2AA-177A-9F3BE04D038F}"/>
              </a:ext>
            </a:extLst>
          </p:cNvPr>
          <p:cNvSpPr txBox="1"/>
          <p:nvPr/>
        </p:nvSpPr>
        <p:spPr>
          <a:xfrm>
            <a:off x="7477181" y="4096068"/>
            <a:ext cx="533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Zeit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0D66C47-0390-F4E8-B587-3316EF3EF3F3}"/>
              </a:ext>
            </a:extLst>
          </p:cNvPr>
          <p:cNvGrpSpPr/>
          <p:nvPr/>
        </p:nvGrpSpPr>
        <p:grpSpPr>
          <a:xfrm>
            <a:off x="5669351" y="5095371"/>
            <a:ext cx="2044613" cy="810543"/>
            <a:chOff x="6199348" y="787261"/>
            <a:chExt cx="2044613" cy="810543"/>
          </a:xfrm>
        </p:grpSpPr>
        <p:sp>
          <p:nvSpPr>
            <p:cNvPr id="20" name="Cloud Callout 19">
              <a:extLst>
                <a:ext uri="{FF2B5EF4-FFF2-40B4-BE49-F238E27FC236}">
                  <a16:creationId xmlns:a16="http://schemas.microsoft.com/office/drawing/2014/main" id="{C1FCDEBD-9B50-3BEB-5938-62777491CD88}"/>
                </a:ext>
              </a:extLst>
            </p:cNvPr>
            <p:cNvSpPr/>
            <p:nvPr/>
          </p:nvSpPr>
          <p:spPr>
            <a:xfrm>
              <a:off x="6199348" y="787261"/>
              <a:ext cx="2044613" cy="810543"/>
            </a:xfrm>
            <a:prstGeom prst="cloudCallout">
              <a:avLst>
                <a:gd name="adj1" fmla="val -78334"/>
                <a:gd name="adj2" fmla="val 30268"/>
              </a:avLst>
            </a:prstGeom>
            <a:solidFill>
              <a:srgbClr val="FFC00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0049583-4710-8C1A-ECA3-A160203642EA}"/>
                </a:ext>
              </a:extLst>
            </p:cNvPr>
            <p:cNvSpPr txBox="1"/>
            <p:nvPr/>
          </p:nvSpPr>
          <p:spPr>
            <a:xfrm>
              <a:off x="6432266" y="847328"/>
              <a:ext cx="15787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DE" dirty="0">
                  <a:solidFill>
                    <a:schemeClr val="bg1"/>
                  </a:solidFill>
                </a:rPr>
                <a:t>Wie spielt ACID hier rein?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408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GHOST UPDATE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89" name="Rectangle 5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59626" y="1665066"/>
                <a:ext cx="7117556" cy="4240848"/>
              </a:xfrm>
            </p:spPr>
            <p:txBody>
              <a:bodyPr/>
              <a:lstStyle/>
              <a:p>
                <a:r>
                  <a:rPr lang="de-DE" dirty="0"/>
                  <a:t>Zwei nebenläufige Transaktionen</a:t>
                </a:r>
              </a:p>
              <a:p>
                <a:pPr lvl="1"/>
                <a:r>
                  <a:rPr lang="de-DE" dirty="0"/>
                  <a:t>Eine Transaktion berechnet eine Aggregation auf einer Menge von Datenobjekten</a:t>
                </a:r>
              </a:p>
              <a:p>
                <a:pPr lvl="1"/>
                <a:r>
                  <a:rPr lang="de-DE" dirty="0"/>
                  <a:t>Eine andere Transaktion aktualisiert einige dieser Datenobjekte</a:t>
                </a:r>
              </a:p>
              <a:p>
                <a:r>
                  <a:rPr lang="de-DE" dirty="0"/>
                  <a:t>In die Aggregation gehen u.U. Datenobjekte ein, die bereits aktualisiert wurden, und andere mit ihrem Wert vor einer Aktualisierung</a:t>
                </a:r>
              </a:p>
              <a:p>
                <a:r>
                  <a:rPr lang="de-DE" dirty="0"/>
                  <a:t>Beispiel: Verschränkte Ausführung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de-DE" dirty="0"/>
                  <a:t> liest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, nachdem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de-DE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 subtrahiert wurde, und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de-DE" dirty="0"/>
                  <a:t>, bevor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de-DE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 addiert wird</a:t>
                </a:r>
              </a:p>
              <a:p>
                <a:pPr lvl="2"/>
                <a:r>
                  <a:rPr lang="de-DE" dirty="0"/>
                  <a:t>Ergibt ein um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de-DE" dirty="0"/>
                  <a:t> falsches Resultat</a:t>
                </a:r>
              </a:p>
            </p:txBody>
          </p:sp>
        </mc:Choice>
        <mc:Fallback xmlns="">
          <p:sp>
            <p:nvSpPr>
              <p:cNvPr id="16389" name="Rectangl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7117556" cy="4240848"/>
              </a:xfrm>
              <a:blipFill>
                <a:blip r:embed="rId3"/>
                <a:stretch>
                  <a:fillRect l="-2496" t="-2985" b="-29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91AD53-A939-7848-87A0-09A719617D1F}"/>
              </a:ext>
            </a:extLst>
          </p:cNvPr>
          <p:cNvSpPr/>
          <p:nvPr/>
        </p:nvSpPr>
        <p:spPr>
          <a:xfrm>
            <a:off x="2825004" y="808117"/>
            <a:ext cx="8771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5400" dirty="0"/>
              <a:t>👻</a:t>
            </a:r>
            <a:endParaRPr lang="de-DE" sz="66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07786-B6F1-8945-3780-F40920198D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D3EE1638-CC15-C104-882C-93CF34E34DA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89767644"/>
                  </p:ext>
                </p:extLst>
              </p:nvPr>
            </p:nvGraphicFramePr>
            <p:xfrm>
              <a:off x="7962521" y="348678"/>
              <a:ext cx="3871088" cy="55626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03543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846580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𝑠𝑢𝑚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i="0" u="none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2879281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𝑠𝑢𝑚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𝑠𝑢𝑚</m:t>
                                </m:r>
                                <m:r>
                                  <a:rPr lang="de-DE" b="0" i="0" u="none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42949482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endParaRPr lang="en-DE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3626791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2534964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𝑠𝑢𝑚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𝑠𝑢𝑚</m:t>
                                </m:r>
                                <m:r>
                                  <a:rPr lang="de-DE" b="0" i="0" u="none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oMath>
                            </m:oMathPara>
                          </a14:m>
                          <a:endParaRPr lang="en-DE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i="0" smtClean="0">
                                    <a:latin typeface="Cambria Math" panose="02040503050406030204" pitchFamily="18" charset="0"/>
                                  </a:rPr>
                                  <m:t>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𝑠𝑢𝑚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𝑠𝑢𝑚</m:t>
                                </m:r>
                                <m:r>
                                  <a:rPr lang="de-DE" b="0" i="0" u="none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oMath>
                            </m:oMathPara>
                          </a14:m>
                          <a:endParaRPr lang="en-DE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2592174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12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13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D3EE1638-CC15-C104-882C-93CF34E34DA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89767644"/>
                  </p:ext>
                </p:extLst>
              </p:nvPr>
            </p:nvGraphicFramePr>
            <p:xfrm>
              <a:off x="7962521" y="348678"/>
              <a:ext cx="3871088" cy="55626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03543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846580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5000" t="-3448" r="-115625" b="-14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9589" t="-3448" r="-1370" b="-14241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109589" t="-100000" r="-1370" b="-127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09589" t="-206897" r="-1370" b="-12206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879281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09589" t="-306897" r="-1370" b="-11206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949482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endParaRPr lang="en-DE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09589" t="-406897" r="-1370" b="-10206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626791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5000" t="-490000" r="-115625" b="-88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2534964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5000" t="-610345" r="-115625" b="-8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5000" t="-710345" r="-115625" b="-7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09589" t="-810345" r="-1370" b="-6172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09589" t="-880000" r="-1370" b="-4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09589" t="-1013793" r="-1370" b="-4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09589" t="-1113793" r="-1370" b="-3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92174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5000" t="-1213793" r="-115625" b="-2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12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5000" t="-1270000" r="-115625" b="-1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13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5000" t="-1417241" r="-115625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B466BD0E-332E-2277-99DB-CAA02FD1EE81}"/>
              </a:ext>
            </a:extLst>
          </p:cNvPr>
          <p:cNvGrpSpPr/>
          <p:nvPr/>
        </p:nvGrpSpPr>
        <p:grpSpPr>
          <a:xfrm>
            <a:off x="5669351" y="5176830"/>
            <a:ext cx="2044613" cy="810543"/>
            <a:chOff x="6199348" y="787261"/>
            <a:chExt cx="2044613" cy="810543"/>
          </a:xfrm>
        </p:grpSpPr>
        <p:sp>
          <p:nvSpPr>
            <p:cNvPr id="26" name="Cloud Callout 25">
              <a:extLst>
                <a:ext uri="{FF2B5EF4-FFF2-40B4-BE49-F238E27FC236}">
                  <a16:creationId xmlns:a16="http://schemas.microsoft.com/office/drawing/2014/main" id="{E234973D-9BE1-9426-5CA3-D7EA7DE49173}"/>
                </a:ext>
              </a:extLst>
            </p:cNvPr>
            <p:cNvSpPr/>
            <p:nvPr/>
          </p:nvSpPr>
          <p:spPr>
            <a:xfrm>
              <a:off x="6199348" y="787261"/>
              <a:ext cx="2044613" cy="810543"/>
            </a:xfrm>
            <a:prstGeom prst="cloudCallout">
              <a:avLst>
                <a:gd name="adj1" fmla="val -78334"/>
                <a:gd name="adj2" fmla="val 30268"/>
              </a:avLst>
            </a:prstGeom>
            <a:solidFill>
              <a:srgbClr val="FFC00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AA08502-BCCB-0DC1-E4CE-9AA096846ADC}"/>
                </a:ext>
              </a:extLst>
            </p:cNvPr>
            <p:cNvSpPr txBox="1"/>
            <p:nvPr/>
          </p:nvSpPr>
          <p:spPr>
            <a:xfrm>
              <a:off x="6432266" y="847328"/>
              <a:ext cx="15787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DE" dirty="0">
                  <a:solidFill>
                    <a:schemeClr val="bg1"/>
                  </a:solidFill>
                </a:rPr>
                <a:t>Wie spielt ACID hier rein?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789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UNREPEATABLE READ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412" name="Rectangle 4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59625" y="1665066"/>
                <a:ext cx="7582737" cy="4240848"/>
              </a:xfrm>
            </p:spPr>
            <p:txBody>
              <a:bodyPr>
                <a:noAutofit/>
              </a:bodyPr>
              <a:lstStyle/>
              <a:p>
                <a:r>
                  <a:rPr lang="de-DE" dirty="0"/>
                  <a:t>Datenobjekt wird innerhalb einer Transaktion mehrfach gelesen, während eine andere Transaktion dieses Datenobjekt modifiziert</a:t>
                </a:r>
              </a:p>
              <a:p>
                <a:r>
                  <a:rPr lang="de-DE" dirty="0"/>
                  <a:t>Je nach zeitlicher Abfolge der Anweisungen in den beiden Transaktionen wird nicht der jeweils gleiche Wert wiederholt gelesen</a:t>
                </a:r>
              </a:p>
              <a:p>
                <a:r>
                  <a:rPr lang="de-DE" dirty="0"/>
                  <a:t>Ähnlicher Fehler: PHANTOM READ </a:t>
                </a:r>
              </a:p>
              <a:p>
                <a:pPr lvl="1"/>
                <a:r>
                  <a:rPr lang="de-DE" dirty="0"/>
                  <a:t>Während eine Transaktion eine Tabelle (wiederholt) liest, fügt eine andere Transaktion neue Tupel ein oder löscht Tupel</a:t>
                </a:r>
              </a:p>
              <a:p>
                <a:r>
                  <a:rPr lang="de-DE" dirty="0"/>
                  <a:t>Beispiel: Verschränkte Ausführung von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</m:oMath>
                </a14:m>
                <a:endParaRPr lang="de-DE" b="0" dirty="0"/>
              </a:p>
              <a:p>
                <a:pPr lvl="1"/>
                <a:r>
                  <a:rPr lang="de-DE" dirty="0"/>
                  <a:t>In Zeile 9 hat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einen um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de-DE" dirty="0"/>
                  <a:t> niedrigeren Wert, als wenn der Lesebefehl vor Start von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</m:oMath>
                </a14:m>
                <a:r>
                  <a:rPr lang="de-DE" dirty="0"/>
                  <a:t> erfolgt wäre</a:t>
                </a:r>
              </a:p>
            </p:txBody>
          </p:sp>
        </mc:Choice>
        <mc:Fallback xmlns="">
          <p:sp>
            <p:nvSpPr>
              <p:cNvPr id="17412" name="Rectang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7582737" cy="4240848"/>
              </a:xfrm>
              <a:blipFill>
                <a:blip r:embed="rId3"/>
                <a:stretch>
                  <a:fillRect l="-2341" t="-2985" r="-1839" b="-179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2D02B0-9C1B-147B-22AC-EE9CA2C4053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82C6AF-024E-B000-F553-32044C9A28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0925249-8D72-1D43-BE7F-1ADE6BB4900A}"/>
              </a:ext>
            </a:extLst>
          </p:cNvPr>
          <p:cNvSpPr/>
          <p:nvPr/>
        </p:nvSpPr>
        <p:spPr>
          <a:xfrm>
            <a:off x="3697699" y="797004"/>
            <a:ext cx="103105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6600" dirty="0"/>
              <a:t>🌬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46CA917A-BF26-28BE-60B2-89E93056BD0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1634121"/>
                  </p:ext>
                </p:extLst>
              </p:nvPr>
            </p:nvGraphicFramePr>
            <p:xfrm>
              <a:off x="7942362" y="1744617"/>
              <a:ext cx="3889313" cy="40792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03543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86480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′′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𝑠𝑢𝑚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i="0" u="none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2879281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𝑠𝑢𝑚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𝑠𝑢𝑚</m:t>
                                </m:r>
                                <m:r>
                                  <a:rPr lang="de-DE" b="0" i="0" u="none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42949482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endParaRPr lang="en-DE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3626791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2534964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𝑠𝑢𝑚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𝑠𝑢𝑚</m:t>
                                </m:r>
                                <m:r>
                                  <a:rPr lang="de-DE" b="0" i="0" u="none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oMath>
                            </m:oMathPara>
                          </a14:m>
                          <a:endParaRPr lang="en-DE" i="1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46CA917A-BF26-28BE-60B2-89E93056BD0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1634121"/>
                  </p:ext>
                </p:extLst>
              </p:nvPr>
            </p:nvGraphicFramePr>
            <p:xfrm>
              <a:off x="7942362" y="1744617"/>
              <a:ext cx="3889313" cy="40792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03543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86480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2449" t="-3448" r="-87755" b="-10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40625" t="-3448" r="-781" b="-10206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22449" t="-100000" r="-87755" b="-88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2449" t="-206897" r="-87755" b="-8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2879281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2449" t="-306897" r="-87755" b="-7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42949482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endParaRPr lang="en-DE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2449" t="-406897" r="-87755" b="-6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3626791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2449" t="-490000" r="-87755" b="-4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2534964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2449" t="-610345" r="-87755" b="-4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40625" t="-710345" r="-781" b="-3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2449" t="-810345" r="-87755" b="-2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40625" t="-810345" r="-781" b="-2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40625" t="-880000" r="-781" b="-10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2449" t="-1013793" r="-87755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71417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5"/>
          <p:cNvSpPr>
            <a:spLocks noChangeArrowheads="1"/>
          </p:cNvSpPr>
          <p:nvPr/>
        </p:nvSpPr>
        <p:spPr bwMode="auto">
          <a:xfrm>
            <a:off x="2581276" y="3479801"/>
            <a:ext cx="7546975" cy="44926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Zwischenzusammenfassung</a:t>
            </a:r>
          </a:p>
        </p:txBody>
      </p:sp>
      <p:sp>
        <p:nvSpPr>
          <p:cNvPr id="46090" name="Rectangle 22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dirty="0"/>
              <a:t>Verschiedene Operationen und Zustände während der Transaktionsverarbeitung</a:t>
            </a:r>
          </a:p>
          <a:p>
            <a:pPr lvl="1"/>
            <a:r>
              <a:rPr lang="de-DE" dirty="0"/>
              <a:t>BEGIN_TRANSACTION, END_TRANSACTION, COMMIT, ABORT</a:t>
            </a:r>
          </a:p>
          <a:p>
            <a:pPr lvl="1"/>
            <a:r>
              <a:rPr lang="de-DE" dirty="0"/>
              <a:t>READ_ITEM, WRITE_ITEM</a:t>
            </a:r>
          </a:p>
          <a:p>
            <a:r>
              <a:rPr lang="de-DE" dirty="0"/>
              <a:t>Probleme bei verschränkter Ausführung von Transaktionen</a:t>
            </a:r>
          </a:p>
          <a:p>
            <a:pPr lvl="1"/>
            <a:r>
              <a:rPr lang="de-DE" i="1" dirty="0"/>
              <a:t>Lost Update</a:t>
            </a:r>
            <a:r>
              <a:rPr lang="de-DE" dirty="0"/>
              <a:t>: Überschreiben einer Aktualisierung bzw. Arbeiten mit einem veralteten Wert</a:t>
            </a:r>
          </a:p>
          <a:p>
            <a:pPr lvl="1"/>
            <a:r>
              <a:rPr lang="de-DE" i="1" dirty="0" err="1"/>
              <a:t>Dirty</a:t>
            </a:r>
            <a:r>
              <a:rPr lang="de-DE" i="1" dirty="0"/>
              <a:t> Read</a:t>
            </a:r>
            <a:r>
              <a:rPr lang="de-DE" dirty="0"/>
              <a:t>: Lesen eines Wertes, der durch eine Transaktion geändert wurde, die </a:t>
            </a:r>
            <a:r>
              <a:rPr lang="de-DE" dirty="0" err="1"/>
              <a:t>dannach</a:t>
            </a:r>
            <a:r>
              <a:rPr lang="de-DE" dirty="0"/>
              <a:t> abgebrochen wurde </a:t>
            </a:r>
          </a:p>
          <a:p>
            <a:pPr lvl="1"/>
            <a:r>
              <a:rPr lang="de-DE" i="1" dirty="0"/>
              <a:t>Ghost Update</a:t>
            </a:r>
            <a:r>
              <a:rPr lang="de-DE" dirty="0"/>
              <a:t>: Zusammenhängende aktualisierte und nicht aktualisierte Werte werden verarbeitet</a:t>
            </a:r>
          </a:p>
          <a:p>
            <a:pPr lvl="1"/>
            <a:r>
              <a:rPr lang="de-DE" i="1" dirty="0" err="1"/>
              <a:t>Unrepeatable</a:t>
            </a:r>
            <a:r>
              <a:rPr lang="de-DE" i="1" dirty="0"/>
              <a:t> Read</a:t>
            </a:r>
            <a:r>
              <a:rPr lang="de-DE" dirty="0"/>
              <a:t>: Werte ändern sich beim wiederholten Lesen (andere Reihenfolge führt zu anderem Ergebnis)</a:t>
            </a:r>
          </a:p>
          <a:p>
            <a:pPr lvl="1"/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8BB93B-0F8A-E7F2-4103-C796344EC28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A4ECFE-FD6F-61C7-01A7-17179F15A0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35691042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256A01-2388-9545-8489-429026C41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Schedules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043967-955F-FB41-A364-E1DB2F43DD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Transaktionsverarbeitung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D57928-7F58-F1A6-DB08-CA81B4E2A76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50CA7F-7E50-7D6C-F732-64AFFBB8B8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42C33-867A-2E43-9D05-0BBD742B3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19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FB3B08-6066-E94F-A67A-B341526DD29B}"/>
              </a:ext>
            </a:extLst>
          </p:cNvPr>
          <p:cNvSpPr txBox="1"/>
          <p:nvPr/>
        </p:nvSpPr>
        <p:spPr>
          <a:xfrm>
            <a:off x="9696652" y="2351279"/>
            <a:ext cx="14157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600" dirty="0"/>
              <a:t>🔜</a:t>
            </a:r>
          </a:p>
        </p:txBody>
      </p:sp>
    </p:spTree>
    <p:extLst>
      <p:ext uri="{BB962C8B-B14F-4D97-AF65-F5344CB8AC3E}">
        <p14:creationId xmlns:p14="http://schemas.microsoft.com/office/powerpoint/2010/main" val="532022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29E7E-FF85-9A45-BACD-8433E1AF9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Inhalte: Datenbanken (DBs)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1E219-4D1E-034D-83DE-29A60A2335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de-DE" b="1" dirty="0"/>
              <a:t>Einführung</a:t>
            </a:r>
          </a:p>
          <a:p>
            <a:pPr lvl="1"/>
            <a:r>
              <a:rPr lang="de-DE" dirty="0"/>
              <a:t>Anwendungen</a:t>
            </a:r>
          </a:p>
          <a:p>
            <a:pPr lvl="1"/>
            <a:r>
              <a:rPr lang="de-DE" dirty="0"/>
              <a:t>Datenbankmanagementsysteme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Datenbank-Modellierung</a:t>
            </a:r>
          </a:p>
          <a:p>
            <a:pPr lvl="1"/>
            <a:r>
              <a:rPr lang="de-DE" dirty="0"/>
              <a:t>Entity-</a:t>
            </a:r>
            <a:r>
              <a:rPr lang="de-DE" dirty="0" err="1"/>
              <a:t>Relationship</a:t>
            </a:r>
            <a:r>
              <a:rPr lang="de-DE" dirty="0"/>
              <a:t>-Modell (ER-Modell)</a:t>
            </a:r>
          </a:p>
          <a:p>
            <a:pPr lvl="1"/>
            <a:r>
              <a:rPr lang="de-DE" dirty="0"/>
              <a:t>Beziehung zwischen ER und UML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Das relationale Modell</a:t>
            </a:r>
          </a:p>
          <a:p>
            <a:pPr lvl="1"/>
            <a:r>
              <a:rPr lang="de-DE" dirty="0"/>
              <a:t>Relationales Datenmodell (RM)</a:t>
            </a:r>
          </a:p>
          <a:p>
            <a:pPr lvl="1"/>
            <a:r>
              <a:rPr lang="de-DE" dirty="0"/>
              <a:t>Vom ER-Modell zum RM</a:t>
            </a:r>
          </a:p>
          <a:p>
            <a:pPr lvl="1"/>
            <a:r>
              <a:rPr lang="de-DE" dirty="0"/>
              <a:t>Relationale Algebra als Anfragesprache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Datenbank-Entwurf</a:t>
            </a:r>
          </a:p>
          <a:p>
            <a:pPr lvl="1"/>
            <a:r>
              <a:rPr lang="de-DE" dirty="0"/>
              <a:t>Funktionale Abhängigkeiten</a:t>
            </a:r>
          </a:p>
          <a:p>
            <a:pPr lvl="1"/>
            <a:r>
              <a:rPr lang="de-DE" dirty="0"/>
              <a:t>Normalformen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Structured Query Language (SQL) </a:t>
            </a:r>
          </a:p>
          <a:p>
            <a:pPr lvl="1"/>
            <a:r>
              <a:rPr lang="de-DE" dirty="0"/>
              <a:t>Datendefinition</a:t>
            </a:r>
          </a:p>
          <a:p>
            <a:pPr lvl="1"/>
            <a:r>
              <a:rPr lang="de-DE" dirty="0"/>
              <a:t>Datenmanipulation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Anfrageverarbeitung</a:t>
            </a:r>
          </a:p>
          <a:p>
            <a:pPr lvl="1"/>
            <a:r>
              <a:rPr lang="de-DE" dirty="0"/>
              <a:t>Architektur</a:t>
            </a:r>
          </a:p>
          <a:p>
            <a:pPr lvl="1"/>
            <a:r>
              <a:rPr lang="de-DE" dirty="0"/>
              <a:t>Indexierung</a:t>
            </a:r>
          </a:p>
          <a:p>
            <a:pPr lvl="1"/>
            <a:r>
              <a:rPr lang="de-DE" dirty="0"/>
              <a:t>Anfragepläne, Optimierung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>
                <a:solidFill>
                  <a:schemeClr val="accent1"/>
                </a:solidFill>
              </a:rPr>
              <a:t>Transaktionen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Transaktionsverarbeitung, Schedules, Sperren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Wiederherstellung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Erweiterung</a:t>
            </a:r>
          </a:p>
          <a:p>
            <a:pPr lvl="1"/>
            <a:r>
              <a:rPr lang="de-DE" dirty="0"/>
              <a:t>Noch offen: verteilte DBs, deduktive DBs (</a:t>
            </a:r>
            <a:r>
              <a:rPr lang="de-DE" dirty="0" err="1"/>
              <a:t>DataLog</a:t>
            </a:r>
            <a:r>
              <a:rPr lang="de-DE" dirty="0"/>
              <a:t> ➝ Logik-Verbindung), XML, Graph-DBs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7543F-F586-3148-899E-5C8DE66F34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2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C15D49-C61E-374D-9704-2FBC41AA98E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9DB2EC-B461-EC44-B669-5BC12A2CBB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2262653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Nebenläufige Ausführung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9626" y="1665066"/>
            <a:ext cx="7809644" cy="4240848"/>
          </a:xfrm>
        </p:spPr>
        <p:txBody>
          <a:bodyPr/>
          <a:lstStyle/>
          <a:p>
            <a:r>
              <a:rPr lang="de-DE" dirty="0"/>
              <a:t>Große Menge von Transaktionen</a:t>
            </a:r>
          </a:p>
          <a:p>
            <a:pPr lvl="1"/>
            <a:r>
              <a:rPr lang="de-DE" dirty="0"/>
              <a:t>Sequentielle Ausführung vermeidet Probleme, aber kostet viel Zeit</a:t>
            </a:r>
          </a:p>
          <a:p>
            <a:pPr lvl="1"/>
            <a:r>
              <a:rPr lang="de-DE" dirty="0"/>
              <a:t>Nebenläufige Ausführung bei entsprechender Hardware-Unterstützung ist schneller, kann aber zu Anomalien führen</a:t>
            </a:r>
          </a:p>
          <a:p>
            <a:r>
              <a:rPr lang="de-DE" dirty="0"/>
              <a:t>Anforderung an DBMS: </a:t>
            </a:r>
            <a:br>
              <a:rPr lang="de-DE" dirty="0"/>
            </a:br>
            <a:r>
              <a:rPr lang="de-DE" dirty="0"/>
              <a:t>Nebenläufige Ausführung und keine Anomalien</a:t>
            </a:r>
          </a:p>
          <a:p>
            <a:endParaRPr lang="de-DE" dirty="0"/>
          </a:p>
          <a:p>
            <a:r>
              <a:rPr lang="de-DE" dirty="0"/>
              <a:t>Steuerprogramm (</a:t>
            </a:r>
            <a:r>
              <a:rPr lang="de-DE" dirty="0">
                <a:solidFill>
                  <a:schemeClr val="accent1"/>
                </a:solidFill>
              </a:rPr>
              <a:t>Scheduler</a:t>
            </a:r>
            <a:r>
              <a:rPr lang="de-DE" dirty="0"/>
              <a:t>) entscheidet über die Ausführungsreihenfolge der nebenläufigen Datenbankzugriffe</a:t>
            </a:r>
          </a:p>
          <a:p>
            <a:pPr lvl="1"/>
            <a:r>
              <a:rPr lang="de-DE" dirty="0"/>
              <a:t>Ziel: Korrekte verschachtelte </a:t>
            </a:r>
            <a:r>
              <a:rPr lang="de-DE" i="1" dirty="0"/>
              <a:t>Schedules</a:t>
            </a:r>
            <a:r>
              <a:rPr lang="de-DE" dirty="0"/>
              <a:t> (Definition folgt)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7C8F331-0AB9-765F-41EB-740444AC56A3}"/>
              </a:ext>
            </a:extLst>
          </p:cNvPr>
          <p:cNvGrpSpPr/>
          <p:nvPr/>
        </p:nvGrpSpPr>
        <p:grpSpPr>
          <a:xfrm>
            <a:off x="8248771" y="2887489"/>
            <a:ext cx="3582904" cy="3018425"/>
            <a:chOff x="8248771" y="2887489"/>
            <a:chExt cx="3582904" cy="301842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4E46A93-4C40-77EA-B439-FECBFB704F80}"/>
                </a:ext>
              </a:extLst>
            </p:cNvPr>
            <p:cNvSpPr txBox="1"/>
            <p:nvPr/>
          </p:nvSpPr>
          <p:spPr>
            <a:xfrm>
              <a:off x="8248771" y="2887489"/>
              <a:ext cx="895886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DE" dirty="0"/>
                <a:t>Client 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1E289F8-4FEA-72C5-3E46-7E9F1B64136A}"/>
                </a:ext>
              </a:extLst>
            </p:cNvPr>
            <p:cNvSpPr txBox="1"/>
            <p:nvPr/>
          </p:nvSpPr>
          <p:spPr>
            <a:xfrm>
              <a:off x="9592158" y="2893182"/>
              <a:ext cx="895886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DE" dirty="0"/>
                <a:t>Client 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6E06BB6-CE97-863B-1B58-94F656817A41}"/>
                </a:ext>
              </a:extLst>
            </p:cNvPr>
            <p:cNvSpPr txBox="1"/>
            <p:nvPr/>
          </p:nvSpPr>
          <p:spPr>
            <a:xfrm>
              <a:off x="10935789" y="2887489"/>
              <a:ext cx="895886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DE" dirty="0"/>
                <a:t>Client 3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AEF429-B4F2-A710-254A-F7958D2F203E}"/>
                </a:ext>
              </a:extLst>
            </p:cNvPr>
            <p:cNvSpPr txBox="1"/>
            <p:nvPr/>
          </p:nvSpPr>
          <p:spPr>
            <a:xfrm flipV="1">
              <a:off x="9243504" y="4184521"/>
              <a:ext cx="1593194" cy="430054"/>
            </a:xfrm>
            <a:prstGeom prst="trapezoid">
              <a:avLst>
                <a:gd name="adj" fmla="val 81709"/>
              </a:avLst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  <a:scene3d>
                <a:camera prst="orthographicFront">
                  <a:rot lat="0" lon="0" rev="10800000"/>
                </a:camera>
                <a:lightRig rig="threePt" dir="t"/>
              </a:scene3d>
            </a:bodyPr>
            <a:lstStyle/>
            <a:p>
              <a:pPr algn="ctr"/>
              <a:r>
                <a:rPr lang="en-DE" dirty="0"/>
                <a:t>Scheduler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93ED72C5-B5FB-90CD-4CCD-4952255353F6}"/>
                </a:ext>
              </a:extLst>
            </p:cNvPr>
            <p:cNvCxnSpPr>
              <a:cxnSpLocks/>
              <a:stCxn id="7" idx="2"/>
              <a:endCxn id="9" idx="2"/>
            </p:cNvCxnSpPr>
            <p:nvPr/>
          </p:nvCxnSpPr>
          <p:spPr>
            <a:xfrm>
              <a:off x="10040101" y="3262514"/>
              <a:ext cx="0" cy="92200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8C00823-5033-98B7-8473-09D56EC53ABF}"/>
                </a:ext>
              </a:extLst>
            </p:cNvPr>
            <p:cNvCxnSpPr>
              <a:cxnSpLocks/>
              <a:stCxn id="8" idx="2"/>
              <a:endCxn id="9" idx="2"/>
            </p:cNvCxnSpPr>
            <p:nvPr/>
          </p:nvCxnSpPr>
          <p:spPr>
            <a:xfrm flipH="1">
              <a:off x="10040101" y="3256821"/>
              <a:ext cx="1343631" cy="9277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2111E3A-EA48-F3E1-FA10-35B960903A6D}"/>
                </a:ext>
              </a:extLst>
            </p:cNvPr>
            <p:cNvCxnSpPr>
              <a:cxnSpLocks/>
              <a:stCxn id="6" idx="2"/>
              <a:endCxn id="9" idx="2"/>
            </p:cNvCxnSpPr>
            <p:nvPr/>
          </p:nvCxnSpPr>
          <p:spPr>
            <a:xfrm>
              <a:off x="8696714" y="3256821"/>
              <a:ext cx="1343387" cy="9277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0F7F296-622F-E0CC-62E7-5D2F51FCC470}"/>
                </a:ext>
              </a:extLst>
            </p:cNvPr>
            <p:cNvSpPr txBox="1"/>
            <p:nvPr/>
          </p:nvSpPr>
          <p:spPr>
            <a:xfrm>
              <a:off x="8773571" y="5536582"/>
              <a:ext cx="2533066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DE" dirty="0"/>
                <a:t>Access and Storage Layer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C27BCCA0-43D5-16B6-D63E-9DBDD9A20845}"/>
                </a:ext>
              </a:extLst>
            </p:cNvPr>
            <p:cNvCxnSpPr>
              <a:cxnSpLocks/>
              <a:stCxn id="9" idx="0"/>
              <a:endCxn id="19" idx="0"/>
            </p:cNvCxnSpPr>
            <p:nvPr/>
          </p:nvCxnSpPr>
          <p:spPr>
            <a:xfrm>
              <a:off x="10040101" y="4614575"/>
              <a:ext cx="3" cy="92200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AD8A5CA-BDE2-5512-3E88-FD8FD4BC8360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243504" y="3884358"/>
              <a:ext cx="252000" cy="25200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en-DE" sz="1400" dirty="0"/>
                <a:t>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2109848-F760-5F8A-BEE1-E93B93C2351E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8965871" y="3674909"/>
              <a:ext cx="252000" cy="25200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en-DE" sz="1400" dirty="0"/>
                <a:t>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0312AE7-C8D3-F09C-0C47-830B9C0B4107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8693573" y="3468671"/>
              <a:ext cx="252000" cy="25200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en-DE" sz="1400" dirty="0"/>
                <a:t>3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DF8DC87-4932-B0C5-2B7F-DAD2D10B896B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0094442" y="3616754"/>
              <a:ext cx="252000" cy="25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en-DE" sz="1400" dirty="0"/>
                <a:t>1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25AE163-9FDF-1797-6930-D76D24C30F14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0094442" y="3305886"/>
              <a:ext cx="252000" cy="25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en-DE" sz="1400" dirty="0"/>
                <a:t>2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421C6E0-74EA-96FD-FC58-0A1CDB48C4A4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0610266" y="3884358"/>
              <a:ext cx="252000" cy="2520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en-DE" sz="1400" dirty="0"/>
                <a:t>1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375E275-AB34-3ACD-9130-25764047116B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0888020" y="3674909"/>
              <a:ext cx="252000" cy="2520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en-DE" sz="1400" dirty="0"/>
                <a:t>2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D89A9D2-912D-760C-0B15-1DFDD60E452D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1165774" y="3468671"/>
              <a:ext cx="252000" cy="2520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en-DE" sz="1400" dirty="0"/>
                <a:t>3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E6D101B-543F-6328-D0DC-AD819626C738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694335" y="5241210"/>
              <a:ext cx="252000" cy="25200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en-DE" sz="1400" dirty="0"/>
                <a:t>1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825B44B-C1F5-72EA-FA95-BB7F9CE059F2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696623" y="4953185"/>
              <a:ext cx="252000" cy="2520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en-DE" sz="1400" dirty="0"/>
                <a:t>1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45B00F8-A453-4DF4-1A78-2264223503B9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694335" y="4671093"/>
              <a:ext cx="252000" cy="2520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en-DE" sz="1400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73772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Schedules von Transaktionen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6005" name="Rectangle 5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Ausführungsplan / </a:t>
                </a:r>
                <a:r>
                  <a:rPr lang="de-DE" dirty="0">
                    <a:solidFill>
                      <a:schemeClr val="accent1"/>
                    </a:solidFill>
                  </a:rPr>
                  <a:t>Schedule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Integrierte Abfolge der Operationen überlappend ausgeführter Transaktionen</a:t>
                </a:r>
              </a:p>
              <a:p>
                <a:pPr lvl="1"/>
                <a:r>
                  <a:rPr lang="de-DE" dirty="0"/>
                  <a:t>Schedule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dirty="0"/>
                  <a:t>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 Transaktionen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err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de-DE" dirty="0"/>
                  <a:t> ist eine Sequenz von Transaktionsoperationen mit der Eigenschaft, dass die Operationen einer Transaktion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in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dirty="0"/>
                  <a:t> in der gleichen Reihenfolge wie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erscheinen,</a:t>
                </a:r>
              </a:p>
              <a:p>
                <a:pPr lvl="2"/>
                <a:r>
                  <a:rPr lang="de-DE" dirty="0"/>
                  <a:t>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sSup>
                              <m:s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</m:sSub>
                      </m:e>
                    </m:d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mit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de-DE" dirty="0"/>
                  <a:t> (Reihenfolge erhaltende Abb.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dirty="0"/>
                  <a:t> auf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)</a:t>
                </a:r>
              </a:p>
              <a:p>
                <a:r>
                  <a:rPr lang="de-DE" dirty="0"/>
                  <a:t>Abkürzungen für die folgenden Folien:</a:t>
                </a:r>
              </a:p>
              <a:p>
                <a:pPr lvl="1">
                  <a:tabLst>
                    <a:tab pos="5103813" algn="l"/>
                  </a:tabLst>
                </a:pPr>
                <a:r>
                  <a:rPr lang="de-DE" dirty="0"/>
                  <a:t>Operation (</a:t>
                </a:r>
                <a:r>
                  <a:rPr lang="de-DE" dirty="0" err="1"/>
                  <a:t>read</a:t>
                </a:r>
                <a:r>
                  <a:rPr lang="de-DE" dirty="0"/>
                  <a:t> oder </a:t>
                </a:r>
                <a:r>
                  <a:rPr lang="de-DE" dirty="0" err="1"/>
                  <a:t>write</a:t>
                </a:r>
                <a:r>
                  <a:rPr lang="de-DE" dirty="0"/>
                  <a:t>) auf Objekt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einer Transaktion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: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de-DE" b="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dirty="0"/>
              </a:p>
              <a:p>
                <a:pPr lvl="1">
                  <a:tabLst>
                    <a:tab pos="5103813" algn="l"/>
                  </a:tabLst>
                </a:pPr>
                <a:r>
                  <a:rPr lang="de-DE" dirty="0"/>
                  <a:t>READ_ITEM auf Objekt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einer Transaktion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: 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de-DE" b="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dirty="0"/>
              </a:p>
              <a:p>
                <a:pPr lvl="1">
                  <a:tabLst>
                    <a:tab pos="5103813" algn="l"/>
                  </a:tabLst>
                </a:pPr>
                <a:r>
                  <a:rPr lang="de-DE" dirty="0"/>
                  <a:t>WRITE_ITEM von Objekt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einer Transaktion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: 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de-DE" b="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dirty="0"/>
              </a:p>
              <a:p>
                <a:pPr lvl="1">
                  <a:tabLst>
                    <a:tab pos="5103813" algn="l"/>
                  </a:tabLst>
                </a:pPr>
                <a:r>
                  <a:rPr lang="de-DE" dirty="0"/>
                  <a:t>COMMIT einer Transaktion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: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de-DE" dirty="0"/>
              </a:p>
              <a:p>
                <a:pPr lvl="1">
                  <a:tabLst>
                    <a:tab pos="5103813" algn="l"/>
                  </a:tabLst>
                </a:pPr>
                <a:r>
                  <a:rPr lang="de-DE" dirty="0"/>
                  <a:t>ABORT einer Transaktion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: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1536005" name="Rectangl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 r="-885" b="-328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035E73-916D-17A6-8344-C345AD6371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7A54F1-DA2F-4BF6-0F22-19362EE317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41169940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/>
              <a:t>Beispiele für Schedules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9AAB98DB-6540-C739-E7F0-A31CCDF626F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 dirty="0"/>
                  <a:t>Transaktionen</a:t>
                </a:r>
              </a:p>
              <a:p>
                <a:pPr lvl="1"/>
                <a:r>
                  <a:rPr lang="en-DE" dirty="0"/>
                  <a:t>Reduziert auf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DE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</m:e>
                    </m:d>
                  </m:oMath>
                </a14:m>
                <a:br>
                  <a:rPr lang="de-DE" dirty="0"/>
                </a:br>
                <a14:m>
                  <m:oMath xmlns:m="http://schemas.openxmlformats.org/officeDocument/2006/math">
                    <m:r>
                      <a:rPr lang="de-DE">
                        <a:latin typeface="Cambria Math" panose="02040503050406030204" pitchFamily="18" charset="0"/>
                      </a:rPr>
                      <m:t>            </m:t>
                    </m:r>
                    <m:d>
                      <m:dPr>
                        <m:begChr m:val=""/>
                        <m:endChr m:val="⟩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</m:d>
                  </m:oMath>
                </a14:m>
                <a:r>
                  <a:rPr lang="en-DE" dirty="0"/>
                  <a:t> </a:t>
                </a:r>
              </a:p>
              <a:p>
                <a:pPr lvl="2"/>
                <a:r>
                  <a:rPr lang="en-DE" dirty="0"/>
                  <a:t>Bzw.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</m:e>
                    </m:d>
                  </m:oMath>
                </a14:m>
                <a:br>
                  <a:rPr lang="de-DE" dirty="0"/>
                </a:br>
                <a14:m>
                  <m:oMath xmlns:m="http://schemas.openxmlformats.org/officeDocument/2006/math">
                    <m:r>
                      <a:rPr lang="de-DE" b="0" i="0" smtClean="0">
                        <a:latin typeface="Cambria Math" panose="02040503050406030204" pitchFamily="18" charset="0"/>
                      </a:rPr>
                      <m:t>                     </m:t>
                    </m:r>
                    <m:d>
                      <m:dPr>
                        <m:begChr m:val=""/>
                        <m:endChr m:val="⟩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DE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r>
                  <a:rPr lang="en-DE" dirty="0"/>
                  <a:t> </a:t>
                </a:r>
              </a:p>
              <a:p>
                <a:r>
                  <a:rPr lang="en-DE" dirty="0"/>
                  <a:t>Schedules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</m:e>
                    </m:d>
                  </m:oMath>
                </a14:m>
                <a:br>
                  <a:rPr lang="de-DE" b="0" dirty="0"/>
                </a:br>
                <a14:m>
                  <m:oMath xmlns:m="http://schemas.openxmlformats.org/officeDocument/2006/math">
                    <m:r>
                      <a:rPr lang="de-DE" b="0" i="0" smtClean="0">
                        <a:latin typeface="Cambria Math" panose="02040503050406030204" pitchFamily="18" charset="0"/>
                      </a:rPr>
                      <m:t>            </m:t>
                    </m:r>
                    <m:d>
                      <m:dPr>
                        <m:begChr m:val=""/>
                        <m:endChr m:val="⟩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</m:d>
                  </m:oMath>
                </a14:m>
                <a:r>
                  <a:rPr lang="en-DE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</m:e>
                    </m:d>
                  </m:oMath>
                </a14:m>
                <a:br>
                  <a:rPr lang="de-DE" b="0" dirty="0"/>
                </a:br>
                <a14:m>
                  <m:oMath xmlns:m="http://schemas.openxmlformats.org/officeDocument/2006/math">
                    <m:r>
                      <a:rPr lang="de-DE" b="0" i="0" smtClean="0">
                        <a:latin typeface="Cambria Math" panose="02040503050406030204" pitchFamily="18" charset="0"/>
                      </a:rPr>
                      <m:t>            </m:t>
                    </m:r>
                    <m:d>
                      <m:dPr>
                        <m:begChr m:val=""/>
                        <m:endChr m:val="⟩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DE" dirty="0"/>
                  <a:t> 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9AAB98DB-6540-C739-E7F0-A31CCDF626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 b="-1611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323910-4348-F023-F9A1-47129D70E62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7FE930-DB9A-4E64-77DC-6E366D8C51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  <p:sp>
        <p:nvSpPr>
          <p:cNvPr id="51" name="Rechteck 50"/>
          <p:cNvSpPr>
            <a:spLocks noChangeArrowheads="1"/>
          </p:cNvSpPr>
          <p:nvPr/>
        </p:nvSpPr>
        <p:spPr bwMode="auto">
          <a:xfrm flipV="1">
            <a:off x="9982935" y="1079278"/>
            <a:ext cx="428625" cy="357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4FD1292F-D0C6-FCBB-4966-D570051A99B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15813143"/>
                  </p:ext>
                </p:extLst>
              </p:nvPr>
            </p:nvGraphicFramePr>
            <p:xfrm>
              <a:off x="4461296" y="2197512"/>
              <a:ext cx="3593085" cy="37084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1155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i="0" u="none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4FD1292F-D0C6-FCBB-4966-D570051A99B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15813143"/>
                  </p:ext>
                </p:extLst>
              </p:nvPr>
            </p:nvGraphicFramePr>
            <p:xfrm>
              <a:off x="4461296" y="2197512"/>
              <a:ext cx="3593085" cy="37084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1155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571" t="-3448" r="-917857" b="-9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2656" t="-3448" r="-100781" b="-9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22656" t="-3448" r="-781" b="-9206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22656" t="-100000" r="-100781" b="-7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2656" t="-206897" r="-100781" b="-7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2656" t="-306897" r="-781" b="-6172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2656" t="-393333" r="-781" b="-4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2656" t="-510345" r="-100781" b="-4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2656" t="-610345" r="-100781" b="-3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2656" t="-710345" r="-781" b="-2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2656" t="-783333" r="-100781" b="-1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2656" t="-913793" r="-100781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92CE95F5-E74A-372E-822B-ED43F6A86F1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50475728"/>
                  </p:ext>
                </p:extLst>
              </p:nvPr>
            </p:nvGraphicFramePr>
            <p:xfrm>
              <a:off x="8238590" y="2202909"/>
              <a:ext cx="3593085" cy="3703003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1155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i="0" u="none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i="0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abort</m:t>
                                </m:r>
                              </m:oMath>
                            </m:oMathPara>
                          </a14:m>
                          <a:endParaRPr lang="en-DE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92CE95F5-E74A-372E-822B-ED43F6A86F1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50475728"/>
                  </p:ext>
                </p:extLst>
              </p:nvPr>
            </p:nvGraphicFramePr>
            <p:xfrm>
              <a:off x="8238590" y="2202909"/>
              <a:ext cx="3593085" cy="3703003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1155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t="-3448" r="-917857" b="-9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1875" t="-3448" r="-100781" b="-9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21875" t="-3448" r="-781" b="-9206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5"/>
                          <a:stretch>
                            <a:fillRect l="-21875" t="-100000" r="-100781" b="-7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1875" t="-206897" r="-100781" b="-7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1875" t="-306897" r="-100781" b="-6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121875" t="-393333" r="-781" b="-4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65443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121875" t="-510345" r="-781" b="-4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121875" t="-610345" r="-781" b="-3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1875" t="-710345" r="-100781" b="-2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1875" t="-783333" r="-100781" b="-1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18930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Serielle Schedules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44196" name="Rectangle 4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Schedule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dirty="0"/>
                  <a:t> ist </a:t>
                </a:r>
                <a:r>
                  <a:rPr lang="de-DE" dirty="0">
                    <a:solidFill>
                      <a:schemeClr val="accent1"/>
                    </a:solidFill>
                  </a:rPr>
                  <a:t>seriell</a:t>
                </a:r>
                <a:r>
                  <a:rPr lang="de-DE" dirty="0"/>
                  <a:t>, wenn die Operationen jeder 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dirty="0"/>
                  <a:t> enthaltenen Transaktion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vollständig hintereinander (streng sequenziell) ausgeführt werden</a:t>
                </a:r>
              </a:p>
              <a:p>
                <a:pPr lvl="1"/>
                <a:r>
                  <a:rPr lang="de-DE" dirty="0"/>
                  <a:t>Für jede Transaktion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gilt, dass ihr Schritte direkt aufeinander folgen</a:t>
                </a:r>
              </a:p>
              <a:p>
                <a:pPr lvl="1"/>
                <a:r>
                  <a:rPr lang="de-DE" dirty="0"/>
                  <a:t>Andernfalls ist ein Schedule nicht-seriell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1544196" name="Rectang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451D90-7D87-6C29-C9AE-0E60D3EBFC9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F8BC6-2D51-93E3-9ABC-940ADBF0C0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82063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Serielle Schedules: Beispiele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17">
                <a:extLst>
                  <a:ext uri="{FF2B5EF4-FFF2-40B4-BE49-F238E27FC236}">
                    <a16:creationId xmlns:a16="http://schemas.microsoft.com/office/drawing/2014/main" id="{14862C93-7D3E-D8B7-A404-E49FA78AF1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 dirty="0"/>
                  <a:t>Schedule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DE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</m:e>
                    </m:d>
                  </m:oMath>
                </a14:m>
                <a:br>
                  <a:rPr lang="de-DE" dirty="0"/>
                </a:br>
                <a14:m>
                  <m:oMath xmlns:m="http://schemas.openxmlformats.org/officeDocument/2006/math">
                    <m:r>
                      <a:rPr lang="de-DE" b="0" i="0" smtClean="0">
                        <a:latin typeface="Cambria Math" panose="02040503050406030204" pitchFamily="18" charset="0"/>
                      </a:rPr>
                      <m:t>            </m:t>
                    </m:r>
                    <m:d>
                      <m:dPr>
                        <m:begChr m:val=""/>
                        <m:endChr m:val="⟩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r>
                  <a:rPr lang="en-DE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DE" b="0" dirty="0"/>
              </a:p>
              <a:p>
                <a:r>
                  <a:rPr lang="en-DE" dirty="0"/>
                  <a:t>Schedule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DE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</m:e>
                    </m:d>
                  </m:oMath>
                </a14:m>
                <a:br>
                  <a:rPr lang="de-DE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           </m:t>
                    </m:r>
                    <m:d>
                      <m:dPr>
                        <m:begChr m:val=""/>
                        <m:endChr m:val="⟩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</m:d>
                  </m:oMath>
                </a14:m>
                <a:r>
                  <a:rPr lang="de-DE" b="0" i="1" dirty="0">
                    <a:latin typeface="Cambria Math" panose="02040503050406030204" pitchFamily="18" charset="0"/>
                  </a:rPr>
                  <a:t>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DE" b="0" dirty="0"/>
              </a:p>
              <a:p>
                <a:pPr lvl="1"/>
                <a:endParaRPr lang="en-DE" b="0" dirty="0"/>
              </a:p>
              <a:p>
                <a:endParaRPr lang="en-DE" dirty="0"/>
              </a:p>
              <a:p>
                <a:pPr lvl="1"/>
                <a:endParaRPr lang="en-DE" dirty="0"/>
              </a:p>
            </p:txBody>
          </p:sp>
        </mc:Choice>
        <mc:Fallback xmlns="">
          <p:sp>
            <p:nvSpPr>
              <p:cNvPr id="18" name="Content Placeholder 17">
                <a:extLst>
                  <a:ext uri="{FF2B5EF4-FFF2-40B4-BE49-F238E27FC236}">
                    <a16:creationId xmlns:a16="http://schemas.microsoft.com/office/drawing/2014/main" id="{14862C93-7D3E-D8B7-A404-E49FA78AF1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537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451D90-7D87-6C29-C9AE-0E60D3EBFC9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F8BC6-2D51-93E3-9ABC-940ADBF0C0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24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D441C599-555C-98B6-C217-ECD917E652B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58034518"/>
                  </p:ext>
                </p:extLst>
              </p:nvPr>
            </p:nvGraphicFramePr>
            <p:xfrm>
              <a:off x="4442029" y="2197514"/>
              <a:ext cx="3593085" cy="37084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1155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i="0" u="none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D441C599-555C-98B6-C217-ECD917E652B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58034518"/>
                  </p:ext>
                </p:extLst>
              </p:nvPr>
            </p:nvGraphicFramePr>
            <p:xfrm>
              <a:off x="4442029" y="2197514"/>
              <a:ext cx="3593085" cy="37084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1155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571" t="-3448" r="-921429" b="-9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2656" t="-3448" r="-101563" b="-9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22656" t="-3448" r="-1563" b="-9206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22656" t="-100000" r="-101563" b="-7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2656" t="-206897" r="-101563" b="-7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2656" t="-306897" r="-101563" b="-6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2656" t="-393333" r="-101563" b="-4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2656" t="-510345" r="-101563" b="-4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2656" t="-610345" r="-101563" b="-3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2656" t="-710345" r="-1563" b="-2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2656" t="-783333" r="-1563" b="-10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22656" t="-913793" r="-1563" b="-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5550DFA6-E2B2-424B-3D77-8CF607F9489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03904702"/>
                  </p:ext>
                </p:extLst>
              </p:nvPr>
            </p:nvGraphicFramePr>
            <p:xfrm>
              <a:off x="8238590" y="2197514"/>
              <a:ext cx="3593085" cy="37084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1155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i="0" u="none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5550DFA6-E2B2-424B-3D77-8CF607F9489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03904702"/>
                  </p:ext>
                </p:extLst>
              </p:nvPr>
            </p:nvGraphicFramePr>
            <p:xfrm>
              <a:off x="8238590" y="2197514"/>
              <a:ext cx="3593085" cy="37084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1155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t="-3448" r="-917857" b="-9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1875" t="-3448" r="-100781" b="-9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21875" t="-3448" r="-781" b="-9206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5"/>
                          <a:stretch>
                            <a:fillRect l="-121875" t="-100000" r="-781" b="-79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121875" t="-206897" r="-781" b="-7172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121875" t="-306897" r="-781" b="-6172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1875" t="-393333" r="-100781" b="-4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1875" t="-510345" r="-100781" b="-4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1875" t="-610345" r="-100781" b="-3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1875" t="-710345" r="-100781" b="-2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1875" t="-783333" r="-100781" b="-1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1875" t="-913793" r="-100781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86075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Korrekte Schedules</a:t>
            </a:r>
          </a:p>
        </p:txBody>
      </p:sp>
      <p:sp>
        <p:nvSpPr>
          <p:cNvPr id="1544196" name="Rectangle 4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dirty="0"/>
              <a:t>Anomalien können nur auftreten, wenn die Schritte mehrerer Transaktionen verschränkt ausgeführt werden</a:t>
            </a:r>
          </a:p>
          <a:p>
            <a:pPr lvl="1"/>
            <a:r>
              <a:rPr lang="de-DE" dirty="0"/>
              <a:t>Wenn alle Transaktionen bis zum Ende ausgeführt werden (keine Nebenläufigkeit), treten keine Anomalien auf</a:t>
            </a:r>
          </a:p>
          <a:p>
            <a:r>
              <a:rPr lang="de-DE" dirty="0"/>
              <a:t>Jede serielle Ausführung ist </a:t>
            </a:r>
            <a:r>
              <a:rPr lang="de-DE" dirty="0">
                <a:solidFill>
                  <a:schemeClr val="accent1"/>
                </a:solidFill>
              </a:rPr>
              <a:t>korrekt</a:t>
            </a:r>
          </a:p>
          <a:p>
            <a:r>
              <a:rPr lang="de-DE" dirty="0"/>
              <a:t>Verzicht auf nebenläufige Ausführung nicht praktikabel</a:t>
            </a:r>
          </a:p>
          <a:p>
            <a:pPr lvl="1"/>
            <a:r>
              <a:rPr lang="de-DE" dirty="0"/>
              <a:t>Wartezeiten auf Platten</a:t>
            </a:r>
          </a:p>
          <a:p>
            <a:r>
              <a:rPr lang="de-DE" dirty="0"/>
              <a:t>Jede verschränkte Ausführung, die einen gleichen Zustand, wie eine serielle Ausführung erzeugt, ist </a:t>
            </a:r>
            <a:r>
              <a:rPr lang="de-DE" dirty="0">
                <a:solidFill>
                  <a:schemeClr val="accent1"/>
                </a:solidFill>
              </a:rPr>
              <a:t>korrekt</a:t>
            </a:r>
          </a:p>
          <a:p>
            <a:endParaRPr lang="de-DE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451D90-7D87-6C29-C9AE-0E60D3EBFC9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F8BC6-2D51-93E3-9ABC-940ADBF0C0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35829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Korrekte Schedules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44196" name="Rectangle 4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Manchmal kann man einfach Teilschritte aus verschiedenen Transaktionen in einem Plan umordnen</a:t>
                </a:r>
              </a:p>
              <a:p>
                <a:pPr lvl="1"/>
                <a:r>
                  <a:rPr lang="de-DE" dirty="0"/>
                  <a:t>Nicht jedoch die Teilschritte innerhalb einer einzelnen Transaktion (da sonst eventuell anderes Ergebnis)</a:t>
                </a:r>
              </a:p>
              <a:p>
                <a:r>
                  <a:rPr lang="de-DE" dirty="0"/>
                  <a:t>Jeder Plan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, der durch legale Umordnung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dirty="0"/>
                  <a:t> generiert werden kann, heißt äquivalent zu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de-DE" dirty="0"/>
              </a:p>
              <a:p>
                <a:r>
                  <a:rPr lang="de-DE" dirty="0"/>
                  <a:t>Falls Umordnung nicht möglich (weil Ergebnis möglicherweise verfälscht) ➝ Konflikt</a:t>
                </a:r>
              </a:p>
              <a:p>
                <a:pPr lvl="1"/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1544196" name="Rectang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 r="-121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451D90-7D87-6C29-C9AE-0E60D3EBFC9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F8BC6-2D51-93E3-9ABC-940ADBF0C0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81396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Konflikte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40101" name="Rectangle 5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Zwei Operationen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de-DE" b="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err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de-DE" b="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 in einem Schedule stehen in </a:t>
                </a:r>
                <a:r>
                  <a:rPr lang="de-DE" dirty="0">
                    <a:solidFill>
                      <a:srgbClr val="FFC000"/>
                    </a:solidFill>
                  </a:rPr>
                  <a:t>Konflikt</a:t>
                </a:r>
                <a:r>
                  <a:rPr lang="de-DE" dirty="0"/>
                  <a:t> (sind </a:t>
                </a:r>
                <a:r>
                  <a:rPr lang="de-DE" dirty="0">
                    <a:solidFill>
                      <a:srgbClr val="FFC000"/>
                    </a:solidFill>
                  </a:rPr>
                  <a:t>konfliktär</a:t>
                </a:r>
                <a:r>
                  <a:rPr lang="de-DE" dirty="0"/>
                  <a:t>), wenn alle folgenden Bedingungen erfüllt sind:</a:t>
                </a:r>
              </a:p>
              <a:p>
                <a:pPr lvl="1"/>
                <a:r>
                  <a:rPr lang="de-DE" dirty="0"/>
                  <a:t>Sie gehören zu unterschiedlichen Transaktionen (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de-DE" i="1" dirty="0" err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de-DE" dirty="0"/>
                  <a:t>)</a:t>
                </a:r>
              </a:p>
              <a:p>
                <a:pPr lvl="1"/>
                <a:r>
                  <a:rPr lang="de-DE" dirty="0"/>
                  <a:t>Sie greifen auf das gleiche Datenobjekt zu (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)</a:t>
                </a:r>
              </a:p>
              <a:p>
                <a:pPr lvl="1"/>
                <a:r>
                  <a:rPr lang="de-DE" dirty="0"/>
                  <a:t>Mindestens eine Operation schreibt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de-DE" b="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err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de-DE" b="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err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de-DE" b="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err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de-DE" b="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)</a:t>
                </a:r>
              </a:p>
              <a:p>
                <a:pPr lvl="2"/>
                <a:r>
                  <a:rPr lang="de-DE" dirty="0"/>
                  <a:t>Konfliktmatrix siehe rechts unten</a:t>
                </a:r>
              </a:p>
              <a:p>
                <a:pPr lvl="1">
                  <a:buFont typeface="Zapf Dingbats"/>
                  <a:buChar char="➝"/>
                </a:pPr>
                <a:r>
                  <a:rPr lang="de-DE" dirty="0"/>
                  <a:t> Reihenfolge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err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 ist relevant</a:t>
                </a:r>
              </a:p>
              <a:p>
                <a:pPr lvl="2"/>
                <a:r>
                  <a:rPr lang="de-DE" dirty="0"/>
                  <a:t>Nicht in Konflikt stehende Operationen können auch parallel ausgeführt werden</a:t>
                </a:r>
              </a:p>
              <a:p>
                <a:pPr lvl="3"/>
                <a:r>
                  <a:rPr lang="de-DE" dirty="0"/>
                  <a:t>Solche Schedules heißen </a:t>
                </a:r>
                <a:r>
                  <a:rPr lang="de-DE" dirty="0">
                    <a:solidFill>
                      <a:schemeClr val="accent1"/>
                    </a:solidFill>
                  </a:rPr>
                  <a:t>partiell geordnet</a:t>
                </a:r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1540101" name="Rectangl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27</a:t>
            </a:fld>
            <a:endParaRPr lang="de-D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F4C2B5-0C91-D05F-1E69-440F45182F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A0563F-5DDE-46A8-8B4F-71357E66BB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7" name="Table 27">
                <a:extLst>
                  <a:ext uri="{FF2B5EF4-FFF2-40B4-BE49-F238E27FC236}">
                    <a16:creationId xmlns:a16="http://schemas.microsoft.com/office/drawing/2014/main" id="{6A13C0E9-2206-F699-3F3D-B663FAB4512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6781924"/>
                  </p:ext>
                </p:extLst>
              </p:nvPr>
            </p:nvGraphicFramePr>
            <p:xfrm>
              <a:off x="9703663" y="4793394"/>
              <a:ext cx="2128012" cy="1129538"/>
            </p:xfrm>
            <a:graphic>
              <a:graphicData uri="http://schemas.openxmlformats.org/drawingml/2006/table">
                <a:tbl>
                  <a:tblPr firstRow="1" firstCol="1" bandRow="1">
                    <a:tableStyleId>{6E25E649-3F16-4E02-A733-19D2CDBF48F0}</a:tableStyleId>
                  </a:tblPr>
                  <a:tblGrid>
                    <a:gridCol w="732536">
                      <a:extLst>
                        <a:ext uri="{9D8B030D-6E8A-4147-A177-3AD203B41FA5}">
                          <a16:colId xmlns:a16="http://schemas.microsoft.com/office/drawing/2014/main" val="1788287293"/>
                        </a:ext>
                      </a:extLst>
                    </a:gridCol>
                    <a:gridCol w="662940">
                      <a:extLst>
                        <a:ext uri="{9D8B030D-6E8A-4147-A177-3AD203B41FA5}">
                          <a16:colId xmlns:a16="http://schemas.microsoft.com/office/drawing/2014/main" val="419240374"/>
                        </a:ext>
                      </a:extLst>
                    </a:gridCol>
                    <a:gridCol w="732536">
                      <a:extLst>
                        <a:ext uri="{9D8B030D-6E8A-4147-A177-3AD203B41FA5}">
                          <a16:colId xmlns:a16="http://schemas.microsoft.com/office/drawing/2014/main" val="342011786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dirty="0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de-DE" b="0" dirty="0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de-DE" b="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dirty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dirty="0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de-DE" b="0" dirty="0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de-DE" b="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dirty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484062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dirty="0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de-DE" b="0" dirty="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de-DE" b="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dirty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✗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3363612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dirty="0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de-DE" b="0" dirty="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de-DE" b="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dirty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✗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✗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6067312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7" name="Table 27">
                <a:extLst>
                  <a:ext uri="{FF2B5EF4-FFF2-40B4-BE49-F238E27FC236}">
                    <a16:creationId xmlns:a16="http://schemas.microsoft.com/office/drawing/2014/main" id="{6A13C0E9-2206-F699-3F3D-B663FAB4512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6781924"/>
                  </p:ext>
                </p:extLst>
              </p:nvPr>
            </p:nvGraphicFramePr>
            <p:xfrm>
              <a:off x="9703663" y="4793394"/>
              <a:ext cx="2128012" cy="1133412"/>
            </p:xfrm>
            <a:graphic>
              <a:graphicData uri="http://schemas.openxmlformats.org/drawingml/2006/table">
                <a:tbl>
                  <a:tblPr firstRow="1" firstCol="1" bandRow="1">
                    <a:tableStyleId>{6E25E649-3F16-4E02-A733-19D2CDBF48F0}</a:tableStyleId>
                  </a:tblPr>
                  <a:tblGrid>
                    <a:gridCol w="732536">
                      <a:extLst>
                        <a:ext uri="{9D8B030D-6E8A-4147-A177-3AD203B41FA5}">
                          <a16:colId xmlns:a16="http://schemas.microsoft.com/office/drawing/2014/main" val="1788287293"/>
                        </a:ext>
                      </a:extLst>
                    </a:gridCol>
                    <a:gridCol w="662940">
                      <a:extLst>
                        <a:ext uri="{9D8B030D-6E8A-4147-A177-3AD203B41FA5}">
                          <a16:colId xmlns:a16="http://schemas.microsoft.com/office/drawing/2014/main" val="419240374"/>
                        </a:ext>
                      </a:extLst>
                    </a:gridCol>
                    <a:gridCol w="732536">
                      <a:extLst>
                        <a:ext uri="{9D8B030D-6E8A-4147-A177-3AD203B41FA5}">
                          <a16:colId xmlns:a16="http://schemas.microsoft.com/office/drawing/2014/main" val="3420117863"/>
                        </a:ext>
                      </a:extLst>
                    </a:gridCol>
                  </a:tblGrid>
                  <a:tr h="391732">
                    <a:tc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13462" t="-3226" r="-113462" b="-2129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91379" t="-3226" r="-1724" b="-2129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484062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724" t="-106667" r="-191379" b="-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✗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3363612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724" t="-213793" r="-191379" b="-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✗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✗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6067312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3BCF59B1-8C64-3BF5-D8FF-881A27D51034}"/>
              </a:ext>
            </a:extLst>
          </p:cNvPr>
          <p:cNvSpPr txBox="1"/>
          <p:nvPr/>
        </p:nvSpPr>
        <p:spPr>
          <a:xfrm>
            <a:off x="10016886" y="4424062"/>
            <a:ext cx="1501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Konfliktmatrix</a:t>
            </a:r>
          </a:p>
        </p:txBody>
      </p:sp>
    </p:spTree>
    <p:extLst>
      <p:ext uri="{BB962C8B-B14F-4D97-AF65-F5344CB8AC3E}">
        <p14:creationId xmlns:p14="http://schemas.microsoft.com/office/powerpoint/2010/main" val="15489752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Serialisierbarkeit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48292" name="Rectangle 4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Schedule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dirty="0"/>
                  <a:t> mit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 Transaktionen ist </a:t>
                </a:r>
                <a:r>
                  <a:rPr lang="de-DE" dirty="0">
                    <a:solidFill>
                      <a:schemeClr val="accent1"/>
                    </a:solidFill>
                  </a:rPr>
                  <a:t>serialisierbar</a:t>
                </a:r>
                <a:r>
                  <a:rPr lang="de-DE" dirty="0"/>
                  <a:t>, wenn er zu einem seriellen Schedule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äquivalent ist, d.h., den gleichen DB-Zustand erreicht</a:t>
                </a:r>
              </a:p>
              <a:p>
                <a:pPr lvl="1"/>
                <a:r>
                  <a:rPr lang="de-DE" dirty="0"/>
                  <a:t>Reihenfolge der konfliktären Operationen ist gleich</a:t>
                </a:r>
              </a:p>
              <a:p>
                <a:r>
                  <a:rPr lang="de-DE" dirty="0"/>
                  <a:t>Ausführung eines serialisierbaren Schedules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dirty="0"/>
                  <a:t> ist </a:t>
                </a:r>
                <a:r>
                  <a:rPr lang="de-DE" dirty="0">
                    <a:solidFill>
                      <a:schemeClr val="accent1"/>
                    </a:solidFill>
                  </a:rPr>
                  <a:t>korrekt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dirty="0"/>
                  <a:t> muss nicht seriell sein</a:t>
                </a:r>
              </a:p>
              <a:p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1548292" name="Rectang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oliennummernplatzhalt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B36BDF-15BC-7720-51BE-31662BA5E8A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A42009-34CD-C9ED-5568-35C6DF434C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6037777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/>
              <a:t>Konflikte, Äquivalenz, Serialisierbarkeit, Korrektheit: Beispiele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ontent Placeholder 53">
                <a:extLst>
                  <a:ext uri="{FF2B5EF4-FFF2-40B4-BE49-F238E27FC236}">
                    <a16:creationId xmlns:a16="http://schemas.microsoft.com/office/drawing/2014/main" id="{C15A5EF5-0E54-062D-FB9B-BC9EA2104C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 dirty="0"/>
                  <a:t>Schedule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DE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</m:e>
                    </m:d>
                  </m:oMath>
                </a14:m>
                <a:br>
                  <a:rPr lang="de-DE" dirty="0"/>
                </a:br>
                <a14:m>
                  <m:oMath xmlns:m="http://schemas.openxmlformats.org/officeDocument/2006/math">
                    <m:r>
                      <a:rPr lang="de-DE">
                        <a:latin typeface="Cambria Math" panose="02040503050406030204" pitchFamily="18" charset="0"/>
                      </a:rPr>
                      <m:t>            </m:t>
                    </m:r>
                    <m:d>
                      <m:dPr>
                        <m:begChr m:val=""/>
                        <m:endChr m:val="⟩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r>
                  <a:rPr lang="en-DE" dirty="0"/>
                  <a:t> </a:t>
                </a:r>
              </a:p>
              <a:p>
                <a:pPr lvl="1"/>
                <a:r>
                  <a:rPr lang="en-DE" dirty="0"/>
                  <a:t>Konflikte: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</m:oMath>
                </a14:m>
                <a:r>
                  <a:rPr lang="en-DE" dirty="0"/>
                  <a:t>,</a:t>
                </a:r>
                <a:br>
                  <a:rPr lang="en-DE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b="0" i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DE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DE" dirty="0"/>
              </a:p>
              <a:p>
                <a:r>
                  <a:rPr lang="en-DE" dirty="0"/>
                  <a:t>Schedule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en-DE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</m:e>
                    </m:d>
                  </m:oMath>
                </a14:m>
                <a:br>
                  <a:rPr lang="de-DE" dirty="0"/>
                </a:br>
                <a14:m>
                  <m:oMath xmlns:m="http://schemas.openxmlformats.org/officeDocument/2006/math">
                    <m:r>
                      <a:rPr lang="de-DE" b="0" i="0" smtClean="0">
                        <a:latin typeface="Cambria Math" panose="02040503050406030204" pitchFamily="18" charset="0"/>
                      </a:rPr>
                      <m:t>            </m:t>
                    </m:r>
                    <m:d>
                      <m:dPr>
                        <m:begChr m:val=""/>
                        <m:endChr m:val="⟩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</m:d>
                  </m:oMath>
                </a14:m>
                <a:r>
                  <a:rPr lang="en-DE" dirty="0"/>
                  <a:t> </a:t>
                </a:r>
              </a:p>
              <a:p>
                <a:pPr lvl="1"/>
                <a:r>
                  <a:rPr lang="en-DE" dirty="0"/>
                  <a:t>Konflikte: Wie oben</a:t>
                </a:r>
              </a:p>
              <a:p>
                <a:pPr lvl="2"/>
                <a:r>
                  <a:rPr lang="en-DE" dirty="0"/>
                  <a:t>Äquivalent</a:t>
                </a:r>
              </a:p>
              <a:p>
                <a:pPr lvl="2"/>
                <a:r>
                  <a:rPr lang="en-DE" dirty="0"/>
                  <a:t>Serialisierbar</a:t>
                </a:r>
              </a:p>
              <a:p>
                <a:pPr lvl="1"/>
                <a:r>
                  <a:rPr lang="en-DE" dirty="0"/>
                  <a:t>Damit: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DE" dirty="0"/>
                  <a:t> korrekt</a:t>
                </a:r>
              </a:p>
            </p:txBody>
          </p:sp>
        </mc:Choice>
        <mc:Fallback xmlns="">
          <p:sp>
            <p:nvSpPr>
              <p:cNvPr id="54" name="Content Placeholder 53">
                <a:extLst>
                  <a:ext uri="{FF2B5EF4-FFF2-40B4-BE49-F238E27FC236}">
                    <a16:creationId xmlns:a16="http://schemas.microsoft.com/office/drawing/2014/main" id="{C15A5EF5-0E54-062D-FB9B-BC9EA2104C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5373" b="-119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323910-4348-F023-F9A1-47129D70E62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7FE930-DB9A-4E64-77DC-6E366D8C51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4FD1292F-D0C6-FCBB-4966-D570051A99B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457885" y="2202911"/>
              <a:ext cx="3593085" cy="37084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1155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i="0" u="none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4FD1292F-D0C6-FCBB-4966-D570051A99B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457885" y="2202911"/>
              <a:ext cx="3593085" cy="37084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1155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571" t="-3448" r="-917857" b="-9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2835" t="-3448" r="-102362" b="-9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21875" t="-3448" r="-1563" b="-9206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22835" t="-100000" r="-102362" b="-7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2835" t="-206897" r="-102362" b="-7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2835" t="-306897" r="-102362" b="-6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1875" t="-393333" r="-1563" b="-4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1875" t="-510345" r="-1563" b="-4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1875" t="-610345" r="-1563" b="-3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2835" t="-710345" r="-102362" b="-2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2835" t="-783333" r="-102362" b="-1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2835" t="-913793" r="-102362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92CE95F5-E74A-372E-822B-ED43F6A86F1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238590" y="2202911"/>
              <a:ext cx="3593085" cy="3703003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1155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i="0" u="none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92CE95F5-E74A-372E-822B-ED43F6A86F1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238590" y="2202911"/>
              <a:ext cx="3593085" cy="3703003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1155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t="-3448" r="-917857" b="-9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1875" t="-3448" r="-100781" b="-9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21875" t="-3448" r="-781" b="-9206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5"/>
                          <a:stretch>
                            <a:fillRect l="-21875" t="-100000" r="-100781" b="-7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1875" t="-206897" r="-100781" b="-7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1875" t="-306897" r="-100781" b="-6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1875" t="-393333" r="-100781" b="-4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65443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1875" t="-510345" r="-100781" b="-4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1875" t="-610345" r="-100781" b="-3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121875" t="-710345" r="-781" b="-2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121875" t="-783333" r="-781" b="-10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21875" t="-913793" r="-781" b="-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2B2D7BE0-4C34-483E-0026-D1AE3351725F}"/>
              </a:ext>
            </a:extLst>
          </p:cNvPr>
          <p:cNvSpPr/>
          <p:nvPr/>
        </p:nvSpPr>
        <p:spPr>
          <a:xfrm>
            <a:off x="4818706" y="4828819"/>
            <a:ext cx="1512000" cy="1069310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A32FB09-6AD5-5169-2218-D1405A456705}"/>
              </a:ext>
            </a:extLst>
          </p:cNvPr>
          <p:cNvCxnSpPr>
            <a:cxnSpLocks/>
            <a:stCxn id="44" idx="3"/>
            <a:endCxn id="46" idx="1"/>
          </p:cNvCxnSpPr>
          <p:nvPr/>
        </p:nvCxnSpPr>
        <p:spPr>
          <a:xfrm>
            <a:off x="6329771" y="2765232"/>
            <a:ext cx="135484" cy="1864312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4976D49-8294-9071-722E-024889F3D5FA}"/>
              </a:ext>
            </a:extLst>
          </p:cNvPr>
          <p:cNvCxnSpPr>
            <a:cxnSpLocks/>
            <a:stCxn id="50" idx="3"/>
            <a:endCxn id="52" idx="1"/>
          </p:cNvCxnSpPr>
          <p:nvPr/>
        </p:nvCxnSpPr>
        <p:spPr>
          <a:xfrm>
            <a:off x="10139189" y="2764076"/>
            <a:ext cx="94451" cy="2957276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8ECADC7C-CDC6-A2E8-2E95-E3D5E695373E}"/>
              </a:ext>
            </a:extLst>
          </p:cNvPr>
          <p:cNvSpPr/>
          <p:nvPr/>
        </p:nvSpPr>
        <p:spPr>
          <a:xfrm>
            <a:off x="4817771" y="2621232"/>
            <a:ext cx="1512000" cy="288000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7F71FD4-A8A0-F505-524E-13FEA82F652B}"/>
              </a:ext>
            </a:extLst>
          </p:cNvPr>
          <p:cNvSpPr/>
          <p:nvPr/>
        </p:nvSpPr>
        <p:spPr>
          <a:xfrm>
            <a:off x="6465255" y="4485544"/>
            <a:ext cx="1512000" cy="288000"/>
          </a:xfrm>
          <a:prstGeom prst="rect">
            <a:avLst/>
          </a:prstGeom>
          <a:noFill/>
          <a:ln w="28575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8A81B31-48EB-ACA9-5493-CE8B38F2C1C6}"/>
              </a:ext>
            </a:extLst>
          </p:cNvPr>
          <p:cNvSpPr/>
          <p:nvPr/>
        </p:nvSpPr>
        <p:spPr>
          <a:xfrm>
            <a:off x="8627189" y="2620076"/>
            <a:ext cx="1512000" cy="288000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4F228F0-291B-1D98-262E-9E816023C262}"/>
              </a:ext>
            </a:extLst>
          </p:cNvPr>
          <p:cNvSpPr/>
          <p:nvPr/>
        </p:nvSpPr>
        <p:spPr>
          <a:xfrm>
            <a:off x="10233640" y="5577352"/>
            <a:ext cx="1512000" cy="288000"/>
          </a:xfrm>
          <a:prstGeom prst="rect">
            <a:avLst/>
          </a:prstGeom>
          <a:noFill/>
          <a:ln w="28575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702AFA-0F1D-9032-A006-1B3E08D974A0}"/>
              </a:ext>
            </a:extLst>
          </p:cNvPr>
          <p:cNvSpPr/>
          <p:nvPr/>
        </p:nvSpPr>
        <p:spPr>
          <a:xfrm>
            <a:off x="8627189" y="3732108"/>
            <a:ext cx="1512000" cy="1040790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CE007A1-115D-6D44-AAFE-4A35C497EE94}"/>
              </a:ext>
            </a:extLst>
          </p:cNvPr>
          <p:cNvCxnSpPr>
            <a:cxnSpLocks/>
            <a:stCxn id="16" idx="3"/>
            <a:endCxn id="17" idx="1"/>
          </p:cNvCxnSpPr>
          <p:nvPr/>
        </p:nvCxnSpPr>
        <p:spPr>
          <a:xfrm>
            <a:off x="6325789" y="3506438"/>
            <a:ext cx="139466" cy="37077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7CC42E-EE0B-31F3-15EC-E9C0EF353F56}"/>
              </a:ext>
            </a:extLst>
          </p:cNvPr>
          <p:cNvCxnSpPr>
            <a:cxnSpLocks/>
            <a:stCxn id="16" idx="3"/>
            <a:endCxn id="18" idx="1"/>
          </p:cNvCxnSpPr>
          <p:nvPr/>
        </p:nvCxnSpPr>
        <p:spPr>
          <a:xfrm>
            <a:off x="6325789" y="3506438"/>
            <a:ext cx="139466" cy="111809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A88BE4A-5CF6-8F84-FE5B-E041955ABE39}"/>
              </a:ext>
            </a:extLst>
          </p:cNvPr>
          <p:cNvSpPr/>
          <p:nvPr/>
        </p:nvSpPr>
        <p:spPr>
          <a:xfrm>
            <a:off x="4813789" y="3362438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F0BDA3C-923D-4464-C42A-735E3FAAC40B}"/>
              </a:ext>
            </a:extLst>
          </p:cNvPr>
          <p:cNvSpPr/>
          <p:nvPr/>
        </p:nvSpPr>
        <p:spPr>
          <a:xfrm>
            <a:off x="6465255" y="3733210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7CF398F-C061-C009-3B5B-7C68DE89CFA9}"/>
              </a:ext>
            </a:extLst>
          </p:cNvPr>
          <p:cNvSpPr/>
          <p:nvPr/>
        </p:nvSpPr>
        <p:spPr>
          <a:xfrm>
            <a:off x="6465255" y="4480530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F2FCE43-AA35-757B-895B-E60ED9B5CB94}"/>
              </a:ext>
            </a:extLst>
          </p:cNvPr>
          <p:cNvCxnSpPr>
            <a:cxnSpLocks/>
            <a:stCxn id="21" idx="3"/>
            <a:endCxn id="22" idx="1"/>
          </p:cNvCxnSpPr>
          <p:nvPr/>
        </p:nvCxnSpPr>
        <p:spPr>
          <a:xfrm>
            <a:off x="10139189" y="3512267"/>
            <a:ext cx="94451" cy="146840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00E4F5E-0BBD-8E89-C01E-7A0D8436556C}"/>
              </a:ext>
            </a:extLst>
          </p:cNvPr>
          <p:cNvCxnSpPr>
            <a:cxnSpLocks/>
            <a:stCxn id="21" idx="3"/>
            <a:endCxn id="23" idx="1"/>
          </p:cNvCxnSpPr>
          <p:nvPr/>
        </p:nvCxnSpPr>
        <p:spPr>
          <a:xfrm>
            <a:off x="10139189" y="3512267"/>
            <a:ext cx="94451" cy="2209085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91157443-1C25-A809-3E92-2D9911CCF489}"/>
              </a:ext>
            </a:extLst>
          </p:cNvPr>
          <p:cNvSpPr/>
          <p:nvPr/>
        </p:nvSpPr>
        <p:spPr>
          <a:xfrm>
            <a:off x="8627189" y="3368267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4C3A65E-3DF3-34CA-FA25-9D2C22DCE726}"/>
              </a:ext>
            </a:extLst>
          </p:cNvPr>
          <p:cNvSpPr/>
          <p:nvPr/>
        </p:nvSpPr>
        <p:spPr>
          <a:xfrm>
            <a:off x="10233640" y="4836669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8EE28E7-F2D4-11B4-7050-7CB96AB1682D}"/>
              </a:ext>
            </a:extLst>
          </p:cNvPr>
          <p:cNvSpPr/>
          <p:nvPr/>
        </p:nvSpPr>
        <p:spPr>
          <a:xfrm>
            <a:off x="10233640" y="5577352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772D91-016B-853C-51EF-429AEF0BF7A7}"/>
              </a:ext>
            </a:extLst>
          </p:cNvPr>
          <p:cNvSpPr txBox="1"/>
          <p:nvPr/>
        </p:nvSpPr>
        <p:spPr>
          <a:xfrm>
            <a:off x="8898571" y="5071086"/>
            <a:ext cx="9692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>
                <a:solidFill>
                  <a:schemeClr val="accent1"/>
                </a:solidFill>
              </a:rPr>
              <a:t>nicht </a:t>
            </a:r>
          </a:p>
          <a:p>
            <a:pPr algn="ctr"/>
            <a:r>
              <a:rPr lang="de-DE" sz="1600" dirty="0" err="1">
                <a:solidFill>
                  <a:schemeClr val="accent1"/>
                </a:solidFill>
              </a:rPr>
              <a:t>konfliktär</a:t>
            </a:r>
            <a:endParaRPr lang="de-DE" sz="1600" dirty="0">
              <a:solidFill>
                <a:schemeClr val="accent1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7F8F629-79DB-65B6-7081-C900BAB5CA52}"/>
              </a:ext>
            </a:extLst>
          </p:cNvPr>
          <p:cNvCxnSpPr>
            <a:cxnSpLocks/>
            <a:stCxn id="11" idx="0"/>
            <a:endCxn id="13" idx="2"/>
          </p:cNvCxnSpPr>
          <p:nvPr/>
        </p:nvCxnSpPr>
        <p:spPr>
          <a:xfrm flipH="1" flipV="1">
            <a:off x="9383189" y="4772898"/>
            <a:ext cx="1" cy="29818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192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4" grpId="0" animBg="1"/>
      <p:bldP spid="46" grpId="0" animBg="1"/>
      <p:bldP spid="50" grpId="0" animBg="1"/>
      <p:bldP spid="52" grpId="0" animBg="1"/>
      <p:bldP spid="13" grpId="0" animBg="1"/>
      <p:bldP spid="16" grpId="0" animBg="1"/>
      <p:bldP spid="17" grpId="0" animBg="1"/>
      <p:bldP spid="18" grpId="0" animBg="1"/>
      <p:bldP spid="21" grpId="0" animBg="1"/>
      <p:bldP spid="22" grpId="0" animBg="1"/>
      <p:bldP spid="23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Architektur eines DBMS</a:t>
            </a:r>
          </a:p>
        </p:txBody>
      </p:sp>
      <p:sp>
        <p:nvSpPr>
          <p:cNvPr id="102" name="Content Placeholder 101">
            <a:extLst>
              <a:ext uri="{FF2B5EF4-FFF2-40B4-BE49-F238E27FC236}">
                <a16:creationId xmlns:a16="http://schemas.microsoft.com/office/drawing/2014/main" id="{8EB4AD40-2F5D-7D4D-AEFF-045D420C5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665066"/>
            <a:ext cx="4649803" cy="4240848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Speicherung</a:t>
            </a:r>
          </a:p>
          <a:p>
            <a:r>
              <a:rPr lang="de-DE" dirty="0">
                <a:solidFill>
                  <a:schemeClr val="accent1"/>
                </a:solidFill>
              </a:rPr>
              <a:t>Anfrageverarbeitung</a:t>
            </a:r>
          </a:p>
          <a:p>
            <a:r>
              <a:rPr lang="de-DE" dirty="0">
                <a:solidFill>
                  <a:srgbClr val="FFC000"/>
                </a:solidFill>
              </a:rPr>
              <a:t>Transaktionsmanagement</a:t>
            </a:r>
          </a:p>
          <a:p>
            <a:pPr lvl="1"/>
            <a:r>
              <a:rPr lang="de-DE" dirty="0">
                <a:solidFill>
                  <a:srgbClr val="FFC000"/>
                </a:solidFill>
              </a:rPr>
              <a:t>Transaktionsverwaltung</a:t>
            </a:r>
          </a:p>
          <a:p>
            <a:pPr lvl="1"/>
            <a:r>
              <a:rPr lang="de-DE" dirty="0">
                <a:solidFill>
                  <a:srgbClr val="FFC000"/>
                </a:solidFill>
              </a:rPr>
              <a:t>Sperrverwaltung</a:t>
            </a:r>
          </a:p>
          <a:p>
            <a:pPr lvl="1"/>
            <a:r>
              <a:rPr lang="de-DE" dirty="0">
                <a:solidFill>
                  <a:srgbClr val="FFC000"/>
                </a:solidFill>
              </a:rPr>
              <a:t>Wiederherstellungsverwaltung</a:t>
            </a:r>
          </a:p>
          <a:p>
            <a:endParaRPr lang="de-DE" dirty="0"/>
          </a:p>
          <a:p>
            <a:endParaRPr lang="de-DE" dirty="0"/>
          </a:p>
          <a:p>
            <a:pPr lvl="2"/>
            <a:endParaRPr lang="de-DE" dirty="0"/>
          </a:p>
          <a:p>
            <a:pPr lvl="2"/>
            <a:endParaRPr lang="de-DE" dirty="0"/>
          </a:p>
          <a:p>
            <a:pPr lvl="2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D718B86-E120-CC49-B377-6F6F971F3889}"/>
              </a:ext>
            </a:extLst>
          </p:cNvPr>
          <p:cNvGrpSpPr/>
          <p:nvPr/>
        </p:nvGrpSpPr>
        <p:grpSpPr>
          <a:xfrm>
            <a:off x="4999802" y="1554563"/>
            <a:ext cx="6831873" cy="4351351"/>
            <a:chOff x="2598918" y="1518533"/>
            <a:chExt cx="6831873" cy="435135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0D92ECD-3E93-3640-8082-69E20F1C0266}"/>
                </a:ext>
              </a:extLst>
            </p:cNvPr>
            <p:cNvSpPr/>
            <p:nvPr/>
          </p:nvSpPr>
          <p:spPr>
            <a:xfrm>
              <a:off x="6049152" y="2623286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Parser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091CBAA-9212-444C-9668-0F15529B0F42}"/>
                </a:ext>
              </a:extLst>
            </p:cNvPr>
            <p:cNvSpPr/>
            <p:nvPr/>
          </p:nvSpPr>
          <p:spPr>
            <a:xfrm>
              <a:off x="3768141" y="2618218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Ausführer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56EAB54-324D-1B44-B7F9-90DE9740FCA2}"/>
                </a:ext>
              </a:extLst>
            </p:cNvPr>
            <p:cNvSpPr/>
            <p:nvPr/>
          </p:nvSpPr>
          <p:spPr>
            <a:xfrm>
              <a:off x="6049152" y="3076907"/>
              <a:ext cx="2090551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Optimierer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F4B99C4-E1FA-E44A-BA9E-74EB8722A524}"/>
                </a:ext>
              </a:extLst>
            </p:cNvPr>
            <p:cNvSpPr/>
            <p:nvPr/>
          </p:nvSpPr>
          <p:spPr>
            <a:xfrm>
              <a:off x="3768141" y="3071839"/>
              <a:ext cx="2090551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Operator-</a:t>
              </a:r>
              <a:r>
                <a:rPr lang="de-DE" sz="1400" dirty="0" err="1">
                  <a:solidFill>
                    <a:schemeClr val="tx2"/>
                  </a:solidFill>
                </a:rPr>
                <a:t>Evaluierer</a:t>
              </a:r>
              <a:endParaRPr lang="de-DE" sz="1400" dirty="0">
                <a:solidFill>
                  <a:schemeClr val="tx2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260C7E-5987-C948-A539-CD10576BD8F4}"/>
                </a:ext>
              </a:extLst>
            </p:cNvPr>
            <p:cNvSpPr/>
            <p:nvPr/>
          </p:nvSpPr>
          <p:spPr>
            <a:xfrm>
              <a:off x="3655876" y="2568662"/>
              <a:ext cx="4588922" cy="8759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D193E2B-16E2-C445-AFAC-73970C17F80B}"/>
                </a:ext>
              </a:extLst>
            </p:cNvPr>
            <p:cNvSpPr/>
            <p:nvPr/>
          </p:nvSpPr>
          <p:spPr>
            <a:xfrm>
              <a:off x="4360780" y="3622766"/>
              <a:ext cx="3185296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Dateiverwaltungs- und Zugriffsmethoden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13F904E-F888-9844-BF56-6868521B7332}"/>
                </a:ext>
              </a:extLst>
            </p:cNvPr>
            <p:cNvSpPr/>
            <p:nvPr/>
          </p:nvSpPr>
          <p:spPr>
            <a:xfrm>
              <a:off x="4360428" y="4116080"/>
              <a:ext cx="3186000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Puffer-Verwalter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6F3DA6F-BE9D-3B43-9DBC-9528DE4140B8}"/>
                </a:ext>
              </a:extLst>
            </p:cNvPr>
            <p:cNvSpPr/>
            <p:nvPr/>
          </p:nvSpPr>
          <p:spPr>
            <a:xfrm>
              <a:off x="4360428" y="4599690"/>
              <a:ext cx="3186000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Verwalter für externen Speicher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C6AC8CC-1676-AD4B-8500-674B7E6AFFE8}"/>
                </a:ext>
              </a:extLst>
            </p:cNvPr>
            <p:cNvSpPr/>
            <p:nvPr/>
          </p:nvSpPr>
          <p:spPr>
            <a:xfrm>
              <a:off x="2860610" y="3622767"/>
              <a:ext cx="1234685" cy="619061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Transaktions-Verwalter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2966A0B-0E00-0745-8B65-351669E53741}"/>
                </a:ext>
              </a:extLst>
            </p:cNvPr>
            <p:cNvSpPr/>
            <p:nvPr/>
          </p:nvSpPr>
          <p:spPr>
            <a:xfrm>
              <a:off x="2860610" y="4304024"/>
              <a:ext cx="1234685" cy="603443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Sperr</a:t>
              </a:r>
            </a:p>
            <a:p>
              <a:pPr algn="ctr"/>
              <a:r>
                <a:rPr lang="de-DE" sz="1400">
                  <a:solidFill>
                    <a:schemeClr val="tx2"/>
                  </a:solidFill>
                </a:rPr>
                <a:t>-Verwalter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47461BA-A741-2B49-8965-B70252A09318}"/>
                </a:ext>
              </a:extLst>
            </p:cNvPr>
            <p:cNvSpPr/>
            <p:nvPr/>
          </p:nvSpPr>
          <p:spPr>
            <a:xfrm>
              <a:off x="7740510" y="3577182"/>
              <a:ext cx="1363720" cy="1388111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Wieder-herstellungs-Verwalter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292EFF6-BC60-664D-A814-90D343742CE9}"/>
                </a:ext>
              </a:extLst>
            </p:cNvPr>
            <p:cNvSpPr/>
            <p:nvPr/>
          </p:nvSpPr>
          <p:spPr>
            <a:xfrm>
              <a:off x="2598918" y="2507134"/>
              <a:ext cx="6702838" cy="25017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C04A032E-3442-3943-950D-6B02B82917D9}"/>
                </a:ext>
              </a:extLst>
            </p:cNvPr>
            <p:cNvSpPr/>
            <p:nvPr/>
          </p:nvSpPr>
          <p:spPr>
            <a:xfrm>
              <a:off x="3011213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Webformulare</a:t>
              </a: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F0BDEF42-E94E-0145-8500-9988AC420FA2}"/>
                </a:ext>
              </a:extLst>
            </p:cNvPr>
            <p:cNvSpPr/>
            <p:nvPr/>
          </p:nvSpPr>
          <p:spPr>
            <a:xfrm>
              <a:off x="5096372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Anwendungen</a:t>
              </a: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1CDCB60D-9948-D74E-9E92-47D56BF4CDCA}"/>
                </a:ext>
              </a:extLst>
            </p:cNvPr>
            <p:cNvSpPr/>
            <p:nvPr/>
          </p:nvSpPr>
          <p:spPr>
            <a:xfrm>
              <a:off x="7185467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SQL-Schnittstelle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241047-35BF-9547-A823-E1DE0DC003EF}"/>
                </a:ext>
              </a:extLst>
            </p:cNvPr>
            <p:cNvSpPr txBox="1"/>
            <p:nvPr/>
          </p:nvSpPr>
          <p:spPr>
            <a:xfrm>
              <a:off x="5519193" y="2045468"/>
              <a:ext cx="862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Anfragen</a:t>
              </a:r>
            </a:p>
          </p:txBody>
        </p:sp>
        <p:sp>
          <p:nvSpPr>
            <p:cNvPr id="19" name="Can 18">
              <a:extLst>
                <a:ext uri="{FF2B5EF4-FFF2-40B4-BE49-F238E27FC236}">
                  <a16:creationId xmlns:a16="http://schemas.microsoft.com/office/drawing/2014/main" id="{EAE531D7-AEC7-FD46-8042-B56D678A9A87}"/>
                </a:ext>
              </a:extLst>
            </p:cNvPr>
            <p:cNvSpPr/>
            <p:nvPr/>
          </p:nvSpPr>
          <p:spPr>
            <a:xfrm>
              <a:off x="4357337" y="5166846"/>
              <a:ext cx="3186000" cy="703038"/>
            </a:xfrm>
            <a:prstGeom prst="can">
              <a:avLst/>
            </a:prstGeom>
            <a:solidFill>
              <a:schemeClr val="accent2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Dateien für Daten und Indices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4419B48-6675-4F46-AE08-F3649E76D5E0}"/>
                </a:ext>
              </a:extLst>
            </p:cNvPr>
            <p:cNvSpPr txBox="1"/>
            <p:nvPr/>
          </p:nvSpPr>
          <p:spPr>
            <a:xfrm>
              <a:off x="7539894" y="5423045"/>
              <a:ext cx="9983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/>
                <a:t>Datenbank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AEC00F1-A740-3C4B-BB67-C345EC71AD87}"/>
                </a:ext>
              </a:extLst>
            </p:cNvPr>
            <p:cNvSpPr txBox="1"/>
            <p:nvPr/>
          </p:nvSpPr>
          <p:spPr>
            <a:xfrm>
              <a:off x="8463860" y="4973381"/>
              <a:ext cx="9669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/>
                <a:t>DBMS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872BF7A-8470-A044-8B73-87B797F66F65}"/>
                </a:ext>
              </a:extLst>
            </p:cNvPr>
            <p:cNvCxnSpPr>
              <a:cxnSpLocks/>
              <a:stCxn id="32" idx="2"/>
              <a:endCxn id="33" idx="0"/>
            </p:cNvCxnSpPr>
            <p:nvPr/>
          </p:nvCxnSpPr>
          <p:spPr>
            <a:xfrm>
              <a:off x="5950337" y="3444572"/>
              <a:ext cx="3091" cy="17819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A2081F5-4E65-6743-A681-BDB066615640}"/>
                </a:ext>
              </a:extLst>
            </p:cNvPr>
            <p:cNvCxnSpPr>
              <a:cxnSpLocks/>
              <a:stCxn id="33" idx="2"/>
              <a:endCxn id="34" idx="0"/>
            </p:cNvCxnSpPr>
            <p:nvPr/>
          </p:nvCxnSpPr>
          <p:spPr>
            <a:xfrm>
              <a:off x="5953428" y="3930543"/>
              <a:ext cx="0" cy="1855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04D6E7F-EFA7-B644-8B9C-7BF185722FCA}"/>
                </a:ext>
              </a:extLst>
            </p:cNvPr>
            <p:cNvCxnSpPr>
              <a:cxnSpLocks/>
              <a:stCxn id="34" idx="2"/>
              <a:endCxn id="35" idx="0"/>
            </p:cNvCxnSpPr>
            <p:nvPr/>
          </p:nvCxnSpPr>
          <p:spPr>
            <a:xfrm>
              <a:off x="5953428" y="4423857"/>
              <a:ext cx="0" cy="1758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B587B9F-FE63-2A4C-89C5-A524696F985E}"/>
                </a:ext>
              </a:extLst>
            </p:cNvPr>
            <p:cNvCxnSpPr>
              <a:cxnSpLocks/>
              <a:stCxn id="16" idx="2"/>
              <a:endCxn id="39" idx="0"/>
            </p:cNvCxnSpPr>
            <p:nvPr/>
          </p:nvCxnSpPr>
          <p:spPr>
            <a:xfrm>
              <a:off x="5950337" y="2353245"/>
              <a:ext cx="0" cy="1538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0F03D292-3A44-7546-B32F-E910B2B1829C}"/>
                </a:ext>
              </a:extLst>
            </p:cNvPr>
            <p:cNvCxnSpPr>
              <a:cxnSpLocks/>
              <a:stCxn id="41" idx="2"/>
              <a:endCxn id="16" idx="1"/>
            </p:cNvCxnSpPr>
            <p:nvPr/>
          </p:nvCxnSpPr>
          <p:spPr>
            <a:xfrm>
              <a:off x="3865179" y="1879888"/>
              <a:ext cx="1654014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5994152-717F-1247-8328-69E8039292DC}"/>
                </a:ext>
              </a:extLst>
            </p:cNvPr>
            <p:cNvCxnSpPr>
              <a:cxnSpLocks/>
              <a:stCxn id="42" idx="2"/>
              <a:endCxn id="16" idx="0"/>
            </p:cNvCxnSpPr>
            <p:nvPr/>
          </p:nvCxnSpPr>
          <p:spPr>
            <a:xfrm flipH="1">
              <a:off x="5950337" y="1879888"/>
              <a:ext cx="1" cy="1655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86E6F66A-0BCE-474B-927A-3421ABC06F10}"/>
                </a:ext>
              </a:extLst>
            </p:cNvPr>
            <p:cNvCxnSpPr>
              <a:cxnSpLocks/>
              <a:stCxn id="43" idx="2"/>
              <a:endCxn id="16" idx="3"/>
            </p:cNvCxnSpPr>
            <p:nvPr/>
          </p:nvCxnSpPr>
          <p:spPr>
            <a:xfrm flipH="1">
              <a:off x="6381480" y="1879888"/>
              <a:ext cx="1657953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A1213287-8BC5-AC40-BA30-C4AD36EADE97}"/>
                </a:ext>
              </a:extLst>
            </p:cNvPr>
            <p:cNvCxnSpPr>
              <a:cxnSpLocks/>
              <a:stCxn id="35" idx="2"/>
              <a:endCxn id="19" idx="1"/>
            </p:cNvCxnSpPr>
            <p:nvPr/>
          </p:nvCxnSpPr>
          <p:spPr>
            <a:xfrm flipH="1">
              <a:off x="5950337" y="4907467"/>
              <a:ext cx="3091" cy="25937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AF823C6F-1772-9B48-B93E-9991EC2E6E78}"/>
                </a:ext>
              </a:extLst>
            </p:cNvPr>
            <p:cNvCxnSpPr>
              <a:cxnSpLocks/>
              <a:stCxn id="38" idx="1"/>
              <a:endCxn id="34" idx="3"/>
            </p:cNvCxnSpPr>
            <p:nvPr/>
          </p:nvCxnSpPr>
          <p:spPr>
            <a:xfrm flipH="1" flipV="1">
              <a:off x="7546428" y="4269969"/>
              <a:ext cx="194082" cy="126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6FB26EF1-9574-924E-A362-B1BDD7E648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39894" y="377882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E88349B6-9F15-8B43-96C1-F36EA21329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43337" y="4753578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46C812B4-66F9-7F4D-A2AC-6150ABA4A9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26397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92B37593-535E-5A4B-A533-3663E18725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59812" y="3773024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ED0CE984-B3CE-2143-ACB3-B4B6C560A2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747782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8DE8B6D-FB52-A945-9735-F450A14B9016}"/>
                </a:ext>
              </a:extLst>
            </p:cNvPr>
            <p:cNvSpPr/>
            <p:nvPr/>
          </p:nvSpPr>
          <p:spPr>
            <a:xfrm>
              <a:off x="2799535" y="3581552"/>
              <a:ext cx="1363720" cy="13881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</p:grpSp>
      <p:sp>
        <p:nvSpPr>
          <p:cNvPr id="103" name="Date Placeholder 102">
            <a:extLst>
              <a:ext uri="{FF2B5EF4-FFF2-40B4-BE49-F238E27FC236}">
                <a16:creationId xmlns:a16="http://schemas.microsoft.com/office/drawing/2014/main" id="{90C5FEAE-3F21-F644-A153-EF4F40E96C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 dirty="0"/>
          </a:p>
        </p:txBody>
      </p:sp>
      <p:sp>
        <p:nvSpPr>
          <p:cNvPr id="104" name="Footer Placeholder 103">
            <a:extLst>
              <a:ext uri="{FF2B5EF4-FFF2-40B4-BE49-F238E27FC236}">
                <a16:creationId xmlns:a16="http://schemas.microsoft.com/office/drawing/2014/main" id="{813E491A-AC8B-F14F-BF15-9D7154E15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37699883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Konflikte, Äquivalenz, Serialisierbarkeit, Korrektheit: Beispiele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16">
                <a:extLst>
                  <a:ext uri="{FF2B5EF4-FFF2-40B4-BE49-F238E27FC236}">
                    <a16:creationId xmlns:a16="http://schemas.microsoft.com/office/drawing/2014/main" id="{EB049A03-42A0-9256-3B5B-88888A1D944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4101060" cy="4240848"/>
              </a:xfrm>
            </p:spPr>
            <p:txBody>
              <a:bodyPr/>
              <a:lstStyle/>
              <a:p>
                <a:r>
                  <a:rPr lang="en-DE" dirty="0"/>
                  <a:t>Schedule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en-DE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</m:e>
                    </m:d>
                  </m:oMath>
                </a14:m>
                <a:br>
                  <a:rPr lang="de-DE" b="0" dirty="0"/>
                </a:br>
                <a14:m>
                  <m:oMath xmlns:m="http://schemas.openxmlformats.org/officeDocument/2006/math">
                    <m:r>
                      <a:rPr lang="de-DE" b="0" i="0" smtClean="0">
                        <a:latin typeface="Cambria Math" panose="02040503050406030204" pitchFamily="18" charset="0"/>
                      </a:rPr>
                      <m:t>            </m:t>
                    </m:r>
                    <m:d>
                      <m:dPr>
                        <m:begChr m:val=""/>
                        <m:endChr m:val="⟩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</m:d>
                  </m:oMath>
                </a14:m>
                <a:r>
                  <a:rPr lang="en-DE" dirty="0"/>
                  <a:t> </a:t>
                </a:r>
              </a:p>
              <a:p>
                <a:pPr lvl="1"/>
                <a:r>
                  <a:rPr lang="en-DE" dirty="0"/>
                  <a:t>Nicht äquivalent mit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de-DE" dirty="0"/>
              </a:p>
              <a:p>
                <a:pPr lvl="2"/>
                <a:r>
                  <a:rPr lang="en-DE" dirty="0"/>
                  <a:t>Konfliktäre Operationen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b="0" i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DE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DE" dirty="0"/>
                  <a:t> in anderer Reihenfolge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DE" dirty="0"/>
              </a:p>
              <a:p>
                <a:pPr lvl="1"/>
                <a:r>
                  <a:rPr lang="en-DE" dirty="0"/>
                  <a:t>Auch nicht äquivalent mit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DE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</m:e>
                    </m:d>
                  </m:oMath>
                </a14:m>
                <a:br>
                  <a:rPr lang="de-DE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           </m:t>
                    </m:r>
                    <m:d>
                      <m:dPr>
                        <m:begChr m:val=""/>
                        <m:endChr m:val="⟩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</m:d>
                  </m:oMath>
                </a14:m>
                <a:endParaRPr lang="en-DE" dirty="0"/>
              </a:p>
              <a:p>
                <a:pPr lvl="1"/>
                <a:r>
                  <a:rPr lang="de-DE" b="0" dirty="0"/>
                  <a:t>Damit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DE" dirty="0"/>
                  <a:t> nicht serialisierbar</a:t>
                </a:r>
              </a:p>
              <a:p>
                <a:pPr lvl="1"/>
                <a:r>
                  <a:rPr lang="de-DE" b="0" dirty="0"/>
                  <a:t>Damit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DE" dirty="0"/>
                  <a:t> nicht korrekt</a:t>
                </a:r>
              </a:p>
            </p:txBody>
          </p:sp>
        </mc:Choice>
        <mc:Fallback xmlns="">
          <p:sp>
            <p:nvSpPr>
              <p:cNvPr id="17" name="Content Placeholder 16">
                <a:extLst>
                  <a:ext uri="{FF2B5EF4-FFF2-40B4-BE49-F238E27FC236}">
                    <a16:creationId xmlns:a16="http://schemas.microsoft.com/office/drawing/2014/main" id="{EB049A03-42A0-9256-3B5B-88888A1D94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4101060" cy="4240848"/>
              </a:xfrm>
              <a:blipFill>
                <a:blip r:embed="rId3"/>
                <a:stretch>
                  <a:fillRect l="-4321" t="-5373" b="-417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05C7BF-E64C-212A-C219-255578026FB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05615-1F76-EA24-CD1E-5466424AAB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30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3F392711-565F-B7E6-9E28-F1336278006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0002995"/>
                  </p:ext>
                </p:extLst>
              </p:nvPr>
            </p:nvGraphicFramePr>
            <p:xfrm>
              <a:off x="4460685" y="2202911"/>
              <a:ext cx="3593085" cy="37084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1155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i="0" u="none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3F392711-565F-B7E6-9E28-F1336278006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0002995"/>
                  </p:ext>
                </p:extLst>
              </p:nvPr>
            </p:nvGraphicFramePr>
            <p:xfrm>
              <a:off x="4460685" y="2202911"/>
              <a:ext cx="3593085" cy="37084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1155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571" t="-3448" r="-917857" b="-9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2656" t="-3448" r="-100781" b="-9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22656" t="-3448" r="-781" b="-9206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22656" t="-100000" r="-100781" b="-7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2656" t="-206897" r="-100781" b="-7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2656" t="-306897" r="-781" b="-6172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2656" t="-393333" r="-781" b="-4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2656" t="-510345" r="-100781" b="-4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2656" t="-610345" r="-100781" b="-3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2656" t="-710345" r="-781" b="-2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2656" t="-783333" r="-100781" b="-1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2656" t="-913793" r="-100781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1E8CC155-E817-887E-F624-87EC4465DD1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31668404"/>
                  </p:ext>
                </p:extLst>
              </p:nvPr>
            </p:nvGraphicFramePr>
            <p:xfrm>
              <a:off x="8238590" y="2201513"/>
              <a:ext cx="3593085" cy="3703003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1155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i="0" u="none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1E8CC155-E817-887E-F624-87EC4465DD1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31668404"/>
                  </p:ext>
                </p:extLst>
              </p:nvPr>
            </p:nvGraphicFramePr>
            <p:xfrm>
              <a:off x="8238590" y="2201513"/>
              <a:ext cx="3593085" cy="3703003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1155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t="-3448" r="-917857" b="-9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1875" t="-3448" r="-100781" b="-9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21875" t="-3448" r="-781" b="-9172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5"/>
                          <a:stretch>
                            <a:fillRect l="-21875" t="-103448" r="-100781" b="-8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1875" t="-196667" r="-100781" b="-6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1875" t="-306897" r="-100781" b="-6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1875" t="-406897" r="-100781" b="-5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65443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1875" t="-506897" r="-100781" b="-4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1875" t="-606897" r="-100781" b="-3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121875" t="-683333" r="-781" b="-20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121875" t="-810345" r="-781" b="-1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21875" t="-910345" r="-781" b="-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FDD55E3-7183-2257-B1F2-72DA3546DAD3}"/>
              </a:ext>
            </a:extLst>
          </p:cNvPr>
          <p:cNvCxnSpPr>
            <a:cxnSpLocks/>
            <a:stCxn id="20" idx="3"/>
            <a:endCxn id="21" idx="1"/>
          </p:cNvCxnSpPr>
          <p:nvPr/>
        </p:nvCxnSpPr>
        <p:spPr>
          <a:xfrm>
            <a:off x="10139189" y="2762678"/>
            <a:ext cx="94451" cy="2957276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45C5D83C-4D35-275A-A27C-F2F4584A9D4A}"/>
              </a:ext>
            </a:extLst>
          </p:cNvPr>
          <p:cNvSpPr/>
          <p:nvPr/>
        </p:nvSpPr>
        <p:spPr>
          <a:xfrm>
            <a:off x="8627189" y="2618678"/>
            <a:ext cx="1512000" cy="288000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F854666-3496-4B1D-6E5D-97CCD7B1E2A1}"/>
              </a:ext>
            </a:extLst>
          </p:cNvPr>
          <p:cNvSpPr/>
          <p:nvPr/>
        </p:nvSpPr>
        <p:spPr>
          <a:xfrm>
            <a:off x="10233640" y="5575954"/>
            <a:ext cx="1512000" cy="288000"/>
          </a:xfrm>
          <a:prstGeom prst="rect">
            <a:avLst/>
          </a:prstGeom>
          <a:noFill/>
          <a:ln w="28575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C3A5028-3366-0EF8-6C49-61059FC5A902}"/>
              </a:ext>
            </a:extLst>
          </p:cNvPr>
          <p:cNvSpPr/>
          <p:nvPr/>
        </p:nvSpPr>
        <p:spPr>
          <a:xfrm>
            <a:off x="8627189" y="3730710"/>
            <a:ext cx="1512000" cy="1040790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D0FE7FE-39F4-5A96-4E08-411E7E5C3A24}"/>
              </a:ext>
            </a:extLst>
          </p:cNvPr>
          <p:cNvCxnSpPr>
            <a:cxnSpLocks/>
            <a:stCxn id="25" idx="3"/>
            <a:endCxn id="26" idx="1"/>
          </p:cNvCxnSpPr>
          <p:nvPr/>
        </p:nvCxnSpPr>
        <p:spPr>
          <a:xfrm>
            <a:off x="10139189" y="3510869"/>
            <a:ext cx="94451" cy="146840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B2286F7-71EF-E25E-154A-E0C6D714693E}"/>
              </a:ext>
            </a:extLst>
          </p:cNvPr>
          <p:cNvCxnSpPr>
            <a:cxnSpLocks/>
            <a:stCxn id="25" idx="3"/>
            <a:endCxn id="27" idx="1"/>
          </p:cNvCxnSpPr>
          <p:nvPr/>
        </p:nvCxnSpPr>
        <p:spPr>
          <a:xfrm>
            <a:off x="10139189" y="3510869"/>
            <a:ext cx="94451" cy="2209085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EBEC82E2-F9E4-105F-9374-CD6986A127D3}"/>
              </a:ext>
            </a:extLst>
          </p:cNvPr>
          <p:cNvSpPr/>
          <p:nvPr/>
        </p:nvSpPr>
        <p:spPr>
          <a:xfrm>
            <a:off x="8627189" y="3366869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851AC98-3752-59CC-5A0B-6459970394F4}"/>
              </a:ext>
            </a:extLst>
          </p:cNvPr>
          <p:cNvSpPr/>
          <p:nvPr/>
        </p:nvSpPr>
        <p:spPr>
          <a:xfrm>
            <a:off x="10233640" y="4835271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CCD606F-8695-ACC5-975D-8167943EDB7C}"/>
              </a:ext>
            </a:extLst>
          </p:cNvPr>
          <p:cNvSpPr/>
          <p:nvPr/>
        </p:nvSpPr>
        <p:spPr>
          <a:xfrm>
            <a:off x="10233640" y="5575954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D9C1587-1FA3-407D-BE2E-0D58B8945D24}"/>
              </a:ext>
            </a:extLst>
          </p:cNvPr>
          <p:cNvCxnSpPr>
            <a:cxnSpLocks/>
            <a:stCxn id="29" idx="3"/>
            <a:endCxn id="30" idx="1"/>
          </p:cNvCxnSpPr>
          <p:nvPr/>
        </p:nvCxnSpPr>
        <p:spPr>
          <a:xfrm>
            <a:off x="6390021" y="2762678"/>
            <a:ext cx="94451" cy="2221298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3ADA10EC-F2EC-51CA-487B-F675A67B59C0}"/>
              </a:ext>
            </a:extLst>
          </p:cNvPr>
          <p:cNvSpPr/>
          <p:nvPr/>
        </p:nvSpPr>
        <p:spPr>
          <a:xfrm>
            <a:off x="4878021" y="2618678"/>
            <a:ext cx="1512000" cy="288000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A83333B-5E2C-D3A4-3836-B1FB80144701}"/>
              </a:ext>
            </a:extLst>
          </p:cNvPr>
          <p:cNvSpPr/>
          <p:nvPr/>
        </p:nvSpPr>
        <p:spPr>
          <a:xfrm>
            <a:off x="6484472" y="4839976"/>
            <a:ext cx="1512000" cy="288000"/>
          </a:xfrm>
          <a:prstGeom prst="rect">
            <a:avLst/>
          </a:prstGeom>
          <a:noFill/>
          <a:ln w="28575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9EFEB68-C6B2-F4F5-F9C5-846B0013BC4D}"/>
              </a:ext>
            </a:extLst>
          </p:cNvPr>
          <p:cNvSpPr/>
          <p:nvPr/>
        </p:nvSpPr>
        <p:spPr>
          <a:xfrm>
            <a:off x="4878021" y="4493940"/>
            <a:ext cx="1512000" cy="1370013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78CA29C-980B-4F33-8FCC-D17534355931}"/>
              </a:ext>
            </a:extLst>
          </p:cNvPr>
          <p:cNvCxnSpPr>
            <a:cxnSpLocks/>
            <a:stCxn id="34" idx="3"/>
            <a:endCxn id="35" idx="1"/>
          </p:cNvCxnSpPr>
          <p:nvPr/>
        </p:nvCxnSpPr>
        <p:spPr>
          <a:xfrm flipV="1">
            <a:off x="6390021" y="3496162"/>
            <a:ext cx="94451" cy="72885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47107F0-CE17-234B-5B7E-525B4CB21D76}"/>
              </a:ext>
            </a:extLst>
          </p:cNvPr>
          <p:cNvCxnSpPr>
            <a:cxnSpLocks/>
            <a:stCxn id="34" idx="3"/>
            <a:endCxn id="36" idx="1"/>
          </p:cNvCxnSpPr>
          <p:nvPr/>
        </p:nvCxnSpPr>
        <p:spPr>
          <a:xfrm>
            <a:off x="6390021" y="4225018"/>
            <a:ext cx="94451" cy="758958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134576C3-DDAD-8B24-CBF3-BED736888FA9}"/>
              </a:ext>
            </a:extLst>
          </p:cNvPr>
          <p:cNvSpPr/>
          <p:nvPr/>
        </p:nvSpPr>
        <p:spPr>
          <a:xfrm>
            <a:off x="4878021" y="4081018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14B8354-B2C8-CA0E-BE43-337F4C023DA4}"/>
              </a:ext>
            </a:extLst>
          </p:cNvPr>
          <p:cNvSpPr/>
          <p:nvPr/>
        </p:nvSpPr>
        <p:spPr>
          <a:xfrm>
            <a:off x="6484472" y="3352162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726CD7F-207C-51A2-DEE3-EC9828940A13}"/>
              </a:ext>
            </a:extLst>
          </p:cNvPr>
          <p:cNvSpPr/>
          <p:nvPr/>
        </p:nvSpPr>
        <p:spPr>
          <a:xfrm>
            <a:off x="6484472" y="4839976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FEA71F-AAA2-F6A4-D208-AFFEEB642FB4}"/>
              </a:ext>
            </a:extLst>
          </p:cNvPr>
          <p:cNvSpPr txBox="1"/>
          <p:nvPr/>
        </p:nvSpPr>
        <p:spPr>
          <a:xfrm>
            <a:off x="8898571" y="5071086"/>
            <a:ext cx="9692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>
                <a:solidFill>
                  <a:schemeClr val="accent1"/>
                </a:solidFill>
              </a:rPr>
              <a:t>nicht </a:t>
            </a:r>
          </a:p>
          <a:p>
            <a:pPr algn="ctr"/>
            <a:r>
              <a:rPr lang="de-DE" sz="1600" dirty="0" err="1">
                <a:solidFill>
                  <a:schemeClr val="accent1"/>
                </a:solidFill>
              </a:rPr>
              <a:t>konfliktär</a:t>
            </a:r>
            <a:endParaRPr lang="de-DE" sz="1600" dirty="0">
              <a:solidFill>
                <a:schemeClr val="accent1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2499DFC-38B6-A1F9-59CB-C54602E692DA}"/>
              </a:ext>
            </a:extLst>
          </p:cNvPr>
          <p:cNvCxnSpPr>
            <a:cxnSpLocks/>
            <a:stCxn id="5" idx="0"/>
          </p:cNvCxnSpPr>
          <p:nvPr/>
        </p:nvCxnSpPr>
        <p:spPr>
          <a:xfrm flipH="1" flipV="1">
            <a:off x="9383189" y="4772898"/>
            <a:ext cx="1" cy="29818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528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4" grpId="0" animBg="1"/>
      <p:bldP spid="35" grpId="0" animBg="1"/>
      <p:bldP spid="3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Korrektheitsprüfung mittels Serialisierungsgraphen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87204" name="Rectangle 4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>
                    <a:solidFill>
                      <a:schemeClr val="accent1"/>
                    </a:solidFill>
                  </a:rPr>
                  <a:t>Serialisierungsgraph</a:t>
                </a:r>
                <a:r>
                  <a:rPr lang="de-DE" dirty="0"/>
                  <a:t> (oder Konfliktgraph)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𝑆𝐺</m:t>
                    </m:r>
                  </m:oMath>
                </a14:m>
                <a:r>
                  <a:rPr lang="de-DE" dirty="0"/>
                  <a:t> für ein Schedule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dirty="0"/>
                  <a:t> ist ein gerichteter Graph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de-DE" dirty="0"/>
                  <a:t>, wobei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</a:t>
                </a:r>
                <a:r>
                  <a:rPr lang="de-DE" dirty="0"/>
                  <a:t>Menge von Knoten, ein Knoten für jede Transaktion 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:r>
                  <a:rPr lang="de-DE" dirty="0"/>
                  <a:t>Menge gerichteter Kanten </a:t>
                </a:r>
                <a:endParaRPr lang="de-DE" dirty="0">
                  <a:solidFill>
                    <a:schemeClr val="accent1"/>
                  </a:solidFill>
                </a:endParaRPr>
              </a:p>
              <a:p>
                <a:pPr lvl="2"/>
                <a:r>
                  <a:rPr lang="de-DE" dirty="0"/>
                  <a:t>Jede Kante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de-DE" dirty="0"/>
                  <a:t> im Graphen hat die Form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⟶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,1≤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,1≤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>
                    <a:sym typeface="Symbol" pitchFamily="1" charset="2"/>
                  </a:rPr>
                  <a:t>, wobei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>
                    <a:sym typeface="Symbol" pitchFamily="1" charset="2"/>
                  </a:rPr>
                  <a:t> der Start-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de-DE" dirty="0">
                    <a:sym typeface="Symbol" pitchFamily="1" charset="2"/>
                  </a:rPr>
                  <a:t> der Endknoten von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de-DE" dirty="0">
                    <a:sym typeface="Symbol" pitchFamily="1" charset="2"/>
                  </a:rPr>
                  <a:t> ist</a:t>
                </a:r>
              </a:p>
              <a:p>
                <a:r>
                  <a:rPr lang="de-DE" dirty="0"/>
                  <a:t>Kante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de-DE" dirty="0"/>
                  <a:t> wird erzeugt, wenn in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dirty="0"/>
                  <a:t> eine Operation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vor einer mit ihr in Konflikt stehenden Operation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de-DE" dirty="0"/>
                  <a:t> vorkommt</a:t>
                </a:r>
              </a:p>
              <a:p>
                <a:pPr lvl="1"/>
                <a:r>
                  <a:rPr lang="de-DE" dirty="0"/>
                  <a:t>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 stehen in Konflikt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 erscheint vor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 in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1587204" name="Rectang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 r="-66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31</a:t>
            </a:fld>
            <a:endParaRPr lang="de-D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80B8BE-D83D-3A68-9C6F-74DD073110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F61FC7-DE8E-287C-1594-0C566F3D07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89C5110-A190-914E-9B52-8A19565B91C4}"/>
                  </a:ext>
                </a:extLst>
              </p:cNvPr>
              <p:cNvSpPr/>
              <p:nvPr/>
            </p:nvSpPr>
            <p:spPr>
              <a:xfrm>
                <a:off x="3356781" y="4982584"/>
                <a:ext cx="5477738" cy="92333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pAutoFit/>
              </a:bodyPr>
              <a:lstStyle/>
              <a:p>
                <a:pPr algn="ctr"/>
                <a:r>
                  <a:rPr lang="de-DE" b="1" dirty="0">
                    <a:solidFill>
                      <a:schemeClr val="accent3">
                        <a:lumMod val="40000"/>
                        <a:lumOff val="60000"/>
                      </a:schemeClr>
                    </a:solidFill>
                    <a:sym typeface="Symbol" pitchFamily="1" charset="2"/>
                  </a:rPr>
                  <a:t>Serialisierbarkeitstheorem</a:t>
                </a:r>
                <a:br>
                  <a:rPr lang="de-DE" b="1" dirty="0">
                    <a:solidFill>
                      <a:schemeClr val="accent4"/>
                    </a:solidFill>
                    <a:sym typeface="Symbol" pitchFamily="1" charset="2"/>
                  </a:rPr>
                </a:br>
                <a:r>
                  <a:rPr lang="de-DE" dirty="0">
                    <a:sym typeface="Symbol" pitchFamily="1" charset="2"/>
                  </a:rPr>
                  <a:t>Schedule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Symbol" pitchFamily="1" charset="2"/>
                      </a:rPr>
                      <m:t>𝑆</m:t>
                    </m:r>
                  </m:oMath>
                </a14:m>
                <a:r>
                  <a:rPr lang="de-DE" dirty="0">
                    <a:sym typeface="Symbol" pitchFamily="1" charset="2"/>
                  </a:rPr>
                  <a:t> ist serialisierbar, wenn der zugehörige </a:t>
                </a:r>
                <a:r>
                  <a:rPr lang="de-DE" dirty="0"/>
                  <a:t>Serialisierungsgraph</a:t>
                </a:r>
                <a:r>
                  <a:rPr lang="de-DE" dirty="0">
                    <a:sym typeface="Symbol" pitchFamily="1" charset="2"/>
                  </a:rPr>
                  <a:t> keine Zyklen aufweist.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89C5110-A190-914E-9B52-8A19565B91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6781" y="4982584"/>
                <a:ext cx="5477738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620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Korrektheitsprüfung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89253" name="Rectangle 5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Eingabe: Schedule </a:t>
                </a:r>
                <a14:m>
                  <m:oMath xmlns:m="http://schemas.openxmlformats.org/officeDocument/2006/math">
                    <m:r>
                      <a:rPr lang="de-DE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dirty="0"/>
                  <a:t> </a:t>
                </a:r>
              </a:p>
              <a:p>
                <a:r>
                  <a:rPr lang="de-DE" dirty="0"/>
                  <a:t>Ausgabe: </a:t>
                </a:r>
                <a14:m>
                  <m:oMath xmlns:m="http://schemas.openxmlformats.org/officeDocument/2006/math">
                    <m:r>
                      <a:rPr lang="de-DE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dirty="0"/>
                  <a:t> s</a:t>
                </a:r>
                <a:r>
                  <a:rPr lang="de-DE" dirty="0">
                    <a:sym typeface="Symbol" pitchFamily="1" charset="2"/>
                  </a:rPr>
                  <a:t>erialisierbar ja/nein</a:t>
                </a:r>
              </a:p>
              <a:p>
                <a:r>
                  <a:rPr lang="de-DE" dirty="0">
                    <a:sym typeface="Symbol" pitchFamily="1" charset="2"/>
                  </a:rPr>
                  <a:t>Vorgehen</a:t>
                </a:r>
              </a:p>
              <a:p>
                <a:pPr marL="722047" lvl="1" indent="-457200">
                  <a:buFont typeface="+mj-lt"/>
                  <a:buAutoNum type="arabicPeriod"/>
                </a:pPr>
                <a:r>
                  <a:rPr lang="de-DE" dirty="0">
                    <a:sym typeface="Symbol" pitchFamily="1" charset="2"/>
                  </a:rPr>
                  <a:t>Baue einen </a:t>
                </a:r>
                <a:r>
                  <a:rPr lang="de-DE" dirty="0"/>
                  <a:t>Serialisierungsgraph </a:t>
                </a:r>
                <a14:m>
                  <m:oMath xmlns:m="http://schemas.openxmlformats.org/officeDocument/2006/math">
                    <m:r>
                      <a:rPr lang="de-DE" smtClean="0">
                        <a:latin typeface="Cambria Math" panose="02040503050406030204" pitchFamily="18" charset="0"/>
                      </a:rPr>
                      <m:t>𝑆𝐺</m:t>
                    </m:r>
                  </m:oMath>
                </a14:m>
                <a:r>
                  <a:rPr lang="de-DE" dirty="0">
                    <a:sym typeface="Symbol" pitchFamily="1" charset="2"/>
                  </a:rPr>
                  <a:t> für </a:t>
                </a:r>
                <a14:m>
                  <m:oMath xmlns:m="http://schemas.openxmlformats.org/officeDocument/2006/math">
                    <m:r>
                      <a:rPr lang="de-DE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𝑆</m:t>
                    </m:r>
                  </m:oMath>
                </a14:m>
                <a:endParaRPr lang="de-DE" dirty="0">
                  <a:sym typeface="Symbol" pitchFamily="1" charset="2"/>
                </a:endParaRPr>
              </a:p>
              <a:p>
                <a:pPr marL="978965" lvl="2" indent="-457200">
                  <a:buFont typeface="+mj-lt"/>
                  <a:buAutoNum type="alphaLcPeriod"/>
                </a:pPr>
                <a:r>
                  <a:rPr lang="de-DE" dirty="0">
                    <a:sym typeface="Symbol" pitchFamily="1" charset="2"/>
                  </a:rPr>
                  <a:t>Erzeuge für jede Transaktion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𝑇</m:t>
                        </m:r>
                      </m:e>
                      <m:sub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>
                    <a:sym typeface="Symbol" pitchFamily="1" charset="2"/>
                  </a:rPr>
                  <a:t>, die in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𝑆</m:t>
                    </m:r>
                  </m:oMath>
                </a14:m>
                <a:r>
                  <a:rPr lang="de-DE" dirty="0">
                    <a:sym typeface="Symbol" pitchFamily="1" charset="2"/>
                  </a:rPr>
                  <a:t> auftritt, einen Knoten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𝑇</m:t>
                        </m:r>
                      </m:e>
                      <m:sub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>
                    <a:sym typeface="Symbol" pitchFamily="1" charset="2"/>
                  </a:rPr>
                  <a:t> in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𝑆𝐺</m:t>
                    </m:r>
                  </m:oMath>
                </a14:m>
                <a:endParaRPr lang="de-DE" dirty="0">
                  <a:sym typeface="Symbol" pitchFamily="1" charset="2"/>
                </a:endParaRPr>
              </a:p>
              <a:p>
                <a:pPr marL="978965" lvl="2" indent="-457200">
                  <a:buFont typeface="+mj-lt"/>
                  <a:buAutoNum type="alphaLcPeriod"/>
                </a:pPr>
                <a:r>
                  <a:rPr lang="de-DE" dirty="0">
                    <a:sym typeface="Symbol" pitchFamily="1" charset="2"/>
                  </a:rPr>
                  <a:t>Für jeden Fall in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𝑆</m:t>
                    </m:r>
                  </m:oMath>
                </a14:m>
                <a:r>
                  <a:rPr lang="de-DE" dirty="0">
                    <a:sym typeface="Symbol" pitchFamily="1" charset="2"/>
                  </a:rPr>
                  <a:t>, bei dem erst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𝑇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>
                    <a:sym typeface="Symbol" pitchFamily="1" charset="2"/>
                  </a:rPr>
                  <a:t> eine Operation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𝑝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>
                    <a:sym typeface="Symbol" pitchFamily="1" charset="2"/>
                  </a:rPr>
                  <a:t> ausführt und dann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𝑇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de-DE" dirty="0">
                    <a:sym typeface="Symbol" pitchFamily="1" charset="2"/>
                  </a:rPr>
                  <a:t> eine Operation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𝑝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>
                    <a:sym typeface="Symbol" pitchFamily="1" charset="2"/>
                  </a:rPr>
                  <a:t> ausführt, wobei mindestens ein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sym typeface="Symbol" pitchFamily="1" charset="2"/>
                      </a:rPr>
                      <m:t>𝑝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>
                    <a:sym typeface="Symbol" pitchFamily="1" charset="2"/>
                  </a:rPr>
                  <a:t> eine Schreiboperation ist, erzeuge eine Kante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sym typeface="Symbol" pitchFamily="1" charset="2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sym typeface="Symbol" pitchFamily="1" charset="2"/>
                              </a:rPr>
                              <m:t>𝑇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sym typeface="Symbol" pitchFamily="1" charset="2"/>
                              </a:rPr>
                              <m:t>𝑖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  <m:t>⟶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" charset="2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" charset="2"/>
                              </a:rPr>
                              <m:t>𝑇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" charset="2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>
                    <a:sym typeface="Symbol" pitchFamily="1" charset="2"/>
                  </a:rPr>
                  <a:t> in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𝑆𝐺</m:t>
                    </m:r>
                  </m:oMath>
                </a14:m>
                <a:endParaRPr lang="de-DE" dirty="0">
                  <a:sym typeface="Symbol" pitchFamily="1" charset="2"/>
                </a:endParaRPr>
              </a:p>
              <a:p>
                <a:pPr lvl="3"/>
                <a:r>
                  <a:rPr lang="de-DE" dirty="0">
                    <a:sym typeface="Symbol" pitchFamily="1" charset="2"/>
                  </a:rPr>
                  <a:t>Drei Fälle: (i)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  <m:t>𝑤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  <m:t>𝑋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sym typeface="Symbol" pitchFamily="1" charset="2"/>
                      </a:rPr>
                      <m:t>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  <m:t>𝑟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>
                    <a:sym typeface="Symbol" pitchFamily="1" charset="2"/>
                  </a:rPr>
                  <a:t>, (ii)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  <m:t>𝑟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  <m:t>𝑋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sym typeface="Symbol" pitchFamily="1" charset="2"/>
                      </a:rPr>
                      <m:t>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  <m:t>𝑤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>
                    <a:sym typeface="Symbol" pitchFamily="1" charset="2"/>
                  </a:rPr>
                  <a:t>, (iii)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  <m:t>𝑤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  <m:t>𝑋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sym typeface="Symbol" pitchFamily="1" charset="2"/>
                      </a:rPr>
                      <m:t>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  <m:t>𝑤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sym typeface="Symbol" pitchFamily="1" charset="2"/>
                          </a:rPr>
                          <m:t>𝑋</m:t>
                        </m:r>
                      </m:e>
                    </m:d>
                  </m:oMath>
                </a14:m>
                <a:endParaRPr lang="de-DE" dirty="0">
                  <a:sym typeface="Symbol" pitchFamily="1" charset="2"/>
                </a:endParaRPr>
              </a:p>
              <a:p>
                <a:pPr marL="722047" lvl="1" indent="-457200">
                  <a:buFont typeface="+mj-lt"/>
                  <a:buAutoNum type="arabicPeriod"/>
                </a:pPr>
                <a:r>
                  <a:rPr lang="de-DE" dirty="0">
                    <a:sym typeface="Symbol" pitchFamily="1" charset="2"/>
                  </a:rPr>
                  <a:t>Prüfe, ob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𝑆𝐺</m:t>
                    </m:r>
                  </m:oMath>
                </a14:m>
                <a:r>
                  <a:rPr lang="de-DE" dirty="0">
                    <a:sym typeface="Symbol" pitchFamily="1" charset="2"/>
                  </a:rPr>
                  <a:t> keinen Zyklus enthält</a:t>
                </a:r>
              </a:p>
              <a:p>
                <a:pPr marL="978965" lvl="2" indent="-457200">
                  <a:buFont typeface="+mj-lt"/>
                  <a:buAutoNum type="alphaLcPeriod"/>
                </a:pPr>
                <a:r>
                  <a:rPr lang="de-DE" dirty="0">
                    <a:sym typeface="Symbol" pitchFamily="1" charset="2"/>
                  </a:rPr>
                  <a:t>Wenn kein Zyklus vorhanden: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𝑆</m:t>
                    </m:r>
                  </m:oMath>
                </a14:m>
                <a:r>
                  <a:rPr lang="de-DE" dirty="0">
                    <a:sym typeface="Symbol" pitchFamily="1" charset="2"/>
                  </a:rPr>
                  <a:t> ist serialisierbar</a:t>
                </a:r>
              </a:p>
              <a:p>
                <a:pPr marL="978965" lvl="2" indent="-457200">
                  <a:buFont typeface="+mj-lt"/>
                  <a:buAutoNum type="alphaLcPeriod"/>
                </a:pPr>
                <a:r>
                  <a:rPr lang="de-DE" dirty="0">
                    <a:sym typeface="Symbol" pitchFamily="1" charset="2"/>
                  </a:rPr>
                  <a:t>Sonst: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𝑆</m:t>
                    </m:r>
                  </m:oMath>
                </a14:m>
                <a:r>
                  <a:rPr lang="de-DE" dirty="0">
                    <a:sym typeface="Symbol" pitchFamily="1" charset="2"/>
                  </a:rPr>
                  <a:t> ist nicht serialisierbar</a:t>
                </a:r>
              </a:p>
              <a:p>
                <a:pPr lvl="1"/>
                <a:endParaRPr lang="de-DE" dirty="0">
                  <a:sym typeface="Symbol" pitchFamily="1" charset="2"/>
                </a:endParaRPr>
              </a:p>
            </p:txBody>
          </p:sp>
        </mc:Choice>
        <mc:Fallback xmlns="">
          <p:sp>
            <p:nvSpPr>
              <p:cNvPr id="1589253" name="Rectangl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EA8DD9-A542-0C34-788D-563A1AC7C00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CDD25F-4D66-8271-E989-5E8E377FF0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77374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Serialisierungsgraphen: Beispiele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17">
                <a:extLst>
                  <a:ext uri="{FF2B5EF4-FFF2-40B4-BE49-F238E27FC236}">
                    <a16:creationId xmlns:a16="http://schemas.microsoft.com/office/drawing/2014/main" id="{14862C93-7D3E-D8B7-A404-E49FA78AF15E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DE" dirty="0"/>
                  <a:t>Serieller Schedule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DE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</m:e>
                    </m:d>
                  </m:oMath>
                </a14:m>
                <a:br>
                  <a:rPr lang="de-DE" dirty="0"/>
                </a:br>
                <a14:m>
                  <m:oMath xmlns:m="http://schemas.openxmlformats.org/officeDocument/2006/math">
                    <m:r>
                      <a:rPr lang="de-DE" b="0" i="0" smtClean="0">
                        <a:latin typeface="Cambria Math" panose="02040503050406030204" pitchFamily="18" charset="0"/>
                      </a:rPr>
                      <m:t>            </m:t>
                    </m:r>
                    <m:d>
                      <m:dPr>
                        <m:begChr m:val=""/>
                        <m:endChr m:val="⟩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r>
                  <a:rPr lang="en-DE" dirty="0"/>
                  <a:t> </a:t>
                </a:r>
              </a:p>
              <a:p>
                <a:pPr lvl="1"/>
                <a:endParaRPr lang="en-DE" dirty="0"/>
              </a:p>
              <a:p>
                <a:pPr lvl="1"/>
                <a:endParaRPr lang="en-DE" dirty="0"/>
              </a:p>
              <a:p>
                <a:pPr lvl="1"/>
                <a:endParaRPr lang="en-DE" dirty="0"/>
              </a:p>
              <a:p>
                <a:r>
                  <a:rPr lang="en-DE" dirty="0"/>
                  <a:t>S</a:t>
                </a:r>
                <a:r>
                  <a:rPr lang="en-GB" dirty="0"/>
                  <a:t>e</a:t>
                </a:r>
                <a:r>
                  <a:rPr lang="en-DE" dirty="0"/>
                  <a:t>rieller Schedule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DE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</m:e>
                    </m:d>
                  </m:oMath>
                </a14:m>
                <a:br>
                  <a:rPr lang="de-DE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           </m:t>
                    </m:r>
                    <m:d>
                      <m:dPr>
                        <m:begChr m:val=""/>
                        <m:endChr m:val="⟩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</m:d>
                  </m:oMath>
                </a14:m>
                <a:r>
                  <a:rPr lang="de-DE" b="0" i="1" dirty="0">
                    <a:latin typeface="Cambria Math" panose="02040503050406030204" pitchFamily="18" charset="0"/>
                  </a:rPr>
                  <a:t> </a:t>
                </a:r>
              </a:p>
              <a:p>
                <a:pPr lvl="1"/>
                <a:endParaRPr lang="en-DE" b="0" dirty="0"/>
              </a:p>
              <a:p>
                <a:endParaRPr lang="en-DE" dirty="0"/>
              </a:p>
              <a:p>
                <a:pPr lvl="1"/>
                <a:endParaRPr lang="en-DE" dirty="0"/>
              </a:p>
            </p:txBody>
          </p:sp>
        </mc:Choice>
        <mc:Fallback xmlns="">
          <p:sp>
            <p:nvSpPr>
              <p:cNvPr id="18" name="Content Placeholder 17">
                <a:extLst>
                  <a:ext uri="{FF2B5EF4-FFF2-40B4-BE49-F238E27FC236}">
                    <a16:creationId xmlns:a16="http://schemas.microsoft.com/office/drawing/2014/main" id="{14862C93-7D3E-D8B7-A404-E49FA78AF1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3"/>
                <a:stretch>
                  <a:fillRect l="-3256" t="-507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702" name="Content Placeholder 29701">
            <a:extLst>
              <a:ext uri="{FF2B5EF4-FFF2-40B4-BE49-F238E27FC236}">
                <a16:creationId xmlns:a16="http://schemas.microsoft.com/office/drawing/2014/main" id="{84A545A1-FA2C-95C7-617B-3722D8976D0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DE" dirty="0"/>
              <a:t>Beide Schedules serialisierbar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451D90-7D87-6C29-C9AE-0E60D3EBF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F8BC6-2D51-93E3-9ABC-940ADBF0C0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33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D441C599-555C-98B6-C217-ECD917E652B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9307540"/>
                  </p:ext>
                </p:extLst>
              </p:nvPr>
            </p:nvGraphicFramePr>
            <p:xfrm>
              <a:off x="4458166" y="2202893"/>
              <a:ext cx="3593085" cy="37084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1155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i="0" u="none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D441C599-555C-98B6-C217-ECD917E652B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9307540"/>
                  </p:ext>
                </p:extLst>
              </p:nvPr>
            </p:nvGraphicFramePr>
            <p:xfrm>
              <a:off x="4458166" y="2202893"/>
              <a:ext cx="3593085" cy="37084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1155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571" t="-3448" r="-917857" b="-9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2835" t="-3448" r="-102362" b="-9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21875" t="-3448" r="-1563" b="-9206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22835" t="-100000" r="-102362" b="-7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2835" t="-206897" r="-102362" b="-7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2835" t="-306897" r="-102362" b="-6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2835" t="-393333" r="-102362" b="-4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2835" t="-510345" r="-102362" b="-4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2835" t="-610345" r="-102362" b="-3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1875" t="-710345" r="-1563" b="-2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1875" t="-783333" r="-1563" b="-10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21875" t="-913793" r="-1563" b="-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5550DFA6-E2B2-424B-3D77-8CF607F9489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238590" y="2197514"/>
              <a:ext cx="3593085" cy="37084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1155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i="0" u="none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5550DFA6-E2B2-424B-3D77-8CF607F9489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238590" y="2197514"/>
              <a:ext cx="3593085" cy="37084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1155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t="-3448" r="-917857" b="-9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1875" t="-3448" r="-100781" b="-9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21875" t="-3448" r="-781" b="-9206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5"/>
                          <a:stretch>
                            <a:fillRect l="-121875" t="-100000" r="-781" b="-79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121875" t="-206897" r="-781" b="-7172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121875" t="-306897" r="-781" b="-6172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1875" t="-393333" r="-100781" b="-4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1875" t="-510345" r="-100781" b="-4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1875" t="-610345" r="-100781" b="-3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1875" t="-710345" r="-100781" b="-2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1875" t="-783333" r="-100781" b="-1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1875" t="-913793" r="-100781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D714ACD-5BE1-8D34-722E-508239DF0AC0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 flipV="1">
            <a:off x="10139189" y="3504654"/>
            <a:ext cx="94451" cy="360958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E815CBB-1960-E4E2-0F8E-3BC401A27CBB}"/>
              </a:ext>
            </a:extLst>
          </p:cNvPr>
          <p:cNvSpPr/>
          <p:nvPr/>
        </p:nvSpPr>
        <p:spPr>
          <a:xfrm>
            <a:off x="8627189" y="3721612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69EEB8-E599-8954-EE69-DC05AA9A238D}"/>
              </a:ext>
            </a:extLst>
          </p:cNvPr>
          <p:cNvSpPr/>
          <p:nvPr/>
        </p:nvSpPr>
        <p:spPr>
          <a:xfrm>
            <a:off x="10233640" y="3360654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D38AD31-5171-6A36-B9BD-E06C22EA91BA}"/>
              </a:ext>
            </a:extLst>
          </p:cNvPr>
          <p:cNvCxnSpPr>
            <a:cxnSpLocks/>
            <a:stCxn id="13" idx="3"/>
            <a:endCxn id="14" idx="1"/>
          </p:cNvCxnSpPr>
          <p:nvPr/>
        </p:nvCxnSpPr>
        <p:spPr>
          <a:xfrm flipV="1">
            <a:off x="10139189" y="2763971"/>
            <a:ext cx="94451" cy="1849832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11367D-0944-6DD0-F0D5-6FC285CDAEBA}"/>
              </a:ext>
            </a:extLst>
          </p:cNvPr>
          <p:cNvCxnSpPr>
            <a:cxnSpLocks/>
            <a:stCxn id="13" idx="3"/>
            <a:endCxn id="9" idx="1"/>
          </p:cNvCxnSpPr>
          <p:nvPr/>
        </p:nvCxnSpPr>
        <p:spPr>
          <a:xfrm flipV="1">
            <a:off x="10139189" y="3504654"/>
            <a:ext cx="94451" cy="1109149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B4D938C1-D0F8-45C5-1D3E-C9FAA6B59316}"/>
              </a:ext>
            </a:extLst>
          </p:cNvPr>
          <p:cNvSpPr/>
          <p:nvPr/>
        </p:nvSpPr>
        <p:spPr>
          <a:xfrm>
            <a:off x="8627189" y="4469803"/>
            <a:ext cx="1512000" cy="288000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7B7B9C-4C68-486B-CF5F-B06C39075915}"/>
              </a:ext>
            </a:extLst>
          </p:cNvPr>
          <p:cNvSpPr/>
          <p:nvPr/>
        </p:nvSpPr>
        <p:spPr>
          <a:xfrm>
            <a:off x="10233640" y="2619971"/>
            <a:ext cx="1512000" cy="288000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53B05D-64D8-4D7D-8537-716381CF39D9}"/>
              </a:ext>
            </a:extLst>
          </p:cNvPr>
          <p:cNvSpPr/>
          <p:nvPr/>
        </p:nvSpPr>
        <p:spPr>
          <a:xfrm>
            <a:off x="8627188" y="4469803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8D8C354-1647-D20A-4B0A-7C1A00847E43}"/>
              </a:ext>
            </a:extLst>
          </p:cNvPr>
          <p:cNvCxnSpPr>
            <a:cxnSpLocks/>
            <a:stCxn id="17" idx="3"/>
            <a:endCxn id="19" idx="1"/>
          </p:cNvCxnSpPr>
          <p:nvPr/>
        </p:nvCxnSpPr>
        <p:spPr>
          <a:xfrm>
            <a:off x="6370083" y="2773884"/>
            <a:ext cx="94451" cy="2957276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DB09EAA8-F060-A3A4-535B-078F408E2022}"/>
              </a:ext>
            </a:extLst>
          </p:cNvPr>
          <p:cNvSpPr/>
          <p:nvPr/>
        </p:nvSpPr>
        <p:spPr>
          <a:xfrm>
            <a:off x="4858083" y="2629884"/>
            <a:ext cx="1512000" cy="288000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E0A9D9E-7FBE-AA95-4388-A79FD85DF4B6}"/>
              </a:ext>
            </a:extLst>
          </p:cNvPr>
          <p:cNvSpPr/>
          <p:nvPr/>
        </p:nvSpPr>
        <p:spPr>
          <a:xfrm>
            <a:off x="6464534" y="5587160"/>
            <a:ext cx="1512000" cy="288000"/>
          </a:xfrm>
          <a:prstGeom prst="rect">
            <a:avLst/>
          </a:prstGeom>
          <a:noFill/>
          <a:ln w="28575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A7E7933-3E78-AB84-8C90-2EDEC44B7EDD}"/>
              </a:ext>
            </a:extLst>
          </p:cNvPr>
          <p:cNvCxnSpPr>
            <a:cxnSpLocks/>
            <a:stCxn id="23" idx="3"/>
            <a:endCxn id="24" idx="1"/>
          </p:cNvCxnSpPr>
          <p:nvPr/>
        </p:nvCxnSpPr>
        <p:spPr>
          <a:xfrm>
            <a:off x="6370083" y="3522075"/>
            <a:ext cx="94451" cy="146840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65F504A-4098-FDC8-D670-55903E5CE12B}"/>
              </a:ext>
            </a:extLst>
          </p:cNvPr>
          <p:cNvCxnSpPr>
            <a:cxnSpLocks/>
            <a:stCxn id="23" idx="3"/>
            <a:endCxn id="25" idx="1"/>
          </p:cNvCxnSpPr>
          <p:nvPr/>
        </p:nvCxnSpPr>
        <p:spPr>
          <a:xfrm>
            <a:off x="6370083" y="3522075"/>
            <a:ext cx="94451" cy="2209085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848BD57-48DA-F979-7456-64E9C95F3B6F}"/>
              </a:ext>
            </a:extLst>
          </p:cNvPr>
          <p:cNvSpPr/>
          <p:nvPr/>
        </p:nvSpPr>
        <p:spPr>
          <a:xfrm>
            <a:off x="4858083" y="3378075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B0BFECD-8E57-6CD2-DB3C-A1656C803458}"/>
              </a:ext>
            </a:extLst>
          </p:cNvPr>
          <p:cNvSpPr/>
          <p:nvPr/>
        </p:nvSpPr>
        <p:spPr>
          <a:xfrm>
            <a:off x="6464534" y="4846477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CD6E59B-2006-FBB4-6CDA-9DA57FF2D2BD}"/>
              </a:ext>
            </a:extLst>
          </p:cNvPr>
          <p:cNvSpPr/>
          <p:nvPr/>
        </p:nvSpPr>
        <p:spPr>
          <a:xfrm>
            <a:off x="6464534" y="5587160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CBECD0A2-1044-EA33-675C-7BF83302F720}"/>
                  </a:ext>
                </a:extLst>
              </p:cNvPr>
              <p:cNvSpPr txBox="1"/>
              <p:nvPr/>
            </p:nvSpPr>
            <p:spPr>
              <a:xfrm>
                <a:off x="1247859" y="3013939"/>
                <a:ext cx="636476" cy="51935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CBECD0A2-1044-EA33-675C-7BF83302F7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7859" y="3013939"/>
                <a:ext cx="636476" cy="519351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8D0FFB87-D7E1-40F9-098D-9B1BCD0FA6BF}"/>
                  </a:ext>
                </a:extLst>
              </p:cNvPr>
              <p:cNvSpPr txBox="1"/>
              <p:nvPr/>
            </p:nvSpPr>
            <p:spPr>
              <a:xfrm>
                <a:off x="2772569" y="3011208"/>
                <a:ext cx="643959" cy="51935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8D0FFB87-D7E1-40F9-098D-9B1BCD0FA6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2569" y="3011208"/>
                <a:ext cx="643959" cy="51935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8" name="Curved Connector 57">
            <a:extLst>
              <a:ext uri="{FF2B5EF4-FFF2-40B4-BE49-F238E27FC236}">
                <a16:creationId xmlns:a16="http://schemas.microsoft.com/office/drawing/2014/main" id="{5073C467-A5C5-1CA9-6608-C219B2F1F21D}"/>
              </a:ext>
            </a:extLst>
          </p:cNvPr>
          <p:cNvCxnSpPr>
            <a:stCxn id="56" idx="7"/>
            <a:endCxn id="57" idx="1"/>
          </p:cNvCxnSpPr>
          <p:nvPr/>
        </p:nvCxnSpPr>
        <p:spPr>
          <a:xfrm rot="5400000" flipH="1" flipV="1">
            <a:off x="2327635" y="2550756"/>
            <a:ext cx="2731" cy="1075750"/>
          </a:xfrm>
          <a:prstGeom prst="curvedConnector3">
            <a:avLst>
              <a:gd name="adj1" fmla="val 5236141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F8AAFE99-78EE-4671-0581-8B401DA23AEC}"/>
                  </a:ext>
                </a:extLst>
              </p:cNvPr>
              <p:cNvSpPr txBox="1"/>
              <p:nvPr/>
            </p:nvSpPr>
            <p:spPr>
              <a:xfrm>
                <a:off x="1242180" y="5152992"/>
                <a:ext cx="636476" cy="51935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F8AAFE99-78EE-4671-0581-8B401DA23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2180" y="5152992"/>
                <a:ext cx="636476" cy="519351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EF314F97-68D0-352D-7A5C-F56E3E77C47B}"/>
                  </a:ext>
                </a:extLst>
              </p:cNvPr>
              <p:cNvSpPr txBox="1"/>
              <p:nvPr/>
            </p:nvSpPr>
            <p:spPr>
              <a:xfrm>
                <a:off x="2766890" y="5150261"/>
                <a:ext cx="643959" cy="51935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EF314F97-68D0-352D-7A5C-F56E3E77C4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6890" y="5150261"/>
                <a:ext cx="643959" cy="519351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Curved Connector 61">
            <a:extLst>
              <a:ext uri="{FF2B5EF4-FFF2-40B4-BE49-F238E27FC236}">
                <a16:creationId xmlns:a16="http://schemas.microsoft.com/office/drawing/2014/main" id="{809E776A-E09F-CCF3-6842-E6E05986D3CD}"/>
              </a:ext>
            </a:extLst>
          </p:cNvPr>
          <p:cNvCxnSpPr>
            <a:cxnSpLocks/>
            <a:stCxn id="61" idx="1"/>
            <a:endCxn id="60" idx="7"/>
          </p:cNvCxnSpPr>
          <p:nvPr/>
        </p:nvCxnSpPr>
        <p:spPr>
          <a:xfrm rot="16200000" flipH="1" flipV="1">
            <a:off x="2321955" y="4689808"/>
            <a:ext cx="2731" cy="1075750"/>
          </a:xfrm>
          <a:prstGeom prst="curvedConnector3">
            <a:avLst>
              <a:gd name="adj1" fmla="val -4760015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143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  <p:bldP spid="14" grpId="0" animBg="1"/>
      <p:bldP spid="15" grpId="0" animBg="1"/>
      <p:bldP spid="17" grpId="0" animBg="1"/>
      <p:bldP spid="19" grpId="0" animBg="1"/>
      <p:bldP spid="23" grpId="0" animBg="1"/>
      <p:bldP spid="24" grpId="0" animBg="1"/>
      <p:bldP spid="25" grpId="0" animBg="1"/>
      <p:bldP spid="56" grpId="0" animBg="1"/>
      <p:bldP spid="57" grpId="0" animBg="1"/>
      <p:bldP spid="60" grpId="0" animBg="1"/>
      <p:bldP spid="6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Serialisierungsgraphen: Beispiele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17">
                <a:extLst>
                  <a:ext uri="{FF2B5EF4-FFF2-40B4-BE49-F238E27FC236}">
                    <a16:creationId xmlns:a16="http://schemas.microsoft.com/office/drawing/2014/main" id="{14862C93-7D3E-D8B7-A404-E49FA78AF15E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DE" dirty="0"/>
                  <a:t>Schedule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en-DE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</m:e>
                    </m:d>
                  </m:oMath>
                </a14:m>
                <a:br>
                  <a:rPr lang="de-DE" dirty="0"/>
                </a:br>
                <a14:m>
                  <m:oMath xmlns:m="http://schemas.openxmlformats.org/officeDocument/2006/math">
                    <m:r>
                      <a:rPr lang="de-DE">
                        <a:latin typeface="Cambria Math" panose="02040503050406030204" pitchFamily="18" charset="0"/>
                      </a:rPr>
                      <m:t>            </m:t>
                    </m:r>
                    <m:d>
                      <m:dPr>
                        <m:begChr m:val=""/>
                        <m:endChr m:val="⟩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</m:d>
                  </m:oMath>
                </a14:m>
                <a:r>
                  <a:rPr lang="en-DE" dirty="0"/>
                  <a:t> </a:t>
                </a:r>
              </a:p>
              <a:p>
                <a:pPr lvl="1"/>
                <a:endParaRPr lang="en-DE" dirty="0"/>
              </a:p>
              <a:p>
                <a:pPr lvl="1"/>
                <a:endParaRPr lang="en-DE" dirty="0"/>
              </a:p>
              <a:p>
                <a:pPr lvl="1"/>
                <a:endParaRPr lang="en-DE" dirty="0"/>
              </a:p>
              <a:p>
                <a:r>
                  <a:rPr lang="en-DE" dirty="0"/>
                  <a:t>Schedule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en-DE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</m:e>
                    </m:d>
                  </m:oMath>
                </a14:m>
                <a:br>
                  <a:rPr lang="de-DE" dirty="0"/>
                </a:br>
                <a14:m>
                  <m:oMath xmlns:m="http://schemas.openxmlformats.org/officeDocument/2006/math">
                    <m:r>
                      <a:rPr lang="de-DE">
                        <a:latin typeface="Cambria Math" panose="02040503050406030204" pitchFamily="18" charset="0"/>
                      </a:rPr>
                      <m:t>            </m:t>
                    </m:r>
                    <m:d>
                      <m:dPr>
                        <m:begChr m:val=""/>
                        <m:endChr m:val="⟩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</m:d>
                  </m:oMath>
                </a14:m>
                <a:r>
                  <a:rPr lang="de-DE" i="1" dirty="0">
                    <a:latin typeface="Cambria Math" panose="02040503050406030204" pitchFamily="18" charset="0"/>
                  </a:rPr>
                  <a:t> </a:t>
                </a:r>
              </a:p>
              <a:p>
                <a:pPr lvl="1"/>
                <a:endParaRPr lang="en-DE" b="0" dirty="0"/>
              </a:p>
              <a:p>
                <a:endParaRPr lang="en-DE" dirty="0"/>
              </a:p>
              <a:p>
                <a:pPr lvl="1"/>
                <a:endParaRPr lang="en-DE" dirty="0"/>
              </a:p>
            </p:txBody>
          </p:sp>
        </mc:Choice>
        <mc:Fallback xmlns="">
          <p:sp>
            <p:nvSpPr>
              <p:cNvPr id="18" name="Content Placeholder 17">
                <a:extLst>
                  <a:ext uri="{FF2B5EF4-FFF2-40B4-BE49-F238E27FC236}">
                    <a16:creationId xmlns:a16="http://schemas.microsoft.com/office/drawing/2014/main" id="{14862C93-7D3E-D8B7-A404-E49FA78AF1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3"/>
                <a:stretch>
                  <a:fillRect l="-3256" t="-507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719" name="Content Placeholder 29718">
                <a:extLst>
                  <a:ext uri="{FF2B5EF4-FFF2-40B4-BE49-F238E27FC236}">
                    <a16:creationId xmlns:a16="http://schemas.microsoft.com/office/drawing/2014/main" id="{0C83469D-3E87-3B54-BDE3-E03F704DB68B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DE" dirty="0"/>
                  <a:t> nicht serialisierbar (Zyklus),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DE" dirty="0"/>
                  <a:t> ja</a:t>
                </a:r>
              </a:p>
            </p:txBody>
          </p:sp>
        </mc:Choice>
        <mc:Fallback xmlns="">
          <p:sp>
            <p:nvSpPr>
              <p:cNvPr id="29719" name="Content Placeholder 29718">
                <a:extLst>
                  <a:ext uri="{FF2B5EF4-FFF2-40B4-BE49-F238E27FC236}">
                    <a16:creationId xmlns:a16="http://schemas.microsoft.com/office/drawing/2014/main" id="{0C83469D-3E87-3B54-BDE3-E03F704DB6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4"/>
                <a:stretch>
                  <a:fillRect l="-2955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451D90-7D87-6C29-C9AE-0E60D3EBF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F8BC6-2D51-93E3-9ABC-940ADBF0C0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34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3" name="Table 32">
                <a:extLst>
                  <a:ext uri="{FF2B5EF4-FFF2-40B4-BE49-F238E27FC236}">
                    <a16:creationId xmlns:a16="http://schemas.microsoft.com/office/drawing/2014/main" id="{C5464361-62E3-E783-89EE-BB9E1E7B0EA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84806607"/>
                  </p:ext>
                </p:extLst>
              </p:nvPr>
            </p:nvGraphicFramePr>
            <p:xfrm>
              <a:off x="8238590" y="2197514"/>
              <a:ext cx="3593085" cy="37084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1155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i="0" u="none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3" name="Table 32">
                <a:extLst>
                  <a:ext uri="{FF2B5EF4-FFF2-40B4-BE49-F238E27FC236}">
                    <a16:creationId xmlns:a16="http://schemas.microsoft.com/office/drawing/2014/main" id="{C5464361-62E3-E783-89EE-BB9E1E7B0EA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84806607"/>
                  </p:ext>
                </p:extLst>
              </p:nvPr>
            </p:nvGraphicFramePr>
            <p:xfrm>
              <a:off x="8238590" y="2197514"/>
              <a:ext cx="3593085" cy="37084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1155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t="-3448" r="-917857" b="-9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1875" t="-3448" r="-100781" b="-9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21875" t="-3448" r="-781" b="-9206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5"/>
                          <a:stretch>
                            <a:fillRect l="-21875" t="-100000" r="-100781" b="-7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1875" t="-206897" r="-100781" b="-7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1875" t="-306897" r="-100781" b="-6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121875" t="-393333" r="-781" b="-4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121875" t="-510345" r="-781" b="-4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121875" t="-610345" r="-781" b="-3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1875" t="-710345" r="-100781" b="-2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1875" t="-783333" r="-100781" b="-1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1875" t="-913793" r="-100781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5676443-CEAC-5862-A5A6-F8EA67515093}"/>
              </a:ext>
            </a:extLst>
          </p:cNvPr>
          <p:cNvCxnSpPr>
            <a:cxnSpLocks/>
            <a:stCxn id="35" idx="3"/>
            <a:endCxn id="36" idx="1"/>
          </p:cNvCxnSpPr>
          <p:nvPr/>
        </p:nvCxnSpPr>
        <p:spPr>
          <a:xfrm>
            <a:off x="10110476" y="2759835"/>
            <a:ext cx="135484" cy="1864312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9A93962D-B626-0161-036C-1209CC2096F2}"/>
              </a:ext>
            </a:extLst>
          </p:cNvPr>
          <p:cNvSpPr/>
          <p:nvPr/>
        </p:nvSpPr>
        <p:spPr>
          <a:xfrm>
            <a:off x="8598476" y="2615835"/>
            <a:ext cx="1512000" cy="288000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DDF3C54-4F3B-12B5-B3E6-CA34DC66E7C9}"/>
              </a:ext>
            </a:extLst>
          </p:cNvPr>
          <p:cNvSpPr/>
          <p:nvPr/>
        </p:nvSpPr>
        <p:spPr>
          <a:xfrm>
            <a:off x="10245960" y="4480147"/>
            <a:ext cx="1512000" cy="288000"/>
          </a:xfrm>
          <a:prstGeom prst="rect">
            <a:avLst/>
          </a:prstGeom>
          <a:noFill/>
          <a:ln w="28575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0F8D5BD-B7D9-632E-6667-D80A18FC790B}"/>
              </a:ext>
            </a:extLst>
          </p:cNvPr>
          <p:cNvCxnSpPr>
            <a:cxnSpLocks/>
            <a:stCxn id="47" idx="3"/>
            <a:endCxn id="48" idx="1"/>
          </p:cNvCxnSpPr>
          <p:nvPr/>
        </p:nvCxnSpPr>
        <p:spPr>
          <a:xfrm>
            <a:off x="10106494" y="3501041"/>
            <a:ext cx="139466" cy="37077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412DC1B-E39D-9C79-7667-0A2078C22A83}"/>
              </a:ext>
            </a:extLst>
          </p:cNvPr>
          <p:cNvCxnSpPr>
            <a:cxnSpLocks/>
            <a:stCxn id="47" idx="3"/>
            <a:endCxn id="49" idx="1"/>
          </p:cNvCxnSpPr>
          <p:nvPr/>
        </p:nvCxnSpPr>
        <p:spPr>
          <a:xfrm>
            <a:off x="10106494" y="3501041"/>
            <a:ext cx="139466" cy="111809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4BC288E8-ED09-4D62-6C75-666EE20C6488}"/>
              </a:ext>
            </a:extLst>
          </p:cNvPr>
          <p:cNvSpPr/>
          <p:nvPr/>
        </p:nvSpPr>
        <p:spPr>
          <a:xfrm>
            <a:off x="8594494" y="3357041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DB31543-DE08-DD55-DA0B-5179CEDBAA4E}"/>
              </a:ext>
            </a:extLst>
          </p:cNvPr>
          <p:cNvSpPr/>
          <p:nvPr/>
        </p:nvSpPr>
        <p:spPr>
          <a:xfrm>
            <a:off x="10245960" y="3727813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F0A4282-8106-682E-0889-EEFEE38F2D80}"/>
              </a:ext>
            </a:extLst>
          </p:cNvPr>
          <p:cNvSpPr/>
          <p:nvPr/>
        </p:nvSpPr>
        <p:spPr>
          <a:xfrm>
            <a:off x="10245960" y="4475133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0" name="Table 49">
                <a:extLst>
                  <a:ext uri="{FF2B5EF4-FFF2-40B4-BE49-F238E27FC236}">
                    <a16:creationId xmlns:a16="http://schemas.microsoft.com/office/drawing/2014/main" id="{CB30D6E7-9AA2-0764-E5F0-CE58D1D0486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38598417"/>
                  </p:ext>
                </p:extLst>
              </p:nvPr>
            </p:nvGraphicFramePr>
            <p:xfrm>
              <a:off x="4460685" y="2202911"/>
              <a:ext cx="3593085" cy="37084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1155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u="none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i="0" u="none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i="1" u="none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0" name="Table 49">
                <a:extLst>
                  <a:ext uri="{FF2B5EF4-FFF2-40B4-BE49-F238E27FC236}">
                    <a16:creationId xmlns:a16="http://schemas.microsoft.com/office/drawing/2014/main" id="{CB30D6E7-9AA2-0764-E5F0-CE58D1D0486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38598417"/>
                  </p:ext>
                </p:extLst>
              </p:nvPr>
            </p:nvGraphicFramePr>
            <p:xfrm>
              <a:off x="4460685" y="2202911"/>
              <a:ext cx="3593085" cy="37084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1155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571" t="-3448" r="-917857" b="-9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2656" t="-3448" r="-100781" b="-9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22656" t="-3448" r="-781" b="-9206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6"/>
                          <a:stretch>
                            <a:fillRect l="-22656" t="-100000" r="-100781" b="-7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22656" t="-206897" r="-100781" b="-7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122656" t="-306897" r="-781" b="-6172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122656" t="-393333" r="-781" b="-4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22656" t="-510345" r="-100781" b="-4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22656" t="-610345" r="-100781" b="-3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122656" t="-710345" r="-781" b="-2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22656" t="-783333" r="-100781" b="-1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2656" t="-913793" r="-100781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8AEB1D5-D6A8-5F8B-CA1A-73A2F30B8922}"/>
              </a:ext>
            </a:extLst>
          </p:cNvPr>
          <p:cNvCxnSpPr>
            <a:cxnSpLocks/>
            <a:stCxn id="52" idx="3"/>
            <a:endCxn id="53" idx="1"/>
          </p:cNvCxnSpPr>
          <p:nvPr/>
        </p:nvCxnSpPr>
        <p:spPr>
          <a:xfrm>
            <a:off x="6390021" y="2762678"/>
            <a:ext cx="94451" cy="2221298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670040AA-E86C-F792-0805-D045A1548D7C}"/>
              </a:ext>
            </a:extLst>
          </p:cNvPr>
          <p:cNvSpPr/>
          <p:nvPr/>
        </p:nvSpPr>
        <p:spPr>
          <a:xfrm>
            <a:off x="4878021" y="2618678"/>
            <a:ext cx="1512000" cy="288000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779A329-D5A0-67D5-338B-B8C91146C717}"/>
              </a:ext>
            </a:extLst>
          </p:cNvPr>
          <p:cNvSpPr/>
          <p:nvPr/>
        </p:nvSpPr>
        <p:spPr>
          <a:xfrm>
            <a:off x="6484472" y="4839976"/>
            <a:ext cx="1512000" cy="288000"/>
          </a:xfrm>
          <a:prstGeom prst="rect">
            <a:avLst/>
          </a:prstGeom>
          <a:noFill/>
          <a:ln w="28575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0FB30BE-031A-84EF-E68A-646012592E0B}"/>
              </a:ext>
            </a:extLst>
          </p:cNvPr>
          <p:cNvCxnSpPr>
            <a:cxnSpLocks/>
            <a:stCxn id="57" idx="3"/>
            <a:endCxn id="58" idx="1"/>
          </p:cNvCxnSpPr>
          <p:nvPr/>
        </p:nvCxnSpPr>
        <p:spPr>
          <a:xfrm flipV="1">
            <a:off x="6390021" y="3496162"/>
            <a:ext cx="94451" cy="72885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98198BB-5316-DD52-D37E-2B46BF8166EF}"/>
              </a:ext>
            </a:extLst>
          </p:cNvPr>
          <p:cNvCxnSpPr>
            <a:cxnSpLocks/>
            <a:stCxn id="57" idx="3"/>
            <a:endCxn id="59" idx="1"/>
          </p:cNvCxnSpPr>
          <p:nvPr/>
        </p:nvCxnSpPr>
        <p:spPr>
          <a:xfrm>
            <a:off x="6390021" y="4225018"/>
            <a:ext cx="94451" cy="758958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74DDE446-6C87-DE60-2AD3-BD0B8AE390FC}"/>
              </a:ext>
            </a:extLst>
          </p:cNvPr>
          <p:cNvSpPr/>
          <p:nvPr/>
        </p:nvSpPr>
        <p:spPr>
          <a:xfrm>
            <a:off x="4878021" y="4081018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D6EF4F3-42B4-43C2-7E26-435CE79609ED}"/>
              </a:ext>
            </a:extLst>
          </p:cNvPr>
          <p:cNvSpPr/>
          <p:nvPr/>
        </p:nvSpPr>
        <p:spPr>
          <a:xfrm>
            <a:off x="6484472" y="3352162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11F587B-F924-1AA4-7236-FD952CFED9BB}"/>
              </a:ext>
            </a:extLst>
          </p:cNvPr>
          <p:cNvSpPr/>
          <p:nvPr/>
        </p:nvSpPr>
        <p:spPr>
          <a:xfrm>
            <a:off x="6484472" y="4839976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3E6D6A55-77B0-00EC-BC81-2CA2296E7812}"/>
                  </a:ext>
                </a:extLst>
              </p:cNvPr>
              <p:cNvSpPr txBox="1"/>
              <p:nvPr/>
            </p:nvSpPr>
            <p:spPr>
              <a:xfrm>
                <a:off x="1247859" y="3013939"/>
                <a:ext cx="636476" cy="51935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3E6D6A55-77B0-00EC-BC81-2CA2296E78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7859" y="3013939"/>
                <a:ext cx="636476" cy="51935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66E6F294-BE44-8322-D531-1537A7C6D0C8}"/>
                  </a:ext>
                </a:extLst>
              </p:cNvPr>
              <p:cNvSpPr txBox="1"/>
              <p:nvPr/>
            </p:nvSpPr>
            <p:spPr>
              <a:xfrm>
                <a:off x="2772569" y="3011208"/>
                <a:ext cx="643959" cy="51935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66E6F294-BE44-8322-D531-1537A7C6D0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2569" y="3011208"/>
                <a:ext cx="643959" cy="519351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Curved Connector 61">
            <a:extLst>
              <a:ext uri="{FF2B5EF4-FFF2-40B4-BE49-F238E27FC236}">
                <a16:creationId xmlns:a16="http://schemas.microsoft.com/office/drawing/2014/main" id="{CCEA964E-18E9-87A3-DC7A-80D9151AD507}"/>
              </a:ext>
            </a:extLst>
          </p:cNvPr>
          <p:cNvCxnSpPr>
            <a:stCxn id="60" idx="7"/>
            <a:endCxn id="61" idx="1"/>
          </p:cNvCxnSpPr>
          <p:nvPr/>
        </p:nvCxnSpPr>
        <p:spPr>
          <a:xfrm rot="5400000" flipH="1" flipV="1">
            <a:off x="2327635" y="2550756"/>
            <a:ext cx="2731" cy="1075750"/>
          </a:xfrm>
          <a:prstGeom prst="curvedConnector3">
            <a:avLst>
              <a:gd name="adj1" fmla="val 5236141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696" name="TextBox 29695">
                <a:extLst>
                  <a:ext uri="{FF2B5EF4-FFF2-40B4-BE49-F238E27FC236}">
                    <a16:creationId xmlns:a16="http://schemas.microsoft.com/office/drawing/2014/main" id="{884E0D32-AB03-023B-2137-4D9BCB8C8DBB}"/>
                  </a:ext>
                </a:extLst>
              </p:cNvPr>
              <p:cNvSpPr txBox="1"/>
              <p:nvPr/>
            </p:nvSpPr>
            <p:spPr>
              <a:xfrm>
                <a:off x="1242180" y="5152992"/>
                <a:ext cx="636476" cy="51935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29696" name="TextBox 29695">
                <a:extLst>
                  <a:ext uri="{FF2B5EF4-FFF2-40B4-BE49-F238E27FC236}">
                    <a16:creationId xmlns:a16="http://schemas.microsoft.com/office/drawing/2014/main" id="{884E0D32-AB03-023B-2137-4D9BCB8C8D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2180" y="5152992"/>
                <a:ext cx="636476" cy="519351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697" name="TextBox 29696">
                <a:extLst>
                  <a:ext uri="{FF2B5EF4-FFF2-40B4-BE49-F238E27FC236}">
                    <a16:creationId xmlns:a16="http://schemas.microsoft.com/office/drawing/2014/main" id="{E65927BD-133F-1A5B-ABED-27970AAFA103}"/>
                  </a:ext>
                </a:extLst>
              </p:cNvPr>
              <p:cNvSpPr txBox="1"/>
              <p:nvPr/>
            </p:nvSpPr>
            <p:spPr>
              <a:xfrm>
                <a:off x="2766890" y="5150261"/>
                <a:ext cx="643959" cy="51935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29697" name="TextBox 29696">
                <a:extLst>
                  <a:ext uri="{FF2B5EF4-FFF2-40B4-BE49-F238E27FC236}">
                    <a16:creationId xmlns:a16="http://schemas.microsoft.com/office/drawing/2014/main" id="{E65927BD-133F-1A5B-ABED-27970AAFA1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6890" y="5150261"/>
                <a:ext cx="643959" cy="519351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698" name="Curved Connector 29697">
            <a:extLst>
              <a:ext uri="{FF2B5EF4-FFF2-40B4-BE49-F238E27FC236}">
                <a16:creationId xmlns:a16="http://schemas.microsoft.com/office/drawing/2014/main" id="{5A111BB0-0E8C-7B06-2EB2-9C373D5407A5}"/>
              </a:ext>
            </a:extLst>
          </p:cNvPr>
          <p:cNvCxnSpPr>
            <a:cxnSpLocks/>
            <a:stCxn id="29696" idx="7"/>
            <a:endCxn id="29697" idx="1"/>
          </p:cNvCxnSpPr>
          <p:nvPr/>
        </p:nvCxnSpPr>
        <p:spPr>
          <a:xfrm rot="5400000" flipH="1" flipV="1">
            <a:off x="2321956" y="4689809"/>
            <a:ext cx="2731" cy="1075750"/>
          </a:xfrm>
          <a:prstGeom prst="curvedConnector3">
            <a:avLst>
              <a:gd name="adj1" fmla="val 4483742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00" name="Curved Connector 29699">
            <a:extLst>
              <a:ext uri="{FF2B5EF4-FFF2-40B4-BE49-F238E27FC236}">
                <a16:creationId xmlns:a16="http://schemas.microsoft.com/office/drawing/2014/main" id="{7C6CD7A7-1B6D-CDF1-157D-3EE06C847282}"/>
              </a:ext>
            </a:extLst>
          </p:cNvPr>
          <p:cNvCxnSpPr>
            <a:cxnSpLocks/>
            <a:stCxn id="61" idx="3"/>
            <a:endCxn id="60" idx="5"/>
          </p:cNvCxnSpPr>
          <p:nvPr/>
        </p:nvCxnSpPr>
        <p:spPr>
          <a:xfrm rot="5400000">
            <a:off x="2327635" y="2917992"/>
            <a:ext cx="2731" cy="1075750"/>
          </a:xfrm>
          <a:prstGeom prst="curvedConnector3">
            <a:avLst>
              <a:gd name="adj1" fmla="val 4483889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15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47" grpId="0" animBg="1"/>
      <p:bldP spid="48" grpId="0" animBg="1"/>
      <p:bldP spid="49" grpId="0" animBg="1"/>
      <p:bldP spid="52" grpId="0" animBg="1"/>
      <p:bldP spid="53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29696" grpId="0" animBg="1"/>
      <p:bldP spid="2969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/>
              <a:t>Serialisierungsgraphen: Beispiele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ontent Placeholder 39">
                <a:extLst>
                  <a:ext uri="{FF2B5EF4-FFF2-40B4-BE49-F238E27FC236}">
                    <a16:creationId xmlns:a16="http://schemas.microsoft.com/office/drawing/2014/main" id="{21E4FC34-E28D-1C45-94C9-A66CDBB2E6B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6079275" cy="4240848"/>
              </a:xfrm>
            </p:spPr>
            <p:txBody>
              <a:bodyPr>
                <a:noAutofit/>
              </a:bodyPr>
              <a:lstStyle/>
              <a:p>
                <a:r>
                  <a:rPr lang="de-DE" dirty="0"/>
                  <a:t>Transaktionen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r>
                  <a:rPr lang="de-DE" dirty="0"/>
                  <a:t>Schedule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de-DE" dirty="0"/>
                  <a:t> rechts</a:t>
                </a:r>
              </a:p>
              <a:p>
                <a:pPr lvl="1"/>
                <a:r>
                  <a:rPr lang="de-DE" dirty="0"/>
                  <a:t>Serialisierungsgraph:</a:t>
                </a:r>
              </a:p>
              <a:p>
                <a:pPr lvl="2"/>
                <a:r>
                  <a:rPr lang="de-DE" dirty="0"/>
                  <a:t>Zyklen im Graph</a:t>
                </a:r>
                <a:endParaRPr lang="de-DE" baseline="-25000" dirty="0"/>
              </a:p>
              <a:p>
                <a:pPr lvl="2">
                  <a:buFont typeface="Zapf Dingbats"/>
                  <a:buChar char="➝"/>
                </a:pPr>
                <a:r>
                  <a:rPr lang="de-DE" dirty="0">
                    <a:sym typeface="Symbol" pitchFamily="1" charset="2"/>
                  </a:rPr>
                  <a:t> Nicht serialisierbar (kein </a:t>
                </a:r>
                <a:br>
                  <a:rPr lang="de-DE" dirty="0">
                    <a:sym typeface="Symbol" pitchFamily="1" charset="2"/>
                  </a:rPr>
                </a:br>
                <a:r>
                  <a:rPr lang="de-DE" dirty="0">
                    <a:sym typeface="Symbol" pitchFamily="1" charset="2"/>
                  </a:rPr>
                  <a:t>äquivalenter serieller Schedule)</a:t>
                </a:r>
              </a:p>
            </p:txBody>
          </p:sp>
        </mc:Choice>
        <mc:Fallback xmlns="">
          <p:sp>
            <p:nvSpPr>
              <p:cNvPr id="40" name="Content Placeholder 39">
                <a:extLst>
                  <a:ext uri="{FF2B5EF4-FFF2-40B4-BE49-F238E27FC236}">
                    <a16:creationId xmlns:a16="http://schemas.microsoft.com/office/drawing/2014/main" id="{21E4FC34-E28D-1C45-94C9-A66CDBB2E6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6079275" cy="4240848"/>
              </a:xfrm>
              <a:blipFill>
                <a:blip r:embed="rId3"/>
                <a:stretch>
                  <a:fillRect l="-2923" t="-2985" b="-388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47432A-A1C8-4D28-9864-1D8038A0031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5A6A2D-D4FF-93CE-4818-E923CBBA80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A7A2723-CCFB-96D8-83D9-DE6EF21B7AE7}"/>
                  </a:ext>
                </a:extLst>
              </p:cNvPr>
              <p:cNvSpPr txBox="1"/>
              <p:nvPr/>
            </p:nvSpPr>
            <p:spPr>
              <a:xfrm>
                <a:off x="4289346" y="4404739"/>
                <a:ext cx="636476" cy="51935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A7A2723-CCFB-96D8-83D9-DE6EF21B7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9346" y="4404739"/>
                <a:ext cx="636476" cy="51935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8CCB3FA-5058-E005-BCB7-F44AEB564FBE}"/>
                  </a:ext>
                </a:extLst>
              </p:cNvPr>
              <p:cNvSpPr txBox="1"/>
              <p:nvPr/>
            </p:nvSpPr>
            <p:spPr>
              <a:xfrm>
                <a:off x="5814056" y="4402008"/>
                <a:ext cx="643959" cy="51935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8CCB3FA-5058-E005-BCB7-F44AEB564F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4056" y="4402008"/>
                <a:ext cx="643959" cy="51935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id="{35FBFDE7-DD0A-D81A-1DC9-F511320E4A1F}"/>
              </a:ext>
            </a:extLst>
          </p:cNvPr>
          <p:cNvCxnSpPr>
            <a:stCxn id="7" idx="7"/>
            <a:endCxn id="8" idx="1"/>
          </p:cNvCxnSpPr>
          <p:nvPr/>
        </p:nvCxnSpPr>
        <p:spPr>
          <a:xfrm rot="5400000" flipH="1" flipV="1">
            <a:off x="5369122" y="3941556"/>
            <a:ext cx="2731" cy="1075750"/>
          </a:xfrm>
          <a:prstGeom prst="curvedConnector3">
            <a:avLst>
              <a:gd name="adj1" fmla="val 5236141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F2DACD27-DB7D-B487-B1DF-6C09E09D8ECE}"/>
              </a:ext>
            </a:extLst>
          </p:cNvPr>
          <p:cNvCxnSpPr>
            <a:cxnSpLocks/>
            <a:stCxn id="8" idx="3"/>
            <a:endCxn id="7" idx="5"/>
          </p:cNvCxnSpPr>
          <p:nvPr/>
        </p:nvCxnSpPr>
        <p:spPr>
          <a:xfrm rot="5400000">
            <a:off x="5369122" y="4308792"/>
            <a:ext cx="2731" cy="1075750"/>
          </a:xfrm>
          <a:prstGeom prst="curvedConnector3">
            <a:avLst>
              <a:gd name="adj1" fmla="val 4483889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FB5A627-1C94-6592-BBD4-C60B5A2A7AC5}"/>
                  </a:ext>
                </a:extLst>
              </p:cNvPr>
              <p:cNvSpPr txBox="1"/>
              <p:nvPr/>
            </p:nvSpPr>
            <p:spPr>
              <a:xfrm>
                <a:off x="5042758" y="5386563"/>
                <a:ext cx="643959" cy="51935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FB5A627-1C94-6592-BBD4-C60B5A2A7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2758" y="5386563"/>
                <a:ext cx="643959" cy="519351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B77B86A-D4D5-9B94-AAA1-F25184C14256}"/>
              </a:ext>
            </a:extLst>
          </p:cNvPr>
          <p:cNvCxnSpPr>
            <a:stCxn id="8" idx="4"/>
            <a:endCxn id="13" idx="7"/>
          </p:cNvCxnSpPr>
          <p:nvPr/>
        </p:nvCxnSpPr>
        <p:spPr>
          <a:xfrm flipH="1">
            <a:off x="5592411" y="4921359"/>
            <a:ext cx="543625" cy="5412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261EB1A-4BEF-6900-AA72-803DE229D06E}"/>
              </a:ext>
            </a:extLst>
          </p:cNvPr>
          <p:cNvCxnSpPr>
            <a:cxnSpLocks/>
            <a:stCxn id="13" idx="1"/>
            <a:endCxn id="7" idx="4"/>
          </p:cNvCxnSpPr>
          <p:nvPr/>
        </p:nvCxnSpPr>
        <p:spPr>
          <a:xfrm flipH="1" flipV="1">
            <a:off x="4607584" y="4924090"/>
            <a:ext cx="529480" cy="5385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4" name="Table 23">
                <a:extLst>
                  <a:ext uri="{FF2B5EF4-FFF2-40B4-BE49-F238E27FC236}">
                    <a16:creationId xmlns:a16="http://schemas.microsoft.com/office/drawing/2014/main" id="{5EA7B76A-CC4F-CD71-9626-8917DF1323C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92091901"/>
                  </p:ext>
                </p:extLst>
              </p:nvPr>
            </p:nvGraphicFramePr>
            <p:xfrm>
              <a:off x="6565237" y="696945"/>
              <a:ext cx="5266438" cy="5208969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03543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24989914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2456236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10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7676256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11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3122468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12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6115732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13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4" name="Table 23">
                <a:extLst>
                  <a:ext uri="{FF2B5EF4-FFF2-40B4-BE49-F238E27FC236}">
                    <a16:creationId xmlns:a16="http://schemas.microsoft.com/office/drawing/2014/main" id="{5EA7B76A-CC4F-CD71-9626-8917DF1323C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92091901"/>
                  </p:ext>
                </p:extLst>
              </p:nvPr>
            </p:nvGraphicFramePr>
            <p:xfrm>
              <a:off x="6565237" y="696945"/>
              <a:ext cx="5266438" cy="5208969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03543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2498991486"/>
                        </a:ext>
                      </a:extLst>
                    </a:gridCol>
                  </a:tblGrid>
                  <a:tr h="388049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r="-1203125" b="-12387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25000" r="-200781" b="-12387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25000" r="-100781" b="-12387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225000" r="-781" b="-12387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7"/>
                          <a:stretch>
                            <a:fillRect l="-125000" t="-106897" r="-100781" b="-12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l="-125000" t="-206897" r="-100781" b="-11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l="-125000" t="-296667" r="-100781" b="-98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l="-225000" t="-410345" r="-781" b="-9206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l="-225000" t="-510345" r="-781" b="-8206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l="-25000" t="-590000" r="-200781" b="-6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l="-25000" t="-713793" r="-200781" b="-6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l="-225000" t="-813793" r="-781" b="-5172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l="-225000" t="-883333" r="-781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56236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10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l="-125000" t="-1017241" r="-100781" b="-3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7676256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11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l="-25000" t="-1117241" r="-200781" b="-2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3122468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12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l="-25000" t="-1176667" r="-200781" b="-1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6115732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13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25000" t="-1320690" r="-100781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5FD6A86F-D90A-1D42-9B7C-66FCACFBDACB}"/>
              </a:ext>
            </a:extLst>
          </p:cNvPr>
          <p:cNvSpPr/>
          <p:nvPr/>
        </p:nvSpPr>
        <p:spPr>
          <a:xfrm>
            <a:off x="8638611" y="1144790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FE33169-76C7-3E46-9D31-A53D158349A8}"/>
              </a:ext>
            </a:extLst>
          </p:cNvPr>
          <p:cNvCxnSpPr>
            <a:cxnSpLocks/>
            <a:stCxn id="22" idx="1"/>
            <a:endCxn id="18" idx="3"/>
          </p:cNvCxnSpPr>
          <p:nvPr/>
        </p:nvCxnSpPr>
        <p:spPr>
          <a:xfrm flipH="1" flipV="1">
            <a:off x="10150611" y="1288790"/>
            <a:ext cx="112820" cy="2958277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21EFD593-4C9B-E249-92CA-A3059A3D0D3A}"/>
              </a:ext>
            </a:extLst>
          </p:cNvPr>
          <p:cNvSpPr/>
          <p:nvPr/>
        </p:nvSpPr>
        <p:spPr>
          <a:xfrm>
            <a:off x="10263431" y="4103067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4AF5A67-8830-2B43-B29B-EC10461F2CC8}"/>
              </a:ext>
            </a:extLst>
          </p:cNvPr>
          <p:cNvSpPr/>
          <p:nvPr/>
        </p:nvSpPr>
        <p:spPr>
          <a:xfrm>
            <a:off x="8638610" y="1500343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9CF6577-64D3-8647-A489-06979C23B1A1}"/>
              </a:ext>
            </a:extLst>
          </p:cNvPr>
          <p:cNvSpPr/>
          <p:nvPr/>
        </p:nvSpPr>
        <p:spPr>
          <a:xfrm>
            <a:off x="6986763" y="5223242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A08A30A-F78A-5649-821B-5807F676EC1F}"/>
              </a:ext>
            </a:extLst>
          </p:cNvPr>
          <p:cNvCxnSpPr>
            <a:cxnSpLocks/>
            <a:stCxn id="37" idx="3"/>
            <a:endCxn id="25" idx="1"/>
          </p:cNvCxnSpPr>
          <p:nvPr/>
        </p:nvCxnSpPr>
        <p:spPr>
          <a:xfrm flipV="1">
            <a:off x="8498763" y="1644343"/>
            <a:ext cx="139847" cy="3722899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6DC9E6D1-79FA-9544-9D84-5BB3691E3F1D}"/>
              </a:ext>
            </a:extLst>
          </p:cNvPr>
          <p:cNvSpPr/>
          <p:nvPr/>
        </p:nvSpPr>
        <p:spPr>
          <a:xfrm>
            <a:off x="6984509" y="2990301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C9B728C-06E8-7647-A254-08C8CFEC175F}"/>
              </a:ext>
            </a:extLst>
          </p:cNvPr>
          <p:cNvSpPr/>
          <p:nvPr/>
        </p:nvSpPr>
        <p:spPr>
          <a:xfrm>
            <a:off x="8651883" y="5577653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7EA101A-BAB7-034A-A82C-EE323D15570E}"/>
              </a:ext>
            </a:extLst>
          </p:cNvPr>
          <p:cNvCxnSpPr>
            <a:cxnSpLocks/>
            <a:stCxn id="55" idx="1"/>
            <a:endCxn id="54" idx="3"/>
          </p:cNvCxnSpPr>
          <p:nvPr/>
        </p:nvCxnSpPr>
        <p:spPr>
          <a:xfrm flipH="1" flipV="1">
            <a:off x="8496509" y="3134301"/>
            <a:ext cx="155374" cy="258735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ectangle 111">
            <a:extLst>
              <a:ext uri="{FF2B5EF4-FFF2-40B4-BE49-F238E27FC236}">
                <a16:creationId xmlns:a16="http://schemas.microsoft.com/office/drawing/2014/main" id="{49B9F3EA-D480-9C45-B1F4-5C24205A6C9D}"/>
              </a:ext>
            </a:extLst>
          </p:cNvPr>
          <p:cNvSpPr/>
          <p:nvPr/>
        </p:nvSpPr>
        <p:spPr>
          <a:xfrm>
            <a:off x="10265490" y="2253613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94B0AFD-9C54-CA4A-9EEC-A8226486D8E1}"/>
              </a:ext>
            </a:extLst>
          </p:cNvPr>
          <p:cNvCxnSpPr>
            <a:cxnSpLocks/>
            <a:stCxn id="37" idx="3"/>
            <a:endCxn id="112" idx="1"/>
          </p:cNvCxnSpPr>
          <p:nvPr/>
        </p:nvCxnSpPr>
        <p:spPr>
          <a:xfrm flipV="1">
            <a:off x="8498763" y="2397613"/>
            <a:ext cx="1766727" cy="2969629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3" name="Table 5">
                <a:extLst>
                  <a:ext uri="{FF2B5EF4-FFF2-40B4-BE49-F238E27FC236}">
                    <a16:creationId xmlns:a16="http://schemas.microsoft.com/office/drawing/2014/main" id="{78B8FF61-C2B0-4D97-A718-263B795CD26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26048249"/>
                  </p:ext>
                </p:extLst>
              </p:nvPr>
            </p:nvGraphicFramePr>
            <p:xfrm>
              <a:off x="480604" y="1985609"/>
              <a:ext cx="1621028" cy="18542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621028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read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item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oMath>
                          </a14:m>
                          <a:r>
                            <a:rPr lang="en-DE" dirty="0"/>
                            <a:t> 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write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item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oMath>
                          </a14:m>
                          <a:r>
                            <a:rPr lang="en-DE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read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item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</m:d>
                            </m:oMath>
                          </a14:m>
                          <a:r>
                            <a:rPr lang="en-DE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write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item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</m:d>
                            </m:oMath>
                          </a14:m>
                          <a:r>
                            <a:rPr lang="en-DE" dirty="0"/>
                            <a:t> </a:t>
                          </a:r>
                        </a:p>
                      </a:txBody>
                      <a:tcPr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3" name="Table 5">
                <a:extLst>
                  <a:ext uri="{FF2B5EF4-FFF2-40B4-BE49-F238E27FC236}">
                    <a16:creationId xmlns:a16="http://schemas.microsoft.com/office/drawing/2014/main" id="{78B8FF61-C2B0-4D97-A718-263B795CD26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26048249"/>
                  </p:ext>
                </p:extLst>
              </p:nvPr>
            </p:nvGraphicFramePr>
            <p:xfrm>
              <a:off x="480604" y="1985609"/>
              <a:ext cx="1621028" cy="18542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621028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r="-775" b="-4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8"/>
                          <a:stretch>
                            <a:fillRect t="-96667" r="-775" b="-29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8"/>
                          <a:stretch>
                            <a:fillRect t="-203448" r="-775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8"/>
                          <a:stretch>
                            <a:fillRect t="-293333" r="-775" b="-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t="-406897" r="-7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4" name="Table 43">
                <a:extLst>
                  <a:ext uri="{FF2B5EF4-FFF2-40B4-BE49-F238E27FC236}">
                    <a16:creationId xmlns:a16="http://schemas.microsoft.com/office/drawing/2014/main" id="{DD93E28A-8B82-93FC-E14D-A7C39AB5B3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62038141"/>
                  </p:ext>
                </p:extLst>
              </p:nvPr>
            </p:nvGraphicFramePr>
            <p:xfrm>
              <a:off x="2230830" y="1985609"/>
              <a:ext cx="1620965" cy="22250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07290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8814593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4" name="Table 43">
                <a:extLst>
                  <a:ext uri="{FF2B5EF4-FFF2-40B4-BE49-F238E27FC236}">
                    <a16:creationId xmlns:a16="http://schemas.microsoft.com/office/drawing/2014/main" id="{DD93E28A-8B82-93FC-E14D-A7C39AB5B3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62038141"/>
                  </p:ext>
                </p:extLst>
              </p:nvPr>
            </p:nvGraphicFramePr>
            <p:xfrm>
              <a:off x="2230830" y="1985609"/>
              <a:ext cx="1620965" cy="22250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9"/>
                          <a:stretch>
                            <a:fillRect b="-5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9"/>
                          <a:stretch>
                            <a:fillRect t="-96667" b="-39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9"/>
                          <a:stretch>
                            <a:fillRect t="-203448" b="-3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9"/>
                          <a:stretch>
                            <a:fillRect t="-303448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9"/>
                          <a:stretch>
                            <a:fillRect t="-390000" b="-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07290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9"/>
                          <a:stretch>
                            <a:fillRect t="-5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8814593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5" name="Table 44">
                <a:extLst>
                  <a:ext uri="{FF2B5EF4-FFF2-40B4-BE49-F238E27FC236}">
                    <a16:creationId xmlns:a16="http://schemas.microsoft.com/office/drawing/2014/main" id="{1061653A-C546-1244-EEB9-E4687E545B4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50633759"/>
                  </p:ext>
                </p:extLst>
              </p:nvPr>
            </p:nvGraphicFramePr>
            <p:xfrm>
              <a:off x="4070638" y="1985609"/>
              <a:ext cx="1611440" cy="18542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611440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read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item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</m:d>
                            </m:oMath>
                          </a14:m>
                          <a:r>
                            <a:rPr lang="en-DE" dirty="0"/>
                            <a:t> 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Z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072903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5" name="Table 44">
                <a:extLst>
                  <a:ext uri="{FF2B5EF4-FFF2-40B4-BE49-F238E27FC236}">
                    <a16:creationId xmlns:a16="http://schemas.microsoft.com/office/drawing/2014/main" id="{1061653A-C546-1244-EEB9-E4687E545B4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50633759"/>
                  </p:ext>
                </p:extLst>
              </p:nvPr>
            </p:nvGraphicFramePr>
            <p:xfrm>
              <a:off x="4070638" y="1985609"/>
              <a:ext cx="1611440" cy="18542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611440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  <a:stretch>
                            <a:fillRect r="-781" b="-4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10"/>
                          <a:stretch>
                            <a:fillRect t="-96667" r="-781" b="-29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10"/>
                          <a:stretch>
                            <a:fillRect t="-203448" r="-781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10"/>
                          <a:stretch>
                            <a:fillRect t="-293333" r="-781" b="-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10"/>
                          <a:stretch>
                            <a:fillRect t="-406897" r="-7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072903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D61681DD-912D-6E10-78A6-25D253E2BB3A}"/>
              </a:ext>
            </a:extLst>
          </p:cNvPr>
          <p:cNvSpPr txBox="1"/>
          <p:nvPr/>
        </p:nvSpPr>
        <p:spPr>
          <a:xfrm>
            <a:off x="4137027" y="6207590"/>
            <a:ext cx="3917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1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In Tabelle keine weiteren Konflikte hervorgehoben, die zu einer schon bestehenden Kante gehören.</a:t>
            </a:r>
          </a:p>
        </p:txBody>
      </p:sp>
    </p:spTree>
    <p:extLst>
      <p:ext uri="{BB962C8B-B14F-4D97-AF65-F5344CB8AC3E}">
        <p14:creationId xmlns:p14="http://schemas.microsoft.com/office/powerpoint/2010/main" val="210802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  <p:bldP spid="18" grpId="0" animBg="1"/>
      <p:bldP spid="22" grpId="0" animBg="1"/>
      <p:bldP spid="25" grpId="0" animBg="1"/>
      <p:bldP spid="37" grpId="0" animBg="1"/>
      <p:bldP spid="54" grpId="0" animBg="1"/>
      <p:bldP spid="55" grpId="0" animBg="1"/>
      <p:bldP spid="1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/>
              <a:t>Serialisierungsgraphen: Beispiele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ontent Placeholder 39">
                <a:extLst>
                  <a:ext uri="{FF2B5EF4-FFF2-40B4-BE49-F238E27FC236}">
                    <a16:creationId xmlns:a16="http://schemas.microsoft.com/office/drawing/2014/main" id="{21E4FC34-E28D-1C45-94C9-A66CDBB2E6B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6079275" cy="4240848"/>
              </a:xfrm>
            </p:spPr>
            <p:txBody>
              <a:bodyPr>
                <a:noAutofit/>
              </a:bodyPr>
              <a:lstStyle/>
              <a:p>
                <a:r>
                  <a:rPr lang="de-DE" dirty="0"/>
                  <a:t>Transaktionen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r>
                  <a:rPr lang="de-DE" dirty="0"/>
                  <a:t>Schedule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de-DE" dirty="0"/>
                  <a:t> rechts</a:t>
                </a:r>
              </a:p>
              <a:p>
                <a:pPr lvl="1"/>
                <a:r>
                  <a:rPr lang="de-DE" dirty="0"/>
                  <a:t>Serialisierungsgraph:</a:t>
                </a:r>
              </a:p>
              <a:p>
                <a:pPr lvl="2"/>
                <a:r>
                  <a:rPr lang="de-DE" dirty="0"/>
                  <a:t>Graph </a:t>
                </a:r>
                <a:r>
                  <a:rPr lang="de-DE" dirty="0" err="1"/>
                  <a:t>zyklenfrei</a:t>
                </a:r>
                <a:endParaRPr lang="de-DE" baseline="-25000" dirty="0"/>
              </a:p>
              <a:p>
                <a:pPr lvl="2">
                  <a:buFont typeface="Zapf Dingbats"/>
                  <a:buChar char="➝"/>
                </a:pPr>
                <a:r>
                  <a:rPr lang="de-DE" dirty="0">
                    <a:sym typeface="Symbol" pitchFamily="1" charset="2"/>
                  </a:rPr>
                  <a:t> Serialisierbar</a:t>
                </a:r>
              </a:p>
            </p:txBody>
          </p:sp>
        </mc:Choice>
        <mc:Fallback xmlns="">
          <p:sp>
            <p:nvSpPr>
              <p:cNvPr id="40" name="Content Placeholder 39">
                <a:extLst>
                  <a:ext uri="{FF2B5EF4-FFF2-40B4-BE49-F238E27FC236}">
                    <a16:creationId xmlns:a16="http://schemas.microsoft.com/office/drawing/2014/main" id="{21E4FC34-E28D-1C45-94C9-A66CDBB2E6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6079275" cy="4240848"/>
              </a:xfrm>
              <a:blipFill>
                <a:blip r:embed="rId3"/>
                <a:stretch>
                  <a:fillRect l="-2923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47432A-A1C8-4D28-9864-1D8038A0031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5A6A2D-D4FF-93CE-4818-E923CBBA80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A7A2723-CCFB-96D8-83D9-DE6EF21B7AE7}"/>
                  </a:ext>
                </a:extLst>
              </p:cNvPr>
              <p:cNvSpPr txBox="1"/>
              <p:nvPr/>
            </p:nvSpPr>
            <p:spPr>
              <a:xfrm>
                <a:off x="4289346" y="4404739"/>
                <a:ext cx="636476" cy="51935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A7A2723-CCFB-96D8-83D9-DE6EF21B7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9346" y="4404739"/>
                <a:ext cx="636476" cy="51935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8CCB3FA-5058-E005-BCB7-F44AEB564FBE}"/>
                  </a:ext>
                </a:extLst>
              </p:cNvPr>
              <p:cNvSpPr txBox="1"/>
              <p:nvPr/>
            </p:nvSpPr>
            <p:spPr>
              <a:xfrm>
                <a:off x="5814056" y="4402008"/>
                <a:ext cx="643959" cy="51935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8CCB3FA-5058-E005-BCB7-F44AEB564F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4056" y="4402008"/>
                <a:ext cx="643959" cy="51935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id="{35FBFDE7-DD0A-D81A-1DC9-F511320E4A1F}"/>
              </a:ext>
            </a:extLst>
          </p:cNvPr>
          <p:cNvCxnSpPr>
            <a:stCxn id="7" idx="7"/>
            <a:endCxn id="8" idx="1"/>
          </p:cNvCxnSpPr>
          <p:nvPr/>
        </p:nvCxnSpPr>
        <p:spPr>
          <a:xfrm rot="5400000" flipH="1" flipV="1">
            <a:off x="5369122" y="3941556"/>
            <a:ext cx="2731" cy="1075750"/>
          </a:xfrm>
          <a:prstGeom prst="curvedConnector3">
            <a:avLst>
              <a:gd name="adj1" fmla="val 5236141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FB5A627-1C94-6592-BBD4-C60B5A2A7AC5}"/>
                  </a:ext>
                </a:extLst>
              </p:cNvPr>
              <p:cNvSpPr txBox="1"/>
              <p:nvPr/>
            </p:nvSpPr>
            <p:spPr>
              <a:xfrm>
                <a:off x="5042758" y="5386563"/>
                <a:ext cx="643959" cy="51935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FB5A627-1C94-6592-BBD4-C60B5A2A7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2758" y="5386563"/>
                <a:ext cx="643959" cy="519351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B77B86A-D4D5-9B94-AAA1-F25184C14256}"/>
              </a:ext>
            </a:extLst>
          </p:cNvPr>
          <p:cNvCxnSpPr>
            <a:cxnSpLocks/>
            <a:stCxn id="13" idx="7"/>
            <a:endCxn id="8" idx="4"/>
          </p:cNvCxnSpPr>
          <p:nvPr/>
        </p:nvCxnSpPr>
        <p:spPr>
          <a:xfrm flipV="1">
            <a:off x="5592411" y="4921359"/>
            <a:ext cx="543625" cy="5412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261EB1A-4BEF-6900-AA72-803DE229D06E}"/>
              </a:ext>
            </a:extLst>
          </p:cNvPr>
          <p:cNvCxnSpPr>
            <a:cxnSpLocks/>
            <a:stCxn id="13" idx="1"/>
            <a:endCxn id="7" idx="4"/>
          </p:cNvCxnSpPr>
          <p:nvPr/>
        </p:nvCxnSpPr>
        <p:spPr>
          <a:xfrm flipH="1" flipV="1">
            <a:off x="4607584" y="4924090"/>
            <a:ext cx="529480" cy="5385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4" name="Table 23">
                <a:extLst>
                  <a:ext uri="{FF2B5EF4-FFF2-40B4-BE49-F238E27FC236}">
                    <a16:creationId xmlns:a16="http://schemas.microsoft.com/office/drawing/2014/main" id="{5EA7B76A-CC4F-CD71-9626-8917DF1323C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71727078"/>
                  </p:ext>
                </p:extLst>
              </p:nvPr>
            </p:nvGraphicFramePr>
            <p:xfrm>
              <a:off x="6565237" y="696945"/>
              <a:ext cx="5266438" cy="51917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03543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24989914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2456236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10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7676256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11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3122468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12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6115732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13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4" name="Table 23">
                <a:extLst>
                  <a:ext uri="{FF2B5EF4-FFF2-40B4-BE49-F238E27FC236}">
                    <a16:creationId xmlns:a16="http://schemas.microsoft.com/office/drawing/2014/main" id="{5EA7B76A-CC4F-CD71-9626-8917DF1323C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71727078"/>
                  </p:ext>
                </p:extLst>
              </p:nvPr>
            </p:nvGraphicFramePr>
            <p:xfrm>
              <a:off x="6565237" y="696945"/>
              <a:ext cx="5266438" cy="51917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03543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24989914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r="-1203125" b="-13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25000" r="-200781" b="-13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25000" r="-100781" b="-13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225000" r="-781" b="-13241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7"/>
                          <a:stretch>
                            <a:fillRect l="-225000" t="-96667" r="-781" b="-118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l="-225000" t="-203448" r="-781" b="-11206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l="-25000" t="-303448" r="-200781" b="-10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l="-25000" t="-403448" r="-200781" b="-9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l="-225000" t="-486667" r="-781" b="-79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l="-225000" t="-606897" r="-781" b="-7172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l="-125000" t="-706897" r="-100781" b="-6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l="-25000" t="-780000" r="-200781" b="-4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l="-25000" t="-910345" r="-200781" b="-4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2456236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10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l="-125000" t="-1010345" r="-100781" b="-3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7676256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11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l="-125000" t="-1110345" r="-100781" b="-2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3122468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12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l="-125000" t="-1170000" r="-100781" b="-1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6115732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13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25000" t="-1313793" r="-100781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5FD6A86F-D90A-1D42-9B7C-66FCACFBDACB}"/>
              </a:ext>
            </a:extLst>
          </p:cNvPr>
          <p:cNvSpPr/>
          <p:nvPr/>
        </p:nvSpPr>
        <p:spPr>
          <a:xfrm>
            <a:off x="8638611" y="4464462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FE33169-76C7-3E46-9D31-A53D158349A8}"/>
              </a:ext>
            </a:extLst>
          </p:cNvPr>
          <p:cNvCxnSpPr>
            <a:cxnSpLocks/>
            <a:stCxn id="22" idx="1"/>
            <a:endCxn id="18" idx="3"/>
          </p:cNvCxnSpPr>
          <p:nvPr/>
        </p:nvCxnSpPr>
        <p:spPr>
          <a:xfrm flipH="1">
            <a:off x="10150611" y="2756195"/>
            <a:ext cx="112820" cy="1852267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21EFD593-4C9B-E249-92CA-A3059A3D0D3A}"/>
              </a:ext>
            </a:extLst>
          </p:cNvPr>
          <p:cNvSpPr/>
          <p:nvPr/>
        </p:nvSpPr>
        <p:spPr>
          <a:xfrm>
            <a:off x="10263431" y="2612195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9CF6577-64D3-8647-A489-06979C23B1A1}"/>
              </a:ext>
            </a:extLst>
          </p:cNvPr>
          <p:cNvSpPr/>
          <p:nvPr/>
        </p:nvSpPr>
        <p:spPr>
          <a:xfrm>
            <a:off x="6986763" y="4070302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DC9E6D1-79FA-9544-9D84-5BB3691E3F1D}"/>
              </a:ext>
            </a:extLst>
          </p:cNvPr>
          <p:cNvSpPr/>
          <p:nvPr/>
        </p:nvSpPr>
        <p:spPr>
          <a:xfrm>
            <a:off x="6984509" y="1857240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C9B728C-06E8-7647-A254-08C8CFEC175F}"/>
              </a:ext>
            </a:extLst>
          </p:cNvPr>
          <p:cNvSpPr/>
          <p:nvPr/>
        </p:nvSpPr>
        <p:spPr>
          <a:xfrm>
            <a:off x="8651883" y="5577655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7EA101A-BAB7-034A-A82C-EE323D15570E}"/>
              </a:ext>
            </a:extLst>
          </p:cNvPr>
          <p:cNvCxnSpPr>
            <a:cxnSpLocks/>
            <a:stCxn id="55" idx="1"/>
            <a:endCxn id="54" idx="3"/>
          </p:cNvCxnSpPr>
          <p:nvPr/>
        </p:nvCxnSpPr>
        <p:spPr>
          <a:xfrm flipH="1" flipV="1">
            <a:off x="8496509" y="2001240"/>
            <a:ext cx="155374" cy="3720415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ectangle 111">
            <a:extLst>
              <a:ext uri="{FF2B5EF4-FFF2-40B4-BE49-F238E27FC236}">
                <a16:creationId xmlns:a16="http://schemas.microsoft.com/office/drawing/2014/main" id="{49B9F3EA-D480-9C45-B1F4-5C24205A6C9D}"/>
              </a:ext>
            </a:extLst>
          </p:cNvPr>
          <p:cNvSpPr/>
          <p:nvPr/>
        </p:nvSpPr>
        <p:spPr>
          <a:xfrm>
            <a:off x="10265490" y="1120553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94B0AFD-9C54-CA4A-9EEC-A8226486D8E1}"/>
              </a:ext>
            </a:extLst>
          </p:cNvPr>
          <p:cNvCxnSpPr>
            <a:cxnSpLocks/>
            <a:stCxn id="37" idx="3"/>
            <a:endCxn id="112" idx="1"/>
          </p:cNvCxnSpPr>
          <p:nvPr/>
        </p:nvCxnSpPr>
        <p:spPr>
          <a:xfrm flipV="1">
            <a:off x="8498763" y="1264553"/>
            <a:ext cx="1766727" cy="2949749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3" name="Table 5">
                <a:extLst>
                  <a:ext uri="{FF2B5EF4-FFF2-40B4-BE49-F238E27FC236}">
                    <a16:creationId xmlns:a16="http://schemas.microsoft.com/office/drawing/2014/main" id="{78B8FF61-C2B0-4D97-A718-263B795CD26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80604" y="1985609"/>
              <a:ext cx="1621028" cy="18542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621028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read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item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oMath>
                          </a14:m>
                          <a:r>
                            <a:rPr lang="en-DE" dirty="0"/>
                            <a:t> 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write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item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oMath>
                          </a14:m>
                          <a:r>
                            <a:rPr lang="en-DE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read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item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</m:d>
                            </m:oMath>
                          </a14:m>
                          <a:r>
                            <a:rPr lang="en-DE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write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item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</m:d>
                            </m:oMath>
                          </a14:m>
                          <a:r>
                            <a:rPr lang="en-DE" dirty="0"/>
                            <a:t> </a:t>
                          </a:r>
                        </a:p>
                      </a:txBody>
                      <a:tcPr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3" name="Table 5">
                <a:extLst>
                  <a:ext uri="{FF2B5EF4-FFF2-40B4-BE49-F238E27FC236}">
                    <a16:creationId xmlns:a16="http://schemas.microsoft.com/office/drawing/2014/main" id="{78B8FF61-C2B0-4D97-A718-263B795CD26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80604" y="1985609"/>
              <a:ext cx="1621028" cy="18542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621028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r="-775" b="-4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8"/>
                          <a:stretch>
                            <a:fillRect t="-96667" r="-775" b="-29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8"/>
                          <a:stretch>
                            <a:fillRect t="-203448" r="-775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8"/>
                          <a:stretch>
                            <a:fillRect t="-293333" r="-775" b="-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t="-406897" r="-7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4" name="Table 43">
                <a:extLst>
                  <a:ext uri="{FF2B5EF4-FFF2-40B4-BE49-F238E27FC236}">
                    <a16:creationId xmlns:a16="http://schemas.microsoft.com/office/drawing/2014/main" id="{DD93E28A-8B82-93FC-E14D-A7C39AB5B35D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230830" y="1985609"/>
              <a:ext cx="1620965" cy="22250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07290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8814593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4" name="Table 43">
                <a:extLst>
                  <a:ext uri="{FF2B5EF4-FFF2-40B4-BE49-F238E27FC236}">
                    <a16:creationId xmlns:a16="http://schemas.microsoft.com/office/drawing/2014/main" id="{DD93E28A-8B82-93FC-E14D-A7C39AB5B35D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230830" y="1985609"/>
              <a:ext cx="1620965" cy="22250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9"/>
                          <a:stretch>
                            <a:fillRect b="-5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9"/>
                          <a:stretch>
                            <a:fillRect t="-96667" b="-39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9"/>
                          <a:stretch>
                            <a:fillRect t="-203448" b="-3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9"/>
                          <a:stretch>
                            <a:fillRect t="-303448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9"/>
                          <a:stretch>
                            <a:fillRect t="-390000" b="-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07290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9"/>
                          <a:stretch>
                            <a:fillRect t="-5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8814593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5" name="Table 44">
                <a:extLst>
                  <a:ext uri="{FF2B5EF4-FFF2-40B4-BE49-F238E27FC236}">
                    <a16:creationId xmlns:a16="http://schemas.microsoft.com/office/drawing/2014/main" id="{1061653A-C546-1244-EEB9-E4687E545B4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070638" y="1985609"/>
              <a:ext cx="1611440" cy="18542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611440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read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item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</m:d>
                            </m:oMath>
                          </a14:m>
                          <a:r>
                            <a:rPr lang="en-DE" dirty="0"/>
                            <a:t> 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Z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072903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5" name="Table 44">
                <a:extLst>
                  <a:ext uri="{FF2B5EF4-FFF2-40B4-BE49-F238E27FC236}">
                    <a16:creationId xmlns:a16="http://schemas.microsoft.com/office/drawing/2014/main" id="{1061653A-C546-1244-EEB9-E4687E545B4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070638" y="1985609"/>
              <a:ext cx="1611440" cy="18542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611440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  <a:stretch>
                            <a:fillRect r="-781" b="-4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10"/>
                          <a:stretch>
                            <a:fillRect t="-96667" r="-781" b="-29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10"/>
                          <a:stretch>
                            <a:fillRect t="-203448" r="-781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10"/>
                          <a:stretch>
                            <a:fillRect t="-293333" r="-781" b="-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10"/>
                          <a:stretch>
                            <a:fillRect t="-406897" r="-7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072903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A4770565-8346-8179-22A4-F620C53D46D6}"/>
              </a:ext>
            </a:extLst>
          </p:cNvPr>
          <p:cNvSpPr txBox="1"/>
          <p:nvPr/>
        </p:nvSpPr>
        <p:spPr>
          <a:xfrm>
            <a:off x="4137027" y="6207590"/>
            <a:ext cx="3917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1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In Tabelle keine weiteren Konflikte hervorgehoben, die zu einer schon bestehenden Kante gehören.</a:t>
            </a:r>
          </a:p>
        </p:txBody>
      </p:sp>
    </p:spTree>
    <p:extLst>
      <p:ext uri="{BB962C8B-B14F-4D97-AF65-F5344CB8AC3E}">
        <p14:creationId xmlns:p14="http://schemas.microsoft.com/office/powerpoint/2010/main" val="401134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  <p:bldP spid="18" grpId="0" animBg="1"/>
      <p:bldP spid="22" grpId="0" animBg="1"/>
      <p:bldP spid="37" grpId="0" animBg="1"/>
      <p:bldP spid="54" grpId="0" animBg="1"/>
      <p:bldP spid="55" grpId="0" animBg="1"/>
      <p:bldP spid="1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0D86E-4F33-651C-DAC6-2FC3FF85D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Äquivalente serielle Schedules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5C9210-EA8B-4C50-12BF-B177EA28C8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7" y="1665066"/>
                <a:ext cx="5957198" cy="4240848"/>
              </a:xfrm>
            </p:spPr>
            <p:txBody>
              <a:bodyPr/>
              <a:lstStyle/>
              <a:p>
                <a:r>
                  <a:rPr lang="en-DE" dirty="0"/>
                  <a:t>Gegeben ein zyklenfreier Serialisierungsgraphen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𝑆𝐺</m:t>
                    </m:r>
                  </m:oMath>
                </a14:m>
                <a:r>
                  <a:rPr lang="en-DE" dirty="0"/>
                  <a:t> für ein Schedule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DE" dirty="0"/>
              </a:p>
              <a:p>
                <a:r>
                  <a:rPr lang="en-DE" dirty="0"/>
                  <a:t>Äquivalenter serieller Schedule durch topologische Sortierung von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𝑆𝐺</m:t>
                    </m:r>
                  </m:oMath>
                </a14:m>
                <a:endParaRPr lang="en-DE" dirty="0"/>
              </a:p>
              <a:p>
                <a:pPr lvl="1"/>
                <a:r>
                  <a:rPr lang="en-DE" i="1" dirty="0"/>
                  <a:t>Topologische Sortierung</a:t>
                </a:r>
                <a:r>
                  <a:rPr lang="en-DE" dirty="0"/>
                  <a:t>: Sequenz aller Knoten im Graph, wobei Elternknoten vor Kindknoten in der Sequenz erscheinen müssen</a:t>
                </a:r>
              </a:p>
              <a:p>
                <a:pPr lvl="1"/>
                <a:r>
                  <a:rPr lang="en-DE" dirty="0"/>
                  <a:t>Beispiel vorherige Folie</a:t>
                </a:r>
              </a:p>
              <a:p>
                <a:pPr lvl="2"/>
                <a:r>
                  <a:rPr lang="de-DE" dirty="0"/>
                  <a:t>Serialisierungsgraph:</a:t>
                </a:r>
              </a:p>
              <a:p>
                <a:pPr lvl="3"/>
                <a:r>
                  <a:rPr lang="de-DE" dirty="0"/>
                  <a:t>Graph </a:t>
                </a:r>
                <a:r>
                  <a:rPr lang="de-DE" dirty="0" err="1"/>
                  <a:t>zyklenfrei</a:t>
                </a:r>
                <a:endParaRPr lang="de-DE" baseline="-25000" dirty="0"/>
              </a:p>
              <a:p>
                <a:pPr lvl="3">
                  <a:buFont typeface="Zapf Dingbats"/>
                  <a:buChar char="➝"/>
                </a:pPr>
                <a:r>
                  <a:rPr lang="de-DE" dirty="0">
                    <a:sym typeface="Symbol" pitchFamily="1" charset="2"/>
                  </a:rPr>
                  <a:t>Serialisierbar</a:t>
                </a:r>
              </a:p>
              <a:p>
                <a:pPr lvl="3">
                  <a:buFont typeface="Zapf Dingbats"/>
                  <a:buChar char="➝"/>
                </a:pPr>
                <a:r>
                  <a:rPr lang="de-DE" dirty="0">
                    <a:sym typeface="Symbol" pitchFamily="1" charset="2"/>
                  </a:rPr>
                  <a:t>Äquivalenter serieller Schedule: </a:t>
                </a:r>
                <a:br>
                  <a:rPr lang="de-DE" dirty="0">
                    <a:sym typeface="Symbol" pitchFamily="1" charset="2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3</m:t>
                        </m:r>
                      </m:sub>
                    </m:sSub>
                    <m:d>
                      <m:dPr>
                        <m:begChr m:val="|"/>
                        <m:endChr m:val="|"/>
                        <m:ctrlP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sym typeface="Symbol" pitchFamily="1" charset="2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sym typeface="Symbol" pitchFamily="1" charset="2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sym typeface="Symbol" pitchFamily="1" charset="2"/>
                              </a:rPr>
                              <m:t>1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2</m:t>
                        </m:r>
                      </m:sub>
                    </m:sSub>
                  </m:oMath>
                </a14:m>
                <a:endParaRPr lang="de-DE" dirty="0">
                  <a:sym typeface="Symbol" pitchFamily="1" charset="2"/>
                </a:endParaRPr>
              </a:p>
              <a:p>
                <a:pPr lvl="1"/>
                <a:endParaRPr lang="en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5C9210-EA8B-4C50-12BF-B177EA28C8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7" y="1665066"/>
                <a:ext cx="5957198" cy="4240848"/>
              </a:xfrm>
              <a:blipFill>
                <a:blip r:embed="rId2"/>
                <a:stretch>
                  <a:fillRect l="-2979" t="-2985" r="-638" b="-59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EB4AC-88EB-05CD-7EEC-05ED4D26B19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8FEE0-9A34-8203-752C-3D41297364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69111-4EAF-7A19-BD83-583A1D9E9E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37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4D20EF3-BD89-F08B-BA16-C9879F265DF6}"/>
                  </a:ext>
                </a:extLst>
              </p:cNvPr>
              <p:cNvSpPr txBox="1"/>
              <p:nvPr/>
            </p:nvSpPr>
            <p:spPr>
              <a:xfrm>
                <a:off x="4289346" y="4404739"/>
                <a:ext cx="636476" cy="51935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4D20EF3-BD89-F08B-BA16-C9879F265D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9346" y="4404739"/>
                <a:ext cx="636476" cy="519351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560F691-713A-4AEC-2E19-D45862F5E667}"/>
                  </a:ext>
                </a:extLst>
              </p:cNvPr>
              <p:cNvSpPr txBox="1"/>
              <p:nvPr/>
            </p:nvSpPr>
            <p:spPr>
              <a:xfrm>
                <a:off x="5814056" y="4402008"/>
                <a:ext cx="643959" cy="51935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560F691-713A-4AEC-2E19-D45862F5E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4056" y="4402008"/>
                <a:ext cx="643959" cy="51935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id="{A7EF5EFA-D414-DC7E-2235-9E9CFEDA6D9A}"/>
              </a:ext>
            </a:extLst>
          </p:cNvPr>
          <p:cNvCxnSpPr>
            <a:stCxn id="7" idx="7"/>
            <a:endCxn id="8" idx="1"/>
          </p:cNvCxnSpPr>
          <p:nvPr/>
        </p:nvCxnSpPr>
        <p:spPr>
          <a:xfrm rot="5400000" flipH="1" flipV="1">
            <a:off x="5369122" y="3941556"/>
            <a:ext cx="2731" cy="1075750"/>
          </a:xfrm>
          <a:prstGeom prst="curvedConnector3">
            <a:avLst>
              <a:gd name="adj1" fmla="val 5236141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684D2C7-2265-6584-BFE4-2A16AFED4A85}"/>
                  </a:ext>
                </a:extLst>
              </p:cNvPr>
              <p:cNvSpPr txBox="1"/>
              <p:nvPr/>
            </p:nvSpPr>
            <p:spPr>
              <a:xfrm>
                <a:off x="5042758" y="5386563"/>
                <a:ext cx="643959" cy="51935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684D2C7-2265-6584-BFE4-2A16AFED4A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2758" y="5386563"/>
                <a:ext cx="643959" cy="51935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78567EC-717E-B21F-AC69-D01E4A554E8A}"/>
              </a:ext>
            </a:extLst>
          </p:cNvPr>
          <p:cNvCxnSpPr>
            <a:cxnSpLocks/>
            <a:stCxn id="10" idx="7"/>
            <a:endCxn id="8" idx="4"/>
          </p:cNvCxnSpPr>
          <p:nvPr/>
        </p:nvCxnSpPr>
        <p:spPr>
          <a:xfrm flipV="1">
            <a:off x="5592411" y="4921359"/>
            <a:ext cx="543625" cy="5412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D38CFE5-E191-28A2-F8BA-421932FCFFD4}"/>
              </a:ext>
            </a:extLst>
          </p:cNvPr>
          <p:cNvCxnSpPr>
            <a:cxnSpLocks/>
            <a:stCxn id="10" idx="1"/>
            <a:endCxn id="7" idx="4"/>
          </p:cNvCxnSpPr>
          <p:nvPr/>
        </p:nvCxnSpPr>
        <p:spPr>
          <a:xfrm flipH="1" flipV="1">
            <a:off x="4607584" y="4924090"/>
            <a:ext cx="529480" cy="5385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57BD2481-1C47-5768-1C1E-035E76E20B9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12132235"/>
                  </p:ext>
                </p:extLst>
              </p:nvPr>
            </p:nvGraphicFramePr>
            <p:xfrm>
              <a:off x="6565237" y="696945"/>
              <a:ext cx="5266438" cy="51917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03543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24989914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2456236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10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7676256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11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3122468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12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6115732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13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57BD2481-1C47-5768-1C1E-035E76E20B9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12132235"/>
                  </p:ext>
                </p:extLst>
              </p:nvPr>
            </p:nvGraphicFramePr>
            <p:xfrm>
              <a:off x="6565237" y="696945"/>
              <a:ext cx="5266438" cy="51917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03543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  <a:gridCol w="1620965">
                      <a:extLst>
                        <a:ext uri="{9D8B030D-6E8A-4147-A177-3AD203B41FA5}">
                          <a16:colId xmlns:a16="http://schemas.microsoft.com/office/drawing/2014/main" val="24989914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r="-1203125" b="-13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5000" r="-200781" b="-13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25000" r="-100781" b="-13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25000" r="-781" b="-13241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6"/>
                          <a:stretch>
                            <a:fillRect l="-225000" t="-96667" r="-781" b="-118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225000" t="-203448" r="-781" b="-11206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25000" t="-303448" r="-200781" b="-10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25000" t="-403448" r="-200781" b="-9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225000" t="-486667" r="-781" b="-79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225000" t="-606897" r="-781" b="-7172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4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125000" t="-706897" r="-100781" b="-6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25000" t="-780000" r="-200781" b="-4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25000" t="-910345" r="-200781" b="-4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2456236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10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125000" t="-1010345" r="-100781" b="-3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7676256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11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125000" t="-1110345" r="-100781" b="-2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3122468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12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125000" t="-1170000" r="-100781" b="-1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6115732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400" dirty="0"/>
                            <a:t>13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25000" t="-1313793" r="-100781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BEF3B72B-03D6-B145-39D4-91C6DCC834C5}"/>
              </a:ext>
            </a:extLst>
          </p:cNvPr>
          <p:cNvSpPr/>
          <p:nvPr/>
        </p:nvSpPr>
        <p:spPr>
          <a:xfrm>
            <a:off x="8638611" y="4464462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2ACFD11-545E-71F1-E245-DF8937B7F90A}"/>
              </a:ext>
            </a:extLst>
          </p:cNvPr>
          <p:cNvCxnSpPr>
            <a:cxnSpLocks/>
            <a:stCxn id="16" idx="1"/>
            <a:endCxn id="14" idx="3"/>
          </p:cNvCxnSpPr>
          <p:nvPr/>
        </p:nvCxnSpPr>
        <p:spPr>
          <a:xfrm flipH="1">
            <a:off x="10150611" y="2756195"/>
            <a:ext cx="112820" cy="1852267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3100B929-7887-B1E9-2C98-65F3D27F34F4}"/>
              </a:ext>
            </a:extLst>
          </p:cNvPr>
          <p:cNvSpPr/>
          <p:nvPr/>
        </p:nvSpPr>
        <p:spPr>
          <a:xfrm>
            <a:off x="10263431" y="2612195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3772200-215A-5437-09FA-4582524CD9F2}"/>
              </a:ext>
            </a:extLst>
          </p:cNvPr>
          <p:cNvSpPr/>
          <p:nvPr/>
        </p:nvSpPr>
        <p:spPr>
          <a:xfrm>
            <a:off x="6986763" y="4070302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006992-F2D8-C352-9457-4D2716196DE0}"/>
              </a:ext>
            </a:extLst>
          </p:cNvPr>
          <p:cNvSpPr/>
          <p:nvPr/>
        </p:nvSpPr>
        <p:spPr>
          <a:xfrm>
            <a:off x="6984509" y="1857240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959E3A-D881-3CD9-828F-90D05DF1E698}"/>
              </a:ext>
            </a:extLst>
          </p:cNvPr>
          <p:cNvSpPr/>
          <p:nvPr/>
        </p:nvSpPr>
        <p:spPr>
          <a:xfrm>
            <a:off x="8651883" y="5577655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80399F8-3659-E387-F5BA-F5188172B03C}"/>
              </a:ext>
            </a:extLst>
          </p:cNvPr>
          <p:cNvCxnSpPr>
            <a:cxnSpLocks/>
            <a:stCxn id="19" idx="1"/>
            <a:endCxn id="18" idx="3"/>
          </p:cNvCxnSpPr>
          <p:nvPr/>
        </p:nvCxnSpPr>
        <p:spPr>
          <a:xfrm flipH="1" flipV="1">
            <a:off x="8496509" y="2001240"/>
            <a:ext cx="155374" cy="3720415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D1549BD5-2B7F-33A2-949C-1D078BA9FC84}"/>
              </a:ext>
            </a:extLst>
          </p:cNvPr>
          <p:cNvSpPr/>
          <p:nvPr/>
        </p:nvSpPr>
        <p:spPr>
          <a:xfrm>
            <a:off x="10265490" y="1120553"/>
            <a:ext cx="1512000" cy="288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479F35F-AA4E-925D-C1B0-9229056D655A}"/>
              </a:ext>
            </a:extLst>
          </p:cNvPr>
          <p:cNvCxnSpPr>
            <a:cxnSpLocks/>
            <a:stCxn id="17" idx="3"/>
            <a:endCxn id="21" idx="1"/>
          </p:cNvCxnSpPr>
          <p:nvPr/>
        </p:nvCxnSpPr>
        <p:spPr>
          <a:xfrm flipV="1">
            <a:off x="8498763" y="1264553"/>
            <a:ext cx="1766727" cy="2949749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912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5"/>
          <p:cNvSpPr>
            <a:spLocks noChangeArrowheads="1"/>
          </p:cNvSpPr>
          <p:nvPr/>
        </p:nvSpPr>
        <p:spPr bwMode="auto">
          <a:xfrm>
            <a:off x="2581276" y="3479801"/>
            <a:ext cx="7546975" cy="44926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Zwischenzusammenfassung</a:t>
            </a:r>
          </a:p>
        </p:txBody>
      </p:sp>
      <p:sp>
        <p:nvSpPr>
          <p:cNvPr id="46090" name="Rectangle 22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Schedules: Sequenz von Operationen aus einer Menge von Transaktionen</a:t>
            </a:r>
          </a:p>
          <a:p>
            <a:pPr lvl="1"/>
            <a:r>
              <a:rPr lang="de-DE" dirty="0"/>
              <a:t>Ursprüngliche Reihenfolge der Operationen aus den Transaktionen beizubehalten</a:t>
            </a:r>
          </a:p>
          <a:p>
            <a:r>
              <a:rPr lang="de-DE" dirty="0"/>
              <a:t>Serielle Schedules: strikt sequentielle Anordnung der Transaktionen</a:t>
            </a:r>
          </a:p>
          <a:p>
            <a:pPr lvl="1"/>
            <a:r>
              <a:rPr lang="de-DE" dirty="0"/>
              <a:t>Serielle Schedules sind korrekt</a:t>
            </a:r>
          </a:p>
          <a:p>
            <a:r>
              <a:rPr lang="de-DE" dirty="0"/>
              <a:t>Konflikte: Wenn Schreiboperationen auf demselben Datenobjekt involviert sind</a:t>
            </a:r>
          </a:p>
          <a:p>
            <a:r>
              <a:rPr lang="de-DE" dirty="0"/>
              <a:t>Serialisierbarkeit</a:t>
            </a:r>
          </a:p>
          <a:p>
            <a:pPr lvl="1"/>
            <a:r>
              <a:rPr lang="de-DE" dirty="0" err="1"/>
              <a:t>Serialisierbarer</a:t>
            </a:r>
            <a:r>
              <a:rPr lang="de-DE" dirty="0"/>
              <a:t> Schedule äquivalent zu seriellem Schedule ➝ Korrekter Schedule </a:t>
            </a:r>
          </a:p>
          <a:p>
            <a:r>
              <a:rPr lang="de-DE" dirty="0"/>
              <a:t>Serialisierungsgraphen</a:t>
            </a:r>
          </a:p>
          <a:p>
            <a:pPr lvl="1"/>
            <a:r>
              <a:rPr lang="de-DE" dirty="0"/>
              <a:t>Knoten für Transaktionen; Kanten bei konfliktären Operationen</a:t>
            </a:r>
          </a:p>
          <a:p>
            <a:pPr lvl="1"/>
            <a:r>
              <a:rPr lang="de-DE" dirty="0"/>
              <a:t>Test auf Serialisierbarkeit / Korrektheit: </a:t>
            </a:r>
            <a:r>
              <a:rPr lang="de-DE" dirty="0" err="1"/>
              <a:t>Zyklenfreier</a:t>
            </a:r>
            <a:r>
              <a:rPr lang="de-DE" dirty="0"/>
              <a:t> Serialisierungsgraph</a:t>
            </a:r>
          </a:p>
          <a:p>
            <a:pPr lvl="1"/>
            <a:r>
              <a:rPr lang="de-DE" dirty="0"/>
              <a:t>Äquivalenter serieller Schedule mittels topologischer Sortierung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38</a:t>
            </a:fld>
            <a:endParaRPr lang="de-D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8BB93B-0F8A-E7F2-4103-C796344EC28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A4ECFE-FD6F-61C7-01A7-17179F15A0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15137401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Architektur eines DBMS</a:t>
            </a:r>
          </a:p>
        </p:txBody>
      </p:sp>
      <p:sp>
        <p:nvSpPr>
          <p:cNvPr id="102" name="Content Placeholder 101">
            <a:extLst>
              <a:ext uri="{FF2B5EF4-FFF2-40B4-BE49-F238E27FC236}">
                <a16:creationId xmlns:a16="http://schemas.microsoft.com/office/drawing/2014/main" id="{8EB4AD40-2F5D-7D4D-AEFF-045D420C5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665066"/>
            <a:ext cx="4649803" cy="4240848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Speicherung</a:t>
            </a:r>
          </a:p>
          <a:p>
            <a:r>
              <a:rPr lang="de-DE" dirty="0">
                <a:solidFill>
                  <a:schemeClr val="accent1"/>
                </a:solidFill>
              </a:rPr>
              <a:t>Anfrageverarbeitung</a:t>
            </a:r>
          </a:p>
          <a:p>
            <a:r>
              <a:rPr lang="de-DE" dirty="0"/>
              <a:t>Transaktionsmanagement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Transaktionsverwaltung</a:t>
            </a:r>
          </a:p>
          <a:p>
            <a:pPr lvl="2"/>
            <a:r>
              <a:rPr lang="de-DE" dirty="0">
                <a:solidFill>
                  <a:schemeClr val="accent1"/>
                </a:solidFill>
              </a:rPr>
              <a:t>Serielle, serialisierbare Schedules</a:t>
            </a:r>
          </a:p>
          <a:p>
            <a:pPr lvl="2"/>
            <a:r>
              <a:rPr lang="de-DE" dirty="0">
                <a:solidFill>
                  <a:schemeClr val="accent1"/>
                </a:solidFill>
              </a:rPr>
              <a:t>Konflikte, Serialisierungsgraph </a:t>
            </a:r>
          </a:p>
          <a:p>
            <a:pPr lvl="1"/>
            <a:r>
              <a:rPr lang="de-DE" dirty="0">
                <a:solidFill>
                  <a:srgbClr val="FFC000"/>
                </a:solidFill>
              </a:rPr>
              <a:t>Sperrverwaltung</a:t>
            </a:r>
          </a:p>
          <a:p>
            <a:pPr lvl="1"/>
            <a:r>
              <a:rPr lang="de-DE" dirty="0"/>
              <a:t>Wiederherstellungsverwaltung</a:t>
            </a:r>
          </a:p>
          <a:p>
            <a:endParaRPr lang="de-DE" dirty="0"/>
          </a:p>
          <a:p>
            <a:endParaRPr lang="de-DE" dirty="0"/>
          </a:p>
          <a:p>
            <a:pPr lvl="2"/>
            <a:endParaRPr lang="de-DE" dirty="0"/>
          </a:p>
          <a:p>
            <a:pPr lvl="2"/>
            <a:endParaRPr lang="de-DE" dirty="0"/>
          </a:p>
          <a:p>
            <a:pPr lvl="2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D718B86-E120-CC49-B377-6F6F971F3889}"/>
              </a:ext>
            </a:extLst>
          </p:cNvPr>
          <p:cNvGrpSpPr/>
          <p:nvPr/>
        </p:nvGrpSpPr>
        <p:grpSpPr>
          <a:xfrm>
            <a:off x="4999802" y="1554563"/>
            <a:ext cx="6831873" cy="4351351"/>
            <a:chOff x="2598918" y="1518533"/>
            <a:chExt cx="6831873" cy="435135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0D92ECD-3E93-3640-8082-69E20F1C0266}"/>
                </a:ext>
              </a:extLst>
            </p:cNvPr>
            <p:cNvSpPr/>
            <p:nvPr/>
          </p:nvSpPr>
          <p:spPr>
            <a:xfrm>
              <a:off x="6049152" y="2623286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Parser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091CBAA-9212-444C-9668-0F15529B0F42}"/>
                </a:ext>
              </a:extLst>
            </p:cNvPr>
            <p:cNvSpPr/>
            <p:nvPr/>
          </p:nvSpPr>
          <p:spPr>
            <a:xfrm>
              <a:off x="3768141" y="2618218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Ausführer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56EAB54-324D-1B44-B7F9-90DE9740FCA2}"/>
                </a:ext>
              </a:extLst>
            </p:cNvPr>
            <p:cNvSpPr/>
            <p:nvPr/>
          </p:nvSpPr>
          <p:spPr>
            <a:xfrm>
              <a:off x="6049152" y="3076907"/>
              <a:ext cx="2090551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Optimierer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F4B99C4-E1FA-E44A-BA9E-74EB8722A524}"/>
                </a:ext>
              </a:extLst>
            </p:cNvPr>
            <p:cNvSpPr/>
            <p:nvPr/>
          </p:nvSpPr>
          <p:spPr>
            <a:xfrm>
              <a:off x="3768141" y="3071839"/>
              <a:ext cx="2090551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Operator-</a:t>
              </a:r>
              <a:r>
                <a:rPr lang="de-DE" sz="1400" dirty="0" err="1">
                  <a:solidFill>
                    <a:schemeClr val="tx2"/>
                  </a:solidFill>
                </a:rPr>
                <a:t>Evaluierer</a:t>
              </a:r>
              <a:endParaRPr lang="de-DE" sz="1400" dirty="0">
                <a:solidFill>
                  <a:schemeClr val="tx2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260C7E-5987-C948-A539-CD10576BD8F4}"/>
                </a:ext>
              </a:extLst>
            </p:cNvPr>
            <p:cNvSpPr/>
            <p:nvPr/>
          </p:nvSpPr>
          <p:spPr>
            <a:xfrm>
              <a:off x="3655876" y="2568662"/>
              <a:ext cx="4588922" cy="8759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D193E2B-16E2-C445-AFAC-73970C17F80B}"/>
                </a:ext>
              </a:extLst>
            </p:cNvPr>
            <p:cNvSpPr/>
            <p:nvPr/>
          </p:nvSpPr>
          <p:spPr>
            <a:xfrm>
              <a:off x="4360780" y="3622766"/>
              <a:ext cx="3185296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Dateiverwaltungs- und Zugriffsmethoden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13F904E-F888-9844-BF56-6868521B7332}"/>
                </a:ext>
              </a:extLst>
            </p:cNvPr>
            <p:cNvSpPr/>
            <p:nvPr/>
          </p:nvSpPr>
          <p:spPr>
            <a:xfrm>
              <a:off x="4360428" y="4116080"/>
              <a:ext cx="3186000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Puffer-Verwalter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6F3DA6F-BE9D-3B43-9DBC-9528DE4140B8}"/>
                </a:ext>
              </a:extLst>
            </p:cNvPr>
            <p:cNvSpPr/>
            <p:nvPr/>
          </p:nvSpPr>
          <p:spPr>
            <a:xfrm>
              <a:off x="4360428" y="4599690"/>
              <a:ext cx="3186000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Verwalter für externen Speicher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C6AC8CC-1676-AD4B-8500-674B7E6AFFE8}"/>
                </a:ext>
              </a:extLst>
            </p:cNvPr>
            <p:cNvSpPr/>
            <p:nvPr/>
          </p:nvSpPr>
          <p:spPr>
            <a:xfrm>
              <a:off x="2860610" y="3622767"/>
              <a:ext cx="1234685" cy="6190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Transaktions-Verwalter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2966A0B-0E00-0745-8B65-351669E53741}"/>
                </a:ext>
              </a:extLst>
            </p:cNvPr>
            <p:cNvSpPr/>
            <p:nvPr/>
          </p:nvSpPr>
          <p:spPr>
            <a:xfrm>
              <a:off x="2860610" y="4304024"/>
              <a:ext cx="1234685" cy="603443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Sperr</a:t>
              </a:r>
            </a:p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-Verwalter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47461BA-A741-2B49-8965-B70252A09318}"/>
                </a:ext>
              </a:extLst>
            </p:cNvPr>
            <p:cNvSpPr/>
            <p:nvPr/>
          </p:nvSpPr>
          <p:spPr>
            <a:xfrm>
              <a:off x="7740510" y="3577182"/>
              <a:ext cx="1363720" cy="1388111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Wieder-herstellungs-Verwalter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292EFF6-BC60-664D-A814-90D343742CE9}"/>
                </a:ext>
              </a:extLst>
            </p:cNvPr>
            <p:cNvSpPr/>
            <p:nvPr/>
          </p:nvSpPr>
          <p:spPr>
            <a:xfrm>
              <a:off x="2598918" y="2507134"/>
              <a:ext cx="6702838" cy="25017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C04A032E-3442-3943-950D-6B02B82917D9}"/>
                </a:ext>
              </a:extLst>
            </p:cNvPr>
            <p:cNvSpPr/>
            <p:nvPr/>
          </p:nvSpPr>
          <p:spPr>
            <a:xfrm>
              <a:off x="3011213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Webformulare</a:t>
              </a: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F0BDEF42-E94E-0145-8500-9988AC420FA2}"/>
                </a:ext>
              </a:extLst>
            </p:cNvPr>
            <p:cNvSpPr/>
            <p:nvPr/>
          </p:nvSpPr>
          <p:spPr>
            <a:xfrm>
              <a:off x="5096372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Anwendungen</a:t>
              </a: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1CDCB60D-9948-D74E-9E92-47D56BF4CDCA}"/>
                </a:ext>
              </a:extLst>
            </p:cNvPr>
            <p:cNvSpPr/>
            <p:nvPr/>
          </p:nvSpPr>
          <p:spPr>
            <a:xfrm>
              <a:off x="7185467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SQL-Schnittstelle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241047-35BF-9547-A823-E1DE0DC003EF}"/>
                </a:ext>
              </a:extLst>
            </p:cNvPr>
            <p:cNvSpPr txBox="1"/>
            <p:nvPr/>
          </p:nvSpPr>
          <p:spPr>
            <a:xfrm>
              <a:off x="5519193" y="2045468"/>
              <a:ext cx="862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Anfragen</a:t>
              </a:r>
            </a:p>
          </p:txBody>
        </p:sp>
        <p:sp>
          <p:nvSpPr>
            <p:cNvPr id="19" name="Can 18">
              <a:extLst>
                <a:ext uri="{FF2B5EF4-FFF2-40B4-BE49-F238E27FC236}">
                  <a16:creationId xmlns:a16="http://schemas.microsoft.com/office/drawing/2014/main" id="{EAE531D7-AEC7-FD46-8042-B56D678A9A87}"/>
                </a:ext>
              </a:extLst>
            </p:cNvPr>
            <p:cNvSpPr/>
            <p:nvPr/>
          </p:nvSpPr>
          <p:spPr>
            <a:xfrm>
              <a:off x="4357337" y="5166846"/>
              <a:ext cx="3186000" cy="703038"/>
            </a:xfrm>
            <a:prstGeom prst="can">
              <a:avLst/>
            </a:prstGeom>
            <a:solidFill>
              <a:schemeClr val="accent2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Dateien für Daten und Indices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4419B48-6675-4F46-AE08-F3649E76D5E0}"/>
                </a:ext>
              </a:extLst>
            </p:cNvPr>
            <p:cNvSpPr txBox="1"/>
            <p:nvPr/>
          </p:nvSpPr>
          <p:spPr>
            <a:xfrm>
              <a:off x="7539894" y="5423045"/>
              <a:ext cx="9983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/>
                <a:t>Datenbank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AEC00F1-A740-3C4B-BB67-C345EC71AD87}"/>
                </a:ext>
              </a:extLst>
            </p:cNvPr>
            <p:cNvSpPr txBox="1"/>
            <p:nvPr/>
          </p:nvSpPr>
          <p:spPr>
            <a:xfrm>
              <a:off x="8463860" y="4973381"/>
              <a:ext cx="9669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/>
                <a:t>DBMS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872BF7A-8470-A044-8B73-87B797F66F65}"/>
                </a:ext>
              </a:extLst>
            </p:cNvPr>
            <p:cNvCxnSpPr>
              <a:cxnSpLocks/>
              <a:stCxn id="32" idx="2"/>
              <a:endCxn id="33" idx="0"/>
            </p:cNvCxnSpPr>
            <p:nvPr/>
          </p:nvCxnSpPr>
          <p:spPr>
            <a:xfrm>
              <a:off x="5950337" y="3444572"/>
              <a:ext cx="3091" cy="17819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A2081F5-4E65-6743-A681-BDB066615640}"/>
                </a:ext>
              </a:extLst>
            </p:cNvPr>
            <p:cNvCxnSpPr>
              <a:cxnSpLocks/>
              <a:stCxn id="33" idx="2"/>
              <a:endCxn id="34" idx="0"/>
            </p:cNvCxnSpPr>
            <p:nvPr/>
          </p:nvCxnSpPr>
          <p:spPr>
            <a:xfrm>
              <a:off x="5953428" y="3930543"/>
              <a:ext cx="0" cy="1855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04D6E7F-EFA7-B644-8B9C-7BF185722FCA}"/>
                </a:ext>
              </a:extLst>
            </p:cNvPr>
            <p:cNvCxnSpPr>
              <a:cxnSpLocks/>
              <a:stCxn id="34" idx="2"/>
              <a:endCxn id="35" idx="0"/>
            </p:cNvCxnSpPr>
            <p:nvPr/>
          </p:nvCxnSpPr>
          <p:spPr>
            <a:xfrm>
              <a:off x="5953428" y="4423857"/>
              <a:ext cx="0" cy="1758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B587B9F-FE63-2A4C-89C5-A524696F985E}"/>
                </a:ext>
              </a:extLst>
            </p:cNvPr>
            <p:cNvCxnSpPr>
              <a:cxnSpLocks/>
              <a:stCxn id="16" idx="2"/>
              <a:endCxn id="39" idx="0"/>
            </p:cNvCxnSpPr>
            <p:nvPr/>
          </p:nvCxnSpPr>
          <p:spPr>
            <a:xfrm>
              <a:off x="5950337" y="2353245"/>
              <a:ext cx="0" cy="1538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0F03D292-3A44-7546-B32F-E910B2B1829C}"/>
                </a:ext>
              </a:extLst>
            </p:cNvPr>
            <p:cNvCxnSpPr>
              <a:cxnSpLocks/>
              <a:stCxn id="41" idx="2"/>
              <a:endCxn id="16" idx="1"/>
            </p:cNvCxnSpPr>
            <p:nvPr/>
          </p:nvCxnSpPr>
          <p:spPr>
            <a:xfrm>
              <a:off x="3865179" y="1879888"/>
              <a:ext cx="1654014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5994152-717F-1247-8328-69E8039292DC}"/>
                </a:ext>
              </a:extLst>
            </p:cNvPr>
            <p:cNvCxnSpPr>
              <a:cxnSpLocks/>
              <a:stCxn id="42" idx="2"/>
              <a:endCxn id="16" idx="0"/>
            </p:cNvCxnSpPr>
            <p:nvPr/>
          </p:nvCxnSpPr>
          <p:spPr>
            <a:xfrm flipH="1">
              <a:off x="5950337" y="1879888"/>
              <a:ext cx="1" cy="1655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86E6F66A-0BCE-474B-927A-3421ABC06F10}"/>
                </a:ext>
              </a:extLst>
            </p:cNvPr>
            <p:cNvCxnSpPr>
              <a:cxnSpLocks/>
              <a:stCxn id="43" idx="2"/>
              <a:endCxn id="16" idx="3"/>
            </p:cNvCxnSpPr>
            <p:nvPr/>
          </p:nvCxnSpPr>
          <p:spPr>
            <a:xfrm flipH="1">
              <a:off x="6381480" y="1879888"/>
              <a:ext cx="1657953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A1213287-8BC5-AC40-BA30-C4AD36EADE97}"/>
                </a:ext>
              </a:extLst>
            </p:cNvPr>
            <p:cNvCxnSpPr>
              <a:cxnSpLocks/>
              <a:stCxn id="35" idx="2"/>
              <a:endCxn id="19" idx="1"/>
            </p:cNvCxnSpPr>
            <p:nvPr/>
          </p:nvCxnSpPr>
          <p:spPr>
            <a:xfrm flipH="1">
              <a:off x="5950337" y="4907467"/>
              <a:ext cx="3091" cy="25937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AF823C6F-1772-9B48-B93E-9991EC2E6E78}"/>
                </a:ext>
              </a:extLst>
            </p:cNvPr>
            <p:cNvCxnSpPr>
              <a:cxnSpLocks/>
              <a:stCxn id="38" idx="1"/>
              <a:endCxn id="34" idx="3"/>
            </p:cNvCxnSpPr>
            <p:nvPr/>
          </p:nvCxnSpPr>
          <p:spPr>
            <a:xfrm flipH="1" flipV="1">
              <a:off x="7546428" y="4269969"/>
              <a:ext cx="194082" cy="126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6FB26EF1-9574-924E-A362-B1BDD7E648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39894" y="377882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E88349B6-9F15-8B43-96C1-F36EA21329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43337" y="4753578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46C812B4-66F9-7F4D-A2AC-6150ABA4A9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26397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92B37593-535E-5A4B-A533-3663E18725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59812" y="3773024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ED0CE984-B3CE-2143-ACB3-B4B6C560A2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747782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8DE8B6D-FB52-A945-9735-F450A14B9016}"/>
                </a:ext>
              </a:extLst>
            </p:cNvPr>
            <p:cNvSpPr/>
            <p:nvPr/>
          </p:nvSpPr>
          <p:spPr>
            <a:xfrm>
              <a:off x="2799535" y="3581552"/>
              <a:ext cx="1363720" cy="13881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</p:grpSp>
      <p:sp>
        <p:nvSpPr>
          <p:cNvPr id="103" name="Date Placeholder 102">
            <a:extLst>
              <a:ext uri="{FF2B5EF4-FFF2-40B4-BE49-F238E27FC236}">
                <a16:creationId xmlns:a16="http://schemas.microsoft.com/office/drawing/2014/main" id="{90C5FEAE-3F21-F644-A153-EF4F40E96C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 dirty="0"/>
          </a:p>
        </p:txBody>
      </p:sp>
      <p:sp>
        <p:nvSpPr>
          <p:cNvPr id="104" name="Footer Placeholder 103">
            <a:extLst>
              <a:ext uri="{FF2B5EF4-FFF2-40B4-BE49-F238E27FC236}">
                <a16:creationId xmlns:a16="http://schemas.microsoft.com/office/drawing/2014/main" id="{813E491A-AC8B-F14F-BF15-9D7154E15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2610601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70590-2DB3-8940-9F9D-EE32A03CD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Überblick: 7. </a:t>
            </a:r>
            <a:r>
              <a:rPr lang="de-DE"/>
              <a:t>Transaktionen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1BC0C-A657-5D4F-99A9-74DEC788A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de-DE" b="1" i="1" dirty="0">
                <a:solidFill>
                  <a:schemeClr val="accent1"/>
                </a:solidFill>
              </a:rPr>
              <a:t>Transaktionsverarbeitung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Fehlersituationen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Schedules: Korrektheit, Serialisierbarkeit, Äquivalenzen</a:t>
            </a:r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Sperrverwaltung</a:t>
            </a:r>
          </a:p>
          <a:p>
            <a:pPr lvl="1"/>
            <a:r>
              <a:rPr lang="de-DE" dirty="0"/>
              <a:t>Sperren, Sperrprotokolle</a:t>
            </a:r>
          </a:p>
          <a:p>
            <a:pPr lvl="1"/>
            <a:r>
              <a:rPr lang="de-DE" dirty="0"/>
              <a:t>Deadlocks</a:t>
            </a:r>
          </a:p>
          <a:p>
            <a:pPr lvl="1"/>
            <a:r>
              <a:rPr lang="de-DE" dirty="0"/>
              <a:t>Weitere Methoden zur Mehrbenutzerkontrolle</a:t>
            </a:r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Wiederherstellungsverwaltung</a:t>
            </a:r>
          </a:p>
          <a:p>
            <a:pPr lvl="1"/>
            <a:r>
              <a:rPr lang="de-DE" dirty="0"/>
              <a:t>Fehlersituationen</a:t>
            </a:r>
          </a:p>
          <a:p>
            <a:pPr lvl="1"/>
            <a:r>
              <a:rPr lang="de-DE" dirty="0" err="1"/>
              <a:t>Logging</a:t>
            </a:r>
            <a:endParaRPr lang="de-DE" dirty="0"/>
          </a:p>
          <a:p>
            <a:pPr lvl="1"/>
            <a:r>
              <a:rPr lang="de-DE" dirty="0"/>
              <a:t>Recovery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E62626-1795-E94E-8699-55BEFBF803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4</a:t>
            </a:fld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5F7F680-CEDF-7730-A234-922E8F20BE6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D59E8F8-F73B-6BEE-D5B8-22B8151D9E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22811682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70590-2DB3-8940-9F9D-EE32A03CD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Überblick: 7. Transaktionen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1BC0C-A657-5D4F-99A9-74DEC788A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de-DE" i="1" dirty="0"/>
              <a:t>Transaktionsverarbeitung</a:t>
            </a:r>
          </a:p>
          <a:p>
            <a:pPr lvl="1"/>
            <a:r>
              <a:rPr lang="de-DE" dirty="0"/>
              <a:t>Fehlersituationen</a:t>
            </a:r>
          </a:p>
          <a:p>
            <a:pPr lvl="1"/>
            <a:r>
              <a:rPr lang="de-DE" dirty="0"/>
              <a:t>Schedules: Korrektheit, Serialisierbarkeit, Äquivalenzen</a:t>
            </a:r>
          </a:p>
          <a:p>
            <a:pPr marL="457200" indent="-457200">
              <a:buFont typeface="+mj-lt"/>
              <a:buAutoNum type="alphaUcPeriod"/>
            </a:pPr>
            <a:r>
              <a:rPr lang="de-DE" b="1" i="1" dirty="0">
                <a:solidFill>
                  <a:schemeClr val="accent1"/>
                </a:solidFill>
              </a:rPr>
              <a:t>Sperrverwaltung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Sperren, Sperrprotokolle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Deadlocks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Weitere Methoden zur Mehrbenutzerkontrolle</a:t>
            </a:r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Wiederherstellungsverwaltung</a:t>
            </a:r>
          </a:p>
          <a:p>
            <a:pPr lvl="1"/>
            <a:r>
              <a:rPr lang="de-DE" dirty="0"/>
              <a:t>Fehlersituationen</a:t>
            </a:r>
          </a:p>
          <a:p>
            <a:pPr lvl="1"/>
            <a:r>
              <a:rPr lang="de-DE" dirty="0" err="1"/>
              <a:t>Logging</a:t>
            </a:r>
            <a:endParaRPr lang="de-DE" dirty="0"/>
          </a:p>
          <a:p>
            <a:pPr lvl="1"/>
            <a:r>
              <a:rPr lang="de-DE" dirty="0"/>
              <a:t>Recovery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E62626-1795-E94E-8699-55BEFBF803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40</a:t>
            </a:fld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5F7F680-CEDF-7730-A234-922E8F20BE6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D59E8F8-F73B-6BEE-D5B8-22B8151D9E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22160115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Sperr-Verwaltung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Transaktionen müssen </a:t>
                </a:r>
                <a:r>
                  <a:rPr lang="de-DE" dirty="0">
                    <a:solidFill>
                      <a:schemeClr val="accent1"/>
                    </a:solidFill>
                  </a:rPr>
                  <a:t>Sperren</a:t>
                </a:r>
                <a:r>
                  <a:rPr lang="de-DE" dirty="0"/>
                  <a:t> anfragen für Datenobjekte, auf die sie zugreifen wollen</a:t>
                </a:r>
              </a:p>
              <a:p>
                <a:r>
                  <a:rPr lang="de-DE" dirty="0"/>
                  <a:t>Falls eine Sperre nicht zugeteilt wird (z.B. weil eine andere Transaktion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die Sperre schon hält), wird die anfragende Transaktion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</a:t>
                </a:r>
                <a:r>
                  <a:rPr lang="de-DE" dirty="0">
                    <a:solidFill>
                      <a:srgbClr val="FFC000"/>
                    </a:solidFill>
                  </a:rPr>
                  <a:t>blockiert</a:t>
                </a:r>
              </a:p>
              <a:p>
                <a:pPr lvl="1"/>
                <a:r>
                  <a:rPr lang="de-DE" dirty="0"/>
                  <a:t>Sperrverwalter setzt die Ausführung von Aktionen einer blockierten Transaktion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aus</a:t>
                </a:r>
              </a:p>
              <a:p>
                <a:r>
                  <a:rPr lang="de-DE" dirty="0"/>
                  <a:t>Sobald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die Sperre freigibt, kann sie an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vergeben werden (oder an eine andere Transaktion, die darauf wartet)</a:t>
                </a:r>
              </a:p>
              <a:p>
                <a:pPr lvl="1"/>
                <a:r>
                  <a:rPr lang="de-DE" dirty="0"/>
                  <a:t>Transaktion, die eine Sperre erhält, wird fortgesetzt</a:t>
                </a:r>
              </a:p>
              <a:p>
                <a:r>
                  <a:rPr lang="de-DE" dirty="0"/>
                  <a:t>Sperren regeln die relative Ordnung der Einzeloperationen verschiedener Transaktionen</a:t>
                </a:r>
              </a:p>
              <a:p>
                <a:r>
                  <a:rPr lang="de-DE" dirty="0"/>
                  <a:t>Ziel: Automatisierte Generierung von serialisierbaren Schedules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r="-177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C0B997-727B-CEDE-1D89-A10F240223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4458E0-7445-81B1-ED08-8333C6EA2C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C577E2-95DD-1F4B-A688-E8FB02007787}" type="slidenum">
              <a:rPr lang="de-DE" smtClean="0"/>
              <a:pPr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45950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Implementierung eines Sperrverwalters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de-DE" dirty="0"/>
              <a:t>Ein Sperrverwalter muss drei Aufgaben effektiv erledigen:</a:t>
            </a:r>
          </a:p>
          <a:p>
            <a:pPr marL="715703" lvl="1" indent="-457200">
              <a:lnSpc>
                <a:spcPct val="110000"/>
              </a:lnSpc>
              <a:buFont typeface="+mj-lt"/>
              <a:buAutoNum type="arabicPeriod"/>
            </a:pPr>
            <a:r>
              <a:rPr lang="de-DE" dirty="0"/>
              <a:t>Prüfen, welche </a:t>
            </a:r>
            <a:r>
              <a:rPr lang="de-DE" dirty="0">
                <a:solidFill>
                  <a:schemeClr val="accent1"/>
                </a:solidFill>
              </a:rPr>
              <a:t>Sperren für eine Ressource</a:t>
            </a:r>
            <a:r>
              <a:rPr lang="de-DE" dirty="0"/>
              <a:t> gehalten werden (um eine Sperranforderung zu behandeln)</a:t>
            </a:r>
          </a:p>
          <a:p>
            <a:pPr marL="715703" lvl="1" indent="-457200">
              <a:lnSpc>
                <a:spcPct val="110000"/>
              </a:lnSpc>
              <a:buFont typeface="+mj-lt"/>
              <a:buAutoNum type="arabicPeriod"/>
            </a:pPr>
            <a:r>
              <a:rPr lang="de-DE" dirty="0"/>
              <a:t>Bei Sperr-Rückgabe müssen die </a:t>
            </a:r>
            <a:r>
              <a:rPr lang="de-DE" dirty="0">
                <a:solidFill>
                  <a:schemeClr val="accent1"/>
                </a:solidFill>
              </a:rPr>
              <a:t>Transaktionen</a:t>
            </a:r>
            <a:r>
              <a:rPr lang="de-DE" dirty="0"/>
              <a:t>, die die Sperre haben wollen, schnell </a:t>
            </a:r>
            <a:r>
              <a:rPr lang="de-DE" dirty="0">
                <a:solidFill>
                  <a:schemeClr val="accent1"/>
                </a:solidFill>
              </a:rPr>
              <a:t>identifizierbar</a:t>
            </a:r>
            <a:r>
              <a:rPr lang="de-DE" dirty="0"/>
              <a:t> sein</a:t>
            </a:r>
          </a:p>
          <a:p>
            <a:pPr marL="715703" lvl="1" indent="-457200">
              <a:lnSpc>
                <a:spcPct val="110000"/>
              </a:lnSpc>
              <a:buFont typeface="+mj-lt"/>
              <a:buAutoNum type="arabicPeriod"/>
            </a:pPr>
            <a:r>
              <a:rPr lang="de-DE" dirty="0"/>
              <a:t>Wenn eine Transaktion beendet wird, müssen alle von der Transaktion angeforderten und gehaltenen </a:t>
            </a:r>
            <a:r>
              <a:rPr lang="de-DE" dirty="0">
                <a:solidFill>
                  <a:schemeClr val="accent1"/>
                </a:solidFill>
              </a:rPr>
              <a:t>Sperren zurückgegeben </a:t>
            </a:r>
            <a:r>
              <a:rPr lang="de-DE" dirty="0"/>
              <a:t>werden</a:t>
            </a:r>
          </a:p>
          <a:p>
            <a:r>
              <a:rPr lang="de-DE" dirty="0">
                <a:solidFill>
                  <a:schemeClr val="accent1"/>
                </a:solidFill>
              </a:rPr>
              <a:t>Sperrtabelle</a:t>
            </a:r>
            <a:r>
              <a:rPr lang="de-DE" dirty="0"/>
              <a:t>: Datenstruktur zur Speicherung der Lock-Information zu jedem Objekt</a:t>
            </a:r>
          </a:p>
          <a:p>
            <a:pPr lvl="1"/>
            <a:r>
              <a:rPr lang="de-DE" dirty="0"/>
              <a:t>Meist als Hash-Tabelle organisiert, um effizient auf Lock-Informationen zugreifen zu können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21BAA-123E-1A31-649D-F058FD1C48E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07228D-9147-C840-8D70-E80192C10A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2722973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CA59E22-2110-A142-9469-ED4521DD7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Sperren und Sperrprotokolle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4FADB1-E30C-2149-9037-D895872914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Sperrverwaltung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9D77A6-B8CF-D310-B90E-124D04DBD8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BA784A-AEB1-8B12-4C7B-60E0DAA2C8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E95D89-9D33-1844-8460-A675E5E90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43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93F178-24AB-C042-8C19-20D92185ECFD}"/>
              </a:ext>
            </a:extLst>
          </p:cNvPr>
          <p:cNvSpPr txBox="1"/>
          <p:nvPr/>
        </p:nvSpPr>
        <p:spPr>
          <a:xfrm>
            <a:off x="6989937" y="1884819"/>
            <a:ext cx="26468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600" dirty="0"/>
              <a:t>🔒🔏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26BB29-F136-AF42-9923-33C27763C1C7}"/>
              </a:ext>
            </a:extLst>
          </p:cNvPr>
          <p:cNvSpPr txBox="1"/>
          <p:nvPr/>
        </p:nvSpPr>
        <p:spPr>
          <a:xfrm>
            <a:off x="6846226" y="2520851"/>
            <a:ext cx="1345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200" dirty="0"/>
              <a:t>📖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28346622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Protokolle und Sperren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Protokolle mit Sperren:</a:t>
            </a:r>
          </a:p>
          <a:p>
            <a:pPr lvl="1"/>
            <a:r>
              <a:rPr lang="de-DE" dirty="0"/>
              <a:t>Binäre Sperren (einfach aber restriktiv) </a:t>
            </a:r>
          </a:p>
          <a:p>
            <a:pPr lvl="1"/>
            <a:r>
              <a:rPr lang="de-DE" dirty="0"/>
              <a:t>Mehrfachmodus- bzw. gemeinsame/exklusive Sperren (praxisrelevant)</a:t>
            </a:r>
          </a:p>
          <a:p>
            <a:pPr lvl="1"/>
            <a:r>
              <a:rPr lang="de-DE" dirty="0"/>
              <a:t>Zwei-Phasen-Sperrprotokoll (praxisrelevant)</a:t>
            </a:r>
          </a:p>
          <a:p>
            <a:pPr lvl="1"/>
            <a:r>
              <a:rPr lang="de-DE" dirty="0"/>
              <a:t>Multiversionsprotokolle (Verbesserung der Performanz)</a:t>
            </a:r>
          </a:p>
          <a:p>
            <a:pPr lvl="1"/>
            <a:r>
              <a:rPr lang="de-DE" dirty="0"/>
              <a:t>Multiversionsprotokolle mit Zeitstempelung (Verbesserung der Performanz) </a:t>
            </a:r>
          </a:p>
          <a:p>
            <a:pPr lvl="1"/>
            <a:r>
              <a:rPr lang="de-DE" dirty="0"/>
              <a:t>Zertifizierungssperren (Verbesserung der Performanz)</a:t>
            </a:r>
          </a:p>
          <a:p>
            <a:r>
              <a:rPr lang="de-DE" dirty="0"/>
              <a:t>Protokolle ohne Sperren:</a:t>
            </a:r>
          </a:p>
          <a:p>
            <a:pPr lvl="1"/>
            <a:r>
              <a:rPr lang="de-DE" dirty="0"/>
              <a:t>Zeitstempelbasierte Transaktionsverarbeitung (praxisrelevant)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44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C7657C-5B7C-428A-33CD-B9DFAF69016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A7D87F-00B1-4F0B-1C9D-4BC5A0632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338219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Binäre Sperren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Mit jedem Datenobjekt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ist eine Sperre assoziiert</a:t>
                </a:r>
              </a:p>
              <a:p>
                <a:pPr lvl="1"/>
                <a:r>
                  <a:rPr lang="de-DE" dirty="0"/>
                  <a:t>Sperre kann zwei Zustände annehmen: „gesperrt“ oder „entsperrt“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𝐿𝑜𝑐𝑘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de-DE" dirty="0"/>
                  <a:t>: Objekt ist gesperrt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𝐿𝑜𝑐𝑘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de-DE" dirty="0"/>
                  <a:t>: Objekt ist entsperrt</a:t>
                </a:r>
              </a:p>
              <a:p>
                <a:pPr lvl="1"/>
                <a:r>
                  <a:rPr lang="de-DE" dirty="0"/>
                  <a:t>Operationen:</a:t>
                </a:r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lock</m:t>
                    </m:r>
                    <m:r>
                      <a:rPr lang="de-DE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item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: sperrt das Objekt</a:t>
                </a:r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unlock</m:t>
                    </m:r>
                    <m:r>
                      <a:rPr lang="de-DE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item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: entsperrt das Objekt</a:t>
                </a:r>
              </a:p>
              <a:p>
                <a:r>
                  <a:rPr lang="de-DE" dirty="0"/>
                  <a:t>Wenn eine Transaktion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 ein Objekt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gesperrt hat, kann eine Operation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 auf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nicht zugreifen (bzw. selber sperren)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 muss warten, bis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durch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 wieder entsperrt wurde</a:t>
                </a:r>
              </a:p>
              <a:p>
                <a:r>
                  <a:rPr lang="de-DE" dirty="0"/>
                  <a:t>Implementierung</a:t>
                </a:r>
              </a:p>
              <a:p>
                <a:pPr lvl="1"/>
                <a:r>
                  <a:rPr lang="de-DE" dirty="0"/>
                  <a:t>Eintrag in Sperrtabelle: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err="1">
                            <a:latin typeface="Cambria Math" panose="02040503050406030204" pitchFamily="18" charset="0"/>
                          </a:rPr>
                          <m:t>𝐷𝑎𝑡𝑒𝑛𝑜𝑏𝑗𝑒𝑘𝑡𝐼𝐷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 dirty="0" err="1">
                            <a:latin typeface="Cambria Math" panose="02040503050406030204" pitchFamily="18" charset="0"/>
                          </a:rPr>
                          <m:t>𝐿𝑂𝐶𝐾𝑍𝑢𝑠𝑡𝑎𝑛𝑑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 dirty="0" err="1">
                            <a:latin typeface="Cambria Math" panose="02040503050406030204" pitchFamily="18" charset="0"/>
                          </a:rPr>
                          <m:t>𝑇𝑟𝑎𝑛𝑠𝑎𝑘𝑡𝑖𝑜𝑛𝑠𝐼𝐷</m:t>
                        </m:r>
                      </m:e>
                    </m:d>
                  </m:oMath>
                </a14:m>
                <a:endParaRPr lang="de-DE" dirty="0"/>
              </a:p>
              <a:p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 b="-417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E84E3B-83BF-3F0A-6C17-B77AFA20185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E376E9-5B77-0EFF-BECA-B067B32CC4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45</a:t>
            </a:fld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7E529C-E020-F54C-971A-83F4AEE778AB}"/>
              </a:ext>
            </a:extLst>
          </p:cNvPr>
          <p:cNvSpPr txBox="1"/>
          <p:nvPr/>
        </p:nvSpPr>
        <p:spPr>
          <a:xfrm>
            <a:off x="710349" y="2365534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🔒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EC7346-D6ED-CA40-9563-144C42C15218}"/>
              </a:ext>
            </a:extLst>
          </p:cNvPr>
          <p:cNvSpPr/>
          <p:nvPr/>
        </p:nvSpPr>
        <p:spPr>
          <a:xfrm>
            <a:off x="710349" y="2675731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/>
              <a:t>🔓</a:t>
            </a:r>
          </a:p>
        </p:txBody>
      </p:sp>
    </p:spTree>
    <p:extLst>
      <p:ext uri="{BB962C8B-B14F-4D97-AF65-F5344CB8AC3E}">
        <p14:creationId xmlns:p14="http://schemas.microsoft.com/office/powerpoint/2010/main" val="180741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Binäre Sperren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Protokoll mit binären Sperren nach folgenden Regeln für jede Transaktion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: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Vor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read</m:t>
                    </m:r>
                    <m:r>
                      <a:rPr lang="de-DE" dirty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item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write</m:t>
                    </m:r>
                    <m:r>
                      <a:rPr lang="de-DE" dirty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item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:</a:t>
                </a:r>
                <a:r>
                  <a:rPr lang="de-DE" dirty="0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lock</m:t>
                    </m:r>
                    <m:r>
                      <a:rPr lang="de-DE" dirty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item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 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Nach allen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read</m:t>
                    </m:r>
                    <m:r>
                      <a:rPr lang="de-DE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item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write</m:t>
                    </m:r>
                    <m:r>
                      <a:rPr lang="de-DE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item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:</a:t>
                </a:r>
                <a:r>
                  <a:rPr lang="de-DE" dirty="0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unlock</m:t>
                    </m:r>
                    <m:r>
                      <a:rPr lang="de-DE" dirty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item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 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Kein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lock</m:t>
                    </m:r>
                    <m:r>
                      <a:rPr lang="de-DE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item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 durch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, wenn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schon eine Sperre auf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hat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Nur dann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unlock</m:t>
                    </m:r>
                    <m:r>
                      <a:rPr lang="de-DE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item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, wenn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auch eine Sperre auf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hat</a:t>
                </a:r>
              </a:p>
              <a:p>
                <a:endParaRPr lang="de-DE" dirty="0"/>
              </a:p>
              <a:p>
                <a:r>
                  <a:rPr lang="de-DE" dirty="0"/>
                  <a:t>Problem:</a:t>
                </a:r>
              </a:p>
              <a:p>
                <a:pPr lvl="1"/>
                <a:r>
                  <a:rPr lang="de-DE" dirty="0"/>
                  <a:t>Sehr restriktiv</a:t>
                </a:r>
              </a:p>
              <a:p>
                <a:pPr lvl="2"/>
                <a:r>
                  <a:rPr lang="de-DE" dirty="0"/>
                  <a:t>Z.B. keine parallelen Leseoperationen möglich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8A7E6E-3F17-636C-2C11-7696AB1AC6F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636ED-975B-311F-2909-E3D92402DD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671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Sperren mit Mehrfachmodus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Mit jedem Datenobjekt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ist eine Sperre assoziiert mit drei möglichen Zuständen: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𝑜𝑐𝑘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de-DE" dirty="0"/>
                  <a:t> (Lesesperre)</a:t>
                </a:r>
              </a:p>
              <a:p>
                <a:pPr lvl="2"/>
                <a:r>
                  <a:rPr lang="de-DE" dirty="0"/>
                  <a:t>Auf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wird lesend zugegriffen (</a:t>
                </a:r>
                <a:r>
                  <a:rPr lang="de-DE" i="1" u="sng" dirty="0" err="1"/>
                  <a:t>s</a:t>
                </a:r>
                <a:r>
                  <a:rPr lang="de-DE" i="1" dirty="0" err="1"/>
                  <a:t>hared</a:t>
                </a:r>
                <a:r>
                  <a:rPr lang="de-DE" dirty="0"/>
                  <a:t>) ➝ Als </a:t>
                </a:r>
                <a:r>
                  <a:rPr lang="de-DE" dirty="0">
                    <a:solidFill>
                      <a:schemeClr val="accent1"/>
                    </a:solidFill>
                  </a:rPr>
                  <a:t>Sperrmodus S</a:t>
                </a:r>
                <a:r>
                  <a:rPr lang="de-DE" dirty="0"/>
                  <a:t> bezeichnet</a:t>
                </a:r>
              </a:p>
              <a:p>
                <a:pPr lvl="2"/>
                <a:r>
                  <a:rPr lang="de-DE" dirty="0"/>
                  <a:t>Weiterer Lesezugriff problemlos möglich, Schreibzugriff potenziell problematisch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𝐿𝑜𝑐𝑘</m:t>
                    </m:r>
                    <m:d>
                      <m:dPr>
                        <m:ctrlPr>
                          <a:rPr lang="de-DE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de-DE" dirty="0"/>
                  <a:t> (Schreibsperre)</a:t>
                </a:r>
              </a:p>
              <a:p>
                <a:pPr lvl="2"/>
                <a:r>
                  <a:rPr lang="de-DE" dirty="0"/>
                  <a:t>Auf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wird schreibend zugegriffen (</a:t>
                </a:r>
                <a:r>
                  <a:rPr lang="de-DE" i="1" dirty="0"/>
                  <a:t>e</a:t>
                </a:r>
                <a:r>
                  <a:rPr lang="de-DE" i="1" u="sng" dirty="0"/>
                  <a:t>x</a:t>
                </a:r>
                <a:r>
                  <a:rPr lang="de-DE" i="1" dirty="0"/>
                  <a:t>klusive</a:t>
                </a:r>
                <a:r>
                  <a:rPr lang="de-DE" dirty="0"/>
                  <a:t>) ➝ Als </a:t>
                </a:r>
                <a:r>
                  <a:rPr lang="de-DE" dirty="0">
                    <a:solidFill>
                      <a:schemeClr val="accent1"/>
                    </a:solidFill>
                  </a:rPr>
                  <a:t>Sperrmodus X</a:t>
                </a:r>
                <a:r>
                  <a:rPr lang="de-DE" dirty="0"/>
                  <a:t> bezeichnet</a:t>
                </a:r>
              </a:p>
              <a:p>
                <a:pPr lvl="2"/>
                <a:r>
                  <a:rPr lang="de-DE" dirty="0"/>
                  <a:t>Auf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:r>
                  <a:rPr lang="de-DE" dirty="0"/>
                  <a:t>kann durch andere Transaktion nicht zugegriffen werden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𝐿𝑜𝑐𝑘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de-DE" dirty="0"/>
                  <a:t> (entsperrt) : Auf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wird nicht zugegriffen</a:t>
                </a:r>
              </a:p>
              <a:p>
                <a:pPr lvl="1"/>
                <a:r>
                  <a:rPr lang="de-DE" dirty="0"/>
                  <a:t>Kompatibilitätsmatrix (rechts)</a:t>
                </a:r>
              </a:p>
              <a:p>
                <a:pPr lvl="2"/>
                <a:r>
                  <a:rPr lang="de-DE" dirty="0"/>
                  <a:t>Zustand: Gibt es eine Sperre?</a:t>
                </a:r>
              </a:p>
              <a:p>
                <a:pPr lvl="2"/>
                <a:r>
                  <a:rPr lang="de-DE" dirty="0"/>
                  <a:t>Anforderung: Was für eine Sperre soll gesetzt werden?</a:t>
                </a:r>
              </a:p>
              <a:p>
                <a:r>
                  <a:rPr lang="de-DE" dirty="0"/>
                  <a:t>Operationen: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read</m:t>
                    </m:r>
                    <m:r>
                      <a:rPr lang="de-DE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lock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write</m:t>
                    </m:r>
                    <m:r>
                      <a:rPr lang="de-DE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lock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unlock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b="-328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47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2429635E-79CF-9746-8CA6-6D7CAD946F5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52892441"/>
                  </p:ext>
                </p:extLst>
              </p:nvPr>
            </p:nvGraphicFramePr>
            <p:xfrm>
              <a:off x="9422039" y="4793394"/>
              <a:ext cx="2409636" cy="1112520"/>
            </p:xfrm>
            <a:graphic>
              <a:graphicData uri="http://schemas.openxmlformats.org/drawingml/2006/table">
                <a:tbl>
                  <a:tblPr firstRow="1" firstCol="1" bandRow="1">
                    <a:tableStyleId>{6E25E649-3F16-4E02-A733-19D2CDBF48F0}</a:tableStyleId>
                  </a:tblPr>
                  <a:tblGrid>
                    <a:gridCol w="1194245">
                      <a:extLst>
                        <a:ext uri="{9D8B030D-6E8A-4147-A177-3AD203B41FA5}">
                          <a16:colId xmlns:a16="http://schemas.microsoft.com/office/drawing/2014/main" val="1337593512"/>
                        </a:ext>
                      </a:extLst>
                    </a:gridCol>
                    <a:gridCol w="406718">
                      <a:extLst>
                        <a:ext uri="{9D8B030D-6E8A-4147-A177-3AD203B41FA5}">
                          <a16:colId xmlns:a16="http://schemas.microsoft.com/office/drawing/2014/main" val="841482728"/>
                        </a:ext>
                      </a:extLst>
                    </a:gridCol>
                    <a:gridCol w="406718">
                      <a:extLst>
                        <a:ext uri="{9D8B030D-6E8A-4147-A177-3AD203B41FA5}">
                          <a16:colId xmlns:a16="http://schemas.microsoft.com/office/drawing/2014/main" val="4283082235"/>
                        </a:ext>
                      </a:extLst>
                    </a:gridCol>
                    <a:gridCol w="401955">
                      <a:extLst>
                        <a:ext uri="{9D8B030D-6E8A-4147-A177-3AD203B41FA5}">
                          <a16:colId xmlns:a16="http://schemas.microsoft.com/office/drawing/2014/main" val="268367050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de-DE" dirty="0"/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0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de-DE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i="0" dirty="0" smtClean="0"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</m:oMath>
                            </m:oMathPara>
                          </a14:m>
                          <a:endParaRPr lang="de-DE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i="0" dirty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oMath>
                            </m:oMathPara>
                          </a14:m>
                          <a:endParaRPr lang="de-DE" i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813613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i="0" dirty="0" smtClean="0"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</m:oMath>
                            </m:oMathPara>
                          </a14:m>
                          <a:endParaRPr lang="de-DE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 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3542739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i="0" dirty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oMath>
                            </m:oMathPara>
                          </a14:m>
                          <a:endParaRPr lang="de-DE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4338779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2429635E-79CF-9746-8CA6-6D7CAD946F5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52892441"/>
                  </p:ext>
                </p:extLst>
              </p:nvPr>
            </p:nvGraphicFramePr>
            <p:xfrm>
              <a:off x="9422039" y="4793394"/>
              <a:ext cx="2409636" cy="1112520"/>
            </p:xfrm>
            <a:graphic>
              <a:graphicData uri="http://schemas.openxmlformats.org/drawingml/2006/table">
                <a:tbl>
                  <a:tblPr firstRow="1" firstCol="1" bandRow="1">
                    <a:tableStyleId>{6E25E649-3F16-4E02-A733-19D2CDBF48F0}</a:tableStyleId>
                  </a:tblPr>
                  <a:tblGrid>
                    <a:gridCol w="1194245">
                      <a:extLst>
                        <a:ext uri="{9D8B030D-6E8A-4147-A177-3AD203B41FA5}">
                          <a16:colId xmlns:a16="http://schemas.microsoft.com/office/drawing/2014/main" val="1337593512"/>
                        </a:ext>
                      </a:extLst>
                    </a:gridCol>
                    <a:gridCol w="406718">
                      <a:extLst>
                        <a:ext uri="{9D8B030D-6E8A-4147-A177-3AD203B41FA5}">
                          <a16:colId xmlns:a16="http://schemas.microsoft.com/office/drawing/2014/main" val="841482728"/>
                        </a:ext>
                      </a:extLst>
                    </a:gridCol>
                    <a:gridCol w="406718">
                      <a:extLst>
                        <a:ext uri="{9D8B030D-6E8A-4147-A177-3AD203B41FA5}">
                          <a16:colId xmlns:a16="http://schemas.microsoft.com/office/drawing/2014/main" val="4283082235"/>
                        </a:ext>
                      </a:extLst>
                    </a:gridCol>
                    <a:gridCol w="401955">
                      <a:extLst>
                        <a:ext uri="{9D8B030D-6E8A-4147-A177-3AD203B41FA5}">
                          <a16:colId xmlns:a16="http://schemas.microsoft.com/office/drawing/2014/main" val="268367050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de-DE" dirty="0"/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96875" t="-3333" r="-203125" b="-2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96875" t="-3333" r="-103125" b="-2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96875" t="-3333" r="-3125" b="-2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813613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t="-106897" r="-102105" b="-1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 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3542739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t="-200000" r="-102105" b="-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4338779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8034EE8E-A275-BD4E-902D-3927AEB7E125}"/>
              </a:ext>
            </a:extLst>
          </p:cNvPr>
          <p:cNvSpPr txBox="1"/>
          <p:nvPr/>
        </p:nvSpPr>
        <p:spPr>
          <a:xfrm>
            <a:off x="9854648" y="4741792"/>
            <a:ext cx="6944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Zustand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3B05DF-DAE0-1749-9B4F-A27560F90E55}"/>
              </a:ext>
            </a:extLst>
          </p:cNvPr>
          <p:cNvSpPr txBox="1"/>
          <p:nvPr/>
        </p:nvSpPr>
        <p:spPr>
          <a:xfrm>
            <a:off x="9356050" y="4926660"/>
            <a:ext cx="997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Anforderung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23D11D-E585-094C-98E7-401E3163CEA4}"/>
              </a:ext>
            </a:extLst>
          </p:cNvPr>
          <p:cNvSpPr txBox="1"/>
          <p:nvPr/>
        </p:nvSpPr>
        <p:spPr>
          <a:xfrm>
            <a:off x="424101" y="1998068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🔒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F8E84E-6CB3-E64D-89B6-685BAA6CADCA}"/>
              </a:ext>
            </a:extLst>
          </p:cNvPr>
          <p:cNvSpPr txBox="1"/>
          <p:nvPr/>
        </p:nvSpPr>
        <p:spPr>
          <a:xfrm>
            <a:off x="359625" y="2163386"/>
            <a:ext cx="499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📖</a:t>
            </a:r>
            <a:endParaRPr lang="de-DE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29F9DA-CC2E-AE4D-866F-9196DCA90BE2}"/>
              </a:ext>
            </a:extLst>
          </p:cNvPr>
          <p:cNvSpPr/>
          <p:nvPr/>
        </p:nvSpPr>
        <p:spPr>
          <a:xfrm>
            <a:off x="424100" y="3058962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/>
              <a:t>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4C3430-22ED-3E40-AFE5-4DFD8A26C459}"/>
              </a:ext>
            </a:extLst>
          </p:cNvPr>
          <p:cNvSpPr txBox="1"/>
          <p:nvPr/>
        </p:nvSpPr>
        <p:spPr>
          <a:xfrm>
            <a:off x="424100" y="4070023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🔓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0723F0B1-B7CF-FAB1-E7F6-28AB1AA67B5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DA7FFC1-09A6-1103-4586-7A60B76CF8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406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Sperren mit Mehrfachmodus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Mögliche Implementierung:</a:t>
                </a:r>
              </a:p>
              <a:p>
                <a:pPr lvl="1"/>
                <a:r>
                  <a:rPr lang="de-DE" dirty="0"/>
                  <a:t>Einträge in der Sperrtabelle:</a:t>
                </a:r>
                <a:br>
                  <a:rPr lang="de-DE" dirty="0"/>
                </a:br>
                <a14:m>
                  <m:oMath xmlns:m="http://schemas.openxmlformats.org/officeDocument/2006/math"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err="1">
                            <a:latin typeface="Cambria Math" panose="02040503050406030204" pitchFamily="18" charset="0"/>
                          </a:rPr>
                          <m:t>𝐷𝑎𝑡𝑒𝑛𝑜𝑏𝑗𝑒𝑘𝑡𝐼𝐷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𝐿𝑂𝐶𝐾𝑍𝑢𝑠𝑡𝑎𝑛𝑑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,#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𝑍𝑢𝑔𝑟𝑖𝑓𝑓𝑠𝑜𝑝𝑒𝑟𝑎𝑡𝑖𝑜𝑛𝑒𝑛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 err="1">
                                <a:latin typeface="Cambria Math" panose="02040503050406030204" pitchFamily="18" charset="0"/>
                              </a:rPr>
                              <m:t>𝑇𝑟𝑎𝑛𝑠𝑎𝑘𝑡𝑖𝑜𝑛</m:t>
                            </m:r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de-DE" i="1" dirty="0" err="1">
                                <a:latin typeface="Cambria Math" panose="02040503050406030204" pitchFamily="18" charset="0"/>
                              </a:rPr>
                              <m:t>𝐼𝐷</m:t>
                            </m:r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,…</m:t>
                            </m:r>
                          </m:e>
                        </m:d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Idee: Zählen der lesenden Transaktionen (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#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𝑍𝑢𝑔𝑟𝑖𝑓𝑓𝑠𝑜𝑝𝑒𝑟𝑎𝑡𝑖𝑜𝑛𝑒𝑛</m:t>
                    </m:r>
                  </m:oMath>
                </a14:m>
                <a:r>
                  <a:rPr lang="de-DE" dirty="0"/>
                  <a:t>)</a:t>
                </a:r>
              </a:p>
              <a:p>
                <a:pPr lvl="1"/>
                <a:r>
                  <a:rPr lang="de-DE" dirty="0"/>
                  <a:t>Bei schreibenden Transaktionen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lock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de-DE" dirty="0"/>
                  <a:t>) ist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#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𝑍𝑢𝑔𝑟𝑖𝑓𝑓𝑠𝑜𝑝𝑒𝑟𝑎𝑡𝑖𝑜𝑛𝑒𝑛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de-DE" dirty="0"/>
              </a:p>
              <a:p>
                <a:r>
                  <a:rPr lang="de-DE" dirty="0"/>
                  <a:t>Regeln für Transaktion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: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read</m:t>
                    </m:r>
                    <m:r>
                      <a:rPr lang="de-DE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lock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 oder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write</m:t>
                    </m:r>
                    <m:r>
                      <a:rPr lang="de-DE" dirty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lock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 anstoßen vor irgendwelchen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read</m:t>
                    </m:r>
                    <m:r>
                      <a:rPr lang="de-DE" dirty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item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dirty="0"/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b="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write</m:t>
                    </m:r>
                    <m:r>
                      <a:rPr lang="de-DE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lock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 vor irgendwelchen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write</m:t>
                    </m:r>
                    <m:r>
                      <a:rPr lang="de-DE" dirty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item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dirty="0"/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unlock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 nach allen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read</m:t>
                    </m:r>
                    <m:r>
                      <a:rPr lang="de-DE" dirty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item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 smtClean="0">
                        <a:latin typeface="Cambria Math" panose="02040503050406030204" pitchFamily="18" charset="0"/>
                      </a:rPr>
                      <m:t>write</m:t>
                    </m:r>
                    <m:r>
                      <a:rPr lang="de-DE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item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dirty="0"/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 Kein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read</m:t>
                    </m:r>
                    <m:r>
                      <a:rPr lang="de-DE" dirty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lock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, falls irgendeine Sperre auf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durch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besteht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 Kein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write</m:t>
                    </m:r>
                    <m:r>
                      <a:rPr lang="de-DE" dirty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lock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, falls irgendeine Sperre auf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durch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besteht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 Nur dann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unlock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, wenn eine Sperre auf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durch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besteht</a:t>
                </a:r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b="-537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B80FD8-AACD-2ACB-CBF3-4334667089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643E67-CA6A-6841-2057-705EFF223B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48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E3963EEE-D6B4-1F48-8BCA-D5A18B9F1BB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06709745"/>
                  </p:ext>
                </p:extLst>
              </p:nvPr>
            </p:nvGraphicFramePr>
            <p:xfrm>
              <a:off x="9422039" y="4793394"/>
              <a:ext cx="2409636" cy="1112520"/>
            </p:xfrm>
            <a:graphic>
              <a:graphicData uri="http://schemas.openxmlformats.org/drawingml/2006/table">
                <a:tbl>
                  <a:tblPr firstRow="1" firstCol="1" bandRow="1">
                    <a:tableStyleId>{6E25E649-3F16-4E02-A733-19D2CDBF48F0}</a:tableStyleId>
                  </a:tblPr>
                  <a:tblGrid>
                    <a:gridCol w="1194245">
                      <a:extLst>
                        <a:ext uri="{9D8B030D-6E8A-4147-A177-3AD203B41FA5}">
                          <a16:colId xmlns:a16="http://schemas.microsoft.com/office/drawing/2014/main" val="1337593512"/>
                        </a:ext>
                      </a:extLst>
                    </a:gridCol>
                    <a:gridCol w="406718">
                      <a:extLst>
                        <a:ext uri="{9D8B030D-6E8A-4147-A177-3AD203B41FA5}">
                          <a16:colId xmlns:a16="http://schemas.microsoft.com/office/drawing/2014/main" val="841482728"/>
                        </a:ext>
                      </a:extLst>
                    </a:gridCol>
                    <a:gridCol w="406718">
                      <a:extLst>
                        <a:ext uri="{9D8B030D-6E8A-4147-A177-3AD203B41FA5}">
                          <a16:colId xmlns:a16="http://schemas.microsoft.com/office/drawing/2014/main" val="4283082235"/>
                        </a:ext>
                      </a:extLst>
                    </a:gridCol>
                    <a:gridCol w="401955">
                      <a:extLst>
                        <a:ext uri="{9D8B030D-6E8A-4147-A177-3AD203B41FA5}">
                          <a16:colId xmlns:a16="http://schemas.microsoft.com/office/drawing/2014/main" val="268367050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de-DE" dirty="0"/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0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de-DE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i="0" dirty="0" smtClean="0"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</m:oMath>
                            </m:oMathPara>
                          </a14:m>
                          <a:endParaRPr lang="de-DE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i="0" dirty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oMath>
                            </m:oMathPara>
                          </a14:m>
                          <a:endParaRPr lang="de-DE" i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813613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i="0" dirty="0" smtClean="0"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</m:oMath>
                            </m:oMathPara>
                          </a14:m>
                          <a:endParaRPr lang="de-DE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 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3542739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i="0" dirty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oMath>
                            </m:oMathPara>
                          </a14:m>
                          <a:endParaRPr lang="de-DE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4338779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E3963EEE-D6B4-1F48-8BCA-D5A18B9F1BB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06709745"/>
                  </p:ext>
                </p:extLst>
              </p:nvPr>
            </p:nvGraphicFramePr>
            <p:xfrm>
              <a:off x="9422039" y="4793394"/>
              <a:ext cx="2409636" cy="1112520"/>
            </p:xfrm>
            <a:graphic>
              <a:graphicData uri="http://schemas.openxmlformats.org/drawingml/2006/table">
                <a:tbl>
                  <a:tblPr firstRow="1" firstCol="1" bandRow="1">
                    <a:tableStyleId>{6E25E649-3F16-4E02-A733-19D2CDBF48F0}</a:tableStyleId>
                  </a:tblPr>
                  <a:tblGrid>
                    <a:gridCol w="1194245">
                      <a:extLst>
                        <a:ext uri="{9D8B030D-6E8A-4147-A177-3AD203B41FA5}">
                          <a16:colId xmlns:a16="http://schemas.microsoft.com/office/drawing/2014/main" val="1337593512"/>
                        </a:ext>
                      </a:extLst>
                    </a:gridCol>
                    <a:gridCol w="406718">
                      <a:extLst>
                        <a:ext uri="{9D8B030D-6E8A-4147-A177-3AD203B41FA5}">
                          <a16:colId xmlns:a16="http://schemas.microsoft.com/office/drawing/2014/main" val="841482728"/>
                        </a:ext>
                      </a:extLst>
                    </a:gridCol>
                    <a:gridCol w="406718">
                      <a:extLst>
                        <a:ext uri="{9D8B030D-6E8A-4147-A177-3AD203B41FA5}">
                          <a16:colId xmlns:a16="http://schemas.microsoft.com/office/drawing/2014/main" val="4283082235"/>
                        </a:ext>
                      </a:extLst>
                    </a:gridCol>
                    <a:gridCol w="401955">
                      <a:extLst>
                        <a:ext uri="{9D8B030D-6E8A-4147-A177-3AD203B41FA5}">
                          <a16:colId xmlns:a16="http://schemas.microsoft.com/office/drawing/2014/main" val="268367050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de-DE" dirty="0"/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96875" t="-3333" r="-203125" b="-2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96875" t="-3333" r="-103125" b="-2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96875" t="-3333" r="-3125" b="-2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813613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t="-106897" r="-102105" b="-1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 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3542739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t="-200000" r="-102105" b="-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4338779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3F36591D-692B-4DEB-9490-946D5C54065F}"/>
              </a:ext>
            </a:extLst>
          </p:cNvPr>
          <p:cNvSpPr txBox="1"/>
          <p:nvPr/>
        </p:nvSpPr>
        <p:spPr>
          <a:xfrm>
            <a:off x="9854648" y="4741792"/>
            <a:ext cx="6944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Zustand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487BCD-E18B-6A2C-82F5-5C6B1D89A8AC}"/>
              </a:ext>
            </a:extLst>
          </p:cNvPr>
          <p:cNvSpPr txBox="1"/>
          <p:nvPr/>
        </p:nvSpPr>
        <p:spPr>
          <a:xfrm>
            <a:off x="9356050" y="4926660"/>
            <a:ext cx="997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Anforderung</a:t>
            </a:r>
          </a:p>
        </p:txBody>
      </p:sp>
    </p:spTree>
    <p:extLst>
      <p:ext uri="{BB962C8B-B14F-4D97-AF65-F5344CB8AC3E}">
        <p14:creationId xmlns:p14="http://schemas.microsoft.com/office/powerpoint/2010/main" val="404490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Sperren mit Mehrfachmodus - Sperrenänderung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Für weniger restriktive Lock-Mechanismen Änderung von Regeln 4 und 5 </a:t>
                </a:r>
                <a:r>
                  <a:rPr lang="de-DE" dirty="0">
                    <a:sym typeface="Wingdings" pitchFamily="2" charset="2"/>
                  </a:rPr>
                  <a:t>➝ </a:t>
                </a:r>
                <a:r>
                  <a:rPr lang="de-DE" dirty="0" err="1">
                    <a:solidFill>
                      <a:schemeClr val="accent1"/>
                    </a:solidFill>
                    <a:sym typeface="Wingdings" pitchFamily="2" charset="2"/>
                  </a:rPr>
                  <a:t>Sperrenänderung</a:t>
                </a:r>
                <a:endParaRPr lang="de-DE" dirty="0">
                  <a:solidFill>
                    <a:schemeClr val="accent1"/>
                  </a:solidFill>
                </a:endParaRPr>
              </a:p>
              <a:p>
                <a:r>
                  <a:rPr lang="de-DE" dirty="0"/>
                  <a:t>Damit kann eine Schreibsperre zur Lesesperre gelockert oder eine Lesesperre zur Schreibsperre verschärft werden: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read</m:t>
                    </m:r>
                    <m:r>
                      <a:rPr lang="de-DE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lock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 oder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write</m:t>
                    </m:r>
                    <m:r>
                      <a:rPr lang="de-DE" dirty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lock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 anstoßen vor irgendwelchen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read</m:t>
                    </m:r>
                    <m:r>
                      <a:rPr lang="de-DE" dirty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item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dirty="0"/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b="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write</m:t>
                    </m:r>
                    <m:r>
                      <a:rPr lang="de-DE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lock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 vor irgendwelchen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write</m:t>
                    </m:r>
                    <m:r>
                      <a:rPr lang="de-DE" dirty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item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dirty="0"/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unlock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 nach allen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read</m:t>
                    </m:r>
                    <m:r>
                      <a:rPr lang="de-DE" dirty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item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 oder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 smtClean="0">
                        <a:latin typeface="Cambria Math" panose="02040503050406030204" pitchFamily="18" charset="0"/>
                      </a:rPr>
                      <m:t>write</m:t>
                    </m:r>
                    <m:r>
                      <a:rPr lang="de-DE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item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dirty="0"/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 Kein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read</m:t>
                    </m:r>
                    <m:r>
                      <a:rPr lang="de-DE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lock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, falls</a:t>
                </a:r>
                <a:r>
                  <a:rPr lang="de-DE" dirty="0">
                    <a:solidFill>
                      <a:schemeClr val="accent1"/>
                    </a:solidFill>
                  </a:rPr>
                  <a:t> eine Lesesperre </a:t>
                </a:r>
                <a:r>
                  <a:rPr lang="de-DE" dirty="0"/>
                  <a:t>auf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durch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besteht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 Kein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write</m:t>
                    </m:r>
                    <m:r>
                      <a:rPr lang="de-DE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lock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, falls </a:t>
                </a:r>
                <a:r>
                  <a:rPr lang="de-DE" dirty="0">
                    <a:solidFill>
                      <a:schemeClr val="accent1"/>
                    </a:solidFill>
                  </a:rPr>
                  <a:t>eine Schreibsperre </a:t>
                </a:r>
                <a:r>
                  <a:rPr lang="de-DE" dirty="0"/>
                  <a:t>auf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durch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besteht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 Nur dann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unlock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, wenn eine Sperre auf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durch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besteht</a:t>
                </a:r>
              </a:p>
              <a:p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328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9E8627-3CA1-200C-4E90-A8FABF2A422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AAA9D2-6B33-EAC1-F36C-EA13552AC6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455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Architektur eines DBMS</a:t>
            </a:r>
          </a:p>
        </p:txBody>
      </p:sp>
      <p:sp>
        <p:nvSpPr>
          <p:cNvPr id="102" name="Content Placeholder 101">
            <a:extLst>
              <a:ext uri="{FF2B5EF4-FFF2-40B4-BE49-F238E27FC236}">
                <a16:creationId xmlns:a16="http://schemas.microsoft.com/office/drawing/2014/main" id="{8EB4AD40-2F5D-7D4D-AEFF-045D420C5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665066"/>
            <a:ext cx="4649803" cy="4240848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Speicherung</a:t>
            </a:r>
          </a:p>
          <a:p>
            <a:r>
              <a:rPr lang="de-DE" dirty="0">
                <a:solidFill>
                  <a:schemeClr val="accent1"/>
                </a:solidFill>
              </a:rPr>
              <a:t>Anfrageverarbeitung</a:t>
            </a:r>
          </a:p>
          <a:p>
            <a:r>
              <a:rPr lang="de-DE" dirty="0"/>
              <a:t>Transaktionsmanagement</a:t>
            </a:r>
          </a:p>
          <a:p>
            <a:pPr lvl="1"/>
            <a:r>
              <a:rPr lang="de-DE" dirty="0">
                <a:solidFill>
                  <a:srgbClr val="FFC000"/>
                </a:solidFill>
              </a:rPr>
              <a:t>Transaktionsverwaltung</a:t>
            </a:r>
          </a:p>
          <a:p>
            <a:pPr lvl="1"/>
            <a:r>
              <a:rPr lang="de-DE" dirty="0"/>
              <a:t>Sperrverwaltung</a:t>
            </a:r>
          </a:p>
          <a:p>
            <a:pPr lvl="1"/>
            <a:r>
              <a:rPr lang="de-DE" dirty="0"/>
              <a:t>Wiederherstellungsverwaltung</a:t>
            </a:r>
          </a:p>
          <a:p>
            <a:endParaRPr lang="de-DE" dirty="0"/>
          </a:p>
          <a:p>
            <a:endParaRPr lang="de-DE" dirty="0"/>
          </a:p>
          <a:p>
            <a:pPr lvl="2"/>
            <a:endParaRPr lang="de-DE" dirty="0"/>
          </a:p>
          <a:p>
            <a:pPr lvl="2"/>
            <a:endParaRPr lang="de-DE" dirty="0"/>
          </a:p>
          <a:p>
            <a:pPr lvl="2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D718B86-E120-CC49-B377-6F6F971F3889}"/>
              </a:ext>
            </a:extLst>
          </p:cNvPr>
          <p:cNvGrpSpPr/>
          <p:nvPr/>
        </p:nvGrpSpPr>
        <p:grpSpPr>
          <a:xfrm>
            <a:off x="4999802" y="1554563"/>
            <a:ext cx="6831873" cy="4351351"/>
            <a:chOff x="2598918" y="1518533"/>
            <a:chExt cx="6831873" cy="435135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0D92ECD-3E93-3640-8082-69E20F1C0266}"/>
                </a:ext>
              </a:extLst>
            </p:cNvPr>
            <p:cNvSpPr/>
            <p:nvPr/>
          </p:nvSpPr>
          <p:spPr>
            <a:xfrm>
              <a:off x="6049152" y="2623286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Parser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091CBAA-9212-444C-9668-0F15529B0F42}"/>
                </a:ext>
              </a:extLst>
            </p:cNvPr>
            <p:cNvSpPr/>
            <p:nvPr/>
          </p:nvSpPr>
          <p:spPr>
            <a:xfrm>
              <a:off x="3768141" y="2618218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Ausführer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56EAB54-324D-1B44-B7F9-90DE9740FCA2}"/>
                </a:ext>
              </a:extLst>
            </p:cNvPr>
            <p:cNvSpPr/>
            <p:nvPr/>
          </p:nvSpPr>
          <p:spPr>
            <a:xfrm>
              <a:off x="6049152" y="3076907"/>
              <a:ext cx="2090551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Optimierer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F4B99C4-E1FA-E44A-BA9E-74EB8722A524}"/>
                </a:ext>
              </a:extLst>
            </p:cNvPr>
            <p:cNvSpPr/>
            <p:nvPr/>
          </p:nvSpPr>
          <p:spPr>
            <a:xfrm>
              <a:off x="3768141" y="3071839"/>
              <a:ext cx="2090551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Operator-</a:t>
              </a:r>
              <a:r>
                <a:rPr lang="de-DE" sz="1400" dirty="0" err="1">
                  <a:solidFill>
                    <a:schemeClr val="tx2"/>
                  </a:solidFill>
                </a:rPr>
                <a:t>Evaluierer</a:t>
              </a:r>
              <a:endParaRPr lang="de-DE" sz="1400" dirty="0">
                <a:solidFill>
                  <a:schemeClr val="tx2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260C7E-5987-C948-A539-CD10576BD8F4}"/>
                </a:ext>
              </a:extLst>
            </p:cNvPr>
            <p:cNvSpPr/>
            <p:nvPr/>
          </p:nvSpPr>
          <p:spPr>
            <a:xfrm>
              <a:off x="3655876" y="2568662"/>
              <a:ext cx="4588922" cy="8759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D193E2B-16E2-C445-AFAC-73970C17F80B}"/>
                </a:ext>
              </a:extLst>
            </p:cNvPr>
            <p:cNvSpPr/>
            <p:nvPr/>
          </p:nvSpPr>
          <p:spPr>
            <a:xfrm>
              <a:off x="4360780" y="3622766"/>
              <a:ext cx="3185296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Dateiverwaltungs- und Zugriffsmethoden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13F904E-F888-9844-BF56-6868521B7332}"/>
                </a:ext>
              </a:extLst>
            </p:cNvPr>
            <p:cNvSpPr/>
            <p:nvPr/>
          </p:nvSpPr>
          <p:spPr>
            <a:xfrm>
              <a:off x="4360428" y="4116080"/>
              <a:ext cx="3186000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Puffer-Verwalter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6F3DA6F-BE9D-3B43-9DBC-9528DE4140B8}"/>
                </a:ext>
              </a:extLst>
            </p:cNvPr>
            <p:cNvSpPr/>
            <p:nvPr/>
          </p:nvSpPr>
          <p:spPr>
            <a:xfrm>
              <a:off x="4360428" y="4599690"/>
              <a:ext cx="3186000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Verwalter für externen Speicher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C6AC8CC-1676-AD4B-8500-674B7E6AFFE8}"/>
                </a:ext>
              </a:extLst>
            </p:cNvPr>
            <p:cNvSpPr/>
            <p:nvPr/>
          </p:nvSpPr>
          <p:spPr>
            <a:xfrm>
              <a:off x="2860610" y="3622767"/>
              <a:ext cx="1234685" cy="619061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Transaktions-Verwalter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2966A0B-0E00-0745-8B65-351669E53741}"/>
                </a:ext>
              </a:extLst>
            </p:cNvPr>
            <p:cNvSpPr/>
            <p:nvPr/>
          </p:nvSpPr>
          <p:spPr>
            <a:xfrm>
              <a:off x="2860610" y="4304024"/>
              <a:ext cx="1234685" cy="603443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Sperr</a:t>
              </a:r>
            </a:p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-Verwalter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47461BA-A741-2B49-8965-B70252A09318}"/>
                </a:ext>
              </a:extLst>
            </p:cNvPr>
            <p:cNvSpPr/>
            <p:nvPr/>
          </p:nvSpPr>
          <p:spPr>
            <a:xfrm>
              <a:off x="7740510" y="3577182"/>
              <a:ext cx="1363720" cy="1388111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Wieder-herstellungs-Verwalter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292EFF6-BC60-664D-A814-90D343742CE9}"/>
                </a:ext>
              </a:extLst>
            </p:cNvPr>
            <p:cNvSpPr/>
            <p:nvPr/>
          </p:nvSpPr>
          <p:spPr>
            <a:xfrm>
              <a:off x="2598918" y="2507134"/>
              <a:ext cx="6702838" cy="25017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C04A032E-3442-3943-950D-6B02B82917D9}"/>
                </a:ext>
              </a:extLst>
            </p:cNvPr>
            <p:cNvSpPr/>
            <p:nvPr/>
          </p:nvSpPr>
          <p:spPr>
            <a:xfrm>
              <a:off x="3011213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Webformulare</a:t>
              </a: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F0BDEF42-E94E-0145-8500-9988AC420FA2}"/>
                </a:ext>
              </a:extLst>
            </p:cNvPr>
            <p:cNvSpPr/>
            <p:nvPr/>
          </p:nvSpPr>
          <p:spPr>
            <a:xfrm>
              <a:off x="5096372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Anwendungen</a:t>
              </a: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1CDCB60D-9948-D74E-9E92-47D56BF4CDCA}"/>
                </a:ext>
              </a:extLst>
            </p:cNvPr>
            <p:cNvSpPr/>
            <p:nvPr/>
          </p:nvSpPr>
          <p:spPr>
            <a:xfrm>
              <a:off x="7185467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SQL-Schnittstelle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241047-35BF-9547-A823-E1DE0DC003EF}"/>
                </a:ext>
              </a:extLst>
            </p:cNvPr>
            <p:cNvSpPr txBox="1"/>
            <p:nvPr/>
          </p:nvSpPr>
          <p:spPr>
            <a:xfrm>
              <a:off x="5519193" y="2045468"/>
              <a:ext cx="862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Anfragen</a:t>
              </a:r>
            </a:p>
          </p:txBody>
        </p:sp>
        <p:sp>
          <p:nvSpPr>
            <p:cNvPr id="19" name="Can 18">
              <a:extLst>
                <a:ext uri="{FF2B5EF4-FFF2-40B4-BE49-F238E27FC236}">
                  <a16:creationId xmlns:a16="http://schemas.microsoft.com/office/drawing/2014/main" id="{EAE531D7-AEC7-FD46-8042-B56D678A9A87}"/>
                </a:ext>
              </a:extLst>
            </p:cNvPr>
            <p:cNvSpPr/>
            <p:nvPr/>
          </p:nvSpPr>
          <p:spPr>
            <a:xfrm>
              <a:off x="4357337" y="5166846"/>
              <a:ext cx="3186000" cy="703038"/>
            </a:xfrm>
            <a:prstGeom prst="can">
              <a:avLst/>
            </a:prstGeom>
            <a:solidFill>
              <a:schemeClr val="accent2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Dateien für Daten und Indices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4419B48-6675-4F46-AE08-F3649E76D5E0}"/>
                </a:ext>
              </a:extLst>
            </p:cNvPr>
            <p:cNvSpPr txBox="1"/>
            <p:nvPr/>
          </p:nvSpPr>
          <p:spPr>
            <a:xfrm>
              <a:off x="7539894" y="5423045"/>
              <a:ext cx="9983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/>
                <a:t>Datenbank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AEC00F1-A740-3C4B-BB67-C345EC71AD87}"/>
                </a:ext>
              </a:extLst>
            </p:cNvPr>
            <p:cNvSpPr txBox="1"/>
            <p:nvPr/>
          </p:nvSpPr>
          <p:spPr>
            <a:xfrm>
              <a:off x="8463860" y="4973381"/>
              <a:ext cx="9669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/>
                <a:t>DBMS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872BF7A-8470-A044-8B73-87B797F66F65}"/>
                </a:ext>
              </a:extLst>
            </p:cNvPr>
            <p:cNvCxnSpPr>
              <a:cxnSpLocks/>
              <a:stCxn id="32" idx="2"/>
              <a:endCxn id="33" idx="0"/>
            </p:cNvCxnSpPr>
            <p:nvPr/>
          </p:nvCxnSpPr>
          <p:spPr>
            <a:xfrm>
              <a:off x="5950337" y="3444572"/>
              <a:ext cx="3091" cy="17819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A2081F5-4E65-6743-A681-BDB066615640}"/>
                </a:ext>
              </a:extLst>
            </p:cNvPr>
            <p:cNvCxnSpPr>
              <a:cxnSpLocks/>
              <a:stCxn id="33" idx="2"/>
              <a:endCxn id="34" idx="0"/>
            </p:cNvCxnSpPr>
            <p:nvPr/>
          </p:nvCxnSpPr>
          <p:spPr>
            <a:xfrm>
              <a:off x="5953428" y="3930543"/>
              <a:ext cx="0" cy="1855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04D6E7F-EFA7-B644-8B9C-7BF185722FCA}"/>
                </a:ext>
              </a:extLst>
            </p:cNvPr>
            <p:cNvCxnSpPr>
              <a:cxnSpLocks/>
              <a:stCxn id="34" idx="2"/>
              <a:endCxn id="35" idx="0"/>
            </p:cNvCxnSpPr>
            <p:nvPr/>
          </p:nvCxnSpPr>
          <p:spPr>
            <a:xfrm>
              <a:off x="5953428" y="4423857"/>
              <a:ext cx="0" cy="1758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B587B9F-FE63-2A4C-89C5-A524696F985E}"/>
                </a:ext>
              </a:extLst>
            </p:cNvPr>
            <p:cNvCxnSpPr>
              <a:cxnSpLocks/>
              <a:stCxn id="16" idx="2"/>
              <a:endCxn id="39" idx="0"/>
            </p:cNvCxnSpPr>
            <p:nvPr/>
          </p:nvCxnSpPr>
          <p:spPr>
            <a:xfrm>
              <a:off x="5950337" y="2353245"/>
              <a:ext cx="0" cy="1538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0F03D292-3A44-7546-B32F-E910B2B1829C}"/>
                </a:ext>
              </a:extLst>
            </p:cNvPr>
            <p:cNvCxnSpPr>
              <a:cxnSpLocks/>
              <a:stCxn id="41" idx="2"/>
              <a:endCxn id="16" idx="1"/>
            </p:cNvCxnSpPr>
            <p:nvPr/>
          </p:nvCxnSpPr>
          <p:spPr>
            <a:xfrm>
              <a:off x="3865179" y="1879888"/>
              <a:ext cx="1654014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5994152-717F-1247-8328-69E8039292DC}"/>
                </a:ext>
              </a:extLst>
            </p:cNvPr>
            <p:cNvCxnSpPr>
              <a:cxnSpLocks/>
              <a:stCxn id="42" idx="2"/>
              <a:endCxn id="16" idx="0"/>
            </p:cNvCxnSpPr>
            <p:nvPr/>
          </p:nvCxnSpPr>
          <p:spPr>
            <a:xfrm flipH="1">
              <a:off x="5950337" y="1879888"/>
              <a:ext cx="1" cy="1655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86E6F66A-0BCE-474B-927A-3421ABC06F10}"/>
                </a:ext>
              </a:extLst>
            </p:cNvPr>
            <p:cNvCxnSpPr>
              <a:cxnSpLocks/>
              <a:stCxn id="43" idx="2"/>
              <a:endCxn id="16" idx="3"/>
            </p:cNvCxnSpPr>
            <p:nvPr/>
          </p:nvCxnSpPr>
          <p:spPr>
            <a:xfrm flipH="1">
              <a:off x="6381480" y="1879888"/>
              <a:ext cx="1657953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A1213287-8BC5-AC40-BA30-C4AD36EADE97}"/>
                </a:ext>
              </a:extLst>
            </p:cNvPr>
            <p:cNvCxnSpPr>
              <a:cxnSpLocks/>
              <a:stCxn id="35" idx="2"/>
              <a:endCxn id="19" idx="1"/>
            </p:cNvCxnSpPr>
            <p:nvPr/>
          </p:nvCxnSpPr>
          <p:spPr>
            <a:xfrm flipH="1">
              <a:off x="5950337" y="4907467"/>
              <a:ext cx="3091" cy="25937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AF823C6F-1772-9B48-B93E-9991EC2E6E78}"/>
                </a:ext>
              </a:extLst>
            </p:cNvPr>
            <p:cNvCxnSpPr>
              <a:cxnSpLocks/>
              <a:stCxn id="38" idx="1"/>
              <a:endCxn id="34" idx="3"/>
            </p:cNvCxnSpPr>
            <p:nvPr/>
          </p:nvCxnSpPr>
          <p:spPr>
            <a:xfrm flipH="1" flipV="1">
              <a:off x="7546428" y="4269969"/>
              <a:ext cx="194082" cy="126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6FB26EF1-9574-924E-A362-B1BDD7E648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39894" y="377882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E88349B6-9F15-8B43-96C1-F36EA21329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43337" y="4753578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46C812B4-66F9-7F4D-A2AC-6150ABA4A9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26397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92B37593-535E-5A4B-A533-3663E18725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59812" y="3773024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ED0CE984-B3CE-2143-ACB3-B4B6C560A2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747782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8DE8B6D-FB52-A945-9735-F450A14B9016}"/>
                </a:ext>
              </a:extLst>
            </p:cNvPr>
            <p:cNvSpPr/>
            <p:nvPr/>
          </p:nvSpPr>
          <p:spPr>
            <a:xfrm>
              <a:off x="2799535" y="3581552"/>
              <a:ext cx="1363720" cy="13881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</p:grpSp>
      <p:sp>
        <p:nvSpPr>
          <p:cNvPr id="103" name="Date Placeholder 102">
            <a:extLst>
              <a:ext uri="{FF2B5EF4-FFF2-40B4-BE49-F238E27FC236}">
                <a16:creationId xmlns:a16="http://schemas.microsoft.com/office/drawing/2014/main" id="{90C5FEAE-3F21-F644-A153-EF4F40E96C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 dirty="0"/>
          </a:p>
        </p:txBody>
      </p:sp>
      <p:sp>
        <p:nvSpPr>
          <p:cNvPr id="104" name="Footer Placeholder 103">
            <a:extLst>
              <a:ext uri="{FF2B5EF4-FFF2-40B4-BE49-F238E27FC236}">
                <a16:creationId xmlns:a16="http://schemas.microsoft.com/office/drawing/2014/main" id="{813E491A-AC8B-F14F-BF15-9D7154E15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11775742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Sperren: Bewertung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7134684" cy="4240848"/>
              </a:xfrm>
            </p:spPr>
            <p:txBody>
              <a:bodyPr/>
              <a:lstStyle/>
              <a:p>
                <a:r>
                  <a:rPr lang="de-DE" dirty="0"/>
                  <a:t>Binäre und Mehrfach-Sperren garantieren selbst noch keine Serialisierbarkeit</a:t>
                </a:r>
              </a:p>
              <a:p>
                <a:r>
                  <a:rPr lang="de-DE" dirty="0"/>
                  <a:t>Beispiel: Schedule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Anfangswerte: 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=20,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=30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Resultat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dirty="0"/>
                  <a:t>: 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=50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=50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Resultat des seriellen Plans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 dirty="0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: 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=50,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=80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Resultat des seriellen Plans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i="1" dirty="0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: 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=70,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=50</m:t>
                    </m:r>
                  </m:oMath>
                </a14:m>
                <a:endParaRPr lang="de-DE" dirty="0"/>
              </a:p>
              <a:p>
                <a:pPr marL="0" indent="0">
                  <a:buNone/>
                </a:pPr>
                <a:r>
                  <a:rPr lang="de-DE" dirty="0">
                    <a:sym typeface="Wingdings" pitchFamily="2" charset="2"/>
                  </a:rPr>
                  <a:t>➝ Besseres Protokoll gesucht!</a:t>
                </a:r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7134684" cy="4240848"/>
              </a:xfrm>
              <a:blipFill>
                <a:blip r:embed="rId2"/>
                <a:stretch>
                  <a:fillRect l="-2669" t="-2985" r="-356" b="-447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4C0A4F-B6C2-99C1-E432-C472656C667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D400EE0-E7EC-D6CF-C7F5-8A592E7757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50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7D75FA08-6CE3-1DA3-04EF-29C3878F06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72111944"/>
                  </p:ext>
                </p:extLst>
              </p:nvPr>
            </p:nvGraphicFramePr>
            <p:xfrm>
              <a:off x="8562694" y="206154"/>
              <a:ext cx="3268981" cy="56997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73380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442149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453452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348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oMath>
                            </m:oMathPara>
                          </a14:m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sz="1600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sz="1600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unlock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240048774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881934427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unlock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424573839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358014748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98051298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oMath>
                            </m:oMathPara>
                          </a14:m>
                          <a:endParaRPr lang="en-DE" sz="1600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960283028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432171792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unlock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oMath>
                            </m:oMathPara>
                          </a14:m>
                          <a:endParaRPr lang="en-DE" sz="1600" i="1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15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sz="1600" b="0" i="0" smtClean="0"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16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unlock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7D75FA08-6CE3-1DA3-04EF-29C3878F06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72111944"/>
                  </p:ext>
                </p:extLst>
              </p:nvPr>
            </p:nvGraphicFramePr>
            <p:xfrm>
              <a:off x="8562694" y="206154"/>
              <a:ext cx="3268981" cy="56997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73380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442149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453452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448" t="-3846" r="-793103" b="-163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6316" t="-3846" r="-101754" b="-163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25217" t="-3846" r="-870" b="-16346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3"/>
                          <a:stretch>
                            <a:fillRect l="-26316" t="-100000" r="-101754" b="-14740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26316" t="-207692" r="-101754" b="-14307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26316" t="-296296" r="-101754" b="-127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125217" t="-411538" r="-870" b="-122692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004877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125217" t="-492593" r="-870" b="-10814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8193442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125217" t="-615385" r="-870" b="-10230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4573839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125217" t="-688889" r="-870" b="-8851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58014748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125217" t="-819231" r="-870" b="-81923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98051298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125217" t="-885185" r="-870" b="-6888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60283028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125217" t="-1023077" r="-870" b="-6153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32171792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125217" t="-1081481" r="-870" b="-4925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26316" t="-1226923" r="-101754" b="-41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26316" t="-1277778" r="-101754" b="-2962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26316" t="-1430769" r="-101754" b="-2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15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26316" t="-1474074" r="-10175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16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6316" t="-1634615" r="-101754" b="-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3944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Zwei-Phasen-Sperrprotokoll (</a:t>
            </a:r>
            <a:r>
              <a:rPr lang="de-DE" i="1" dirty="0" err="1"/>
              <a:t>Two</a:t>
            </a:r>
            <a:r>
              <a:rPr lang="de-DE" i="1" dirty="0"/>
              <a:t>-Phase </a:t>
            </a:r>
            <a:r>
              <a:rPr lang="de-DE" i="1" dirty="0" err="1"/>
              <a:t>Locking</a:t>
            </a:r>
            <a:r>
              <a:rPr lang="de-DE" dirty="0"/>
              <a:t>, 2PL)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Idee: Sperroperationen aller Objekte werden vor der ersten </a:t>
                </a:r>
                <a:r>
                  <a:rPr lang="de-DE" b="1" dirty="0" err="1"/>
                  <a:t>Ent</a:t>
                </a:r>
                <a:r>
                  <a:rPr lang="de-DE" dirty="0" err="1"/>
                  <a:t>sperroperation</a:t>
                </a:r>
                <a:r>
                  <a:rPr lang="de-DE" dirty="0"/>
                  <a:t> ausgeführt</a:t>
                </a:r>
              </a:p>
              <a:p>
                <a:r>
                  <a:rPr lang="de-DE" dirty="0"/>
                  <a:t>Damit ergeben sich zwei Phasen für eine Transaktion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: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>
                    <a:solidFill>
                      <a:schemeClr val="accent1"/>
                    </a:solidFill>
                  </a:rPr>
                  <a:t>Wachstumsphasen</a:t>
                </a:r>
                <a:r>
                  <a:rPr lang="de-DE" dirty="0"/>
                  <a:t>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sammelt immer mehr Sperren auf Objekte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>
                    <a:solidFill>
                      <a:schemeClr val="accent1"/>
                    </a:solidFill>
                  </a:rPr>
                  <a:t>Schrumpfungsphase</a:t>
                </a:r>
                <a:r>
                  <a:rPr lang="de-DE" dirty="0"/>
                  <a:t>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gibt immer mehr Sperren auf Objekte frei</a:t>
                </a:r>
              </a:p>
              <a:p>
                <a:pPr lvl="1"/>
                <a:r>
                  <a:rPr lang="de-DE" dirty="0"/>
                  <a:t>Bei </a:t>
                </a:r>
                <a:r>
                  <a:rPr lang="de-DE" dirty="0" err="1"/>
                  <a:t>Sperrenänderungen</a:t>
                </a:r>
                <a:r>
                  <a:rPr lang="de-DE" dirty="0"/>
                  <a:t>: </a:t>
                </a:r>
              </a:p>
              <a:p>
                <a:pPr lvl="2"/>
                <a:r>
                  <a:rPr lang="de-DE" dirty="0"/>
                  <a:t>Verschärfungen nur in Wachstumsphase (Lesesperre zu Schreibsperre)</a:t>
                </a:r>
              </a:p>
              <a:p>
                <a:pPr lvl="2"/>
                <a:r>
                  <a:rPr lang="de-DE" dirty="0"/>
                  <a:t>Lockerungen nur in Schrumpfungsphase (Schreibsperre zu Lesesperre)</a:t>
                </a:r>
              </a:p>
              <a:p>
                <a:r>
                  <a:rPr lang="de-DE" dirty="0"/>
                  <a:t>Schedules, die dem Zwei-Phasen-Sperrprotokoll folgen, </a:t>
                </a:r>
                <a:r>
                  <a:rPr lang="de-DE"/>
                  <a:t>sind </a:t>
                </a:r>
                <a:r>
                  <a:rPr lang="de-DE">
                    <a:solidFill>
                      <a:schemeClr val="accent1"/>
                    </a:solidFill>
                  </a:rPr>
                  <a:t>serialisierbar</a:t>
                </a:r>
                <a:r>
                  <a:rPr lang="de-DE"/>
                  <a:t> </a:t>
                </a:r>
                <a:endParaRPr lang="de-DE" dirty="0"/>
              </a:p>
              <a:p>
                <a:pPr lvl="1"/>
                <a:r>
                  <a:rPr lang="de-DE" dirty="0"/>
                  <a:t>Schreiboperationen sind durch exklusive Sperren abgesichert </a:t>
                </a:r>
              </a:p>
            </p:txBody>
          </p:sp>
        </mc:Choice>
        <mc:Fallback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 r="-44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51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A259D5-DFFF-4D34-C058-AB809A6EE44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F66028-DBEB-E144-18D5-21FE372E23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CBE746F-3850-4439-65E8-D7386470909A}"/>
              </a:ext>
            </a:extLst>
          </p:cNvPr>
          <p:cNvGrpSpPr/>
          <p:nvPr/>
        </p:nvGrpSpPr>
        <p:grpSpPr>
          <a:xfrm>
            <a:off x="6925914" y="2480800"/>
            <a:ext cx="4905761" cy="1766771"/>
            <a:chOff x="6629090" y="2582400"/>
            <a:chExt cx="4905761" cy="1766771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088AFCF-B45E-FEE2-2F50-44A6CA08CF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13964" y="2582400"/>
              <a:ext cx="0" cy="121995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D8B12FC-17D6-5F01-5557-A87B8BFE1E1F}"/>
                </a:ext>
              </a:extLst>
            </p:cNvPr>
            <p:cNvCxnSpPr>
              <a:cxnSpLocks/>
            </p:cNvCxnSpPr>
            <p:nvPr/>
          </p:nvCxnSpPr>
          <p:spPr>
            <a:xfrm>
              <a:off x="7713963" y="3799993"/>
              <a:ext cx="375808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feld 5">
              <a:extLst>
                <a:ext uri="{FF2B5EF4-FFF2-40B4-BE49-F238E27FC236}">
                  <a16:creationId xmlns:a16="http://schemas.microsoft.com/office/drawing/2014/main" id="{6712D040-259E-CF07-A53D-D2EAAABCBE28}"/>
                </a:ext>
              </a:extLst>
            </p:cNvPr>
            <p:cNvSpPr txBox="1"/>
            <p:nvPr/>
          </p:nvSpPr>
          <p:spPr>
            <a:xfrm>
              <a:off x="6629090" y="2678852"/>
              <a:ext cx="108484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600" dirty="0"/>
                <a:t>Anzahl</a:t>
              </a:r>
              <a:br>
                <a:rPr lang="de-DE" sz="1600" dirty="0"/>
              </a:br>
              <a:r>
                <a:rPr lang="de-DE" sz="1600" dirty="0"/>
                <a:t>gehaltener</a:t>
              </a:r>
              <a:br>
                <a:rPr lang="de-DE" sz="1600" dirty="0"/>
              </a:br>
              <a:r>
                <a:rPr lang="de-DE" sz="1600" dirty="0"/>
                <a:t>Sperren</a:t>
              </a:r>
            </a:p>
          </p:txBody>
        </p:sp>
        <p:sp>
          <p:nvSpPr>
            <p:cNvPr id="23" name="Textfeld 8">
              <a:extLst>
                <a:ext uri="{FF2B5EF4-FFF2-40B4-BE49-F238E27FC236}">
                  <a16:creationId xmlns:a16="http://schemas.microsoft.com/office/drawing/2014/main" id="{0AF4EE84-6B33-DDF3-0C30-4276091CD2CC}"/>
                </a:ext>
              </a:extLst>
            </p:cNvPr>
            <p:cNvSpPr txBox="1"/>
            <p:nvPr/>
          </p:nvSpPr>
          <p:spPr>
            <a:xfrm>
              <a:off x="10927416" y="3439809"/>
              <a:ext cx="607435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/>
                <a:t>Zeit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701970D-3FEF-8CFF-362F-6951608EE8A2}"/>
                </a:ext>
              </a:extLst>
            </p:cNvPr>
            <p:cNvCxnSpPr/>
            <p:nvPr/>
          </p:nvCxnSpPr>
          <p:spPr>
            <a:xfrm flipV="1">
              <a:off x="7713963" y="2790663"/>
              <a:ext cx="1448891" cy="1009702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92A6312-5D09-AF03-9858-5D8AD105187F}"/>
                </a:ext>
              </a:extLst>
            </p:cNvPr>
            <p:cNvCxnSpPr>
              <a:cxnSpLocks/>
            </p:cNvCxnSpPr>
            <p:nvPr/>
          </p:nvCxnSpPr>
          <p:spPr>
            <a:xfrm>
              <a:off x="9162829" y="2790663"/>
              <a:ext cx="867266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C197F0-DD4E-4F0B-C587-ABB8F727EBA6}"/>
                </a:ext>
              </a:extLst>
            </p:cNvPr>
            <p:cNvCxnSpPr>
              <a:cxnSpLocks/>
            </p:cNvCxnSpPr>
            <p:nvPr/>
          </p:nvCxnSpPr>
          <p:spPr>
            <a:xfrm>
              <a:off x="10030119" y="2790663"/>
              <a:ext cx="897297" cy="1006436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BCF43B4-3DAC-B3C4-21DF-495DB6865EC7}"/>
                </a:ext>
              </a:extLst>
            </p:cNvPr>
            <p:cNvCxnSpPr/>
            <p:nvPr/>
          </p:nvCxnSpPr>
          <p:spPr>
            <a:xfrm>
              <a:off x="9162854" y="2674039"/>
              <a:ext cx="0" cy="112306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DDF7252-527A-D1D5-6361-9CA8A33554AA}"/>
                </a:ext>
              </a:extLst>
            </p:cNvPr>
            <p:cNvCxnSpPr/>
            <p:nvPr/>
          </p:nvCxnSpPr>
          <p:spPr>
            <a:xfrm>
              <a:off x="10030119" y="2674039"/>
              <a:ext cx="0" cy="112306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ight Brace 34">
              <a:extLst>
                <a:ext uri="{FF2B5EF4-FFF2-40B4-BE49-F238E27FC236}">
                  <a16:creationId xmlns:a16="http://schemas.microsoft.com/office/drawing/2014/main" id="{46EBAEDA-2C6C-A3DF-D4B6-C0A394A8253E}"/>
                </a:ext>
              </a:extLst>
            </p:cNvPr>
            <p:cNvSpPr/>
            <p:nvPr/>
          </p:nvSpPr>
          <p:spPr>
            <a:xfrm rot="5400000">
              <a:off x="8369113" y="3216901"/>
              <a:ext cx="138565" cy="1448867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6" name="Right Brace 35">
              <a:extLst>
                <a:ext uri="{FF2B5EF4-FFF2-40B4-BE49-F238E27FC236}">
                  <a16:creationId xmlns:a16="http://schemas.microsoft.com/office/drawing/2014/main" id="{B0FE203A-DBF1-FDD9-A208-0F770F894B04}"/>
                </a:ext>
              </a:extLst>
            </p:cNvPr>
            <p:cNvSpPr/>
            <p:nvPr/>
          </p:nvSpPr>
          <p:spPr>
            <a:xfrm rot="5400000">
              <a:off x="10409485" y="3495511"/>
              <a:ext cx="138565" cy="897296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7" name="Textfeld 7">
              <a:extLst>
                <a:ext uri="{FF2B5EF4-FFF2-40B4-BE49-F238E27FC236}">
                  <a16:creationId xmlns:a16="http://schemas.microsoft.com/office/drawing/2014/main" id="{C9BF92EE-8ABB-2EC6-87B2-572E58674A1D}"/>
                </a:ext>
              </a:extLst>
            </p:cNvPr>
            <p:cNvSpPr txBox="1"/>
            <p:nvPr/>
          </p:nvSpPr>
          <p:spPr>
            <a:xfrm>
              <a:off x="7523365" y="4010617"/>
              <a:ext cx="183006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/>
                <a:t>Wachstumsphase</a:t>
              </a:r>
            </a:p>
          </p:txBody>
        </p:sp>
        <p:sp>
          <p:nvSpPr>
            <p:cNvPr id="38" name="Textfeld 8">
              <a:extLst>
                <a:ext uri="{FF2B5EF4-FFF2-40B4-BE49-F238E27FC236}">
                  <a16:creationId xmlns:a16="http://schemas.microsoft.com/office/drawing/2014/main" id="{DC6DB8F1-3568-53D0-E116-3B657090A3E1}"/>
                </a:ext>
              </a:extLst>
            </p:cNvPr>
            <p:cNvSpPr txBox="1"/>
            <p:nvPr/>
          </p:nvSpPr>
          <p:spPr>
            <a:xfrm>
              <a:off x="9544022" y="4010617"/>
              <a:ext cx="1870898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/>
                <a:t>Schrumpfungsphase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494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17">
                <a:extLst>
                  <a:ext uri="{FF2B5EF4-FFF2-40B4-BE49-F238E27FC236}">
                    <a16:creationId xmlns:a16="http://schemas.microsoft.com/office/drawing/2014/main" id="{3C2B09F3-3916-D648-91F4-D4337F18A945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b="0" dirty="0">
                    <a:latin typeface="+mn-lt"/>
                  </a:rPr>
                  <a:t>Nicht Zwei-Phasen-Sperrprotokoll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write</m:t>
                    </m:r>
                    <m:r>
                      <a:rPr lang="de-DE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lock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 nach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unlock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write</m:t>
                    </m:r>
                    <m:r>
                      <a:rPr lang="de-DE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lock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</m:oMath>
                </a14:m>
                <a:r>
                  <a:rPr lang="de-DE" dirty="0"/>
                  <a:t> nach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unlock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18" name="Content Placeholder 17">
                <a:extLst>
                  <a:ext uri="{FF2B5EF4-FFF2-40B4-BE49-F238E27FC236}">
                    <a16:creationId xmlns:a16="http://schemas.microsoft.com/office/drawing/2014/main" id="{3C2B09F3-3916-D648-91F4-D4337F18A9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3256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6FA3684E-65AA-D043-BC9B-0A16E001CBF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de-DE" dirty="0"/>
              <a:t>Zwei-Phasen-Sperrprotokoll</a:t>
            </a:r>
          </a:p>
          <a:p>
            <a:pPr lvl="1"/>
            <a:r>
              <a:rPr lang="de-DE" dirty="0"/>
              <a:t>Problem: Kann zu </a:t>
            </a:r>
            <a:r>
              <a:rPr lang="de-DE" dirty="0">
                <a:solidFill>
                  <a:srgbClr val="FFC000"/>
                </a:solidFill>
              </a:rPr>
              <a:t>Deadlock</a:t>
            </a:r>
            <a:r>
              <a:rPr lang="de-DE" dirty="0"/>
              <a:t> führen</a:t>
            </a:r>
          </a:p>
          <a:p>
            <a:pPr lvl="2"/>
            <a:r>
              <a:rPr lang="de-DE" dirty="0"/>
              <a:t>Beide Transaktionen aktiv + warten auf Sperre</a:t>
            </a:r>
          </a:p>
          <a:p>
            <a:pPr lvl="1"/>
            <a:endParaRPr lang="de-D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8FE52E-EA4F-15F5-9CE6-15E2D03CD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F08BE-942B-1D68-E8DB-CF887F1B09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52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EFFBDA49-C123-2681-CDF3-1157E7CEF82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13232452"/>
                  </p:ext>
                </p:extLst>
              </p:nvPr>
            </p:nvGraphicFramePr>
            <p:xfrm>
              <a:off x="1522349" y="2888392"/>
              <a:ext cx="3124519" cy="301752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442149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228918">
                      <a:extLst>
                        <a:ext uri="{9D8B030D-6E8A-4147-A177-3AD203B41FA5}">
                          <a16:colId xmlns:a16="http://schemas.microsoft.com/office/drawing/2014/main" val="3296635847"/>
                        </a:ext>
                      </a:extLst>
                    </a:gridCol>
                    <a:gridCol w="1453452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348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sz="1600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sz="1600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unlock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unlock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240048774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881934427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oMath>
                            </m:oMathPara>
                          </a14:m>
                          <a:endParaRPr lang="en-DE" sz="1600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i="1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oMath>
                            </m:oMathPara>
                          </a14:m>
                          <a:endParaRPr lang="en-DE" sz="1600" i="1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424573839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sz="1600" b="0" i="0" smtClean="0"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358014748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unlock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unlock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EFFBDA49-C123-2681-CDF3-1157E7CEF82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13232452"/>
                  </p:ext>
                </p:extLst>
              </p:nvPr>
            </p:nvGraphicFramePr>
            <p:xfrm>
              <a:off x="1522349" y="2888392"/>
              <a:ext cx="3124519" cy="301752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442149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228918">
                      <a:extLst>
                        <a:ext uri="{9D8B030D-6E8A-4147-A177-3AD203B41FA5}">
                          <a16:colId xmlns:a16="http://schemas.microsoft.com/office/drawing/2014/main" val="3296635847"/>
                        </a:ext>
                      </a:extLst>
                    </a:gridCol>
                    <a:gridCol w="1453452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t="-3704" r="-118421" b="-78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14783" t="-3704" r="-1739" b="-7888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3"/>
                          <a:stretch>
                            <a:fillRect t="-107692" r="-118421" b="-71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3"/>
                          <a:stretch>
                            <a:fillRect l="-114783" t="-107692" r="-1739" b="-71923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t="-200000" r="-118421" b="-5925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114783" t="-200000" r="-1739" b="-5925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t="-311538" r="-118421" b="-5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114783" t="-311538" r="-1739" b="-5153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t="-396296" r="-118421" b="-3962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114783" t="-396296" r="-1739" b="-39629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004877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t="-515385" r="-118421" b="-31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114783" t="-515385" r="-1739" b="-3115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8193442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t="-592593" r="-118421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i="1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114783" t="-592593" r="-1739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4573839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t="-719231" r="-118421" b="-1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114783" t="-719231" r="-1739" b="-10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58014748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t="-788889" r="-118421" b="-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14783" t="-788889" r="-1739" b="-37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1ECB66E3-E478-FC95-7470-93DFEA4671C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38999182"/>
                  </p:ext>
                </p:extLst>
              </p:nvPr>
            </p:nvGraphicFramePr>
            <p:xfrm>
              <a:off x="7482498" y="2888392"/>
              <a:ext cx="3124519" cy="301752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442149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228918">
                      <a:extLst>
                        <a:ext uri="{9D8B030D-6E8A-4147-A177-3AD203B41FA5}">
                          <a16:colId xmlns:a16="http://schemas.microsoft.com/office/drawing/2014/main" val="2350404897"/>
                        </a:ext>
                      </a:extLst>
                    </a:gridCol>
                    <a:gridCol w="1453452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348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600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sz="1600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600" b="0" i="0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600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sz="1600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unlock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unlock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240048774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881934427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oMath>
                            </m:oMathPara>
                          </a14:m>
                          <a:endParaRPr lang="en-DE" sz="1600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i="1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oMath>
                            </m:oMathPara>
                          </a14:m>
                          <a:endParaRPr lang="en-DE" sz="1600" i="1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424573839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sz="1600" b="0" i="0" smtClean="0"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358014748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unlock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unlock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1ECB66E3-E478-FC95-7470-93DFEA4671C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38999182"/>
                  </p:ext>
                </p:extLst>
              </p:nvPr>
            </p:nvGraphicFramePr>
            <p:xfrm>
              <a:off x="7482498" y="2888392"/>
              <a:ext cx="3124519" cy="301752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442149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228918">
                      <a:extLst>
                        <a:ext uri="{9D8B030D-6E8A-4147-A177-3AD203B41FA5}">
                          <a16:colId xmlns:a16="http://schemas.microsoft.com/office/drawing/2014/main" val="2350404897"/>
                        </a:ext>
                      </a:extLst>
                    </a:gridCol>
                    <a:gridCol w="1453452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877" t="-3704" r="-117544" b="-78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15652" t="-3704" r="-870" b="-7888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877" t="-107692" r="-117544" b="-71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115652" t="-107692" r="-870" b="-71923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877" t="-200000" r="-117544" b="-5925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15652" t="-200000" r="-870" b="-5925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877" t="-311538" r="-117544" b="-5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15652" t="-311538" r="-870" b="-5153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877" t="-396296" r="-117544" b="-3962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15652" t="-396296" r="-870" b="-39629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004877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877" t="-515385" r="-117544" b="-31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15652" t="-515385" r="-870" b="-3115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8193442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877" t="-592593" r="-117544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i="1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15652" t="-592593" r="-870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4573839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877" t="-719231" r="-117544" b="-1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15652" t="-719231" r="-870" b="-10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58014748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877" t="-788889" r="-117544" b="-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15652" t="-788889" r="-870" b="-37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B71C90D-826E-6159-A810-27D313A6924D}"/>
                  </a:ext>
                </a:extLst>
              </p:cNvPr>
              <p:cNvSpPr txBox="1"/>
              <p:nvPr/>
            </p:nvSpPr>
            <p:spPr>
              <a:xfrm>
                <a:off x="5427342" y="3508112"/>
                <a:ext cx="1905379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7938" lvl="3" algn="ctr"/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e-DE" b="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de-DE" dirty="0">
                    <a:solidFill>
                      <a:srgbClr val="FFC000"/>
                    </a:solidFill>
                  </a:rPr>
                  <a:t> wartet auf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unlock</m:t>
                    </m:r>
                    <m:d>
                      <m:dPr>
                        <m:ctrlPr>
                          <a:rPr lang="de-DE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</m:oMath>
                </a14:m>
                <a:r>
                  <a:rPr lang="de-DE" dirty="0">
                    <a:solidFill>
                      <a:srgbClr val="FFC000"/>
                    </a:solidFill>
                  </a:rPr>
                  <a:t> von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de-DE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de-DE" dirty="0">
                    <a:solidFill>
                      <a:srgbClr val="FFC000"/>
                    </a:solidFill>
                  </a:rPr>
                  <a:t> </a:t>
                </a:r>
              </a:p>
              <a:p>
                <a:pPr marL="7938" lvl="3" algn="ctr"/>
                <a:r>
                  <a:rPr lang="de-DE" u="sng" dirty="0">
                    <a:solidFill>
                      <a:srgbClr val="FFC000"/>
                    </a:solidFill>
                  </a:rPr>
                  <a:t>und</a:t>
                </a:r>
                <a:endParaRPr lang="de-DE" dirty="0">
                  <a:solidFill>
                    <a:srgbClr val="FFC000"/>
                  </a:solidFill>
                </a:endParaRPr>
              </a:p>
              <a:p>
                <a:pPr marL="7938" lvl="3" algn="ctr"/>
                <a14:m>
                  <m:oMath xmlns:m="http://schemas.openxmlformats.org/officeDocument/2006/math">
                    <m:sSubSup>
                      <m:sSubSupPr>
                        <m:ctrlPr>
                          <a:rPr lang="de-DE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de-DE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de-DE" dirty="0">
                    <a:solidFill>
                      <a:srgbClr val="FFC000"/>
                    </a:solidFill>
                  </a:rPr>
                  <a:t> wartet auf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unlock</m:t>
                    </m:r>
                    <m:d>
                      <m:dPr>
                        <m:ctrlPr>
                          <a:rPr lang="de-DE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>
                    <a:solidFill>
                      <a:srgbClr val="FFC000"/>
                    </a:solidFill>
                  </a:rPr>
                  <a:t> von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e-DE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de-DE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B71C90D-826E-6159-A810-27D313A692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7342" y="3508112"/>
                <a:ext cx="1905379" cy="1477328"/>
              </a:xfrm>
              <a:prstGeom prst="rect">
                <a:avLst/>
              </a:prstGeom>
              <a:blipFill>
                <a:blip r:embed="rId5"/>
                <a:stretch>
                  <a:fillRect t="-1709" b="-512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0B02A6C2-0785-D9BA-CCB3-16D14974B0D3}"/>
              </a:ext>
            </a:extLst>
          </p:cNvPr>
          <p:cNvSpPr/>
          <p:nvPr/>
        </p:nvSpPr>
        <p:spPr>
          <a:xfrm>
            <a:off x="7482498" y="3893271"/>
            <a:ext cx="3124519" cy="707010"/>
          </a:xfrm>
          <a:prstGeom prst="rect">
            <a:avLst/>
          </a:prstGeom>
          <a:solidFill>
            <a:srgbClr val="FFC000">
              <a:alpha val="20000"/>
            </a:srgb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6797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Varianten des Zwei-Phasen-Sperrprotokolls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Inhaltsplatzhalter 4"/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6560182" cy="4240848"/>
              </a:xfrm>
            </p:spPr>
            <p:txBody>
              <a:bodyPr/>
              <a:lstStyle/>
              <a:p>
                <a:r>
                  <a:rPr lang="de-DE" dirty="0">
                    <a:solidFill>
                      <a:schemeClr val="accent1"/>
                    </a:solidFill>
                  </a:rPr>
                  <a:t>Konservatives</a:t>
                </a:r>
                <a:r>
                  <a:rPr lang="de-DE" dirty="0"/>
                  <a:t> 2PL: Transaktion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sperrt erst alle Objekte, bevor sie mit der Verarbeitung beginnt</a:t>
                </a:r>
              </a:p>
              <a:p>
                <a:pPr lvl="1"/>
                <a:r>
                  <a:rPr lang="de-DE" dirty="0"/>
                  <a:t>Keine Deadlocks, aber alle benötigten Sperren müssen vorab bekannt und deklariert sein</a:t>
                </a:r>
              </a:p>
              <a:p>
                <a:r>
                  <a:rPr lang="de-DE" dirty="0">
                    <a:solidFill>
                      <a:schemeClr val="accent1"/>
                    </a:solidFill>
                  </a:rPr>
                  <a:t>Striktes</a:t>
                </a:r>
                <a:r>
                  <a:rPr lang="de-DE" dirty="0"/>
                  <a:t> 2PL: Transaktion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hebt </a:t>
                </a:r>
                <a:r>
                  <a:rPr lang="de-DE" i="1" dirty="0"/>
                  <a:t>Schreibsperren</a:t>
                </a:r>
                <a:r>
                  <a:rPr lang="de-DE" dirty="0"/>
                  <a:t> erst auf, wenn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beendet wurde</a:t>
                </a:r>
              </a:p>
              <a:p>
                <a:pPr lvl="1"/>
                <a:r>
                  <a:rPr lang="de-DE" dirty="0"/>
                  <a:t>In der Praxis recht verbreitet, garantiert aber nicht Deadlock-Freiheit</a:t>
                </a:r>
              </a:p>
              <a:p>
                <a:r>
                  <a:rPr lang="de-DE" dirty="0">
                    <a:solidFill>
                      <a:schemeClr val="accent1"/>
                    </a:solidFill>
                  </a:rPr>
                  <a:t>Rigoroses</a:t>
                </a:r>
                <a:r>
                  <a:rPr lang="de-DE" dirty="0"/>
                  <a:t> 2PL: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hebt </a:t>
                </a:r>
                <a:r>
                  <a:rPr lang="de-DE" i="1" dirty="0"/>
                  <a:t>Lese- und Schreibsperren</a:t>
                </a:r>
                <a:r>
                  <a:rPr lang="de-DE" dirty="0"/>
                  <a:t> erst auf, wenn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beendet wurde</a:t>
                </a:r>
              </a:p>
              <a:p>
                <a:pPr lvl="1"/>
                <a:r>
                  <a:rPr lang="de-DE" dirty="0"/>
                  <a:t>Einfacher umzusetzen als die strikte Variante, verhindert aber auch nicht Deadlocks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5" name="Inhaltsplatzhalt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6560182" cy="4240848"/>
              </a:xfrm>
              <a:blipFill>
                <a:blip r:embed="rId3"/>
                <a:stretch>
                  <a:fillRect l="-2708" t="-2985" b="-59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8CEA839A-25DD-D73C-0002-104144CFC9A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2BC4671B-EE8E-1654-C2E4-6A8937815F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1B3427-C226-4F34-8D19-E2B603CBE6B7}" type="slidenum">
              <a:rPr lang="de-DE" smtClean="0"/>
              <a:pPr/>
              <a:t>53</a:t>
            </a:fld>
            <a:endParaRPr lang="de-DE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60D176-CCE0-B84D-806C-B6DC32B2BAF7}"/>
              </a:ext>
            </a:extLst>
          </p:cNvPr>
          <p:cNvGrpSpPr/>
          <p:nvPr/>
        </p:nvGrpSpPr>
        <p:grpSpPr>
          <a:xfrm>
            <a:off x="8117808" y="690365"/>
            <a:ext cx="2600198" cy="756709"/>
            <a:chOff x="6511673" y="960121"/>
            <a:chExt cx="2600198" cy="756709"/>
          </a:xfrm>
        </p:grpSpPr>
        <p:sp>
          <p:nvSpPr>
            <p:cNvPr id="16" name="Cloud Callout 15">
              <a:extLst>
                <a:ext uri="{FF2B5EF4-FFF2-40B4-BE49-F238E27FC236}">
                  <a16:creationId xmlns:a16="http://schemas.microsoft.com/office/drawing/2014/main" id="{28A95336-4F67-2C4D-A7DE-940BCAEF55C1}"/>
                </a:ext>
              </a:extLst>
            </p:cNvPr>
            <p:cNvSpPr/>
            <p:nvPr/>
          </p:nvSpPr>
          <p:spPr>
            <a:xfrm rot="182851">
              <a:off x="6511673" y="960121"/>
              <a:ext cx="2600198" cy="756709"/>
            </a:xfrm>
            <a:prstGeom prst="cloudCallout">
              <a:avLst>
                <a:gd name="adj1" fmla="val -60655"/>
                <a:gd name="adj2" fmla="val -47602"/>
              </a:avLst>
            </a:prstGeom>
            <a:solidFill>
              <a:srgbClr val="FFC0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36000" rIns="36000">
              <a:noAutofit/>
            </a:bodyPr>
            <a:lstStyle/>
            <a:p>
              <a:pPr algn="ctr"/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D192570-CBCA-B646-ACE0-28C4DA70B2B6}"/>
                </a:ext>
              </a:extLst>
            </p:cNvPr>
            <p:cNvSpPr/>
            <p:nvPr/>
          </p:nvSpPr>
          <p:spPr>
            <a:xfrm>
              <a:off x="6657353" y="1048968"/>
              <a:ext cx="242617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Was sind Beweggründe </a:t>
              </a:r>
              <a:br>
                <a:rPr lang="de-DE" dirty="0">
                  <a:solidFill>
                    <a:schemeClr val="bg1"/>
                  </a:solidFill>
                </a:rPr>
              </a:br>
              <a:r>
                <a:rPr lang="de-DE" dirty="0">
                  <a:solidFill>
                    <a:schemeClr val="bg1"/>
                  </a:solidFill>
                </a:rPr>
                <a:t>für die Varianten?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1837211-4D47-DBED-1CD3-D572461418FE}"/>
              </a:ext>
            </a:extLst>
          </p:cNvPr>
          <p:cNvGrpSpPr/>
          <p:nvPr/>
        </p:nvGrpSpPr>
        <p:grpSpPr>
          <a:xfrm>
            <a:off x="6922830" y="1671727"/>
            <a:ext cx="4905761" cy="1764000"/>
            <a:chOff x="6629090" y="2582400"/>
            <a:chExt cx="4905761" cy="1766771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51CDF323-7F1F-8547-84D1-28691CE3F4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13964" y="2582400"/>
              <a:ext cx="0" cy="121995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B3D5623-73AE-F612-8243-3EC4C22B349A}"/>
                </a:ext>
              </a:extLst>
            </p:cNvPr>
            <p:cNvCxnSpPr>
              <a:cxnSpLocks/>
            </p:cNvCxnSpPr>
            <p:nvPr/>
          </p:nvCxnSpPr>
          <p:spPr>
            <a:xfrm>
              <a:off x="7713963" y="3799993"/>
              <a:ext cx="375808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5">
              <a:extLst>
                <a:ext uri="{FF2B5EF4-FFF2-40B4-BE49-F238E27FC236}">
                  <a16:creationId xmlns:a16="http://schemas.microsoft.com/office/drawing/2014/main" id="{1B1F8574-8B16-062C-426A-3F77D6CD369B}"/>
                </a:ext>
              </a:extLst>
            </p:cNvPr>
            <p:cNvSpPr txBox="1"/>
            <p:nvPr/>
          </p:nvSpPr>
          <p:spPr>
            <a:xfrm>
              <a:off x="6629090" y="2678852"/>
              <a:ext cx="108484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600" dirty="0"/>
                <a:t>Anzahl</a:t>
              </a:r>
              <a:br>
                <a:rPr lang="de-DE" sz="1600" dirty="0"/>
              </a:br>
              <a:r>
                <a:rPr lang="de-DE" sz="1600" dirty="0"/>
                <a:t>gehaltener</a:t>
              </a:r>
              <a:br>
                <a:rPr lang="de-DE" sz="1600" dirty="0"/>
              </a:br>
              <a:r>
                <a:rPr lang="de-DE" sz="1600" dirty="0"/>
                <a:t>Sperren</a:t>
              </a:r>
            </a:p>
          </p:txBody>
        </p:sp>
        <p:sp>
          <p:nvSpPr>
            <p:cNvPr id="24" name="Textfeld 8">
              <a:extLst>
                <a:ext uri="{FF2B5EF4-FFF2-40B4-BE49-F238E27FC236}">
                  <a16:creationId xmlns:a16="http://schemas.microsoft.com/office/drawing/2014/main" id="{C7DEC357-EDC7-83E2-A5FF-DAED2D1B8C24}"/>
                </a:ext>
              </a:extLst>
            </p:cNvPr>
            <p:cNvSpPr txBox="1"/>
            <p:nvPr/>
          </p:nvSpPr>
          <p:spPr>
            <a:xfrm>
              <a:off x="10927416" y="3439809"/>
              <a:ext cx="607435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/>
                <a:t>Zeit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6572BBC-FF23-D7AA-5B5D-806859604046}"/>
                </a:ext>
              </a:extLst>
            </p:cNvPr>
            <p:cNvCxnSpPr>
              <a:cxnSpLocks/>
            </p:cNvCxnSpPr>
            <p:nvPr/>
          </p:nvCxnSpPr>
          <p:spPr>
            <a:xfrm>
              <a:off x="7713939" y="2790663"/>
              <a:ext cx="2316156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CBB792A-64D5-C962-B494-ABD17517FB75}"/>
                </a:ext>
              </a:extLst>
            </p:cNvPr>
            <p:cNvCxnSpPr>
              <a:cxnSpLocks/>
            </p:cNvCxnSpPr>
            <p:nvPr/>
          </p:nvCxnSpPr>
          <p:spPr>
            <a:xfrm>
              <a:off x="10030119" y="2790663"/>
              <a:ext cx="897297" cy="1006436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8BDCD16-5077-6C4A-076D-143315268A46}"/>
                </a:ext>
              </a:extLst>
            </p:cNvPr>
            <p:cNvCxnSpPr/>
            <p:nvPr/>
          </p:nvCxnSpPr>
          <p:spPr>
            <a:xfrm>
              <a:off x="10030119" y="2674039"/>
              <a:ext cx="0" cy="112306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ight Brace 30">
              <a:extLst>
                <a:ext uri="{FF2B5EF4-FFF2-40B4-BE49-F238E27FC236}">
                  <a16:creationId xmlns:a16="http://schemas.microsoft.com/office/drawing/2014/main" id="{055C5800-6276-61D6-ACAA-AA232502A279}"/>
                </a:ext>
              </a:extLst>
            </p:cNvPr>
            <p:cNvSpPr/>
            <p:nvPr/>
          </p:nvSpPr>
          <p:spPr>
            <a:xfrm rot="5400000">
              <a:off x="10409485" y="3495511"/>
              <a:ext cx="138565" cy="897296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2" name="Textfeld 7">
              <a:extLst>
                <a:ext uri="{FF2B5EF4-FFF2-40B4-BE49-F238E27FC236}">
                  <a16:creationId xmlns:a16="http://schemas.microsoft.com/office/drawing/2014/main" id="{5436FAC9-FAF4-6EC4-9824-AB8DBF30F836}"/>
                </a:ext>
              </a:extLst>
            </p:cNvPr>
            <p:cNvSpPr txBox="1"/>
            <p:nvPr/>
          </p:nvSpPr>
          <p:spPr>
            <a:xfrm>
              <a:off x="7523365" y="4010617"/>
              <a:ext cx="183006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/>
                <a:t>„Wachstumsphase“</a:t>
              </a:r>
            </a:p>
          </p:txBody>
        </p:sp>
        <p:sp>
          <p:nvSpPr>
            <p:cNvPr id="33" name="Textfeld 8">
              <a:extLst>
                <a:ext uri="{FF2B5EF4-FFF2-40B4-BE49-F238E27FC236}">
                  <a16:creationId xmlns:a16="http://schemas.microsoft.com/office/drawing/2014/main" id="{10E0A817-6D00-0F8B-1E7C-657A51A73C4E}"/>
                </a:ext>
              </a:extLst>
            </p:cNvPr>
            <p:cNvSpPr txBox="1"/>
            <p:nvPr/>
          </p:nvSpPr>
          <p:spPr>
            <a:xfrm>
              <a:off x="9544022" y="4010617"/>
              <a:ext cx="1870898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/>
                <a:t>Schrumpfungsphase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FF2B361-C451-F2D0-3CD6-FCCA2C8DEDA2}"/>
              </a:ext>
            </a:extLst>
          </p:cNvPr>
          <p:cNvGrpSpPr/>
          <p:nvPr/>
        </p:nvGrpSpPr>
        <p:grpSpPr>
          <a:xfrm>
            <a:off x="6922830" y="4137389"/>
            <a:ext cx="4905761" cy="1766771"/>
            <a:chOff x="6629090" y="2582400"/>
            <a:chExt cx="4905761" cy="1766771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72AEAFE7-3530-7599-6F03-078BC3B043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13964" y="2582400"/>
              <a:ext cx="0" cy="121995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B2C9DC06-56FC-F184-02AF-E34FF081B722}"/>
                </a:ext>
              </a:extLst>
            </p:cNvPr>
            <p:cNvCxnSpPr>
              <a:cxnSpLocks/>
            </p:cNvCxnSpPr>
            <p:nvPr/>
          </p:nvCxnSpPr>
          <p:spPr>
            <a:xfrm>
              <a:off x="7713963" y="3799993"/>
              <a:ext cx="375808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feld 5">
              <a:extLst>
                <a:ext uri="{FF2B5EF4-FFF2-40B4-BE49-F238E27FC236}">
                  <a16:creationId xmlns:a16="http://schemas.microsoft.com/office/drawing/2014/main" id="{999096A5-D34D-5A50-9F51-CF10BAEEF2DF}"/>
                </a:ext>
              </a:extLst>
            </p:cNvPr>
            <p:cNvSpPr txBox="1"/>
            <p:nvPr/>
          </p:nvSpPr>
          <p:spPr>
            <a:xfrm>
              <a:off x="6629090" y="2678852"/>
              <a:ext cx="108484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600" dirty="0"/>
                <a:t>Anzahl</a:t>
              </a:r>
              <a:br>
                <a:rPr lang="de-DE" sz="1600" dirty="0"/>
              </a:br>
              <a:r>
                <a:rPr lang="de-DE" sz="1600" dirty="0"/>
                <a:t>gehaltener</a:t>
              </a:r>
              <a:br>
                <a:rPr lang="de-DE" sz="1600" dirty="0"/>
              </a:br>
              <a:r>
                <a:rPr lang="de-DE" sz="1600" dirty="0"/>
                <a:t>Sperren</a:t>
              </a:r>
            </a:p>
          </p:txBody>
        </p:sp>
        <p:sp>
          <p:nvSpPr>
            <p:cNvPr id="50" name="Textfeld 8">
              <a:extLst>
                <a:ext uri="{FF2B5EF4-FFF2-40B4-BE49-F238E27FC236}">
                  <a16:creationId xmlns:a16="http://schemas.microsoft.com/office/drawing/2014/main" id="{7ED13154-D6F2-2539-D9F7-9823CA79D757}"/>
                </a:ext>
              </a:extLst>
            </p:cNvPr>
            <p:cNvSpPr txBox="1"/>
            <p:nvPr/>
          </p:nvSpPr>
          <p:spPr>
            <a:xfrm>
              <a:off x="10927416" y="3439809"/>
              <a:ext cx="607435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/>
                <a:t>Zeit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E9412D5-416E-65E1-E822-E7EDF597600C}"/>
                </a:ext>
              </a:extLst>
            </p:cNvPr>
            <p:cNvCxnSpPr/>
            <p:nvPr/>
          </p:nvCxnSpPr>
          <p:spPr>
            <a:xfrm flipV="1">
              <a:off x="7713963" y="2790663"/>
              <a:ext cx="1448891" cy="1009702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D1FABDA-5589-B310-1A1F-57CF97204A32}"/>
                </a:ext>
              </a:extLst>
            </p:cNvPr>
            <p:cNvCxnSpPr>
              <a:cxnSpLocks/>
            </p:cNvCxnSpPr>
            <p:nvPr/>
          </p:nvCxnSpPr>
          <p:spPr>
            <a:xfrm>
              <a:off x="9162829" y="2790663"/>
              <a:ext cx="1764587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27DC170-437D-0BA1-DE96-250749C12F06}"/>
                </a:ext>
              </a:extLst>
            </p:cNvPr>
            <p:cNvCxnSpPr>
              <a:cxnSpLocks/>
            </p:cNvCxnSpPr>
            <p:nvPr/>
          </p:nvCxnSpPr>
          <p:spPr>
            <a:xfrm>
              <a:off x="10927416" y="2790663"/>
              <a:ext cx="0" cy="1006436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B7D5781-D418-4681-708C-D917FBED5386}"/>
                </a:ext>
              </a:extLst>
            </p:cNvPr>
            <p:cNvCxnSpPr/>
            <p:nvPr/>
          </p:nvCxnSpPr>
          <p:spPr>
            <a:xfrm>
              <a:off x="9162854" y="2674039"/>
              <a:ext cx="0" cy="112306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ight Brace 55">
              <a:extLst>
                <a:ext uri="{FF2B5EF4-FFF2-40B4-BE49-F238E27FC236}">
                  <a16:creationId xmlns:a16="http://schemas.microsoft.com/office/drawing/2014/main" id="{CDD2F65C-C2EC-93F8-AE13-FB08856EC9AA}"/>
                </a:ext>
              </a:extLst>
            </p:cNvPr>
            <p:cNvSpPr/>
            <p:nvPr/>
          </p:nvSpPr>
          <p:spPr>
            <a:xfrm rot="5400000">
              <a:off x="8369113" y="3216901"/>
              <a:ext cx="138565" cy="1448867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8" name="Textfeld 7">
              <a:extLst>
                <a:ext uri="{FF2B5EF4-FFF2-40B4-BE49-F238E27FC236}">
                  <a16:creationId xmlns:a16="http://schemas.microsoft.com/office/drawing/2014/main" id="{0487937A-F031-CD6B-FD61-91EA535BE11D}"/>
                </a:ext>
              </a:extLst>
            </p:cNvPr>
            <p:cNvSpPr txBox="1"/>
            <p:nvPr/>
          </p:nvSpPr>
          <p:spPr>
            <a:xfrm>
              <a:off x="7523365" y="4010617"/>
              <a:ext cx="183006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/>
                <a:t>Wachstumsphase</a:t>
              </a:r>
            </a:p>
          </p:txBody>
        </p:sp>
        <p:sp>
          <p:nvSpPr>
            <p:cNvPr id="59" name="Textfeld 8">
              <a:extLst>
                <a:ext uri="{FF2B5EF4-FFF2-40B4-BE49-F238E27FC236}">
                  <a16:creationId xmlns:a16="http://schemas.microsoft.com/office/drawing/2014/main" id="{872FBBB3-6A2E-74E3-3107-6E6B8B145E8F}"/>
                </a:ext>
              </a:extLst>
            </p:cNvPr>
            <p:cNvSpPr txBox="1"/>
            <p:nvPr/>
          </p:nvSpPr>
          <p:spPr>
            <a:xfrm>
              <a:off x="9459865" y="4010617"/>
              <a:ext cx="2039213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/>
                <a:t>„Schrumpfungsphase“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010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1D00BA2-7BC8-91FD-788A-BF4C429E31DF}"/>
              </a:ext>
            </a:extLst>
          </p:cNvPr>
          <p:cNvSpPr/>
          <p:nvPr/>
        </p:nvSpPr>
        <p:spPr>
          <a:xfrm>
            <a:off x="3588879" y="5902014"/>
            <a:ext cx="6742805" cy="270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C60EE1-0FE5-DA4F-9F2C-371BCE42AE1E}"/>
              </a:ext>
            </a:extLst>
          </p:cNvPr>
          <p:cNvSpPr/>
          <p:nvPr/>
        </p:nvSpPr>
        <p:spPr>
          <a:xfrm>
            <a:off x="1590503" y="943293"/>
            <a:ext cx="8969433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262327-8A0E-5141-8935-7FEDE2580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5BBC8CEF-40EB-E40D-E84B-A46AB6E4AF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 dirty="0"/>
                  <a:t>Transaktionen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5BBC8CEF-40EB-E40D-E84B-A46AB6E4AF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96E6352-B938-2BC4-B135-45B545E5AB6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54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08D53FDB-C98D-D613-C7C3-2B4C92E7EFC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65636344"/>
                  </p:ext>
                </p:extLst>
              </p:nvPr>
            </p:nvGraphicFramePr>
            <p:xfrm>
              <a:off x="3656998" y="78960"/>
              <a:ext cx="3904616" cy="6700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73380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765618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765618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348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oMath>
                            </m:oMathPara>
                          </a14:m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sz="1600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sz="1600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begin</m:t>
                                </m:r>
                                <m:r>
                                  <a:rPr lang="de-DE" sz="1600" b="0" i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transaction</m:t>
                                </m:r>
                              </m:oMath>
                            </m:oMathPara>
                          </a14:m>
                          <a:endParaRPr lang="en-DE" sz="1600" i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2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3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4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begin</m:t>
                                </m:r>
                                <m:r>
                                  <a:rPr lang="de-DE" sz="1600" b="0" i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transaction</m:t>
                                </m:r>
                              </m:oMath>
                            </m:oMathPara>
                          </a14:m>
                          <a:endParaRPr lang="en-DE" sz="1600" i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240048774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5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881934427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6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424573839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7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358014748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8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−100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98051298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9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i="1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960283028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10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432171792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11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+100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12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13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14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i="1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end</m:t>
                                </m:r>
                                <m:r>
                                  <a:rPr lang="de-DE" sz="1600" b="0" i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transaction</m:t>
                                </m:r>
                              </m:oMath>
                            </m:oMathPara>
                          </a14:m>
                          <a:endParaRPr lang="en-DE" sz="1600" i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15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unlock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16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886922092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17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522242301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18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unlock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830846067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19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955501326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20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commit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932498574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21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553339228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22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end</m:t>
                                </m:r>
                                <m:r>
                                  <a:rPr lang="de-DE" sz="1600" b="0" i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transaction</m:t>
                                </m:r>
                              </m:oMath>
                            </m:oMathPara>
                          </a14:m>
                          <a:endParaRPr lang="en-DE" sz="16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359457370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23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unlock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51567433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24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unlock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927011144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25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unlock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502985635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26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commit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08D53FDB-C98D-D613-C7C3-2B4C92E7EFC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65636344"/>
                  </p:ext>
                </p:extLst>
              </p:nvPr>
            </p:nvGraphicFramePr>
            <p:xfrm>
              <a:off x="3656998" y="78960"/>
              <a:ext cx="3904616" cy="6700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73380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765618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765618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t="-3846" r="-933333" b="-19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1583" t="-3846" r="-101439" b="-19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20714" t="-3846" r="-714" b="-195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21583" t="-135000" r="-101439" b="-243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2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1583" t="-247368" r="-101439" b="-24631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3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1583" t="-347368" r="-101439" b="-23631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4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0714" t="-425000" r="-714" b="-214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0048774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5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0714" t="-552632" r="-714" b="-215789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81934427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6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0714" t="-652632" r="-714" b="-205789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4573839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7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1583" t="-752632" r="-101439" b="-19578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358014748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8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0714" t="-810000" r="-714" b="-176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98051298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9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0714" t="-957895" r="-714" b="-175263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60283028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10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0714" t="-1057895" r="-714" b="-165263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32171792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11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0714" t="-1100000" r="-714" b="-147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2343742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12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0714" t="-1263158" r="-714" b="-144736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13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0714" t="-1363158" r="-714" b="-134736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14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i="1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0714" t="-1390000" r="-714" b="-118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02746565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15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0714" t="-1568421" r="-714" b="-11421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16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1583" t="-1668421" r="-101439" b="-10421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886922092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17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1583" t="-1768421" r="-101439" b="-9421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522242301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18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0714" t="-1775000" r="-714" b="-79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30846067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19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1583" t="-1973684" r="-101439" b="-7368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955501326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20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20714" t="-2073684" r="-714" b="-63684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32498574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21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1583" t="-2065000" r="-101439" b="-5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553339228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22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1583" t="-2278947" r="-101439" b="-4315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359457370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23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1583" t="-2378947" r="-101439" b="-3315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51567433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24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1583" t="-2478947" r="-101439" b="-2315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927011144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25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1583" t="-2450000" r="-101439" b="-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502985635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26</a:t>
                          </a:r>
                        </a:p>
                      </a:txBody>
                      <a:tcPr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1583" t="-2684211" r="-101439" b="-263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F4AE3A7B-F497-6FDF-1DB8-8C15AE0177B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26643697"/>
                  </p:ext>
                </p:extLst>
              </p:nvPr>
            </p:nvGraphicFramePr>
            <p:xfrm>
              <a:off x="359625" y="2213934"/>
              <a:ext cx="3201544" cy="3688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519174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228918">
                      <a:extLst>
                        <a:ext uri="{9D8B030D-6E8A-4147-A177-3AD203B41FA5}">
                          <a16:colId xmlns:a16="http://schemas.microsoft.com/office/drawing/2014/main" val="3296635847"/>
                        </a:ext>
                      </a:extLst>
                    </a:gridCol>
                    <a:gridCol w="1453452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348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sz="1600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sz="1600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−100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i="1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240048774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881934427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i="1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+100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424573839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358014748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unlock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544283459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unlock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unlock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636979607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unlock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unlock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F4AE3A7B-F497-6FDF-1DB8-8C15AE0177B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26643697"/>
                  </p:ext>
                </p:extLst>
              </p:nvPr>
            </p:nvGraphicFramePr>
            <p:xfrm>
              <a:off x="359625" y="2213934"/>
              <a:ext cx="3201544" cy="3688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519174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228918">
                      <a:extLst>
                        <a:ext uri="{9D8B030D-6E8A-4147-A177-3AD203B41FA5}">
                          <a16:colId xmlns:a16="http://schemas.microsoft.com/office/drawing/2014/main" val="3296635847"/>
                        </a:ext>
                      </a:extLst>
                    </a:gridCol>
                    <a:gridCol w="1453452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833" t="-3846" r="-111667" b="-10269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20870" t="-3846" r="-870" b="-102692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5"/>
                          <a:stretch>
                            <a:fillRect l="-833" t="-100000" r="-111667" b="-88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5"/>
                          <a:stretch>
                            <a:fillRect l="-120870" t="-100000" r="-870" b="-8888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833" t="-207692" r="-111667" b="-82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120870" t="-207692" r="-870" b="-8230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833" t="-296296" r="-111667" b="-6925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120870" t="-296296" r="-870" b="-6925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833" t="-411538" r="-111667" b="-61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120870" t="-411538" r="-870" b="-61923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004877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833" t="-492593" r="-111667" b="-4962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120870" t="-492593" r="-870" b="-49629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8193442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833" t="-615385" r="-111667" b="-4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i="1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120870" t="-615385" r="-870" b="-4153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4573839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833" t="-688889" r="-111667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120870" t="-688889" r="-870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58014748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833" t="-819231" r="-111667" b="-21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120870" t="-819231" r="-870" b="-2115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44283459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833" t="-885185" r="-111667" b="-10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120870" t="-885185" r="-870" b="-1037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3697960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833" t="-1023077" r="-111667" b="-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20870" t="-1023077" r="-870" b="-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11EE6DFA-896A-132A-D4B8-E2A0931771A2}"/>
              </a:ext>
            </a:extLst>
          </p:cNvPr>
          <p:cNvGrpSpPr/>
          <p:nvPr/>
        </p:nvGrpSpPr>
        <p:grpSpPr>
          <a:xfrm>
            <a:off x="10067849" y="1847140"/>
            <a:ext cx="2095673" cy="792550"/>
            <a:chOff x="6491167" y="1320676"/>
            <a:chExt cx="2095673" cy="792550"/>
          </a:xfrm>
        </p:grpSpPr>
        <p:sp>
          <p:nvSpPr>
            <p:cNvPr id="13" name="Cloud Callout 12">
              <a:extLst>
                <a:ext uri="{FF2B5EF4-FFF2-40B4-BE49-F238E27FC236}">
                  <a16:creationId xmlns:a16="http://schemas.microsoft.com/office/drawing/2014/main" id="{C9C470F2-B3B8-BD72-3BB1-B4F75DEE2801}"/>
                </a:ext>
              </a:extLst>
            </p:cNvPr>
            <p:cNvSpPr/>
            <p:nvPr/>
          </p:nvSpPr>
          <p:spPr>
            <a:xfrm rot="182851">
              <a:off x="6491167" y="1320676"/>
              <a:ext cx="2095673" cy="792550"/>
            </a:xfrm>
            <a:prstGeom prst="cloudCallout">
              <a:avLst>
                <a:gd name="adj1" fmla="val 17291"/>
                <a:gd name="adj2" fmla="val 80470"/>
              </a:avLst>
            </a:prstGeom>
            <a:solidFill>
              <a:srgbClr val="FFC0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36000" rIns="36000">
              <a:noAutofit/>
            </a:bodyPr>
            <a:lstStyle/>
            <a:p>
              <a:pPr algn="ctr"/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E6933CD-B72F-13F7-704D-5E183381D215}"/>
                </a:ext>
              </a:extLst>
            </p:cNvPr>
            <p:cNvSpPr/>
            <p:nvPr/>
          </p:nvSpPr>
          <p:spPr>
            <a:xfrm>
              <a:off x="6727292" y="1383512"/>
              <a:ext cx="164333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Konservativ? </a:t>
              </a:r>
            </a:p>
            <a:p>
              <a:pPr algn="ctr"/>
              <a:r>
                <a:rPr lang="de-DE" dirty="0">
                  <a:solidFill>
                    <a:schemeClr val="bg1"/>
                  </a:solidFill>
                </a:rPr>
                <a:t>Strikt? Rigoros?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9452680-D2B2-60A4-934E-F85A74C8F55B}"/>
              </a:ext>
            </a:extLst>
          </p:cNvPr>
          <p:cNvGrpSpPr/>
          <p:nvPr/>
        </p:nvGrpSpPr>
        <p:grpSpPr>
          <a:xfrm>
            <a:off x="10845547" y="3052866"/>
            <a:ext cx="785606" cy="494069"/>
            <a:chOff x="6488849" y="1496039"/>
            <a:chExt cx="785606" cy="494069"/>
          </a:xfrm>
        </p:grpSpPr>
        <p:sp>
          <p:nvSpPr>
            <p:cNvPr id="16" name="Cloud Callout 15">
              <a:extLst>
                <a:ext uri="{FF2B5EF4-FFF2-40B4-BE49-F238E27FC236}">
                  <a16:creationId xmlns:a16="http://schemas.microsoft.com/office/drawing/2014/main" id="{F5E1C6F6-9F2B-38C9-29B9-0DCB1B4CA1D2}"/>
                </a:ext>
              </a:extLst>
            </p:cNvPr>
            <p:cNvSpPr/>
            <p:nvPr/>
          </p:nvSpPr>
          <p:spPr>
            <a:xfrm rot="182851">
              <a:off x="6488849" y="1496039"/>
              <a:ext cx="785606" cy="494069"/>
            </a:xfrm>
            <a:prstGeom prst="cloudCallout">
              <a:avLst>
                <a:gd name="adj1" fmla="val -64556"/>
                <a:gd name="adj2" fmla="val 77198"/>
              </a:avLst>
            </a:prstGeom>
            <a:solidFill>
              <a:srgbClr val="FFC0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36000" rIns="36000">
              <a:noAutofit/>
            </a:bodyPr>
            <a:lstStyle/>
            <a:p>
              <a:pPr algn="ctr"/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4AFFE8D-4EAE-26D8-3F77-18A9D62C476E}"/>
                </a:ext>
              </a:extLst>
            </p:cNvPr>
            <p:cNvSpPr/>
            <p:nvPr/>
          </p:nvSpPr>
          <p:spPr>
            <a:xfrm>
              <a:off x="6572100" y="1558407"/>
              <a:ext cx="6254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2PL?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1F8DB93-4691-4C9A-2AC8-FE09461A69AD}"/>
              </a:ext>
            </a:extLst>
          </p:cNvPr>
          <p:cNvGrpSpPr/>
          <p:nvPr/>
        </p:nvGrpSpPr>
        <p:grpSpPr>
          <a:xfrm>
            <a:off x="10541759" y="1085280"/>
            <a:ext cx="1393181" cy="446519"/>
            <a:chOff x="6831412" y="1319845"/>
            <a:chExt cx="1393181" cy="446519"/>
          </a:xfrm>
        </p:grpSpPr>
        <p:sp>
          <p:nvSpPr>
            <p:cNvPr id="19" name="Cloud Callout 18">
              <a:extLst>
                <a:ext uri="{FF2B5EF4-FFF2-40B4-BE49-F238E27FC236}">
                  <a16:creationId xmlns:a16="http://schemas.microsoft.com/office/drawing/2014/main" id="{C222E93B-4308-8370-517C-22FE03461270}"/>
                </a:ext>
              </a:extLst>
            </p:cNvPr>
            <p:cNvSpPr/>
            <p:nvPr/>
          </p:nvSpPr>
          <p:spPr>
            <a:xfrm rot="182851">
              <a:off x="6831412" y="1319845"/>
              <a:ext cx="1393181" cy="446519"/>
            </a:xfrm>
            <a:prstGeom prst="cloudCallout">
              <a:avLst>
                <a:gd name="adj1" fmla="val -20075"/>
                <a:gd name="adj2" fmla="val 108427"/>
              </a:avLst>
            </a:prstGeom>
            <a:solidFill>
              <a:srgbClr val="FFC0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36000" rIns="36000">
              <a:noAutofit/>
            </a:bodyPr>
            <a:lstStyle/>
            <a:p>
              <a:pPr algn="ctr"/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C73212-7D6E-DE3D-7AEA-34F8958680AE}"/>
                </a:ext>
              </a:extLst>
            </p:cNvPr>
            <p:cNvSpPr/>
            <p:nvPr/>
          </p:nvSpPr>
          <p:spPr>
            <a:xfrm>
              <a:off x="6924729" y="1359513"/>
              <a:ext cx="12469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Deadlocks?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2FAE2455-68E3-A705-ACC1-F2E141786F1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30664989"/>
                  </p:ext>
                </p:extLst>
              </p:nvPr>
            </p:nvGraphicFramePr>
            <p:xfrm>
              <a:off x="7622358" y="78960"/>
              <a:ext cx="2718181" cy="6700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862965">
                      <a:extLst>
                        <a:ext uri="{9D8B030D-6E8A-4147-A177-3AD203B41FA5}">
                          <a16:colId xmlns:a16="http://schemas.microsoft.com/office/drawing/2014/main" val="2918075211"/>
                        </a:ext>
                      </a:extLst>
                    </a:gridCol>
                    <a:gridCol w="927608">
                      <a:extLst>
                        <a:ext uri="{9D8B030D-6E8A-4147-A177-3AD203B41FA5}">
                          <a16:colId xmlns:a16="http://schemas.microsoft.com/office/drawing/2014/main" val="425236561"/>
                        </a:ext>
                      </a:extLst>
                    </a:gridCol>
                    <a:gridCol w="927608">
                      <a:extLst>
                        <a:ext uri="{9D8B030D-6E8A-4147-A177-3AD203B41FA5}">
                          <a16:colId xmlns:a16="http://schemas.microsoft.com/office/drawing/2014/main" val="3657886828"/>
                        </a:ext>
                      </a:extLst>
                    </a:gridCol>
                  </a:tblGrid>
                  <a:tr h="3348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oMath>
                            </m:oMathPara>
                          </a14:m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oMath>
                            </m:oMathPara>
                          </a14:m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oMath>
                            </m:oMathPara>
                          </a14:m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03907665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𝑓𝑟𝑒𝑒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𝑓𝑟𝑒𝑒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𝑓𝑟𝑒𝑒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65611593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1: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𝑟𝑒𝑎𝑑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1243572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840900473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l"/>
                          <a:endParaRPr lang="en-DE" sz="1600" i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i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i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999517035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2: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𝑤𝑟𝑖𝑡𝑒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581932497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283257016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1: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𝑤𝑎𝑖𝑡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757827134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892947884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i="1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i="1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2: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𝑤𝑟𝑖𝑡𝑒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628117679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99559602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050718650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916303604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559108632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i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i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i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881227021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1: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𝑟𝑒𝑎𝑑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625233639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26926934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1: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𝑤𝑎𝑖𝑡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796862330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1: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𝑟𝑒𝑎𝑑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254516899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194743987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617987815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688840064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6490744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𝑓𝑟𝑒𝑒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567342383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𝑓𝑟𝑒𝑒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257540674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𝑓𝑟𝑒𝑒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852667422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1052996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2FAE2455-68E3-A705-ACC1-F2E141786F1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30664989"/>
                  </p:ext>
                </p:extLst>
              </p:nvPr>
            </p:nvGraphicFramePr>
            <p:xfrm>
              <a:off x="7622358" y="78960"/>
              <a:ext cx="2718181" cy="6700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862965">
                      <a:extLst>
                        <a:ext uri="{9D8B030D-6E8A-4147-A177-3AD203B41FA5}">
                          <a16:colId xmlns:a16="http://schemas.microsoft.com/office/drawing/2014/main" val="2918075211"/>
                        </a:ext>
                      </a:extLst>
                    </a:gridCol>
                    <a:gridCol w="927608">
                      <a:extLst>
                        <a:ext uri="{9D8B030D-6E8A-4147-A177-3AD203B41FA5}">
                          <a16:colId xmlns:a16="http://schemas.microsoft.com/office/drawing/2014/main" val="425236561"/>
                        </a:ext>
                      </a:extLst>
                    </a:gridCol>
                    <a:gridCol w="927608">
                      <a:extLst>
                        <a:ext uri="{9D8B030D-6E8A-4147-A177-3AD203B41FA5}">
                          <a16:colId xmlns:a16="http://schemas.microsoft.com/office/drawing/2014/main" val="3657886828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t="-3846" r="-217647" b="-193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91892" t="-3846" r="-100000" b="-193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94521" t="-3846" r="-1370" b="-19346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03907665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6"/>
                          <a:stretch>
                            <a:fillRect t="-135000" r="-217647" b="-241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6"/>
                          <a:stretch>
                            <a:fillRect l="-91892" t="-135000" r="-100000" b="-241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6"/>
                          <a:stretch>
                            <a:fillRect l="-194521" t="-135000" r="-1370" b="-241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65611593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t="-247368" r="-217647" b="-24421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1243572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840900473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l"/>
                          <a:endParaRPr lang="en-DE" sz="1600" i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i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i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999517035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91892" t="-552632" r="-100000" b="-21368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581932497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283257016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91892" t="-752632" r="-100000" b="-19368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757827134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892947884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i="1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i="1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194521" t="-957895" r="-1370" b="-17315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117679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399559602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050718650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916303604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559108632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i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i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i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881227021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91892" t="-1568421" r="-100000" b="-11210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625233639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26926934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194521" t="-1768421" r="-1370" b="-92105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96862330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194521" t="-1775000" r="-1370" b="-77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4516899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194743987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617987815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688840064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96490744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t="-2378947" r="-217647" b="-3105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567342383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91892" t="-2478947" r="-100000" b="-2105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257540674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194521" t="-2450000" r="-137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52667422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1052996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86852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Probleme bei der Verwendung von Sperren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Deadlocks können bei der Verwendung von Sperren entstehen</a:t>
            </a:r>
          </a:p>
          <a:p>
            <a:r>
              <a:rPr lang="de-DE" dirty="0">
                <a:solidFill>
                  <a:srgbClr val="FFC000"/>
                </a:solidFill>
              </a:rPr>
              <a:t>Deadlock</a:t>
            </a:r>
            <a:r>
              <a:rPr lang="de-DE" dirty="0"/>
              <a:t> (Verklemmung):</a:t>
            </a:r>
          </a:p>
          <a:p>
            <a:pPr lvl="1"/>
            <a:r>
              <a:rPr lang="de-DE" dirty="0"/>
              <a:t>Transaktion wartet auf ein Objekt, das eine andere Transaktion gesperrt hat – und umgekehrt</a:t>
            </a:r>
          </a:p>
          <a:p>
            <a:pPr lvl="1"/>
            <a:r>
              <a:rPr lang="de-DE" dirty="0"/>
              <a:t>Kann auch zwischen mehr als zwei Transaktionen auftreten</a:t>
            </a:r>
          </a:p>
          <a:p>
            <a:pPr lvl="1"/>
            <a:r>
              <a:rPr lang="de-DE" dirty="0"/>
              <a:t>Lösungsansätze folgen, können aber führen zu:</a:t>
            </a:r>
          </a:p>
          <a:p>
            <a:r>
              <a:rPr lang="de-DE" dirty="0" err="1">
                <a:solidFill>
                  <a:srgbClr val="FFC000"/>
                </a:solidFill>
              </a:rPr>
              <a:t>Starvation</a:t>
            </a:r>
            <a:r>
              <a:rPr lang="de-DE" dirty="0"/>
              <a:t> (Verhungern):</a:t>
            </a:r>
          </a:p>
          <a:p>
            <a:pPr lvl="1"/>
            <a:r>
              <a:rPr lang="de-DE" dirty="0"/>
              <a:t>Eine Transaktion wird über längere Zeit nicht abgearbeitet, da andere Transaktionen vorgezogen werden</a:t>
            </a:r>
          </a:p>
          <a:p>
            <a:pPr lvl="1"/>
            <a:r>
              <a:rPr lang="de-DE" dirty="0"/>
              <a:t>Kompensationsmechanismen folgen</a:t>
            </a:r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C1B3427-C226-4F34-8D19-E2B603CBE6B7}" type="slidenum">
              <a:rPr lang="de-DE" smtClean="0"/>
              <a:pPr>
                <a:defRPr/>
              </a:pPr>
              <a:t>55</a:t>
            </a:fld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7B82C-C11F-2368-8270-C269F651D53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550C52-7995-5220-3C8B-541908EA71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97140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AA6BF-423F-2F41-976F-EF1C923DF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Deadlock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FE9686C-7E40-9440-BFEE-AA2500C57D8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>
                    <a:solidFill>
                      <a:srgbClr val="FFC000"/>
                    </a:solidFill>
                  </a:rPr>
                  <a:t>Deadlock</a:t>
                </a:r>
                <a:r>
                  <a:rPr lang="de-DE" dirty="0"/>
                  <a:t> liegt vor, wenn jede Transaktion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einer Menge von zwei oder mehr Transaktionen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de-DE" dirty="0"/>
                  <a:t> auf ein Objekt wartet, das von einer anderen Transaktion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de-DE" b="1" i="1">
                        <a:latin typeface="Cambria Math" panose="02040503050406030204" pitchFamily="18" charset="0"/>
                      </a:rPr>
                      <m:t>𝑻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de-DE" dirty="0"/>
                  <a:t> gesperrt wurde</a:t>
                </a:r>
              </a:p>
              <a:p>
                <a:r>
                  <a:rPr lang="de-DE" dirty="0"/>
                  <a:t>Beispiel: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 sperren wechselseitig Objekte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r>
                  <a:rPr lang="de-DE" dirty="0"/>
                  <a:t>Behandlung von Deadlocks</a:t>
                </a:r>
              </a:p>
              <a:p>
                <a:pPr lvl="1"/>
                <a:r>
                  <a:rPr lang="de-DE" dirty="0"/>
                  <a:t>Vermeidung </a:t>
                </a:r>
              </a:p>
              <a:p>
                <a:pPr lvl="1"/>
                <a:r>
                  <a:rPr lang="de-DE" dirty="0"/>
                  <a:t>Erkennung und Auflösung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FE9686C-7E40-9440-BFEE-AA2500C57D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D184FC-5B19-B94D-8B64-28A2475AF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56</a:t>
            </a:fld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B02426B-872C-6603-21D1-F9EACCDC731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402A28-A76F-355A-E4C0-C4618C1CF9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CA3858D3-035A-ECC9-9033-A22AF0B4756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46688411"/>
                  </p:ext>
                </p:extLst>
              </p:nvPr>
            </p:nvGraphicFramePr>
            <p:xfrm>
              <a:off x="8562587" y="3558954"/>
              <a:ext cx="3268981" cy="23469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73380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442149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453452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348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oMath>
                            </m:oMathPara>
                          </a14:m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sz="1600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sz="1600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240048774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881934427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CA3858D3-035A-ECC9-9033-A22AF0B4756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46688411"/>
                  </p:ext>
                </p:extLst>
              </p:nvPr>
            </p:nvGraphicFramePr>
            <p:xfrm>
              <a:off x="8562587" y="3558954"/>
              <a:ext cx="3268981" cy="23469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73380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442149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453452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448" t="-3704" r="-793103" b="-5925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6316" t="-3704" r="-101754" b="-5925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25217" t="-3704" r="-870" b="-5925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3"/>
                          <a:stretch>
                            <a:fillRect l="-26316" t="-107692" r="-101754" b="-5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26316" t="-200000" r="-101754" b="-3962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125217" t="-311538" r="-870" b="-3115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125217" t="-396296" r="-870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004877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26316" t="-515385" r="-101754" b="-1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88193442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25217" t="-592593" r="-870" b="-37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7497854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Vermeidung von Deadlocks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Konservatives 2PL</a:t>
                </a:r>
              </a:p>
              <a:p>
                <a:pPr lvl="1"/>
                <a:r>
                  <a:rPr lang="de-DE" dirty="0"/>
                  <a:t>Eine Transaktion muss alle Objekte sperren, bevor sie ausgeführt wird</a:t>
                </a:r>
              </a:p>
              <a:p>
                <a:pPr lvl="1"/>
                <a:r>
                  <a:rPr lang="de-DE" dirty="0"/>
                  <a:t>Ansonsten wartet sie, bis die gewünschten Objekte zugreifbar sind </a:t>
                </a:r>
              </a:p>
              <a:p>
                <a:pPr lvl="1"/>
                <a:r>
                  <a:rPr lang="de-DE" dirty="0"/>
                  <a:t>Ist in der Praxis jedoch meist nicht umsetzbar</a:t>
                </a:r>
              </a:p>
              <a:p>
                <a:r>
                  <a:rPr lang="de-DE" dirty="0">
                    <a:solidFill>
                      <a:schemeClr val="accent1"/>
                    </a:solidFill>
                  </a:rPr>
                  <a:t>Transaktionszeitstempel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𝑇𝑆</m:t>
                    </m:r>
                    <m:d>
                      <m:dPr>
                        <m:ctrlP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de-DE" dirty="0">
                    <a:solidFill>
                      <a:schemeClr val="tx1"/>
                    </a:solidFill>
                  </a:rPr>
                  <a:t>Eindeutiger Identifikator für eine Transaktion, der als Zeitstempel (</a:t>
                </a:r>
                <a:r>
                  <a:rPr lang="de-DE" i="1" dirty="0" err="1">
                    <a:solidFill>
                      <a:schemeClr val="tx1"/>
                    </a:solidFill>
                  </a:rPr>
                  <a:t>timestamp</a:t>
                </a:r>
                <a:r>
                  <a:rPr lang="de-DE" dirty="0">
                    <a:solidFill>
                      <a:schemeClr val="tx1"/>
                    </a:solidFill>
                  </a:rPr>
                  <a:t>) bezeichnet wird</a:t>
                </a:r>
              </a:p>
              <a:p>
                <a:pPr lvl="2"/>
                <a:r>
                  <a:rPr lang="de-DE" dirty="0">
                    <a:solidFill>
                      <a:schemeClr val="tx1"/>
                    </a:solidFill>
                  </a:rPr>
                  <a:t>I</a:t>
                </a:r>
                <a:r>
                  <a:rPr lang="de-DE" dirty="0"/>
                  <a:t>n der Regel</a:t>
                </a:r>
                <a:r>
                  <a:rPr lang="de-DE" dirty="0">
                    <a:solidFill>
                      <a:schemeClr val="tx1"/>
                    </a:solidFill>
                  </a:rPr>
                  <a:t> der Start-Zeitpunkt (Ablesen der internen Systemuhr)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Wird Transaktion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vor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</m:oMath>
                </a14:m>
                <a:r>
                  <a:rPr lang="de-DE" dirty="0"/>
                  <a:t> gestartet, so gilt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𝑇𝑆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de-DE" i="1" dirty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de-DE" i="1" dirty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𝑇𝑆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de-DE" i="1" dirty="0" smtClean="0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p>
                      </m:e>
                    </m:d>
                  </m:oMath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ist die ältere,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die jüngere Transaktion</a:t>
                </a:r>
              </a:p>
              <a:p>
                <a:pPr lvl="1"/>
                <a:r>
                  <a:rPr lang="de-DE" dirty="0"/>
                  <a:t>Darauf basierende Verfahren: </a:t>
                </a:r>
              </a:p>
              <a:p>
                <a:pPr lvl="2"/>
                <a:r>
                  <a:rPr lang="de-DE" dirty="0" err="1">
                    <a:solidFill>
                      <a:schemeClr val="accent1"/>
                    </a:solidFill>
                  </a:rPr>
                  <a:t>Wait</a:t>
                </a:r>
                <a:r>
                  <a:rPr lang="de-DE" dirty="0">
                    <a:solidFill>
                      <a:schemeClr val="accent1"/>
                    </a:solidFill>
                  </a:rPr>
                  <a:t>/Die </a:t>
                </a:r>
              </a:p>
              <a:p>
                <a:pPr lvl="2"/>
                <a:r>
                  <a:rPr lang="de-DE" dirty="0" err="1">
                    <a:solidFill>
                      <a:schemeClr val="accent1"/>
                    </a:solidFill>
                  </a:rPr>
                  <a:t>Wound</a:t>
                </a:r>
                <a:r>
                  <a:rPr lang="de-DE" dirty="0">
                    <a:solidFill>
                      <a:schemeClr val="accent1"/>
                    </a:solidFill>
                  </a:rPr>
                  <a:t>/</a:t>
                </a:r>
                <a:r>
                  <a:rPr lang="de-DE" dirty="0" err="1">
                    <a:solidFill>
                      <a:schemeClr val="accent1"/>
                    </a:solidFill>
                  </a:rPr>
                  <a:t>Wait</a:t>
                </a:r>
                <a:endParaRPr lang="de-DE" dirty="0">
                  <a:solidFill>
                    <a:schemeClr val="accent1"/>
                  </a:solidFill>
                </a:endParaRPr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b="-388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57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19D5E8-FD5D-3F82-B698-07638317288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1BC76C-2129-1CC4-B558-916F8DB7C2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28278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Vermeidung von Deadlocks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 err="1">
                    <a:solidFill>
                      <a:schemeClr val="accent1"/>
                    </a:solidFill>
                  </a:rPr>
                  <a:t>Wait</a:t>
                </a:r>
                <a:r>
                  <a:rPr lang="de-DE" dirty="0">
                    <a:solidFill>
                      <a:schemeClr val="accent1"/>
                    </a:solidFill>
                  </a:rPr>
                  <a:t>/Die</a:t>
                </a:r>
                <a:endParaRPr lang="de-DE" dirty="0"/>
              </a:p>
              <a:p>
                <a:pPr lvl="1"/>
                <a:r>
                  <a:rPr lang="de-DE" dirty="0"/>
                  <a:t>Wenn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𝑇𝑆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𝑇𝑆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de-DE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ist älter als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und wartet</a:t>
                </a:r>
              </a:p>
              <a:p>
                <a:pPr lvl="1"/>
                <a:r>
                  <a:rPr lang="de-DE" dirty="0"/>
                  <a:t>Wenn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𝑇𝑆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𝑇𝑆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de-DE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ist jünger als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und stirbt</a:t>
                </a:r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bricht sich selbst ab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abort</m:t>
                    </m:r>
                  </m:oMath>
                </a14:m>
                <a:r>
                  <a:rPr lang="de-DE" dirty="0"/>
                  <a:t>)</a:t>
                </a:r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:r>
                  <a:rPr lang="de-DE" dirty="0"/>
                  <a:t>startet später mit gleichem Zeitstempel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𝑇𝑆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de-DE" dirty="0"/>
                  <a:t> wieder (wird also älter sein, weniger häufig sterben)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behält in beiden Fällen seine Sperre</a:t>
                </a:r>
              </a:p>
              <a:p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3"/>
                <a:stretch>
                  <a:fillRect l="-3182" t="-3448" b="-383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ontent Placeholder 35">
                <a:extLst>
                  <a:ext uri="{FF2B5EF4-FFF2-40B4-BE49-F238E27FC236}">
                    <a16:creationId xmlns:a16="http://schemas.microsoft.com/office/drawing/2014/main" id="{2E278E00-06E1-77C2-47EF-04E6A879399A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r>
                  <a:rPr lang="de-DE" dirty="0">
                    <a:solidFill>
                      <a:schemeClr val="accent1"/>
                    </a:solidFill>
                  </a:rPr>
                  <a:t>Wound/</a:t>
                </a:r>
                <a:r>
                  <a:rPr lang="de-DE" dirty="0" err="1">
                    <a:solidFill>
                      <a:schemeClr val="accent1"/>
                    </a:solidFill>
                  </a:rPr>
                  <a:t>Wait</a:t>
                </a:r>
                <a:r>
                  <a:rPr lang="de-DE" dirty="0">
                    <a:solidFill>
                      <a:schemeClr val="accent1"/>
                    </a:solidFill>
                  </a:rPr>
                  <a:t>: </a:t>
                </a:r>
              </a:p>
              <a:p>
                <a:pPr lvl="1"/>
                <a:r>
                  <a:rPr lang="de-DE" dirty="0"/>
                  <a:t>Wenn 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𝑇𝑆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𝑇𝑆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de-DE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ist älter als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und verwundet/tötet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wird abgebrochen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abort</m:t>
                    </m:r>
                  </m:oMath>
                </a14:m>
                <a:r>
                  <a:rPr lang="de-DE" dirty="0"/>
                  <a:t>)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:r>
                  <a:rPr lang="de-DE" dirty="0"/>
                  <a:t>startet später mit dem gleichen Zeitstempel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𝑇𝑆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de-DE" dirty="0"/>
                  <a:t> wieder (wird also älter sein, weniger häufig verwundet)</a:t>
                </a:r>
              </a:p>
              <a:p>
                <a:pPr lvl="1"/>
                <a:r>
                  <a:rPr lang="de-DE" dirty="0"/>
                  <a:t>Wenn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𝑇𝑆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≥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𝑇𝑆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de-DE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ist jünger als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und wartet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behält seine Sperre nur, wenn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älter ist</a:t>
                </a:r>
              </a:p>
              <a:p>
                <a:endParaRPr lang="en-DE" dirty="0"/>
              </a:p>
            </p:txBody>
          </p:sp>
        </mc:Choice>
        <mc:Fallback xmlns="">
          <p:sp>
            <p:nvSpPr>
              <p:cNvPr id="36" name="Content Placeholder 35">
                <a:extLst>
                  <a:ext uri="{FF2B5EF4-FFF2-40B4-BE49-F238E27FC236}">
                    <a16:creationId xmlns:a16="http://schemas.microsoft.com/office/drawing/2014/main" id="{2E278E00-06E1-77C2-47EF-04E6A87939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4"/>
                <a:stretch>
                  <a:fillRect l="-2955" t="-3448" r="-3182" b="-383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 Placeholder 37">
                <a:extLst>
                  <a:ext uri="{FF2B5EF4-FFF2-40B4-BE49-F238E27FC236}">
                    <a16:creationId xmlns:a16="http://schemas.microsoft.com/office/drawing/2014/main" id="{13445408-93EA-55DF-0991-A181B4A5B874}"/>
                  </a:ext>
                </a:extLst>
              </p:cNvPr>
              <p:cNvSpPr>
                <a:spLocks noGrp="1"/>
              </p:cNvSpPr>
              <p:nvPr>
                <p:ph type="body" idx="13"/>
              </p:nvPr>
            </p:nvSpPr>
            <p:spPr>
              <a:xfrm>
                <a:off x="359624" y="1666800"/>
                <a:ext cx="11472051" cy="823912"/>
              </a:xfrm>
            </p:spPr>
            <p:txBody>
              <a:bodyPr anchor="t"/>
              <a:lstStyle/>
              <a:p>
                <a:pPr marL="277813" indent="-277813">
                  <a:buFont typeface="Arial" panose="020B0604020202020204" pitchFamily="34" charset="0"/>
                  <a:buChar char="•"/>
                </a:pPr>
                <a:r>
                  <a:rPr lang="de-DE" b="0" dirty="0"/>
                  <a:t>Transaktion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b="0" dirty="0"/>
                  <a:t> versucht Objekt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b="0" dirty="0"/>
                  <a:t> zu sperren, </a:t>
                </a:r>
                <a14:m>
                  <m:oMath xmlns:m="http://schemas.openxmlformats.org/officeDocument/2006/math">
                    <m:r>
                      <a:rPr lang="de-DE" b="0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b="0" dirty="0"/>
                  <a:t> durch andere Transaktion </a:t>
                </a:r>
                <a14:m>
                  <m:oMath xmlns:m="http://schemas.openxmlformats.org/officeDocument/2006/math">
                    <m:r>
                      <a:rPr lang="de-DE" b="0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b="0" dirty="0"/>
                  <a:t> schon gesperrt</a:t>
                </a:r>
              </a:p>
              <a:p>
                <a:pPr marL="542925" lvl="1" indent="-265113">
                  <a:buFont typeface="Arial" panose="020B0604020202020204" pitchFamily="34" charset="0"/>
                  <a:buChar char="•"/>
                </a:pPr>
                <a:r>
                  <a:rPr lang="de-DE" sz="2200" b="0" dirty="0"/>
                  <a:t>Ältere Transaktionen werden bevorzugt</a:t>
                </a:r>
              </a:p>
            </p:txBody>
          </p:sp>
        </mc:Choice>
        <mc:Fallback xmlns="">
          <p:sp>
            <p:nvSpPr>
              <p:cNvPr id="38" name="Text Placeholder 37">
                <a:extLst>
                  <a:ext uri="{FF2B5EF4-FFF2-40B4-BE49-F238E27FC236}">
                    <a16:creationId xmlns:a16="http://schemas.microsoft.com/office/drawing/2014/main" id="{13445408-93EA-55DF-0991-A181B4A5B8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3"/>
              </p:nvPr>
            </p:nvSpPr>
            <p:spPr>
              <a:xfrm>
                <a:off x="359624" y="1666800"/>
                <a:ext cx="11472051" cy="823912"/>
              </a:xfrm>
              <a:blipFill>
                <a:blip r:embed="rId5"/>
                <a:stretch>
                  <a:fillRect l="-1549" t="-15152" r="-1327" b="-454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8D0FC4-D80B-DD6D-EBBA-F1C4DBEC311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7B8EC-3089-6587-8708-38521C85F1F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58</a:t>
            </a:fld>
            <a:endParaRPr lang="de-DE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577A80D-07E7-2996-9DDE-02EB83DC587C}"/>
              </a:ext>
            </a:extLst>
          </p:cNvPr>
          <p:cNvGrpSpPr/>
          <p:nvPr/>
        </p:nvGrpSpPr>
        <p:grpSpPr>
          <a:xfrm>
            <a:off x="1789079" y="2580275"/>
            <a:ext cx="755335" cy="353943"/>
            <a:chOff x="1776887" y="2052304"/>
            <a:chExt cx="755335" cy="35394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842DD9E-F3E2-2E44-82BB-F83F46E583F4}"/>
                </a:ext>
              </a:extLst>
            </p:cNvPr>
            <p:cNvSpPr txBox="1"/>
            <p:nvPr/>
          </p:nvSpPr>
          <p:spPr>
            <a:xfrm>
              <a:off x="1776887" y="2052304"/>
              <a:ext cx="755335" cy="353943"/>
            </a:xfrm>
            <a:prstGeom prst="rect">
              <a:avLst/>
            </a:prstGeom>
            <a:noFill/>
          </p:spPr>
          <p:txBody>
            <a:bodyPr wrap="none" bIns="0" rtlCol="0">
              <a:spAutoFit/>
            </a:bodyPr>
            <a:lstStyle/>
            <a:p>
              <a:r>
                <a:rPr lang="en-DE" sz="2000" dirty="0"/>
                <a:t>⏳ 🗡️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6623E70-6B9E-F0EE-14AB-0947A2DD1BF4}"/>
                </a:ext>
              </a:extLst>
            </p:cNvPr>
            <p:cNvCxnSpPr>
              <a:cxnSpLocks/>
              <a:stCxn id="7" idx="0"/>
              <a:endCxn id="7" idx="2"/>
            </p:cNvCxnSpPr>
            <p:nvPr/>
          </p:nvCxnSpPr>
          <p:spPr>
            <a:xfrm>
              <a:off x="2154555" y="2052304"/>
              <a:ext cx="0" cy="3539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5B173D3-3272-E11A-21F4-96E48E726E79}"/>
              </a:ext>
            </a:extLst>
          </p:cNvPr>
          <p:cNvGrpSpPr/>
          <p:nvPr/>
        </p:nvGrpSpPr>
        <p:grpSpPr>
          <a:xfrm>
            <a:off x="8289424" y="2580275"/>
            <a:ext cx="755335" cy="353943"/>
            <a:chOff x="2319431" y="4182892"/>
            <a:chExt cx="755335" cy="35394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A8FAAA8-BC5D-9A6D-5AFF-1820B1D7CC60}"/>
                </a:ext>
              </a:extLst>
            </p:cNvPr>
            <p:cNvSpPr txBox="1"/>
            <p:nvPr/>
          </p:nvSpPr>
          <p:spPr>
            <a:xfrm>
              <a:off x="2319431" y="4182892"/>
              <a:ext cx="755335" cy="353943"/>
            </a:xfrm>
            <a:prstGeom prst="rect">
              <a:avLst/>
            </a:prstGeom>
            <a:noFill/>
          </p:spPr>
          <p:txBody>
            <a:bodyPr wrap="none" bIns="0" rtlCol="0">
              <a:spAutoFit/>
            </a:bodyPr>
            <a:lstStyle/>
            <a:p>
              <a:r>
                <a:rPr lang="en-DE" sz="2000" dirty="0"/>
                <a:t>🗡️ ⏳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D45AF53-668E-6072-EA31-8C3CC1B99F63}"/>
                </a:ext>
              </a:extLst>
            </p:cNvPr>
            <p:cNvCxnSpPr>
              <a:cxnSpLocks/>
              <a:stCxn id="12" idx="0"/>
              <a:endCxn id="12" idx="2"/>
            </p:cNvCxnSpPr>
            <p:nvPr/>
          </p:nvCxnSpPr>
          <p:spPr>
            <a:xfrm>
              <a:off x="2697099" y="4182892"/>
              <a:ext cx="0" cy="3539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3450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Vermeidung von Deadlocks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Weitere Ansätze:</a:t>
                </a:r>
              </a:p>
              <a:p>
                <a:pPr lvl="1"/>
                <a:r>
                  <a:rPr lang="de-DE" dirty="0" err="1">
                    <a:solidFill>
                      <a:schemeClr val="accent1"/>
                    </a:solidFill>
                  </a:rPr>
                  <a:t>No</a:t>
                </a:r>
                <a:r>
                  <a:rPr lang="de-DE" dirty="0">
                    <a:solidFill>
                      <a:schemeClr val="accent1"/>
                    </a:solidFill>
                  </a:rPr>
                  <a:t> Waiting (NW) </a:t>
                </a:r>
              </a:p>
              <a:p>
                <a:pPr lvl="2"/>
                <a:r>
                  <a:rPr lang="de-DE" dirty="0"/>
                  <a:t>Wenn die Transaktion keine Sperre bekommt, wird sie sofort abgebrochen</a:t>
                </a:r>
              </a:p>
              <a:p>
                <a:pPr lvl="2"/>
                <a:r>
                  <a:rPr lang="de-DE" dirty="0"/>
                  <a:t>Viele unnötige Abbrüche und Neustarts</a:t>
                </a:r>
              </a:p>
              <a:p>
                <a:pPr lvl="1"/>
                <a:r>
                  <a:rPr lang="de-DE" dirty="0" err="1">
                    <a:solidFill>
                      <a:schemeClr val="accent1"/>
                    </a:solidFill>
                  </a:rPr>
                  <a:t>Cautious</a:t>
                </a:r>
                <a:r>
                  <a:rPr lang="de-DE" dirty="0">
                    <a:solidFill>
                      <a:schemeClr val="accent1"/>
                    </a:solidFill>
                  </a:rPr>
                  <a:t> Waiting (CW)</a:t>
                </a:r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versucht Sperre zu bekommen,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hat sie</a:t>
                </a:r>
              </a:p>
              <a:p>
                <a:pPr lvl="3"/>
                <a:r>
                  <a:rPr lang="de-DE" dirty="0"/>
                  <a:t>Wenn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nicht blockiert ist, wird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blockiert und wartet auf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de-DE" dirty="0"/>
              </a:p>
              <a:p>
                <a:pPr lvl="3"/>
                <a:r>
                  <a:rPr lang="de-DE" dirty="0"/>
                  <a:t>Sonst (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ist blockiert):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wird abgebrochen (könnte länger dauern)</a:t>
                </a:r>
              </a:p>
              <a:p>
                <a:r>
                  <a:rPr lang="de-DE" dirty="0"/>
                  <a:t>Problem aller bisherigen Ansätze:</a:t>
                </a:r>
              </a:p>
              <a:p>
                <a:pPr lvl="1"/>
                <a:r>
                  <a:rPr lang="de-DE" dirty="0"/>
                  <a:t>Sind zwar Deadlock frei</a:t>
                </a:r>
              </a:p>
              <a:p>
                <a:pPr lvl="1"/>
                <a:r>
                  <a:rPr lang="de-DE" dirty="0"/>
                  <a:t>Erzeugen aber u.U. unnötige Abbrüche und Neustarts von Transaktionen, die nie einen Deadlock verursacht hätten </a:t>
                </a:r>
                <a:r>
                  <a:rPr lang="de-DE" dirty="0">
                    <a:sym typeface="Wingdings" pitchFamily="2" charset="2"/>
                  </a:rPr>
                  <a:t>➝</a:t>
                </a:r>
                <a:r>
                  <a:rPr lang="de-DE" dirty="0">
                    <a:solidFill>
                      <a:srgbClr val="FFC000"/>
                    </a:solidFill>
                    <a:sym typeface="Wingdings" pitchFamily="2" charset="2"/>
                  </a:rPr>
                  <a:t> schlechtere Performanz</a:t>
                </a:r>
                <a:endParaRPr lang="de-DE" dirty="0">
                  <a:solidFill>
                    <a:srgbClr val="FFC000"/>
                  </a:solidFill>
                </a:endParaRPr>
              </a:p>
              <a:p>
                <a:pPr lvl="1"/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r="-1438" b="-89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59B15F-0B79-55C8-8764-1727D55D900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D7B65D-BD18-3F55-CC63-667E3EFC60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59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179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9F195-4281-7E47-84CB-AFFBA3661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Viele gleichzeitige Nutzer*innen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0F10D58E-240C-2841-9AFB-020D27E66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4" y="1665066"/>
            <a:ext cx="6251878" cy="4240848"/>
          </a:xfrm>
        </p:spPr>
        <p:txBody>
          <a:bodyPr/>
          <a:lstStyle/>
          <a:p>
            <a:r>
              <a:rPr lang="de-DE" dirty="0"/>
              <a:t>Jede*</a:t>
            </a:r>
            <a:r>
              <a:rPr lang="de-DE" dirty="0" err="1"/>
              <a:t>r</a:t>
            </a:r>
            <a:r>
              <a:rPr lang="de-DE" dirty="0"/>
              <a:t> Nutzer*in</a:t>
            </a:r>
          </a:p>
          <a:p>
            <a:pPr lvl="1"/>
            <a:r>
              <a:rPr lang="de-DE" dirty="0"/>
              <a:t>Stellt Anfrage an den Kontostand</a:t>
            </a:r>
          </a:p>
          <a:p>
            <a:pPr lvl="1"/>
            <a:r>
              <a:rPr lang="de-DE" dirty="0"/>
              <a:t>Verändert den Kontostand</a:t>
            </a:r>
          </a:p>
          <a:p>
            <a:pPr marL="258503" lvl="1" indent="0">
              <a:buNone/>
            </a:pPr>
            <a:r>
              <a:rPr lang="de-DE" dirty="0"/>
              <a:t>➝ Abfolge von DB-Befehlen = </a:t>
            </a:r>
            <a:r>
              <a:rPr lang="de-DE" dirty="0">
                <a:solidFill>
                  <a:schemeClr val="accent1"/>
                </a:solidFill>
              </a:rPr>
              <a:t>Transaktion</a:t>
            </a:r>
          </a:p>
          <a:p>
            <a:r>
              <a:rPr lang="de-DE" dirty="0"/>
              <a:t>Anforderungen:</a:t>
            </a:r>
          </a:p>
          <a:p>
            <a:pPr lvl="1"/>
            <a:r>
              <a:rPr lang="de-DE" sz="2100" b="1" dirty="0" err="1">
                <a:solidFill>
                  <a:schemeClr val="accent1"/>
                </a:solidFill>
              </a:rPr>
              <a:t>A</a:t>
            </a:r>
            <a:r>
              <a:rPr lang="de-DE" dirty="0" err="1">
                <a:solidFill>
                  <a:schemeClr val="accent1"/>
                </a:solidFill>
              </a:rPr>
              <a:t>tomicity</a:t>
            </a:r>
            <a:r>
              <a:rPr lang="de-DE" dirty="0"/>
              <a:t> (</a:t>
            </a:r>
            <a:r>
              <a:rPr lang="de-DE" dirty="0" err="1"/>
              <a:t>Atomarität</a:t>
            </a:r>
            <a:r>
              <a:rPr lang="de-DE" dirty="0"/>
              <a:t>): Alles oder nichts</a:t>
            </a:r>
          </a:p>
          <a:p>
            <a:pPr lvl="1"/>
            <a:r>
              <a:rPr lang="de-DE" sz="2100" b="1" dirty="0" err="1">
                <a:solidFill>
                  <a:schemeClr val="accent1"/>
                </a:solidFill>
              </a:rPr>
              <a:t>C</a:t>
            </a:r>
            <a:r>
              <a:rPr lang="de-DE" dirty="0" err="1">
                <a:solidFill>
                  <a:schemeClr val="accent1"/>
                </a:solidFill>
              </a:rPr>
              <a:t>onsistency</a:t>
            </a:r>
            <a:r>
              <a:rPr lang="de-DE" dirty="0"/>
              <a:t> (Konsistenz): Vorher ok, hinterher ok</a:t>
            </a:r>
          </a:p>
          <a:p>
            <a:pPr lvl="1"/>
            <a:r>
              <a:rPr lang="de-DE" sz="2100" b="1" dirty="0">
                <a:solidFill>
                  <a:schemeClr val="accent1"/>
                </a:solidFill>
              </a:rPr>
              <a:t>I</a:t>
            </a:r>
            <a:r>
              <a:rPr lang="de-DE" dirty="0">
                <a:solidFill>
                  <a:schemeClr val="accent1"/>
                </a:solidFill>
              </a:rPr>
              <a:t>solation</a:t>
            </a:r>
            <a:r>
              <a:rPr lang="de-DE" dirty="0"/>
              <a:t> (Isolation): Jede*</a:t>
            </a:r>
            <a:r>
              <a:rPr lang="de-DE" dirty="0" err="1"/>
              <a:t>r</a:t>
            </a:r>
            <a:r>
              <a:rPr lang="de-DE" dirty="0"/>
              <a:t> denkt, sie seien alleine auf der DB</a:t>
            </a:r>
          </a:p>
          <a:p>
            <a:pPr lvl="1"/>
            <a:r>
              <a:rPr lang="de-DE" sz="2100" b="1" dirty="0" err="1">
                <a:solidFill>
                  <a:schemeClr val="accent1"/>
                </a:solidFill>
              </a:rPr>
              <a:t>D</a:t>
            </a:r>
            <a:r>
              <a:rPr lang="de-DE" dirty="0" err="1">
                <a:solidFill>
                  <a:schemeClr val="accent1"/>
                </a:solidFill>
              </a:rPr>
              <a:t>urability</a:t>
            </a:r>
            <a:r>
              <a:rPr lang="de-DE" dirty="0"/>
              <a:t> (Dauerhaftigkeit): Transaktionen bestätigt? Dann sind die Daten jetzt sicher</a:t>
            </a:r>
          </a:p>
          <a:p>
            <a:pPr lvl="1"/>
            <a:endParaRPr lang="de-DE" dirty="0"/>
          </a:p>
          <a:p>
            <a:endParaRPr lang="de-D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763EB3-8652-704D-B12A-B2974B5128B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Einführung</a:t>
            </a:r>
          </a:p>
        </p:txBody>
      </p: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0576F65A-0877-3849-A678-CF7E624468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T. Braun - Datenbanken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CF1A6F-7902-B24D-AFBA-9E8237B2E4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de-DE" smtClean="0"/>
              <a:t>6</a:t>
            </a:fld>
            <a:endParaRPr lang="de-DE"/>
          </a:p>
        </p:txBody>
      </p:sp>
      <p:pic>
        <p:nvPicPr>
          <p:cNvPr id="5" name="Picture 4" descr="C:\Users\Daniela\AppData\Local\Microsoft\Windows\Temporary Internet Files\Content.IE5\5UY0VOEZ\MCj04114580000[1].wmf">
            <a:extLst>
              <a:ext uri="{FF2B5EF4-FFF2-40B4-BE49-F238E27FC236}">
                <a16:creationId xmlns:a16="http://schemas.microsoft.com/office/drawing/2014/main" id="{0462E4F4-C21A-A14F-BE26-898F7AC9A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09263" y="727488"/>
            <a:ext cx="1260475" cy="133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C:\Users\Daniela\AppData\Local\Microsoft\Windows\Temporary Internet Files\Content.IE5\DN6XXG0J\MCj03102320000[1].wmf">
            <a:extLst>
              <a:ext uri="{FF2B5EF4-FFF2-40B4-BE49-F238E27FC236}">
                <a16:creationId xmlns:a16="http://schemas.microsoft.com/office/drawing/2014/main" id="{C68E1A95-A3F5-E24A-998D-134773519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75" y="521114"/>
            <a:ext cx="1409700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ylinder 12">
            <a:extLst>
              <a:ext uri="{FF2B5EF4-FFF2-40B4-BE49-F238E27FC236}">
                <a16:creationId xmlns:a16="http://schemas.microsoft.com/office/drawing/2014/main" id="{94259161-3A50-1D45-A71F-20B7684B973E}"/>
              </a:ext>
            </a:extLst>
          </p:cNvPr>
          <p:cNvSpPr/>
          <p:nvPr/>
        </p:nvSpPr>
        <p:spPr bwMode="auto">
          <a:xfrm>
            <a:off x="8564562" y="1043400"/>
            <a:ext cx="1200150" cy="1022350"/>
          </a:xfrm>
          <a:prstGeom prst="can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2000">
                <a:solidFill>
                  <a:schemeClr val="bg1"/>
                </a:solidFill>
                <a:latin typeface="NICHTLUSDICK" pitchFamily="2" charset="0"/>
              </a:rPr>
              <a:t>Die Bank</a:t>
            </a:r>
          </a:p>
        </p:txBody>
      </p:sp>
      <p:cxnSp>
        <p:nvCxnSpPr>
          <p:cNvPr id="8" name="Gerade Verbindung mit Pfeil 14">
            <a:extLst>
              <a:ext uri="{FF2B5EF4-FFF2-40B4-BE49-F238E27FC236}">
                <a16:creationId xmlns:a16="http://schemas.microsoft.com/office/drawing/2014/main" id="{D90DF42C-D57F-2F49-8758-29432FBC7D6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134226" y="2508664"/>
            <a:ext cx="2058987" cy="1587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 type="none" w="sm" len="sm"/>
            <a:tailEnd type="arrow" w="med" len="med"/>
          </a:ln>
        </p:spPr>
      </p:cxnSp>
      <p:sp>
        <p:nvSpPr>
          <p:cNvPr id="9" name="Textfeld 15">
            <a:extLst>
              <a:ext uri="{FF2B5EF4-FFF2-40B4-BE49-F238E27FC236}">
                <a16:creationId xmlns:a16="http://schemas.microsoft.com/office/drawing/2014/main" id="{1F987219-69AE-BF49-8E98-C5D78025C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150" y="2230851"/>
            <a:ext cx="9673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/>
              <a:t>Kontostand?</a:t>
            </a:r>
          </a:p>
        </p:txBody>
      </p:sp>
      <p:cxnSp>
        <p:nvCxnSpPr>
          <p:cNvPr id="10" name="Gerade Verbindung mit Pfeil 17">
            <a:extLst>
              <a:ext uri="{FF2B5EF4-FFF2-40B4-BE49-F238E27FC236}">
                <a16:creationId xmlns:a16="http://schemas.microsoft.com/office/drawing/2014/main" id="{3C07E319-23D1-7740-9E3B-872F33096D35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5348288" y="4119976"/>
            <a:ext cx="3559175" cy="12700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prstDash val="dash"/>
            <a:round/>
            <a:headEnd type="none" w="sm" len="sm"/>
            <a:tailEnd type="arrow" w="med" len="med"/>
          </a:ln>
        </p:spPr>
      </p:cxnSp>
      <p:cxnSp>
        <p:nvCxnSpPr>
          <p:cNvPr id="11" name="Gerade Verbindung mit Pfeil 18">
            <a:extLst>
              <a:ext uri="{FF2B5EF4-FFF2-40B4-BE49-F238E27FC236}">
                <a16:creationId xmlns:a16="http://schemas.microsoft.com/office/drawing/2014/main" id="{6874FBB1-5D9E-6346-8844-DE99F055B95D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9453563" y="4119976"/>
            <a:ext cx="3559175" cy="12700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prstDash val="dash"/>
            <a:round/>
            <a:headEnd type="none" w="sm" len="sm"/>
            <a:tailEnd type="arrow" w="med" len="med"/>
          </a:ln>
        </p:spPr>
      </p:cxnSp>
      <p:cxnSp>
        <p:nvCxnSpPr>
          <p:cNvPr id="12" name="Gerade Verbindung mit Pfeil 19">
            <a:extLst>
              <a:ext uri="{FF2B5EF4-FFF2-40B4-BE49-F238E27FC236}">
                <a16:creationId xmlns:a16="http://schemas.microsoft.com/office/drawing/2014/main" id="{D8C77BB0-1069-FB4F-A0E5-85FA6767E340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7407275" y="4112038"/>
            <a:ext cx="3559175" cy="12700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prstDash val="dash"/>
            <a:round/>
            <a:headEnd type="none" w="sm" len="sm"/>
            <a:tailEnd type="arrow" w="med" len="med"/>
          </a:ln>
        </p:spPr>
      </p:cxnSp>
      <p:cxnSp>
        <p:nvCxnSpPr>
          <p:cNvPr id="13" name="Gerade Verbindung mit Pfeil 27">
            <a:extLst>
              <a:ext uri="{FF2B5EF4-FFF2-40B4-BE49-F238E27FC236}">
                <a16:creationId xmlns:a16="http://schemas.microsoft.com/office/drawing/2014/main" id="{2D690C22-0713-7648-A815-F8A08E2C2E9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9180512" y="3169064"/>
            <a:ext cx="2058988" cy="1587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 type="none" w="sm" len="sm"/>
            <a:tailEnd type="arrow" w="med" len="med"/>
          </a:ln>
        </p:spPr>
      </p:cxnSp>
      <p:sp>
        <p:nvSpPr>
          <p:cNvPr id="14" name="Textfeld 28">
            <a:extLst>
              <a:ext uri="{FF2B5EF4-FFF2-40B4-BE49-F238E27FC236}">
                <a16:creationId xmlns:a16="http://schemas.microsoft.com/office/drawing/2014/main" id="{D334D99C-5830-7747-8B71-796F17486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4713" y="2891251"/>
            <a:ext cx="49885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/>
              <a:t>4500</a:t>
            </a:r>
          </a:p>
        </p:txBody>
      </p:sp>
      <p:cxnSp>
        <p:nvCxnSpPr>
          <p:cNvPr id="15" name="Gerade Verbindung mit Pfeil 29">
            <a:extLst>
              <a:ext uri="{FF2B5EF4-FFF2-40B4-BE49-F238E27FC236}">
                <a16:creationId xmlns:a16="http://schemas.microsoft.com/office/drawing/2014/main" id="{1FCA9BC8-99D4-0243-B7FD-293E0DF745D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121526" y="3278600"/>
            <a:ext cx="2058987" cy="1588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 type="arrow" w="med" len="med"/>
            <a:tailEnd/>
          </a:ln>
        </p:spPr>
      </p:cxnSp>
      <p:sp>
        <p:nvSpPr>
          <p:cNvPr id="16" name="Textfeld 30">
            <a:extLst>
              <a:ext uri="{FF2B5EF4-FFF2-40B4-BE49-F238E27FC236}">
                <a16:creationId xmlns:a16="http://schemas.microsoft.com/office/drawing/2014/main" id="{045C699A-EB41-1545-979A-0DECBD83C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9076" y="2989676"/>
            <a:ext cx="49885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/>
              <a:t>4500</a:t>
            </a:r>
          </a:p>
        </p:txBody>
      </p:sp>
      <p:cxnSp>
        <p:nvCxnSpPr>
          <p:cNvPr id="17" name="Gerade Verbindung mit Pfeil 31">
            <a:extLst>
              <a:ext uri="{FF2B5EF4-FFF2-40B4-BE49-F238E27FC236}">
                <a16:creationId xmlns:a16="http://schemas.microsoft.com/office/drawing/2014/main" id="{AE83C7D2-8BB1-0940-9599-5A419560D21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9193212" y="2784889"/>
            <a:ext cx="2058988" cy="1587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 type="arrow" w="med" len="med"/>
            <a:tailEnd/>
          </a:ln>
        </p:spPr>
      </p:cxnSp>
      <p:sp>
        <p:nvSpPr>
          <p:cNvPr id="18" name="Textfeld 32">
            <a:extLst>
              <a:ext uri="{FF2B5EF4-FFF2-40B4-BE49-F238E27FC236}">
                <a16:creationId xmlns:a16="http://schemas.microsoft.com/office/drawing/2014/main" id="{3C0D225F-705C-B542-A6C4-74AD777EB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9137" y="2508664"/>
            <a:ext cx="9673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/>
              <a:t>Kontostand?</a:t>
            </a:r>
          </a:p>
        </p:txBody>
      </p:sp>
      <p:cxnSp>
        <p:nvCxnSpPr>
          <p:cNvPr id="19" name="Gerade Verbindung mit Pfeil 33">
            <a:extLst>
              <a:ext uri="{FF2B5EF4-FFF2-40B4-BE49-F238E27FC236}">
                <a16:creationId xmlns:a16="http://schemas.microsoft.com/office/drawing/2014/main" id="{2ED9C2FE-B196-D644-A524-B08DCFBAF9F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121526" y="4226339"/>
            <a:ext cx="2058987" cy="1587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 type="none" w="sm" len="sm"/>
            <a:tailEnd type="arrow" w="med" len="med"/>
          </a:ln>
        </p:spPr>
      </p:cxnSp>
      <p:sp>
        <p:nvSpPr>
          <p:cNvPr id="20" name="Textfeld 34">
            <a:extLst>
              <a:ext uri="{FF2B5EF4-FFF2-40B4-BE49-F238E27FC236}">
                <a16:creationId xmlns:a16="http://schemas.microsoft.com/office/drawing/2014/main" id="{8AF8DB9A-B031-A34A-B7C7-13421F0C1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3120" y="4237451"/>
            <a:ext cx="13776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1200"/>
              <a:t>oder: Kontostand =</a:t>
            </a:r>
          </a:p>
          <a:p>
            <a:pPr algn="ctr"/>
            <a:r>
              <a:rPr lang="de-DE" sz="1200"/>
              <a:t>Kontostand - 4000</a:t>
            </a:r>
          </a:p>
        </p:txBody>
      </p:sp>
      <p:sp>
        <p:nvSpPr>
          <p:cNvPr id="21" name="Rechteck 51">
            <a:extLst>
              <a:ext uri="{FF2B5EF4-FFF2-40B4-BE49-F238E27FC236}">
                <a16:creationId xmlns:a16="http://schemas.microsoft.com/office/drawing/2014/main" id="{923B1890-C9B2-B44A-BD7F-0A413E06A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2151" y="3281776"/>
            <a:ext cx="185737" cy="944563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22" name="Textfeld 52">
            <a:extLst>
              <a:ext uri="{FF2B5EF4-FFF2-40B4-BE49-F238E27FC236}">
                <a16:creationId xmlns:a16="http://schemas.microsoft.com/office/drawing/2014/main" id="{94BBF2BC-8F44-AA4D-9F5F-912DEDED1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7126" y="3281775"/>
            <a:ext cx="8350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DE" sz="1200" dirty="0"/>
              <a:t>Frau Morgan hebt 4000 ab</a:t>
            </a:r>
          </a:p>
        </p:txBody>
      </p:sp>
      <p:sp>
        <p:nvSpPr>
          <p:cNvPr id="23" name="Rechteck 53">
            <a:extLst>
              <a:ext uri="{FF2B5EF4-FFF2-40B4-BE49-F238E27FC236}">
                <a16:creationId xmlns:a16="http://schemas.microsoft.com/office/drawing/2014/main" id="{78173D6E-3ACA-EF44-B87D-02B6EF7E3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2826" y="3170651"/>
            <a:ext cx="185737" cy="1196975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24" name="Textfeld 54">
            <a:extLst>
              <a:ext uri="{FF2B5EF4-FFF2-40B4-BE49-F238E27FC236}">
                <a16:creationId xmlns:a16="http://schemas.microsoft.com/office/drawing/2014/main" id="{13145015-E499-3B4C-961F-58EBEBFF9F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8562" y="3445288"/>
            <a:ext cx="83343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200"/>
              <a:t>Herr Morgan hebt 5000 ab</a:t>
            </a:r>
          </a:p>
        </p:txBody>
      </p:sp>
      <p:sp>
        <p:nvSpPr>
          <p:cNvPr id="25" name="Textfeld 55">
            <a:extLst>
              <a:ext uri="{FF2B5EF4-FFF2-40B4-BE49-F238E27FC236}">
                <a16:creationId xmlns:a16="http://schemas.microsoft.com/office/drawing/2014/main" id="{FA340092-54FF-A04D-9B29-7518A0368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2764" y="4367626"/>
            <a:ext cx="13776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1200"/>
              <a:t>oder: Kontostand =</a:t>
            </a:r>
          </a:p>
          <a:p>
            <a:pPr algn="ctr"/>
            <a:r>
              <a:rPr lang="de-DE" sz="1200"/>
              <a:t>Kontostand  - 5000</a:t>
            </a:r>
          </a:p>
        </p:txBody>
      </p:sp>
      <p:cxnSp>
        <p:nvCxnSpPr>
          <p:cNvPr id="26" name="Gerade Verbindung mit Pfeil 56">
            <a:extLst>
              <a:ext uri="{FF2B5EF4-FFF2-40B4-BE49-F238E27FC236}">
                <a16:creationId xmlns:a16="http://schemas.microsoft.com/office/drawing/2014/main" id="{07FD4C83-E455-E547-BB6F-867E50FE25E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9180512" y="4380325"/>
            <a:ext cx="2058988" cy="1588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 type="arrow" w="med" len="med"/>
            <a:tailEnd/>
          </a:ln>
        </p:spPr>
      </p:cxnSp>
      <p:sp>
        <p:nvSpPr>
          <p:cNvPr id="27" name="Ellipse 57">
            <a:extLst>
              <a:ext uri="{FF2B5EF4-FFF2-40B4-BE49-F238E27FC236}">
                <a16:creationId xmlns:a16="http://schemas.microsoft.com/office/drawing/2014/main" id="{DA876AC0-8AFB-2044-9FC2-AA22F23F681B}"/>
              </a:ext>
            </a:extLst>
          </p:cNvPr>
          <p:cNvSpPr/>
          <p:nvPr/>
        </p:nvSpPr>
        <p:spPr bwMode="auto">
          <a:xfrm>
            <a:off x="8783637" y="4699413"/>
            <a:ext cx="825500" cy="785812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de-DE" sz="5400">
                <a:solidFill>
                  <a:schemeClr val="bg1"/>
                </a:solidFill>
                <a:latin typeface="NICHTLUSDICK" pitchFamily="2" charset="0"/>
              </a:rPr>
              <a:t>?</a:t>
            </a:r>
          </a:p>
        </p:txBody>
      </p:sp>
      <p:sp>
        <p:nvSpPr>
          <p:cNvPr id="28" name="Textfeld 59">
            <a:extLst>
              <a:ext uri="{FF2B5EF4-FFF2-40B4-BE49-F238E27FC236}">
                <a16:creationId xmlns:a16="http://schemas.microsoft.com/office/drawing/2014/main" id="{97641499-A4C5-734B-A4E3-0A2362A96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9317" y="3977101"/>
            <a:ext cx="12799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1200"/>
              <a:t>Kontostand = 500</a:t>
            </a:r>
          </a:p>
        </p:txBody>
      </p:sp>
      <p:sp>
        <p:nvSpPr>
          <p:cNvPr id="29" name="Textfeld 60">
            <a:extLst>
              <a:ext uri="{FF2B5EF4-FFF2-40B4-BE49-F238E27FC236}">
                <a16:creationId xmlns:a16="http://schemas.microsoft.com/office/drawing/2014/main" id="{B0F11563-8883-A54D-994A-DC2AB389D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2062" y="4115214"/>
            <a:ext cx="13263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1200"/>
              <a:t>Kontostand = -500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E8AF741-8D1F-9E4A-A454-F2A4EC1D651E}"/>
              </a:ext>
            </a:extLst>
          </p:cNvPr>
          <p:cNvSpPr txBox="1"/>
          <p:nvPr/>
        </p:nvSpPr>
        <p:spPr>
          <a:xfrm>
            <a:off x="1468465" y="5536582"/>
            <a:ext cx="338669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i="1"/>
              <a:t>ACID-Eigenschaften </a:t>
            </a:r>
            <a:r>
              <a:rPr lang="de-DE"/>
              <a:t>(später mehr)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976900F-9315-06A5-A6B4-E49B2EF923D7}"/>
              </a:ext>
            </a:extLst>
          </p:cNvPr>
          <p:cNvSpPr txBox="1"/>
          <p:nvPr/>
        </p:nvSpPr>
        <p:spPr>
          <a:xfrm rot="20826974">
            <a:off x="4688662" y="5490415"/>
            <a:ext cx="170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b="1" dirty="0">
                <a:solidFill>
                  <a:srgbClr val="FFC000"/>
                </a:solidFill>
              </a:rPr>
              <a:t>Es ist später</a:t>
            </a:r>
          </a:p>
        </p:txBody>
      </p:sp>
    </p:spTree>
    <p:extLst>
      <p:ext uri="{BB962C8B-B14F-4D97-AF65-F5344CB8AC3E}">
        <p14:creationId xmlns:p14="http://schemas.microsoft.com/office/powerpoint/2010/main" val="20090995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Erkennung von Deadlocks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Optimistisches Verfahren: statt Vermeidung </a:t>
                </a:r>
                <a:r>
                  <a:rPr lang="de-DE" dirty="0">
                    <a:solidFill>
                      <a:schemeClr val="accent1"/>
                    </a:solidFill>
                  </a:rPr>
                  <a:t>nachträgliche Erkennung und Auflösung</a:t>
                </a:r>
              </a:p>
              <a:p>
                <a:pPr lvl="1"/>
                <a:r>
                  <a:rPr lang="de-DE" dirty="0"/>
                  <a:t>Gut, wenn wenig Deadlocks zu erwarten sind</a:t>
                </a:r>
              </a:p>
              <a:p>
                <a:r>
                  <a:rPr lang="de-DE" dirty="0"/>
                  <a:t>Grundideen: </a:t>
                </a:r>
              </a:p>
              <a:p>
                <a:pPr lvl="1"/>
                <a:r>
                  <a:rPr lang="de-DE" dirty="0"/>
                  <a:t>(Physische) </a:t>
                </a:r>
                <a:r>
                  <a:rPr lang="de-DE" dirty="0">
                    <a:solidFill>
                      <a:schemeClr val="accent1"/>
                    </a:solidFill>
                  </a:rPr>
                  <a:t>Zeitbeschränkungen</a:t>
                </a:r>
              </a:p>
              <a:p>
                <a:pPr lvl="2"/>
                <a:r>
                  <a:rPr lang="de-DE" dirty="0"/>
                  <a:t>Wartet eine Transaktion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länger als eine Zeitbeschränkung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de-DE" dirty="0"/>
                  <a:t> vorgibt:</a:t>
                </a:r>
              </a:p>
              <a:p>
                <a:pPr lvl="3"/>
                <a:r>
                  <a:rPr lang="de-DE" dirty="0"/>
                  <a:t>Dann ist die Annahme: Transaktion ist in Deadlock-Situation</a:t>
                </a:r>
              </a:p>
              <a:p>
                <a:pPr lvl="3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wird abgebrochen</a:t>
                </a:r>
              </a:p>
              <a:p>
                <a:pPr lvl="2"/>
                <a:r>
                  <a:rPr lang="de-DE" dirty="0"/>
                  <a:t>Vorteil: kann einfach geprüft werden</a:t>
                </a:r>
              </a:p>
              <a:p>
                <a:pPr lvl="2"/>
                <a:r>
                  <a:rPr lang="de-DE" dirty="0"/>
                  <a:t>Nachteil: evtl. unnötige Transaktionsabbrüche</a:t>
                </a:r>
              </a:p>
              <a:p>
                <a:pPr lvl="3"/>
                <a:r>
                  <a:rPr lang="de-DE" dirty="0"/>
                  <a:t>Schwierig Zeitbeschränkung richtig zu wählen: </a:t>
                </a:r>
                <a:br>
                  <a:rPr lang="de-DE" dirty="0"/>
                </a:br>
                <a:r>
                  <a:rPr lang="de-DE" dirty="0"/>
                  <a:t>zu kurz ➝ zu viele möglicherweise vermeidbare Abbrüche; zu lang ➝ zu lange warten</a:t>
                </a:r>
              </a:p>
              <a:p>
                <a:pPr lvl="1"/>
                <a:r>
                  <a:rPr lang="de-DE" dirty="0"/>
                  <a:t>(Logischer) </a:t>
                </a:r>
                <a:r>
                  <a:rPr lang="de-DE" dirty="0">
                    <a:solidFill>
                      <a:schemeClr val="accent1"/>
                    </a:solidFill>
                  </a:rPr>
                  <a:t>Wartegraph</a:t>
                </a:r>
              </a:p>
              <a:p>
                <a:pPr lvl="2"/>
                <a:r>
                  <a:rPr lang="de-DE" dirty="0"/>
                  <a:t> Nächste Folie…</a:t>
                </a:r>
              </a:p>
              <a:p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b="-597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60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2BC0C1-B34E-AF5F-B7FD-4F56A26F684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504B2A-F938-83F3-FC73-EAD28BB18E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77775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Erkennung von Deadlocks: Wartegraph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Wartegraph: Gerichteter Graph</a:t>
                </a:r>
              </a:p>
              <a:p>
                <a:pPr lvl="1"/>
                <a:r>
                  <a:rPr lang="de-DE" dirty="0"/>
                  <a:t>Enthält für jede aktive Transaktion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einen Knoten</a:t>
                </a:r>
              </a:p>
              <a:p>
                <a:pPr lvl="1"/>
                <a:r>
                  <a:rPr lang="de-DE" dirty="0"/>
                  <a:t>Wenn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auf eine Sperre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de-DE" dirty="0"/>
                  <a:t> wartet:</a:t>
                </a:r>
              </a:p>
              <a:p>
                <a:pPr lvl="2"/>
                <a:r>
                  <a:rPr lang="de-DE" dirty="0"/>
                  <a:t>Füge Kante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⟶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:r>
                  <a:rPr lang="de-DE" dirty="0"/>
                  <a:t>in den Graphen ein (Kante bei Freigabe löschen)</a:t>
                </a:r>
              </a:p>
              <a:p>
                <a:pPr lvl="1"/>
                <a:r>
                  <a:rPr lang="de-DE" dirty="0">
                    <a:solidFill>
                      <a:srgbClr val="FFC000"/>
                    </a:solidFill>
                  </a:rPr>
                  <a:t>Weist der Wartegraph Zyklen auf, so liegt ein Deadlock vor</a:t>
                </a:r>
              </a:p>
              <a:p>
                <a:r>
                  <a:rPr lang="de-DE" dirty="0"/>
                  <a:t>Beispiel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 starten (aktiv) ➝ jeweils Knoten einfügen</a:t>
                </a:r>
              </a:p>
              <a:p>
                <a:pPr lvl="1"/>
                <a:r>
                  <a:rPr lang="de-DE" dirty="0"/>
                  <a:t>Zeile 1 + 3: Objekte nicht gesperrt, alles ok</a:t>
                </a:r>
              </a:p>
              <a:p>
                <a:pPr lvl="1"/>
                <a:r>
                  <a:rPr lang="de-DE" dirty="0"/>
                  <a:t>Zeile 5: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 fordert Sperre für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an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gesperrt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: Kante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⟶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➝ Kein Zyklus, alles ok</a:t>
                </a:r>
              </a:p>
              <a:p>
                <a:pPr lvl="1"/>
                <a:r>
                  <a:rPr lang="de-DE" dirty="0"/>
                  <a:t>Zeile 6: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 fordert Sperre für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de-DE" dirty="0"/>
                  <a:t> an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de-DE" dirty="0"/>
                  <a:t> gesperrt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: Kante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⟶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➝ Zyklus</a:t>
                </a:r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b="-626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61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E77B647A-D464-4041-889A-38EC01022025}"/>
                  </a:ext>
                </a:extLst>
              </p:cNvPr>
              <p:cNvSpPr/>
              <p:nvPr/>
            </p:nvSpPr>
            <p:spPr>
              <a:xfrm>
                <a:off x="9057105" y="2306010"/>
                <a:ext cx="612299" cy="61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sz="1600" i="1" baseline="-25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E77B647A-D464-4041-889A-38EC010220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7105" y="2306010"/>
                <a:ext cx="612299" cy="612000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7274E1AF-B668-594C-BC5F-10EBBFF24027}"/>
                  </a:ext>
                </a:extLst>
              </p:cNvPr>
              <p:cNvSpPr/>
              <p:nvPr/>
            </p:nvSpPr>
            <p:spPr>
              <a:xfrm>
                <a:off x="10806274" y="2306010"/>
                <a:ext cx="612299" cy="61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sz="1600" i="1" baseline="-25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7274E1AF-B668-594C-BC5F-10EBBFF240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6274" y="2306010"/>
                <a:ext cx="612299" cy="612000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39935">
            <a:extLst>
              <a:ext uri="{FF2B5EF4-FFF2-40B4-BE49-F238E27FC236}">
                <a16:creationId xmlns:a16="http://schemas.microsoft.com/office/drawing/2014/main" id="{207659DB-15E8-DF44-970C-8FE48C725C13}"/>
              </a:ext>
            </a:extLst>
          </p:cNvPr>
          <p:cNvCxnSpPr>
            <a:cxnSpLocks/>
            <a:stCxn id="7" idx="7"/>
            <a:endCxn id="8" idx="1"/>
          </p:cNvCxnSpPr>
          <p:nvPr/>
        </p:nvCxnSpPr>
        <p:spPr>
          <a:xfrm rot="5400000" flipH="1" flipV="1">
            <a:off x="10237838" y="1737531"/>
            <a:ext cx="12700" cy="1316208"/>
          </a:xfrm>
          <a:prstGeom prst="curvedConnector3">
            <a:avLst>
              <a:gd name="adj1" fmla="val 1327528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39935">
            <a:extLst>
              <a:ext uri="{FF2B5EF4-FFF2-40B4-BE49-F238E27FC236}">
                <a16:creationId xmlns:a16="http://schemas.microsoft.com/office/drawing/2014/main" id="{2CF1F3B2-155D-DD4A-8DA9-27ED88B6ED5A}"/>
              </a:ext>
            </a:extLst>
          </p:cNvPr>
          <p:cNvCxnSpPr>
            <a:cxnSpLocks/>
            <a:stCxn id="8" idx="3"/>
            <a:endCxn id="7" idx="5"/>
          </p:cNvCxnSpPr>
          <p:nvPr/>
        </p:nvCxnSpPr>
        <p:spPr>
          <a:xfrm rot="5400000">
            <a:off x="10237838" y="2170281"/>
            <a:ext cx="12700" cy="1316208"/>
          </a:xfrm>
          <a:prstGeom prst="curvedConnector3">
            <a:avLst>
              <a:gd name="adj1" fmla="val 1654803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C3672F-A31A-554E-6522-36C744DA509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87D3795-0E27-AE5A-F65C-4614A467FB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63DB71E0-35CE-7B9C-A5AA-3C4CEA6EC8F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58795071"/>
                  </p:ext>
                </p:extLst>
              </p:nvPr>
            </p:nvGraphicFramePr>
            <p:xfrm>
              <a:off x="8562587" y="3558954"/>
              <a:ext cx="3268981" cy="23469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73380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442149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453452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348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oMath>
                            </m:oMathPara>
                          </a14:m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sz="1600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sz="1600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240048774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881934427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lock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63DB71E0-35CE-7B9C-A5AA-3C4CEA6EC8F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58795071"/>
                  </p:ext>
                </p:extLst>
              </p:nvPr>
            </p:nvGraphicFramePr>
            <p:xfrm>
              <a:off x="8562587" y="3558954"/>
              <a:ext cx="3268981" cy="23469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73380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442149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453452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448" t="-3704" r="-793103" b="-5925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6316" t="-3704" r="-101754" b="-5925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25217" t="-3704" r="-870" b="-5925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5"/>
                          <a:stretch>
                            <a:fillRect l="-26316" t="-107692" r="-101754" b="-5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6316" t="-200000" r="-101754" b="-3962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125217" t="-311538" r="-870" b="-3115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125217" t="-396296" r="-870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004877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6316" t="-515385" r="-101754" b="-1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88193442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25217" t="-592593" r="-870" b="-37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26059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Behandlung von Deadlock - Opferauswahl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Deadlock erkannt: </a:t>
                </a:r>
              </a:p>
              <a:p>
                <a:pPr lvl="1"/>
                <a:r>
                  <a:rPr lang="de-DE" dirty="0"/>
                  <a:t>Transaktion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bestimmen, die abgebrochen werden soll, um Zyklus aufzulösen</a:t>
                </a:r>
              </a:p>
              <a:p>
                <a:r>
                  <a:rPr lang="de-DE" dirty="0"/>
                  <a:t>Folgende Heuristiken denkbar:</a:t>
                </a:r>
              </a:p>
              <a:p>
                <a:pPr lvl="1"/>
                <a:r>
                  <a:rPr lang="de-DE" dirty="0"/>
                  <a:t>Wähle möglichst keine Transaktion, die bereits lange läuft</a:t>
                </a:r>
              </a:p>
              <a:p>
                <a:pPr lvl="2"/>
                <a:r>
                  <a:rPr lang="de-DE" dirty="0"/>
                  <a:t>Bricht vor allem junge Transaktionen ab</a:t>
                </a:r>
              </a:p>
              <a:p>
                <a:pPr lvl="2"/>
                <a:r>
                  <a:rPr lang="de-DE" dirty="0"/>
                  <a:t>Idee: Alte Transaktionen haben eine Chance endlich durchzulaufen</a:t>
                </a:r>
              </a:p>
              <a:p>
                <a:pPr lvl="1"/>
                <a:r>
                  <a:rPr lang="de-DE" dirty="0"/>
                  <a:t>Wähle möglichst keine Transaktion, die bereits viele Aktualisierungen der DB durchgeführt hat</a:t>
                </a:r>
              </a:p>
              <a:p>
                <a:pPr lvl="2"/>
                <a:r>
                  <a:rPr lang="de-DE" dirty="0"/>
                  <a:t>Idee: Nicht die ganze Arbeit verwerfen und alle Änderungen wieder rückgängig machen müssen</a:t>
                </a:r>
              </a:p>
              <a:p>
                <a:r>
                  <a:rPr lang="de-DE" dirty="0">
                    <a:solidFill>
                      <a:srgbClr val="FFC000"/>
                    </a:solidFill>
                  </a:rPr>
                  <a:t>Problem</a:t>
                </a:r>
                <a:r>
                  <a:rPr lang="de-DE" dirty="0"/>
                  <a:t> bei Wartegraphen-Ansatz:</a:t>
                </a:r>
              </a:p>
              <a:p>
                <a:pPr lvl="1"/>
                <a:r>
                  <a:rPr lang="de-DE" dirty="0"/>
                  <a:t>Wann soll auf Existenz von Zyklen geprüft werden?</a:t>
                </a:r>
              </a:p>
              <a:p>
                <a:pPr lvl="2"/>
                <a:r>
                  <a:rPr lang="de-DE" dirty="0"/>
                  <a:t>Zu oft ➝ Kostet Zeit</a:t>
                </a:r>
              </a:p>
              <a:p>
                <a:pPr lvl="2"/>
                <a:r>
                  <a:rPr lang="de-DE" dirty="0"/>
                  <a:t>Zu selten ➝ Deadlocks können lange bestehen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b="-388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62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EB148C-B230-C4AD-DE2E-47024D16E26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60009C-F5E2-45E9-863D-EA822A91C1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335922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Starvation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dirty="0" err="1">
                <a:solidFill>
                  <a:srgbClr val="FFC000"/>
                </a:solidFill>
              </a:rPr>
              <a:t>Starvation</a:t>
            </a:r>
            <a:r>
              <a:rPr lang="de-DE" dirty="0"/>
              <a:t>: Transaktion wird über längere Zeit nicht abgearbeitet, da andere Transaktionen vorgezogen werden</a:t>
            </a:r>
          </a:p>
          <a:p>
            <a:pPr lvl="1"/>
            <a:r>
              <a:rPr lang="de-DE" dirty="0"/>
              <a:t>Als Folge der Deadlock-Vermeidung oder -auflösung</a:t>
            </a:r>
          </a:p>
          <a:p>
            <a:r>
              <a:rPr lang="de-DE" dirty="0"/>
              <a:t>Kompensationsmechanismen: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First-Come-First-</a:t>
            </a:r>
            <a:r>
              <a:rPr lang="de-DE" dirty="0" err="1">
                <a:solidFill>
                  <a:schemeClr val="accent1"/>
                </a:solidFill>
              </a:rPr>
              <a:t>Served</a:t>
            </a:r>
            <a:endParaRPr lang="de-DE" dirty="0">
              <a:solidFill>
                <a:schemeClr val="accent1"/>
              </a:solidFill>
            </a:endParaRPr>
          </a:p>
          <a:p>
            <a:pPr lvl="2"/>
            <a:r>
              <a:rPr lang="de-DE" dirty="0"/>
              <a:t>Abarbeitung in Reihenfolge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Prioritäten (vergeben/anpassen)</a:t>
            </a:r>
          </a:p>
          <a:p>
            <a:pPr lvl="2"/>
            <a:r>
              <a:rPr lang="de-DE" dirty="0"/>
              <a:t>Durch Transaktionsverwaltung abgebrochene Transaktion erhält höhere Priorität, wird deshalb bei der Neuausführung mit geringerer Wahrscheinlichkeit als Opfer gewählt</a:t>
            </a:r>
          </a:p>
          <a:p>
            <a:r>
              <a:rPr lang="de-DE" dirty="0" err="1"/>
              <a:t>Wait</a:t>
            </a:r>
            <a:r>
              <a:rPr lang="de-DE" dirty="0"/>
              <a:t>/Die und </a:t>
            </a:r>
            <a:r>
              <a:rPr lang="de-DE" dirty="0" err="1"/>
              <a:t>Wound</a:t>
            </a:r>
            <a:r>
              <a:rPr lang="de-DE" dirty="0"/>
              <a:t>/</a:t>
            </a:r>
            <a:r>
              <a:rPr lang="de-DE" dirty="0" err="1"/>
              <a:t>Wait</a:t>
            </a:r>
            <a:r>
              <a:rPr lang="de-DE" dirty="0"/>
              <a:t> vermeiden Verhungern</a:t>
            </a:r>
          </a:p>
          <a:p>
            <a:pPr lvl="1"/>
            <a:r>
              <a:rPr lang="de-DE" dirty="0"/>
              <a:t>Ältere Transaktionen werden bevorzugt</a:t>
            </a:r>
          </a:p>
          <a:p>
            <a:pPr lvl="1"/>
            <a:r>
              <a:rPr lang="de-DE" dirty="0"/>
              <a:t>Abgebrochene Transaktionen behalten ihre ID ➝ Irgendwann ist jede Transaktion alt genug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63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92C4C2-D193-7508-40E5-9646A468B74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B6E82C-E1D1-BE7C-AB6E-0D595D539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378130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8B97C-3D1A-474F-90DA-7AD9CE9BD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Weitere Verfahren zur Mehrbenutzerkontrolle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D4D1B0-94F4-8A4F-8213-637B76FADD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Sperrverwaltung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906816-8F98-605C-1FBC-4DB6797940F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95CC49-4B7E-7A67-FB2E-3420950E29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B7CAF2-5832-D042-B7E8-E0BBE83FCB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0500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Verfahren mit Zeitstempelung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Inhaltsplatzhalter 8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Zeitstempel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𝑇𝑆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de-DE" dirty="0"/>
                  <a:t> der Transaktion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Wie vorher definiert: Eindeutiger Identifikator, der vom DBMS generiert wird, um eine Transaktion zu identifizieren</a:t>
                </a:r>
              </a:p>
              <a:p>
                <a:pPr lvl="2"/>
                <a:r>
                  <a:rPr lang="de-DE" dirty="0"/>
                  <a:t>In der Regel der Start-Zeitpunkt (Ablesen der internen Systemuhr)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de-DE" dirty="0"/>
              </a:p>
              <a:p>
                <a:r>
                  <a:rPr lang="de-DE" dirty="0"/>
                  <a:t>Zeitstempelbasierte Ansätze verwenden </a:t>
                </a:r>
                <a:r>
                  <a:rPr lang="de-DE" i="1" dirty="0"/>
                  <a:t>keine Sperren </a:t>
                </a:r>
                <a:r>
                  <a:rPr lang="de-DE" dirty="0"/>
                  <a:t>➝ </a:t>
                </a:r>
                <a:r>
                  <a:rPr lang="de-DE" i="1" dirty="0"/>
                  <a:t>keine Deadlocks</a:t>
                </a:r>
              </a:p>
              <a:p>
                <a:r>
                  <a:rPr lang="de-DE" dirty="0"/>
                  <a:t>Idee: Algorithmus stellt sicher, dass der Zugriff von konfliktären Operatoren nicht die Reihenfolge (mindestens) eines äquivalenten seriellen Schedules verletzt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de-DE" i="1" dirty="0" err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: Lesezeitstempel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2"/>
                <a:r>
                  <a:rPr lang="de-DE" dirty="0"/>
                  <a:t>Größter (aktuellster)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𝑇𝑆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de-DE" dirty="0"/>
                  <a:t> aller Transaktionen, die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erfolgreich gelesen haben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de-DE" i="1" dirty="0" err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d>
                      <m:dPr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: Schreibzeitstempel von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𝑇𝑆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:r>
                  <a:rPr lang="de-DE" dirty="0"/>
                  <a:t>der Transaktion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, die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erfolgreich geschrieben hat</a:t>
                </a:r>
              </a:p>
            </p:txBody>
          </p:sp>
        </mc:Choice>
        <mc:Fallback xmlns="">
          <p:sp>
            <p:nvSpPr>
              <p:cNvPr id="9" name="Inhaltsplatzhalter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65</a:t>
            </a:fld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32DBB4-D221-1B00-FD65-FFE798302CF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B771F-68A2-0413-DC77-0320399613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426188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Basis-Zeitstempelordnung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359961" y="1666800"/>
                <a:ext cx="5584927" cy="4239112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möchte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write</m:t>
                    </m:r>
                    <m:r>
                      <a:rPr lang="de-DE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item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 durchführen</a:t>
                </a:r>
              </a:p>
              <a:p>
                <a:pPr lvl="1"/>
                <a:endParaRPr lang="de-DE" dirty="0"/>
              </a:p>
              <a:p>
                <a:pPr lvl="1"/>
                <a:r>
                  <a:rPr lang="de-DE" dirty="0"/>
                  <a:t>Wenn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𝑇𝑆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de-DE" dirty="0"/>
                  <a:t> </a:t>
                </a:r>
                <a:br>
                  <a:rPr lang="de-DE" dirty="0"/>
                </a:br>
                <a:r>
                  <a:rPr lang="de-DE" dirty="0"/>
                  <a:t>oder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&gt;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𝑇𝑆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:</a:t>
                </a:r>
              </a:p>
              <a:p>
                <a:pPr lvl="2"/>
                <a:r>
                  <a:rPr lang="de-DE" dirty="0"/>
                  <a:t>Jüngere Transaktionen haben </a:t>
                </a:r>
                <a:br>
                  <a:rPr lang="de-DE" dirty="0"/>
                </a:b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schon gelesen oder geschrieben</a:t>
                </a:r>
              </a:p>
              <a:p>
                <a:pPr lvl="2"/>
                <a:r>
                  <a:rPr lang="de-DE" dirty="0"/>
                  <a:t>Operation wird abgewiesen,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wird abgebrochen („zu spät“)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neu starten mit neuem Zeitstempel</a:t>
                </a:r>
              </a:p>
              <a:p>
                <a:pPr marL="258503" lvl="1" indent="0">
                  <a:buNone/>
                </a:pPr>
                <a:endParaRPr lang="de-DE" dirty="0"/>
              </a:p>
              <a:p>
                <a:pPr lvl="1"/>
                <a:r>
                  <a:rPr lang="de-DE" dirty="0"/>
                  <a:t>Sonst: </a:t>
                </a:r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write</m:t>
                    </m:r>
                    <m:r>
                      <a:rPr lang="de-DE" dirty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item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wird durchgeführt 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≔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𝑇𝑆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59961" y="1666800"/>
                <a:ext cx="5584927" cy="4239112"/>
              </a:xfrm>
              <a:blipFill>
                <a:blip r:embed="rId2"/>
                <a:stretch>
                  <a:fillRect l="-3175" t="-2985" b="-417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ontent Placeholder 42">
                <a:extLst>
                  <a:ext uri="{FF2B5EF4-FFF2-40B4-BE49-F238E27FC236}">
                    <a16:creationId xmlns:a16="http://schemas.microsoft.com/office/drawing/2014/main" id="{59EA1BB7-BF9A-28B8-AC0D-9C5694A3A962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möchte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read</m:t>
                    </m:r>
                    <m:r>
                      <a:rPr lang="de-DE" dirty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item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 durchführen:</a:t>
                </a:r>
              </a:p>
              <a:p>
                <a:pPr lvl="1"/>
                <a:endParaRPr lang="de-DE" dirty="0"/>
              </a:p>
              <a:p>
                <a:pPr lvl="1"/>
                <a:r>
                  <a:rPr lang="de-DE" dirty="0"/>
                  <a:t>Wenn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&gt;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𝑇𝑆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de-DE" dirty="0"/>
                  <a:t>:</a:t>
                </a:r>
                <a:br>
                  <a:rPr lang="de-DE" dirty="0"/>
                </a:br>
                <a:endParaRPr lang="de-DE" dirty="0"/>
              </a:p>
              <a:p>
                <a:pPr lvl="2"/>
                <a:r>
                  <a:rPr lang="de-DE" dirty="0"/>
                  <a:t>Jüngere Transaktionen </a:t>
                </a:r>
                <a:br>
                  <a:rPr lang="de-DE" dirty="0"/>
                </a:br>
                <a:r>
                  <a:rPr lang="de-DE" dirty="0"/>
                  <a:t>haben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schon geschrieben</a:t>
                </a:r>
              </a:p>
              <a:p>
                <a:pPr lvl="2"/>
                <a:r>
                  <a:rPr lang="de-DE" dirty="0"/>
                  <a:t>Operation wird abgewiesen,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wird abgebrochen („zu spät“)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neu starten mit neuem Zeitstempel</a:t>
                </a:r>
              </a:p>
              <a:p>
                <a:pPr lvl="1"/>
                <a:endParaRPr lang="de-DE" dirty="0"/>
              </a:p>
              <a:p>
                <a:pPr lvl="1"/>
                <a:r>
                  <a:rPr lang="de-DE" dirty="0"/>
                  <a:t>Sonst:</a:t>
                </a:r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read</m:t>
                    </m:r>
                    <m:r>
                      <a:rPr lang="de-DE" dirty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item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 wird durchgeführt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≔</m:t>
                    </m:r>
                    <m:func>
                      <m:func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𝑇𝑆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𝑇𝑆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endParaRPr lang="de-DE" dirty="0"/>
              </a:p>
              <a:p>
                <a:endParaRPr lang="en-DE" dirty="0"/>
              </a:p>
            </p:txBody>
          </p:sp>
        </mc:Choice>
        <mc:Fallback xmlns="">
          <p:sp>
            <p:nvSpPr>
              <p:cNvPr id="43" name="Content Placeholder 42">
                <a:extLst>
                  <a:ext uri="{FF2B5EF4-FFF2-40B4-BE49-F238E27FC236}">
                    <a16:creationId xmlns:a16="http://schemas.microsoft.com/office/drawing/2014/main" id="{59EA1BB7-BF9A-28B8-AC0D-9C5694A3A9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 l="-2955" t="-2985" b="-417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Date Placeholder 35">
            <a:extLst>
              <a:ext uri="{FF2B5EF4-FFF2-40B4-BE49-F238E27FC236}">
                <a16:creationId xmlns:a16="http://schemas.microsoft.com/office/drawing/2014/main" id="{93928B5B-851C-ACD9-BFC6-625CFEA6B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37" name="Footer Placeholder 36">
            <a:extLst>
              <a:ext uri="{FF2B5EF4-FFF2-40B4-BE49-F238E27FC236}">
                <a16:creationId xmlns:a16="http://schemas.microsoft.com/office/drawing/2014/main" id="{8C6D0B8B-6FC1-AC8A-7121-0C0F2AD877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66</a:t>
            </a:fld>
            <a:endParaRPr lang="de-DE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3AEAE33-1145-5B90-18D8-F850FC144686}"/>
              </a:ext>
            </a:extLst>
          </p:cNvPr>
          <p:cNvGrpSpPr/>
          <p:nvPr/>
        </p:nvGrpSpPr>
        <p:grpSpPr>
          <a:xfrm>
            <a:off x="3956892" y="2285676"/>
            <a:ext cx="2295111" cy="878356"/>
            <a:chOff x="606558" y="5027556"/>
            <a:chExt cx="2295111" cy="8783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8D11120-D6BC-7B42-8B7C-7D46814AF978}"/>
                    </a:ext>
                  </a:extLst>
                </p:cNvPr>
                <p:cNvSpPr txBox="1"/>
                <p:nvPr/>
              </p:nvSpPr>
              <p:spPr>
                <a:xfrm>
                  <a:off x="2466155" y="5493370"/>
                  <a:ext cx="3345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8D11120-D6BC-7B42-8B7C-7D46814AF9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6155" y="5493370"/>
                  <a:ext cx="334579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70EA45A-45ED-EE46-A66F-5E320658806C}"/>
                </a:ext>
              </a:extLst>
            </p:cNvPr>
            <p:cNvCxnSpPr>
              <a:cxnSpLocks/>
            </p:cNvCxnSpPr>
            <p:nvPr/>
          </p:nvCxnSpPr>
          <p:spPr>
            <a:xfrm>
              <a:off x="606558" y="5495116"/>
              <a:ext cx="1888761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F2D96F1-B99D-EB45-BA67-A28CD573B26B}"/>
                </a:ext>
              </a:extLst>
            </p:cNvPr>
            <p:cNvSpPr/>
            <p:nvPr/>
          </p:nvSpPr>
          <p:spPr>
            <a:xfrm>
              <a:off x="981312" y="5423116"/>
              <a:ext cx="144000" cy="14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EFC89E0-3E37-2047-84DC-2A969578489E}"/>
                </a:ext>
              </a:extLst>
            </p:cNvPr>
            <p:cNvSpPr/>
            <p:nvPr/>
          </p:nvSpPr>
          <p:spPr>
            <a:xfrm>
              <a:off x="1808269" y="5423116"/>
              <a:ext cx="144000" cy="144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8828659-0C24-3F45-8563-E79B74B1F1F5}"/>
                    </a:ext>
                  </a:extLst>
                </p:cNvPr>
                <p:cNvSpPr txBox="1"/>
                <p:nvPr/>
              </p:nvSpPr>
              <p:spPr>
                <a:xfrm>
                  <a:off x="977168" y="5027556"/>
                  <a:ext cx="192450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8828659-0C24-3F45-8563-E79B74B1F1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7168" y="5027556"/>
                  <a:ext cx="1924501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8D349C35-334C-D242-8F6B-CC2B3C86458D}"/>
                    </a:ext>
                  </a:extLst>
                </p:cNvPr>
                <p:cNvSpPr/>
                <p:nvPr/>
              </p:nvSpPr>
              <p:spPr>
                <a:xfrm>
                  <a:off x="725914" y="5536580"/>
                  <a:ext cx="83625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𝑇𝑆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8D349C35-334C-D242-8F6B-CC2B3C86458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914" y="5536580"/>
                  <a:ext cx="836255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EF9F11F-2249-679E-22DD-CFC4B722288C}"/>
              </a:ext>
            </a:extLst>
          </p:cNvPr>
          <p:cNvGrpSpPr/>
          <p:nvPr/>
        </p:nvGrpSpPr>
        <p:grpSpPr>
          <a:xfrm>
            <a:off x="9770376" y="2285676"/>
            <a:ext cx="2223340" cy="878356"/>
            <a:chOff x="6802989" y="5027556"/>
            <a:chExt cx="2223340" cy="878356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BEA15EF-259A-1C41-98A0-AD12A4B7D256}"/>
                </a:ext>
              </a:extLst>
            </p:cNvPr>
            <p:cNvCxnSpPr>
              <a:cxnSpLocks/>
            </p:cNvCxnSpPr>
            <p:nvPr/>
          </p:nvCxnSpPr>
          <p:spPr>
            <a:xfrm>
              <a:off x="6802989" y="5495116"/>
              <a:ext cx="1888761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9688C87-2EF1-8C4D-B5D1-97419AD8AE4C}"/>
                    </a:ext>
                  </a:extLst>
                </p:cNvPr>
                <p:cNvSpPr txBox="1"/>
                <p:nvPr/>
              </p:nvSpPr>
              <p:spPr>
                <a:xfrm>
                  <a:off x="8691750" y="5497295"/>
                  <a:ext cx="3345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9688C87-2EF1-8C4D-B5D1-97419AD8AE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91750" y="5497295"/>
                  <a:ext cx="33457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1F4B704-4205-0346-8770-2AD0C785591E}"/>
                </a:ext>
              </a:extLst>
            </p:cNvPr>
            <p:cNvSpPr/>
            <p:nvPr/>
          </p:nvSpPr>
          <p:spPr>
            <a:xfrm>
              <a:off x="7177743" y="5423116"/>
              <a:ext cx="144000" cy="14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E0744AB-D455-994B-A550-7E4A39316C31}"/>
                </a:ext>
              </a:extLst>
            </p:cNvPr>
            <p:cNvSpPr/>
            <p:nvPr/>
          </p:nvSpPr>
          <p:spPr>
            <a:xfrm>
              <a:off x="8004700" y="5423116"/>
              <a:ext cx="144000" cy="144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B0AAF1E-292D-7147-B50E-C1C1ED76F3A5}"/>
                    </a:ext>
                  </a:extLst>
                </p:cNvPr>
                <p:cNvSpPr txBox="1"/>
                <p:nvPr/>
              </p:nvSpPr>
              <p:spPr>
                <a:xfrm>
                  <a:off x="7634696" y="5027556"/>
                  <a:ext cx="98514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𝑇𝑆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B0AAF1E-292D-7147-B50E-C1C1ED76F3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34696" y="5027556"/>
                  <a:ext cx="985141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48ABD3E1-70BE-054C-9754-6E8FE88069BA}"/>
                    </a:ext>
                  </a:extLst>
                </p:cNvPr>
                <p:cNvSpPr/>
                <p:nvPr/>
              </p:nvSpPr>
              <p:spPr>
                <a:xfrm>
                  <a:off x="6922345" y="5536580"/>
                  <a:ext cx="83625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𝑇𝑆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48ABD3E1-70BE-054C-9754-6E8FE88069B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2345" y="5536580"/>
                  <a:ext cx="83625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3DDF664-81C0-40CB-8062-9A63181EDA50}"/>
              </a:ext>
            </a:extLst>
          </p:cNvPr>
          <p:cNvGrpSpPr/>
          <p:nvPr/>
        </p:nvGrpSpPr>
        <p:grpSpPr>
          <a:xfrm>
            <a:off x="3389286" y="4775324"/>
            <a:ext cx="2706364" cy="878356"/>
            <a:chOff x="2886541" y="5027556"/>
            <a:chExt cx="2706364" cy="8783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2F7E7535-AEF7-144D-AB41-F4AA929DB811}"/>
                    </a:ext>
                  </a:extLst>
                </p:cNvPr>
                <p:cNvSpPr txBox="1"/>
                <p:nvPr/>
              </p:nvSpPr>
              <p:spPr>
                <a:xfrm>
                  <a:off x="2886541" y="5027556"/>
                  <a:ext cx="192450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2F7E7535-AEF7-144D-AB41-F4AA929DB8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6541" y="5027556"/>
                  <a:ext cx="1924501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4742FB4-184D-364C-B696-2AE094B6B9EE}"/>
                </a:ext>
              </a:extLst>
            </p:cNvPr>
            <p:cNvCxnSpPr>
              <a:cxnSpLocks/>
            </p:cNvCxnSpPr>
            <p:nvPr/>
          </p:nvCxnSpPr>
          <p:spPr>
            <a:xfrm>
              <a:off x="3369565" y="5495116"/>
              <a:ext cx="1888761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86D9CDD9-713B-4F4C-A34E-DB59353099C2}"/>
                    </a:ext>
                  </a:extLst>
                </p:cNvPr>
                <p:cNvSpPr txBox="1"/>
                <p:nvPr/>
              </p:nvSpPr>
              <p:spPr>
                <a:xfrm>
                  <a:off x="5258326" y="5496350"/>
                  <a:ext cx="3345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86D9CDD9-713B-4F4C-A34E-DB59353099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58326" y="5496350"/>
                  <a:ext cx="33457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BC08CA1-FB31-5244-8686-74A5EA1A0DA5}"/>
                </a:ext>
              </a:extLst>
            </p:cNvPr>
            <p:cNvSpPr/>
            <p:nvPr/>
          </p:nvSpPr>
          <p:spPr>
            <a:xfrm>
              <a:off x="3744319" y="5423116"/>
              <a:ext cx="144000" cy="144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E2FA084-0446-3544-B04A-EB06D6580CB8}"/>
                </a:ext>
              </a:extLst>
            </p:cNvPr>
            <p:cNvSpPr/>
            <p:nvPr/>
          </p:nvSpPr>
          <p:spPr>
            <a:xfrm>
              <a:off x="4571276" y="5423116"/>
              <a:ext cx="144000" cy="14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0C4E028E-80B9-0D4F-B430-BA4069A74717}"/>
                    </a:ext>
                  </a:extLst>
                </p:cNvPr>
                <p:cNvSpPr/>
                <p:nvPr/>
              </p:nvSpPr>
              <p:spPr>
                <a:xfrm>
                  <a:off x="4331046" y="5536580"/>
                  <a:ext cx="83625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𝑇𝑆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0C4E028E-80B9-0D4F-B430-BA4069A747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1046" y="5536580"/>
                  <a:ext cx="836255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58F79D0-B5A4-48B4-19E5-82FE30C20745}"/>
              </a:ext>
            </a:extLst>
          </p:cNvPr>
          <p:cNvGrpSpPr/>
          <p:nvPr/>
        </p:nvGrpSpPr>
        <p:grpSpPr>
          <a:xfrm>
            <a:off x="9770376" y="4775324"/>
            <a:ext cx="2246234" cy="878356"/>
            <a:chOff x="9585441" y="5027556"/>
            <a:chExt cx="2246234" cy="8783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8E936E6-E2D1-9A4B-902F-0284BC4BF7AB}"/>
                    </a:ext>
                  </a:extLst>
                </p:cNvPr>
                <p:cNvSpPr txBox="1"/>
                <p:nvPr/>
              </p:nvSpPr>
              <p:spPr>
                <a:xfrm>
                  <a:off x="9585441" y="5027556"/>
                  <a:ext cx="98514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𝑇𝑆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8E936E6-E2D1-9A4B-902F-0284BC4BF7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85441" y="5027556"/>
                  <a:ext cx="985141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5724FA5A-DA4B-2844-ABA3-B87912ECF878}"/>
                </a:ext>
              </a:extLst>
            </p:cNvPr>
            <p:cNvCxnSpPr>
              <a:cxnSpLocks/>
            </p:cNvCxnSpPr>
            <p:nvPr/>
          </p:nvCxnSpPr>
          <p:spPr>
            <a:xfrm>
              <a:off x="9608335" y="5495116"/>
              <a:ext cx="1888761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75003DC2-95BD-6C45-B35E-4F61A53B33AA}"/>
                    </a:ext>
                  </a:extLst>
                </p:cNvPr>
                <p:cNvSpPr txBox="1"/>
                <p:nvPr/>
              </p:nvSpPr>
              <p:spPr>
                <a:xfrm>
                  <a:off x="11497096" y="5499813"/>
                  <a:ext cx="3345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75003DC2-95BD-6C45-B35E-4F61A53B33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97096" y="5499813"/>
                  <a:ext cx="334579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4DB6649-7CEC-0F41-BA82-92A5615E0879}"/>
                </a:ext>
              </a:extLst>
            </p:cNvPr>
            <p:cNvSpPr/>
            <p:nvPr/>
          </p:nvSpPr>
          <p:spPr>
            <a:xfrm>
              <a:off x="9983089" y="5423116"/>
              <a:ext cx="144000" cy="144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C1ADF3D-19D8-5A4B-B7FF-50E7E496EFFA}"/>
                </a:ext>
              </a:extLst>
            </p:cNvPr>
            <p:cNvSpPr/>
            <p:nvPr/>
          </p:nvSpPr>
          <p:spPr>
            <a:xfrm>
              <a:off x="10810046" y="5423116"/>
              <a:ext cx="144000" cy="14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B0782782-DA58-004C-BA3E-94F941D84ED8}"/>
                    </a:ext>
                  </a:extLst>
                </p:cNvPr>
                <p:cNvSpPr/>
                <p:nvPr/>
              </p:nvSpPr>
              <p:spPr>
                <a:xfrm>
                  <a:off x="10569816" y="5536580"/>
                  <a:ext cx="83625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𝑇𝑆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B0782782-DA58-004C-BA3E-94F941D84ED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69816" y="5536580"/>
                  <a:ext cx="836255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46752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Zeitstempelung: 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Schedule: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b="0" dirty="0"/>
                  <a:t>Notation: Operation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 der Transaktion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mit Zeitstempel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𝑇𝑆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endParaRPr lang="de-DE" dirty="0"/>
              </a:p>
              <a:p>
                <a:r>
                  <a:rPr lang="de-DE" b="0" dirty="0"/>
                  <a:t>Initial: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 :=0,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 :=0</m:t>
                    </m:r>
                  </m:oMath>
                </a14:m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67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F1C136-F64D-9B94-4307-919FDAA5EF5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A3E03C-F26D-8446-8B18-14ED1FCCCD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7">
                <a:extLst>
                  <a:ext uri="{FF2B5EF4-FFF2-40B4-BE49-F238E27FC236}">
                    <a16:creationId xmlns:a16="http://schemas.microsoft.com/office/drawing/2014/main" id="{33EC45C3-2C4D-BC9C-8F68-D1ED3807FAB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99037644"/>
                  </p:ext>
                </p:extLst>
              </p:nvPr>
            </p:nvGraphicFramePr>
            <p:xfrm>
              <a:off x="8118830" y="3310034"/>
              <a:ext cx="3712845" cy="25958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75868">
                      <a:extLst>
                        <a:ext uri="{9D8B030D-6E8A-4147-A177-3AD203B41FA5}">
                          <a16:colId xmlns:a16="http://schemas.microsoft.com/office/drawing/2014/main" val="1986790497"/>
                        </a:ext>
                      </a:extLst>
                    </a:gridCol>
                    <a:gridCol w="1167892">
                      <a:extLst>
                        <a:ext uri="{9D8B030D-6E8A-4147-A177-3AD203B41FA5}">
                          <a16:colId xmlns:a16="http://schemas.microsoft.com/office/drawing/2014/main" val="2984621025"/>
                        </a:ext>
                      </a:extLst>
                    </a:gridCol>
                    <a:gridCol w="1569085">
                      <a:extLst>
                        <a:ext uri="{9D8B030D-6E8A-4147-A177-3AD203B41FA5}">
                          <a16:colId xmlns:a16="http://schemas.microsoft.com/office/drawing/2014/main" val="3378341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Anfrage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Antwort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Änderungen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050611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OK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𝑇𝑆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≔8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914151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OK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𝑇𝑆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≔8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876761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OK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𝑇𝑆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≔9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155960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>
                              <a:solidFill>
                                <a:srgbClr val="FFC000"/>
                              </a:solidFill>
                            </a:rPr>
                            <a:t>abgelehnt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770189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OK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𝑇𝑆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≔11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714872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>
                              <a:solidFill>
                                <a:srgbClr val="FFC000"/>
                              </a:solidFill>
                            </a:rPr>
                            <a:t>abgelehnt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9415079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7">
                <a:extLst>
                  <a:ext uri="{FF2B5EF4-FFF2-40B4-BE49-F238E27FC236}">
                    <a16:creationId xmlns:a16="http://schemas.microsoft.com/office/drawing/2014/main" id="{33EC45C3-2C4D-BC9C-8F68-D1ED3807FAB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99037644"/>
                  </p:ext>
                </p:extLst>
              </p:nvPr>
            </p:nvGraphicFramePr>
            <p:xfrm>
              <a:off x="8118830" y="3310034"/>
              <a:ext cx="3712845" cy="25958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75868">
                      <a:extLst>
                        <a:ext uri="{9D8B030D-6E8A-4147-A177-3AD203B41FA5}">
                          <a16:colId xmlns:a16="http://schemas.microsoft.com/office/drawing/2014/main" val="1986790497"/>
                        </a:ext>
                      </a:extLst>
                    </a:gridCol>
                    <a:gridCol w="1167892">
                      <a:extLst>
                        <a:ext uri="{9D8B030D-6E8A-4147-A177-3AD203B41FA5}">
                          <a16:colId xmlns:a16="http://schemas.microsoft.com/office/drawing/2014/main" val="2984621025"/>
                        </a:ext>
                      </a:extLst>
                    </a:gridCol>
                    <a:gridCol w="1569085">
                      <a:extLst>
                        <a:ext uri="{9D8B030D-6E8A-4147-A177-3AD203B41FA5}">
                          <a16:colId xmlns:a16="http://schemas.microsoft.com/office/drawing/2014/main" val="3378341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Anfrage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Antwort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Änderungen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050611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299" t="-103333" r="-284416" b="-5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OK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37097" t="-103333" r="-2419" b="-51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914151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299" t="-210345" r="-284416" b="-4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OK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37097" t="-210345" r="-2419" b="-4310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876761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299" t="-300000" r="-284416" b="-3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OK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37097" t="-300000" r="-2419" b="-31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155960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299" t="-413793" r="-284416" b="-2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>
                              <a:solidFill>
                                <a:srgbClr val="FFC000"/>
                              </a:solidFill>
                            </a:rPr>
                            <a:t>abgelehnt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37097" t="-413793" r="-2419" b="-2275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770189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299" t="-496667" r="-284416" b="-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OK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37097" t="-496667" r="-2419" b="-1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14872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299" t="-617241" r="-284416" b="-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>
                              <a:solidFill>
                                <a:srgbClr val="FFC000"/>
                              </a:solidFill>
                            </a:rPr>
                            <a:t>abgelehnt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37097" t="-617241" r="-2419" b="-241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9415079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84551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Multiversionsprotokolle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Multiversionsprotokolle verwalten unterschiedliche Versionen eines Datenobjekts, also auch die mit alten Werten</a:t>
            </a:r>
          </a:p>
          <a:p>
            <a:r>
              <a:rPr lang="de-DE" dirty="0"/>
              <a:t>Bei Zugriff wird die jeweils passende Version des Datenobjekts an die Transaktion geliefert</a:t>
            </a:r>
          </a:p>
          <a:p>
            <a:r>
              <a:rPr lang="de-DE" dirty="0"/>
              <a:t>Umsetzungen mit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Zeitstempelordnung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Zertifizierungssperren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68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017907-020B-452C-E657-10B0D01D616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3C3E83-12C7-98FD-D3EF-5E1187FAC3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103783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Multiversionsprotokoll mit Zeitstempelordnung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Mehrere Versionen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de-DE" dirty="0"/>
                  <a:t> von einem Datenobjekt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r>
                  <a:rPr lang="de-DE" dirty="0"/>
                  <a:t>Für jedes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werden Zeitstempel gespeichert: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𝑇𝑆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: der größte (aktuellste) aller Zeitstempel von Transaktionen, die diese Version gelesen haben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𝑇𝑆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:  Zeitstempel der Transaktion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, die den Wert dieser Version geschrieben hat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69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FF1EB5-5AEA-3AE5-9072-042E305CD77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3BFBC-1F32-0E00-EF9B-8123A6A8E1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227135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DB-Transaktion - Definition</a:t>
            </a:r>
          </a:p>
        </p:txBody>
      </p:sp>
      <p:sp>
        <p:nvSpPr>
          <p:cNvPr id="1499140" name="Rectangle 4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(DB-)Transaktion</a:t>
            </a:r>
            <a:r>
              <a:rPr lang="de-DE" dirty="0"/>
              <a:t>: logische Verarbeitungseinheit auf einer DB</a:t>
            </a:r>
          </a:p>
          <a:p>
            <a:pPr lvl="1"/>
            <a:r>
              <a:rPr lang="de-DE" dirty="0"/>
              <a:t>Enthält typischerweise mehrere DB-Operationen (Lesen, Einfügen, Aktualisieren, Löschen)</a:t>
            </a:r>
          </a:p>
          <a:p>
            <a:pPr lvl="1"/>
            <a:r>
              <a:rPr lang="de-DE" dirty="0"/>
              <a:t>Können aus Anwendungsprogrammen heraus oder im Rahmen manueller Eingaben über eine SQL-Schnittstelle realisiert werden</a:t>
            </a:r>
          </a:p>
          <a:p>
            <a:pPr lvl="1"/>
            <a:r>
              <a:rPr lang="de-DE" dirty="0"/>
              <a:t>Werden mit einem speziellen Schlüsselwort gestartet (</a:t>
            </a:r>
            <a:r>
              <a:rPr lang="de-DE" dirty="0">
                <a:solidFill>
                  <a:schemeClr val="accent1"/>
                </a:solidFill>
              </a:rPr>
              <a:t>BEGIN_TRANSACTION, BOT</a:t>
            </a:r>
            <a:r>
              <a:rPr lang="de-DE" dirty="0"/>
              <a:t>) und beendet (</a:t>
            </a:r>
            <a:r>
              <a:rPr lang="de-DE" dirty="0">
                <a:solidFill>
                  <a:schemeClr val="accent1"/>
                </a:solidFill>
              </a:rPr>
              <a:t>END_TRANSACTION, EOT</a:t>
            </a:r>
            <a:r>
              <a:rPr lang="de-DE" dirty="0"/>
              <a:t>)</a:t>
            </a:r>
          </a:p>
          <a:p>
            <a:pPr lvl="2"/>
            <a:r>
              <a:rPr lang="de-DE" dirty="0"/>
              <a:t>Gelten nach Ausführung von END_TRANSACTION als teilweise (bzw. vorläufig) bestätigt</a:t>
            </a:r>
          </a:p>
          <a:p>
            <a:pPr lvl="3"/>
            <a:r>
              <a:rPr lang="de-DE" dirty="0"/>
              <a:t>Sind dann aber erst „logisch“ und noch nicht physisch persistent abgeschlossen </a:t>
            </a:r>
          </a:p>
          <a:p>
            <a:pPr lvl="3"/>
            <a:r>
              <a:rPr lang="de-DE" dirty="0"/>
              <a:t>Werden erst nach </a:t>
            </a:r>
            <a:r>
              <a:rPr lang="de-DE" dirty="0">
                <a:solidFill>
                  <a:schemeClr val="accent1"/>
                </a:solidFill>
              </a:rPr>
              <a:t>COMMIT</a:t>
            </a:r>
            <a:r>
              <a:rPr lang="de-DE" dirty="0"/>
              <a:t> endgültig physisch durchgeführt (Vgl. </a:t>
            </a:r>
            <a:r>
              <a:rPr lang="de-DE" dirty="0" err="1"/>
              <a:t>Logging</a:t>
            </a:r>
            <a:r>
              <a:rPr lang="de-DE" dirty="0"/>
              <a:t>, siehe später)</a:t>
            </a:r>
          </a:p>
          <a:p>
            <a:pPr lvl="3"/>
            <a:r>
              <a:rPr lang="de-DE" dirty="0"/>
              <a:t>Müssen zurückgesetzt werden (</a:t>
            </a:r>
            <a:r>
              <a:rPr lang="de-DE" dirty="0">
                <a:solidFill>
                  <a:schemeClr val="accent1"/>
                </a:solidFill>
              </a:rPr>
              <a:t>ABORT</a:t>
            </a:r>
            <a:r>
              <a:rPr lang="de-DE" dirty="0"/>
              <a:t>), wenn die Persistenz nicht durch COMMIT erreicht wird</a:t>
            </a:r>
          </a:p>
          <a:p>
            <a:pPr lvl="3">
              <a:buFont typeface="System Font Regular"/>
              <a:buChar char="➝"/>
            </a:pPr>
            <a:r>
              <a:rPr lang="de-DE" dirty="0"/>
              <a:t>Transaktion muss mit COMMIT oder ABORT enden</a:t>
            </a:r>
          </a:p>
          <a:p>
            <a:r>
              <a:rPr lang="de-DE" dirty="0">
                <a:solidFill>
                  <a:schemeClr val="accent1"/>
                </a:solidFill>
              </a:rPr>
              <a:t>Lesende Transaktion</a:t>
            </a:r>
            <a:r>
              <a:rPr lang="de-DE" dirty="0"/>
              <a:t>: DB wird innerhalb einer Transaktion nicht verändert</a:t>
            </a:r>
          </a:p>
          <a:p>
            <a:pPr lvl="1"/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926714-5F88-03F9-F375-BB01160C65E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59EDCC-3C4C-F40B-96C1-B1DF7A249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397836334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Multiversionsprotokoll mit Zeitstempelordnung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Zwei Regeln für die Serialisierung: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de-DE" dirty="0"/>
                  <a:t>Schreiben:</a:t>
                </a:r>
              </a:p>
              <a:p>
                <a:pPr lvl="1"/>
                <a:r>
                  <a:rPr lang="de-DE" dirty="0"/>
                  <a:t>Wenn Transaktion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eine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write</m:t>
                    </m:r>
                    <m:r>
                      <a:rPr lang="de-DE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item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-Operation ausführen will und </a:t>
                </a:r>
              </a:p>
              <a:p>
                <a:pPr lvl="2"/>
                <a:r>
                  <a:rPr lang="de-DE" dirty="0"/>
                  <a:t>Für die Version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de-DE" dirty="0"/>
                  <a:t>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mit dem größten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aller Versionen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gilt, dass</a:t>
                </a:r>
              </a:p>
              <a:p>
                <a:pPr lvl="3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𝑇𝑆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de-DE" dirty="0"/>
                  <a:t> und		 (ältere Transaktion als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geschrieben)</a:t>
                </a:r>
              </a:p>
              <a:p>
                <a:pPr lvl="3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𝑇𝑆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de-DE" dirty="0"/>
                  <a:t>,		 (jüngere Transaktion als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gelesen)</a:t>
                </a:r>
              </a:p>
              <a:p>
                <a:pPr marL="542925" lvl="1" indent="0">
                  <a:buNone/>
                </a:pPr>
                <a:r>
                  <a:rPr lang="de-DE" dirty="0"/>
                  <a:t>dann wird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abgebrochen / zurückgesetzt</a:t>
                </a:r>
              </a:p>
              <a:p>
                <a:pPr lvl="1"/>
                <a:r>
                  <a:rPr lang="de-DE" dirty="0"/>
                  <a:t>Sonst</a:t>
                </a:r>
              </a:p>
              <a:p>
                <a:pPr lvl="2"/>
                <a:r>
                  <a:rPr lang="de-DE" dirty="0"/>
                  <a:t>Erstelle eine neue Version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de-DE" dirty="0"/>
                  <a:t>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2"/>
                <a:r>
                  <a:rPr lang="de-DE" dirty="0"/>
                  <a:t>Setze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auf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𝑇𝑆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65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70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02BD7D-673B-286E-8039-AC526E36B2D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7E821D-5DCA-D52F-1434-3E045411E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285093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Multiversionsprotokoll mit Zeitstempelordnung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Zwei Regeln für die Serialisierung </a:t>
                </a:r>
              </a:p>
              <a:p>
                <a:pPr marL="457200" indent="-457200">
                  <a:buFont typeface="+mj-lt"/>
                  <a:buAutoNum type="arabicPeriod" startAt="2"/>
                </a:pPr>
                <a:r>
                  <a:rPr lang="de-DE" dirty="0"/>
                  <a:t>Lesen:</a:t>
                </a:r>
              </a:p>
              <a:p>
                <a:pPr lvl="1"/>
                <a:r>
                  <a:rPr lang="de-DE" dirty="0"/>
                  <a:t>Wenn Transaktion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eine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read</m:t>
                    </m:r>
                    <m:r>
                      <a:rPr lang="de-DE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item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-Operation ausführen will, </a:t>
                </a:r>
              </a:p>
              <a:p>
                <a:pPr lvl="2"/>
                <a:r>
                  <a:rPr lang="de-DE" dirty="0"/>
                  <a:t>Gibt es eine Version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de-DE" dirty="0"/>
                  <a:t> von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mit dem größten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aller Versionen von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, für die gilt</a:t>
                </a:r>
              </a:p>
              <a:p>
                <a:pPr lvl="3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𝑇𝑆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de-DE" dirty="0"/>
                  <a:t>,</a:t>
                </a:r>
              </a:p>
              <a:p>
                <a:pPr marL="542925" lvl="1" indent="0">
                  <a:buNone/>
                </a:pPr>
                <a:r>
                  <a:rPr lang="de-DE" dirty="0"/>
                  <a:t>dann wird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der Wert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geliefert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wird auf den größeren Wert von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𝑇𝑆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gesetzt. </a:t>
                </a:r>
              </a:p>
              <a:p>
                <a:pPr marL="542925" lvl="1" indent="0">
                  <a:buNone/>
                </a:pPr>
                <a:endParaRPr lang="de-DE" dirty="0">
                  <a:sym typeface="Wingdings" pitchFamily="2" charset="2"/>
                </a:endParaRPr>
              </a:p>
              <a:p>
                <a:pPr marL="542925" lvl="1" indent="0">
                  <a:buNone/>
                </a:pPr>
                <a:r>
                  <a:rPr lang="de-DE" dirty="0">
                    <a:sym typeface="Wingdings" pitchFamily="2" charset="2"/>
                  </a:rPr>
                  <a:t>➝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read</m:t>
                    </m:r>
                    <m:r>
                      <a:rPr lang="de-DE" dirty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item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-Operationen können immer ausgeführt werden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659" t="-2985" r="-22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71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92DBED-F80C-DF6D-0C72-1D0D10ACB93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7BF914-DEBB-762A-7328-97E703AD46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55104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Multiversionsprotokoll mit Zertifizierungssperren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Standardfall: Wenn Transaktion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eine Schreibsperre auf Objekt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hat, kann kein andere Transaktion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auf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zugreifen</a:t>
                </a:r>
              </a:p>
              <a:p>
                <a:r>
                  <a:rPr lang="de-DE" dirty="0"/>
                  <a:t>Beim Multiversionsprotokoll mit Zertifizierungssperren ist es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gestattet,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zu lesen, während eine Transaktion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eine Schreibsperre auf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hält</a:t>
                </a:r>
              </a:p>
              <a:p>
                <a:pPr lvl="1"/>
                <a:r>
                  <a:rPr lang="de-DE" dirty="0"/>
                  <a:t>Für jedes Objekt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sind zwei Versionen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′,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</m:oMath>
                </a14:m>
                <a:r>
                  <a:rPr lang="de-DE" dirty="0"/>
                  <a:t> zugelassen:</a:t>
                </a:r>
              </a:p>
              <a:p>
                <a:pPr lvl="2"/>
                <a:r>
                  <a:rPr lang="de-DE" dirty="0"/>
                  <a:t>Version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muss dabei immer von einer bestätigten Transaktion geschrieben worden sein</a:t>
                </a:r>
              </a:p>
              <a:p>
                <a:pPr lvl="2"/>
                <a:r>
                  <a:rPr lang="de-DE" dirty="0"/>
                  <a:t>Version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</m:oMath>
                </a14:m>
                <a:r>
                  <a:rPr lang="de-DE" dirty="0"/>
                  <a:t> wird erzeugt, wenn eine Transaktion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eine Schreibsperre auf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anfordert</a:t>
                </a:r>
              </a:p>
              <a:p>
                <a:r>
                  <a:rPr lang="de-DE" dirty="0"/>
                  <a:t>Andere Transaktionen können die bestätigte Version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, nämlich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, weiterhin lesen, während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eine Schreibsperre erhält und mit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</m:oMath>
                </a14:m>
                <a:r>
                  <a:rPr lang="de-DE" dirty="0"/>
                  <a:t> arbeitet</a:t>
                </a:r>
              </a:p>
              <a:p>
                <a:r>
                  <a:rPr lang="de-DE" dirty="0"/>
                  <a:t>Wenn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bereit ist ein COMMIT durchzuführen, muss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</a:t>
                </a:r>
                <a:r>
                  <a:rPr lang="de-DE" dirty="0">
                    <a:solidFill>
                      <a:schemeClr val="accent1"/>
                    </a:solidFill>
                  </a:rPr>
                  <a:t>Zertifizierungssperren</a:t>
                </a:r>
                <a:r>
                  <a:rPr lang="de-DE" dirty="0"/>
                  <a:t> für </a:t>
                </a:r>
                <a:r>
                  <a:rPr lang="de-DE" i="1" dirty="0"/>
                  <a:t>jedes</a:t>
                </a:r>
                <a:r>
                  <a:rPr lang="de-DE" dirty="0"/>
                  <a:t> Objekt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anfordern, für das es eine </a:t>
                </a:r>
                <a:r>
                  <a:rPr lang="de-DE" i="1" dirty="0"/>
                  <a:t>Schreibsperre</a:t>
                </a:r>
                <a:r>
                  <a:rPr lang="de-DE" dirty="0"/>
                  <a:t> hat</a:t>
                </a:r>
              </a:p>
              <a:p>
                <a:pPr lvl="1"/>
                <a:r>
                  <a:rPr lang="de-DE" dirty="0"/>
                  <a:t>Evtl. warten, bis andere Transaktionen ihre Lesesperren auf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freigeben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r="-111" b="-358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72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57172E-A5CF-7464-35FA-75FDCA5A4EF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E0F649-6C6F-4884-096F-C89785475D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380824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Multiversionsprotokoll mit Zertifizierungssperren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Inhaltsplatzhalter 8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Erweitertes Sperrkonzept mit Mehrfachmodus-Sperren</a:t>
                </a:r>
              </a:p>
              <a:p>
                <a:pPr lvl="1"/>
                <a:r>
                  <a:rPr lang="de-DE" dirty="0"/>
                  <a:t>Statt Zeitstempelordnung</a:t>
                </a:r>
              </a:p>
              <a:p>
                <a:r>
                  <a:rPr lang="de-DE" dirty="0"/>
                  <a:t>Einführung eines neuen Zustands von Sperren, damit vier:</a:t>
                </a:r>
              </a:p>
              <a:p>
                <a:pPr marL="593725" lvl="1">
                  <a:spcBef>
                    <a:spcPct val="10000"/>
                  </a:spcBef>
                  <a:tabLst>
                    <a:tab pos="534988" algn="l"/>
                    <a:tab pos="989013" algn="l"/>
                  </a:tabLst>
                </a:pPr>
                <a:r>
                  <a:rPr lang="de-DE" dirty="0"/>
                  <a:t>Lesegesperrt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de-DE" dirty="0"/>
                  <a:t>)</a:t>
                </a:r>
              </a:p>
              <a:p>
                <a:pPr marL="593725" lvl="1">
                  <a:spcBef>
                    <a:spcPct val="10000"/>
                  </a:spcBef>
                  <a:tabLst>
                    <a:tab pos="534988" algn="l"/>
                    <a:tab pos="989013" algn="l"/>
                  </a:tabLst>
                </a:pPr>
                <a:r>
                  <a:rPr lang="de-DE" dirty="0"/>
                  <a:t>Schreibgesperrt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de-DE" dirty="0"/>
                  <a:t>)</a:t>
                </a:r>
              </a:p>
              <a:p>
                <a:pPr marL="593725" lvl="1">
                  <a:spcBef>
                    <a:spcPct val="10000"/>
                  </a:spcBef>
                  <a:tabLst>
                    <a:tab pos="534988" algn="l"/>
                    <a:tab pos="989013" algn="l"/>
                  </a:tabLst>
                </a:pPr>
                <a:r>
                  <a:rPr lang="de-DE" dirty="0">
                    <a:solidFill>
                      <a:schemeClr val="accent1"/>
                    </a:solidFill>
                  </a:rPr>
                  <a:t>Zertifizierungsgesperrt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)</a:t>
                </a:r>
              </a:p>
              <a:p>
                <a:pPr marL="593725" lvl="1">
                  <a:spcBef>
                    <a:spcPct val="10000"/>
                  </a:spcBef>
                  <a:tabLst>
                    <a:tab pos="534988" algn="l"/>
                    <a:tab pos="989013" algn="l"/>
                  </a:tabLst>
                </a:pPr>
                <a:r>
                  <a:rPr lang="de-DE" dirty="0"/>
                  <a:t>Entsperrt (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de-DE" dirty="0"/>
                  <a:t>)</a:t>
                </a:r>
              </a:p>
              <a:p>
                <a:pPr marL="250825">
                  <a:spcBef>
                    <a:spcPct val="10000"/>
                  </a:spcBef>
                  <a:tabLst>
                    <a:tab pos="534988" algn="l"/>
                    <a:tab pos="989013" algn="l"/>
                  </a:tabLst>
                </a:pPr>
                <a:r>
                  <a:rPr lang="de-DE" dirty="0"/>
                  <a:t>Idee: Auch bei Lesesperre noch Schreiben </a:t>
                </a:r>
                <a:br>
                  <a:rPr lang="de-DE" dirty="0"/>
                </a:br>
                <a:r>
                  <a:rPr lang="de-DE" dirty="0"/>
                  <a:t>und bei Schreibsperre noch Lesen zu </a:t>
                </a:r>
                <a:br>
                  <a:rPr lang="de-DE" dirty="0"/>
                </a:br>
                <a:r>
                  <a:rPr lang="de-DE" dirty="0"/>
                  <a:t>erlauben, wenn dies geordnet geschieht</a:t>
                </a:r>
              </a:p>
              <a:p>
                <a:pPr marL="593725" lvl="1">
                  <a:spcBef>
                    <a:spcPct val="10000"/>
                  </a:spcBef>
                  <a:tabLst>
                    <a:tab pos="534988" algn="l"/>
                    <a:tab pos="989013" algn="l"/>
                  </a:tabLst>
                </a:pPr>
                <a:r>
                  <a:rPr lang="de-DE" dirty="0"/>
                  <a:t>Kompatibilitätsmatrix rechts</a:t>
                </a:r>
              </a:p>
            </p:txBody>
          </p:sp>
        </mc:Choice>
        <mc:Fallback xmlns="">
          <p:sp>
            <p:nvSpPr>
              <p:cNvPr id="9" name="Inhaltsplatzhalter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73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D064F7F0-B125-5545-9335-5DB4DC86187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76940437"/>
                  </p:ext>
                </p:extLst>
              </p:nvPr>
            </p:nvGraphicFramePr>
            <p:xfrm>
              <a:off x="6883491" y="3885344"/>
              <a:ext cx="4948184" cy="2020570"/>
            </p:xfrm>
            <a:graphic>
              <a:graphicData uri="http://schemas.openxmlformats.org/drawingml/2006/table">
                <a:tbl>
                  <a:tblPr firstRow="1" firstCol="1" bandRow="1">
                    <a:tableStyleId>{6E25E649-3F16-4E02-A733-19D2CDBF48F0}</a:tableStyleId>
                  </a:tblPr>
                  <a:tblGrid>
                    <a:gridCol w="1688400">
                      <a:extLst>
                        <a:ext uri="{9D8B030D-6E8A-4147-A177-3AD203B41FA5}">
                          <a16:colId xmlns:a16="http://schemas.microsoft.com/office/drawing/2014/main" val="1337593512"/>
                        </a:ext>
                      </a:extLst>
                    </a:gridCol>
                    <a:gridCol w="813600">
                      <a:extLst>
                        <a:ext uri="{9D8B030D-6E8A-4147-A177-3AD203B41FA5}">
                          <a16:colId xmlns:a16="http://schemas.microsoft.com/office/drawing/2014/main" val="841482728"/>
                        </a:ext>
                      </a:extLst>
                    </a:gridCol>
                    <a:gridCol w="816292">
                      <a:extLst>
                        <a:ext uri="{9D8B030D-6E8A-4147-A177-3AD203B41FA5}">
                          <a16:colId xmlns:a16="http://schemas.microsoft.com/office/drawing/2014/main" val="4283082235"/>
                        </a:ext>
                      </a:extLst>
                    </a:gridCol>
                    <a:gridCol w="816292">
                      <a:extLst>
                        <a:ext uri="{9D8B030D-6E8A-4147-A177-3AD203B41FA5}">
                          <a16:colId xmlns:a16="http://schemas.microsoft.com/office/drawing/2014/main" val="2683670501"/>
                        </a:ext>
                      </a:extLst>
                    </a:gridCol>
                    <a:gridCol w="813600">
                      <a:extLst>
                        <a:ext uri="{9D8B030D-6E8A-4147-A177-3AD203B41FA5}">
                          <a16:colId xmlns:a16="http://schemas.microsoft.com/office/drawing/2014/main" val="191902139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de-DE" dirty="0"/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de-DE" i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i="0" dirty="0" smtClean="0"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</m:oMath>
                            </m:oMathPara>
                          </a14:m>
                          <a:endParaRPr lang="de-DE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i="0" dirty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oMath>
                            </m:oMathPara>
                          </a14:m>
                          <a:endParaRPr lang="de-DE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i="0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oMath>
                            </m:oMathPara>
                          </a14:m>
                          <a:endParaRPr lang="de-DE" i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813613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i="0" dirty="0" smtClean="0"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</m:oMath>
                            </m:oMathPara>
                          </a14:m>
                          <a:endParaRPr lang="de-DE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r>
                            <a:rPr lang="de-DE" b="0" dirty="0"/>
                            <a:t>,</a:t>
                          </a:r>
                        </a:p>
                        <a:p>
                          <a:pPr algn="ctr"/>
                          <a:r>
                            <a:rPr lang="de-DE" b="0" dirty="0"/>
                            <a:t>aber…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3542739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i="0" dirty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oMath>
                            </m:oMathPara>
                          </a14:m>
                          <a:endParaRPr lang="de-DE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r>
                            <a:rPr lang="de-DE" b="0" dirty="0"/>
                            <a:t>,</a:t>
                          </a:r>
                        </a:p>
                        <a:p>
                          <a:pPr algn="ctr"/>
                          <a:r>
                            <a:rPr lang="de-DE" b="0" dirty="0"/>
                            <a:t>aber…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433877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i="0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oMath>
                            </m:oMathPara>
                          </a14:m>
                          <a:endParaRPr lang="de-DE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3448822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D064F7F0-B125-5545-9335-5DB4DC86187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76940437"/>
                  </p:ext>
                </p:extLst>
              </p:nvPr>
            </p:nvGraphicFramePr>
            <p:xfrm>
              <a:off x="6883491" y="3885344"/>
              <a:ext cx="4948184" cy="2020570"/>
            </p:xfrm>
            <a:graphic>
              <a:graphicData uri="http://schemas.openxmlformats.org/drawingml/2006/table">
                <a:tbl>
                  <a:tblPr firstRow="1" firstCol="1" bandRow="1">
                    <a:tableStyleId>{6E25E649-3F16-4E02-A733-19D2CDBF48F0}</a:tableStyleId>
                  </a:tblPr>
                  <a:tblGrid>
                    <a:gridCol w="1688400">
                      <a:extLst>
                        <a:ext uri="{9D8B030D-6E8A-4147-A177-3AD203B41FA5}">
                          <a16:colId xmlns:a16="http://schemas.microsoft.com/office/drawing/2014/main" val="1337593512"/>
                        </a:ext>
                      </a:extLst>
                    </a:gridCol>
                    <a:gridCol w="813600">
                      <a:extLst>
                        <a:ext uri="{9D8B030D-6E8A-4147-A177-3AD203B41FA5}">
                          <a16:colId xmlns:a16="http://schemas.microsoft.com/office/drawing/2014/main" val="841482728"/>
                        </a:ext>
                      </a:extLst>
                    </a:gridCol>
                    <a:gridCol w="816292">
                      <a:extLst>
                        <a:ext uri="{9D8B030D-6E8A-4147-A177-3AD203B41FA5}">
                          <a16:colId xmlns:a16="http://schemas.microsoft.com/office/drawing/2014/main" val="4283082235"/>
                        </a:ext>
                      </a:extLst>
                    </a:gridCol>
                    <a:gridCol w="816292">
                      <a:extLst>
                        <a:ext uri="{9D8B030D-6E8A-4147-A177-3AD203B41FA5}">
                          <a16:colId xmlns:a16="http://schemas.microsoft.com/office/drawing/2014/main" val="2683670501"/>
                        </a:ext>
                      </a:extLst>
                    </a:gridCol>
                    <a:gridCol w="813600">
                      <a:extLst>
                        <a:ext uri="{9D8B030D-6E8A-4147-A177-3AD203B41FA5}">
                          <a16:colId xmlns:a16="http://schemas.microsoft.com/office/drawing/2014/main" val="191902139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de-DE" dirty="0"/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9375" t="-3333" r="-303125" b="-46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4615" t="-3333" r="-198462" b="-46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10938" t="-3333" r="-101563" b="-46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10938" t="-3333" r="-1563" b="-46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81361301"/>
                      </a:ext>
                    </a:extLst>
                  </a:tr>
                  <a:tr h="639445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752" t="-60784" r="-193985" b="-1705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r>
                            <a:rPr lang="de-DE" b="0" dirty="0"/>
                            <a:t>,</a:t>
                          </a:r>
                        </a:p>
                        <a:p>
                          <a:pPr algn="ctr"/>
                          <a:r>
                            <a:rPr lang="de-DE" b="0" dirty="0"/>
                            <a:t>aber…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35427397"/>
                      </a:ext>
                    </a:extLst>
                  </a:tr>
                  <a:tr h="639445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752" t="-164000" r="-193985" b="-7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r>
                            <a:rPr lang="de-DE" b="0" dirty="0"/>
                            <a:t>,</a:t>
                          </a:r>
                        </a:p>
                        <a:p>
                          <a:pPr algn="ctr"/>
                          <a:r>
                            <a:rPr lang="de-DE" b="0" dirty="0"/>
                            <a:t>aber…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433877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752" t="-440000" r="-193985" b="-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3448822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56F529C0-65A0-B84E-A16E-46B97674B17E}"/>
              </a:ext>
            </a:extLst>
          </p:cNvPr>
          <p:cNvSpPr txBox="1"/>
          <p:nvPr/>
        </p:nvSpPr>
        <p:spPr>
          <a:xfrm>
            <a:off x="7865454" y="3854426"/>
            <a:ext cx="75655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b="1" dirty="0">
                <a:solidFill>
                  <a:schemeClr val="bg1"/>
                </a:solidFill>
              </a:rPr>
              <a:t>Zustand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18E890F-5AE7-F242-A6C2-000DAF9F1BCD}"/>
              </a:ext>
            </a:extLst>
          </p:cNvPr>
          <p:cNvSpPr txBox="1"/>
          <p:nvPr/>
        </p:nvSpPr>
        <p:spPr>
          <a:xfrm>
            <a:off x="6828137" y="4004467"/>
            <a:ext cx="10926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b="1" dirty="0">
                <a:solidFill>
                  <a:schemeClr val="bg1"/>
                </a:solidFill>
              </a:rPr>
              <a:t>Anforderung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33CA8C-7B69-6644-9C31-887AD14B961A}"/>
              </a:ext>
            </a:extLst>
          </p:cNvPr>
          <p:cNvSpPr txBox="1"/>
          <p:nvPr/>
        </p:nvSpPr>
        <p:spPr>
          <a:xfrm>
            <a:off x="534866" y="2754148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🔒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866D7E-3EFC-4240-B054-0B468BB1C8DC}"/>
              </a:ext>
            </a:extLst>
          </p:cNvPr>
          <p:cNvSpPr txBox="1"/>
          <p:nvPr/>
        </p:nvSpPr>
        <p:spPr>
          <a:xfrm>
            <a:off x="494776" y="2868821"/>
            <a:ext cx="364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📖</a:t>
            </a:r>
            <a:endParaRPr lang="de-DE" sz="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BEE640-E753-B840-8799-16F2FFEA3034}"/>
              </a:ext>
            </a:extLst>
          </p:cNvPr>
          <p:cNvSpPr/>
          <p:nvPr/>
        </p:nvSpPr>
        <p:spPr>
          <a:xfrm>
            <a:off x="506730" y="3096110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/>
              <a:t>🔏</a:t>
            </a:r>
            <a:endParaRPr lang="de-DE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51B6BF-35DD-E14C-800A-ECA3CFD3FE73}"/>
              </a:ext>
            </a:extLst>
          </p:cNvPr>
          <p:cNvSpPr txBox="1"/>
          <p:nvPr/>
        </p:nvSpPr>
        <p:spPr>
          <a:xfrm>
            <a:off x="506730" y="3728930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🔓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7B0C26-5669-8242-8C42-0A852E0975F0}"/>
              </a:ext>
            </a:extLst>
          </p:cNvPr>
          <p:cNvSpPr txBox="1"/>
          <p:nvPr/>
        </p:nvSpPr>
        <p:spPr>
          <a:xfrm>
            <a:off x="506730" y="3407383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🔒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B35457-BB94-E6BB-6A20-9F0C93ED2AE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1A6A3-1689-129A-A5C9-D173C00D29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173087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Optimistische Verfahren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Bisherige Verfahren: pessimistisch, Kontrolle vor Ausführung</a:t>
            </a:r>
          </a:p>
          <a:p>
            <a:r>
              <a:rPr lang="de-DE" dirty="0"/>
              <a:t>Optimistische Verfahren: während der Ausführung keine Kontrolle</a:t>
            </a:r>
          </a:p>
          <a:p>
            <a:pPr marL="715703" lvl="1" indent="-457200">
              <a:buFont typeface="+mj-lt"/>
              <a:buAutoNum type="arabicPeriod"/>
            </a:pPr>
            <a:r>
              <a:rPr lang="de-DE" dirty="0">
                <a:solidFill>
                  <a:schemeClr val="accent1"/>
                </a:solidFill>
              </a:rPr>
              <a:t>Lesephase</a:t>
            </a:r>
            <a:r>
              <a:rPr lang="de-DE" dirty="0"/>
              <a:t> </a:t>
            </a:r>
          </a:p>
          <a:p>
            <a:pPr lvl="2"/>
            <a:r>
              <a:rPr lang="de-DE" dirty="0"/>
              <a:t>Bestätigte Datenobjekte der DB lesen</a:t>
            </a:r>
          </a:p>
          <a:p>
            <a:pPr lvl="2"/>
            <a:r>
              <a:rPr lang="de-DE" dirty="0"/>
              <a:t>Aktualisierungen werden nur in lokale Kopien geschrieben</a:t>
            </a:r>
          </a:p>
          <a:p>
            <a:pPr marL="715703" lvl="1" indent="-457200">
              <a:buFont typeface="+mj-lt"/>
              <a:buAutoNum type="arabicPeriod"/>
            </a:pPr>
            <a:r>
              <a:rPr lang="de-DE" dirty="0">
                <a:solidFill>
                  <a:schemeClr val="accent1"/>
                </a:solidFill>
              </a:rPr>
              <a:t>Validierungsphase</a:t>
            </a:r>
          </a:p>
          <a:p>
            <a:pPr lvl="2"/>
            <a:r>
              <a:rPr lang="de-DE" dirty="0"/>
              <a:t>Kontrollmechanismen werden angestoßen, die Serialisierbarkeit/Korrektheit (nachträglich) prüfen</a:t>
            </a:r>
          </a:p>
          <a:p>
            <a:pPr marL="715703" lvl="1" indent="-457200">
              <a:buFont typeface="+mj-lt"/>
              <a:buAutoNum type="arabicPeriod"/>
            </a:pPr>
            <a:r>
              <a:rPr lang="de-DE" dirty="0">
                <a:solidFill>
                  <a:schemeClr val="accent1"/>
                </a:solidFill>
              </a:rPr>
              <a:t>Schreibphase</a:t>
            </a:r>
            <a:r>
              <a:rPr lang="de-DE" dirty="0"/>
              <a:t> </a:t>
            </a:r>
          </a:p>
          <a:p>
            <a:pPr lvl="2"/>
            <a:r>
              <a:rPr lang="de-DE" dirty="0"/>
              <a:t>Wenn Validierungsphase erfolgreich: Aktualisierungen werden auf der DB ausgeführt </a:t>
            </a:r>
          </a:p>
          <a:p>
            <a:pPr lvl="2"/>
            <a:r>
              <a:rPr lang="de-DE" dirty="0"/>
              <a:t>Sonst: Transaktion wird abgebrochen und neu angestoßen</a:t>
            </a:r>
          </a:p>
          <a:p>
            <a:r>
              <a:rPr lang="de-DE" dirty="0"/>
              <a:t>Lohnt sich, wenn es nur selten Konflikte gibt </a:t>
            </a:r>
          </a:p>
          <a:p>
            <a:pPr lvl="1"/>
            <a:r>
              <a:rPr lang="de-DE" dirty="0"/>
              <a:t>Z.B. bei großer DB ➝ verteiltes Arbeiten (an unterschiedlichen Stellen der DB)</a:t>
            </a:r>
            <a:br>
              <a:rPr lang="de-DE" dirty="0"/>
            </a:b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74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B653C3-8790-915E-7D99-DCA871E8CB9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FF769C8-CB3A-1941-791D-0833E7B712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28290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Granularität des Sperrens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/>
              <a:t>Datenobjekt kann alles sein, von Datenbank bis hin zu Datensatz (Zeile einer Tabelle)</a:t>
            </a:r>
          </a:p>
          <a:p>
            <a:r>
              <a:rPr lang="de-DE"/>
              <a:t>Granularität des Sperrens unterliegt Abwägung</a:t>
            </a:r>
          </a:p>
          <a:p>
            <a:pPr>
              <a:buClr>
                <a:schemeClr val="tx1"/>
              </a:buClr>
            </a:pPr>
            <a:r>
              <a:rPr lang="de-DE"/>
              <a:t>Sperren mit multipler Granularität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75</a:t>
            </a:fld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52D30BF-1E8A-6F1C-2925-3CA1B64279E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F321CEA-E0D9-BB2D-A1D0-F0D3BF28E1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T. Braun - Datenbanken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AB01633-F44C-D04C-69EA-EFB4292B59D5}"/>
              </a:ext>
            </a:extLst>
          </p:cNvPr>
          <p:cNvGrpSpPr/>
          <p:nvPr/>
        </p:nvGrpSpPr>
        <p:grpSpPr>
          <a:xfrm>
            <a:off x="5918396" y="2543028"/>
            <a:ext cx="5913279" cy="3362886"/>
            <a:chOff x="7139071" y="2543028"/>
            <a:chExt cx="5913279" cy="336288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BA6372F-0E37-82BF-D470-1770B12AE5FE}"/>
                </a:ext>
              </a:extLst>
            </p:cNvPr>
            <p:cNvSpPr txBox="1"/>
            <p:nvPr/>
          </p:nvSpPr>
          <p:spPr>
            <a:xfrm>
              <a:off x="7650716" y="2994228"/>
              <a:ext cx="4523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/>
                <a:t>DB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5A69C1C-FDEF-4385-51AF-46F34CB79524}"/>
                </a:ext>
              </a:extLst>
            </p:cNvPr>
            <p:cNvSpPr txBox="1"/>
            <p:nvPr/>
          </p:nvSpPr>
          <p:spPr>
            <a:xfrm>
              <a:off x="7269394" y="3629816"/>
              <a:ext cx="12150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/>
                <a:t>Tablespace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D5F1ED2-CD58-BA82-9062-1AAB8BB86D15}"/>
                </a:ext>
              </a:extLst>
            </p:cNvPr>
            <p:cNvSpPr txBox="1"/>
            <p:nvPr/>
          </p:nvSpPr>
          <p:spPr>
            <a:xfrm>
              <a:off x="7452938" y="4265404"/>
              <a:ext cx="8479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/>
                <a:t>Tabelle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8F6450A-1A21-0CAB-14CC-60EC8C65468D}"/>
                </a:ext>
              </a:extLst>
            </p:cNvPr>
            <p:cNvSpPr txBox="1"/>
            <p:nvPr/>
          </p:nvSpPr>
          <p:spPr>
            <a:xfrm>
              <a:off x="7552580" y="4900993"/>
              <a:ext cx="6486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/>
                <a:t>Seite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4C295E-4AE2-2077-1006-2FB1CE950E0E}"/>
                </a:ext>
              </a:extLst>
            </p:cNvPr>
            <p:cNvSpPr txBox="1"/>
            <p:nvPr/>
          </p:nvSpPr>
          <p:spPr>
            <a:xfrm>
              <a:off x="7564282" y="5536582"/>
              <a:ext cx="625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/>
                <a:t>Zeile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80F32B2-C71B-BE15-A15F-E20D5D7381F7}"/>
                </a:ext>
              </a:extLst>
            </p:cNvPr>
            <p:cNvCxnSpPr>
              <a:stCxn id="8" idx="2"/>
              <a:endCxn id="9" idx="0"/>
            </p:cNvCxnSpPr>
            <p:nvPr/>
          </p:nvCxnSpPr>
          <p:spPr>
            <a:xfrm>
              <a:off x="7876900" y="3363560"/>
              <a:ext cx="1" cy="2662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4347A90-D879-155C-1849-CCF030EE913B}"/>
                </a:ext>
              </a:extLst>
            </p:cNvPr>
            <p:cNvCxnSpPr>
              <a:cxnSpLocks/>
              <a:stCxn id="9" idx="2"/>
              <a:endCxn id="10" idx="0"/>
            </p:cNvCxnSpPr>
            <p:nvPr/>
          </p:nvCxnSpPr>
          <p:spPr>
            <a:xfrm>
              <a:off x="7876901" y="3999148"/>
              <a:ext cx="0" cy="2662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E01B6C9-7C66-3A5A-6A83-E5AA1C9A9999}"/>
                </a:ext>
              </a:extLst>
            </p:cNvPr>
            <p:cNvCxnSpPr>
              <a:cxnSpLocks/>
              <a:stCxn id="10" idx="2"/>
              <a:endCxn id="11" idx="0"/>
            </p:cNvCxnSpPr>
            <p:nvPr/>
          </p:nvCxnSpPr>
          <p:spPr>
            <a:xfrm flipH="1">
              <a:off x="7876900" y="4634736"/>
              <a:ext cx="1" cy="26625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C52905C-8CB1-7829-19C3-BA0AC1385D2C}"/>
                </a:ext>
              </a:extLst>
            </p:cNvPr>
            <p:cNvCxnSpPr>
              <a:cxnSpLocks/>
              <a:stCxn id="11" idx="2"/>
              <a:endCxn id="12" idx="0"/>
            </p:cNvCxnSpPr>
            <p:nvPr/>
          </p:nvCxnSpPr>
          <p:spPr>
            <a:xfrm>
              <a:off x="7876900" y="5270325"/>
              <a:ext cx="0" cy="26625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269C5E5-6693-4C78-7075-97C1407FBF19}"/>
                </a:ext>
              </a:extLst>
            </p:cNvPr>
            <p:cNvSpPr txBox="1"/>
            <p:nvPr/>
          </p:nvSpPr>
          <p:spPr>
            <a:xfrm>
              <a:off x="7139071" y="2543028"/>
              <a:ext cx="14756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b="1"/>
                <a:t>Level Sperren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CBAAEAA-EC94-061C-C4E0-9A1977A3DF24}"/>
                </a:ext>
              </a:extLst>
            </p:cNvPr>
            <p:cNvSpPr txBox="1"/>
            <p:nvPr/>
          </p:nvSpPr>
          <p:spPr>
            <a:xfrm>
              <a:off x="8484407" y="2994228"/>
              <a:ext cx="2459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/>
                <a:t>Geringe Nebenläufigkeit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6430FFD-A1B7-F000-D6DE-2487562FF7AC}"/>
                </a:ext>
              </a:extLst>
            </p:cNvPr>
            <p:cNvSpPr txBox="1"/>
            <p:nvPr/>
          </p:nvSpPr>
          <p:spPr>
            <a:xfrm>
              <a:off x="8602067" y="5536582"/>
              <a:ext cx="22242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/>
                <a:t>Hohe Nebenläufigkeit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4C580B3-1DD4-F264-7B11-DD4CC88279B2}"/>
                </a:ext>
              </a:extLst>
            </p:cNvPr>
            <p:cNvSpPr txBox="1"/>
            <p:nvPr/>
          </p:nvSpPr>
          <p:spPr>
            <a:xfrm>
              <a:off x="11299433" y="2994228"/>
              <a:ext cx="17529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/>
                <a:t>Wenig Overhead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9759729-5B54-9974-EA7C-64BCD96821AD}"/>
                </a:ext>
              </a:extLst>
            </p:cNvPr>
            <p:cNvSpPr txBox="1"/>
            <p:nvPr/>
          </p:nvSpPr>
          <p:spPr>
            <a:xfrm>
              <a:off x="11421036" y="5536582"/>
              <a:ext cx="15097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/>
                <a:t>Viel Overhead</a:t>
              </a:r>
            </a:p>
          </p:txBody>
        </p:sp>
        <p:sp>
          <p:nvSpPr>
            <p:cNvPr id="33" name="Down Arrow 32">
              <a:extLst>
                <a:ext uri="{FF2B5EF4-FFF2-40B4-BE49-F238E27FC236}">
                  <a16:creationId xmlns:a16="http://schemas.microsoft.com/office/drawing/2014/main" id="{37E0A4B2-6B22-C013-8085-40A3A9190B5E}"/>
                </a:ext>
              </a:extLst>
            </p:cNvPr>
            <p:cNvSpPr/>
            <p:nvPr/>
          </p:nvSpPr>
          <p:spPr>
            <a:xfrm>
              <a:off x="9517960" y="3375752"/>
              <a:ext cx="803993" cy="2160830"/>
            </a:xfrm>
            <a:custGeom>
              <a:avLst/>
              <a:gdLst>
                <a:gd name="connsiteX0" fmla="*/ 0 w 803993"/>
                <a:gd name="connsiteY0" fmla="*/ 1771026 h 2173022"/>
                <a:gd name="connsiteX1" fmla="*/ 200998 w 803993"/>
                <a:gd name="connsiteY1" fmla="*/ 1771026 h 2173022"/>
                <a:gd name="connsiteX2" fmla="*/ 200998 w 803993"/>
                <a:gd name="connsiteY2" fmla="*/ 0 h 2173022"/>
                <a:gd name="connsiteX3" fmla="*/ 602995 w 803993"/>
                <a:gd name="connsiteY3" fmla="*/ 0 h 2173022"/>
                <a:gd name="connsiteX4" fmla="*/ 602995 w 803993"/>
                <a:gd name="connsiteY4" fmla="*/ 1771026 h 2173022"/>
                <a:gd name="connsiteX5" fmla="*/ 803993 w 803993"/>
                <a:gd name="connsiteY5" fmla="*/ 1771026 h 2173022"/>
                <a:gd name="connsiteX6" fmla="*/ 401997 w 803993"/>
                <a:gd name="connsiteY6" fmla="*/ 2173022 h 2173022"/>
                <a:gd name="connsiteX7" fmla="*/ 0 w 803993"/>
                <a:gd name="connsiteY7" fmla="*/ 1771026 h 2173022"/>
                <a:gd name="connsiteX0" fmla="*/ 0 w 803993"/>
                <a:gd name="connsiteY0" fmla="*/ 1771026 h 2173022"/>
                <a:gd name="connsiteX1" fmla="*/ 200998 w 803993"/>
                <a:gd name="connsiteY1" fmla="*/ 1771026 h 2173022"/>
                <a:gd name="connsiteX2" fmla="*/ 335110 w 803993"/>
                <a:gd name="connsiteY2" fmla="*/ 12192 h 2173022"/>
                <a:gd name="connsiteX3" fmla="*/ 602995 w 803993"/>
                <a:gd name="connsiteY3" fmla="*/ 0 h 2173022"/>
                <a:gd name="connsiteX4" fmla="*/ 602995 w 803993"/>
                <a:gd name="connsiteY4" fmla="*/ 1771026 h 2173022"/>
                <a:gd name="connsiteX5" fmla="*/ 803993 w 803993"/>
                <a:gd name="connsiteY5" fmla="*/ 1771026 h 2173022"/>
                <a:gd name="connsiteX6" fmla="*/ 401997 w 803993"/>
                <a:gd name="connsiteY6" fmla="*/ 2173022 h 2173022"/>
                <a:gd name="connsiteX7" fmla="*/ 0 w 803993"/>
                <a:gd name="connsiteY7" fmla="*/ 1771026 h 2173022"/>
                <a:gd name="connsiteX0" fmla="*/ 0 w 803993"/>
                <a:gd name="connsiteY0" fmla="*/ 1758834 h 2160830"/>
                <a:gd name="connsiteX1" fmla="*/ 200998 w 803993"/>
                <a:gd name="connsiteY1" fmla="*/ 1758834 h 2160830"/>
                <a:gd name="connsiteX2" fmla="*/ 335110 w 803993"/>
                <a:gd name="connsiteY2" fmla="*/ 0 h 2160830"/>
                <a:gd name="connsiteX3" fmla="*/ 493267 w 803993"/>
                <a:gd name="connsiteY3" fmla="*/ 0 h 2160830"/>
                <a:gd name="connsiteX4" fmla="*/ 602995 w 803993"/>
                <a:gd name="connsiteY4" fmla="*/ 1758834 h 2160830"/>
                <a:gd name="connsiteX5" fmla="*/ 803993 w 803993"/>
                <a:gd name="connsiteY5" fmla="*/ 1758834 h 2160830"/>
                <a:gd name="connsiteX6" fmla="*/ 401997 w 803993"/>
                <a:gd name="connsiteY6" fmla="*/ 2160830 h 2160830"/>
                <a:gd name="connsiteX7" fmla="*/ 0 w 803993"/>
                <a:gd name="connsiteY7" fmla="*/ 1758834 h 216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3993" h="2160830">
                  <a:moveTo>
                    <a:pt x="0" y="1758834"/>
                  </a:moveTo>
                  <a:lnTo>
                    <a:pt x="200998" y="1758834"/>
                  </a:lnTo>
                  <a:lnTo>
                    <a:pt x="335110" y="0"/>
                  </a:lnTo>
                  <a:lnTo>
                    <a:pt x="493267" y="0"/>
                  </a:lnTo>
                  <a:lnTo>
                    <a:pt x="602995" y="1758834"/>
                  </a:lnTo>
                  <a:lnTo>
                    <a:pt x="803993" y="1758834"/>
                  </a:lnTo>
                  <a:lnTo>
                    <a:pt x="401997" y="2160830"/>
                  </a:lnTo>
                  <a:lnTo>
                    <a:pt x="0" y="175883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Down Arrow 32">
              <a:extLst>
                <a:ext uri="{FF2B5EF4-FFF2-40B4-BE49-F238E27FC236}">
                  <a16:creationId xmlns:a16="http://schemas.microsoft.com/office/drawing/2014/main" id="{E6665DCA-1268-3856-7793-4F86B75A9695}"/>
                </a:ext>
              </a:extLst>
            </p:cNvPr>
            <p:cNvSpPr/>
            <p:nvPr/>
          </p:nvSpPr>
          <p:spPr>
            <a:xfrm>
              <a:off x="11779594" y="3363560"/>
              <a:ext cx="803993" cy="2160830"/>
            </a:xfrm>
            <a:custGeom>
              <a:avLst/>
              <a:gdLst>
                <a:gd name="connsiteX0" fmla="*/ 0 w 803993"/>
                <a:gd name="connsiteY0" fmla="*/ 1771026 h 2173022"/>
                <a:gd name="connsiteX1" fmla="*/ 200998 w 803993"/>
                <a:gd name="connsiteY1" fmla="*/ 1771026 h 2173022"/>
                <a:gd name="connsiteX2" fmla="*/ 200998 w 803993"/>
                <a:gd name="connsiteY2" fmla="*/ 0 h 2173022"/>
                <a:gd name="connsiteX3" fmla="*/ 602995 w 803993"/>
                <a:gd name="connsiteY3" fmla="*/ 0 h 2173022"/>
                <a:gd name="connsiteX4" fmla="*/ 602995 w 803993"/>
                <a:gd name="connsiteY4" fmla="*/ 1771026 h 2173022"/>
                <a:gd name="connsiteX5" fmla="*/ 803993 w 803993"/>
                <a:gd name="connsiteY5" fmla="*/ 1771026 h 2173022"/>
                <a:gd name="connsiteX6" fmla="*/ 401997 w 803993"/>
                <a:gd name="connsiteY6" fmla="*/ 2173022 h 2173022"/>
                <a:gd name="connsiteX7" fmla="*/ 0 w 803993"/>
                <a:gd name="connsiteY7" fmla="*/ 1771026 h 2173022"/>
                <a:gd name="connsiteX0" fmla="*/ 0 w 803993"/>
                <a:gd name="connsiteY0" fmla="*/ 1771026 h 2173022"/>
                <a:gd name="connsiteX1" fmla="*/ 200998 w 803993"/>
                <a:gd name="connsiteY1" fmla="*/ 1771026 h 2173022"/>
                <a:gd name="connsiteX2" fmla="*/ 335110 w 803993"/>
                <a:gd name="connsiteY2" fmla="*/ 12192 h 2173022"/>
                <a:gd name="connsiteX3" fmla="*/ 602995 w 803993"/>
                <a:gd name="connsiteY3" fmla="*/ 0 h 2173022"/>
                <a:gd name="connsiteX4" fmla="*/ 602995 w 803993"/>
                <a:gd name="connsiteY4" fmla="*/ 1771026 h 2173022"/>
                <a:gd name="connsiteX5" fmla="*/ 803993 w 803993"/>
                <a:gd name="connsiteY5" fmla="*/ 1771026 h 2173022"/>
                <a:gd name="connsiteX6" fmla="*/ 401997 w 803993"/>
                <a:gd name="connsiteY6" fmla="*/ 2173022 h 2173022"/>
                <a:gd name="connsiteX7" fmla="*/ 0 w 803993"/>
                <a:gd name="connsiteY7" fmla="*/ 1771026 h 2173022"/>
                <a:gd name="connsiteX0" fmla="*/ 0 w 803993"/>
                <a:gd name="connsiteY0" fmla="*/ 1758834 h 2160830"/>
                <a:gd name="connsiteX1" fmla="*/ 200998 w 803993"/>
                <a:gd name="connsiteY1" fmla="*/ 1758834 h 2160830"/>
                <a:gd name="connsiteX2" fmla="*/ 335110 w 803993"/>
                <a:gd name="connsiteY2" fmla="*/ 0 h 2160830"/>
                <a:gd name="connsiteX3" fmla="*/ 493267 w 803993"/>
                <a:gd name="connsiteY3" fmla="*/ 0 h 2160830"/>
                <a:gd name="connsiteX4" fmla="*/ 602995 w 803993"/>
                <a:gd name="connsiteY4" fmla="*/ 1758834 h 2160830"/>
                <a:gd name="connsiteX5" fmla="*/ 803993 w 803993"/>
                <a:gd name="connsiteY5" fmla="*/ 1758834 h 2160830"/>
                <a:gd name="connsiteX6" fmla="*/ 401997 w 803993"/>
                <a:gd name="connsiteY6" fmla="*/ 2160830 h 2160830"/>
                <a:gd name="connsiteX7" fmla="*/ 0 w 803993"/>
                <a:gd name="connsiteY7" fmla="*/ 1758834 h 216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3993" h="2160830">
                  <a:moveTo>
                    <a:pt x="0" y="1758834"/>
                  </a:moveTo>
                  <a:lnTo>
                    <a:pt x="200998" y="1758834"/>
                  </a:lnTo>
                  <a:lnTo>
                    <a:pt x="335110" y="0"/>
                  </a:lnTo>
                  <a:lnTo>
                    <a:pt x="493267" y="0"/>
                  </a:lnTo>
                  <a:lnTo>
                    <a:pt x="602995" y="1758834"/>
                  </a:lnTo>
                  <a:lnTo>
                    <a:pt x="803993" y="1758834"/>
                  </a:lnTo>
                  <a:lnTo>
                    <a:pt x="401997" y="2160830"/>
                  </a:lnTo>
                  <a:lnTo>
                    <a:pt x="0" y="175883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86172621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Sperren mit multipler Granularität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sz="2400" dirty="0"/>
                  <a:t>Granularität von Sperren für jede Transaktion entscheiden (abhängig von Charakteristik)</a:t>
                </a:r>
              </a:p>
              <a:p>
                <a:pPr lvl="1"/>
                <a:r>
                  <a:rPr lang="de-DE" sz="2000" dirty="0"/>
                  <a:t>Zeilenweise Sperre z.B. für </a:t>
                </a:r>
              </a:p>
              <a:p>
                <a:pPr lvl="1"/>
                <a:endParaRPr lang="de-DE" sz="2000" dirty="0"/>
              </a:p>
              <a:p>
                <a:pPr lvl="1"/>
                <a:endParaRPr lang="de-DE" sz="2000" dirty="0"/>
              </a:p>
              <a:p>
                <a:pPr lvl="1"/>
                <a:endParaRPr lang="de-DE" sz="2000" dirty="0"/>
              </a:p>
              <a:p>
                <a:pPr lvl="1"/>
                <a:r>
                  <a:rPr lang="de-DE" sz="2000" dirty="0"/>
                  <a:t>und eine Tabellen-Sperre für</a:t>
                </a:r>
              </a:p>
              <a:p>
                <a:pPr lvl="1"/>
                <a:endParaRPr lang="de-DE" sz="2000" dirty="0"/>
              </a:p>
              <a:p>
                <a:pPr lvl="1"/>
                <a:endParaRPr lang="de-DE" sz="2000" dirty="0"/>
              </a:p>
              <a:p>
                <a:pPr lvl="1"/>
                <a:endParaRPr lang="de-DE" sz="2000" dirty="0"/>
              </a:p>
              <a:p>
                <a:r>
                  <a:rPr lang="de-DE" sz="2400" dirty="0"/>
                  <a:t>Wie können die Sperren für die Transaktionen koordiniert werden?</a:t>
                </a:r>
              </a:p>
              <a:p>
                <a:pPr lvl="1"/>
                <a:r>
                  <a:rPr lang="de-DE" sz="2000" dirty="0"/>
                  <a:t>Für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de-DE" sz="20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sz="2000" dirty="0"/>
                  <a:t> sollen nicht für alle Tupel umständlich Sperrkonflikte analysiert werden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76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>
                <a:spLocks noChangeArrowheads="1"/>
              </p:cNvSpPr>
              <p:nvPr/>
            </p:nvSpPr>
            <p:spPr bwMode="auto">
              <a:xfrm>
                <a:off x="880472" y="2445041"/>
                <a:ext cx="3175999" cy="828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de-DE" sz="1600" b="1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select *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𝑄</m:t>
                        </m:r>
                      </m:e>
                      <m:sub>
                        <m:r>
                          <a:rPr lang="de-DE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1</m:t>
                        </m:r>
                      </m:sub>
                    </m:sSub>
                  </m:oMath>
                </a14:m>
                <a:endParaRPr lang="de-DE" sz="16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pPr>
                  <a:defRPr/>
                </a:pPr>
                <a:r>
                  <a:rPr lang="de-DE" sz="1600" b="1" dirty="0" err="1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from</a:t>
                </a:r>
                <a:r>
                  <a:rPr lang="de-DE" sz="1600" b="1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de-DE" sz="16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Kunden</a:t>
                </a:r>
              </a:p>
              <a:p>
                <a:pPr>
                  <a:defRPr/>
                </a:pPr>
                <a:r>
                  <a:rPr lang="de-DE" sz="1600" b="1" dirty="0" err="1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where</a:t>
                </a:r>
                <a:r>
                  <a:rPr lang="de-DE" sz="1600" b="1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de-DE" sz="1600" dirty="0" err="1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Kunden_ID</a:t>
                </a:r>
                <a:r>
                  <a:rPr lang="de-DE" sz="16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= 42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0472" y="2445041"/>
                <a:ext cx="3175999" cy="8284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headEnd/>
                <a:tailEnd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4"/>
              <p:cNvSpPr>
                <a:spLocks noChangeArrowheads="1"/>
              </p:cNvSpPr>
              <p:nvPr/>
            </p:nvSpPr>
            <p:spPr bwMode="auto">
              <a:xfrm>
                <a:off x="880472" y="3797682"/>
                <a:ext cx="3180744" cy="582211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de-DE" sz="1600" b="1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select * 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𝑄</m:t>
                        </m:r>
                      </m:e>
                      <m:sub>
                        <m:r>
                          <a:rPr lang="de-DE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2</m:t>
                        </m:r>
                      </m:sub>
                    </m:sSub>
                  </m:oMath>
                </a14:m>
                <a:br>
                  <a:rPr lang="de-DE" sz="1600" b="1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de-DE" sz="1600" b="1" dirty="0" err="1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from</a:t>
                </a:r>
                <a:r>
                  <a:rPr lang="de-DE" sz="1600" b="1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de-DE" sz="16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Kunden</a:t>
                </a:r>
              </a:p>
            </p:txBody>
          </p:sp>
        </mc:Choice>
        <mc:Fallback xmlns="">
          <p:sp>
            <p:nvSpPr>
              <p:cNvPr id="6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0472" y="3797682"/>
                <a:ext cx="3180744" cy="5822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headEnd/>
                <a:tailEnd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3156A08-458B-5BB1-7EE5-23B3ACB5C34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41AE76-B07F-CB01-36A7-24E06ABC5E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12562902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Vorhabens-Sperren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DBs setzen Vorhabens-Sperren (</a:t>
                </a:r>
                <a:r>
                  <a:rPr lang="de-DE" i="1" dirty="0" err="1">
                    <a:solidFill>
                      <a:schemeClr val="accent1"/>
                    </a:solidFill>
                  </a:rPr>
                  <a:t>intention</a:t>
                </a:r>
                <a:r>
                  <a:rPr lang="de-DE" i="1" dirty="0">
                    <a:solidFill>
                      <a:schemeClr val="accent1"/>
                    </a:solidFill>
                  </a:rPr>
                  <a:t> </a:t>
                </a:r>
                <a:r>
                  <a:rPr lang="de-DE" i="1" dirty="0" err="1">
                    <a:solidFill>
                      <a:schemeClr val="accent1"/>
                    </a:solidFill>
                  </a:rPr>
                  <a:t>lock</a:t>
                </a:r>
                <a:r>
                  <a:rPr lang="de-DE" dirty="0" err="1">
                    <a:solidFill>
                      <a:schemeClr val="accent1"/>
                    </a:solidFill>
                  </a:rPr>
                  <a:t>s</a:t>
                </a:r>
                <a:r>
                  <a:rPr lang="de-DE" dirty="0"/>
                  <a:t>) für verschiedene Sperrgranularitäten ein</a:t>
                </a:r>
              </a:p>
              <a:p>
                <a:pPr lvl="1"/>
                <a:r>
                  <a:rPr lang="de-DE" dirty="0"/>
                  <a:t>Sperrmodus </a:t>
                </a:r>
                <a:r>
                  <a:rPr lang="de-DE" dirty="0">
                    <a:solidFill>
                      <a:schemeClr val="accent1"/>
                    </a:solidFill>
                  </a:rPr>
                  <a:t>Intention Share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IS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)</a:t>
                </a:r>
              </a:p>
              <a:p>
                <a:pPr lvl="1"/>
                <a:r>
                  <a:rPr lang="de-DE" dirty="0"/>
                  <a:t>Sperrmodus </a:t>
                </a:r>
                <a:r>
                  <a:rPr lang="de-DE" dirty="0">
                    <a:solidFill>
                      <a:schemeClr val="accent1"/>
                    </a:solidFill>
                  </a:rPr>
                  <a:t>Intention </a:t>
                </a:r>
                <a:r>
                  <a:rPr lang="de-DE" dirty="0" err="1">
                    <a:solidFill>
                      <a:schemeClr val="accent1"/>
                    </a:solidFill>
                  </a:rPr>
                  <a:t>Exclusive</a:t>
                </a:r>
                <a:r>
                  <a:rPr lang="de-DE" dirty="0">
                    <a:solidFill>
                      <a:schemeClr val="accent1"/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IX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)</a:t>
                </a:r>
              </a:p>
              <a:p>
                <a:pPr lvl="1"/>
                <a:r>
                  <a:rPr lang="de-DE" dirty="0" err="1"/>
                  <a:t>Kompatabilitätsmatrix</a:t>
                </a:r>
                <a:r>
                  <a:rPr lang="de-DE" dirty="0"/>
                  <a:t> rechts</a:t>
                </a:r>
              </a:p>
              <a:p>
                <a:pPr>
                  <a:tabLst>
                    <a:tab pos="4219575" algn="l"/>
                  </a:tabLst>
                </a:pPr>
                <a:r>
                  <a:rPr lang="de-DE" dirty="0"/>
                  <a:t>Eine Sperre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de-DE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_</m:t>
                    </m:r>
                  </m:oMath>
                </a14:m>
                <a:r>
                  <a:rPr lang="de-DE" dirty="0"/>
                  <a:t> auf einer gröberen Ebene bedeutet, dass es eine Sperre </a:t>
                </a:r>
                <a14:m>
                  <m:oMath xmlns:m="http://schemas.openxmlformats.org/officeDocument/2006/math">
                    <m:r>
                      <a:rPr lang="de-DE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_</m:t>
                    </m:r>
                  </m:oMath>
                </a14:m>
                <a:r>
                  <a:rPr lang="de-DE" dirty="0"/>
                  <a:t> auf einer niederen Ebene gibt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r="-177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77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447E75-28AD-EDBB-9BF8-03689A8C40E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55CD08-5061-7F4A-A853-F6CA30B49B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33401C1E-A091-1037-AB64-2D5FB1424A4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30918334"/>
                  </p:ext>
                </p:extLst>
              </p:nvPr>
            </p:nvGraphicFramePr>
            <p:xfrm>
              <a:off x="6883491" y="4051714"/>
              <a:ext cx="4948184" cy="1854200"/>
            </p:xfrm>
            <a:graphic>
              <a:graphicData uri="http://schemas.openxmlformats.org/drawingml/2006/table">
                <a:tbl>
                  <a:tblPr firstRow="1" firstCol="1" bandRow="1">
                    <a:tableStyleId>{6E25E649-3F16-4E02-A733-19D2CDBF48F0}</a:tableStyleId>
                  </a:tblPr>
                  <a:tblGrid>
                    <a:gridCol w="1449987">
                      <a:extLst>
                        <a:ext uri="{9D8B030D-6E8A-4147-A177-3AD203B41FA5}">
                          <a16:colId xmlns:a16="http://schemas.microsoft.com/office/drawing/2014/main" val="1337593512"/>
                        </a:ext>
                      </a:extLst>
                    </a:gridCol>
                    <a:gridCol w="698715">
                      <a:extLst>
                        <a:ext uri="{9D8B030D-6E8A-4147-A177-3AD203B41FA5}">
                          <a16:colId xmlns:a16="http://schemas.microsoft.com/office/drawing/2014/main" val="841482728"/>
                        </a:ext>
                      </a:extLst>
                    </a:gridCol>
                    <a:gridCol w="701026">
                      <a:extLst>
                        <a:ext uri="{9D8B030D-6E8A-4147-A177-3AD203B41FA5}">
                          <a16:colId xmlns:a16="http://schemas.microsoft.com/office/drawing/2014/main" val="4283082235"/>
                        </a:ext>
                      </a:extLst>
                    </a:gridCol>
                    <a:gridCol w="701026">
                      <a:extLst>
                        <a:ext uri="{9D8B030D-6E8A-4147-A177-3AD203B41FA5}">
                          <a16:colId xmlns:a16="http://schemas.microsoft.com/office/drawing/2014/main" val="2683670501"/>
                        </a:ext>
                      </a:extLst>
                    </a:gridCol>
                    <a:gridCol w="698715">
                      <a:extLst>
                        <a:ext uri="{9D8B030D-6E8A-4147-A177-3AD203B41FA5}">
                          <a16:colId xmlns:a16="http://schemas.microsoft.com/office/drawing/2014/main" val="1919021396"/>
                        </a:ext>
                      </a:extLst>
                    </a:gridCol>
                    <a:gridCol w="698715">
                      <a:extLst>
                        <a:ext uri="{9D8B030D-6E8A-4147-A177-3AD203B41FA5}">
                          <a16:colId xmlns:a16="http://schemas.microsoft.com/office/drawing/2014/main" val="299058847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de-DE" dirty="0"/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de-DE" i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i="0" dirty="0" smtClean="0"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</m:oMath>
                            </m:oMathPara>
                          </a14:m>
                          <a:endParaRPr lang="de-DE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i="0" dirty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oMath>
                            </m:oMathPara>
                          </a14:m>
                          <a:endParaRPr lang="de-DE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i="0" dirty="0" smtClean="0">
                                    <a:latin typeface="Cambria Math" panose="02040503050406030204" pitchFamily="18" charset="0"/>
                                  </a:rPr>
                                  <m:t>IS</m:t>
                                </m:r>
                              </m:oMath>
                            </m:oMathPara>
                          </a14:m>
                          <a:endParaRPr lang="de-DE" b="0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i="0" dirty="0" smtClean="0">
                                    <a:latin typeface="Cambria Math" panose="02040503050406030204" pitchFamily="18" charset="0"/>
                                  </a:rPr>
                                  <m:t>IX</m:t>
                                </m:r>
                              </m:oMath>
                            </m:oMathPara>
                          </a14:m>
                          <a:endParaRPr lang="de-DE" b="0" i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813613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i="0" dirty="0" smtClean="0"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</m:oMath>
                            </m:oMathPara>
                          </a14:m>
                          <a:endParaRPr lang="de-DE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  <a:endParaRPr lang="de-DE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b="1" dirty="0"/>
                            <a:t>✓</a:t>
                          </a:r>
                          <a:endParaRPr lang="de-DE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3542739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i="0" dirty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oMath>
                            </m:oMathPara>
                          </a14:m>
                          <a:endParaRPr lang="de-DE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  <a:endParaRPr lang="de-DE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433877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i="0" dirty="0" smtClean="0">
                                    <a:latin typeface="Cambria Math" panose="02040503050406030204" pitchFamily="18" charset="0"/>
                                  </a:rPr>
                                  <m:t>IS</m:t>
                                </m:r>
                              </m:oMath>
                            </m:oMathPara>
                          </a14:m>
                          <a:endParaRPr lang="de-DE" b="0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344882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i="0" dirty="0" smtClean="0">
                                    <a:latin typeface="Cambria Math" panose="02040503050406030204" pitchFamily="18" charset="0"/>
                                  </a:rPr>
                                  <m:t>IX</m:t>
                                </m:r>
                              </m:oMath>
                            </m:oMathPara>
                          </a14:m>
                          <a:endParaRPr lang="de-DE" b="0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100566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33401C1E-A091-1037-AB64-2D5FB1424A4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30918334"/>
                  </p:ext>
                </p:extLst>
              </p:nvPr>
            </p:nvGraphicFramePr>
            <p:xfrm>
              <a:off x="6883491" y="4051714"/>
              <a:ext cx="4948184" cy="1854200"/>
            </p:xfrm>
            <a:graphic>
              <a:graphicData uri="http://schemas.openxmlformats.org/drawingml/2006/table">
                <a:tbl>
                  <a:tblPr firstRow="1" firstCol="1" bandRow="1">
                    <a:tableStyleId>{6E25E649-3F16-4E02-A733-19D2CDBF48F0}</a:tableStyleId>
                  </a:tblPr>
                  <a:tblGrid>
                    <a:gridCol w="1449987">
                      <a:extLst>
                        <a:ext uri="{9D8B030D-6E8A-4147-A177-3AD203B41FA5}">
                          <a16:colId xmlns:a16="http://schemas.microsoft.com/office/drawing/2014/main" val="1337593512"/>
                        </a:ext>
                      </a:extLst>
                    </a:gridCol>
                    <a:gridCol w="698715">
                      <a:extLst>
                        <a:ext uri="{9D8B030D-6E8A-4147-A177-3AD203B41FA5}">
                          <a16:colId xmlns:a16="http://schemas.microsoft.com/office/drawing/2014/main" val="841482728"/>
                        </a:ext>
                      </a:extLst>
                    </a:gridCol>
                    <a:gridCol w="701026">
                      <a:extLst>
                        <a:ext uri="{9D8B030D-6E8A-4147-A177-3AD203B41FA5}">
                          <a16:colId xmlns:a16="http://schemas.microsoft.com/office/drawing/2014/main" val="4283082235"/>
                        </a:ext>
                      </a:extLst>
                    </a:gridCol>
                    <a:gridCol w="701026">
                      <a:extLst>
                        <a:ext uri="{9D8B030D-6E8A-4147-A177-3AD203B41FA5}">
                          <a16:colId xmlns:a16="http://schemas.microsoft.com/office/drawing/2014/main" val="2683670501"/>
                        </a:ext>
                      </a:extLst>
                    </a:gridCol>
                    <a:gridCol w="698715">
                      <a:extLst>
                        <a:ext uri="{9D8B030D-6E8A-4147-A177-3AD203B41FA5}">
                          <a16:colId xmlns:a16="http://schemas.microsoft.com/office/drawing/2014/main" val="1919021396"/>
                        </a:ext>
                      </a:extLst>
                    </a:gridCol>
                    <a:gridCol w="698715">
                      <a:extLst>
                        <a:ext uri="{9D8B030D-6E8A-4147-A177-3AD203B41FA5}">
                          <a16:colId xmlns:a16="http://schemas.microsoft.com/office/drawing/2014/main" val="299058847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de-DE" dirty="0"/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9091" t="-6897" r="-403636" b="-4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3571" t="-6897" r="-296429" b="-4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10909" t="-6897" r="-201818" b="-4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10909" t="-6897" r="-101818" b="-4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0909" t="-6897" r="-1818" b="-4310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813613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877" t="-103333" r="-242982" b="-3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  <a:endParaRPr lang="de-DE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b="1" dirty="0"/>
                            <a:t>✓</a:t>
                          </a:r>
                          <a:endParaRPr lang="de-DE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3542739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877" t="-210345" r="-242982" b="-2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  <a:endParaRPr lang="de-DE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433877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877" t="-300000" r="-242982" b="-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344882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877" t="-413793" r="-242982" b="-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1005665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08B404C5-4914-24AC-F1E3-675DA6CF7179}"/>
              </a:ext>
            </a:extLst>
          </p:cNvPr>
          <p:cNvSpPr txBox="1"/>
          <p:nvPr/>
        </p:nvSpPr>
        <p:spPr>
          <a:xfrm>
            <a:off x="7572846" y="4020796"/>
            <a:ext cx="75655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b="1" dirty="0">
                <a:solidFill>
                  <a:schemeClr val="bg1"/>
                </a:solidFill>
              </a:rPr>
              <a:t>Zustand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650DCB-F009-E843-9268-E2834F17FE64}"/>
              </a:ext>
            </a:extLst>
          </p:cNvPr>
          <p:cNvSpPr txBox="1"/>
          <p:nvPr/>
        </p:nvSpPr>
        <p:spPr>
          <a:xfrm>
            <a:off x="6828137" y="4170837"/>
            <a:ext cx="10926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b="1" dirty="0">
                <a:solidFill>
                  <a:schemeClr val="bg1"/>
                </a:solidFill>
              </a:rPr>
              <a:t>Anforderung</a:t>
            </a:r>
          </a:p>
        </p:txBody>
      </p:sp>
    </p:spTree>
    <p:extLst>
      <p:ext uri="{BB962C8B-B14F-4D97-AF65-F5344CB8AC3E}">
        <p14:creationId xmlns:p14="http://schemas.microsoft.com/office/powerpoint/2010/main" val="264770162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Vorhabens-Sperren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8291306" cy="4240848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Protokoll für Sperren auf mehreren Ebenen: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Eine Transaktion kann jede Ebene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de-DE" dirty="0"/>
                  <a:t> in Modus </a:t>
                </a:r>
                <a14:m>
                  <m:oMath xmlns:m="http://schemas.openxmlformats.org/officeDocument/2006/math">
                    <m:r>
                      <a:rPr lang="de-DE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_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 b="0" i="0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de-DE" b="0" i="0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</m:d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:r>
                  <a:rPr lang="de-DE" dirty="0"/>
                  <a:t>sperren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Bevor Ebene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de-DE" dirty="0"/>
                  <a:t> in Modus </a:t>
                </a:r>
                <a14:m>
                  <m:oMath xmlns:m="http://schemas.openxmlformats.org/officeDocument/2006/math">
                    <m:r>
                      <a:rPr lang="de-DE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_</m:t>
                    </m:r>
                  </m:oMath>
                </a14:m>
                <a:r>
                  <a:rPr lang="de-DE" dirty="0"/>
                  <a:t> gesperrt werden kann, muss eine Sperre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de-DE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_</m:t>
                    </m:r>
                  </m:oMath>
                </a14:m>
                <a:r>
                  <a:rPr lang="de-DE" dirty="0"/>
                  <a:t> für alle gröberen Ebenen gewonnen werden</a:t>
                </a:r>
              </a:p>
              <a:p>
                <a:r>
                  <a:rPr lang="de-DE" dirty="0"/>
                  <a:t>Beispiel</a:t>
                </a:r>
              </a:p>
              <a:p>
                <a:pPr lvl="1"/>
                <a:r>
                  <a:rPr lang="de-DE" dirty="0"/>
                  <a:t>Anfrage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 würde anfordern</a:t>
                </a:r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IS</m:t>
                    </m:r>
                  </m:oMath>
                </a14:m>
                <a:r>
                  <a:rPr lang="de-DE" dirty="0"/>
                  <a:t>-Sperre für Tabelle Kunden (plus </a:t>
                </a:r>
                <a:r>
                  <a:rPr lang="de-DE" dirty="0" err="1"/>
                  <a:t>Tablespace</a:t>
                </a:r>
                <a:r>
                  <a:rPr lang="de-DE" dirty="0"/>
                  <a:t> + DB)</a:t>
                </a:r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de-DE" dirty="0"/>
                  <a:t>-Sperre auf dem Tupel mit </a:t>
                </a:r>
                <a:r>
                  <a:rPr lang="de-DE" dirty="0" err="1"/>
                  <a:t>Kunden_ID</a:t>
                </a:r>
                <a:r>
                  <a:rPr lang="de-DE" dirty="0"/>
                  <a:t>=42</a:t>
                </a:r>
              </a:p>
              <a:p>
                <a:pPr lvl="1"/>
                <a:r>
                  <a:rPr lang="de-DE" dirty="0"/>
                  <a:t>Anfrage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 würde anfordern</a:t>
                </a:r>
              </a:p>
              <a:p>
                <a:pPr lvl="2"/>
                <a:r>
                  <a:rPr lang="de-DE" dirty="0"/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IS</m:t>
                    </m:r>
                  </m:oMath>
                </a14:m>
                <a:r>
                  <a:rPr lang="de-DE" dirty="0"/>
                  <a:t>-Sperren für </a:t>
                </a:r>
                <a:r>
                  <a:rPr lang="de-DE" dirty="0" err="1"/>
                  <a:t>Tablespace</a:t>
                </a:r>
                <a:r>
                  <a:rPr lang="de-DE" dirty="0"/>
                  <a:t> + DB)</a:t>
                </a:r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de-DE" dirty="0"/>
                  <a:t>-Sperre für die Tabelle Kunden 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8291306" cy="4240848"/>
              </a:xfrm>
              <a:blipFill>
                <a:blip r:embed="rId2"/>
                <a:stretch>
                  <a:fillRect l="-2141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78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8F7F7B-DB07-A01E-6CE3-1B3E216CC86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59AEB87-43B6-2FDB-482F-24423A17F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D45B8732-E4C7-800B-8B36-437583388B4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99791624"/>
                  </p:ext>
                </p:extLst>
              </p:nvPr>
            </p:nvGraphicFramePr>
            <p:xfrm>
              <a:off x="6883491" y="4051714"/>
              <a:ext cx="4948184" cy="1854200"/>
            </p:xfrm>
            <a:graphic>
              <a:graphicData uri="http://schemas.openxmlformats.org/drawingml/2006/table">
                <a:tbl>
                  <a:tblPr firstRow="1" firstCol="1" bandRow="1">
                    <a:tableStyleId>{6E25E649-3F16-4E02-A733-19D2CDBF48F0}</a:tableStyleId>
                  </a:tblPr>
                  <a:tblGrid>
                    <a:gridCol w="1449987">
                      <a:extLst>
                        <a:ext uri="{9D8B030D-6E8A-4147-A177-3AD203B41FA5}">
                          <a16:colId xmlns:a16="http://schemas.microsoft.com/office/drawing/2014/main" val="1337593512"/>
                        </a:ext>
                      </a:extLst>
                    </a:gridCol>
                    <a:gridCol w="698715">
                      <a:extLst>
                        <a:ext uri="{9D8B030D-6E8A-4147-A177-3AD203B41FA5}">
                          <a16:colId xmlns:a16="http://schemas.microsoft.com/office/drawing/2014/main" val="841482728"/>
                        </a:ext>
                      </a:extLst>
                    </a:gridCol>
                    <a:gridCol w="701026">
                      <a:extLst>
                        <a:ext uri="{9D8B030D-6E8A-4147-A177-3AD203B41FA5}">
                          <a16:colId xmlns:a16="http://schemas.microsoft.com/office/drawing/2014/main" val="4283082235"/>
                        </a:ext>
                      </a:extLst>
                    </a:gridCol>
                    <a:gridCol w="701026">
                      <a:extLst>
                        <a:ext uri="{9D8B030D-6E8A-4147-A177-3AD203B41FA5}">
                          <a16:colId xmlns:a16="http://schemas.microsoft.com/office/drawing/2014/main" val="2683670501"/>
                        </a:ext>
                      </a:extLst>
                    </a:gridCol>
                    <a:gridCol w="698715">
                      <a:extLst>
                        <a:ext uri="{9D8B030D-6E8A-4147-A177-3AD203B41FA5}">
                          <a16:colId xmlns:a16="http://schemas.microsoft.com/office/drawing/2014/main" val="1919021396"/>
                        </a:ext>
                      </a:extLst>
                    </a:gridCol>
                    <a:gridCol w="698715">
                      <a:extLst>
                        <a:ext uri="{9D8B030D-6E8A-4147-A177-3AD203B41FA5}">
                          <a16:colId xmlns:a16="http://schemas.microsoft.com/office/drawing/2014/main" val="299058847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de-DE" dirty="0"/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de-DE" i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i="0" dirty="0" smtClean="0"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</m:oMath>
                            </m:oMathPara>
                          </a14:m>
                          <a:endParaRPr lang="de-DE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i="0" dirty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oMath>
                            </m:oMathPara>
                          </a14:m>
                          <a:endParaRPr lang="de-DE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i="0" dirty="0" smtClean="0">
                                    <a:latin typeface="Cambria Math" panose="02040503050406030204" pitchFamily="18" charset="0"/>
                                  </a:rPr>
                                  <m:t>IS</m:t>
                                </m:r>
                              </m:oMath>
                            </m:oMathPara>
                          </a14:m>
                          <a:endParaRPr lang="de-DE" b="0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i="0" dirty="0" smtClean="0">
                                    <a:latin typeface="Cambria Math" panose="02040503050406030204" pitchFamily="18" charset="0"/>
                                  </a:rPr>
                                  <m:t>IX</m:t>
                                </m:r>
                              </m:oMath>
                            </m:oMathPara>
                          </a14:m>
                          <a:endParaRPr lang="de-DE" b="0" i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813613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i="0" dirty="0" smtClean="0"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</m:oMath>
                            </m:oMathPara>
                          </a14:m>
                          <a:endParaRPr lang="de-DE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  <a:endParaRPr lang="de-DE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b="1" dirty="0"/>
                            <a:t>✓</a:t>
                          </a:r>
                          <a:endParaRPr lang="de-DE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3542739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i="0" dirty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oMath>
                            </m:oMathPara>
                          </a14:m>
                          <a:endParaRPr lang="de-DE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  <a:endParaRPr lang="de-DE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433877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i="0" dirty="0" smtClean="0">
                                    <a:latin typeface="Cambria Math" panose="02040503050406030204" pitchFamily="18" charset="0"/>
                                  </a:rPr>
                                  <m:t>IS</m:t>
                                </m:r>
                              </m:oMath>
                            </m:oMathPara>
                          </a14:m>
                          <a:endParaRPr lang="de-DE" b="0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344882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i="0" dirty="0" smtClean="0">
                                    <a:latin typeface="Cambria Math" panose="02040503050406030204" pitchFamily="18" charset="0"/>
                                  </a:rPr>
                                  <m:t>IX</m:t>
                                </m:r>
                              </m:oMath>
                            </m:oMathPara>
                          </a14:m>
                          <a:endParaRPr lang="de-DE" b="0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100566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D45B8732-E4C7-800B-8B36-437583388B4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99791624"/>
                  </p:ext>
                </p:extLst>
              </p:nvPr>
            </p:nvGraphicFramePr>
            <p:xfrm>
              <a:off x="6883491" y="4051714"/>
              <a:ext cx="4948184" cy="1854200"/>
            </p:xfrm>
            <a:graphic>
              <a:graphicData uri="http://schemas.openxmlformats.org/drawingml/2006/table">
                <a:tbl>
                  <a:tblPr firstRow="1" firstCol="1" bandRow="1">
                    <a:tableStyleId>{6E25E649-3F16-4E02-A733-19D2CDBF48F0}</a:tableStyleId>
                  </a:tblPr>
                  <a:tblGrid>
                    <a:gridCol w="1449987">
                      <a:extLst>
                        <a:ext uri="{9D8B030D-6E8A-4147-A177-3AD203B41FA5}">
                          <a16:colId xmlns:a16="http://schemas.microsoft.com/office/drawing/2014/main" val="1337593512"/>
                        </a:ext>
                      </a:extLst>
                    </a:gridCol>
                    <a:gridCol w="698715">
                      <a:extLst>
                        <a:ext uri="{9D8B030D-6E8A-4147-A177-3AD203B41FA5}">
                          <a16:colId xmlns:a16="http://schemas.microsoft.com/office/drawing/2014/main" val="841482728"/>
                        </a:ext>
                      </a:extLst>
                    </a:gridCol>
                    <a:gridCol w="701026">
                      <a:extLst>
                        <a:ext uri="{9D8B030D-6E8A-4147-A177-3AD203B41FA5}">
                          <a16:colId xmlns:a16="http://schemas.microsoft.com/office/drawing/2014/main" val="4283082235"/>
                        </a:ext>
                      </a:extLst>
                    </a:gridCol>
                    <a:gridCol w="701026">
                      <a:extLst>
                        <a:ext uri="{9D8B030D-6E8A-4147-A177-3AD203B41FA5}">
                          <a16:colId xmlns:a16="http://schemas.microsoft.com/office/drawing/2014/main" val="2683670501"/>
                        </a:ext>
                      </a:extLst>
                    </a:gridCol>
                    <a:gridCol w="698715">
                      <a:extLst>
                        <a:ext uri="{9D8B030D-6E8A-4147-A177-3AD203B41FA5}">
                          <a16:colId xmlns:a16="http://schemas.microsoft.com/office/drawing/2014/main" val="1919021396"/>
                        </a:ext>
                      </a:extLst>
                    </a:gridCol>
                    <a:gridCol w="698715">
                      <a:extLst>
                        <a:ext uri="{9D8B030D-6E8A-4147-A177-3AD203B41FA5}">
                          <a16:colId xmlns:a16="http://schemas.microsoft.com/office/drawing/2014/main" val="299058847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de-DE" dirty="0"/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9091" t="-6897" r="-403636" b="-4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3571" t="-6897" r="-296429" b="-4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10909" t="-6897" r="-201818" b="-4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10909" t="-6897" r="-101818" b="-4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0909" t="-6897" r="-1818" b="-4310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813613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877" t="-103333" r="-242982" b="-3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  <a:endParaRPr lang="de-DE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b="1" dirty="0"/>
                            <a:t>✓</a:t>
                          </a:r>
                          <a:endParaRPr lang="de-DE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3542739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877" t="-210345" r="-242982" b="-2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  <a:endParaRPr lang="de-DE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433877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877" t="-300000" r="-242982" b="-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344882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877" t="-413793" r="-242982" b="-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1005665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27285E04-CB88-02F7-A6A7-8E4FCE19B03A}"/>
              </a:ext>
            </a:extLst>
          </p:cNvPr>
          <p:cNvSpPr txBox="1"/>
          <p:nvPr/>
        </p:nvSpPr>
        <p:spPr>
          <a:xfrm>
            <a:off x="7572846" y="4020796"/>
            <a:ext cx="75655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b="1" dirty="0">
                <a:solidFill>
                  <a:schemeClr val="bg1"/>
                </a:solidFill>
              </a:rPr>
              <a:t>Zustand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38F365-5B94-C784-C990-47F5E72DE8B3}"/>
              </a:ext>
            </a:extLst>
          </p:cNvPr>
          <p:cNvSpPr txBox="1"/>
          <p:nvPr/>
        </p:nvSpPr>
        <p:spPr>
          <a:xfrm>
            <a:off x="6828137" y="4170837"/>
            <a:ext cx="10926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b="1" dirty="0">
                <a:solidFill>
                  <a:schemeClr val="bg1"/>
                </a:solidFill>
              </a:rPr>
              <a:t>Anforderung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D2EAE1A-8D8C-E3BC-37DD-86BB36DA59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50929" y="1665066"/>
                <a:ext cx="3175999" cy="828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de-DE" sz="1600" b="1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select *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𝑄</m:t>
                        </m:r>
                      </m:e>
                      <m:sub>
                        <m:r>
                          <a:rPr lang="de-DE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1</m:t>
                        </m:r>
                      </m:sub>
                    </m:sSub>
                  </m:oMath>
                </a14:m>
                <a:endParaRPr lang="de-DE" sz="16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pPr>
                  <a:defRPr/>
                </a:pPr>
                <a:r>
                  <a:rPr lang="de-DE" sz="1600" b="1" dirty="0" err="1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from</a:t>
                </a:r>
                <a:r>
                  <a:rPr lang="de-DE" sz="1600" b="1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de-DE" sz="16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Kunden</a:t>
                </a:r>
              </a:p>
              <a:p>
                <a:pPr>
                  <a:defRPr/>
                </a:pPr>
                <a:r>
                  <a:rPr lang="de-DE" sz="1600" b="1" dirty="0" err="1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where</a:t>
                </a:r>
                <a:r>
                  <a:rPr lang="de-DE" sz="1600" b="1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de-DE" sz="1600" dirty="0" err="1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Kunden_ID</a:t>
                </a:r>
                <a:r>
                  <a:rPr lang="de-DE" sz="16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= 42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D2EAE1A-8D8C-E3BC-37DD-86BB36DA59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50929" y="1665066"/>
                <a:ext cx="3175999" cy="8284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headEnd/>
                <a:tailEnd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4">
                <a:extLst>
                  <a:ext uri="{FF2B5EF4-FFF2-40B4-BE49-F238E27FC236}">
                    <a16:creationId xmlns:a16="http://schemas.microsoft.com/office/drawing/2014/main" id="{86E6063F-D627-E2EE-A92C-E06D47E249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51728" y="2531069"/>
                <a:ext cx="3175200" cy="582211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de-DE" sz="1600" b="1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select * 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𝑄</m:t>
                        </m:r>
                      </m:e>
                      <m:sub>
                        <m:r>
                          <a:rPr lang="de-DE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2</m:t>
                        </m:r>
                      </m:sub>
                    </m:sSub>
                  </m:oMath>
                </a14:m>
                <a:br>
                  <a:rPr lang="de-DE" sz="1600" b="1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de-DE" sz="1600" b="1" dirty="0" err="1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from</a:t>
                </a:r>
                <a:r>
                  <a:rPr lang="de-DE" sz="1600" b="1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de-DE" sz="16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Kunden</a:t>
                </a:r>
              </a:p>
            </p:txBody>
          </p:sp>
        </mc:Choice>
        <mc:Fallback xmlns="">
          <p:sp>
            <p:nvSpPr>
              <p:cNvPr id="15" name="Rectangle 4">
                <a:extLst>
                  <a:ext uri="{FF2B5EF4-FFF2-40B4-BE49-F238E27FC236}">
                    <a16:creationId xmlns:a16="http://schemas.microsoft.com/office/drawing/2014/main" id="{86E6063F-D627-E2EE-A92C-E06D47E249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51728" y="2531069"/>
                <a:ext cx="3175200" cy="5822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headEnd/>
                <a:tailEnd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055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Entdeckung von Konflikten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8291306" cy="4240848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Beispiel</a:t>
                </a:r>
              </a:p>
              <a:p>
                <a:pPr lvl="1"/>
                <a:r>
                  <a:rPr lang="de-DE" dirty="0"/>
                  <a:t>Momentane Sperren auf Tabelle Kunden oder tiefer</a:t>
                </a:r>
              </a:p>
              <a:p>
                <a:pPr lvl="2"/>
                <a:r>
                  <a:rPr lang="de-DE" dirty="0"/>
                  <a:t>Tabelle Kunden: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IS</m:t>
                    </m:r>
                  </m:oMath>
                </a14:m>
                <a:r>
                  <a:rPr lang="de-DE" dirty="0"/>
                  <a:t>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de-DE" dirty="0"/>
                  <a:t>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Tupel mit </a:t>
                </a:r>
                <a:r>
                  <a:rPr lang="de-DE" dirty="0" err="1"/>
                  <a:t>Kunden_ID</a:t>
                </a:r>
                <a:r>
                  <a:rPr lang="de-DE" dirty="0"/>
                  <a:t>=42: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de-DE" dirty="0"/>
                  <a:t>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de-DE" dirty="0"/>
                  <a:t>Nehmen wir an, Anfrage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de-DE" dirty="0"/>
                  <a:t> ist auch noch zu bearbeiten</a:t>
                </a:r>
              </a:p>
              <a:p>
                <a:pPr lvl="1"/>
                <a:r>
                  <a:rPr lang="de-DE" dirty="0"/>
                  <a:t>Benötigte Sperren</a:t>
                </a:r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IX</m:t>
                    </m:r>
                  </m:oMath>
                </a14:m>
                <a:r>
                  <a:rPr lang="de-DE" dirty="0"/>
                  <a:t>-Sperre auf Tabelle Kunden (plus </a:t>
                </a:r>
                <a:r>
                  <a:rPr lang="de-DE" dirty="0" err="1"/>
                  <a:t>Tablespace</a:t>
                </a:r>
                <a:r>
                  <a:rPr lang="de-DE" dirty="0"/>
                  <a:t> + DB)</a:t>
                </a:r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de-DE" dirty="0"/>
                  <a:t>-Sperre auf dem Tupel mit </a:t>
                </a:r>
                <a:r>
                  <a:rPr lang="de-DE" dirty="0" err="1"/>
                  <a:t>Kunden_ID</a:t>
                </a:r>
                <a:r>
                  <a:rPr lang="de-DE" dirty="0"/>
                  <a:t>=17</a:t>
                </a:r>
              </a:p>
              <a:p>
                <a:pPr lvl="2">
                  <a:buFont typeface="Zapf Dingbats"/>
                  <a:buChar char="➝"/>
                </a:pPr>
                <a:r>
                  <a:rPr lang="de-DE" dirty="0"/>
                  <a:t> Kompatibel mit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 (kein Konflikt zwischen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IX</m:t>
                    </m:r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m:rPr>
                        <m:sty m:val="p"/>
                      </m:rPr>
                      <a:rPr lang="de-DE" b="0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de-DE" dirty="0"/>
                  <a:t> </a:t>
                </a:r>
                <a:br>
                  <a:rPr lang="de-DE" dirty="0"/>
                </a:br>
                <a:r>
                  <a:rPr lang="de-DE" dirty="0"/>
                  <a:t>auf Tabellenebene)</a:t>
                </a:r>
              </a:p>
              <a:p>
                <a:pPr lvl="2">
                  <a:buFont typeface="Zapf Dingbats"/>
                  <a:buChar char="➝"/>
                </a:pPr>
                <a:r>
                  <a:rPr lang="de-DE" dirty="0"/>
                  <a:t> Inkompatibel mit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de-DE" dirty="0"/>
                  <a:t>-Sperre auf Tabellenebene </a:t>
                </a:r>
                <a:br>
                  <a:rPr lang="de-DE" dirty="0"/>
                </a:br>
                <a:r>
                  <a:rPr lang="de-DE" dirty="0"/>
                  <a:t>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 steht in Konflikt mit der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IX</m:t>
                    </m:r>
                  </m:oMath>
                </a14:m>
                <a:r>
                  <a:rPr lang="de-DE" dirty="0"/>
                  <a:t>-Sperre bzgl.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de-DE" dirty="0"/>
                  <a:t>)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8291306" cy="4240848"/>
              </a:xfrm>
              <a:blipFill>
                <a:blip r:embed="rId2"/>
                <a:stretch>
                  <a:fillRect l="-2141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79</a:t>
            </a:fld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0CA5498-9FD6-1197-AB2C-BA5A0007633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C72807-B25D-0187-061B-D954C8FBA6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12EDA684-C9F7-A8A0-1DF3-5654F06C9E8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99791624"/>
                  </p:ext>
                </p:extLst>
              </p:nvPr>
            </p:nvGraphicFramePr>
            <p:xfrm>
              <a:off x="6883491" y="4051714"/>
              <a:ext cx="4948184" cy="1854200"/>
            </p:xfrm>
            <a:graphic>
              <a:graphicData uri="http://schemas.openxmlformats.org/drawingml/2006/table">
                <a:tbl>
                  <a:tblPr firstRow="1" firstCol="1" bandRow="1">
                    <a:tableStyleId>{6E25E649-3F16-4E02-A733-19D2CDBF48F0}</a:tableStyleId>
                  </a:tblPr>
                  <a:tblGrid>
                    <a:gridCol w="1449987">
                      <a:extLst>
                        <a:ext uri="{9D8B030D-6E8A-4147-A177-3AD203B41FA5}">
                          <a16:colId xmlns:a16="http://schemas.microsoft.com/office/drawing/2014/main" val="1337593512"/>
                        </a:ext>
                      </a:extLst>
                    </a:gridCol>
                    <a:gridCol w="698715">
                      <a:extLst>
                        <a:ext uri="{9D8B030D-6E8A-4147-A177-3AD203B41FA5}">
                          <a16:colId xmlns:a16="http://schemas.microsoft.com/office/drawing/2014/main" val="841482728"/>
                        </a:ext>
                      </a:extLst>
                    </a:gridCol>
                    <a:gridCol w="701026">
                      <a:extLst>
                        <a:ext uri="{9D8B030D-6E8A-4147-A177-3AD203B41FA5}">
                          <a16:colId xmlns:a16="http://schemas.microsoft.com/office/drawing/2014/main" val="4283082235"/>
                        </a:ext>
                      </a:extLst>
                    </a:gridCol>
                    <a:gridCol w="701026">
                      <a:extLst>
                        <a:ext uri="{9D8B030D-6E8A-4147-A177-3AD203B41FA5}">
                          <a16:colId xmlns:a16="http://schemas.microsoft.com/office/drawing/2014/main" val="2683670501"/>
                        </a:ext>
                      </a:extLst>
                    </a:gridCol>
                    <a:gridCol w="698715">
                      <a:extLst>
                        <a:ext uri="{9D8B030D-6E8A-4147-A177-3AD203B41FA5}">
                          <a16:colId xmlns:a16="http://schemas.microsoft.com/office/drawing/2014/main" val="1919021396"/>
                        </a:ext>
                      </a:extLst>
                    </a:gridCol>
                    <a:gridCol w="698715">
                      <a:extLst>
                        <a:ext uri="{9D8B030D-6E8A-4147-A177-3AD203B41FA5}">
                          <a16:colId xmlns:a16="http://schemas.microsoft.com/office/drawing/2014/main" val="299058847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de-DE" dirty="0"/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de-DE" i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i="0" dirty="0" smtClean="0"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</m:oMath>
                            </m:oMathPara>
                          </a14:m>
                          <a:endParaRPr lang="de-DE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i="0" dirty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oMath>
                            </m:oMathPara>
                          </a14:m>
                          <a:endParaRPr lang="de-DE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i="0" dirty="0" smtClean="0">
                                    <a:latin typeface="Cambria Math" panose="02040503050406030204" pitchFamily="18" charset="0"/>
                                  </a:rPr>
                                  <m:t>IS</m:t>
                                </m:r>
                              </m:oMath>
                            </m:oMathPara>
                          </a14:m>
                          <a:endParaRPr lang="de-DE" b="0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i="0" dirty="0" smtClean="0">
                                    <a:latin typeface="Cambria Math" panose="02040503050406030204" pitchFamily="18" charset="0"/>
                                  </a:rPr>
                                  <m:t>IX</m:t>
                                </m:r>
                              </m:oMath>
                            </m:oMathPara>
                          </a14:m>
                          <a:endParaRPr lang="de-DE" b="0" i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813613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i="0" dirty="0" smtClean="0"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</m:oMath>
                            </m:oMathPara>
                          </a14:m>
                          <a:endParaRPr lang="de-DE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  <a:endParaRPr lang="de-DE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b="1" dirty="0"/>
                            <a:t>✓</a:t>
                          </a:r>
                          <a:endParaRPr lang="de-DE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3542739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i="0" dirty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oMath>
                            </m:oMathPara>
                          </a14:m>
                          <a:endParaRPr lang="de-DE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  <a:endParaRPr lang="de-DE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433877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i="0" dirty="0" smtClean="0">
                                    <a:latin typeface="Cambria Math" panose="02040503050406030204" pitchFamily="18" charset="0"/>
                                  </a:rPr>
                                  <m:t>IS</m:t>
                                </m:r>
                              </m:oMath>
                            </m:oMathPara>
                          </a14:m>
                          <a:endParaRPr lang="de-DE" b="0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344882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i="0" dirty="0" smtClean="0">
                                    <a:latin typeface="Cambria Math" panose="02040503050406030204" pitchFamily="18" charset="0"/>
                                  </a:rPr>
                                  <m:t>IX</m:t>
                                </m:r>
                              </m:oMath>
                            </m:oMathPara>
                          </a14:m>
                          <a:endParaRPr lang="de-DE" b="0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100566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12EDA684-C9F7-A8A0-1DF3-5654F06C9E8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99791624"/>
                  </p:ext>
                </p:extLst>
              </p:nvPr>
            </p:nvGraphicFramePr>
            <p:xfrm>
              <a:off x="6883491" y="4051714"/>
              <a:ext cx="4948184" cy="1854200"/>
            </p:xfrm>
            <a:graphic>
              <a:graphicData uri="http://schemas.openxmlformats.org/drawingml/2006/table">
                <a:tbl>
                  <a:tblPr firstRow="1" firstCol="1" bandRow="1">
                    <a:tableStyleId>{6E25E649-3F16-4E02-A733-19D2CDBF48F0}</a:tableStyleId>
                  </a:tblPr>
                  <a:tblGrid>
                    <a:gridCol w="1449987">
                      <a:extLst>
                        <a:ext uri="{9D8B030D-6E8A-4147-A177-3AD203B41FA5}">
                          <a16:colId xmlns:a16="http://schemas.microsoft.com/office/drawing/2014/main" val="1337593512"/>
                        </a:ext>
                      </a:extLst>
                    </a:gridCol>
                    <a:gridCol w="698715">
                      <a:extLst>
                        <a:ext uri="{9D8B030D-6E8A-4147-A177-3AD203B41FA5}">
                          <a16:colId xmlns:a16="http://schemas.microsoft.com/office/drawing/2014/main" val="841482728"/>
                        </a:ext>
                      </a:extLst>
                    </a:gridCol>
                    <a:gridCol w="701026">
                      <a:extLst>
                        <a:ext uri="{9D8B030D-6E8A-4147-A177-3AD203B41FA5}">
                          <a16:colId xmlns:a16="http://schemas.microsoft.com/office/drawing/2014/main" val="4283082235"/>
                        </a:ext>
                      </a:extLst>
                    </a:gridCol>
                    <a:gridCol w="701026">
                      <a:extLst>
                        <a:ext uri="{9D8B030D-6E8A-4147-A177-3AD203B41FA5}">
                          <a16:colId xmlns:a16="http://schemas.microsoft.com/office/drawing/2014/main" val="2683670501"/>
                        </a:ext>
                      </a:extLst>
                    </a:gridCol>
                    <a:gridCol w="698715">
                      <a:extLst>
                        <a:ext uri="{9D8B030D-6E8A-4147-A177-3AD203B41FA5}">
                          <a16:colId xmlns:a16="http://schemas.microsoft.com/office/drawing/2014/main" val="1919021396"/>
                        </a:ext>
                      </a:extLst>
                    </a:gridCol>
                    <a:gridCol w="698715">
                      <a:extLst>
                        <a:ext uri="{9D8B030D-6E8A-4147-A177-3AD203B41FA5}">
                          <a16:colId xmlns:a16="http://schemas.microsoft.com/office/drawing/2014/main" val="299058847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de-DE" dirty="0"/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9091" t="-6897" r="-403636" b="-4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3571" t="-6897" r="-296429" b="-4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10909" t="-6897" r="-201818" b="-4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10909" t="-6897" r="-101818" b="-4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0909" t="-6897" r="-1818" b="-4310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813613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877" t="-103333" r="-242982" b="-3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  <a:endParaRPr lang="de-DE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b="1" dirty="0"/>
                            <a:t>✓</a:t>
                          </a:r>
                          <a:endParaRPr lang="de-DE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3542739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877" t="-210345" r="-242982" b="-2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  <a:endParaRPr lang="de-DE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433877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877" t="-300000" r="-242982" b="-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344882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877" t="-413793" r="-242982" b="-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/>
                            <a:t>✓</a:t>
                          </a:r>
                          <a:endParaRPr lang="de-DE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1005665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12F40E25-AACF-705E-5C7C-857B8F0A35F8}"/>
              </a:ext>
            </a:extLst>
          </p:cNvPr>
          <p:cNvSpPr txBox="1"/>
          <p:nvPr/>
        </p:nvSpPr>
        <p:spPr>
          <a:xfrm>
            <a:off x="7572846" y="4020796"/>
            <a:ext cx="75655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b="1" dirty="0">
                <a:solidFill>
                  <a:schemeClr val="bg1"/>
                </a:solidFill>
              </a:rPr>
              <a:t>Zustand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46AC52-FA8F-2589-D1EB-DA3DA79D47C5}"/>
              </a:ext>
            </a:extLst>
          </p:cNvPr>
          <p:cNvSpPr txBox="1"/>
          <p:nvPr/>
        </p:nvSpPr>
        <p:spPr>
          <a:xfrm>
            <a:off x="6828137" y="4170837"/>
            <a:ext cx="10926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b="1" dirty="0">
                <a:solidFill>
                  <a:schemeClr val="bg1"/>
                </a:solidFill>
              </a:rPr>
              <a:t>Anforderung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EBF9DC7-A5CF-A379-655B-4DC911519D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50929" y="1665066"/>
                <a:ext cx="3175999" cy="828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de-DE" sz="1600" b="1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select *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𝑄</m:t>
                        </m:r>
                      </m:e>
                      <m:sub>
                        <m:r>
                          <a:rPr lang="de-DE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1</m:t>
                        </m:r>
                      </m:sub>
                    </m:sSub>
                  </m:oMath>
                </a14:m>
                <a:endParaRPr lang="de-DE" sz="16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pPr>
                  <a:defRPr/>
                </a:pPr>
                <a:r>
                  <a:rPr lang="de-DE" sz="1600" b="1" dirty="0" err="1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from</a:t>
                </a:r>
                <a:r>
                  <a:rPr lang="de-DE" sz="1600" b="1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de-DE" sz="16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Kunden</a:t>
                </a:r>
              </a:p>
              <a:p>
                <a:pPr>
                  <a:defRPr/>
                </a:pPr>
                <a:r>
                  <a:rPr lang="de-DE" sz="1600" b="1" dirty="0" err="1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where</a:t>
                </a:r>
                <a:r>
                  <a:rPr lang="de-DE" sz="1600" b="1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de-DE" sz="1600" dirty="0" err="1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Kunden_ID</a:t>
                </a:r>
                <a:r>
                  <a:rPr lang="de-DE" sz="16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= 42</a:t>
                </a: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EBF9DC7-A5CF-A379-655B-4DC911519D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50929" y="1665066"/>
                <a:ext cx="3175999" cy="8284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headEnd/>
                <a:tailEnd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4">
                <a:extLst>
                  <a:ext uri="{FF2B5EF4-FFF2-40B4-BE49-F238E27FC236}">
                    <a16:creationId xmlns:a16="http://schemas.microsoft.com/office/drawing/2014/main" id="{4A1A6419-BD5C-C607-702B-D541324BCC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51728" y="2531069"/>
                <a:ext cx="3175200" cy="582211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de-DE" sz="1600" b="1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select * 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𝑄</m:t>
                        </m:r>
                      </m:e>
                      <m:sub>
                        <m:r>
                          <a:rPr lang="de-DE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2</m:t>
                        </m:r>
                      </m:sub>
                    </m:sSub>
                  </m:oMath>
                </a14:m>
                <a:br>
                  <a:rPr lang="de-DE" sz="1600" b="1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de-DE" sz="1600" b="1" dirty="0" err="1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from</a:t>
                </a:r>
                <a:r>
                  <a:rPr lang="de-DE" sz="1600" b="1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de-DE" sz="16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Kunden</a:t>
                </a:r>
              </a:p>
            </p:txBody>
          </p:sp>
        </mc:Choice>
        <mc:Fallback xmlns="">
          <p:sp>
            <p:nvSpPr>
              <p:cNvPr id="18" name="Rectangle 4">
                <a:extLst>
                  <a:ext uri="{FF2B5EF4-FFF2-40B4-BE49-F238E27FC236}">
                    <a16:creationId xmlns:a16="http://schemas.microsoft.com/office/drawing/2014/main" id="{4A1A6419-BD5C-C607-702B-D541324BCC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51728" y="2531069"/>
                <a:ext cx="3175200" cy="5822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headEnd/>
                <a:tailEnd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F5D7051-2A18-32BD-1DC2-B7AF5FCA3A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50929" y="3151578"/>
                <a:ext cx="3175999" cy="8284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de-DE" sz="1600" b="1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update </a:t>
                </a:r>
                <a:r>
                  <a:rPr lang="de-DE" sz="16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Kunden</a:t>
                </a:r>
                <a:r>
                  <a:rPr lang="de-DE" sz="1600" b="1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𝑄</m:t>
                        </m:r>
                      </m:e>
                      <m:sub>
                        <m:r>
                          <a:rPr lang="de-DE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3</m:t>
                        </m:r>
                      </m:sub>
                    </m:sSub>
                  </m:oMath>
                </a14:m>
                <a:endParaRPr lang="de-DE" sz="16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pPr>
                  <a:defRPr/>
                </a:pPr>
                <a:r>
                  <a:rPr lang="de-DE" sz="1600" b="1" dirty="0" err="1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set</a:t>
                </a:r>
                <a:r>
                  <a:rPr lang="de-DE" sz="1600" b="1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de-DE" sz="16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Name=</a:t>
                </a:r>
                <a:r>
                  <a:rPr lang="de-DE" sz="1600" dirty="0">
                    <a:solidFill>
                      <a:schemeClr val="bg1"/>
                    </a:solidFill>
                  </a:rPr>
                  <a:t> 'John </a:t>
                </a:r>
                <a:r>
                  <a:rPr lang="de-DE" sz="1600" dirty="0" err="1">
                    <a:solidFill>
                      <a:schemeClr val="bg1"/>
                    </a:solidFill>
                  </a:rPr>
                  <a:t>Doe</a:t>
                </a:r>
                <a:r>
                  <a:rPr lang="de-DE" sz="1600" dirty="0">
                    <a:solidFill>
                      <a:schemeClr val="bg1"/>
                    </a:solidFill>
                  </a:rPr>
                  <a:t>'</a:t>
                </a:r>
                <a:endParaRPr lang="de-DE" sz="16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pPr>
                  <a:defRPr/>
                </a:pPr>
                <a:r>
                  <a:rPr lang="de-DE" sz="1600" b="1" dirty="0" err="1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where</a:t>
                </a:r>
                <a:r>
                  <a:rPr lang="de-DE" sz="1600" b="1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de-DE" sz="1600" dirty="0" err="1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Kunden_ID</a:t>
                </a:r>
                <a:r>
                  <a:rPr lang="de-DE" sz="1600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= 17</a:t>
                </a: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F5D7051-2A18-32BD-1DC2-B7AF5FCA3A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50929" y="3151578"/>
                <a:ext cx="3175999" cy="8284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headEnd/>
                <a:tailEnd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709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Schüsselwörter einer Transaktion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25764" name="Rectangle 4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m:rPr>
                        <m:sty m:val="p"/>
                      </m:rPr>
                      <a:rPr lang="de-DE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egin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transaction</m:t>
                    </m:r>
                  </m:oMath>
                </a14:m>
                <a:r>
                  <a:rPr lang="de-DE" dirty="0"/>
                  <a:t>: Startet eine Transaktion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end</m:t>
                    </m:r>
                    <m:r>
                      <a:rPr lang="de-DE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transaction</m:t>
                    </m:r>
                  </m:oMath>
                </a14:m>
                <a:r>
                  <a:rPr lang="de-DE" dirty="0"/>
                  <a:t>: Beendet eine Transaktion logisch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commit</m:t>
                    </m:r>
                  </m:oMath>
                </a14:m>
                <a:r>
                  <a:rPr lang="de-DE" dirty="0"/>
                  <a:t> (Bestätigung): Fügt die Ergebnisse der Transaktion persistent in den Datenbestand ein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abort</m:t>
                    </m:r>
                  </m:oMath>
                </a14:m>
                <a:r>
                  <a:rPr lang="de-DE" dirty="0"/>
                  <a:t>: Abbruch einer Transaktion, DB-Änderungen werden vollständig verworfen bzw. zurückgenommen</a:t>
                </a:r>
              </a:p>
              <a:p>
                <a:endParaRPr lang="de-DE" dirty="0"/>
              </a:p>
              <a:p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1525764" name="Rectang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 r="-177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F33DDF-6C6E-3057-F2E4-8EFCD3CC872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6764875-0DC4-FDD8-FD21-2171EF1FD6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DDF8721-EFFC-E3B9-94E7-2307D20FB8EF}"/>
              </a:ext>
            </a:extLst>
          </p:cNvPr>
          <p:cNvGrpSpPr/>
          <p:nvPr/>
        </p:nvGrpSpPr>
        <p:grpSpPr>
          <a:xfrm>
            <a:off x="3284068" y="3792966"/>
            <a:ext cx="8547607" cy="2108266"/>
            <a:chOff x="3284068" y="3792966"/>
            <a:chExt cx="8547607" cy="210826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59DDF1C-0521-1647-8945-179EBD109F4A}"/>
                </a:ext>
              </a:extLst>
            </p:cNvPr>
            <p:cNvSpPr/>
            <p:nvPr/>
          </p:nvSpPr>
          <p:spPr>
            <a:xfrm>
              <a:off x="3407960" y="5593455"/>
              <a:ext cx="250953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i="1" dirty="0"/>
                <a:t>Transaktionszustandsdiagramm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3DA9C75-1A53-A981-3C4C-52404F924652}"/>
                </a:ext>
              </a:extLst>
            </p:cNvPr>
            <p:cNvSpPr txBox="1"/>
            <p:nvPr/>
          </p:nvSpPr>
          <p:spPr>
            <a:xfrm>
              <a:off x="4347961" y="4485762"/>
              <a:ext cx="629532" cy="38951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DE" dirty="0"/>
                <a:t>aktiv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84DA1C8-E585-3672-C268-C44B6C6DB3E6}"/>
                </a:ext>
              </a:extLst>
            </p:cNvPr>
            <p:cNvSpPr txBox="1"/>
            <p:nvPr/>
          </p:nvSpPr>
          <p:spPr>
            <a:xfrm>
              <a:off x="6076386" y="4485762"/>
              <a:ext cx="2396858" cy="38951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GB" dirty="0"/>
                <a:t>t</a:t>
              </a:r>
              <a:r>
                <a:rPr lang="en-DE" dirty="0"/>
                <a:t>eilweise bestätigt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785ECAC-F6A9-EC92-81B5-B15C2DA8CAAB}"/>
                </a:ext>
              </a:extLst>
            </p:cNvPr>
            <p:cNvSpPr txBox="1"/>
            <p:nvPr/>
          </p:nvSpPr>
          <p:spPr>
            <a:xfrm>
              <a:off x="9572137" y="4485762"/>
              <a:ext cx="1152220" cy="38951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DE" dirty="0"/>
                <a:t>bestätigt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0ED1BCC-0CFA-FDAA-5B6E-633B1E072F2F}"/>
                </a:ext>
              </a:extLst>
            </p:cNvPr>
            <p:cNvSpPr txBox="1"/>
            <p:nvPr/>
          </p:nvSpPr>
          <p:spPr>
            <a:xfrm>
              <a:off x="10724357" y="5511719"/>
              <a:ext cx="1107318" cy="38951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DE" dirty="0"/>
                <a:t>beendet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1285C23-A8DA-6DDB-73DC-D4BF14FBCF1E}"/>
                </a:ext>
              </a:extLst>
            </p:cNvPr>
            <p:cNvSpPr txBox="1"/>
            <p:nvPr/>
          </p:nvSpPr>
          <p:spPr>
            <a:xfrm>
              <a:off x="7509382" y="5511719"/>
              <a:ext cx="2014017" cy="38951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GB"/>
                <a:t>f</a:t>
              </a:r>
              <a:r>
                <a:rPr lang="en-DE" dirty="0"/>
                <a:t>ehlgeschlagen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97326A5-DA17-D673-73DB-B4F8E6DBE5C3}"/>
                </a:ext>
              </a:extLst>
            </p:cNvPr>
            <p:cNvCxnSpPr>
              <a:cxnSpLocks/>
              <a:stCxn id="15" idx="6"/>
              <a:endCxn id="16" idx="2"/>
            </p:cNvCxnSpPr>
            <p:nvPr/>
          </p:nvCxnSpPr>
          <p:spPr>
            <a:xfrm>
              <a:off x="4977493" y="4680519"/>
              <a:ext cx="109889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5C1CE6C-01A9-D141-E82D-A24FA16ED9DF}"/>
                </a:ext>
              </a:extLst>
            </p:cNvPr>
            <p:cNvCxnSpPr>
              <a:cxnSpLocks/>
              <a:stCxn id="16" idx="6"/>
              <a:endCxn id="17" idx="2"/>
            </p:cNvCxnSpPr>
            <p:nvPr/>
          </p:nvCxnSpPr>
          <p:spPr>
            <a:xfrm>
              <a:off x="8473244" y="4680519"/>
              <a:ext cx="109889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61A0C33B-1D70-36DD-18CA-677393ADACE8}"/>
                </a:ext>
              </a:extLst>
            </p:cNvPr>
            <p:cNvCxnSpPr>
              <a:cxnSpLocks/>
              <a:stCxn id="15" idx="5"/>
              <a:endCxn id="19" idx="1"/>
            </p:cNvCxnSpPr>
            <p:nvPr/>
          </p:nvCxnSpPr>
          <p:spPr>
            <a:xfrm>
              <a:off x="4885300" y="4818232"/>
              <a:ext cx="2919028" cy="75053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C6BE13E-32DE-873B-4D7B-7C2A2409EF56}"/>
                </a:ext>
              </a:extLst>
            </p:cNvPr>
            <p:cNvCxnSpPr>
              <a:cxnSpLocks/>
              <a:stCxn id="16" idx="5"/>
              <a:endCxn id="19" idx="0"/>
            </p:cNvCxnSpPr>
            <p:nvPr/>
          </p:nvCxnSpPr>
          <p:spPr>
            <a:xfrm>
              <a:off x="8122232" y="4818232"/>
              <a:ext cx="394159" cy="69348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2D204325-8588-4D6F-7D21-9FDFB9B36035}"/>
                </a:ext>
              </a:extLst>
            </p:cNvPr>
            <p:cNvCxnSpPr>
              <a:cxnSpLocks/>
              <a:stCxn id="17" idx="5"/>
              <a:endCxn id="18" idx="1"/>
            </p:cNvCxnSpPr>
            <p:nvPr/>
          </p:nvCxnSpPr>
          <p:spPr>
            <a:xfrm>
              <a:off x="10555618" y="4818232"/>
              <a:ext cx="330902" cy="75053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F305E693-78C2-F673-64E7-C22DB49B2DF4}"/>
                </a:ext>
              </a:extLst>
            </p:cNvPr>
            <p:cNvCxnSpPr>
              <a:cxnSpLocks/>
              <a:stCxn id="19" idx="6"/>
              <a:endCxn id="18" idx="2"/>
            </p:cNvCxnSpPr>
            <p:nvPr/>
          </p:nvCxnSpPr>
          <p:spPr>
            <a:xfrm>
              <a:off x="9523399" y="5706476"/>
              <a:ext cx="120095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CD1F8630-4203-6857-1CD6-F005F2E3BC51}"/>
                </a:ext>
              </a:extLst>
            </p:cNvPr>
            <p:cNvCxnSpPr>
              <a:cxnSpLocks/>
              <a:endCxn id="15" idx="2"/>
            </p:cNvCxnSpPr>
            <p:nvPr/>
          </p:nvCxnSpPr>
          <p:spPr>
            <a:xfrm flipV="1">
              <a:off x="3284068" y="4680519"/>
              <a:ext cx="1063893" cy="96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ctangle 8">
                  <a:extLst>
                    <a:ext uri="{FF2B5EF4-FFF2-40B4-BE49-F238E27FC236}">
                      <a16:creationId xmlns:a16="http://schemas.microsoft.com/office/drawing/2014/main" id="{1325473D-6A19-FD6F-2629-2064297939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23865" y="5043197"/>
                  <a:ext cx="719418" cy="1845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sz="1400" i="0" dirty="0" smtClean="0">
                            <a:latin typeface="Cambria Math" panose="02040503050406030204" pitchFamily="18" charset="0"/>
                          </a:rPr>
                          <m:t>abort</m:t>
                        </m:r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58" name="Rectangle 8">
                  <a:extLst>
                    <a:ext uri="{FF2B5EF4-FFF2-40B4-BE49-F238E27FC236}">
                      <a16:creationId xmlns:a16="http://schemas.microsoft.com/office/drawing/2014/main" id="{1325473D-6A19-FD6F-2629-20642979397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423865" y="5043197"/>
                  <a:ext cx="719418" cy="184590"/>
                </a:xfrm>
                <a:prstGeom prst="rect">
                  <a:avLst/>
                </a:prstGeom>
                <a:blipFill>
                  <a:blip r:embed="rId4"/>
                  <a:stretch>
                    <a:fillRect b="-18750"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9">
                  <a:extLst>
                    <a:ext uri="{FF2B5EF4-FFF2-40B4-BE49-F238E27FC236}">
                      <a16:creationId xmlns:a16="http://schemas.microsoft.com/office/drawing/2014/main" id="{A5719C0F-116D-1106-9423-4D27353460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09887" y="5045868"/>
                  <a:ext cx="719418" cy="1845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sz="1400" i="0" dirty="0" smtClean="0">
                            <a:latin typeface="Cambria Math" panose="02040503050406030204" pitchFamily="18" charset="0"/>
                          </a:rPr>
                          <m:t>abort</m:t>
                        </m:r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59" name="Rectangle 9">
                  <a:extLst>
                    <a:ext uri="{FF2B5EF4-FFF2-40B4-BE49-F238E27FC236}">
                      <a16:creationId xmlns:a16="http://schemas.microsoft.com/office/drawing/2014/main" id="{A5719C0F-116D-1106-9423-4D273534602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309887" y="5045868"/>
                  <a:ext cx="719418" cy="184590"/>
                </a:xfrm>
                <a:prstGeom prst="rect">
                  <a:avLst/>
                </a:prstGeom>
                <a:blipFill>
                  <a:blip r:embed="rId5"/>
                  <a:stretch>
                    <a:fillRect t="-6667" b="-20000"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10">
                  <a:extLst>
                    <a:ext uri="{FF2B5EF4-FFF2-40B4-BE49-F238E27FC236}">
                      <a16:creationId xmlns:a16="http://schemas.microsoft.com/office/drawing/2014/main" id="{EBD0876B-E69E-15D8-5F37-FEB81B3346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62981" y="4405025"/>
                  <a:ext cx="719418" cy="1845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sz="1400" i="0" dirty="0" smtClean="0">
                            <a:latin typeface="Cambria Math" panose="02040503050406030204" pitchFamily="18" charset="0"/>
                          </a:rPr>
                          <m:t>commit</m:t>
                        </m:r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60" name="Rectangle 10">
                  <a:extLst>
                    <a:ext uri="{FF2B5EF4-FFF2-40B4-BE49-F238E27FC236}">
                      <a16:creationId xmlns:a16="http://schemas.microsoft.com/office/drawing/2014/main" id="{EBD0876B-E69E-15D8-5F37-FEB81B3346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662981" y="4405025"/>
                  <a:ext cx="719418" cy="184590"/>
                </a:xfrm>
                <a:prstGeom prst="rect">
                  <a:avLst/>
                </a:prstGeom>
                <a:blipFill>
                  <a:blip r:embed="rId6"/>
                  <a:stretch>
                    <a:fillRect l="-1754" b="-13333"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Rectangle 11">
                  <a:extLst>
                    <a:ext uri="{FF2B5EF4-FFF2-40B4-BE49-F238E27FC236}">
                      <a16:creationId xmlns:a16="http://schemas.microsoft.com/office/drawing/2014/main" id="{0D36BCE4-C304-EE83-8A46-39470DE7A0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36034" y="4254471"/>
                  <a:ext cx="981810" cy="3081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sz="1400" i="0" dirty="0" smtClean="0">
                            <a:latin typeface="Cambria Math" panose="02040503050406030204" pitchFamily="18" charset="0"/>
                          </a:rPr>
                          <m:t>end</m:t>
                        </m:r>
                        <m:r>
                          <a:rPr lang="de-DE" sz="1400" i="0" dirty="0" smtClean="0">
                            <a:latin typeface="Cambria Math" panose="02040503050406030204" pitchFamily="18" charset="0"/>
                          </a:rPr>
                          <m:t>_</m:t>
                        </m:r>
                      </m:oMath>
                    </m:oMathPara>
                  </a14:m>
                  <a:endParaRPr lang="de-DE" sz="1400" dirty="0"/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sz="1400" i="0" dirty="0" smtClean="0">
                            <a:latin typeface="Cambria Math" panose="02040503050406030204" pitchFamily="18" charset="0"/>
                          </a:rPr>
                          <m:t>transaction</m:t>
                        </m:r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61" name="Rectangle 11">
                  <a:extLst>
                    <a:ext uri="{FF2B5EF4-FFF2-40B4-BE49-F238E27FC236}">
                      <a16:creationId xmlns:a16="http://schemas.microsoft.com/office/drawing/2014/main" id="{0D36BCE4-C304-EE83-8A46-39470DE7A0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036034" y="4254471"/>
                  <a:ext cx="981810" cy="308102"/>
                </a:xfrm>
                <a:prstGeom prst="rect">
                  <a:avLst/>
                </a:prstGeom>
                <a:blipFill>
                  <a:blip r:embed="rId7"/>
                  <a:stretch>
                    <a:fillRect l="-1282" t="-20000" b="-24000"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Rectangle 12">
                  <a:extLst>
                    <a:ext uri="{FF2B5EF4-FFF2-40B4-BE49-F238E27FC236}">
                      <a16:creationId xmlns:a16="http://schemas.microsoft.com/office/drawing/2014/main" id="{C81AE6C7-75DE-3CED-65BE-7F2019583C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0683" y="3792966"/>
                  <a:ext cx="676788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1400" i="0" dirty="0" smtClean="0">
                          <a:latin typeface="Cambria Math" panose="02040503050406030204" pitchFamily="18" charset="0"/>
                        </a:rPr>
                        <m:t>read</m:t>
                      </m:r>
                    </m:oMath>
                  </a14:m>
                  <a:r>
                    <a:rPr lang="de-DE" sz="1400" dirty="0"/>
                    <a:t>,</a:t>
                  </a:r>
                  <a:endParaRPr lang="de-DE" sz="1400" i="0" dirty="0"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sz="1400" i="0" dirty="0" smtClean="0">
                            <a:latin typeface="Cambria Math" panose="02040503050406030204" pitchFamily="18" charset="0"/>
                          </a:rPr>
                          <m:t>write</m:t>
                        </m:r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62" name="Rectangle 12">
                  <a:extLst>
                    <a:ext uri="{FF2B5EF4-FFF2-40B4-BE49-F238E27FC236}">
                      <a16:creationId xmlns:a16="http://schemas.microsoft.com/office/drawing/2014/main" id="{C81AE6C7-75DE-3CED-65BE-7F2019583C4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330683" y="3792966"/>
                  <a:ext cx="676788" cy="52322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13">
                  <a:extLst>
                    <a:ext uri="{FF2B5EF4-FFF2-40B4-BE49-F238E27FC236}">
                      <a16:creationId xmlns:a16="http://schemas.microsoft.com/office/drawing/2014/main" id="{B37ADC2A-7947-52F9-7A8E-C13021980B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4068" y="4248793"/>
                  <a:ext cx="981810" cy="3081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sz="1400" i="0" dirty="0" smtClean="0">
                            <a:latin typeface="Cambria Math" panose="02040503050406030204" pitchFamily="18" charset="0"/>
                          </a:rPr>
                          <m:t>begin</m:t>
                        </m:r>
                        <m:r>
                          <a:rPr lang="de-DE" sz="1400" i="0" dirty="0" smtClean="0">
                            <a:latin typeface="Cambria Math" panose="02040503050406030204" pitchFamily="18" charset="0"/>
                          </a:rPr>
                          <m:t>_</m:t>
                        </m:r>
                      </m:oMath>
                    </m:oMathPara>
                  </a14:m>
                  <a:endParaRPr lang="de-DE" sz="1400" dirty="0"/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sz="1400" i="0" dirty="0" smtClean="0">
                            <a:latin typeface="Cambria Math" panose="02040503050406030204" pitchFamily="18" charset="0"/>
                          </a:rPr>
                          <m:t>transaction</m:t>
                        </m:r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63" name="Rectangle 13">
                  <a:extLst>
                    <a:ext uri="{FF2B5EF4-FFF2-40B4-BE49-F238E27FC236}">
                      <a16:creationId xmlns:a16="http://schemas.microsoft.com/office/drawing/2014/main" id="{B37ADC2A-7947-52F9-7A8E-C13021980B5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284068" y="4248793"/>
                  <a:ext cx="981810" cy="308102"/>
                </a:xfrm>
                <a:prstGeom prst="rect">
                  <a:avLst/>
                </a:prstGeom>
                <a:blipFill>
                  <a:blip r:embed="rId9"/>
                  <a:stretch>
                    <a:fillRect l="-2564" t="-19231" b="-19231"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193" name="Curved Connector 8192">
              <a:extLst>
                <a:ext uri="{FF2B5EF4-FFF2-40B4-BE49-F238E27FC236}">
                  <a16:creationId xmlns:a16="http://schemas.microsoft.com/office/drawing/2014/main" id="{7CD5B6A6-49B7-6344-9FEC-4E1D19988B08}"/>
                </a:ext>
              </a:extLst>
            </p:cNvPr>
            <p:cNvCxnSpPr>
              <a:cxnSpLocks/>
              <a:stCxn id="15" idx="7"/>
              <a:endCxn id="15" idx="1"/>
            </p:cNvCxnSpPr>
            <p:nvPr/>
          </p:nvCxnSpPr>
          <p:spPr>
            <a:xfrm rot="16200000" flipV="1">
              <a:off x="4662727" y="4320232"/>
              <a:ext cx="12700" cy="445146"/>
            </a:xfrm>
            <a:prstGeom prst="curvedConnector3">
              <a:avLst>
                <a:gd name="adj1" fmla="val 2249157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0358469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Konsistenzgarantien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In einigen Fällen kann man mit einigen kleinen Fehlern </a:t>
            </a:r>
            <a:br>
              <a:rPr lang="de-DE" dirty="0"/>
            </a:br>
            <a:r>
              <a:rPr lang="de-DE" dirty="0"/>
              <a:t>im Anfrageergebnis leben</a:t>
            </a:r>
          </a:p>
          <a:p>
            <a:pPr lvl="1"/>
            <a:r>
              <a:rPr lang="de-DE" dirty="0"/>
              <a:t>Fehler bezüglich einzelner Tupel machen sich in </a:t>
            </a:r>
            <a:br>
              <a:rPr lang="de-DE" dirty="0"/>
            </a:br>
            <a:r>
              <a:rPr lang="de-DE" dirty="0"/>
              <a:t>Aggregatfunktionen evtl. kaum bemerkbar</a:t>
            </a:r>
          </a:p>
          <a:p>
            <a:pPr lvl="2"/>
            <a:r>
              <a:rPr lang="de-DE" dirty="0"/>
              <a:t>Lesen inkonsistenter Werte (</a:t>
            </a:r>
            <a:r>
              <a:rPr lang="de-DE" dirty="0" err="1"/>
              <a:t>inconsistent</a:t>
            </a:r>
            <a:r>
              <a:rPr lang="de-DE" dirty="0"/>
              <a:t> </a:t>
            </a:r>
            <a:r>
              <a:rPr lang="de-DE" dirty="0" err="1"/>
              <a:t>read</a:t>
            </a:r>
            <a:r>
              <a:rPr lang="de-DE" dirty="0"/>
              <a:t> Anomalie)</a:t>
            </a:r>
          </a:p>
          <a:p>
            <a:r>
              <a:rPr lang="de-DE" dirty="0"/>
              <a:t>Ab SQL-92 kann man Isolations-Modi spezifizieren:</a:t>
            </a:r>
            <a:br>
              <a:rPr lang="de-DE" dirty="0"/>
            </a:br>
            <a:r>
              <a:rPr lang="de-DE" dirty="0">
                <a:solidFill>
                  <a:schemeClr val="accent1"/>
                </a:solidFill>
              </a:rPr>
              <a:t>SET ISOLATION &lt;MODE&gt;</a:t>
            </a:r>
          </a:p>
          <a:p>
            <a:pPr lvl="1"/>
            <a:r>
              <a:rPr lang="de-DE" dirty="0"/>
              <a:t>Verfügbare Modi: READ UNCOMMITTED, READ COMMITTED, REPEATABLE READ, SERIALIZABLE</a:t>
            </a:r>
          </a:p>
          <a:p>
            <a:pPr lvl="2"/>
            <a:r>
              <a:rPr lang="de-DE" dirty="0"/>
              <a:t>Je weiter durch in der Liste, desto strikter (weniger Fehler)</a:t>
            </a:r>
          </a:p>
          <a:p>
            <a:pPr lvl="2"/>
            <a:r>
              <a:rPr lang="de-DE" dirty="0"/>
              <a:t>Je weiter durch in der Liste, umso mehr Verwaltungsaufwand, z.B. für Sperren (weniger Durchsatz)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80</a:t>
            </a:fld>
            <a:endParaRPr lang="de-DE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056875" y="1665066"/>
            <a:ext cx="2774800" cy="33598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de-DE" sz="16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set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isolation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mode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de-DE" sz="16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E9C1029-3C1F-6770-9F17-DE6482EECD8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4D0A2F0-4063-1D87-B5A6-BFABB68E4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80439481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Isolations-Modi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Read </a:t>
            </a:r>
            <a:r>
              <a:rPr lang="de-DE" dirty="0" err="1">
                <a:solidFill>
                  <a:schemeClr val="accent1"/>
                </a:solidFill>
              </a:rPr>
              <a:t>uncommitted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/>
              <a:t>(auch: ‘</a:t>
            </a:r>
            <a:r>
              <a:rPr lang="de-DE" dirty="0" err="1"/>
              <a:t>dirty</a:t>
            </a:r>
            <a:r>
              <a:rPr lang="de-DE" dirty="0"/>
              <a:t> </a:t>
            </a:r>
            <a:r>
              <a:rPr lang="de-DE" dirty="0" err="1"/>
              <a:t>read</a:t>
            </a:r>
            <a:r>
              <a:rPr lang="de-DE" dirty="0"/>
              <a:t>‘ oder ‘browse‘)</a:t>
            </a:r>
          </a:p>
          <a:p>
            <a:pPr lvl="1"/>
            <a:r>
              <a:rPr lang="de-DE" dirty="0"/>
              <a:t>Nur Schreibsperren akquiriert (nach 2PL)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81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8052697" y="1885795"/>
            <a:ext cx="2266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C000"/>
                </a:solidFill>
              </a:rPr>
              <a:t>Es muss kein </a:t>
            </a:r>
            <a:r>
              <a:rPr lang="de-DE" dirty="0" err="1">
                <a:solidFill>
                  <a:srgbClr val="FFC000"/>
                </a:solidFill>
              </a:rPr>
              <a:t>read</a:t>
            </a:r>
            <a:r>
              <a:rPr lang="de-DE" dirty="0">
                <a:solidFill>
                  <a:srgbClr val="FFC000"/>
                </a:solidFill>
              </a:rPr>
              <a:t> lock erworben werden</a:t>
            </a:r>
          </a:p>
        </p:txBody>
      </p:sp>
      <p:sp>
        <p:nvSpPr>
          <p:cNvPr id="11" name="Textfeld 9">
            <a:extLst>
              <a:ext uri="{FF2B5EF4-FFF2-40B4-BE49-F238E27FC236}">
                <a16:creationId xmlns:a16="http://schemas.microsoft.com/office/drawing/2014/main" id="{D21ACA78-C9B0-454A-B851-607763CCBDFD}"/>
              </a:ext>
            </a:extLst>
          </p:cNvPr>
          <p:cNvSpPr txBox="1"/>
          <p:nvPr/>
        </p:nvSpPr>
        <p:spPr>
          <a:xfrm>
            <a:off x="5384590" y="5316331"/>
            <a:ext cx="2383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C000"/>
                </a:solidFill>
              </a:rPr>
              <a:t>Read </a:t>
            </a:r>
            <a:r>
              <a:rPr lang="de-DE" dirty="0" err="1">
                <a:solidFill>
                  <a:srgbClr val="FFC000"/>
                </a:solidFill>
              </a:rPr>
              <a:t>uncommited</a:t>
            </a:r>
            <a:r>
              <a:rPr lang="de-DE" dirty="0">
                <a:solidFill>
                  <a:srgbClr val="FFC000"/>
                </a:solidFill>
              </a:rPr>
              <a:t> nur für lesende Transaktion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D19C22B-8F03-6276-B5C4-61CCAE67026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6AA4F88-0559-5712-5DE0-411D879075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6FA5806C-1604-FDA3-41F3-F9DF92B9092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35503887"/>
                  </p:ext>
                </p:extLst>
              </p:nvPr>
            </p:nvGraphicFramePr>
            <p:xfrm>
              <a:off x="3272093" y="2532126"/>
              <a:ext cx="5503990" cy="26822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73494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926336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2125409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  <a:gridCol w="228918">
                      <a:extLst>
                        <a:ext uri="{9D8B030D-6E8A-4147-A177-3AD203B41FA5}">
                          <a16:colId xmlns:a16="http://schemas.microsoft.com/office/drawing/2014/main" val="2664931664"/>
                        </a:ext>
                      </a:extLst>
                    </a:gridCol>
                    <a:gridCol w="949833">
                      <a:extLst>
                        <a:ext uri="{9D8B030D-6E8A-4147-A177-3AD203B41FA5}">
                          <a16:colId xmlns:a16="http://schemas.microsoft.com/office/drawing/2014/main" val="298083290"/>
                        </a:ext>
                      </a:extLst>
                    </a:gridCol>
                  </a:tblGrid>
                  <a:tr h="3348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oMath>
                            </m:oMathPara>
                          </a14:m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sz="1600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de-DE" sz="16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DE" sz="1600" b="0" dirty="0"/>
                            <a:t> (</a:t>
                          </a:r>
                          <a:r>
                            <a:rPr lang="en-DE" sz="1600" b="0" dirty="0">
                              <a:solidFill>
                                <a:srgbClr val="FFC000"/>
                              </a:solidFill>
                            </a:rPr>
                            <a:t>read uncommitted</a:t>
                          </a:r>
                          <a:r>
                            <a:rPr lang="en-DE" sz="1600" b="0" dirty="0"/>
                            <a:t>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600" b="0" dirty="0"/>
                            <a:t>DB: </a:t>
                          </a:r>
                          <a14:m>
                            <m:oMath xmlns:m="http://schemas.openxmlformats.org/officeDocument/2006/math"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𝑎𝑐𝑐𝑡</m:t>
                              </m:r>
                            </m:oMath>
                          </a14:m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𝑎𝑐𝑐𝑡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sz="1600" i="1" dirty="0" smtClean="0">
                                    <a:latin typeface="Cambria Math" panose="02040503050406030204" pitchFamily="18" charset="0"/>
                                  </a:rPr>
                                  <m:t>1200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𝑎𝑐𝑐𝑡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≔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𝑎𝑐𝑐𝑡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−100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sz="1600" i="1" dirty="0" smtClean="0">
                                    <a:latin typeface="Cambria Math" panose="02040503050406030204" pitchFamily="18" charset="0"/>
                                  </a:rPr>
                                  <m:t>1200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𝑎𝑐𝑐𝑡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DE" sz="1600" i="1" dirty="0" smtClean="0">
                                    <a:latin typeface="Cambria Math" panose="02040503050406030204" pitchFamily="18" charset="0"/>
                                  </a:rPr>
                                  <m:t>1200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𝑎𝑐𝑐𝑡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DE" sz="160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sz="1600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DE" sz="1600" i="1" dirty="0" smtClean="0">
                                    <a:latin typeface="Cambria Math" panose="02040503050406030204" pitchFamily="18" charset="0"/>
                                  </a:rPr>
                                  <m:t>00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40048774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𝑎𝑐𝑐𝑡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≔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𝑎𝑐𝑐𝑡</m:t>
                                </m:r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−200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DE" sz="160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sz="1600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DE" sz="1600" i="1" dirty="0" smtClean="0">
                                    <a:latin typeface="Cambria Math" panose="02040503050406030204" pitchFamily="18" charset="0"/>
                                  </a:rPr>
                                  <m:t>00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881934427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abort</m:t>
                                </m:r>
                              </m:oMath>
                            </m:oMathPara>
                          </a14:m>
                          <a:endParaRPr lang="en-DE" sz="1600" i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DE" sz="160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sz="1600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DE" sz="1600" i="1" dirty="0" smtClean="0">
                                    <a:latin typeface="Cambria Math" panose="02040503050406030204" pitchFamily="18" charset="0"/>
                                  </a:rPr>
                                  <m:t>00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797213216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i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trike="sngStrik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sz="1600" b="0" strike="sngStrik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trike="sngStrik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trike="sngStrike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trike="sngStrike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𝑎𝑐𝑐𝑡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strike="sngStrike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strike="sngStrike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DE" sz="160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sz="1600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DE" sz="1600" i="1" dirty="0" smtClean="0">
                                    <a:latin typeface="Cambria Math" panose="02040503050406030204" pitchFamily="18" charset="0"/>
                                  </a:rPr>
                                  <m:t>00</m:t>
                                </m:r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16931919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6FA5806C-1604-FDA3-41F3-F9DF92B9092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35503887"/>
                  </p:ext>
                </p:extLst>
              </p:nvPr>
            </p:nvGraphicFramePr>
            <p:xfrm>
              <a:off x="3272093" y="2532126"/>
              <a:ext cx="5503990" cy="26822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73494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926336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2125409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  <a:gridCol w="228918">
                      <a:extLst>
                        <a:ext uri="{9D8B030D-6E8A-4147-A177-3AD203B41FA5}">
                          <a16:colId xmlns:a16="http://schemas.microsoft.com/office/drawing/2014/main" val="2664931664"/>
                        </a:ext>
                      </a:extLst>
                    </a:gridCol>
                    <a:gridCol w="949833">
                      <a:extLst>
                        <a:ext uri="{9D8B030D-6E8A-4147-A177-3AD203B41FA5}">
                          <a16:colId xmlns:a16="http://schemas.microsoft.com/office/drawing/2014/main" val="298083290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545" t="-7407" r="-1877273" b="-68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5132" t="-7407" r="-171711" b="-68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04167" t="-7407" r="-55357" b="-68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81333" t="-7407" b="-6888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2"/>
                          <a:stretch>
                            <a:fillRect l="-15132" t="-111538" r="-171711" b="-6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81333" t="-111538" b="-6153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2"/>
                          <a:stretch>
                            <a:fillRect l="-15132" t="-203704" r="-171711" b="-4925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81333" t="-203704" b="-4925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2"/>
                          <a:stretch>
                            <a:fillRect l="-15132" t="-315385" r="-171711" b="-41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81333" t="-315385" b="-4115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2"/>
                          <a:stretch>
                            <a:fillRect l="-104167" t="-400000" r="-55357" b="-2962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81333" t="-400000" b="-29629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004877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2"/>
                          <a:stretch>
                            <a:fillRect l="-104167" t="-519231" r="-55357" b="-2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81333" t="-519231" b="-20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8193442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2"/>
                          <a:stretch>
                            <a:fillRect l="-15132" t="-596296" r="-17171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81333" t="-596296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7213216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i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04167" t="-723077" r="-55357" b="-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strike="sngStrike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noFill/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81333" t="-723077" b="-384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69319193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9" name="Gerade Verbindung mit Pfeil 8"/>
          <p:cNvCxnSpPr>
            <a:cxnSpLocks/>
            <a:stCxn id="6" idx="1"/>
          </p:cNvCxnSpPr>
          <p:nvPr/>
        </p:nvCxnSpPr>
        <p:spPr>
          <a:xfrm flipH="1">
            <a:off x="6988629" y="2208961"/>
            <a:ext cx="1064068" cy="1742553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466851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Isolations-Modi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Read </a:t>
            </a:r>
            <a:r>
              <a:rPr lang="de-DE" dirty="0" err="1">
                <a:solidFill>
                  <a:schemeClr val="accent1"/>
                </a:solidFill>
              </a:rPr>
              <a:t>committed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/>
              <a:t>(auch ‘</a:t>
            </a:r>
            <a:r>
              <a:rPr lang="de-DE" dirty="0" err="1"/>
              <a:t>cursor</a:t>
            </a:r>
            <a:r>
              <a:rPr lang="de-DE" dirty="0"/>
              <a:t> </a:t>
            </a:r>
            <a:r>
              <a:rPr lang="de-DE" dirty="0" err="1"/>
              <a:t>stability</a:t>
            </a:r>
            <a:r>
              <a:rPr lang="de-DE" dirty="0"/>
              <a:t>‘)</a:t>
            </a:r>
          </a:p>
          <a:p>
            <a:pPr lvl="1"/>
            <a:r>
              <a:rPr lang="de-DE" dirty="0"/>
              <a:t>Lesesperren nur halten, sofern Zeiger auf betreffendes Tupel zeigt</a:t>
            </a:r>
          </a:p>
          <a:p>
            <a:pPr lvl="2"/>
            <a:r>
              <a:rPr lang="de-DE" dirty="0"/>
              <a:t>Transaktion sieht Daten, wie sie zum Zeitpunkt der aktuellen Operation </a:t>
            </a:r>
            <a:r>
              <a:rPr lang="de-DE" dirty="0" err="1"/>
              <a:t>comitted</a:t>
            </a:r>
            <a:r>
              <a:rPr lang="de-DE" dirty="0"/>
              <a:t> sind</a:t>
            </a:r>
          </a:p>
          <a:p>
            <a:pPr lvl="1"/>
            <a:r>
              <a:rPr lang="de-DE" dirty="0"/>
              <a:t>Schreibsperren nach 2PL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82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8348528" y="3429000"/>
            <a:ext cx="237917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Nur </a:t>
            </a:r>
            <a:r>
              <a:rPr lang="de-DE" dirty="0" err="1">
                <a:solidFill>
                  <a:schemeClr val="accent1"/>
                </a:solidFill>
              </a:rPr>
              <a:t>commited</a:t>
            </a:r>
            <a:r>
              <a:rPr lang="de-DE" dirty="0">
                <a:solidFill>
                  <a:schemeClr val="accent1"/>
                </a:solidFill>
              </a:rPr>
              <a:t> gelesen</a:t>
            </a:r>
          </a:p>
          <a:p>
            <a:endParaRPr lang="de-DE" dirty="0">
              <a:solidFill>
                <a:srgbClr val="FF0000"/>
              </a:solidFill>
            </a:endParaRPr>
          </a:p>
          <a:p>
            <a:r>
              <a:rPr lang="de-DE" dirty="0">
                <a:solidFill>
                  <a:srgbClr val="FFC000"/>
                </a:solidFill>
              </a:rPr>
              <a:t>Aber: </a:t>
            </a:r>
          </a:p>
          <a:p>
            <a:r>
              <a:rPr lang="de-DE" dirty="0" err="1">
                <a:solidFill>
                  <a:srgbClr val="FFC000"/>
                </a:solidFill>
              </a:rPr>
              <a:t>Unrepeatable</a:t>
            </a:r>
            <a:r>
              <a:rPr lang="de-DE" dirty="0">
                <a:solidFill>
                  <a:srgbClr val="FFC000"/>
                </a:solidFill>
              </a:rPr>
              <a:t> Read</a:t>
            </a:r>
          </a:p>
          <a:p>
            <a:r>
              <a:rPr lang="de-DE" dirty="0">
                <a:solidFill>
                  <a:srgbClr val="FFC000"/>
                </a:solidFill>
              </a:rPr>
              <a:t>nicht ausgeschlossen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C66232-BACE-B747-0D71-E9C0AD252A4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C436AA-58E2-52DE-4C9F-1D22566572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01A4498F-7D8C-D9D1-99E9-668585C83D4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75833264"/>
                  </p:ext>
                </p:extLst>
              </p:nvPr>
            </p:nvGraphicFramePr>
            <p:xfrm>
              <a:off x="4270025" y="2872503"/>
              <a:ext cx="3651250" cy="23469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73494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465072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912684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348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oMath>
                            </m:oMathPara>
                          </a14:m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sz="1600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600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de-DE" sz="16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DE" sz="1600" b="0" dirty="0"/>
                            <a:t> (</a:t>
                          </a:r>
                          <a:r>
                            <a:rPr lang="en-DE" sz="1600" b="0" dirty="0">
                              <a:solidFill>
                                <a:srgbClr val="FFC000"/>
                              </a:solidFill>
                            </a:rPr>
                            <a:t>read committed</a:t>
                          </a:r>
                          <a:r>
                            <a:rPr lang="en-DE" sz="1600" b="0" dirty="0"/>
                            <a:t>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write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commit</m:t>
                                </m:r>
                              </m:oMath>
                            </m:oMathPara>
                          </a14:m>
                          <a:endParaRPr lang="en-DE" sz="1600" i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240048774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881934427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i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read</m:t>
                                </m:r>
                                <m:r>
                                  <a:rPr lang="de-DE" sz="1600" b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item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79721321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01A4498F-7D8C-D9D1-99E9-668585C83D4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75833264"/>
                  </p:ext>
                </p:extLst>
              </p:nvPr>
            </p:nvGraphicFramePr>
            <p:xfrm>
              <a:off x="4270025" y="2872503"/>
              <a:ext cx="3651250" cy="23469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73494">
                      <a:extLst>
                        <a:ext uri="{9D8B030D-6E8A-4147-A177-3AD203B41FA5}">
                          <a16:colId xmlns:a16="http://schemas.microsoft.com/office/drawing/2014/main" val="2605528397"/>
                        </a:ext>
                      </a:extLst>
                    </a:gridCol>
                    <a:gridCol w="1465072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  <a:gridCol w="1912684">
                      <a:extLst>
                        <a:ext uri="{9D8B030D-6E8A-4147-A177-3AD203B41FA5}">
                          <a16:colId xmlns:a16="http://schemas.microsoft.com/office/drawing/2014/main" val="3541830620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545" t="-7692" r="-1213636" b="-61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000" t="-7692" r="-132174" b="-61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91391" t="-7692" r="-662" b="-61923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3"/>
                          <a:stretch>
                            <a:fillRect l="-91391" t="-103704" r="-662" b="-49629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20000" t="-211538" r="-132174" b="-4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20000" t="-300000" r="-132174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15069312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20000" t="-415385" r="-132174" b="-21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24004877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 sz="120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91391" t="-496296" r="-662" b="-1037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8193442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marL="0" marR="0" lvl="0" indent="0" algn="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600" i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91391" t="-619231" r="-662" b="-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721321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06895401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Isolations-Modi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>
                    <a:solidFill>
                      <a:schemeClr val="accent1"/>
                    </a:solidFill>
                  </a:rPr>
                  <a:t>Repeatable </a:t>
                </a:r>
                <a:r>
                  <a:rPr lang="de-DE" dirty="0" err="1">
                    <a:solidFill>
                      <a:schemeClr val="accent1"/>
                    </a:solidFill>
                  </a:rPr>
                  <a:t>read</a:t>
                </a:r>
                <a:r>
                  <a:rPr lang="de-DE" dirty="0">
                    <a:solidFill>
                      <a:srgbClr val="0000FF"/>
                    </a:solidFill>
                  </a:rPr>
                  <a:t> </a:t>
                </a:r>
                <a:r>
                  <a:rPr lang="de-DE" dirty="0"/>
                  <a:t>(auch ‘</a:t>
                </a:r>
                <a:r>
                  <a:rPr lang="de-DE" dirty="0" err="1"/>
                  <a:t>read</a:t>
                </a:r>
                <a:r>
                  <a:rPr lang="de-DE" dirty="0"/>
                  <a:t> </a:t>
                </a:r>
                <a:r>
                  <a:rPr lang="de-DE" dirty="0" err="1"/>
                  <a:t>stability</a:t>
                </a:r>
                <a:r>
                  <a:rPr lang="de-DE" dirty="0"/>
                  <a:t>‘)</a:t>
                </a:r>
              </a:p>
              <a:p>
                <a:pPr lvl="1"/>
                <a:r>
                  <a:rPr lang="de-DE" dirty="0"/>
                  <a:t>Lesen und Schreiben mittels Lese- und Schreibsperren eines konsistenten Zustandes zu Beginn</a:t>
                </a:r>
              </a:p>
              <a:p>
                <a:pPr lvl="2"/>
                <a:r>
                  <a:rPr lang="de-DE" dirty="0"/>
                  <a:t>Transaktion sieht Daten, wie sie zu Beginn der Transaktion (Sperrzuteilung) </a:t>
                </a:r>
                <a:r>
                  <a:rPr lang="de-DE" dirty="0" err="1"/>
                  <a:t>committed</a:t>
                </a:r>
                <a:r>
                  <a:rPr lang="de-DE" dirty="0"/>
                  <a:t> sind</a:t>
                </a:r>
              </a:p>
              <a:p>
                <a:pPr lvl="1"/>
                <a:r>
                  <a:rPr lang="de-DE" dirty="0"/>
                  <a:t>Problem: Serialisierung nicht garantiert</a:t>
                </a:r>
                <a:endParaRPr lang="de-DE" dirty="0">
                  <a:solidFill>
                    <a:schemeClr val="accent1"/>
                  </a:solidFill>
                </a:endParaRPr>
              </a:p>
              <a:p>
                <a:pPr lvl="2"/>
                <a:r>
                  <a:rPr lang="de-DE" dirty="0"/>
                  <a:t>Anfrage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de-DE" b="0" dirty="0"/>
              </a:p>
              <a:p>
                <a:pPr lvl="3"/>
                <a:r>
                  <a:rPr lang="de-DE" b="1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select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de-DE" b="1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sum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(</a:t>
                </a:r>
                <a:r>
                  <a:rPr lang="de-DE" dirty="0">
                    <a:solidFill>
                      <a:srgbClr val="FFC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Gehalt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)</a:t>
                </a:r>
                <a:b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de-DE" b="1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from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Mitarbeiter</a:t>
                </a:r>
                <a:b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de-DE" b="1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where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de-DE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AbtNr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=</a:t>
                </a:r>
                <a:r>
                  <a:rPr lang="de-DE" dirty="0">
                    <a:solidFill>
                      <a:srgbClr val="FFC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5</a:t>
                </a:r>
              </a:p>
              <a:p>
                <a:pPr lvl="2">
                  <a:tabLst>
                    <a:tab pos="1506538" algn="l"/>
                  </a:tabLst>
                </a:pPr>
                <a:r>
                  <a:rPr lang="de-DE" dirty="0"/>
                  <a:t>Anfrage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de-DE" dirty="0"/>
              </a:p>
              <a:p>
                <a:pPr lvl="3">
                  <a:tabLst>
                    <a:tab pos="1506538" algn="l"/>
                  </a:tabLst>
                </a:pPr>
                <a:r>
                  <a:rPr lang="de-DE" b="1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insert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de-DE" b="1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into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Mitarbeiter</a:t>
                </a:r>
                <a:b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	(SVN, </a:t>
                </a:r>
                <a:r>
                  <a:rPr lang="de-DE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NName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, </a:t>
                </a:r>
                <a:r>
                  <a:rPr lang="de-DE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VName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, Adresse, </a:t>
                </a:r>
                <a:r>
                  <a:rPr lang="de-DE" dirty="0">
                    <a:solidFill>
                      <a:srgbClr val="FFC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Gehalt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, </a:t>
                </a:r>
                <a:r>
                  <a:rPr lang="de-DE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GebDatum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, </a:t>
                </a:r>
                <a:r>
                  <a:rPr lang="de-DE" dirty="0" err="1">
                    <a:solidFill>
                      <a:srgbClr val="FFC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AbtNr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, </a:t>
                </a:r>
                <a:r>
                  <a:rPr lang="de-DE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VorgesSVN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)</a:t>
                </a:r>
                <a:b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de-DE" b="1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values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('90123456G789 ', 'Marini', 'Richard', </a:t>
                </a:r>
                <a:b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	'98 Oak Forest, Katy, TX', </a:t>
                </a:r>
                <a:r>
                  <a:rPr lang="de-DE" dirty="0">
                    <a:solidFill>
                      <a:srgbClr val="FFC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37000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, '30.12.1962‘, </a:t>
                </a:r>
                <a:r>
                  <a:rPr lang="de-DE" dirty="0">
                    <a:solidFill>
                      <a:srgbClr val="FFC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5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, '67890123D456‘)</a:t>
                </a:r>
              </a:p>
              <a:p>
                <a:pPr lvl="2">
                  <a:tabLst>
                    <a:tab pos="1506538" algn="l"/>
                  </a:tabLst>
                </a:pPr>
                <a:r>
                  <a:rPr lang="de-DE" dirty="0">
                    <a:latin typeface="+mn-lt"/>
                    <a:cs typeface="Courier New" panose="02070309020205020404" pitchFamily="49" charset="0"/>
                  </a:rPr>
                  <a:t>Neue Daten erscheinen während der Ausführung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>
                    <a:latin typeface="+mn-lt"/>
                    <a:cs typeface="Courier New" panose="02070309020205020404" pitchFamily="49" charset="0"/>
                  </a:rPr>
                  <a:t> ➝</a:t>
                </a:r>
                <a:r>
                  <a:rPr lang="de-DE" dirty="0">
                    <a:solidFill>
                      <a:srgbClr val="FFC000"/>
                    </a:solidFill>
                  </a:rPr>
                  <a:t> Phantom Read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 b="-417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83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F5A42E-EE9E-4F7A-2C44-3BB80AA5C51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DEC610-6089-F711-556E-129A342969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320540617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Isolations-Modi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>
                    <a:solidFill>
                      <a:schemeClr val="accent1"/>
                    </a:solidFill>
                  </a:rPr>
                  <a:t>Read </a:t>
                </a:r>
                <a:r>
                  <a:rPr lang="de-DE" dirty="0" err="1">
                    <a:solidFill>
                      <a:schemeClr val="accent1"/>
                    </a:solidFill>
                  </a:rPr>
                  <a:t>uncommitted</a:t>
                </a:r>
                <a:r>
                  <a:rPr lang="de-DE" dirty="0">
                    <a:solidFill>
                      <a:srgbClr val="0000FF"/>
                    </a:solidFill>
                  </a:rPr>
                  <a:t> </a:t>
                </a:r>
                <a:r>
                  <a:rPr lang="de-DE" dirty="0"/>
                  <a:t>(auch: ‘</a:t>
                </a:r>
                <a:r>
                  <a:rPr lang="de-DE" dirty="0" err="1"/>
                  <a:t>dirty</a:t>
                </a:r>
                <a:r>
                  <a:rPr lang="de-DE" dirty="0"/>
                  <a:t> </a:t>
                </a:r>
                <a:r>
                  <a:rPr lang="de-DE" dirty="0" err="1"/>
                  <a:t>read</a:t>
                </a:r>
                <a:r>
                  <a:rPr lang="de-DE" dirty="0"/>
                  <a:t>‘ oder ‘browse‘)</a:t>
                </a:r>
              </a:p>
              <a:p>
                <a:pPr lvl="1"/>
                <a:r>
                  <a:rPr lang="de-DE" dirty="0"/>
                  <a:t>Nur Schreibsperren akquiriert (nach 2PL)</a:t>
                </a:r>
              </a:p>
              <a:p>
                <a:r>
                  <a:rPr lang="de-DE" dirty="0">
                    <a:solidFill>
                      <a:schemeClr val="accent1"/>
                    </a:solidFill>
                  </a:rPr>
                  <a:t>Read </a:t>
                </a:r>
                <a:r>
                  <a:rPr lang="de-DE" dirty="0" err="1">
                    <a:solidFill>
                      <a:schemeClr val="accent1"/>
                    </a:solidFill>
                  </a:rPr>
                  <a:t>committed</a:t>
                </a:r>
                <a:r>
                  <a:rPr lang="de-DE" dirty="0">
                    <a:solidFill>
                      <a:srgbClr val="0000FF"/>
                    </a:solidFill>
                  </a:rPr>
                  <a:t> </a:t>
                </a:r>
                <a:r>
                  <a:rPr lang="de-DE" dirty="0"/>
                  <a:t>(auch ‘</a:t>
                </a:r>
                <a:r>
                  <a:rPr lang="de-DE" dirty="0" err="1"/>
                  <a:t>cursor</a:t>
                </a:r>
                <a:r>
                  <a:rPr lang="de-DE" dirty="0"/>
                  <a:t> </a:t>
                </a:r>
                <a:r>
                  <a:rPr lang="de-DE" dirty="0" err="1"/>
                  <a:t>stability</a:t>
                </a:r>
                <a:r>
                  <a:rPr lang="de-DE" dirty="0"/>
                  <a:t>‘)</a:t>
                </a:r>
              </a:p>
              <a:p>
                <a:pPr lvl="1"/>
                <a:r>
                  <a:rPr lang="de-DE" dirty="0"/>
                  <a:t>Lesesperren nur halten, sofern Zeiger auf betreffendes Tupel zeigt</a:t>
                </a:r>
              </a:p>
              <a:p>
                <a:pPr lvl="1"/>
                <a:r>
                  <a:rPr lang="de-DE" dirty="0"/>
                  <a:t>Schreibsperren nach 2PL</a:t>
                </a:r>
              </a:p>
              <a:p>
                <a:r>
                  <a:rPr lang="de-DE" dirty="0" err="1">
                    <a:solidFill>
                      <a:schemeClr val="accent1"/>
                    </a:solidFill>
                  </a:rPr>
                  <a:t>Repeatable</a:t>
                </a:r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:r>
                  <a:rPr lang="de-DE" dirty="0" err="1">
                    <a:solidFill>
                      <a:schemeClr val="accent1"/>
                    </a:solidFill>
                  </a:rPr>
                  <a:t>read</a:t>
                </a:r>
                <a:r>
                  <a:rPr lang="de-DE" dirty="0">
                    <a:solidFill>
                      <a:srgbClr val="0000FF"/>
                    </a:solidFill>
                  </a:rPr>
                  <a:t> </a:t>
                </a:r>
                <a:r>
                  <a:rPr lang="de-DE" dirty="0"/>
                  <a:t>(auch ‘</a:t>
                </a:r>
                <a:r>
                  <a:rPr lang="de-DE" dirty="0" err="1"/>
                  <a:t>read</a:t>
                </a:r>
                <a:r>
                  <a:rPr lang="de-DE" dirty="0"/>
                  <a:t> </a:t>
                </a:r>
                <a:r>
                  <a:rPr lang="de-DE" dirty="0" err="1"/>
                  <a:t>stability</a:t>
                </a:r>
                <a:r>
                  <a:rPr lang="de-DE" dirty="0"/>
                  <a:t>‘)</a:t>
                </a:r>
              </a:p>
              <a:p>
                <a:pPr lvl="1"/>
                <a:r>
                  <a:rPr lang="de-DE" dirty="0"/>
                  <a:t>Lese- und Schreibsperren nach 2PL</a:t>
                </a:r>
              </a:p>
              <a:p>
                <a:r>
                  <a:rPr lang="de-DE" dirty="0" err="1">
                    <a:solidFill>
                      <a:schemeClr val="accent1"/>
                    </a:solidFill>
                  </a:rPr>
                  <a:t>Serializable</a:t>
                </a:r>
                <a:endParaRPr lang="de-DE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de-DE" dirty="0"/>
                  <a:t>Zusätzliche Sperranforderungen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de-DE" b="0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_</m:t>
                    </m:r>
                  </m:oMath>
                </a14:m>
                <a:r>
                  <a:rPr lang="de-DE" dirty="0"/>
                  <a:t>, um Phantomproblem zu begegnen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84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0AB71C-862A-DB0B-E540-BA396FB7774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BE08D3-15A9-B2D2-7279-CDE9EFDBBC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111557879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Resultierende Konsistenzgarantien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Einige Implementierungen unterstützen mehr, weniger oder andere Isolationsmodi</a:t>
            </a:r>
          </a:p>
          <a:p>
            <a:pPr lvl="1"/>
            <a:r>
              <a:rPr lang="de-DE" dirty="0"/>
              <a:t>PostgreSQL: </a:t>
            </a:r>
            <a:r>
              <a:rPr lang="de-DE" i="1" dirty="0" err="1"/>
              <a:t>predicate</a:t>
            </a:r>
            <a:r>
              <a:rPr lang="de-DE" i="1" dirty="0"/>
              <a:t> </a:t>
            </a:r>
            <a:r>
              <a:rPr lang="de-DE" i="1" dirty="0" err="1"/>
              <a:t>locks</a:t>
            </a:r>
            <a:r>
              <a:rPr lang="de-DE" dirty="0"/>
              <a:t>, z.B. Bedingungen auf Spalten </a:t>
            </a:r>
          </a:p>
          <a:p>
            <a:pPr lvl="2"/>
            <a:r>
              <a:rPr lang="de-DE" dirty="0"/>
              <a:t>Blockieren nicht, sondern markieren mögliche Abhängigkeiten zwischen Transaktionen, die bei Verdacht auf Anomalie abgebrochen werden</a:t>
            </a:r>
          </a:p>
          <a:p>
            <a:r>
              <a:rPr lang="de-DE" dirty="0"/>
              <a:t>Nur wenige Anwendungen benötigen (volle) Serialisierbarkeit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85</a:t>
            </a:fld>
            <a:endParaRPr lang="de-DE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5CBAAE8-2A80-EA47-9788-824F98C72C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4106425"/>
              </p:ext>
            </p:extLst>
          </p:nvPr>
        </p:nvGraphicFramePr>
        <p:xfrm>
          <a:off x="2642679" y="1665066"/>
          <a:ext cx="6905942" cy="1854200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1993011">
                  <a:extLst>
                    <a:ext uri="{9D8B030D-6E8A-4147-A177-3AD203B41FA5}">
                      <a16:colId xmlns:a16="http://schemas.microsoft.com/office/drawing/2014/main" val="1337593512"/>
                    </a:ext>
                  </a:extLst>
                </a:gridCol>
                <a:gridCol w="1161415">
                  <a:extLst>
                    <a:ext uri="{9D8B030D-6E8A-4147-A177-3AD203B41FA5}">
                      <a16:colId xmlns:a16="http://schemas.microsoft.com/office/drawing/2014/main" val="2683670501"/>
                    </a:ext>
                  </a:extLst>
                </a:gridCol>
                <a:gridCol w="2173732">
                  <a:extLst>
                    <a:ext uri="{9D8B030D-6E8A-4147-A177-3AD203B41FA5}">
                      <a16:colId xmlns:a16="http://schemas.microsoft.com/office/drawing/2014/main" val="1919021396"/>
                    </a:ext>
                  </a:extLst>
                </a:gridCol>
                <a:gridCol w="1577784">
                  <a:extLst>
                    <a:ext uri="{9D8B030D-6E8A-4147-A177-3AD203B41FA5}">
                      <a16:colId xmlns:a16="http://schemas.microsoft.com/office/drawing/2014/main" val="42111682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Isolationsmodus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err="1"/>
                        <a:t>dirty</a:t>
                      </a:r>
                      <a:r>
                        <a:rPr lang="de-DE" sz="1800" dirty="0"/>
                        <a:t> </a:t>
                      </a:r>
                      <a:r>
                        <a:rPr lang="de-DE" sz="1800" dirty="0" err="1"/>
                        <a:t>read</a:t>
                      </a:r>
                      <a:endParaRPr lang="de-DE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non-</a:t>
                      </a:r>
                      <a:r>
                        <a:rPr lang="de-DE" sz="1800" dirty="0" err="1"/>
                        <a:t>repeatable</a:t>
                      </a:r>
                      <a:r>
                        <a:rPr lang="de-DE" sz="1800" dirty="0"/>
                        <a:t> </a:t>
                      </a:r>
                      <a:r>
                        <a:rPr lang="de-DE" sz="1800" dirty="0" err="1"/>
                        <a:t>read</a:t>
                      </a:r>
                      <a:endParaRPr lang="de-DE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err="1"/>
                        <a:t>phantom</a:t>
                      </a:r>
                      <a:r>
                        <a:rPr lang="de-DE" sz="1800" dirty="0"/>
                        <a:t> </a:t>
                      </a:r>
                      <a:r>
                        <a:rPr lang="de-DE" sz="1800" dirty="0" err="1"/>
                        <a:t>read</a:t>
                      </a:r>
                      <a:endParaRPr lang="de-DE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81361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err="1"/>
                        <a:t>read</a:t>
                      </a:r>
                      <a:r>
                        <a:rPr lang="de-DE" sz="1800" dirty="0"/>
                        <a:t> </a:t>
                      </a:r>
                      <a:r>
                        <a:rPr lang="de-DE" sz="1800" dirty="0" err="1"/>
                        <a:t>uncommitted</a:t>
                      </a:r>
                      <a:endParaRPr lang="de-DE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 möglich</a:t>
                      </a:r>
                      <a:endParaRPr lang="de-DE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möglich</a:t>
                      </a:r>
                      <a:endParaRPr lang="de-DE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möglich</a:t>
                      </a:r>
                      <a:endParaRPr lang="de-DE" sz="18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5427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err="1"/>
                        <a:t>read</a:t>
                      </a:r>
                      <a:r>
                        <a:rPr lang="de-DE" sz="1800" dirty="0"/>
                        <a:t> </a:t>
                      </a:r>
                      <a:r>
                        <a:rPr lang="de-DE" sz="1800" dirty="0" err="1"/>
                        <a:t>committed</a:t>
                      </a:r>
                      <a:endParaRPr lang="de-DE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–</a:t>
                      </a:r>
                      <a:endParaRPr lang="de-DE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möglich</a:t>
                      </a:r>
                      <a:endParaRPr lang="de-DE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möglich</a:t>
                      </a:r>
                      <a:endParaRPr lang="de-DE" sz="18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433877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err="1"/>
                        <a:t>repeatable</a:t>
                      </a:r>
                      <a:r>
                        <a:rPr lang="de-DE" sz="1800" dirty="0"/>
                        <a:t> </a:t>
                      </a:r>
                      <a:r>
                        <a:rPr lang="de-DE" sz="1800" dirty="0" err="1"/>
                        <a:t>read</a:t>
                      </a:r>
                      <a:endParaRPr lang="de-DE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–</a:t>
                      </a:r>
                      <a:endParaRPr lang="de-DE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–</a:t>
                      </a:r>
                      <a:endParaRPr lang="de-DE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möglich</a:t>
                      </a:r>
                      <a:endParaRPr lang="de-DE" sz="18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44882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err="1"/>
                        <a:t>serializable</a:t>
                      </a:r>
                      <a:endParaRPr lang="de-DE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–</a:t>
                      </a:r>
                      <a:endParaRPr lang="de-DE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–</a:t>
                      </a:r>
                      <a:endParaRPr lang="de-DE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–</a:t>
                      </a:r>
                      <a:endParaRPr lang="de-DE" sz="18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4353764"/>
                  </a:ext>
                </a:extLst>
              </a:tr>
            </a:tbl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22781-B6B3-DEA9-39AB-DC3414BB916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8DBDD1A-D20A-69D0-6C32-0B82438DB3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1068400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37BA1-470A-D143-98BA-D932C980A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Sperren in Index-Strukturen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4896E-8568-4840-8837-52D2EB95BC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Sperrverwaltung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B987CB-DC9D-DB74-270B-E95792B1DA0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20743-9ED1-2E07-04FD-C303CE014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99F965-2AD0-8440-B852-53E69E457A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86</a:t>
            </a:fld>
            <a:endParaRPr lang="en-GB"/>
          </a:p>
        </p:txBody>
      </p:sp>
      <p:pic>
        <p:nvPicPr>
          <p:cNvPr id="7" name="Bild 4" descr="Pages from 06-Indexing-6.pdf">
            <a:extLst>
              <a:ext uri="{FF2B5EF4-FFF2-40B4-BE49-F238E27FC236}">
                <a16:creationId xmlns:a16="http://schemas.microsoft.com/office/drawing/2014/main" id="{DBD042A8-27F7-A5CF-5BA4-023BC98ED2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" t="12782" r="5162" b="4960"/>
          <a:stretch/>
        </p:blipFill>
        <p:spPr>
          <a:xfrm>
            <a:off x="7062727" y="1480198"/>
            <a:ext cx="4768948" cy="1237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949236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Nebenläufigkeit beim Indexzugriff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7642912" cy="4240848"/>
              </a:xfrm>
            </p:spPr>
            <p:txBody>
              <a:bodyPr>
                <a:noAutofit/>
              </a:bodyPr>
              <a:lstStyle/>
              <a:p>
                <a:r>
                  <a:rPr lang="de-DE" dirty="0"/>
                  <a:t>Transaktion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de-DE" dirty="0"/>
                  <a:t> führt zu </a:t>
                </a:r>
                <a:r>
                  <a:rPr lang="de-DE" dirty="0" err="1"/>
                  <a:t>Splitoperation</a:t>
                </a:r>
                <a:endParaRPr lang="de-DE" dirty="0"/>
              </a:p>
              <a:p>
                <a:pPr lvl="1"/>
                <a:r>
                  <a:rPr lang="de-DE" dirty="0"/>
                  <a:t>Beispiel: Einfügen eines Eintrags mit Schlüssel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6330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r>
                  <a:rPr lang="de-DE" dirty="0"/>
                  <a:t>Angenommen, Aufspaltung ist erfolgt, aber neue </a:t>
                </a:r>
                <a:r>
                  <a:rPr lang="de-DE" dirty="0" err="1"/>
                  <a:t>Verzeigerung</a:t>
                </a:r>
                <a:r>
                  <a:rPr lang="de-DE" dirty="0"/>
                  <a:t> hat noch nicht stattgefunden</a:t>
                </a:r>
              </a:p>
              <a:p>
                <a:r>
                  <a:rPr lang="de-DE" dirty="0"/>
                  <a:t>Weiterhin: nebenläufiges Lesen in </a:t>
                </a:r>
                <a:br>
                  <a:rPr lang="de-DE" dirty="0"/>
                </a:br>
                <a:r>
                  <a:rPr lang="de-DE" dirty="0"/>
                  <a:t>Transaktion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de-DE" dirty="0"/>
                  <a:t>, sucht nach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8050</m:t>
                    </m:r>
                  </m:oMath>
                </a14:m>
                <a:r>
                  <a:rPr lang="de-DE" dirty="0"/>
                  <a:t> </a:t>
                </a:r>
              </a:p>
              <a:p>
                <a:pPr lvl="1"/>
                <a:r>
                  <a:rPr lang="de-DE" dirty="0" err="1"/>
                  <a:t>Verzeigerung</a:t>
                </a:r>
                <a:r>
                  <a:rPr lang="de-DE" dirty="0"/>
                  <a:t> zeigt auf zweiten </a:t>
                </a:r>
                <a:br>
                  <a:rPr lang="de-DE" dirty="0"/>
                </a:br>
                <a:r>
                  <a:rPr lang="de-DE" dirty="0"/>
                  <a:t>Blattknoten mit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5012,6330</m:t>
                    </m:r>
                  </m:oMath>
                </a14:m>
                <a:r>
                  <a:rPr lang="de-DE" dirty="0"/>
                  <a:t> </a:t>
                </a:r>
                <a:br>
                  <a:rPr lang="de-DE" dirty="0"/>
                </a:br>
                <a:r>
                  <a:rPr lang="de-DE" dirty="0"/>
                  <a:t>mit Zeigern auf dritten Blattknoten</a:t>
                </a:r>
                <a:br>
                  <a:rPr lang="de-DE" dirty="0"/>
                </a:br>
                <a:r>
                  <a:rPr lang="de-DE" dirty="0"/>
                  <a:t>mit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8280,8404</m:t>
                    </m:r>
                  </m:oMath>
                </a14:m>
                <a:endParaRPr lang="de-DE" dirty="0"/>
              </a:p>
              <a:p>
                <a:r>
                  <a:rPr lang="de-DE" dirty="0"/>
                  <a:t>Datensatz wird nicht gefunden </a:t>
                </a:r>
                <a:br>
                  <a:rPr lang="de-DE" dirty="0"/>
                </a:br>
                <a:r>
                  <a:rPr lang="de-DE" dirty="0"/>
                  <a:t>➝ Sperren nötig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7642912" cy="4240848"/>
              </a:xfrm>
              <a:blipFill>
                <a:blip r:embed="rId2"/>
                <a:stretch>
                  <a:fillRect l="-2322" t="-2985" b="-149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87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89CDC3-5DF6-B842-44A8-BD111224E23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7183C7F0-78EB-C2B4-F152-5E709FFD6D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56D16D6A-FF59-981D-0797-C3A7011BFDCA}"/>
              </a:ext>
            </a:extLst>
          </p:cNvPr>
          <p:cNvSpPr txBox="1"/>
          <p:nvPr/>
        </p:nvSpPr>
        <p:spPr>
          <a:xfrm>
            <a:off x="8022445" y="1510246"/>
            <a:ext cx="1476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N</a:t>
            </a:r>
            <a:r>
              <a:rPr lang="en-DE" dirty="0">
                <a:solidFill>
                  <a:schemeClr val="accent1"/>
                </a:solidFill>
              </a:rPr>
              <a:t>euer Eintrag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5157E9F2-42FF-3470-99EE-F7248BB06D5B}"/>
              </a:ext>
            </a:extLst>
          </p:cNvPr>
          <p:cNvSpPr txBox="1"/>
          <p:nvPr/>
        </p:nvSpPr>
        <p:spPr>
          <a:xfrm>
            <a:off x="8390942" y="732264"/>
            <a:ext cx="1733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N</a:t>
            </a:r>
            <a:r>
              <a:rPr lang="en-DE" dirty="0">
                <a:solidFill>
                  <a:schemeClr val="accent1"/>
                </a:solidFill>
              </a:rPr>
              <a:t>euer Separator</a:t>
            </a:r>
          </a:p>
        </p:txBody>
      </p: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0C922670-F11B-3197-819B-9C1AB025C088}"/>
              </a:ext>
            </a:extLst>
          </p:cNvPr>
          <p:cNvCxnSpPr>
            <a:cxnSpLocks/>
            <a:stCxn id="179" idx="2"/>
          </p:cNvCxnSpPr>
          <p:nvPr/>
        </p:nvCxnSpPr>
        <p:spPr>
          <a:xfrm>
            <a:off x="8760564" y="1879578"/>
            <a:ext cx="339164" cy="2606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>
            <a:extLst>
              <a:ext uri="{FF2B5EF4-FFF2-40B4-BE49-F238E27FC236}">
                <a16:creationId xmlns:a16="http://schemas.microsoft.com/office/drawing/2014/main" id="{173B5962-7878-7E02-A459-04B04DBFC8AF}"/>
              </a:ext>
            </a:extLst>
          </p:cNvPr>
          <p:cNvCxnSpPr>
            <a:cxnSpLocks/>
            <a:stCxn id="180" idx="2"/>
          </p:cNvCxnSpPr>
          <p:nvPr/>
        </p:nvCxnSpPr>
        <p:spPr>
          <a:xfrm>
            <a:off x="9257782" y="1101596"/>
            <a:ext cx="599341" cy="405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Rectangle 182">
            <a:extLst>
              <a:ext uri="{FF2B5EF4-FFF2-40B4-BE49-F238E27FC236}">
                <a16:creationId xmlns:a16="http://schemas.microsoft.com/office/drawing/2014/main" id="{3D9A3D85-59BD-7316-2D62-4039BA2BEEB0}"/>
              </a:ext>
            </a:extLst>
          </p:cNvPr>
          <p:cNvSpPr/>
          <p:nvPr/>
        </p:nvSpPr>
        <p:spPr>
          <a:xfrm>
            <a:off x="5083053" y="5392667"/>
            <a:ext cx="6748622" cy="5121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034F26CD-6109-37E0-E640-1351EB27CDF4}"/>
              </a:ext>
            </a:extLst>
          </p:cNvPr>
          <p:cNvSpPr txBox="1"/>
          <p:nvPr/>
        </p:nvSpPr>
        <p:spPr>
          <a:xfrm>
            <a:off x="10807782" y="5569113"/>
            <a:ext cx="1059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Datenseiten</a:t>
            </a: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A6CF01B9-CAC5-095D-AA7A-B0A977A7172B}"/>
              </a:ext>
            </a:extLst>
          </p:cNvPr>
          <p:cNvSpPr/>
          <p:nvPr/>
        </p:nvSpPr>
        <p:spPr>
          <a:xfrm>
            <a:off x="5083053" y="3113855"/>
            <a:ext cx="6748622" cy="22845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3EE0015E-876D-492D-2FB8-6A12986C728C}"/>
              </a:ext>
            </a:extLst>
          </p:cNvPr>
          <p:cNvSpPr/>
          <p:nvPr/>
        </p:nvSpPr>
        <p:spPr>
          <a:xfrm>
            <a:off x="6395020" y="3990273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6D64D724-CE41-5C6B-382A-871CB60B9894}"/>
              </a:ext>
            </a:extLst>
          </p:cNvPr>
          <p:cNvSpPr/>
          <p:nvPr/>
        </p:nvSpPr>
        <p:spPr>
          <a:xfrm>
            <a:off x="6124132" y="3984011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63691E65-F0C1-1E4E-33A4-6BE1F0C5E769}"/>
              </a:ext>
            </a:extLst>
          </p:cNvPr>
          <p:cNvSpPr/>
          <p:nvPr/>
        </p:nvSpPr>
        <p:spPr>
          <a:xfrm>
            <a:off x="7941271" y="3213921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24478706-CE5C-6B99-6C7E-B3CE93F1C9B1}"/>
              </a:ext>
            </a:extLst>
          </p:cNvPr>
          <p:cNvCxnSpPr>
            <a:cxnSpLocks/>
            <a:stCxn id="219" idx="3"/>
            <a:endCxn id="195" idx="0"/>
          </p:cNvCxnSpPr>
          <p:nvPr/>
        </p:nvCxnSpPr>
        <p:spPr>
          <a:xfrm flipH="1">
            <a:off x="7036094" y="3681112"/>
            <a:ext cx="866804" cy="3085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chemeClr val="accent3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B51546FD-52D2-DE6D-4C9A-0C7A4BA30B51}"/>
              </a:ext>
            </a:extLst>
          </p:cNvPr>
          <p:cNvCxnSpPr>
            <a:cxnSpLocks/>
            <a:stCxn id="197" idx="3"/>
            <a:endCxn id="252" idx="0"/>
          </p:cNvCxnSpPr>
          <p:nvPr/>
        </p:nvCxnSpPr>
        <p:spPr>
          <a:xfrm>
            <a:off x="6352916" y="4455898"/>
            <a:ext cx="410185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chemeClr val="accent3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C782AA94-BE3E-A1AC-8CD0-4FD20A8CBCD2}"/>
              </a:ext>
            </a:extLst>
          </p:cNvPr>
          <p:cNvGrpSpPr/>
          <p:nvPr/>
        </p:nvGrpSpPr>
        <p:grpSpPr>
          <a:xfrm>
            <a:off x="6079307" y="3989626"/>
            <a:ext cx="1118027" cy="472967"/>
            <a:chOff x="5157512" y="6223139"/>
            <a:chExt cx="1118027" cy="472967"/>
          </a:xfrm>
        </p:grpSpPr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99E910C8-EFB2-4ADB-B1C8-2AD40BD53FCA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5012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5B374043-E876-20BD-8A68-D05E59339060}"/>
                </a:ext>
              </a:extLst>
            </p:cNvPr>
            <p:cNvSpPr txBox="1"/>
            <p:nvPr/>
          </p:nvSpPr>
          <p:spPr>
            <a:xfrm>
              <a:off x="5470529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8280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8C084632-643E-38CC-AAF9-65E2EA57219D}"/>
                </a:ext>
              </a:extLst>
            </p:cNvPr>
            <p:cNvSpPr txBox="1"/>
            <p:nvPr/>
          </p:nvSpPr>
          <p:spPr>
            <a:xfrm>
              <a:off x="5737271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D556A046-0413-FE01-8BB5-760C98D49146}"/>
                </a:ext>
              </a:extLst>
            </p:cNvPr>
            <p:cNvSpPr txBox="1"/>
            <p:nvPr/>
          </p:nvSpPr>
          <p:spPr>
            <a:xfrm>
              <a:off x="6004012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1ADCE3A7-E54A-79BA-E15B-7255D5FBD842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24DDD73D-EDA9-AF48-E001-23E5F657622D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8B862509-938B-32EF-260D-CB2C1E716D83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4AF57E32-4F0F-36D5-0F45-5A01E6C04551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27C4A514-B8B3-AE50-F9CE-D7918A1902CF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9901C8F3-D546-95D6-DC89-05AF886E3EC5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AA03D877-87C7-2423-561D-FFCE8CEE7666}"/>
              </a:ext>
            </a:extLst>
          </p:cNvPr>
          <p:cNvGrpSpPr/>
          <p:nvPr/>
        </p:nvGrpSpPr>
        <p:grpSpPr>
          <a:xfrm>
            <a:off x="9584385" y="3989626"/>
            <a:ext cx="1118027" cy="472968"/>
            <a:chOff x="5157512" y="6223138"/>
            <a:chExt cx="1118027" cy="472968"/>
          </a:xfrm>
        </p:grpSpPr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C3B0901D-25BA-4BA0-F5A5-0F7EB25C5E25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8700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9917AC6C-53D5-270B-7838-1145FC8997A6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9016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FAD62571-5A36-2F23-22D8-86C91DFC6F7D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C987CCBA-020B-00ED-9CC4-87A0CB445CDA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E148C51F-8F60-6046-CE62-4E8D7E3A84DA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576593A7-1C19-1748-7B91-08E6244A7713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A4F8EF70-5D36-96AF-81DA-5C2D3C889F7B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C0910830-309A-06F9-B940-91AF81F8E2E3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758468E5-AB86-FD7E-5D47-C6CFFC161FF6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D37B4AF4-F390-B5ED-BF01-22BF70C51E86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6AF49CBA-6BB4-3A62-BE65-80785D741A95}"/>
              </a:ext>
            </a:extLst>
          </p:cNvPr>
          <p:cNvGrpSpPr/>
          <p:nvPr/>
        </p:nvGrpSpPr>
        <p:grpSpPr>
          <a:xfrm>
            <a:off x="7896031" y="3214839"/>
            <a:ext cx="1118027" cy="472968"/>
            <a:chOff x="5157512" y="6223138"/>
            <a:chExt cx="1118027" cy="472968"/>
          </a:xfrm>
        </p:grpSpPr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9C7E29DD-3A34-DB48-21E9-EEABD9AE75FF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8500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7FE1EB64-F884-AF47-3ACB-5C10D40E12D8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366A7810-73C9-B267-2734-95A37948C76C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A8AE4589-3D3D-478F-52C6-E057ADE99825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FA1F7869-6BC1-7BE3-2C80-BFAFFC23C140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F706783F-2ECC-3B00-4EB9-C2F1A26B6976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FDA820DD-310E-9B11-1585-8183ECEFF47C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8B88164E-1E60-621D-E899-A0E3B95F7B31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99CBBF7D-0182-2460-91FC-3E0B460971D2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C887BA59-480E-5EFF-44C1-77C9E62B76A2}"/>
              </a:ext>
            </a:extLst>
          </p:cNvPr>
          <p:cNvCxnSpPr>
            <a:cxnSpLocks/>
          </p:cNvCxnSpPr>
          <p:nvPr/>
        </p:nvCxnSpPr>
        <p:spPr>
          <a:xfrm>
            <a:off x="5088490" y="5392667"/>
            <a:ext cx="6748622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Arrow Connector 223">
            <a:extLst>
              <a:ext uri="{FF2B5EF4-FFF2-40B4-BE49-F238E27FC236}">
                <a16:creationId xmlns:a16="http://schemas.microsoft.com/office/drawing/2014/main" id="{00FDFF42-4199-8776-2D7A-FD6F31C440E8}"/>
              </a:ext>
            </a:extLst>
          </p:cNvPr>
          <p:cNvCxnSpPr>
            <a:cxnSpLocks/>
            <a:stCxn id="197" idx="3"/>
            <a:endCxn id="252" idx="0"/>
          </p:cNvCxnSpPr>
          <p:nvPr/>
        </p:nvCxnSpPr>
        <p:spPr>
          <a:xfrm>
            <a:off x="6352916" y="4455898"/>
            <a:ext cx="410185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Arrow Connector 224">
            <a:extLst>
              <a:ext uri="{FF2B5EF4-FFF2-40B4-BE49-F238E27FC236}">
                <a16:creationId xmlns:a16="http://schemas.microsoft.com/office/drawing/2014/main" id="{10CCF134-4252-A225-6BBF-30F090EBB153}"/>
              </a:ext>
            </a:extLst>
          </p:cNvPr>
          <p:cNvCxnSpPr>
            <a:cxnSpLocks/>
            <a:stCxn id="199" idx="4"/>
            <a:endCxn id="261" idx="0"/>
          </p:cNvCxnSpPr>
          <p:nvPr/>
        </p:nvCxnSpPr>
        <p:spPr>
          <a:xfrm>
            <a:off x="6635143" y="4462593"/>
            <a:ext cx="1258926" cy="307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A6F4B5E9-BF72-1371-53A6-3D398A236C66}"/>
              </a:ext>
            </a:extLst>
          </p:cNvPr>
          <p:cNvGrpSpPr/>
          <p:nvPr/>
        </p:nvGrpSpPr>
        <p:grpSpPr>
          <a:xfrm>
            <a:off x="5135259" y="4769819"/>
            <a:ext cx="995204" cy="869149"/>
            <a:chOff x="5052318" y="4843825"/>
            <a:chExt cx="995204" cy="869149"/>
          </a:xfrm>
        </p:grpSpPr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BD282925-8A1B-501E-0FC9-1D6CE748BEE3}"/>
                </a:ext>
              </a:extLst>
            </p:cNvPr>
            <p:cNvGrpSpPr/>
            <p:nvPr/>
          </p:nvGrpSpPr>
          <p:grpSpPr>
            <a:xfrm>
              <a:off x="5052319" y="4843825"/>
              <a:ext cx="993746" cy="451735"/>
              <a:chOff x="5157513" y="6223139"/>
              <a:chExt cx="993746" cy="451735"/>
            </a:xfrm>
          </p:grpSpPr>
          <p:sp>
            <p:nvSpPr>
              <p:cNvPr id="232" name="TextBox 231">
                <a:extLst>
                  <a:ext uri="{FF2B5EF4-FFF2-40B4-BE49-F238E27FC236}">
                    <a16:creationId xmlns:a16="http://schemas.microsoft.com/office/drawing/2014/main" id="{09993DDB-948C-1CA1-2774-D17C7D8562B2}"/>
                  </a:ext>
                </a:extLst>
              </p:cNvPr>
              <p:cNvSpPr txBox="1"/>
              <p:nvPr/>
            </p:nvSpPr>
            <p:spPr>
              <a:xfrm>
                <a:off x="5203787" y="6224874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tIns="4680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4123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3" name="TextBox 232">
                <a:extLst>
                  <a:ext uri="{FF2B5EF4-FFF2-40B4-BE49-F238E27FC236}">
                    <a16:creationId xmlns:a16="http://schemas.microsoft.com/office/drawing/2014/main" id="{CA78D700-AFDD-47CD-DA80-940D4F705E8E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4222</a:t>
                </a:r>
              </a:p>
            </p:txBody>
          </p:sp>
          <p:sp>
            <p:nvSpPr>
              <p:cNvPr id="234" name="TextBox 233">
                <a:extLst>
                  <a:ext uri="{FF2B5EF4-FFF2-40B4-BE49-F238E27FC236}">
                    <a16:creationId xmlns:a16="http://schemas.microsoft.com/office/drawing/2014/main" id="{D712980C-4001-06DE-29FD-5D8D74FEA958}"/>
                  </a:ext>
                </a:extLst>
              </p:cNvPr>
              <p:cNvSpPr txBox="1"/>
              <p:nvPr/>
            </p:nvSpPr>
            <p:spPr>
              <a:xfrm>
                <a:off x="5655389" y="622342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4450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5" name="TextBox 234">
                <a:extLst>
                  <a:ext uri="{FF2B5EF4-FFF2-40B4-BE49-F238E27FC236}">
                    <a16:creationId xmlns:a16="http://schemas.microsoft.com/office/drawing/2014/main" id="{B4BDBA9C-1B14-2AD6-D794-EDBC89C93125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4528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D522158E-A350-411F-66D3-D408E5CB512F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28" name="Straight Arrow Connector 227">
              <a:extLst>
                <a:ext uri="{FF2B5EF4-FFF2-40B4-BE49-F238E27FC236}">
                  <a16:creationId xmlns:a16="http://schemas.microsoft.com/office/drawing/2014/main" id="{D8840369-084A-F5B6-44EE-8AE99465A711}"/>
                </a:ext>
              </a:extLst>
            </p:cNvPr>
            <p:cNvCxnSpPr>
              <a:cxnSpLocks/>
              <a:stCxn id="232" idx="2"/>
            </p:cNvCxnSpPr>
            <p:nvPr/>
          </p:nvCxnSpPr>
          <p:spPr>
            <a:xfrm flipH="1">
              <a:off x="5052318" y="5295560"/>
              <a:ext cx="159675" cy="41741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>
              <a:extLst>
                <a:ext uri="{FF2B5EF4-FFF2-40B4-BE49-F238E27FC236}">
                  <a16:creationId xmlns:a16="http://schemas.microsoft.com/office/drawing/2014/main" id="{1C798921-60C3-42F6-29D9-BB7C54AC2DDE}"/>
                </a:ext>
              </a:extLst>
            </p:cNvPr>
            <p:cNvCxnSpPr>
              <a:cxnSpLocks/>
              <a:stCxn id="233" idx="2"/>
            </p:cNvCxnSpPr>
            <p:nvPr/>
          </p:nvCxnSpPr>
          <p:spPr>
            <a:xfrm flipH="1">
              <a:off x="5434681" y="5294671"/>
              <a:ext cx="3113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>
              <a:extLst>
                <a:ext uri="{FF2B5EF4-FFF2-40B4-BE49-F238E27FC236}">
                  <a16:creationId xmlns:a16="http://schemas.microsoft.com/office/drawing/2014/main" id="{AE9AF6A1-BF8C-447C-4A38-6500F87DB0C8}"/>
                </a:ext>
              </a:extLst>
            </p:cNvPr>
            <p:cNvCxnSpPr>
              <a:cxnSpLocks/>
              <a:stCxn id="234" idx="2"/>
            </p:cNvCxnSpPr>
            <p:nvPr/>
          </p:nvCxnSpPr>
          <p:spPr>
            <a:xfrm>
              <a:off x="5662726" y="5294111"/>
              <a:ext cx="100838" cy="41523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Arrow Connector 230">
              <a:extLst>
                <a:ext uri="{FF2B5EF4-FFF2-40B4-BE49-F238E27FC236}">
                  <a16:creationId xmlns:a16="http://schemas.microsoft.com/office/drawing/2014/main" id="{B8570833-B048-6C94-A2B3-B926FCBA0079}"/>
                </a:ext>
              </a:extLst>
            </p:cNvPr>
            <p:cNvCxnSpPr>
              <a:cxnSpLocks/>
              <a:stCxn id="235" idx="2"/>
            </p:cNvCxnSpPr>
            <p:nvPr/>
          </p:nvCxnSpPr>
          <p:spPr>
            <a:xfrm>
              <a:off x="5889395" y="5294671"/>
              <a:ext cx="158127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7" name="Straight Arrow Connector 236">
            <a:extLst>
              <a:ext uri="{FF2B5EF4-FFF2-40B4-BE49-F238E27FC236}">
                <a16:creationId xmlns:a16="http://schemas.microsoft.com/office/drawing/2014/main" id="{F00448E0-5F4F-3676-779C-5008AC3BCEE8}"/>
              </a:ext>
            </a:extLst>
          </p:cNvPr>
          <p:cNvCxnSpPr>
            <a:cxnSpLocks/>
            <a:stCxn id="209" idx="4"/>
            <a:endCxn id="271" idx="0"/>
          </p:cNvCxnSpPr>
          <p:nvPr/>
        </p:nvCxnSpPr>
        <p:spPr>
          <a:xfrm flipH="1">
            <a:off x="9025037" y="4462594"/>
            <a:ext cx="582539" cy="3072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:a16="http://schemas.microsoft.com/office/drawing/2014/main" id="{B84F0494-99D7-2FC7-5252-076CA1BC3429}"/>
              </a:ext>
            </a:extLst>
          </p:cNvPr>
          <p:cNvCxnSpPr>
            <a:cxnSpLocks/>
            <a:stCxn id="208" idx="5"/>
            <a:endCxn id="281" idx="0"/>
          </p:cNvCxnSpPr>
          <p:nvPr/>
        </p:nvCxnSpPr>
        <p:spPr>
          <a:xfrm>
            <a:off x="9890641" y="4455899"/>
            <a:ext cx="265364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Arrow Connector 238">
            <a:extLst>
              <a:ext uri="{FF2B5EF4-FFF2-40B4-BE49-F238E27FC236}">
                <a16:creationId xmlns:a16="http://schemas.microsoft.com/office/drawing/2014/main" id="{F0F52E00-E5C0-A4A6-D887-2D4FDDD50968}"/>
              </a:ext>
            </a:extLst>
          </p:cNvPr>
          <p:cNvCxnSpPr>
            <a:cxnSpLocks/>
            <a:stCxn id="210" idx="5"/>
            <a:endCxn id="291" idx="0"/>
          </p:cNvCxnSpPr>
          <p:nvPr/>
        </p:nvCxnSpPr>
        <p:spPr>
          <a:xfrm>
            <a:off x="10156544" y="4455899"/>
            <a:ext cx="1130428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>
            <a:extLst>
              <a:ext uri="{FF2B5EF4-FFF2-40B4-BE49-F238E27FC236}">
                <a16:creationId xmlns:a16="http://schemas.microsoft.com/office/drawing/2014/main" id="{E4C7AD08-A2A1-82AC-AAE7-12D91EB4E9C2}"/>
              </a:ext>
            </a:extLst>
          </p:cNvPr>
          <p:cNvCxnSpPr>
            <a:cxnSpLocks/>
            <a:stCxn id="218" idx="4"/>
            <a:endCxn id="203" idx="0"/>
          </p:cNvCxnSpPr>
          <p:nvPr/>
        </p:nvCxnSpPr>
        <p:spPr>
          <a:xfrm>
            <a:off x="8185964" y="3687807"/>
            <a:ext cx="1554983" cy="3018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1" name="TextBox 240">
            <a:extLst>
              <a:ext uri="{FF2B5EF4-FFF2-40B4-BE49-F238E27FC236}">
                <a16:creationId xmlns:a16="http://schemas.microsoft.com/office/drawing/2014/main" id="{1D85FF0C-5082-7CF1-108A-506B1624D28E}"/>
              </a:ext>
            </a:extLst>
          </p:cNvPr>
          <p:cNvSpPr txBox="1"/>
          <p:nvPr/>
        </p:nvSpPr>
        <p:spPr>
          <a:xfrm>
            <a:off x="10699181" y="3099455"/>
            <a:ext cx="1133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Indexseiten</a:t>
            </a:r>
          </a:p>
        </p:txBody>
      </p: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F190326C-5049-D150-9437-198DD42A7A31}"/>
              </a:ext>
            </a:extLst>
          </p:cNvPr>
          <p:cNvGrpSpPr/>
          <p:nvPr/>
        </p:nvGrpSpPr>
        <p:grpSpPr>
          <a:xfrm>
            <a:off x="6266227" y="4769819"/>
            <a:ext cx="995204" cy="858262"/>
            <a:chOff x="6249191" y="4843824"/>
            <a:chExt cx="995204" cy="858262"/>
          </a:xfrm>
        </p:grpSpPr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41B8DEF3-524D-688C-8BC7-51288AF41512}"/>
                </a:ext>
              </a:extLst>
            </p:cNvPr>
            <p:cNvGrpSpPr/>
            <p:nvPr/>
          </p:nvGrpSpPr>
          <p:grpSpPr>
            <a:xfrm>
              <a:off x="6249192" y="4843824"/>
              <a:ext cx="993746" cy="451405"/>
              <a:chOff x="5157513" y="6223139"/>
              <a:chExt cx="993746" cy="451405"/>
            </a:xfrm>
          </p:grpSpPr>
          <p:sp>
            <p:nvSpPr>
              <p:cNvPr id="248" name="TextBox 247">
                <a:extLst>
                  <a:ext uri="{FF2B5EF4-FFF2-40B4-BE49-F238E27FC236}">
                    <a16:creationId xmlns:a16="http://schemas.microsoft.com/office/drawing/2014/main" id="{1C90400E-6142-0B38-A5E6-53CA44D71313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5012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9" name="TextBox 248">
                <a:extLst>
                  <a:ext uri="{FF2B5EF4-FFF2-40B4-BE49-F238E27FC236}">
                    <a16:creationId xmlns:a16="http://schemas.microsoft.com/office/drawing/2014/main" id="{2B1C1BC6-A6A5-12F6-1BD4-BC1E36E34E4C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6423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0" name="TextBox 249">
                <a:extLst>
                  <a:ext uri="{FF2B5EF4-FFF2-40B4-BE49-F238E27FC236}">
                    <a16:creationId xmlns:a16="http://schemas.microsoft.com/office/drawing/2014/main" id="{2BFD0A94-7D35-D8F1-F025-F530AAFD43AE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8050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1" name="TextBox 250">
                <a:extLst>
                  <a:ext uri="{FF2B5EF4-FFF2-40B4-BE49-F238E27FC236}">
                    <a16:creationId xmlns:a16="http://schemas.microsoft.com/office/drawing/2014/main" id="{853AF35C-51C6-C763-1539-67469D79A35A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8105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D989606F-F817-1526-12E3-8F7E69329E14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44" name="Straight Arrow Connector 243">
              <a:extLst>
                <a:ext uri="{FF2B5EF4-FFF2-40B4-BE49-F238E27FC236}">
                  <a16:creationId xmlns:a16="http://schemas.microsoft.com/office/drawing/2014/main" id="{C115CDF7-02F7-6790-27F7-C5BE4CF5F027}"/>
                </a:ext>
              </a:extLst>
            </p:cNvPr>
            <p:cNvCxnSpPr>
              <a:cxnSpLocks/>
              <a:stCxn id="248" idx="2"/>
            </p:cNvCxnSpPr>
            <p:nvPr/>
          </p:nvCxnSpPr>
          <p:spPr>
            <a:xfrm flipH="1">
              <a:off x="6249191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Arrow Connector 244">
              <a:extLst>
                <a:ext uri="{FF2B5EF4-FFF2-40B4-BE49-F238E27FC236}">
                  <a16:creationId xmlns:a16="http://schemas.microsoft.com/office/drawing/2014/main" id="{405D0736-DE7A-B02B-81F9-EF581F928E59}"/>
                </a:ext>
              </a:extLst>
            </p:cNvPr>
            <p:cNvCxnSpPr>
              <a:cxnSpLocks/>
              <a:stCxn id="249" idx="2"/>
            </p:cNvCxnSpPr>
            <p:nvPr/>
          </p:nvCxnSpPr>
          <p:spPr>
            <a:xfrm flipH="1">
              <a:off x="6631554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Arrow Connector 245">
              <a:extLst>
                <a:ext uri="{FF2B5EF4-FFF2-40B4-BE49-F238E27FC236}">
                  <a16:creationId xmlns:a16="http://schemas.microsoft.com/office/drawing/2014/main" id="{55638DFD-3998-273E-91D9-7EF7B78E16D6}"/>
                </a:ext>
              </a:extLst>
            </p:cNvPr>
            <p:cNvCxnSpPr>
              <a:cxnSpLocks/>
              <a:stCxn id="250" idx="2"/>
            </p:cNvCxnSpPr>
            <p:nvPr/>
          </p:nvCxnSpPr>
          <p:spPr>
            <a:xfrm>
              <a:off x="6859599" y="5294670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Arrow Connector 246">
              <a:extLst>
                <a:ext uri="{FF2B5EF4-FFF2-40B4-BE49-F238E27FC236}">
                  <a16:creationId xmlns:a16="http://schemas.microsoft.com/office/drawing/2014/main" id="{24112EA6-5AD5-CE37-B7D3-C610805271E8}"/>
                </a:ext>
              </a:extLst>
            </p:cNvPr>
            <p:cNvCxnSpPr>
              <a:cxnSpLocks/>
              <a:stCxn id="251" idx="2"/>
            </p:cNvCxnSpPr>
            <p:nvPr/>
          </p:nvCxnSpPr>
          <p:spPr>
            <a:xfrm>
              <a:off x="7085399" y="5294670"/>
              <a:ext cx="15899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22993792-466A-A56D-5EF3-87985327EA9A}"/>
              </a:ext>
            </a:extLst>
          </p:cNvPr>
          <p:cNvGrpSpPr/>
          <p:nvPr/>
        </p:nvGrpSpPr>
        <p:grpSpPr>
          <a:xfrm>
            <a:off x="7397195" y="4769819"/>
            <a:ext cx="993747" cy="858262"/>
            <a:chOff x="7442670" y="4843824"/>
            <a:chExt cx="993747" cy="858262"/>
          </a:xfrm>
        </p:grpSpPr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225C95AE-2B12-A6B5-D71E-D4AEC4409F86}"/>
                </a:ext>
              </a:extLst>
            </p:cNvPr>
            <p:cNvGrpSpPr/>
            <p:nvPr/>
          </p:nvGrpSpPr>
          <p:grpSpPr>
            <a:xfrm>
              <a:off x="7442671" y="4843824"/>
              <a:ext cx="993746" cy="451405"/>
              <a:chOff x="5157513" y="6223139"/>
              <a:chExt cx="993746" cy="451405"/>
            </a:xfrm>
          </p:grpSpPr>
          <p:sp>
            <p:nvSpPr>
              <p:cNvPr id="257" name="TextBox 256">
                <a:extLst>
                  <a:ext uri="{FF2B5EF4-FFF2-40B4-BE49-F238E27FC236}">
                    <a16:creationId xmlns:a16="http://schemas.microsoft.com/office/drawing/2014/main" id="{9CAEB835-7276-02FF-9094-0CC0957EC352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8280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8" name="TextBox 257">
                <a:extLst>
                  <a:ext uri="{FF2B5EF4-FFF2-40B4-BE49-F238E27FC236}">
                    <a16:creationId xmlns:a16="http://schemas.microsoft.com/office/drawing/2014/main" id="{FBF32CAB-DB61-24BB-C9B9-2E9843F107CB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8404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9" name="TextBox 258">
                <a:extLst>
                  <a:ext uri="{FF2B5EF4-FFF2-40B4-BE49-F238E27FC236}">
                    <a16:creationId xmlns:a16="http://schemas.microsoft.com/office/drawing/2014/main" id="{9C51DE40-8A77-27B6-922A-6919BED6C4E9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0" name="TextBox 259">
                <a:extLst>
                  <a:ext uri="{FF2B5EF4-FFF2-40B4-BE49-F238E27FC236}">
                    <a16:creationId xmlns:a16="http://schemas.microsoft.com/office/drawing/2014/main" id="{94B820AD-A717-558D-FE76-DBBE15C5FDF1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3441CF97-C6F4-FF01-C5F9-2B27D82BBA50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55" name="Straight Arrow Connector 254">
              <a:extLst>
                <a:ext uri="{FF2B5EF4-FFF2-40B4-BE49-F238E27FC236}">
                  <a16:creationId xmlns:a16="http://schemas.microsoft.com/office/drawing/2014/main" id="{F0405E56-3AD1-3EF7-71A2-C63F657ECCFE}"/>
                </a:ext>
              </a:extLst>
            </p:cNvPr>
            <p:cNvCxnSpPr>
              <a:cxnSpLocks/>
              <a:stCxn id="257" idx="2"/>
            </p:cNvCxnSpPr>
            <p:nvPr/>
          </p:nvCxnSpPr>
          <p:spPr>
            <a:xfrm flipH="1">
              <a:off x="7442670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Arrow Connector 255">
              <a:extLst>
                <a:ext uri="{FF2B5EF4-FFF2-40B4-BE49-F238E27FC236}">
                  <a16:creationId xmlns:a16="http://schemas.microsoft.com/office/drawing/2014/main" id="{50D448C7-8711-2E4A-4E44-EF5ACDF17117}"/>
                </a:ext>
              </a:extLst>
            </p:cNvPr>
            <p:cNvCxnSpPr>
              <a:cxnSpLocks/>
              <a:stCxn id="258" idx="2"/>
            </p:cNvCxnSpPr>
            <p:nvPr/>
          </p:nvCxnSpPr>
          <p:spPr>
            <a:xfrm flipH="1">
              <a:off x="7825033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2" name="Group 261">
            <a:extLst>
              <a:ext uri="{FF2B5EF4-FFF2-40B4-BE49-F238E27FC236}">
                <a16:creationId xmlns:a16="http://schemas.microsoft.com/office/drawing/2014/main" id="{4097603F-CE59-7CB9-DFC2-B9047F435662}"/>
              </a:ext>
            </a:extLst>
          </p:cNvPr>
          <p:cNvGrpSpPr/>
          <p:nvPr/>
        </p:nvGrpSpPr>
        <p:grpSpPr>
          <a:xfrm>
            <a:off x="8528163" y="4769819"/>
            <a:ext cx="993747" cy="858262"/>
            <a:chOff x="8165885" y="4843825"/>
            <a:chExt cx="993747" cy="858262"/>
          </a:xfrm>
        </p:grpSpPr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7F39DF8E-BA09-84C8-7D9F-438BE7F6B10B}"/>
                </a:ext>
              </a:extLst>
            </p:cNvPr>
            <p:cNvGrpSpPr/>
            <p:nvPr/>
          </p:nvGrpSpPr>
          <p:grpSpPr>
            <a:xfrm>
              <a:off x="8165886" y="4843825"/>
              <a:ext cx="993746" cy="451405"/>
              <a:chOff x="5157513" y="6223139"/>
              <a:chExt cx="993746" cy="451405"/>
            </a:xfrm>
          </p:grpSpPr>
          <p:sp>
            <p:nvSpPr>
              <p:cNvPr id="267" name="TextBox 266">
                <a:extLst>
                  <a:ext uri="{FF2B5EF4-FFF2-40B4-BE49-F238E27FC236}">
                    <a16:creationId xmlns:a16="http://schemas.microsoft.com/office/drawing/2014/main" id="{45DCA201-F3B0-5AE1-349E-8CAFAD9EE48B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8" name="TextBox 267">
                <a:extLst>
                  <a:ext uri="{FF2B5EF4-FFF2-40B4-BE49-F238E27FC236}">
                    <a16:creationId xmlns:a16="http://schemas.microsoft.com/office/drawing/2014/main" id="{B6E2D473-5E01-CAED-2FFB-E8AE4E89178C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8570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9" name="TextBox 268">
                <a:extLst>
                  <a:ext uri="{FF2B5EF4-FFF2-40B4-BE49-F238E27FC236}">
                    <a16:creationId xmlns:a16="http://schemas.microsoft.com/office/drawing/2014/main" id="{95723AC9-2DCD-DD75-2572-DA5624816CB4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8604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0" name="TextBox 269">
                <a:extLst>
                  <a:ext uri="{FF2B5EF4-FFF2-40B4-BE49-F238E27FC236}">
                    <a16:creationId xmlns:a16="http://schemas.microsoft.com/office/drawing/2014/main" id="{F66C3A20-F8CB-19D3-6E88-CB0E789D0DBC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08CE2D7E-9F33-2BFC-C375-6C4C771BF96E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64" name="Straight Arrow Connector 263">
              <a:extLst>
                <a:ext uri="{FF2B5EF4-FFF2-40B4-BE49-F238E27FC236}">
                  <a16:creationId xmlns:a16="http://schemas.microsoft.com/office/drawing/2014/main" id="{112B71F0-E9A6-0219-1A43-1048CB6C9109}"/>
                </a:ext>
              </a:extLst>
            </p:cNvPr>
            <p:cNvCxnSpPr>
              <a:cxnSpLocks/>
              <a:stCxn id="267" idx="2"/>
            </p:cNvCxnSpPr>
            <p:nvPr/>
          </p:nvCxnSpPr>
          <p:spPr>
            <a:xfrm flipH="1">
              <a:off x="8165885" y="5294671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Arrow Connector 264">
              <a:extLst>
                <a:ext uri="{FF2B5EF4-FFF2-40B4-BE49-F238E27FC236}">
                  <a16:creationId xmlns:a16="http://schemas.microsoft.com/office/drawing/2014/main" id="{9FD68D18-D6DD-DE0A-4CD3-756544A3E95A}"/>
                </a:ext>
              </a:extLst>
            </p:cNvPr>
            <p:cNvCxnSpPr>
              <a:cxnSpLocks/>
              <a:stCxn id="268" idx="2"/>
            </p:cNvCxnSpPr>
            <p:nvPr/>
          </p:nvCxnSpPr>
          <p:spPr>
            <a:xfrm flipH="1">
              <a:off x="8548248" y="5294671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Arrow Connector 265">
              <a:extLst>
                <a:ext uri="{FF2B5EF4-FFF2-40B4-BE49-F238E27FC236}">
                  <a16:creationId xmlns:a16="http://schemas.microsoft.com/office/drawing/2014/main" id="{BBC38D48-1AA6-FE94-2916-78C83C86E213}"/>
                </a:ext>
              </a:extLst>
            </p:cNvPr>
            <p:cNvCxnSpPr>
              <a:cxnSpLocks/>
              <a:stCxn id="269" idx="2"/>
            </p:cNvCxnSpPr>
            <p:nvPr/>
          </p:nvCxnSpPr>
          <p:spPr>
            <a:xfrm>
              <a:off x="8776293" y="5294671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F220B3C8-70DF-E90A-28F2-8E8343978622}"/>
              </a:ext>
            </a:extLst>
          </p:cNvPr>
          <p:cNvGrpSpPr/>
          <p:nvPr/>
        </p:nvGrpSpPr>
        <p:grpSpPr>
          <a:xfrm>
            <a:off x="9659131" y="4769819"/>
            <a:ext cx="993747" cy="858262"/>
            <a:chOff x="9362758" y="4843824"/>
            <a:chExt cx="993747" cy="858262"/>
          </a:xfrm>
        </p:grpSpPr>
        <p:grpSp>
          <p:nvGrpSpPr>
            <p:cNvPr id="273" name="Group 272">
              <a:extLst>
                <a:ext uri="{FF2B5EF4-FFF2-40B4-BE49-F238E27FC236}">
                  <a16:creationId xmlns:a16="http://schemas.microsoft.com/office/drawing/2014/main" id="{9FD193EC-26C6-B53C-E4BE-E9A9464E3F6E}"/>
                </a:ext>
              </a:extLst>
            </p:cNvPr>
            <p:cNvGrpSpPr/>
            <p:nvPr/>
          </p:nvGrpSpPr>
          <p:grpSpPr>
            <a:xfrm>
              <a:off x="9362759" y="4843824"/>
              <a:ext cx="993746" cy="451405"/>
              <a:chOff x="5157513" y="6223139"/>
              <a:chExt cx="993746" cy="451405"/>
            </a:xfrm>
          </p:grpSpPr>
          <p:sp>
            <p:nvSpPr>
              <p:cNvPr id="277" name="TextBox 276">
                <a:extLst>
                  <a:ext uri="{FF2B5EF4-FFF2-40B4-BE49-F238E27FC236}">
                    <a16:creationId xmlns:a16="http://schemas.microsoft.com/office/drawing/2014/main" id="{70EC844D-53A0-F915-1A10-3D1DCACA8E90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8700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8" name="TextBox 277">
                <a:extLst>
                  <a:ext uri="{FF2B5EF4-FFF2-40B4-BE49-F238E27FC236}">
                    <a16:creationId xmlns:a16="http://schemas.microsoft.com/office/drawing/2014/main" id="{C7CC9550-57F6-400C-B571-57A77957286F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8808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9" name="TextBox 278">
                <a:extLst>
                  <a:ext uri="{FF2B5EF4-FFF2-40B4-BE49-F238E27FC236}">
                    <a16:creationId xmlns:a16="http://schemas.microsoft.com/office/drawing/2014/main" id="{B458DAAF-ED65-D397-8AAA-F5F01E7B1AE8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8887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0" name="TextBox 279">
                <a:extLst>
                  <a:ext uri="{FF2B5EF4-FFF2-40B4-BE49-F238E27FC236}">
                    <a16:creationId xmlns:a16="http://schemas.microsoft.com/office/drawing/2014/main" id="{EBBD3CE9-046A-B93A-38D4-E26850B3A9EC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59049CDC-0CE0-A259-0D78-289B7ABDD33D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74" name="Straight Arrow Connector 273">
              <a:extLst>
                <a:ext uri="{FF2B5EF4-FFF2-40B4-BE49-F238E27FC236}">
                  <a16:creationId xmlns:a16="http://schemas.microsoft.com/office/drawing/2014/main" id="{B732683D-C061-F3D1-8321-97F72C235E6E}"/>
                </a:ext>
              </a:extLst>
            </p:cNvPr>
            <p:cNvCxnSpPr>
              <a:cxnSpLocks/>
              <a:stCxn id="277" idx="2"/>
            </p:cNvCxnSpPr>
            <p:nvPr/>
          </p:nvCxnSpPr>
          <p:spPr>
            <a:xfrm flipH="1">
              <a:off x="9362758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Arrow Connector 274">
              <a:extLst>
                <a:ext uri="{FF2B5EF4-FFF2-40B4-BE49-F238E27FC236}">
                  <a16:creationId xmlns:a16="http://schemas.microsoft.com/office/drawing/2014/main" id="{C1110E98-DC5B-013A-CF59-6E49131987FC}"/>
                </a:ext>
              </a:extLst>
            </p:cNvPr>
            <p:cNvCxnSpPr>
              <a:cxnSpLocks/>
              <a:stCxn id="278" idx="2"/>
            </p:cNvCxnSpPr>
            <p:nvPr/>
          </p:nvCxnSpPr>
          <p:spPr>
            <a:xfrm flipH="1">
              <a:off x="9745121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Arrow Connector 275">
              <a:extLst>
                <a:ext uri="{FF2B5EF4-FFF2-40B4-BE49-F238E27FC236}">
                  <a16:creationId xmlns:a16="http://schemas.microsoft.com/office/drawing/2014/main" id="{1591DF56-C9DA-0E58-D195-D9D6BCFB88AF}"/>
                </a:ext>
              </a:extLst>
            </p:cNvPr>
            <p:cNvCxnSpPr>
              <a:cxnSpLocks/>
              <a:stCxn id="279" idx="2"/>
            </p:cNvCxnSpPr>
            <p:nvPr/>
          </p:nvCxnSpPr>
          <p:spPr>
            <a:xfrm>
              <a:off x="9973166" y="5294670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4BB13193-47F2-6112-ACD6-E4B39BDE7743}"/>
              </a:ext>
            </a:extLst>
          </p:cNvPr>
          <p:cNvGrpSpPr/>
          <p:nvPr/>
        </p:nvGrpSpPr>
        <p:grpSpPr>
          <a:xfrm>
            <a:off x="10790098" y="4769819"/>
            <a:ext cx="993747" cy="851004"/>
            <a:chOff x="10556237" y="4843824"/>
            <a:chExt cx="993747" cy="851004"/>
          </a:xfrm>
        </p:grpSpPr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C4336648-0F2F-74C0-D0B3-C39107B58284}"/>
                </a:ext>
              </a:extLst>
            </p:cNvPr>
            <p:cNvGrpSpPr/>
            <p:nvPr/>
          </p:nvGrpSpPr>
          <p:grpSpPr>
            <a:xfrm>
              <a:off x="10556238" y="4843824"/>
              <a:ext cx="993746" cy="451406"/>
              <a:chOff x="5157513" y="6223139"/>
              <a:chExt cx="993746" cy="451406"/>
            </a:xfrm>
          </p:grpSpPr>
          <p:sp>
            <p:nvSpPr>
              <p:cNvPr id="287" name="TextBox 286">
                <a:extLst>
                  <a:ext uri="{FF2B5EF4-FFF2-40B4-BE49-F238E27FC236}">
                    <a16:creationId xmlns:a16="http://schemas.microsoft.com/office/drawing/2014/main" id="{2BD601A6-451D-8C71-3E37-E5CE1B5FD398}"/>
                  </a:ext>
                </a:extLst>
              </p:cNvPr>
              <p:cNvSpPr txBox="1"/>
              <p:nvPr/>
            </p:nvSpPr>
            <p:spPr>
              <a:xfrm>
                <a:off x="5203787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9016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8" name="TextBox 287">
                <a:extLst>
                  <a:ext uri="{FF2B5EF4-FFF2-40B4-BE49-F238E27FC236}">
                    <a16:creationId xmlns:a16="http://schemas.microsoft.com/office/drawing/2014/main" id="{6ADC70B4-5DAD-E3D5-B340-907D2FB4FB1C}"/>
                  </a:ext>
                </a:extLst>
              </p:cNvPr>
              <p:cNvSpPr txBox="1"/>
              <p:nvPr/>
            </p:nvSpPr>
            <p:spPr>
              <a:xfrm>
                <a:off x="5429588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9200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9" name="TextBox 288">
                <a:extLst>
                  <a:ext uri="{FF2B5EF4-FFF2-40B4-BE49-F238E27FC236}">
                    <a16:creationId xmlns:a16="http://schemas.microsoft.com/office/drawing/2014/main" id="{CC94CD06-003A-76EE-EBD3-169EAA919181}"/>
                  </a:ext>
                </a:extLst>
              </p:cNvPr>
              <p:cNvSpPr txBox="1"/>
              <p:nvPr/>
            </p:nvSpPr>
            <p:spPr>
              <a:xfrm>
                <a:off x="56553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0" name="TextBox 289">
                <a:extLst>
                  <a:ext uri="{FF2B5EF4-FFF2-40B4-BE49-F238E27FC236}">
                    <a16:creationId xmlns:a16="http://schemas.microsoft.com/office/drawing/2014/main" id="{37CE2737-BF41-0FEE-EA08-A00324759803}"/>
                  </a:ext>
                </a:extLst>
              </p:cNvPr>
              <p:cNvSpPr txBox="1"/>
              <p:nvPr/>
            </p:nvSpPr>
            <p:spPr>
              <a:xfrm>
                <a:off x="58811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1" name="Rectangle 290">
                <a:extLst>
                  <a:ext uri="{FF2B5EF4-FFF2-40B4-BE49-F238E27FC236}">
                    <a16:creationId xmlns:a16="http://schemas.microsoft.com/office/drawing/2014/main" id="{5C3829B6-7159-5D55-EC0B-98B013491D0B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84" name="Straight Arrow Connector 283">
              <a:extLst>
                <a:ext uri="{FF2B5EF4-FFF2-40B4-BE49-F238E27FC236}">
                  <a16:creationId xmlns:a16="http://schemas.microsoft.com/office/drawing/2014/main" id="{6D821540-1F41-75ED-2EF4-6C050E3C7EB8}"/>
                </a:ext>
              </a:extLst>
            </p:cNvPr>
            <p:cNvCxnSpPr>
              <a:cxnSpLocks/>
              <a:stCxn id="287" idx="2"/>
            </p:cNvCxnSpPr>
            <p:nvPr/>
          </p:nvCxnSpPr>
          <p:spPr>
            <a:xfrm flipH="1">
              <a:off x="10556237" y="5295230"/>
              <a:ext cx="156562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Arrow Connector 284">
              <a:extLst>
                <a:ext uri="{FF2B5EF4-FFF2-40B4-BE49-F238E27FC236}">
                  <a16:creationId xmlns:a16="http://schemas.microsoft.com/office/drawing/2014/main" id="{1DF2FBD1-FBD8-B32D-2ABE-41832E7E878F}"/>
                </a:ext>
              </a:extLst>
            </p:cNvPr>
            <p:cNvCxnSpPr>
              <a:cxnSpLocks/>
              <a:stCxn id="288" idx="2"/>
            </p:cNvCxnSpPr>
            <p:nvPr/>
          </p:nvCxnSpPr>
          <p:spPr>
            <a:xfrm>
              <a:off x="10938600" y="5295230"/>
              <a:ext cx="0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Arrow Connector 285">
              <a:extLst>
                <a:ext uri="{FF2B5EF4-FFF2-40B4-BE49-F238E27FC236}">
                  <a16:creationId xmlns:a16="http://schemas.microsoft.com/office/drawing/2014/main" id="{09E949BF-7D27-9639-6B8A-08EDC4E0F456}"/>
                </a:ext>
              </a:extLst>
            </p:cNvPr>
            <p:cNvCxnSpPr>
              <a:cxnSpLocks/>
              <a:stCxn id="289" idx="2"/>
            </p:cNvCxnSpPr>
            <p:nvPr/>
          </p:nvCxnSpPr>
          <p:spPr>
            <a:xfrm>
              <a:off x="11164401" y="5295230"/>
              <a:ext cx="103082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2" name="Freeform 291">
            <a:extLst>
              <a:ext uri="{FF2B5EF4-FFF2-40B4-BE49-F238E27FC236}">
                <a16:creationId xmlns:a16="http://schemas.microsoft.com/office/drawing/2014/main" id="{3EAB3259-1AE1-6A51-261A-106AD4E18187}"/>
              </a:ext>
            </a:extLst>
          </p:cNvPr>
          <p:cNvSpPr/>
          <p:nvPr/>
        </p:nvSpPr>
        <p:spPr>
          <a:xfrm>
            <a:off x="6127894" y="4703484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3" name="Freeform 292">
            <a:extLst>
              <a:ext uri="{FF2B5EF4-FFF2-40B4-BE49-F238E27FC236}">
                <a16:creationId xmlns:a16="http://schemas.microsoft.com/office/drawing/2014/main" id="{FE149A7D-6CD1-440F-DD4C-B3882AC5F98A}"/>
              </a:ext>
            </a:extLst>
          </p:cNvPr>
          <p:cNvSpPr/>
          <p:nvPr/>
        </p:nvSpPr>
        <p:spPr>
          <a:xfrm>
            <a:off x="7263657" y="471485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4" name="Freeform 293">
            <a:extLst>
              <a:ext uri="{FF2B5EF4-FFF2-40B4-BE49-F238E27FC236}">
                <a16:creationId xmlns:a16="http://schemas.microsoft.com/office/drawing/2014/main" id="{C237D723-C783-C791-9EB5-821D6FF0C38F}"/>
              </a:ext>
            </a:extLst>
          </p:cNvPr>
          <p:cNvSpPr/>
          <p:nvPr/>
        </p:nvSpPr>
        <p:spPr>
          <a:xfrm>
            <a:off x="8399649" y="4708771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5" name="Freeform 294">
            <a:extLst>
              <a:ext uri="{FF2B5EF4-FFF2-40B4-BE49-F238E27FC236}">
                <a16:creationId xmlns:a16="http://schemas.microsoft.com/office/drawing/2014/main" id="{ADD0201E-BCF7-A4F5-B344-40D5F844D518}"/>
              </a:ext>
            </a:extLst>
          </p:cNvPr>
          <p:cNvSpPr/>
          <p:nvPr/>
        </p:nvSpPr>
        <p:spPr>
          <a:xfrm>
            <a:off x="9525593" y="471006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6" name="Freeform 295">
            <a:extLst>
              <a:ext uri="{FF2B5EF4-FFF2-40B4-BE49-F238E27FC236}">
                <a16:creationId xmlns:a16="http://schemas.microsoft.com/office/drawing/2014/main" id="{6182E22E-7307-3CCA-4897-7CC7CB975BF6}"/>
              </a:ext>
            </a:extLst>
          </p:cNvPr>
          <p:cNvSpPr/>
          <p:nvPr/>
        </p:nvSpPr>
        <p:spPr>
          <a:xfrm>
            <a:off x="10652249" y="471006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7" name="Freeform 296">
            <a:extLst>
              <a:ext uri="{FF2B5EF4-FFF2-40B4-BE49-F238E27FC236}">
                <a16:creationId xmlns:a16="http://schemas.microsoft.com/office/drawing/2014/main" id="{DBF993AC-626A-09A7-121F-BC9A269A6681}"/>
              </a:ext>
            </a:extLst>
          </p:cNvPr>
          <p:cNvSpPr/>
          <p:nvPr/>
        </p:nvSpPr>
        <p:spPr>
          <a:xfrm flipH="1" flipV="1">
            <a:off x="10653706" y="52169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8" name="Freeform 297">
            <a:extLst>
              <a:ext uri="{FF2B5EF4-FFF2-40B4-BE49-F238E27FC236}">
                <a16:creationId xmlns:a16="http://schemas.microsoft.com/office/drawing/2014/main" id="{116AA364-9C8F-B7CE-42D4-563D2838826E}"/>
              </a:ext>
            </a:extLst>
          </p:cNvPr>
          <p:cNvSpPr/>
          <p:nvPr/>
        </p:nvSpPr>
        <p:spPr>
          <a:xfrm flipH="1" flipV="1">
            <a:off x="9528848" y="52169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9" name="Freeform 298">
            <a:extLst>
              <a:ext uri="{FF2B5EF4-FFF2-40B4-BE49-F238E27FC236}">
                <a16:creationId xmlns:a16="http://schemas.microsoft.com/office/drawing/2014/main" id="{5E5A5EE8-D246-D1A2-08FD-2533FADF673C}"/>
              </a:ext>
            </a:extLst>
          </p:cNvPr>
          <p:cNvSpPr/>
          <p:nvPr/>
        </p:nvSpPr>
        <p:spPr>
          <a:xfrm flipH="1" flipV="1">
            <a:off x="8393876" y="5222111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0" name="Freeform 299">
            <a:extLst>
              <a:ext uri="{FF2B5EF4-FFF2-40B4-BE49-F238E27FC236}">
                <a16:creationId xmlns:a16="http://schemas.microsoft.com/office/drawing/2014/main" id="{FC5B2089-B6C0-A018-B690-49509FA6ED07}"/>
              </a:ext>
            </a:extLst>
          </p:cNvPr>
          <p:cNvSpPr/>
          <p:nvPr/>
        </p:nvSpPr>
        <p:spPr>
          <a:xfrm flipH="1" flipV="1">
            <a:off x="7259011" y="5216222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1" name="Freeform 300">
            <a:extLst>
              <a:ext uri="{FF2B5EF4-FFF2-40B4-BE49-F238E27FC236}">
                <a16:creationId xmlns:a16="http://schemas.microsoft.com/office/drawing/2014/main" id="{0A58C7BA-E775-3C79-3579-443C6340668B}"/>
              </a:ext>
            </a:extLst>
          </p:cNvPr>
          <p:cNvSpPr/>
          <p:nvPr/>
        </p:nvSpPr>
        <p:spPr>
          <a:xfrm flipH="1" flipV="1">
            <a:off x="6124039" y="5221396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2" name="Straight Arrow Connector 301">
            <a:extLst>
              <a:ext uri="{FF2B5EF4-FFF2-40B4-BE49-F238E27FC236}">
                <a16:creationId xmlns:a16="http://schemas.microsoft.com/office/drawing/2014/main" id="{CCD9D7F1-9ABF-DED5-BB95-CC6282884922}"/>
              </a:ext>
            </a:extLst>
          </p:cNvPr>
          <p:cNvCxnSpPr>
            <a:cxnSpLocks/>
          </p:cNvCxnSpPr>
          <p:nvPr/>
        </p:nvCxnSpPr>
        <p:spPr>
          <a:xfrm flipH="1">
            <a:off x="5632133" y="4455898"/>
            <a:ext cx="454041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Arrow Connector 302">
            <a:extLst>
              <a:ext uri="{FF2B5EF4-FFF2-40B4-BE49-F238E27FC236}">
                <a16:creationId xmlns:a16="http://schemas.microsoft.com/office/drawing/2014/main" id="{B6461093-5B55-0FD1-0E00-55A015F9B431}"/>
              </a:ext>
            </a:extLst>
          </p:cNvPr>
          <p:cNvCxnSpPr>
            <a:cxnSpLocks/>
          </p:cNvCxnSpPr>
          <p:nvPr/>
        </p:nvCxnSpPr>
        <p:spPr>
          <a:xfrm flipH="1">
            <a:off x="7036094" y="3681112"/>
            <a:ext cx="866804" cy="3085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454FF03D-30A0-3F89-06C9-2DFD542420F7}"/>
              </a:ext>
            </a:extLst>
          </p:cNvPr>
          <p:cNvGrpSpPr/>
          <p:nvPr/>
        </p:nvGrpSpPr>
        <p:grpSpPr>
          <a:xfrm>
            <a:off x="8719268" y="2140215"/>
            <a:ext cx="993747" cy="858262"/>
            <a:chOff x="6249191" y="4843824"/>
            <a:chExt cx="993747" cy="858262"/>
          </a:xfrm>
        </p:grpSpPr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C69071C4-DC1E-B098-9B10-0ED00CE1367C}"/>
                </a:ext>
              </a:extLst>
            </p:cNvPr>
            <p:cNvGrpSpPr/>
            <p:nvPr/>
          </p:nvGrpSpPr>
          <p:grpSpPr>
            <a:xfrm>
              <a:off x="6249192" y="4843824"/>
              <a:ext cx="993746" cy="451405"/>
              <a:chOff x="5157513" y="6223139"/>
              <a:chExt cx="993746" cy="451405"/>
            </a:xfrm>
          </p:grpSpPr>
          <p:sp>
            <p:nvSpPr>
              <p:cNvPr id="308" name="TextBox 307">
                <a:extLst>
                  <a:ext uri="{FF2B5EF4-FFF2-40B4-BE49-F238E27FC236}">
                    <a16:creationId xmlns:a16="http://schemas.microsoft.com/office/drawing/2014/main" id="{0ADD8652-8917-9106-ADD1-5D6ACBE5BC7C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5012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9" name="TextBox 308">
                <a:extLst>
                  <a:ext uri="{FF2B5EF4-FFF2-40B4-BE49-F238E27FC236}">
                    <a16:creationId xmlns:a16="http://schemas.microsoft.com/office/drawing/2014/main" id="{D9187BAD-7BC0-A348-AA3F-585DC189B2AE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>
                    <a:solidFill>
                      <a:schemeClr val="accent1"/>
                    </a:solidFill>
                  </a:rPr>
                  <a:t>6330</a:t>
                </a:r>
              </a:p>
            </p:txBody>
          </p:sp>
          <p:sp>
            <p:nvSpPr>
              <p:cNvPr id="310" name="TextBox 309">
                <a:extLst>
                  <a:ext uri="{FF2B5EF4-FFF2-40B4-BE49-F238E27FC236}">
                    <a16:creationId xmlns:a16="http://schemas.microsoft.com/office/drawing/2014/main" id="{1207B8C5-5ED6-1F0F-095D-2D1164BD9CFB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1" name="TextBox 310">
                <a:extLst>
                  <a:ext uri="{FF2B5EF4-FFF2-40B4-BE49-F238E27FC236}">
                    <a16:creationId xmlns:a16="http://schemas.microsoft.com/office/drawing/2014/main" id="{BE051288-002B-E2D8-B5EC-E3BC3CE91332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24D78499-EAD0-6760-DB6C-641F5A26FC5C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306" name="Straight Arrow Connector 305">
              <a:extLst>
                <a:ext uri="{FF2B5EF4-FFF2-40B4-BE49-F238E27FC236}">
                  <a16:creationId xmlns:a16="http://schemas.microsoft.com/office/drawing/2014/main" id="{47406DC3-2ACC-2C89-7B60-1CEED70DFC3F}"/>
                </a:ext>
              </a:extLst>
            </p:cNvPr>
            <p:cNvCxnSpPr>
              <a:cxnSpLocks/>
              <a:stCxn id="308" idx="2"/>
            </p:cNvCxnSpPr>
            <p:nvPr/>
          </p:nvCxnSpPr>
          <p:spPr>
            <a:xfrm flipH="1">
              <a:off x="6249191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Arrow Connector 306">
              <a:extLst>
                <a:ext uri="{FF2B5EF4-FFF2-40B4-BE49-F238E27FC236}">
                  <a16:creationId xmlns:a16="http://schemas.microsoft.com/office/drawing/2014/main" id="{8FA0E76D-AF05-D584-74CD-D27ACB0BB6EB}"/>
                </a:ext>
              </a:extLst>
            </p:cNvPr>
            <p:cNvCxnSpPr>
              <a:cxnSpLocks/>
              <a:stCxn id="309" idx="2"/>
            </p:cNvCxnSpPr>
            <p:nvPr/>
          </p:nvCxnSpPr>
          <p:spPr>
            <a:xfrm flipH="1">
              <a:off x="6631554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3" name="Group 312">
            <a:extLst>
              <a:ext uri="{FF2B5EF4-FFF2-40B4-BE49-F238E27FC236}">
                <a16:creationId xmlns:a16="http://schemas.microsoft.com/office/drawing/2014/main" id="{02671ABD-84F5-E67F-F387-F97A1FFED96E}"/>
              </a:ext>
            </a:extLst>
          </p:cNvPr>
          <p:cNvGrpSpPr/>
          <p:nvPr/>
        </p:nvGrpSpPr>
        <p:grpSpPr>
          <a:xfrm>
            <a:off x="9850236" y="2140215"/>
            <a:ext cx="993747" cy="858262"/>
            <a:chOff x="7442670" y="4843824"/>
            <a:chExt cx="993747" cy="858262"/>
          </a:xfrm>
        </p:grpSpPr>
        <p:grpSp>
          <p:nvGrpSpPr>
            <p:cNvPr id="314" name="Group 313">
              <a:extLst>
                <a:ext uri="{FF2B5EF4-FFF2-40B4-BE49-F238E27FC236}">
                  <a16:creationId xmlns:a16="http://schemas.microsoft.com/office/drawing/2014/main" id="{EF6D0164-ED41-AB18-022F-BDCDEB24A317}"/>
                </a:ext>
              </a:extLst>
            </p:cNvPr>
            <p:cNvGrpSpPr/>
            <p:nvPr/>
          </p:nvGrpSpPr>
          <p:grpSpPr>
            <a:xfrm>
              <a:off x="7442671" y="4843824"/>
              <a:ext cx="993746" cy="451405"/>
              <a:chOff x="5157513" y="6223139"/>
              <a:chExt cx="993746" cy="451405"/>
            </a:xfrm>
          </p:grpSpPr>
          <p:sp>
            <p:nvSpPr>
              <p:cNvPr id="318" name="TextBox 317">
                <a:extLst>
                  <a:ext uri="{FF2B5EF4-FFF2-40B4-BE49-F238E27FC236}">
                    <a16:creationId xmlns:a16="http://schemas.microsoft.com/office/drawing/2014/main" id="{151F7500-45D4-3B36-68A6-49EB3B74C8B0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6423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9" name="TextBox 318">
                <a:extLst>
                  <a:ext uri="{FF2B5EF4-FFF2-40B4-BE49-F238E27FC236}">
                    <a16:creationId xmlns:a16="http://schemas.microsoft.com/office/drawing/2014/main" id="{88D16C8D-2077-CDD0-D57A-20517A42C012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8050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0" name="TextBox 319">
                <a:extLst>
                  <a:ext uri="{FF2B5EF4-FFF2-40B4-BE49-F238E27FC236}">
                    <a16:creationId xmlns:a16="http://schemas.microsoft.com/office/drawing/2014/main" id="{CF98885F-7DB1-FFED-AFB7-344049DFE59F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8105</a:t>
                </a:r>
              </a:p>
            </p:txBody>
          </p:sp>
          <p:sp>
            <p:nvSpPr>
              <p:cNvPr id="321" name="TextBox 320">
                <a:extLst>
                  <a:ext uri="{FF2B5EF4-FFF2-40B4-BE49-F238E27FC236}">
                    <a16:creationId xmlns:a16="http://schemas.microsoft.com/office/drawing/2014/main" id="{C8C0F090-E29E-5ECF-948C-1B6104E2188A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898BB7A6-BC5A-3908-CC0E-F2BACDE94AA0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315" name="Straight Arrow Connector 314">
              <a:extLst>
                <a:ext uri="{FF2B5EF4-FFF2-40B4-BE49-F238E27FC236}">
                  <a16:creationId xmlns:a16="http://schemas.microsoft.com/office/drawing/2014/main" id="{C7EF508D-F6A8-7514-3B47-A47AD83B1299}"/>
                </a:ext>
              </a:extLst>
            </p:cNvPr>
            <p:cNvCxnSpPr>
              <a:cxnSpLocks/>
              <a:stCxn id="318" idx="2"/>
            </p:cNvCxnSpPr>
            <p:nvPr/>
          </p:nvCxnSpPr>
          <p:spPr>
            <a:xfrm flipH="1">
              <a:off x="7442670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Arrow Connector 315">
              <a:extLst>
                <a:ext uri="{FF2B5EF4-FFF2-40B4-BE49-F238E27FC236}">
                  <a16:creationId xmlns:a16="http://schemas.microsoft.com/office/drawing/2014/main" id="{D8880339-8BEB-2CFD-5DFA-0B7CFFD47792}"/>
                </a:ext>
              </a:extLst>
            </p:cNvPr>
            <p:cNvCxnSpPr>
              <a:cxnSpLocks/>
              <a:stCxn id="319" idx="2"/>
            </p:cNvCxnSpPr>
            <p:nvPr/>
          </p:nvCxnSpPr>
          <p:spPr>
            <a:xfrm flipH="1">
              <a:off x="7825033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Arrow Connector 316">
              <a:extLst>
                <a:ext uri="{FF2B5EF4-FFF2-40B4-BE49-F238E27FC236}">
                  <a16:creationId xmlns:a16="http://schemas.microsoft.com/office/drawing/2014/main" id="{DCDC0508-46EF-8402-5EAB-414691FF88A0}"/>
                </a:ext>
              </a:extLst>
            </p:cNvPr>
            <p:cNvCxnSpPr>
              <a:cxnSpLocks/>
              <a:stCxn id="320" idx="2"/>
            </p:cNvCxnSpPr>
            <p:nvPr/>
          </p:nvCxnSpPr>
          <p:spPr>
            <a:xfrm>
              <a:off x="8053078" y="5294670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3" name="Freeform 322">
            <a:extLst>
              <a:ext uri="{FF2B5EF4-FFF2-40B4-BE49-F238E27FC236}">
                <a16:creationId xmlns:a16="http://schemas.microsoft.com/office/drawing/2014/main" id="{CB9F2B35-ADFA-B114-B597-8A5466229DB3}"/>
              </a:ext>
            </a:extLst>
          </p:cNvPr>
          <p:cNvSpPr/>
          <p:nvPr/>
        </p:nvSpPr>
        <p:spPr>
          <a:xfrm>
            <a:off x="9716698" y="2085254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4" name="Freeform 323">
            <a:extLst>
              <a:ext uri="{FF2B5EF4-FFF2-40B4-BE49-F238E27FC236}">
                <a16:creationId xmlns:a16="http://schemas.microsoft.com/office/drawing/2014/main" id="{31D411C1-5DC9-E4DA-306F-0176A8822284}"/>
              </a:ext>
            </a:extLst>
          </p:cNvPr>
          <p:cNvSpPr/>
          <p:nvPr/>
        </p:nvSpPr>
        <p:spPr>
          <a:xfrm flipH="1" flipV="1">
            <a:off x="9712052" y="258661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5" name="TextBox 324">
            <a:extLst>
              <a:ext uri="{FF2B5EF4-FFF2-40B4-BE49-F238E27FC236}">
                <a16:creationId xmlns:a16="http://schemas.microsoft.com/office/drawing/2014/main" id="{55D18B0C-DB2D-82CF-F4AD-4B9EEA64772E}"/>
              </a:ext>
            </a:extLst>
          </p:cNvPr>
          <p:cNvSpPr txBox="1"/>
          <p:nvPr/>
        </p:nvSpPr>
        <p:spPr>
          <a:xfrm>
            <a:off x="9939053" y="1282464"/>
            <a:ext cx="225062" cy="450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vert="vert270" wrap="none" lIns="0" r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6423</a:t>
            </a:r>
            <a:endParaRPr lang="de-DE" sz="1400" dirty="0">
              <a:solidFill>
                <a:schemeClr val="bg1"/>
              </a:solidFill>
            </a:endParaRPr>
          </a:p>
        </p:txBody>
      </p:sp>
      <p:cxnSp>
        <p:nvCxnSpPr>
          <p:cNvPr id="326" name="Straight Arrow Connector 325">
            <a:extLst>
              <a:ext uri="{FF2B5EF4-FFF2-40B4-BE49-F238E27FC236}">
                <a16:creationId xmlns:a16="http://schemas.microsoft.com/office/drawing/2014/main" id="{BD71ADD0-41FB-6D2F-B758-9D3A92050471}"/>
              </a:ext>
            </a:extLst>
          </p:cNvPr>
          <p:cNvCxnSpPr>
            <a:cxnSpLocks/>
            <a:stCxn id="327" idx="4"/>
            <a:endCxn id="318" idx="0"/>
          </p:cNvCxnSpPr>
          <p:nvPr/>
        </p:nvCxnSpPr>
        <p:spPr>
          <a:xfrm flipH="1">
            <a:off x="10009042" y="1754658"/>
            <a:ext cx="174341" cy="386403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" name="Oval 326">
            <a:extLst>
              <a:ext uri="{FF2B5EF4-FFF2-40B4-BE49-F238E27FC236}">
                <a16:creationId xmlns:a16="http://schemas.microsoft.com/office/drawing/2014/main" id="{E216256F-8207-3212-AEC8-91F49D97259F}"/>
              </a:ext>
            </a:extLst>
          </p:cNvPr>
          <p:cNvSpPr/>
          <p:nvPr/>
        </p:nvSpPr>
        <p:spPr>
          <a:xfrm>
            <a:off x="10160298" y="1708939"/>
            <a:ext cx="46169" cy="45719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8" name="Rectangle 327">
            <a:extLst>
              <a:ext uri="{FF2B5EF4-FFF2-40B4-BE49-F238E27FC236}">
                <a16:creationId xmlns:a16="http://schemas.microsoft.com/office/drawing/2014/main" id="{25D445DD-962E-EC1C-2ABF-7EAE009442B4}"/>
              </a:ext>
            </a:extLst>
          </p:cNvPr>
          <p:cNvSpPr/>
          <p:nvPr/>
        </p:nvSpPr>
        <p:spPr>
          <a:xfrm>
            <a:off x="9939054" y="1279927"/>
            <a:ext cx="267414" cy="451405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9" name="Oval 328">
            <a:extLst>
              <a:ext uri="{FF2B5EF4-FFF2-40B4-BE49-F238E27FC236}">
                <a16:creationId xmlns:a16="http://schemas.microsoft.com/office/drawing/2014/main" id="{E0EB0628-1E65-5884-A21B-0AA893277B65}"/>
              </a:ext>
            </a:extLst>
          </p:cNvPr>
          <p:cNvSpPr/>
          <p:nvPr/>
        </p:nvSpPr>
        <p:spPr>
          <a:xfrm>
            <a:off x="6195530" y="4703484"/>
            <a:ext cx="1142717" cy="581986"/>
          </a:xfrm>
          <a:prstGeom prst="ellipse">
            <a:avLst/>
          </a:prstGeom>
          <a:solidFill>
            <a:srgbClr val="FFC000">
              <a:alpha val="20000"/>
            </a:srgb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81191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Sperren und B</a:t>
            </a:r>
            <a:r>
              <a:rPr lang="de-DE" baseline="30000" dirty="0"/>
              <a:t>+</a:t>
            </a:r>
            <a:r>
              <a:rPr lang="de-DE" dirty="0"/>
              <a:t>-Baum-Indexe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de-DE" dirty="0"/>
              <a:t>B</a:t>
            </a:r>
            <a:r>
              <a:rPr lang="de-DE" baseline="30000" dirty="0"/>
              <a:t>+</a:t>
            </a:r>
            <a:r>
              <a:rPr lang="de-DE" dirty="0"/>
              <a:t>-Baum-Operationen</a:t>
            </a:r>
          </a:p>
          <a:p>
            <a:pPr lvl="1"/>
            <a:r>
              <a:rPr lang="de-DE" dirty="0"/>
              <a:t>Für die Suche erfolgt ein Top-Down-Zugriff</a:t>
            </a:r>
          </a:p>
          <a:p>
            <a:pPr lvl="1"/>
            <a:r>
              <a:rPr lang="de-DE" dirty="0"/>
              <a:t>Für Aktualisierungen</a:t>
            </a:r>
          </a:p>
          <a:p>
            <a:pPr lvl="2"/>
            <a:r>
              <a:rPr lang="de-DE" dirty="0"/>
              <a:t>Suche</a:t>
            </a:r>
          </a:p>
          <a:p>
            <a:pPr lvl="2"/>
            <a:r>
              <a:rPr lang="de-DE" dirty="0"/>
              <a:t>Daten in Blatt eintragen / löschen</a:t>
            </a:r>
          </a:p>
          <a:p>
            <a:pPr lvl="3"/>
            <a:r>
              <a:rPr lang="de-DE" dirty="0"/>
              <a:t>Ggf. Aufspaltungen / </a:t>
            </a:r>
            <a:r>
              <a:rPr lang="de-DE" dirty="0" err="1"/>
              <a:t>Merge</a:t>
            </a:r>
            <a:r>
              <a:rPr lang="de-DE" dirty="0"/>
              <a:t> von Knoten nach oben</a:t>
            </a:r>
          </a:p>
          <a:p>
            <a:r>
              <a:rPr lang="de-DE" dirty="0"/>
              <a:t>Nach 2PL</a:t>
            </a:r>
          </a:p>
          <a:p>
            <a:pPr lvl="1"/>
            <a:r>
              <a:rPr lang="de-DE" dirty="0"/>
              <a:t>Müssen Lese/Schreib-Sperren auf dem Weg nach unten akquiriert werden (Konversion provoziert ggf. Deadlocks)</a:t>
            </a:r>
          </a:p>
          <a:p>
            <a:pPr lvl="1"/>
            <a:r>
              <a:rPr lang="de-DE" dirty="0"/>
              <a:t>Müssen alle Sperren bis zum Ende gehalten werden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922F5DC-3D00-EC7E-4D0D-A16B05118D5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Zapf Dingbats"/>
              <a:buChar char="➝"/>
            </a:pPr>
            <a:endParaRPr lang="de-DE" dirty="0"/>
          </a:p>
          <a:p>
            <a:pPr>
              <a:buFont typeface="Zapf Dingbats"/>
              <a:buChar char="➝"/>
            </a:pPr>
            <a:endParaRPr lang="de-DE" dirty="0"/>
          </a:p>
          <a:p>
            <a:pPr>
              <a:buFont typeface="Zapf Dingbats"/>
              <a:buChar char="➝"/>
            </a:pPr>
            <a:endParaRPr lang="de-DE" dirty="0"/>
          </a:p>
          <a:p>
            <a:pPr>
              <a:buFont typeface="Zapf Dingbats"/>
              <a:buChar char="➝"/>
            </a:pPr>
            <a:endParaRPr lang="de-DE" dirty="0"/>
          </a:p>
          <a:p>
            <a:pPr>
              <a:buFont typeface="Zapf Dingbats"/>
              <a:buChar char="➝"/>
            </a:pPr>
            <a:r>
              <a:rPr lang="de-DE" dirty="0"/>
              <a:t> </a:t>
            </a:r>
            <a:r>
              <a:rPr lang="de-DE" dirty="0">
                <a:solidFill>
                  <a:srgbClr val="FFC000"/>
                </a:solidFill>
              </a:rPr>
              <a:t>Reduziert </a:t>
            </a:r>
            <a:r>
              <a:rPr lang="de-DE" dirty="0"/>
              <a:t>die </a:t>
            </a:r>
            <a:r>
              <a:rPr lang="de-DE" dirty="0">
                <a:solidFill>
                  <a:srgbClr val="FFC000"/>
                </a:solidFill>
              </a:rPr>
              <a:t>Nebenläufigkeit</a:t>
            </a:r>
            <a:r>
              <a:rPr lang="de-DE" dirty="0"/>
              <a:t> drastisch</a:t>
            </a:r>
          </a:p>
          <a:p>
            <a:pPr lvl="1"/>
            <a:r>
              <a:rPr lang="de-DE" dirty="0"/>
              <a:t>Während des Indexzugriffs einer Transaktion müssen alle anderen Transaktionen warten, um die Sperre für die Wurzel des Index zu erhalten</a:t>
            </a:r>
          </a:p>
          <a:p>
            <a:pPr lvl="1"/>
            <a:r>
              <a:rPr lang="de-DE" dirty="0"/>
              <a:t>Wurzel wird zum Flaschenhals und serialisiert alle (Schreib-)Transaktionen</a:t>
            </a:r>
          </a:p>
          <a:p>
            <a:r>
              <a:rPr lang="de-DE" dirty="0">
                <a:solidFill>
                  <a:srgbClr val="FFC000"/>
                </a:solidFill>
              </a:rPr>
              <a:t>2PL nicht angemessen für B</a:t>
            </a:r>
            <a:r>
              <a:rPr lang="de-DE" baseline="30000" dirty="0">
                <a:solidFill>
                  <a:srgbClr val="FFC000"/>
                </a:solidFill>
              </a:rPr>
              <a:t>+</a:t>
            </a:r>
            <a:r>
              <a:rPr lang="de-DE" dirty="0">
                <a:solidFill>
                  <a:srgbClr val="FFC000"/>
                </a:solidFill>
              </a:rPr>
              <a:t>-Bäume</a:t>
            </a:r>
          </a:p>
          <a:p>
            <a:endParaRPr lang="de-DE" dirty="0"/>
          </a:p>
          <a:p>
            <a:endParaRPr lang="en-DE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3E5F000-E45E-7E87-718F-0C1C29690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DB3FCC5-3150-6634-B250-1339685523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88</a:t>
            </a:fld>
            <a:endParaRPr lang="de-DE"/>
          </a:p>
        </p:txBody>
      </p:sp>
      <p:pic>
        <p:nvPicPr>
          <p:cNvPr id="5" name="Bild 4" descr="Pages from 06-Indexing-6.pdf">
            <a:extLst>
              <a:ext uri="{FF2B5EF4-FFF2-40B4-BE49-F238E27FC236}">
                <a16:creationId xmlns:a16="http://schemas.microsoft.com/office/drawing/2014/main" id="{FC7894AA-BA11-AA4A-AC60-5557324713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" t="12782" r="5162" b="4960"/>
          <a:stretch/>
        </p:blipFill>
        <p:spPr>
          <a:xfrm>
            <a:off x="7062727" y="1480198"/>
            <a:ext cx="4768948" cy="1237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52034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Sperrprotokoll für B</a:t>
            </a:r>
            <a:r>
              <a:rPr lang="de-DE" baseline="30000" dirty="0"/>
              <a:t>+</a:t>
            </a:r>
            <a:r>
              <a:rPr lang="de-DE" dirty="0"/>
              <a:t>-Bäume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Protokoll </a:t>
                </a:r>
                <a:r>
                  <a:rPr lang="de-DE" dirty="0">
                    <a:solidFill>
                      <a:schemeClr val="accent1"/>
                    </a:solidFill>
                  </a:rPr>
                  <a:t>Write-</a:t>
                </a:r>
                <a:r>
                  <a:rPr lang="de-DE" dirty="0" err="1">
                    <a:solidFill>
                      <a:schemeClr val="accent1"/>
                    </a:solidFill>
                  </a:rPr>
                  <a:t>Only</a:t>
                </a:r>
                <a:r>
                  <a:rPr lang="de-DE" dirty="0">
                    <a:solidFill>
                      <a:schemeClr val="accent1"/>
                    </a:solidFill>
                  </a:rPr>
                  <a:t>-</a:t>
                </a:r>
                <a:r>
                  <a:rPr lang="de-DE" dirty="0" err="1">
                    <a:solidFill>
                      <a:schemeClr val="accent1"/>
                    </a:solidFill>
                  </a:rPr>
                  <a:t>Tree-Locking</a:t>
                </a:r>
                <a:r>
                  <a:rPr lang="de-DE" dirty="0">
                    <a:solidFill>
                      <a:schemeClr val="accent1"/>
                    </a:solidFill>
                  </a:rPr>
                  <a:t> (WTL) 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Für alle Baumknoten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 außer der Wurzel kann eine Sperre nur akquiriert werden, wenn die Sperre für den Elternknoten akquiriert wurde</a:t>
                </a:r>
              </a:p>
              <a:p>
                <a:pPr lvl="2"/>
                <a:r>
                  <a:rPr lang="de-DE" dirty="0">
                    <a:solidFill>
                      <a:schemeClr val="accent1"/>
                    </a:solidFill>
                  </a:rPr>
                  <a:t>Sperrkopplung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Sobald ein Knoten entsperrt wurde, kann für ihn nicht erneut eine Sperre angefordert werden durch dieselbe Transaktion (2PL)</a:t>
                </a:r>
              </a:p>
              <a:p>
                <a:pPr lvl="1">
                  <a:buFont typeface="Zapf Dingbats"/>
                  <a:buChar char="➝"/>
                </a:pPr>
                <a:r>
                  <a:rPr lang="de-DE" dirty="0"/>
                  <a:t> Garantiert Serialisierbarkeit</a:t>
                </a:r>
              </a:p>
              <a:p>
                <a:r>
                  <a:rPr lang="de-DE" dirty="0"/>
                  <a:t>Und damit gilt:</a:t>
                </a:r>
              </a:p>
              <a:p>
                <a:pPr lvl="1"/>
                <a:r>
                  <a:rPr lang="de-DE" dirty="0"/>
                  <a:t>Alle Transaktionen folgen Top-Down-Zugriffsmuster</a:t>
                </a:r>
              </a:p>
              <a:p>
                <a:pPr lvl="1"/>
                <a:r>
                  <a:rPr lang="de-DE" dirty="0"/>
                  <a:t>Keine Transaktion kann dabei andere überholen</a:t>
                </a:r>
              </a:p>
              <a:p>
                <a:pPr lvl="1"/>
                <a:r>
                  <a:rPr lang="de-DE" dirty="0"/>
                  <a:t>WTL-Protokoll ist </a:t>
                </a:r>
                <a:r>
                  <a:rPr lang="de-DE" dirty="0" err="1"/>
                  <a:t>deadlockfrei</a:t>
                </a:r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r="-44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89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E670B-32DC-0FB0-9EEE-065FC4CA0B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C6966C-8449-8B9B-2857-EA36BFC76E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1247167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Lese- und Schreib-Operationen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01188" name="Rectangle 4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Für diese Lerneinheit: Datenbank = </a:t>
                </a:r>
                <a:r>
                  <a:rPr lang="de-DE" dirty="0">
                    <a:solidFill>
                      <a:schemeClr val="accent1"/>
                    </a:solidFill>
                  </a:rPr>
                  <a:t>Sammlung von Datenobjekten</a:t>
                </a:r>
              </a:p>
              <a:p>
                <a:pPr lvl="1"/>
                <a:r>
                  <a:rPr lang="de-DE" dirty="0">
                    <a:solidFill>
                      <a:schemeClr val="accent1"/>
                    </a:solidFill>
                  </a:rPr>
                  <a:t>Datenobjekt</a:t>
                </a:r>
                <a:r>
                  <a:rPr lang="de-DE" dirty="0"/>
                  <a:t> kann Feld (Attribut) eines Datensatzes (Tupels), ein gesamter Datensatz oder ein Plattenblock (Zusammenfassung vieler Datensätze) sein </a:t>
                </a:r>
                <a:br>
                  <a:rPr lang="de-DE" dirty="0"/>
                </a:br>
                <a:r>
                  <a:rPr lang="de-DE" dirty="0"/>
                  <a:t>➝ Abstraktion von deren Größe (Granularität)</a:t>
                </a:r>
              </a:p>
              <a:p>
                <a:r>
                  <a:rPr lang="de-DE" dirty="0"/>
                  <a:t>Grundlegenden DB-Zugriffsoperationen in Transaktionen: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read</m:t>
                    </m:r>
                    <m:r>
                      <a:rPr lang="de-DE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item</m:t>
                    </m:r>
                    <m:d>
                      <m:dPr>
                        <m:ctrlP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: </a:t>
                </a:r>
              </a:p>
              <a:p>
                <a:pPr lvl="2"/>
                <a:r>
                  <a:rPr lang="de-DE" dirty="0"/>
                  <a:t>Liest ein Datenobjekt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aus einer DB in eine Programmvariable</a:t>
                </a:r>
              </a:p>
              <a:p>
                <a:pPr lvl="2"/>
                <a:r>
                  <a:rPr lang="de-DE" dirty="0"/>
                  <a:t>Zur Vereinfachung der Notation wird angenommen, dass die </a:t>
                </a:r>
                <a:br>
                  <a:rPr lang="de-DE" dirty="0"/>
                </a:br>
                <a:r>
                  <a:rPr lang="de-DE" dirty="0"/>
                  <a:t>Programmvariable ebenfalls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heißt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write</m:t>
                    </m:r>
                    <m:r>
                      <a:rPr lang="de-DE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item</m:t>
                    </m:r>
                    <m:d>
                      <m:dPr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: </a:t>
                </a:r>
              </a:p>
              <a:p>
                <a:pPr lvl="2"/>
                <a:r>
                  <a:rPr lang="de-DE" dirty="0"/>
                  <a:t>Schreibt den Wert einer Programmvariablen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in das </a:t>
                </a:r>
                <a:br>
                  <a:rPr lang="de-DE" dirty="0"/>
                </a:br>
                <a:r>
                  <a:rPr lang="de-DE" dirty="0"/>
                  <a:t>entsprechende Datenobjekt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der DB</a:t>
                </a:r>
              </a:p>
              <a:p>
                <a:pPr lvl="1"/>
                <a:r>
                  <a:rPr lang="de-DE" dirty="0"/>
                  <a:t>Beispiel: Transaktionen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1501188" name="Rectang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 b="-626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ED2DA9-16C5-FD22-D19E-D4BDEB2E7EF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ED38AD-0B90-FBB4-AA0E-60B323A007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5">
                <a:extLst>
                  <a:ext uri="{FF2B5EF4-FFF2-40B4-BE49-F238E27FC236}">
                    <a16:creationId xmlns:a16="http://schemas.microsoft.com/office/drawing/2014/main" id="{5C38EC6E-EC2E-4B5E-0006-E08616EE369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94728324"/>
                  </p:ext>
                </p:extLst>
              </p:nvPr>
            </p:nvGraphicFramePr>
            <p:xfrm>
              <a:off x="8460421" y="3310034"/>
              <a:ext cx="1621028" cy="25958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621028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read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item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oMath>
                          </a14:m>
                          <a:r>
                            <a:rPr lang="en-DE" dirty="0"/>
                            <a:t> 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≔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oMath>
                          </a14:m>
                          <a:r>
                            <a:rPr lang="en-DE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write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item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oMath>
                          </a14:m>
                          <a:r>
                            <a:rPr lang="en-DE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read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item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</m:d>
                            </m:oMath>
                          </a14:m>
                          <a:r>
                            <a:rPr lang="en-DE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≔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oMath>
                          </a14:m>
                          <a:r>
                            <a:rPr lang="en-DE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write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item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</m:d>
                            </m:oMath>
                          </a14:m>
                          <a:r>
                            <a:rPr lang="en-DE" dirty="0"/>
                            <a:t> </a:t>
                          </a:r>
                        </a:p>
                      </a:txBody>
                      <a:tcPr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5">
                <a:extLst>
                  <a:ext uri="{FF2B5EF4-FFF2-40B4-BE49-F238E27FC236}">
                    <a16:creationId xmlns:a16="http://schemas.microsoft.com/office/drawing/2014/main" id="{5C38EC6E-EC2E-4B5E-0006-E08616EE369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94728324"/>
                  </p:ext>
                </p:extLst>
              </p:nvPr>
            </p:nvGraphicFramePr>
            <p:xfrm>
              <a:off x="8460421" y="3310034"/>
              <a:ext cx="1621028" cy="25958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621028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781" r="-781" b="-6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781" t="-96667" r="-781" b="-49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781" t="-203448" r="-781" b="-4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781" t="-293333" r="-781" b="-29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781" t="-406897" r="-781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945684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781" t="-490000" r="-781" b="-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052088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781" t="-610345" r="-7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18454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8F4099DF-26D4-B0A0-BDB1-3D8E8E21342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66686844"/>
                  </p:ext>
                </p:extLst>
              </p:nvPr>
            </p:nvGraphicFramePr>
            <p:xfrm>
              <a:off x="10210647" y="3310034"/>
              <a:ext cx="1621028" cy="14833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621028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read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item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oMath>
                          </a14:m>
                          <a:r>
                            <a:rPr lang="en-DE" dirty="0"/>
                            <a:t> 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≔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oMath>
                          </a14:m>
                          <a:r>
                            <a:rPr lang="en-DE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write</m:t>
                              </m:r>
                              <m: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m:rPr>
                                  <m:sty m:val="p"/>
                                </m:rPr>
                                <a:rPr lang="de-DE" b="0" smtClean="0">
                                  <a:latin typeface="Cambria Math" panose="02040503050406030204" pitchFamily="18" charset="0"/>
                                </a:rPr>
                                <m:t>item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oMath>
                          </a14:m>
                          <a:r>
                            <a:rPr lang="en-DE" dirty="0"/>
                            <a:t> </a:t>
                          </a:r>
                        </a:p>
                      </a:txBody>
                      <a:tcPr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8F4099DF-26D4-B0A0-BDB1-3D8E8E21342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66686844"/>
                  </p:ext>
                </p:extLst>
              </p:nvPr>
            </p:nvGraphicFramePr>
            <p:xfrm>
              <a:off x="10210647" y="3310034"/>
              <a:ext cx="1621028" cy="14833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621028">
                      <a:extLst>
                        <a:ext uri="{9D8B030D-6E8A-4147-A177-3AD203B41FA5}">
                          <a16:colId xmlns:a16="http://schemas.microsoft.com/office/drawing/2014/main" val="374657361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r="-775" b="-29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40587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5"/>
                          <a:stretch>
                            <a:fillRect t="-103448" r="-775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7188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t="-196667" r="-775" b="-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4553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t="-306897" r="-7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413551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6517322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Aufspaltungssicherheit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sz="2400" dirty="0"/>
                  <a:t>Wir müssen auf dem Weg nach unten in den B+-Baum Schreibsperren wegen möglicher Aufspaltungen halten</a:t>
                </a:r>
              </a:p>
              <a:p>
                <a:r>
                  <a:rPr lang="de-DE" sz="2400" dirty="0"/>
                  <a:t>Allerdings kann man leicht prüfen, ob eine Spaltung von Knoten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sz="2400" dirty="0"/>
                  <a:t> die Vorgänger überhaupt erreichen kann</a:t>
                </a:r>
              </a:p>
              <a:p>
                <a:pPr lvl="1"/>
                <a:r>
                  <a:rPr lang="de-DE" sz="2000" dirty="0"/>
                  <a:t>Wenn </a:t>
                </a:r>
                <a14:m>
                  <m:oMath xmlns:m="http://schemas.openxmlformats.org/officeDocument/2006/math">
                    <m:r>
                      <a:rPr lang="de-DE" sz="2000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sz="2000" dirty="0"/>
                  <a:t> weniger als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sz="2000" dirty="0"/>
                  <a:t> Einträge enthält, kommt es nicht zu einer Weiterreichung der Aufspaltung nach oben</a:t>
                </a:r>
              </a:p>
              <a:p>
                <a:r>
                  <a:rPr lang="de-DE" sz="2400" dirty="0"/>
                  <a:t>Ein Knoten, der diese Bedingung erfüllt, heißt aufspaltungssicher (</a:t>
                </a:r>
                <a:r>
                  <a:rPr lang="de-DE" sz="2400" dirty="0" err="1">
                    <a:solidFill>
                      <a:schemeClr val="accent1"/>
                    </a:solidFill>
                  </a:rPr>
                  <a:t>split</a:t>
                </a:r>
                <a:r>
                  <a:rPr lang="de-DE" sz="2400" dirty="0">
                    <a:solidFill>
                      <a:schemeClr val="accent1"/>
                    </a:solidFill>
                  </a:rPr>
                  <a:t> </a:t>
                </a:r>
                <a:r>
                  <a:rPr lang="de-DE" sz="2400" dirty="0" err="1">
                    <a:solidFill>
                      <a:schemeClr val="accent1"/>
                    </a:solidFill>
                  </a:rPr>
                  <a:t>safe</a:t>
                </a:r>
                <a:r>
                  <a:rPr lang="de-DE" sz="2400" dirty="0"/>
                  <a:t>)</a:t>
                </a:r>
              </a:p>
              <a:p>
                <a:r>
                  <a:rPr lang="de-DE" sz="2400" dirty="0"/>
                  <a:t>Ausnutzung zur frühen Sperrrückgabe</a:t>
                </a:r>
              </a:p>
              <a:p>
                <a:pPr lvl="1"/>
                <a:r>
                  <a:rPr lang="de-DE" sz="2000" dirty="0"/>
                  <a:t>Wenn ein Knoten auf dem Weg nach unten als aufspaltungssicher gilt, können alle Sperren der Vorgänger zurückgegeben werden</a:t>
                </a:r>
              </a:p>
              <a:p>
                <a:pPr lvl="1"/>
                <a:r>
                  <a:rPr lang="de-DE" sz="2000" dirty="0"/>
                  <a:t>Sperren werden weniger lang gehalten</a:t>
                </a:r>
              </a:p>
              <a:p>
                <a:pPr lvl="1"/>
                <a:r>
                  <a:rPr lang="de-DE" sz="2000" dirty="0"/>
                  <a:t>Aufweichung des Zwei-Phasen-Sperrprotokolls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 r="-99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90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1095B4-F962-135C-2435-12BCCBD4ACB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50E11D-7125-4E0E-7445-F3FC52291D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320707114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Sperrkopplungsprotokoll (Variante 1)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07037B-9C03-4968-AC87-2B7339B13F4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9F550A8-0328-A1B2-E551-2FFA31B3CB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91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A765F2E-D8E9-7852-9E03-C7EAC8C05568}"/>
                  </a:ext>
                </a:extLst>
              </p:cNvPr>
              <p:cNvSpPr txBox="1"/>
              <p:nvPr/>
            </p:nvSpPr>
            <p:spPr>
              <a:xfrm>
                <a:off x="359625" y="1665066"/>
                <a:ext cx="5130000" cy="2308324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GB" b="1" dirty="0"/>
                  <a:t>procedure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r</m:t>
                    </m:r>
                    <m:r>
                      <m:rPr>
                        <m:sty m:val="p"/>
                      </m:rPr>
                      <a:rPr lang="en-DE" i="0" dirty="0" smtClean="0">
                        <a:latin typeface="Cambria Math" panose="02040503050406030204" pitchFamily="18" charset="0"/>
                      </a:rPr>
                      <m:t>ead</m:t>
                    </m:r>
                    <m:r>
                      <a:rPr lang="de-DE" b="0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lock</m:t>
                    </m:r>
                    <m:d>
                      <m:dPr>
                        <m:ctrlPr>
                          <a:rPr lang="en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𝑘𝑒𝑦</m:t>
                        </m:r>
                      </m:e>
                    </m:d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GB" dirty="0"/>
                  <a:t>	P</a:t>
                </a:r>
                <a:r>
                  <a:rPr lang="en-DE" dirty="0"/>
                  <a:t>lace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DE" i="0" dirty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DE" dirty="0"/>
                  <a:t> lock on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𝑟𝑜𝑜𝑡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𝑐𝑢𝑟𝑟𝑒𝑛𝑡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𝑟𝑜𝑜𝑡</m:t>
                    </m:r>
                  </m:oMath>
                </a14:m>
                <a:endParaRPr lang="de-DE" b="0" dirty="0">
                  <a:ea typeface="Cambria Math" panose="02040503050406030204" pitchFamily="18" charset="0"/>
                </a:endParaRP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</a:t>
                </a:r>
                <a:r>
                  <a:rPr lang="en-DE" b="1" dirty="0"/>
                  <a:t>while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𝑐𝑢𝑟𝑟𝑒𝑛𝑡</m:t>
                    </m:r>
                  </m:oMath>
                </a14:m>
                <a:r>
                  <a:rPr lang="en-DE" dirty="0"/>
                  <a:t> is not a leaf node </a:t>
                </a:r>
                <a:r>
                  <a:rPr lang="en-DE" b="1" dirty="0"/>
                  <a:t>do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	Find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𝑐h𝑖𝑙𝑑</m:t>
                    </m:r>
                  </m:oMath>
                </a14:m>
                <a:r>
                  <a:rPr lang="en-DE" dirty="0"/>
                  <a:t> for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𝑘𝑒𝑦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	Place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DE" dirty="0"/>
                  <a:t> lock on </a:t>
                </a:r>
                <a14:m>
                  <m:oMath xmlns:m="http://schemas.openxmlformats.org/officeDocument/2006/math">
                    <m:r>
                      <a:rPr lang="en-DE" i="1" dirty="0">
                        <a:latin typeface="Cambria Math" panose="02040503050406030204" pitchFamily="18" charset="0"/>
                      </a:rPr>
                      <m:t>𝑐h𝑖𝑙𝑑</m:t>
                    </m:r>
                    <m:r>
                      <a:rPr lang="en-DE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	Release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DE" dirty="0"/>
                  <a:t> lock 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𝑐𝑢𝑟𝑟𝑒𝑛𝑡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	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𝑐𝑢𝑟𝑟𝑒𝑛𝑡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en-DE" i="1" dirty="0">
                        <a:latin typeface="Cambria Math" panose="02040503050406030204" pitchFamily="18" charset="0"/>
                      </a:rPr>
                      <m:t>𝑐h𝑖𝑙𝑑</m:t>
                    </m:r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A765F2E-D8E9-7852-9E03-C7EAC8C055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25" y="1665066"/>
                <a:ext cx="5130000" cy="230832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6607A4D-2299-07D7-6D90-F21497D71F8B}"/>
                  </a:ext>
                </a:extLst>
              </p:cNvPr>
              <p:cNvSpPr txBox="1"/>
              <p:nvPr/>
            </p:nvSpPr>
            <p:spPr>
              <a:xfrm>
                <a:off x="6703989" y="1665066"/>
                <a:ext cx="5127686" cy="2585323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GB" b="1" dirty="0"/>
                  <a:t>procedure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write</m:t>
                    </m:r>
                    <m:r>
                      <a:rPr lang="de-DE" b="0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lock</m:t>
                    </m:r>
                    <m:d>
                      <m:dPr>
                        <m:ctrlPr>
                          <a:rPr lang="en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𝑘𝑒𝑦</m:t>
                        </m:r>
                      </m:e>
                    </m:d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GB" dirty="0"/>
                  <a:t>	P</a:t>
                </a:r>
                <a:r>
                  <a:rPr lang="en-DE" dirty="0"/>
                  <a:t>lace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DE" dirty="0"/>
                  <a:t> lock on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𝑟𝑜𝑜𝑡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𝑐𝑢𝑟𝑟𝑒𝑛𝑡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𝑟𝑜𝑜𝑡</m:t>
                    </m:r>
                  </m:oMath>
                </a14:m>
                <a:endParaRPr lang="de-DE" b="0" dirty="0">
                  <a:ea typeface="Cambria Math" panose="02040503050406030204" pitchFamily="18" charset="0"/>
                </a:endParaRP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</a:t>
                </a:r>
                <a:r>
                  <a:rPr lang="en-DE" b="1" dirty="0"/>
                  <a:t>while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𝑐𝑢𝑟𝑟𝑒𝑛𝑡</m:t>
                    </m:r>
                  </m:oMath>
                </a14:m>
                <a:r>
                  <a:rPr lang="en-DE" dirty="0"/>
                  <a:t> is not a leaf node </a:t>
                </a:r>
                <a:r>
                  <a:rPr lang="en-DE" b="1" dirty="0"/>
                  <a:t>do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	Find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𝑐h𝑖𝑙𝑑</m:t>
                    </m:r>
                  </m:oMath>
                </a14:m>
                <a:r>
                  <a:rPr lang="en-DE" dirty="0"/>
                  <a:t> for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𝑘𝑒𝑦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	Place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DE" dirty="0"/>
                  <a:t> lock on </a:t>
                </a:r>
                <a14:m>
                  <m:oMath xmlns:m="http://schemas.openxmlformats.org/officeDocument/2006/math">
                    <m:r>
                      <a:rPr lang="en-DE" i="1" dirty="0">
                        <a:latin typeface="Cambria Math" panose="02040503050406030204" pitchFamily="18" charset="0"/>
                      </a:rPr>
                      <m:t>𝑐h𝑖𝑙𝑑</m:t>
                    </m:r>
                    <m:r>
                      <a:rPr lang="en-DE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	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𝑐𝑢𝑟𝑟𝑒𝑛𝑡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en-DE" i="1" dirty="0">
                        <a:latin typeface="Cambria Math" panose="02040503050406030204" pitchFamily="18" charset="0"/>
                      </a:rPr>
                      <m:t>𝑐h𝑖𝑙𝑑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	</a:t>
                </a:r>
                <a:r>
                  <a:rPr lang="en-DE" b="1" dirty="0"/>
                  <a:t>if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𝑐𝑢𝑟𝑟𝑒𝑛𝑡</m:t>
                    </m:r>
                  </m:oMath>
                </a14:m>
                <a:r>
                  <a:rPr lang="en-DE" dirty="0"/>
                  <a:t> is safe </a:t>
                </a:r>
                <a:r>
                  <a:rPr lang="en-DE" b="1" dirty="0"/>
                  <a:t>then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		Release all locks on ancestors of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𝑐𝑢𝑟𝑟𝑒𝑛𝑡</m:t>
                    </m:r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6607A4D-2299-07D7-6D90-F21497D71F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3989" y="1665066"/>
                <a:ext cx="5127686" cy="258532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356595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Erhöhung der Nebenläufigkeit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Auch mit Sperrkopplung werden eine beträchtliche Anzahl von Sperren für innere Knoten benötigt </a:t>
                </a:r>
              </a:p>
              <a:p>
                <a:pPr lvl="1"/>
                <a:r>
                  <a:rPr lang="de-DE" dirty="0"/>
                  <a:t>Mindert Nebenläufigkeit</a:t>
                </a:r>
              </a:p>
              <a:p>
                <a:r>
                  <a:rPr lang="de-DE" dirty="0"/>
                  <a:t>Innere Knoten selten durch Aktualisierungen betroffen</a:t>
                </a:r>
              </a:p>
              <a:p>
                <a:pPr lvl="1"/>
                <a:r>
                  <a:rPr lang="de-DE" dirty="0"/>
                  <a:t>Wenn </a:t>
                </a:r>
                <a14:m>
                  <m:oMath xmlns:m="http://schemas.openxmlformats.org/officeDocument/2006/math">
                    <m:r>
                      <a:rPr lang="de-DE" sz="2400" i="1" dirty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de-DE" sz="2400" i="1" dirty="0">
                        <a:latin typeface="Cambria Math" panose="02040503050406030204" pitchFamily="18" charset="0"/>
                      </a:rPr>
                      <m:t>=50</m:t>
                    </m:r>
                  </m:oMath>
                </a14:m>
                <a:r>
                  <a:rPr lang="de-DE" dirty="0"/>
                  <a:t>, dann Aufspaltung bei jeder 50. Einfügung (2% relative Auftretenshäufigkeit)</a:t>
                </a:r>
              </a:p>
              <a:p>
                <a:r>
                  <a:rPr lang="de-DE" dirty="0"/>
                  <a:t>Eine </a:t>
                </a:r>
                <a:r>
                  <a:rPr lang="de-DE" dirty="0" err="1"/>
                  <a:t>Einfügetransaktion</a:t>
                </a:r>
                <a:r>
                  <a:rPr lang="de-DE" dirty="0"/>
                  <a:t> könnte optimistisch annehmen, dass keine Aufspaltung nötig ist</a:t>
                </a:r>
              </a:p>
              <a:p>
                <a:pPr lvl="1"/>
                <a:r>
                  <a:rPr lang="de-DE" dirty="0"/>
                  <a:t>Bei inneren Knoten werden während der Baumtraversierung nur Lesesperren akquiriert </a:t>
                </a:r>
              </a:p>
              <a:p>
                <a:pPr lvl="2"/>
                <a:r>
                  <a:rPr lang="de-DE" dirty="0"/>
                  <a:t>Schreibsperre dann nur für das betreffende Blatt</a:t>
                </a:r>
              </a:p>
              <a:p>
                <a:pPr lvl="1"/>
                <a:r>
                  <a:rPr lang="de-DE" dirty="0"/>
                  <a:t>Wenn die Annahme falsch ist, traversiere Indexbaum erneut unter Verwendung korrekter Schreibsperren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r="-44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537527-84CA-D9FF-328C-7E8ABE5520A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298668-B8E9-8A6A-147D-48123F77C2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C577E2-95DD-1F4B-A688-E8FB02007787}" type="slidenum">
              <a:rPr lang="de-DE" smtClean="0"/>
              <a:pPr/>
              <a:t>92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576013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Sperrkopplungsprotokoll (Variante 2)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Modifikationen nur für Schreibvorgänge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93</a:t>
            </a:fld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18CD89-C18C-1B94-8FEF-9BFAC400DF4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7CA3EE-B0AD-1775-4224-108634C861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53943D7-81A8-93B3-5FE5-F43C26F2DBAF}"/>
                  </a:ext>
                </a:extLst>
              </p:cNvPr>
              <p:cNvSpPr txBox="1"/>
              <p:nvPr/>
            </p:nvSpPr>
            <p:spPr>
              <a:xfrm>
                <a:off x="6703989" y="1665066"/>
                <a:ext cx="5127686" cy="2585323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GB" b="1" dirty="0"/>
                  <a:t>procedure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write</m:t>
                    </m:r>
                    <m:r>
                      <a:rPr lang="de-DE" b="0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lock</m:t>
                    </m:r>
                    <m:d>
                      <m:dPr>
                        <m:ctrlPr>
                          <a:rPr lang="en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𝑘𝑒𝑦</m:t>
                        </m:r>
                      </m:e>
                    </m:d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GB" dirty="0"/>
                  <a:t>	P</a:t>
                </a:r>
                <a:r>
                  <a:rPr lang="en-DE" dirty="0"/>
                  <a:t>lace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DE" dirty="0"/>
                  <a:t> lock on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𝑟𝑜𝑜𝑡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𝑐𝑢𝑟𝑟𝑒𝑛𝑡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𝑟𝑜𝑜𝑡</m:t>
                    </m:r>
                  </m:oMath>
                </a14:m>
                <a:endParaRPr lang="de-DE" b="0" dirty="0">
                  <a:ea typeface="Cambria Math" panose="02040503050406030204" pitchFamily="18" charset="0"/>
                </a:endParaRP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</a:t>
                </a:r>
                <a:r>
                  <a:rPr lang="en-DE" b="1" dirty="0"/>
                  <a:t>while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𝑐𝑢𝑟𝑟𝑒𝑛𝑡</m:t>
                    </m:r>
                  </m:oMath>
                </a14:m>
                <a:r>
                  <a:rPr lang="en-DE" dirty="0"/>
                  <a:t> is not a leaf node </a:t>
                </a:r>
                <a:r>
                  <a:rPr lang="en-DE" b="1" dirty="0"/>
                  <a:t>do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	Find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𝑐h𝑖𝑙𝑑</m:t>
                    </m:r>
                  </m:oMath>
                </a14:m>
                <a:r>
                  <a:rPr lang="en-DE" dirty="0"/>
                  <a:t> for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𝑘𝑒𝑦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	Place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DE" dirty="0"/>
                  <a:t> lock on </a:t>
                </a:r>
                <a14:m>
                  <m:oMath xmlns:m="http://schemas.openxmlformats.org/officeDocument/2006/math">
                    <m:r>
                      <a:rPr lang="en-DE" i="1" dirty="0">
                        <a:latin typeface="Cambria Math" panose="02040503050406030204" pitchFamily="18" charset="0"/>
                      </a:rPr>
                      <m:t>𝑐h𝑖𝑙𝑑</m:t>
                    </m:r>
                    <m:r>
                      <a:rPr lang="en-DE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	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𝑐𝑢𝑟𝑟𝑒𝑛𝑡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en-DE" i="1" dirty="0">
                        <a:latin typeface="Cambria Math" panose="02040503050406030204" pitchFamily="18" charset="0"/>
                      </a:rPr>
                      <m:t>𝑐h𝑖𝑙𝑑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	</a:t>
                </a:r>
                <a:r>
                  <a:rPr lang="en-DE" b="1" dirty="0"/>
                  <a:t>if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𝑐𝑢𝑟𝑟𝑒𝑛𝑡</m:t>
                    </m:r>
                  </m:oMath>
                </a14:m>
                <a:r>
                  <a:rPr lang="en-DE" dirty="0"/>
                  <a:t> is safe </a:t>
                </a:r>
                <a:r>
                  <a:rPr lang="en-DE" b="1" dirty="0"/>
                  <a:t>then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		Release all locks on ancestors of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𝑐𝑢𝑟𝑟𝑒𝑛𝑡</m:t>
                    </m:r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53943D7-81A8-93B3-5FE5-F43C26F2DB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3989" y="1665066"/>
                <a:ext cx="5127686" cy="258532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AAA4E62-1D04-F6ED-81C4-EF60480405AB}"/>
                  </a:ext>
                </a:extLst>
              </p:cNvPr>
              <p:cNvSpPr txBox="1"/>
              <p:nvPr/>
            </p:nvSpPr>
            <p:spPr>
              <a:xfrm>
                <a:off x="675310" y="2103319"/>
                <a:ext cx="5036250" cy="3693319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GB" b="1" dirty="0"/>
                  <a:t>procedure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optimistic</m:t>
                    </m:r>
                    <m:r>
                      <a:rPr lang="de-DE" b="0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write</m:t>
                    </m:r>
                    <m:r>
                      <a:rPr lang="de-DE" b="0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lock</m:t>
                    </m:r>
                    <m:d>
                      <m:dPr>
                        <m:ctrlPr>
                          <a:rPr lang="en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𝑘𝑒𝑦</m:t>
                        </m:r>
                      </m:e>
                    </m:d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GB" dirty="0"/>
                  <a:t>	P</a:t>
                </a:r>
                <a:r>
                  <a:rPr lang="en-DE" dirty="0"/>
                  <a:t>lace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DE" dirty="0"/>
                  <a:t> lock on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𝑟𝑜𝑜𝑡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𝑐𝑢𝑟𝑟𝑒𝑛𝑡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𝑟𝑜𝑜𝑡</m:t>
                    </m:r>
                  </m:oMath>
                </a14:m>
                <a:endParaRPr lang="de-DE" b="0" dirty="0">
                  <a:ea typeface="Cambria Math" panose="02040503050406030204" pitchFamily="18" charset="0"/>
                </a:endParaRP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</a:t>
                </a:r>
                <a:r>
                  <a:rPr lang="en-DE" b="1" dirty="0"/>
                  <a:t>while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𝑐𝑢𝑟𝑟𝑒𝑛𝑡</m:t>
                    </m:r>
                  </m:oMath>
                </a14:m>
                <a:r>
                  <a:rPr lang="en-DE" dirty="0"/>
                  <a:t> is not a leaf node </a:t>
                </a:r>
                <a:r>
                  <a:rPr lang="en-DE" b="1" dirty="0"/>
                  <a:t>do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	Find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𝑐h𝑖𝑙𝑑</m:t>
                    </m:r>
                  </m:oMath>
                </a14:m>
                <a:r>
                  <a:rPr lang="en-DE" dirty="0"/>
                  <a:t> for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𝑘𝑒𝑦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	</a:t>
                </a:r>
                <a:r>
                  <a:rPr lang="en-DE" b="1" dirty="0"/>
                  <a:t>if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𝑐h𝑖𝑙𝑑</m:t>
                    </m:r>
                  </m:oMath>
                </a14:m>
                <a:r>
                  <a:rPr lang="en-DE" dirty="0"/>
                  <a:t> is a leaf </a:t>
                </a:r>
                <a:r>
                  <a:rPr lang="en-DE" b="1" dirty="0"/>
                  <a:t>then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		Place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DE" dirty="0"/>
                  <a:t> lock on </a:t>
                </a:r>
                <a14:m>
                  <m:oMath xmlns:m="http://schemas.openxmlformats.org/officeDocument/2006/math">
                    <m:r>
                      <a:rPr lang="en-DE" i="1" dirty="0">
                        <a:latin typeface="Cambria Math" panose="02040503050406030204" pitchFamily="18" charset="0"/>
                      </a:rPr>
                      <m:t>𝑐h𝑖𝑙𝑑</m:t>
                    </m:r>
                    <m:r>
                      <a:rPr lang="en-DE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	</a:t>
                </a:r>
                <a:r>
                  <a:rPr lang="en-DE" b="1" dirty="0"/>
                  <a:t>else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		Place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DE" dirty="0"/>
                  <a:t> lock on </a:t>
                </a:r>
                <a14:m>
                  <m:oMath xmlns:m="http://schemas.openxmlformats.org/officeDocument/2006/math">
                    <m:r>
                      <a:rPr lang="en-DE" i="1" dirty="0">
                        <a:latin typeface="Cambria Math" panose="02040503050406030204" pitchFamily="18" charset="0"/>
                      </a:rPr>
                      <m:t>𝑐h𝑖𝑙𝑑</m:t>
                    </m:r>
                    <m:r>
                      <a:rPr lang="en-DE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	Release lock on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𝑐𝑢𝑟𝑟𝑒𝑛𝑡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	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𝑐𝑢𝑟𝑟𝑒𝑛𝑡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en-DE" i="1" dirty="0">
                        <a:latin typeface="Cambria Math" panose="02040503050406030204" pitchFamily="18" charset="0"/>
                      </a:rPr>
                      <m:t>𝑐h𝑖𝑙𝑑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</a:t>
                </a:r>
                <a:r>
                  <a:rPr lang="en-DE" b="1" dirty="0"/>
                  <a:t>if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𝑐𝑢𝑟𝑟𝑒𝑛𝑡</m:t>
                    </m:r>
                  </m:oMath>
                </a14:m>
                <a:r>
                  <a:rPr lang="en-DE" dirty="0"/>
                  <a:t> is unsafe </a:t>
                </a:r>
                <a:r>
                  <a:rPr lang="en-DE" b="1" dirty="0"/>
                  <a:t>then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		Release all locks </a:t>
                </a:r>
                <a:r>
                  <a:rPr lang="de-DE" dirty="0"/>
                  <a:t>and </a:t>
                </a:r>
                <a:r>
                  <a:rPr lang="de-DE" dirty="0" err="1"/>
                  <a:t>repeat</a:t>
                </a:r>
                <a:r>
                  <a:rPr lang="de-DE" dirty="0"/>
                  <a:t> </a:t>
                </a:r>
                <a:r>
                  <a:rPr lang="de-DE" dirty="0" err="1"/>
                  <a:t>with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write</m:t>
                    </m:r>
                    <m:r>
                      <a:rPr lang="de-DE" b="0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lock</m:t>
                    </m:r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AAA4E62-1D04-F6ED-81C4-EF60480405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310" y="2103319"/>
                <a:ext cx="5036250" cy="36933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584009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Diskussion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Wenn eine Aufspaltung nötig ist, wird der Vorgang abgebrochen und erneut aufgesetzt</a:t>
            </a:r>
          </a:p>
          <a:p>
            <a:r>
              <a:rPr lang="de-DE" dirty="0"/>
              <a:t>Die resultierende Verarbeitung ist korrekt, obwohl es nach einem erneuten Sperren aussieht (was für WTL nicht erlaubt ist)</a:t>
            </a:r>
          </a:p>
          <a:p>
            <a:r>
              <a:rPr lang="de-DE" dirty="0"/>
              <a:t>Der Nachteil von Variante 2 ist, dass im Falle einer Blattaufspaltung Arbeit verloren ist</a:t>
            </a:r>
          </a:p>
          <a:p>
            <a:r>
              <a:rPr lang="de-DE" dirty="0"/>
              <a:t>Es gibt viele Varianten dieser Sperrprotokolle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94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5E4795-7E50-67FC-AB14-930CD53FC1C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7809D6-59CB-43D1-45C9-3DD6D67D65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422269317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A714D-445E-7B4F-B329-77299628C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Zwischenzusammenfassung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18FA5-8A32-BC4B-BBE3-0334A23DC5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Binäre Sperren: Datenobjekt ist gesperrt oder nicht; sehr restriktiv</a:t>
            </a:r>
          </a:p>
          <a:p>
            <a:r>
              <a:rPr lang="de-DE" dirty="0"/>
              <a:t>Zwei-Phasen-Sperrprotokoll </a:t>
            </a:r>
          </a:p>
          <a:p>
            <a:pPr lvl="1"/>
            <a:r>
              <a:rPr lang="de-DE" dirty="0"/>
              <a:t>Grundlegendes Modell für viele Protokolle, die auf Sperren basieren</a:t>
            </a:r>
          </a:p>
          <a:p>
            <a:pPr lvl="1"/>
            <a:r>
              <a:rPr lang="de-DE" dirty="0"/>
              <a:t>Keine Sperre mehr anfordern, nachdem eine erste Sperre freigegeben worden ist</a:t>
            </a:r>
          </a:p>
          <a:p>
            <a:r>
              <a:rPr lang="de-DE" dirty="0"/>
              <a:t>Zeitstempelbasierte Protokolle</a:t>
            </a:r>
          </a:p>
          <a:p>
            <a:r>
              <a:rPr lang="de-DE" dirty="0"/>
              <a:t>Multiversionsprotokolle: Verschiedene Versionen eines Datenobjekts</a:t>
            </a:r>
          </a:p>
          <a:p>
            <a:pPr lvl="1"/>
            <a:r>
              <a:rPr lang="de-DE" dirty="0"/>
              <a:t>Umsetzung: zeitstempelbasiert oder mit Sperren</a:t>
            </a:r>
          </a:p>
          <a:p>
            <a:r>
              <a:rPr lang="de-DE" dirty="0"/>
              <a:t>Optimistische Verfahren: Änderungen nur lokal durchführen; Validierung um Änderungen persistent zu machen</a:t>
            </a:r>
          </a:p>
          <a:p>
            <a:r>
              <a:rPr lang="de-DE" dirty="0"/>
              <a:t>Granularitäten, Vorhaben-Sperren, Isolationsmodi</a:t>
            </a:r>
          </a:p>
          <a:p>
            <a:r>
              <a:rPr lang="de-DE" dirty="0"/>
              <a:t>Sperren in Index-Strukturen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364319-CD57-1B41-92EA-CA8F160D47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95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C2CF5A-AE3C-80BB-2FA3-A36B7C38936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568A90-71B3-E7D6-B487-CA8FF315FA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187799143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Architektur eines DBMS</a:t>
            </a:r>
          </a:p>
        </p:txBody>
      </p:sp>
      <p:sp>
        <p:nvSpPr>
          <p:cNvPr id="102" name="Content Placeholder 101">
            <a:extLst>
              <a:ext uri="{FF2B5EF4-FFF2-40B4-BE49-F238E27FC236}">
                <a16:creationId xmlns:a16="http://schemas.microsoft.com/office/drawing/2014/main" id="{8EB4AD40-2F5D-7D4D-AEFF-045D420C5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665066"/>
            <a:ext cx="4649803" cy="4240848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Speicherung</a:t>
            </a:r>
          </a:p>
          <a:p>
            <a:r>
              <a:rPr lang="de-DE" dirty="0">
                <a:solidFill>
                  <a:schemeClr val="accent1"/>
                </a:solidFill>
              </a:rPr>
              <a:t>Anfrageverarbeitung</a:t>
            </a:r>
          </a:p>
          <a:p>
            <a:r>
              <a:rPr lang="de-DE" dirty="0"/>
              <a:t>Transaktionsmanagement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Transaktionsverwaltung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Sperrverwaltung</a:t>
            </a:r>
          </a:p>
          <a:p>
            <a:pPr lvl="2"/>
            <a:r>
              <a:rPr lang="de-DE" dirty="0">
                <a:solidFill>
                  <a:schemeClr val="accent1"/>
                </a:solidFill>
              </a:rPr>
              <a:t>Sperren, Sperrprotokolle</a:t>
            </a:r>
          </a:p>
          <a:p>
            <a:pPr lvl="2"/>
            <a:r>
              <a:rPr lang="de-DE" dirty="0">
                <a:solidFill>
                  <a:schemeClr val="accent1"/>
                </a:solidFill>
              </a:rPr>
              <a:t>Isolationsmodi</a:t>
            </a:r>
          </a:p>
          <a:p>
            <a:pPr lvl="1"/>
            <a:r>
              <a:rPr lang="de-DE" dirty="0"/>
              <a:t>Wiederherstellungsverwaltung</a:t>
            </a:r>
          </a:p>
          <a:p>
            <a:endParaRPr lang="de-DE" dirty="0"/>
          </a:p>
          <a:p>
            <a:endParaRPr lang="de-DE" dirty="0"/>
          </a:p>
          <a:p>
            <a:pPr lvl="2"/>
            <a:endParaRPr lang="de-DE" dirty="0"/>
          </a:p>
          <a:p>
            <a:pPr lvl="2"/>
            <a:endParaRPr lang="de-DE" dirty="0"/>
          </a:p>
          <a:p>
            <a:pPr lvl="2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96</a:t>
            </a:fld>
            <a:endParaRPr lang="de-DE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D718B86-E120-CC49-B377-6F6F971F3889}"/>
              </a:ext>
            </a:extLst>
          </p:cNvPr>
          <p:cNvGrpSpPr/>
          <p:nvPr/>
        </p:nvGrpSpPr>
        <p:grpSpPr>
          <a:xfrm>
            <a:off x="4999802" y="1554563"/>
            <a:ext cx="6831873" cy="4351351"/>
            <a:chOff x="2598918" y="1518533"/>
            <a:chExt cx="6831873" cy="435135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0D92ECD-3E93-3640-8082-69E20F1C0266}"/>
                </a:ext>
              </a:extLst>
            </p:cNvPr>
            <p:cNvSpPr/>
            <p:nvPr/>
          </p:nvSpPr>
          <p:spPr>
            <a:xfrm>
              <a:off x="6049152" y="2623286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Parser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091CBAA-9212-444C-9668-0F15529B0F42}"/>
                </a:ext>
              </a:extLst>
            </p:cNvPr>
            <p:cNvSpPr/>
            <p:nvPr/>
          </p:nvSpPr>
          <p:spPr>
            <a:xfrm>
              <a:off x="3768141" y="2618218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Ausführer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56EAB54-324D-1B44-B7F9-90DE9740FCA2}"/>
                </a:ext>
              </a:extLst>
            </p:cNvPr>
            <p:cNvSpPr/>
            <p:nvPr/>
          </p:nvSpPr>
          <p:spPr>
            <a:xfrm>
              <a:off x="6049152" y="3076907"/>
              <a:ext cx="2090551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Optimierer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F4B99C4-E1FA-E44A-BA9E-74EB8722A524}"/>
                </a:ext>
              </a:extLst>
            </p:cNvPr>
            <p:cNvSpPr/>
            <p:nvPr/>
          </p:nvSpPr>
          <p:spPr>
            <a:xfrm>
              <a:off x="3768141" y="3071839"/>
              <a:ext cx="2090551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Operator-</a:t>
              </a:r>
              <a:r>
                <a:rPr lang="de-DE" sz="1400" dirty="0" err="1">
                  <a:solidFill>
                    <a:schemeClr val="tx2"/>
                  </a:solidFill>
                </a:rPr>
                <a:t>Evaluierer</a:t>
              </a:r>
              <a:endParaRPr lang="de-DE" sz="1400" dirty="0">
                <a:solidFill>
                  <a:schemeClr val="tx2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260C7E-5987-C948-A539-CD10576BD8F4}"/>
                </a:ext>
              </a:extLst>
            </p:cNvPr>
            <p:cNvSpPr/>
            <p:nvPr/>
          </p:nvSpPr>
          <p:spPr>
            <a:xfrm>
              <a:off x="3655876" y="2568662"/>
              <a:ext cx="4588922" cy="8759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D193E2B-16E2-C445-AFAC-73970C17F80B}"/>
                </a:ext>
              </a:extLst>
            </p:cNvPr>
            <p:cNvSpPr/>
            <p:nvPr/>
          </p:nvSpPr>
          <p:spPr>
            <a:xfrm>
              <a:off x="4360780" y="3622766"/>
              <a:ext cx="3185296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Dateiverwaltungs- und Zugriffsmethoden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13F904E-F888-9844-BF56-6868521B7332}"/>
                </a:ext>
              </a:extLst>
            </p:cNvPr>
            <p:cNvSpPr/>
            <p:nvPr/>
          </p:nvSpPr>
          <p:spPr>
            <a:xfrm>
              <a:off x="4360428" y="4116080"/>
              <a:ext cx="3186000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Puffer-Verwalter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6F3DA6F-BE9D-3B43-9DBC-9528DE4140B8}"/>
                </a:ext>
              </a:extLst>
            </p:cNvPr>
            <p:cNvSpPr/>
            <p:nvPr/>
          </p:nvSpPr>
          <p:spPr>
            <a:xfrm>
              <a:off x="4360428" y="4599690"/>
              <a:ext cx="3186000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Verwalter für externen Speicher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C6AC8CC-1676-AD4B-8500-674B7E6AFFE8}"/>
                </a:ext>
              </a:extLst>
            </p:cNvPr>
            <p:cNvSpPr/>
            <p:nvPr/>
          </p:nvSpPr>
          <p:spPr>
            <a:xfrm>
              <a:off x="2860610" y="3622767"/>
              <a:ext cx="1234685" cy="6190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Transaktions-Verwalter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2966A0B-0E00-0745-8B65-351669E53741}"/>
                </a:ext>
              </a:extLst>
            </p:cNvPr>
            <p:cNvSpPr/>
            <p:nvPr/>
          </p:nvSpPr>
          <p:spPr>
            <a:xfrm>
              <a:off x="2860610" y="4304024"/>
              <a:ext cx="1234685" cy="603443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Sperr</a:t>
              </a:r>
            </a:p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-Verwalter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47461BA-A741-2B49-8965-B70252A09318}"/>
                </a:ext>
              </a:extLst>
            </p:cNvPr>
            <p:cNvSpPr/>
            <p:nvPr/>
          </p:nvSpPr>
          <p:spPr>
            <a:xfrm>
              <a:off x="7740510" y="3577182"/>
              <a:ext cx="1363720" cy="1388111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Wieder-herstellungs-Verwalter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292EFF6-BC60-664D-A814-90D343742CE9}"/>
                </a:ext>
              </a:extLst>
            </p:cNvPr>
            <p:cNvSpPr/>
            <p:nvPr/>
          </p:nvSpPr>
          <p:spPr>
            <a:xfrm>
              <a:off x="2598918" y="2507134"/>
              <a:ext cx="6702838" cy="25017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C04A032E-3442-3943-950D-6B02B82917D9}"/>
                </a:ext>
              </a:extLst>
            </p:cNvPr>
            <p:cNvSpPr/>
            <p:nvPr/>
          </p:nvSpPr>
          <p:spPr>
            <a:xfrm>
              <a:off x="3011213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Webformulare</a:t>
              </a: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F0BDEF42-E94E-0145-8500-9988AC420FA2}"/>
                </a:ext>
              </a:extLst>
            </p:cNvPr>
            <p:cNvSpPr/>
            <p:nvPr/>
          </p:nvSpPr>
          <p:spPr>
            <a:xfrm>
              <a:off x="5096372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Anwendungen</a:t>
              </a: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1CDCB60D-9948-D74E-9E92-47D56BF4CDCA}"/>
                </a:ext>
              </a:extLst>
            </p:cNvPr>
            <p:cNvSpPr/>
            <p:nvPr/>
          </p:nvSpPr>
          <p:spPr>
            <a:xfrm>
              <a:off x="7185467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SQL-Schnittstelle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241047-35BF-9547-A823-E1DE0DC003EF}"/>
                </a:ext>
              </a:extLst>
            </p:cNvPr>
            <p:cNvSpPr txBox="1"/>
            <p:nvPr/>
          </p:nvSpPr>
          <p:spPr>
            <a:xfrm>
              <a:off x="5519193" y="2045468"/>
              <a:ext cx="862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Anfragen</a:t>
              </a:r>
            </a:p>
          </p:txBody>
        </p:sp>
        <p:sp>
          <p:nvSpPr>
            <p:cNvPr id="19" name="Can 18">
              <a:extLst>
                <a:ext uri="{FF2B5EF4-FFF2-40B4-BE49-F238E27FC236}">
                  <a16:creationId xmlns:a16="http://schemas.microsoft.com/office/drawing/2014/main" id="{EAE531D7-AEC7-FD46-8042-B56D678A9A87}"/>
                </a:ext>
              </a:extLst>
            </p:cNvPr>
            <p:cNvSpPr/>
            <p:nvPr/>
          </p:nvSpPr>
          <p:spPr>
            <a:xfrm>
              <a:off x="4357337" y="5166846"/>
              <a:ext cx="3186000" cy="703038"/>
            </a:xfrm>
            <a:prstGeom prst="can">
              <a:avLst/>
            </a:prstGeom>
            <a:solidFill>
              <a:schemeClr val="accent2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Dateien für Daten und Indices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4419B48-6675-4F46-AE08-F3649E76D5E0}"/>
                </a:ext>
              </a:extLst>
            </p:cNvPr>
            <p:cNvSpPr txBox="1"/>
            <p:nvPr/>
          </p:nvSpPr>
          <p:spPr>
            <a:xfrm>
              <a:off x="7539894" y="5423045"/>
              <a:ext cx="9983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/>
                <a:t>Datenbank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AEC00F1-A740-3C4B-BB67-C345EC71AD87}"/>
                </a:ext>
              </a:extLst>
            </p:cNvPr>
            <p:cNvSpPr txBox="1"/>
            <p:nvPr/>
          </p:nvSpPr>
          <p:spPr>
            <a:xfrm>
              <a:off x="8463860" y="4973381"/>
              <a:ext cx="9669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/>
                <a:t>DBMS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872BF7A-8470-A044-8B73-87B797F66F65}"/>
                </a:ext>
              </a:extLst>
            </p:cNvPr>
            <p:cNvCxnSpPr>
              <a:cxnSpLocks/>
              <a:stCxn id="32" idx="2"/>
              <a:endCxn id="33" idx="0"/>
            </p:cNvCxnSpPr>
            <p:nvPr/>
          </p:nvCxnSpPr>
          <p:spPr>
            <a:xfrm>
              <a:off x="5950337" y="3444572"/>
              <a:ext cx="3091" cy="17819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A2081F5-4E65-6743-A681-BDB066615640}"/>
                </a:ext>
              </a:extLst>
            </p:cNvPr>
            <p:cNvCxnSpPr>
              <a:cxnSpLocks/>
              <a:stCxn id="33" idx="2"/>
              <a:endCxn id="34" idx="0"/>
            </p:cNvCxnSpPr>
            <p:nvPr/>
          </p:nvCxnSpPr>
          <p:spPr>
            <a:xfrm>
              <a:off x="5953428" y="3930543"/>
              <a:ext cx="0" cy="1855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04D6E7F-EFA7-B644-8B9C-7BF185722FCA}"/>
                </a:ext>
              </a:extLst>
            </p:cNvPr>
            <p:cNvCxnSpPr>
              <a:cxnSpLocks/>
              <a:stCxn id="34" idx="2"/>
              <a:endCxn id="35" idx="0"/>
            </p:cNvCxnSpPr>
            <p:nvPr/>
          </p:nvCxnSpPr>
          <p:spPr>
            <a:xfrm>
              <a:off x="5953428" y="4423857"/>
              <a:ext cx="0" cy="1758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B587B9F-FE63-2A4C-89C5-A524696F985E}"/>
                </a:ext>
              </a:extLst>
            </p:cNvPr>
            <p:cNvCxnSpPr>
              <a:cxnSpLocks/>
              <a:stCxn id="16" idx="2"/>
              <a:endCxn id="39" idx="0"/>
            </p:cNvCxnSpPr>
            <p:nvPr/>
          </p:nvCxnSpPr>
          <p:spPr>
            <a:xfrm>
              <a:off x="5950337" y="2353245"/>
              <a:ext cx="0" cy="1538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0F03D292-3A44-7546-B32F-E910B2B1829C}"/>
                </a:ext>
              </a:extLst>
            </p:cNvPr>
            <p:cNvCxnSpPr>
              <a:cxnSpLocks/>
              <a:stCxn id="41" idx="2"/>
              <a:endCxn id="16" idx="1"/>
            </p:cNvCxnSpPr>
            <p:nvPr/>
          </p:nvCxnSpPr>
          <p:spPr>
            <a:xfrm>
              <a:off x="3865179" y="1879888"/>
              <a:ext cx="1654014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5994152-717F-1247-8328-69E8039292DC}"/>
                </a:ext>
              </a:extLst>
            </p:cNvPr>
            <p:cNvCxnSpPr>
              <a:cxnSpLocks/>
              <a:stCxn id="42" idx="2"/>
              <a:endCxn id="16" idx="0"/>
            </p:cNvCxnSpPr>
            <p:nvPr/>
          </p:nvCxnSpPr>
          <p:spPr>
            <a:xfrm flipH="1">
              <a:off x="5950337" y="1879888"/>
              <a:ext cx="1" cy="1655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86E6F66A-0BCE-474B-927A-3421ABC06F10}"/>
                </a:ext>
              </a:extLst>
            </p:cNvPr>
            <p:cNvCxnSpPr>
              <a:cxnSpLocks/>
              <a:stCxn id="43" idx="2"/>
              <a:endCxn id="16" idx="3"/>
            </p:cNvCxnSpPr>
            <p:nvPr/>
          </p:nvCxnSpPr>
          <p:spPr>
            <a:xfrm flipH="1">
              <a:off x="6381480" y="1879888"/>
              <a:ext cx="1657953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A1213287-8BC5-AC40-BA30-C4AD36EADE97}"/>
                </a:ext>
              </a:extLst>
            </p:cNvPr>
            <p:cNvCxnSpPr>
              <a:cxnSpLocks/>
              <a:stCxn id="35" idx="2"/>
              <a:endCxn id="19" idx="1"/>
            </p:cNvCxnSpPr>
            <p:nvPr/>
          </p:nvCxnSpPr>
          <p:spPr>
            <a:xfrm flipH="1">
              <a:off x="5950337" y="4907467"/>
              <a:ext cx="3091" cy="25937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AF823C6F-1772-9B48-B93E-9991EC2E6E78}"/>
                </a:ext>
              </a:extLst>
            </p:cNvPr>
            <p:cNvCxnSpPr>
              <a:cxnSpLocks/>
              <a:stCxn id="38" idx="1"/>
              <a:endCxn id="34" idx="3"/>
            </p:cNvCxnSpPr>
            <p:nvPr/>
          </p:nvCxnSpPr>
          <p:spPr>
            <a:xfrm flipH="1" flipV="1">
              <a:off x="7546428" y="4269969"/>
              <a:ext cx="194082" cy="126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6FB26EF1-9574-924E-A362-B1BDD7E648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39894" y="377882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E88349B6-9F15-8B43-96C1-F36EA21329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43337" y="4753578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46C812B4-66F9-7F4D-A2AC-6150ABA4A9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26397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92B37593-535E-5A4B-A533-3663E18725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59812" y="3773024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ED0CE984-B3CE-2143-ACB3-B4B6C560A2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747782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8DE8B6D-FB52-A945-9735-F450A14B9016}"/>
                </a:ext>
              </a:extLst>
            </p:cNvPr>
            <p:cNvSpPr/>
            <p:nvPr/>
          </p:nvSpPr>
          <p:spPr>
            <a:xfrm>
              <a:off x="2799535" y="3581552"/>
              <a:ext cx="1363720" cy="13881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</p:grpSp>
      <p:sp>
        <p:nvSpPr>
          <p:cNvPr id="103" name="Date Placeholder 102">
            <a:extLst>
              <a:ext uri="{FF2B5EF4-FFF2-40B4-BE49-F238E27FC236}">
                <a16:creationId xmlns:a16="http://schemas.microsoft.com/office/drawing/2014/main" id="{90C5FEAE-3F21-F644-A153-EF4F40E96C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 dirty="0"/>
          </a:p>
        </p:txBody>
      </p:sp>
      <p:sp>
        <p:nvSpPr>
          <p:cNvPr id="104" name="Footer Placeholder 103">
            <a:extLst>
              <a:ext uri="{FF2B5EF4-FFF2-40B4-BE49-F238E27FC236}">
                <a16:creationId xmlns:a16="http://schemas.microsoft.com/office/drawing/2014/main" id="{813E491A-AC8B-F14F-BF15-9D7154E15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21198827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70590-2DB3-8940-9F9D-EE32A03CD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Überblick: 7. Transaktionen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1BC0C-A657-5D4F-99A9-74DEC788A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de-DE" i="1" dirty="0"/>
              <a:t>Transaktionsverarbeitung</a:t>
            </a:r>
          </a:p>
          <a:p>
            <a:pPr lvl="1"/>
            <a:r>
              <a:rPr lang="de-DE" dirty="0"/>
              <a:t>Fehlersituationen</a:t>
            </a:r>
          </a:p>
          <a:p>
            <a:pPr lvl="1"/>
            <a:r>
              <a:rPr lang="de-DE" dirty="0"/>
              <a:t>Schedules: Korrektheit, Serialisierbarkeit, Äquivalenzen</a:t>
            </a:r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Sperrverwaltung</a:t>
            </a:r>
          </a:p>
          <a:p>
            <a:pPr lvl="1"/>
            <a:r>
              <a:rPr lang="de-DE" dirty="0"/>
              <a:t>Sperren, Sperrprotokolle</a:t>
            </a:r>
          </a:p>
          <a:p>
            <a:pPr lvl="1"/>
            <a:r>
              <a:rPr lang="de-DE" dirty="0"/>
              <a:t>Deadlocks</a:t>
            </a:r>
          </a:p>
          <a:p>
            <a:pPr lvl="1"/>
            <a:r>
              <a:rPr lang="de-DE" dirty="0"/>
              <a:t>Weitere Methoden zur Mehrbenutzerkontrolle</a:t>
            </a:r>
          </a:p>
          <a:p>
            <a:pPr marL="457200" indent="-457200">
              <a:buFont typeface="+mj-lt"/>
              <a:buAutoNum type="alphaUcPeriod"/>
            </a:pPr>
            <a:r>
              <a:rPr lang="de-DE" b="1" i="1" dirty="0">
                <a:solidFill>
                  <a:schemeClr val="accent1"/>
                </a:solidFill>
              </a:rPr>
              <a:t>Wiederherstellungsverwaltung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Fehlersituationen</a:t>
            </a:r>
          </a:p>
          <a:p>
            <a:pPr lvl="1"/>
            <a:r>
              <a:rPr lang="de-DE" dirty="0" err="1">
                <a:solidFill>
                  <a:schemeClr val="accent1"/>
                </a:solidFill>
              </a:rPr>
              <a:t>Logging</a:t>
            </a:r>
            <a:endParaRPr lang="de-DE" dirty="0">
              <a:solidFill>
                <a:schemeClr val="accent1"/>
              </a:solidFill>
            </a:endParaRPr>
          </a:p>
          <a:p>
            <a:pPr lvl="1"/>
            <a:r>
              <a:rPr lang="de-DE" dirty="0">
                <a:solidFill>
                  <a:schemeClr val="accent1"/>
                </a:solidFill>
              </a:rPr>
              <a:t>Recovery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E62626-1795-E94E-8699-55BEFBF803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97</a:t>
            </a:fld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5F7F680-CEDF-7730-A234-922E8F20BE6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D59E8F8-F73B-6BEE-D5B8-22B8151D9E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360572199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TRANSAKTIONSFEHLER (1/3)</a:t>
            </a:r>
          </a:p>
        </p:txBody>
      </p:sp>
      <p:sp>
        <p:nvSpPr>
          <p:cNvPr id="1517572" name="Rectangle 4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dirty="0"/>
              <a:t>Verschiedene Gründe, weshalb eine DB-Transaktion fehlschlagen kann</a:t>
            </a:r>
          </a:p>
          <a:p>
            <a:r>
              <a:rPr lang="de-DE" dirty="0"/>
              <a:t>Sieben typische Fehlerfälle </a:t>
            </a:r>
          </a:p>
          <a:p>
            <a:pPr lvl="1"/>
            <a:r>
              <a:rPr lang="de-DE" dirty="0"/>
              <a:t>Mit in der Literatur uneinheitliche Bezeichnung</a:t>
            </a:r>
          </a:p>
          <a:p>
            <a:pPr lvl="1"/>
            <a:r>
              <a:rPr lang="de-DE" dirty="0"/>
              <a:t>Meist in Kategorien untergliedert (z.B. System-, Medien-, Transaktionsfehler)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>
                <a:solidFill>
                  <a:srgbClr val="FFC000"/>
                </a:solidFill>
              </a:rPr>
              <a:t>Systemabsturz</a:t>
            </a:r>
            <a:r>
              <a:rPr lang="de-DE" dirty="0"/>
              <a:t>  [System- und Medienfehler]</a:t>
            </a:r>
          </a:p>
          <a:p>
            <a:pPr lvl="1"/>
            <a:r>
              <a:rPr lang="de-DE" dirty="0"/>
              <a:t>Hardware-, Software- oder Netzwerkproblem tritt während der Transaktionsverarbeitung auf</a:t>
            </a:r>
          </a:p>
          <a:p>
            <a:pPr lvl="1"/>
            <a:r>
              <a:rPr lang="de-DE" dirty="0"/>
              <a:t>Keine adäquate Handhabung durch die Software</a:t>
            </a:r>
          </a:p>
          <a:p>
            <a:pPr lvl="1">
              <a:buFont typeface="Zapf Dingbats"/>
              <a:buChar char="➝"/>
            </a:pPr>
            <a:r>
              <a:rPr lang="de-DE" dirty="0"/>
              <a:t> „Systemabsturz“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>
                <a:solidFill>
                  <a:srgbClr val="FFC000"/>
                </a:solidFill>
              </a:rPr>
              <a:t>Transaktionsabsturz</a:t>
            </a:r>
            <a:r>
              <a:rPr lang="de-DE" dirty="0"/>
              <a:t> [Transaktions-, System- und Medienfehler]</a:t>
            </a:r>
          </a:p>
          <a:p>
            <a:pPr lvl="1"/>
            <a:r>
              <a:rPr lang="de-DE" dirty="0"/>
              <a:t>Einzelne Operationen schlagen fehl, z.B. aufgrund einer Division durch den Wert Null, aufgrund fehlerhafter Parameterwerte oder aus Programmfehlern </a:t>
            </a:r>
          </a:p>
          <a:p>
            <a:pPr lvl="1"/>
            <a:r>
              <a:rPr lang="de-DE" dirty="0"/>
              <a:t>Benutzer bricht Transaktion (willkürlich) ab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98</a:t>
            </a:fld>
            <a:endParaRPr lang="de-D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B35096-7C62-D769-9A2D-42242750AFE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D792CA-CE52-F117-B6C6-5CF2618E7F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77072142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WEITERE TRANSAKTIONSFEHLER (2/3)</a:t>
            </a:r>
          </a:p>
        </p:txBody>
      </p:sp>
      <p:sp>
        <p:nvSpPr>
          <p:cNvPr id="1519620" name="Rectangle 4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de-DE" dirty="0">
                <a:solidFill>
                  <a:srgbClr val="FFC000"/>
                </a:solidFill>
              </a:rPr>
              <a:t>Lokale Fehler</a:t>
            </a:r>
            <a:r>
              <a:rPr lang="de-DE" dirty="0"/>
              <a:t>:  [Transaktionsfehler]</a:t>
            </a:r>
          </a:p>
          <a:p>
            <a:pPr lvl="1"/>
            <a:r>
              <a:rPr lang="de-DE" dirty="0"/>
              <a:t>Während der Transaktionsausführung können Zustände auftreten, die einen Transaktionsabbruch notwendig machen</a:t>
            </a:r>
          </a:p>
          <a:p>
            <a:pPr lvl="2"/>
            <a:r>
              <a:rPr lang="de-DE" dirty="0"/>
              <a:t>Beispiel: zur Transaktionsausführung benötigte Daten können nicht ermittelt werden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de-DE" dirty="0">
                <a:solidFill>
                  <a:srgbClr val="FFC000"/>
                </a:solidFill>
              </a:rPr>
              <a:t>Speicherfehler</a:t>
            </a:r>
            <a:r>
              <a:rPr lang="de-DE" dirty="0"/>
              <a:t>: [Medienfehler]</a:t>
            </a:r>
          </a:p>
          <a:p>
            <a:pPr lvl="1"/>
            <a:r>
              <a:rPr lang="de-DE" dirty="0"/>
              <a:t>Partieller oder vollständiger Ausfall eines Speichersystems</a:t>
            </a:r>
          </a:p>
          <a:p>
            <a:pPr lvl="1">
              <a:buFont typeface="Zapf Dingbats"/>
              <a:buChar char="➝"/>
            </a:pPr>
            <a:r>
              <a:rPr lang="de-DE" dirty="0"/>
              <a:t> Lese-/Schreibfehler bei der Transaktionsausführung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de-DE" dirty="0">
                <a:solidFill>
                  <a:srgbClr val="FFC000"/>
                </a:solidFill>
              </a:rPr>
              <a:t>„Katastrophen“</a:t>
            </a:r>
            <a:r>
              <a:rPr lang="de-DE" dirty="0"/>
              <a:t>: [Medienfehler]</a:t>
            </a:r>
          </a:p>
          <a:p>
            <a:pPr lvl="1"/>
            <a:r>
              <a:rPr lang="de-DE" dirty="0"/>
              <a:t>Subsumierung verschiedener Ausnahmesituationen, z.B. physischer Verlust eines Datenträgers durch Brand oder Diebstahl </a:t>
            </a:r>
          </a:p>
          <a:p>
            <a:pPr lvl="1"/>
            <a:r>
              <a:rPr lang="de-DE" dirty="0"/>
              <a:t>Ausnahmesituationen, die sich aus einer fehlerhaften Bedienung des Systems ergeben, wobei z.B. ein Datenträger versehentlich gelöscht wurde</a:t>
            </a:r>
          </a:p>
          <a:p>
            <a:pPr marL="914400" lvl="1" indent="-457200">
              <a:buFont typeface="+mj-lt"/>
              <a:buAutoNum type="arabicPeriod" startAt="4"/>
            </a:pP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99</a:t>
            </a:fld>
            <a:endParaRPr lang="de-D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7E13F2-F446-B1A1-CA19-D665D244B5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Transaktionen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5F0CDF-4C6D-7C04-B8D4-1538933DC7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3668140637"/>
      </p:ext>
    </p:extLst>
  </p:cSld>
  <p:clrMapOvr>
    <a:masterClrMapping/>
  </p:clrMapOvr>
</p:sld>
</file>

<file path=ppt/theme/theme1.xml><?xml version="1.0" encoding="utf-8"?>
<a:theme xmlns:a="http://schemas.openxmlformats.org/drawingml/2006/main" name="wwu-adapted-16x9">
  <a:themeElements>
    <a:clrScheme name="WWU Münster Var3">
      <a:dk1>
        <a:srgbClr val="58585A"/>
      </a:dk1>
      <a:lt1>
        <a:srgbClr val="F4F4F4"/>
      </a:lt1>
      <a:dk2>
        <a:srgbClr val="F4F4F4"/>
      </a:dk2>
      <a:lt2>
        <a:srgbClr val="00568A"/>
      </a:lt2>
      <a:accent1>
        <a:srgbClr val="009DD1"/>
      </a:accent1>
      <a:accent2>
        <a:srgbClr val="67C5E4"/>
      </a:accent2>
      <a:accent3>
        <a:srgbClr val="008E96"/>
      </a:accent3>
      <a:accent4>
        <a:srgbClr val="65BBBF"/>
      </a:accent4>
      <a:accent5>
        <a:srgbClr val="00568A"/>
      </a:accent5>
      <a:accent6>
        <a:srgbClr val="679AB9"/>
      </a:accent6>
      <a:hlink>
        <a:srgbClr val="58585A"/>
      </a:hlink>
      <a:folHlink>
        <a:srgbClr val="58585A"/>
      </a:folHlink>
    </a:clrScheme>
    <a:fontScheme name="WWU Münster">
      <a:majorFont>
        <a:latin typeface="Meta Offc Pro"/>
        <a:ea typeface=""/>
        <a:cs typeface=""/>
      </a:majorFont>
      <a:minorFont>
        <a:latin typeface="Meta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wwu-adapted-16x9" id="{CD513E19-B721-C047-BA30-82984D7A367C}" vid="{B09A2FB4-8176-8E4E-8F6E-FA0B5FDF89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wwu-adapted-16x9</Template>
  <TotalTime>18405</TotalTime>
  <Words>12646</Words>
  <Application>Microsoft Macintosh PowerPoint</Application>
  <PresentationFormat>Widescreen</PresentationFormat>
  <Paragraphs>2894</Paragraphs>
  <Slides>122</Slides>
  <Notes>64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122</vt:i4>
      </vt:variant>
    </vt:vector>
  </HeadingPairs>
  <TitlesOfParts>
    <vt:vector size="132" baseType="lpstr">
      <vt:lpstr>Arial</vt:lpstr>
      <vt:lpstr>Calibri</vt:lpstr>
      <vt:lpstr>Cambria Math</vt:lpstr>
      <vt:lpstr>Chalkduster</vt:lpstr>
      <vt:lpstr>Courier New</vt:lpstr>
      <vt:lpstr>Meta Offc Pro</vt:lpstr>
      <vt:lpstr>NICHTLUSDICK</vt:lpstr>
      <vt:lpstr>System Font Regular</vt:lpstr>
      <vt:lpstr>Zapf Dingbats</vt:lpstr>
      <vt:lpstr>wwu-adapted-16x9</vt:lpstr>
      <vt:lpstr>Transaktionen</vt:lpstr>
      <vt:lpstr>Inhalte: Datenbanken (DBs)</vt:lpstr>
      <vt:lpstr>Architektur eines DBMS</vt:lpstr>
      <vt:lpstr>Überblick: 7. Transaktionen</vt:lpstr>
      <vt:lpstr>Architektur eines DBMS</vt:lpstr>
      <vt:lpstr>Viele gleichzeitige Nutzer*innen</vt:lpstr>
      <vt:lpstr>DB-Transaktion - Definition</vt:lpstr>
      <vt:lpstr>Schüsselwörter einer Transaktion</vt:lpstr>
      <vt:lpstr>Lese- und Schreib-Operationen</vt:lpstr>
      <vt:lpstr>Realisierung von Read und Write</vt:lpstr>
      <vt:lpstr>READ- und WRITE-Set</vt:lpstr>
      <vt:lpstr>Fehlersituationen</vt:lpstr>
      <vt:lpstr>Fehlermöglichkeiten</vt:lpstr>
      <vt:lpstr>LOST UPDATE</vt:lpstr>
      <vt:lpstr>DIRTY READ</vt:lpstr>
      <vt:lpstr>GHOST UPDATE</vt:lpstr>
      <vt:lpstr>UNREPEATABLE READ</vt:lpstr>
      <vt:lpstr>Zwischenzusammenfassung</vt:lpstr>
      <vt:lpstr>Schedules</vt:lpstr>
      <vt:lpstr>Nebenläufige Ausführung</vt:lpstr>
      <vt:lpstr>Schedules von Transaktionen</vt:lpstr>
      <vt:lpstr>Beispiele für Schedules</vt:lpstr>
      <vt:lpstr>Serielle Schedules</vt:lpstr>
      <vt:lpstr>Serielle Schedules: Beispiele</vt:lpstr>
      <vt:lpstr>Korrekte Schedules</vt:lpstr>
      <vt:lpstr>Korrekte Schedules</vt:lpstr>
      <vt:lpstr>Konflikte</vt:lpstr>
      <vt:lpstr>Serialisierbarkeit</vt:lpstr>
      <vt:lpstr>Konflikte, Äquivalenz, Serialisierbarkeit, Korrektheit: Beispiele</vt:lpstr>
      <vt:lpstr>Konflikte, Äquivalenz, Serialisierbarkeit, Korrektheit: Beispiele</vt:lpstr>
      <vt:lpstr>Korrektheitsprüfung mittels Serialisierungsgraphen</vt:lpstr>
      <vt:lpstr>Korrektheitsprüfung</vt:lpstr>
      <vt:lpstr>Serialisierungsgraphen: Beispiele</vt:lpstr>
      <vt:lpstr>Serialisierungsgraphen: Beispiele</vt:lpstr>
      <vt:lpstr>Serialisierungsgraphen: Beispiele</vt:lpstr>
      <vt:lpstr>Serialisierungsgraphen: Beispiele</vt:lpstr>
      <vt:lpstr>Äquivalente serielle Schedules</vt:lpstr>
      <vt:lpstr>Zwischenzusammenfassung</vt:lpstr>
      <vt:lpstr>Architektur eines DBMS</vt:lpstr>
      <vt:lpstr>Überblick: 7. Transaktionen</vt:lpstr>
      <vt:lpstr>Sperr-Verwaltung</vt:lpstr>
      <vt:lpstr>Implementierung eines Sperrverwalters</vt:lpstr>
      <vt:lpstr>Sperren und Sperrprotokolle</vt:lpstr>
      <vt:lpstr>Protokolle und Sperren</vt:lpstr>
      <vt:lpstr>Binäre Sperren</vt:lpstr>
      <vt:lpstr>Binäre Sperren</vt:lpstr>
      <vt:lpstr>Sperren mit Mehrfachmodus</vt:lpstr>
      <vt:lpstr>Sperren mit Mehrfachmodus</vt:lpstr>
      <vt:lpstr>Sperren mit Mehrfachmodus - Sperrenänderung</vt:lpstr>
      <vt:lpstr>Sperren: Bewertung</vt:lpstr>
      <vt:lpstr>Zwei-Phasen-Sperrprotokoll (Two-Phase Locking, 2PL)</vt:lpstr>
      <vt:lpstr>Beispiel</vt:lpstr>
      <vt:lpstr>Varianten des Zwei-Phasen-Sperrprotokolls</vt:lpstr>
      <vt:lpstr>Beispiel</vt:lpstr>
      <vt:lpstr>Probleme bei der Verwendung von Sperren</vt:lpstr>
      <vt:lpstr>Deadlock</vt:lpstr>
      <vt:lpstr>Vermeidung von Deadlocks</vt:lpstr>
      <vt:lpstr>Vermeidung von Deadlocks</vt:lpstr>
      <vt:lpstr>Vermeidung von Deadlocks</vt:lpstr>
      <vt:lpstr>Erkennung von Deadlocks</vt:lpstr>
      <vt:lpstr>Erkennung von Deadlocks: Wartegraph</vt:lpstr>
      <vt:lpstr>Behandlung von Deadlock - Opferauswahl</vt:lpstr>
      <vt:lpstr>Starvation</vt:lpstr>
      <vt:lpstr>Weitere Verfahren zur Mehrbenutzerkontrolle</vt:lpstr>
      <vt:lpstr>Verfahren mit Zeitstempelung</vt:lpstr>
      <vt:lpstr>Basis-Zeitstempelordnung</vt:lpstr>
      <vt:lpstr>Zeitstempelung: Beispiel</vt:lpstr>
      <vt:lpstr>Multiversionsprotokolle</vt:lpstr>
      <vt:lpstr>Multiversionsprotokoll mit Zeitstempelordnung</vt:lpstr>
      <vt:lpstr>Multiversionsprotokoll mit Zeitstempelordnung</vt:lpstr>
      <vt:lpstr>Multiversionsprotokoll mit Zeitstempelordnung</vt:lpstr>
      <vt:lpstr>Multiversionsprotokoll mit Zertifizierungssperren</vt:lpstr>
      <vt:lpstr>Multiversionsprotokoll mit Zertifizierungssperren</vt:lpstr>
      <vt:lpstr>Optimistische Verfahren</vt:lpstr>
      <vt:lpstr>Granularität des Sperrens</vt:lpstr>
      <vt:lpstr>Sperren mit multipler Granularität</vt:lpstr>
      <vt:lpstr>Vorhabens-Sperren</vt:lpstr>
      <vt:lpstr>Vorhabens-Sperren</vt:lpstr>
      <vt:lpstr>Entdeckung von Konflikten</vt:lpstr>
      <vt:lpstr>Konsistenzgarantien</vt:lpstr>
      <vt:lpstr>Isolations-Modi</vt:lpstr>
      <vt:lpstr>Isolations-Modi</vt:lpstr>
      <vt:lpstr>Isolations-Modi</vt:lpstr>
      <vt:lpstr>Isolations-Modi</vt:lpstr>
      <vt:lpstr>Resultierende Konsistenzgarantien</vt:lpstr>
      <vt:lpstr>Sperren in Index-Strukturen</vt:lpstr>
      <vt:lpstr>Nebenläufigkeit beim Indexzugriff</vt:lpstr>
      <vt:lpstr>Sperren und B+-Baum-Indexe</vt:lpstr>
      <vt:lpstr>Sperrprotokoll für B+-Bäume</vt:lpstr>
      <vt:lpstr>Aufspaltungssicherheit</vt:lpstr>
      <vt:lpstr>Sperrkopplungsprotokoll (Variante 1)</vt:lpstr>
      <vt:lpstr>Erhöhung der Nebenläufigkeit </vt:lpstr>
      <vt:lpstr>Sperrkopplungsprotokoll (Variante 2)</vt:lpstr>
      <vt:lpstr>Diskussion</vt:lpstr>
      <vt:lpstr>Zwischenzusammenfassung</vt:lpstr>
      <vt:lpstr>Architektur eines DBMS</vt:lpstr>
      <vt:lpstr>Überblick: 7. Transaktionen</vt:lpstr>
      <vt:lpstr>TRANSAKTIONSFEHLER (1/3)</vt:lpstr>
      <vt:lpstr>WEITERE TRANSAKTIONSFEHLER (2/3)</vt:lpstr>
      <vt:lpstr>WEITERE TRANSAKTIONSFEHLER (3/3)</vt:lpstr>
      <vt:lpstr>Beispiel: System- oder Medienfehler</vt:lpstr>
      <vt:lpstr>Wiederherstellungsverwaltung: Aufgabe</vt:lpstr>
      <vt:lpstr>Logging</vt:lpstr>
      <vt:lpstr>Organisation des Log-File</vt:lpstr>
      <vt:lpstr>Organisation des Log-File</vt:lpstr>
      <vt:lpstr>Log-Information COMMIT und Fehler</vt:lpstr>
      <vt:lpstr>UNDO</vt:lpstr>
      <vt:lpstr>REDO</vt:lpstr>
      <vt:lpstr>Log-Information: Sicherer Speicher</vt:lpstr>
      <vt:lpstr>Checkpoints</vt:lpstr>
      <vt:lpstr>DUMP</vt:lpstr>
      <vt:lpstr>Grundregeln für Log-Einträge</vt:lpstr>
      <vt:lpstr>Beispiele</vt:lpstr>
      <vt:lpstr>Recovery</vt:lpstr>
      <vt:lpstr>(Ideales) Fail-Stop-Model eines DBMS</vt:lpstr>
      <vt:lpstr>Boot: Warm / Cold Restart</vt:lpstr>
      <vt:lpstr>Restart (Boot)</vt:lpstr>
      <vt:lpstr>Warm Restart</vt:lpstr>
      <vt:lpstr>Cold Restart</vt:lpstr>
      <vt:lpstr>Zusammenfassung</vt:lpstr>
      <vt:lpstr>Architektur eines DBMS</vt:lpstr>
      <vt:lpstr>Überblick: 7. Transaktionen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MOBI-DBs-B: DatenbankSysteme</dc:title>
  <dc:creator>Microsoft Office User</dc:creator>
  <cp:lastModifiedBy>Tanya Braun</cp:lastModifiedBy>
  <cp:revision>223</cp:revision>
  <dcterms:created xsi:type="dcterms:W3CDTF">2019-02-21T11:57:08Z</dcterms:created>
  <dcterms:modified xsi:type="dcterms:W3CDTF">2023-06-26T16:10:39Z</dcterms:modified>
</cp:coreProperties>
</file>