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6" r:id="rId1"/>
  </p:sldMasterIdLst>
  <p:notesMasterIdLst>
    <p:notesMasterId r:id="rId79"/>
  </p:notesMasterIdLst>
  <p:sldIdLst>
    <p:sldId id="256" r:id="rId2"/>
    <p:sldId id="263" r:id="rId3"/>
    <p:sldId id="353" r:id="rId4"/>
    <p:sldId id="924" r:id="rId5"/>
    <p:sldId id="931" r:id="rId6"/>
    <p:sldId id="960" r:id="rId7"/>
    <p:sldId id="925" r:id="rId8"/>
    <p:sldId id="926" r:id="rId9"/>
    <p:sldId id="961" r:id="rId10"/>
    <p:sldId id="927" r:id="rId11"/>
    <p:sldId id="967" r:id="rId12"/>
    <p:sldId id="930" r:id="rId13"/>
    <p:sldId id="962" r:id="rId14"/>
    <p:sldId id="963" r:id="rId15"/>
    <p:sldId id="966" r:id="rId16"/>
    <p:sldId id="965" r:id="rId17"/>
    <p:sldId id="968" r:id="rId18"/>
    <p:sldId id="969" r:id="rId19"/>
    <p:sldId id="972" r:id="rId20"/>
    <p:sldId id="973" r:id="rId21"/>
    <p:sldId id="974" r:id="rId22"/>
    <p:sldId id="971" r:id="rId23"/>
    <p:sldId id="975" r:id="rId24"/>
    <p:sldId id="980" r:id="rId25"/>
    <p:sldId id="982" r:id="rId26"/>
    <p:sldId id="983" r:id="rId27"/>
    <p:sldId id="981" r:id="rId28"/>
    <p:sldId id="986" r:id="rId29"/>
    <p:sldId id="984" r:id="rId30"/>
    <p:sldId id="987" r:id="rId31"/>
    <p:sldId id="988" r:id="rId32"/>
    <p:sldId id="989" r:id="rId33"/>
    <p:sldId id="970" r:id="rId34"/>
    <p:sldId id="977" r:id="rId35"/>
    <p:sldId id="976" r:id="rId36"/>
    <p:sldId id="1008" r:id="rId37"/>
    <p:sldId id="990" r:id="rId38"/>
    <p:sldId id="991" r:id="rId39"/>
    <p:sldId id="992" r:id="rId40"/>
    <p:sldId id="993" r:id="rId41"/>
    <p:sldId id="994" r:id="rId42"/>
    <p:sldId id="995" r:id="rId43"/>
    <p:sldId id="997" r:id="rId44"/>
    <p:sldId id="978" r:id="rId45"/>
    <p:sldId id="996" r:id="rId46"/>
    <p:sldId id="998" r:id="rId47"/>
    <p:sldId id="999" r:id="rId48"/>
    <p:sldId id="1000" r:id="rId49"/>
    <p:sldId id="1001" r:id="rId50"/>
    <p:sldId id="1002" r:id="rId51"/>
    <p:sldId id="1003" r:id="rId52"/>
    <p:sldId id="1004" r:id="rId53"/>
    <p:sldId id="1005" r:id="rId54"/>
    <p:sldId id="1006" r:id="rId55"/>
    <p:sldId id="1007" r:id="rId56"/>
    <p:sldId id="1009" r:id="rId57"/>
    <p:sldId id="1010" r:id="rId58"/>
    <p:sldId id="1011" r:id="rId59"/>
    <p:sldId id="979" r:id="rId60"/>
    <p:sldId id="1012" r:id="rId61"/>
    <p:sldId id="1013" r:id="rId62"/>
    <p:sldId id="1014" r:id="rId63"/>
    <p:sldId id="1016" r:id="rId64"/>
    <p:sldId id="1017" r:id="rId65"/>
    <p:sldId id="1018" r:id="rId66"/>
    <p:sldId id="1026" r:id="rId67"/>
    <p:sldId id="1027" r:id="rId68"/>
    <p:sldId id="1019" r:id="rId69"/>
    <p:sldId id="1028" r:id="rId70"/>
    <p:sldId id="1020" r:id="rId71"/>
    <p:sldId id="1021" r:id="rId72"/>
    <p:sldId id="1022" r:id="rId73"/>
    <p:sldId id="1023" r:id="rId74"/>
    <p:sldId id="1024" r:id="rId75"/>
    <p:sldId id="923" r:id="rId76"/>
    <p:sldId id="1025" r:id="rId77"/>
    <p:sldId id="399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AF4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6"/>
    <p:restoredTop sz="92041"/>
  </p:normalViewPr>
  <p:slideViewPr>
    <p:cSldViewPr snapToGrid="0" snapToObjects="1">
      <p:cViewPr varScale="1">
        <p:scale>
          <a:sx n="120" d="100"/>
          <a:sy n="120" d="100"/>
        </p:scale>
        <p:origin x="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960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If a is false, then there is not x such that A(x). That means that b can also not be true as it asks for an x such that A(x) and B(x) are true, where we already know that A(x) cannot be true und thus the conjunction can never be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78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1-4, 6: Planning book</a:t>
            </a:r>
          </a:p>
          <a:p>
            <a:r>
              <a:rPr lang="en-GB" dirty="0"/>
              <a:t>5, 7: AIMA</a:t>
            </a:r>
          </a:p>
          <a:p>
            <a:r>
              <a:rPr lang="en-GB" dirty="0"/>
              <a:t>8: Rao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07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So far, h over whole state space; we will make that over subsets in a few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2725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Answer: Situation calculus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83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7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143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S = Success</a:t>
            </a:r>
          </a:p>
          <a:p>
            <a:r>
              <a:rPr lang="en-DE"/>
              <a:t>F = Failure</a:t>
            </a:r>
          </a:p>
          <a:p>
            <a:r>
              <a:rPr lang="en-DE"/>
              <a:t>vCase: instance of value function in case statement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87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unloadF = noop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58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unloadF = noop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47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vng.knowledge">
            <a:extLst>
              <a:ext uri="{FF2B5EF4-FFF2-40B4-BE49-F238E27FC236}">
                <a16:creationId xmlns:a16="http://schemas.microsoft.com/office/drawing/2014/main" id="{B047EBDB-25E0-3349-8C4B-88673F3FC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EF30B318-F6E7-ED2A-610E-2E91ECB55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7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404735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GB" noProof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1813979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1463" userDrawn="1">
          <p15:clr>
            <a:srgbClr val="FBAE40"/>
          </p15:clr>
        </p15:guide>
        <p15:guide id="17" orient="horz" pos="3618" userDrawn="1">
          <p15:clr>
            <a:srgbClr val="FBAE40"/>
          </p15:clr>
        </p15:guide>
        <p15:guide id="18" orient="horz" pos="85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2266589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DC7D-227B-E4B8-B03E-633258849192}"/>
              </a:ext>
            </a:extLst>
          </p:cNvPr>
          <p:cNvSpPr/>
          <p:nvPr/>
        </p:nvSpPr>
        <p:spPr>
          <a:xfrm>
            <a:off x="268941" y="228600"/>
            <a:ext cx="2277035" cy="537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65210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Headline einfügen</a:t>
            </a:r>
            <a:br>
              <a:rPr lang="en-GB" noProof="0"/>
            </a:br>
            <a:r>
              <a:rPr lang="en-GB" noProof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Fließtext auf erster Ebene // für weitere Aufzählungen </a:t>
            </a:r>
            <a:br>
              <a:rPr lang="en-GB" noProof="0"/>
            </a:br>
            <a:r>
              <a:rPr lang="en-GB" noProof="0"/>
              <a:t>&gt;&gt; Menü &gt; Start &gt; Absatz &gt; Listenebne erhöhen 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en-GB" noProof="0" dirty="0"/>
              <a:t>Platzhalter für ein Bild (Format: 4:3)</a:t>
            </a:r>
            <a:br>
              <a:rPr lang="en-GB" noProof="0" dirty="0"/>
            </a:br>
            <a:br>
              <a:rPr lang="en-GB" noProof="0" dirty="0"/>
            </a:br>
            <a:br>
              <a:rPr lang="en-GB" noProof="0" dirty="0"/>
            </a:br>
            <a:endParaRPr lang="en-GB" noProof="0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en-GB" noProof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327235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3618" userDrawn="1">
          <p15:clr>
            <a:srgbClr val="FBAE40"/>
          </p15:clr>
        </p15:guide>
        <p15:guide id="17" orient="horz" pos="851" userDrawn="1">
          <p15:clr>
            <a:srgbClr val="FBAE40"/>
          </p15:clr>
        </p15:guide>
        <p15:guide id="18" orient="horz" pos="178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387819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B22276-F35F-A440-A378-D70B6EA7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09" y="304199"/>
            <a:ext cx="2089425" cy="1045801"/>
          </a:xfrm>
          <a:prstGeom prst="rect">
            <a:avLst/>
          </a:prstGeom>
        </p:spPr>
      </p:pic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4FF0C5A2-C4EB-F182-2EE2-80EFF8809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0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166DFA8A-0A60-6E57-3E6D-1B298569B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91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301">
          <p15:clr>
            <a:srgbClr val="FBAE40"/>
          </p15:clr>
        </p15:guide>
        <p15:guide id="8" pos="73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 dirty="0"/>
              <a:t>Untertitel bzw. Kurzbeschreibung der Präsentation</a:t>
            </a:r>
            <a:br>
              <a:rPr lang="en-GB" sz="1798" dirty="0"/>
            </a:br>
            <a:r>
              <a:rPr lang="en-GB" sz="1798" dirty="0"/>
              <a:t>Name: der Referentin / des Referenten</a:t>
            </a:r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ivng.knowledge">
            <a:extLst>
              <a:ext uri="{FF2B5EF4-FFF2-40B4-BE49-F238E27FC236}">
                <a16:creationId xmlns:a16="http://schemas.microsoft.com/office/drawing/2014/main" id="{47F7FB0D-7814-7142-AFBE-7A75ED0F01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5A42739-E9FA-3CC1-4EF3-0BB95C72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48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 dirty="0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 dirty="0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53D18515-2728-DF4D-BD30-577CE284C0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362335E6-E2DE-E887-0E05-1D86681CC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1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 dirty="0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 dirty="0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B7AED09D-D872-F34F-B764-A4039FDCE9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894909E-E2BC-9CE0-6436-C1C8699283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1739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</a:t>
            </a:r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 dirty="0"/>
              <a:t>Untertitel bzw. Kurzbeschreibung der Präsentation</a:t>
            </a:r>
          </a:p>
          <a:p>
            <a:r>
              <a:rPr lang="en-GB" sz="1798" dirty="0"/>
              <a:t>Name: der Referentin / des Referenten</a:t>
            </a:r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066467CB-860E-B94F-9269-FA8017D32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928005D7-52D0-42FE-4CE2-FCB5BF3976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535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GB" noProof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en-GB" sz="23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23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54140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1463" userDrawn="1">
          <p15:clr>
            <a:srgbClr val="FBAE40"/>
          </p15:clr>
        </p15:guide>
        <p15:guide id="17" orient="horz" pos="3618" userDrawn="1">
          <p15:clr>
            <a:srgbClr val="FBAE40"/>
          </p15:clr>
        </p15:guide>
        <p15:guide id="18" orient="horz" pos="85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1398529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 noProof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Fließtext auf erster Ebene // für weitere Aufzählungen </a:t>
            </a:r>
            <a:br>
              <a:rPr lang="en-GB" noProof="0"/>
            </a:br>
            <a:r>
              <a:rPr lang="en-GB" noProof="0"/>
              <a:t>&gt;&gt; Menü &gt; Start &gt; Absatz &gt; Listenebne erhöhen 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  <a:p>
            <a:pPr lvl="5"/>
            <a:r>
              <a:rPr lang="en-GB" noProof="0"/>
              <a:t>Sechste Ebene</a:t>
            </a:r>
          </a:p>
          <a:p>
            <a:pPr lvl="6"/>
            <a:r>
              <a:rPr lang="en-GB" noProof="0"/>
              <a:t>Siebte Ebene</a:t>
            </a:r>
          </a:p>
          <a:p>
            <a:pPr lvl="7"/>
            <a:r>
              <a:rPr lang="en-GB" noProof="0"/>
              <a:t>Achte Ebene</a:t>
            </a:r>
          </a:p>
          <a:p>
            <a:pPr lvl="8"/>
            <a:r>
              <a:rPr lang="en-GB" noProof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D1FA1C16-9242-3325-D975-73234123843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3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10.png"/><Relationship Id="rId4" Type="http://schemas.openxmlformats.org/officeDocument/2006/relationships/image" Target="../media/image740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3" Type="http://schemas.openxmlformats.org/officeDocument/2006/relationships/image" Target="../media/image73.png"/><Relationship Id="rId7" Type="http://schemas.openxmlformats.org/officeDocument/2006/relationships/image" Target="../media/image77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0.png"/><Relationship Id="rId5" Type="http://schemas.openxmlformats.org/officeDocument/2006/relationships/image" Target="../media/image750.png"/><Relationship Id="rId4" Type="http://schemas.openxmlformats.org/officeDocument/2006/relationships/image" Target="../media/image740.png"/><Relationship Id="rId9" Type="http://schemas.openxmlformats.org/officeDocument/2006/relationships/image" Target="../media/image79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pn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3" Type="http://schemas.openxmlformats.org/officeDocument/2006/relationships/image" Target="../media/image119.png"/><Relationship Id="rId21" Type="http://schemas.openxmlformats.org/officeDocument/2006/relationships/image" Target="../media/image137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30.png"/><Relationship Id="rId4" Type="http://schemas.openxmlformats.org/officeDocument/2006/relationships/image" Target="../media/image1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1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5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0.png"/><Relationship Id="rId13" Type="http://schemas.openxmlformats.org/officeDocument/2006/relationships/image" Target="../media/image1670.png"/><Relationship Id="rId3" Type="http://schemas.openxmlformats.org/officeDocument/2006/relationships/image" Target="../media/image1570.png"/><Relationship Id="rId7" Type="http://schemas.openxmlformats.org/officeDocument/2006/relationships/image" Target="../media/image1610.png"/><Relationship Id="rId12" Type="http://schemas.openxmlformats.org/officeDocument/2006/relationships/image" Target="../media/image16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0.png"/><Relationship Id="rId11" Type="http://schemas.openxmlformats.org/officeDocument/2006/relationships/image" Target="../media/image1650.png"/><Relationship Id="rId5" Type="http://schemas.openxmlformats.org/officeDocument/2006/relationships/image" Target="../media/image1590.png"/><Relationship Id="rId15" Type="http://schemas.openxmlformats.org/officeDocument/2006/relationships/image" Target="../media/image1690.png"/><Relationship Id="rId10" Type="http://schemas.openxmlformats.org/officeDocument/2006/relationships/image" Target="../media/image1640.png"/><Relationship Id="rId4" Type="http://schemas.openxmlformats.org/officeDocument/2006/relationships/image" Target="../media/image1580.png"/><Relationship Id="rId9" Type="http://schemas.openxmlformats.org/officeDocument/2006/relationships/image" Target="../media/image1630.png"/><Relationship Id="rId14" Type="http://schemas.openxmlformats.org/officeDocument/2006/relationships/image" Target="../media/image168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0.png"/><Relationship Id="rId13" Type="http://schemas.openxmlformats.org/officeDocument/2006/relationships/image" Target="../media/image181.png"/><Relationship Id="rId3" Type="http://schemas.openxmlformats.org/officeDocument/2006/relationships/image" Target="../media/image1710.png"/><Relationship Id="rId7" Type="http://schemas.openxmlformats.org/officeDocument/2006/relationships/image" Target="../media/image1750.png"/><Relationship Id="rId12" Type="http://schemas.openxmlformats.org/officeDocument/2006/relationships/image" Target="../media/image1800.png"/><Relationship Id="rId2" Type="http://schemas.openxmlformats.org/officeDocument/2006/relationships/image" Target="../media/image179.png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40.png"/><Relationship Id="rId11" Type="http://schemas.openxmlformats.org/officeDocument/2006/relationships/image" Target="../media/image1790.png"/><Relationship Id="rId5" Type="http://schemas.openxmlformats.org/officeDocument/2006/relationships/image" Target="../media/image1730.png"/><Relationship Id="rId15" Type="http://schemas.openxmlformats.org/officeDocument/2006/relationships/image" Target="../media/image183.png"/><Relationship Id="rId10" Type="http://schemas.openxmlformats.org/officeDocument/2006/relationships/image" Target="../media/image1780.png"/><Relationship Id="rId4" Type="http://schemas.openxmlformats.org/officeDocument/2006/relationships/image" Target="../media/image180.png"/><Relationship Id="rId9" Type="http://schemas.openxmlformats.org/officeDocument/2006/relationships/image" Target="../media/image1770.png"/><Relationship Id="rId14" Type="http://schemas.openxmlformats.org/officeDocument/2006/relationships/image" Target="../media/image18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Automated Planning and Acting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Decision Making: Structure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  <a:p>
            <a:r>
              <a:rPr lang="en-GB" dirty="0"/>
              <a:t>Research Group Data Science, Computer Science Department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5FFEEA-CE40-3846-851C-EACA45AD80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1563" y="7019925"/>
            <a:ext cx="960437" cy="360363"/>
          </a:xfrm>
        </p:spPr>
        <p:txBody>
          <a:bodyPr/>
          <a:lstStyle/>
          <a:p>
            <a:fld id="{67C9959E-8E6B-B04C-9955-EA096F41CA7A}" type="slidenum">
              <a:rPr lang="en-GB" smtClean="0"/>
              <a:t>1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E5AC72-91B1-FC28-D264-06F16C8AAE63}"/>
              </a:ext>
            </a:extLst>
          </p:cNvPr>
          <p:cNvSpPr/>
          <p:nvPr/>
        </p:nvSpPr>
        <p:spPr>
          <a:xfrm>
            <a:off x="8708796" y="1667809"/>
            <a:ext cx="1234944" cy="183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22B9FA-9F01-C8AA-ACFE-E210B5E0079D}"/>
              </a:ext>
            </a:extLst>
          </p:cNvPr>
          <p:cNvSpPr/>
          <p:nvPr/>
        </p:nvSpPr>
        <p:spPr>
          <a:xfrm>
            <a:off x="9943739" y="1667809"/>
            <a:ext cx="1884221" cy="1834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456AAF-D225-2F68-313D-D2552DB6E8B6}"/>
              </a:ext>
            </a:extLst>
          </p:cNvPr>
          <p:cNvGrpSpPr/>
          <p:nvPr/>
        </p:nvGrpSpPr>
        <p:grpSpPr>
          <a:xfrm>
            <a:off x="9705750" y="2215927"/>
            <a:ext cx="1172145" cy="1146835"/>
            <a:chOff x="9521446" y="4360324"/>
            <a:chExt cx="1172145" cy="11468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9A8091C-587F-6986-18A7-324DEF6FDF9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57927" y="5091498"/>
                  <a:ext cx="635664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4432290-AE1D-541B-8B25-AA49114224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7927" y="5091498"/>
                  <a:ext cx="635664" cy="415661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79146FD-0A3D-31FD-28A8-3E6EA7C3C159}"/>
                </a:ext>
              </a:extLst>
            </p:cNvPr>
            <p:cNvCxnSpPr>
              <a:cxnSpLocks/>
              <a:stCxn id="54" idx="4"/>
              <a:endCxn id="52" idx="0"/>
            </p:cNvCxnSpPr>
            <p:nvPr/>
          </p:nvCxnSpPr>
          <p:spPr>
            <a:xfrm>
              <a:off x="10375759" y="4775985"/>
              <a:ext cx="0" cy="31551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9C16871-D60B-F2B2-4A13-810558605F3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596982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F8BD5CB-C18A-695B-16AC-2B1392DE51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596982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7720577-30BC-7071-3186-5C2BA0A7E27C}"/>
                </a:ext>
              </a:extLst>
            </p:cNvPr>
            <p:cNvCxnSpPr>
              <a:cxnSpLocks/>
              <a:stCxn id="56" idx="6"/>
              <a:endCxn id="54" idx="2"/>
            </p:cNvCxnSpPr>
            <p:nvPr/>
          </p:nvCxnSpPr>
          <p:spPr>
            <a:xfrm flipV="1">
              <a:off x="9521446" y="4568155"/>
              <a:ext cx="555822" cy="368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363D76F-4E5C-F2CA-FF72-58EF4C3ED8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99952" y="2219608"/>
                <a:ext cx="905798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363D76F-4E5C-F2CA-FF72-58EF4C3ED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9952" y="2219608"/>
                <a:ext cx="905798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B5858C4-8DE6-AB20-3C9A-3E7C6C69D0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01112" y="1727550"/>
                <a:ext cx="92617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B5858C4-8DE6-AB20-3C9A-3E7C6C69D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12" y="1727550"/>
                <a:ext cx="926175" cy="4156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7733599-D3A1-996F-C5A9-AC536CC1BBDD}"/>
              </a:ext>
            </a:extLst>
          </p:cNvPr>
          <p:cNvCxnSpPr>
            <a:cxnSpLocks/>
            <a:stCxn id="57" idx="6"/>
            <a:endCxn id="54" idx="2"/>
          </p:cNvCxnSpPr>
          <p:nvPr/>
        </p:nvCxnSpPr>
        <p:spPr>
          <a:xfrm>
            <a:off x="9727287" y="1935381"/>
            <a:ext cx="534285" cy="48837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D7F2749-9B00-666C-CA46-B846D7676E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47458" y="2861338"/>
                <a:ext cx="884217" cy="587185"/>
              </a:xfrm>
              <a:prstGeom prst="diamond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D7F2749-9B00-666C-CA46-B846D7676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458" y="2861338"/>
                <a:ext cx="884217" cy="587185"/>
              </a:xfrm>
              <a:prstGeom prst="diamond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131C34C-6D9A-4228-F478-AB327ABB092A}"/>
              </a:ext>
            </a:extLst>
          </p:cNvPr>
          <p:cNvCxnSpPr>
            <a:cxnSpLocks/>
            <a:stCxn id="54" idx="5"/>
            <a:endCxn id="59" idx="0"/>
          </p:cNvCxnSpPr>
          <p:nvPr/>
        </p:nvCxnSpPr>
        <p:spPr>
          <a:xfrm>
            <a:off x="10771128" y="2570716"/>
            <a:ext cx="618439" cy="29062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79424D2-10E1-96A7-B768-218DBF5EB659}"/>
                  </a:ext>
                </a:extLst>
              </p:cNvPr>
              <p:cNvSpPr txBox="1"/>
              <p:nvPr/>
            </p:nvSpPr>
            <p:spPr>
              <a:xfrm>
                <a:off x="9905326" y="2985263"/>
                <a:ext cx="400879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𝛺</m:t>
                      </m:r>
                    </m:oMath>
                  </m:oMathPara>
                </a14:m>
                <a:endParaRPr lang="en-DE" i="1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79424D2-10E1-96A7-B768-218DBF5EB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326" y="2985263"/>
                <a:ext cx="40087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E78E621-2B32-639C-5FFB-78CB2B889415}"/>
                  </a:ext>
                </a:extLst>
              </p:cNvPr>
              <p:cNvSpPr txBox="1"/>
              <p:nvPr/>
            </p:nvSpPr>
            <p:spPr>
              <a:xfrm>
                <a:off x="10365785" y="1885940"/>
                <a:ext cx="380489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DE" i="1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E78E621-2B32-639C-5FFB-78CB2B889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5785" y="1885940"/>
                <a:ext cx="38048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2764-D723-A462-458C-A4989F273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Ismorphic DecPOMDPs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157AE-C362-F64A-21EC-C764202649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537230" cy="4240848"/>
              </a:xfrm>
            </p:spPr>
            <p:txBody>
              <a:bodyPr/>
              <a:lstStyle/>
              <a:p>
                <a:r>
                  <a:rPr lang="en-GB" dirty="0"/>
                  <a:t>Isomorphic constraint / assumption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DE"/>
                  <a:t>: </a:t>
                </a:r>
                <a:br>
                  <a:rPr lang="en-DE"/>
                </a:br>
                <a:r>
                  <a:rPr lang="en-DE"/>
                  <a:t>Conditional independence between agents of a partition given joint state </a:t>
                </a:r>
                <a:br>
                  <a:rPr lang="en-DE"/>
                </a:br>
                <a:r>
                  <a:rPr lang="en-DE"/>
                  <a:t>➝ Enables factorisation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endParaRPr lang="en-DE" i="1"/>
              </a:p>
              <a:p>
                <a:pPr lvl="2"/>
                <a:r>
                  <a:rPr lang="de-DE" b="0" dirty="0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/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DE"/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r>
                  <a:rPr lang="en-DE"/>
                  <a:t>Space complexities</a:t>
                </a:r>
              </a:p>
              <a:p>
                <a:pPr lvl="1"/>
                <a:r>
                  <a:rPr lang="en-GB" dirty="0"/>
                  <a:t>Transition model: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Sensor model: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Reward function: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  <a:p>
                <a:r>
                  <a:rPr lang="en-DE">
                    <a:solidFill>
                      <a:schemeClr val="accent2"/>
                    </a:solidFill>
                  </a:rPr>
                  <a:t>Ongoing research how to solve isomorphic DecPOMDPs efficiently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157AE-C362-F64A-21EC-C764202649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537230" cy="4240848"/>
              </a:xfrm>
              <a:blipFill>
                <a:blip r:embed="rId2"/>
                <a:stretch>
                  <a:fillRect l="-2080" t="-2985" r="-892" b="-44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DCB68-1672-31C6-B346-EF9F885F31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C578A-ADA7-9021-7D2E-452087B00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B4DE-2D50-352B-D2DC-CCD543A3A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137146F-5F10-E2CD-0E53-1DD31AB766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0551215"/>
                  </p:ext>
                </p:extLst>
              </p:nvPr>
            </p:nvGraphicFramePr>
            <p:xfrm>
              <a:off x="8896855" y="1665066"/>
              <a:ext cx="2934820" cy="286448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76820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0.015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137146F-5F10-E2CD-0E53-1DD31AB766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0551215"/>
                  </p:ext>
                </p:extLst>
              </p:nvPr>
            </p:nvGraphicFramePr>
            <p:xfrm>
              <a:off x="8896855" y="1665066"/>
              <a:ext cx="2934820" cy="286448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76820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6394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632" t="-2000" r="-513158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100000" t="-2000" r="-400000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05263" t="-2000" r="-310526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2000" r="-855" b="-35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170000" r="-513158" b="-4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70000" r="-400000" b="-4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170000" r="-310526" b="-4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170000" r="-855" b="-4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279310" r="-51315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79310" r="-4000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279310" r="-310526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279310" r="-855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379310" r="-51315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79310" r="-400000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379310" r="-310526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379310" r="-855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479310" r="-51315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479310" r="-400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479310" r="-310526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479310" r="-855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560000" r="-513158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560000" r="-400000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560000" r="-310526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560000" r="-855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431" t="-682759" r="-431" b="-689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B360D9-E150-B26C-C093-E749352D3BDF}"/>
                  </a:ext>
                </a:extLst>
              </p:cNvPr>
              <p:cNvSpPr txBox="1"/>
              <p:nvPr/>
            </p:nvSpPr>
            <p:spPr>
              <a:xfrm>
                <a:off x="4092345" y="3695533"/>
                <a:ext cx="1494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B360D9-E150-B26C-C093-E749352D3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45" y="3695533"/>
                <a:ext cx="149483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>
            <a:extLst>
              <a:ext uri="{FF2B5EF4-FFF2-40B4-BE49-F238E27FC236}">
                <a16:creationId xmlns:a16="http://schemas.microsoft.com/office/drawing/2014/main" id="{BFF3FAD7-0BD7-9691-D366-CE2C59EBE9AF}"/>
              </a:ext>
            </a:extLst>
          </p:cNvPr>
          <p:cNvSpPr/>
          <p:nvPr/>
        </p:nvSpPr>
        <p:spPr>
          <a:xfrm rot="5400000">
            <a:off x="3993339" y="2706503"/>
            <a:ext cx="198013" cy="13086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E901FF10-134F-6B42-4F4A-2E8E20127946}"/>
              </a:ext>
            </a:extLst>
          </p:cNvPr>
          <p:cNvSpPr/>
          <p:nvPr/>
        </p:nvSpPr>
        <p:spPr>
          <a:xfrm rot="5400000">
            <a:off x="5422737" y="2701765"/>
            <a:ext cx="198013" cy="13086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4D4BD9-71E0-C145-C151-75566D7F5DD1}"/>
              </a:ext>
            </a:extLst>
          </p:cNvPr>
          <p:cNvCxnSpPr>
            <a:cxnSpLocks/>
            <a:stCxn id="11" idx="1"/>
            <a:endCxn id="8" idx="0"/>
          </p:cNvCxnSpPr>
          <p:nvPr/>
        </p:nvCxnSpPr>
        <p:spPr>
          <a:xfrm>
            <a:off x="4092345" y="3459822"/>
            <a:ext cx="747416" cy="235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4EDAD1-61C8-B117-FA6C-06ED38BED33E}"/>
              </a:ext>
            </a:extLst>
          </p:cNvPr>
          <p:cNvCxnSpPr>
            <a:cxnSpLocks/>
            <a:stCxn id="12" idx="1"/>
            <a:endCxn id="8" idx="0"/>
          </p:cNvCxnSpPr>
          <p:nvPr/>
        </p:nvCxnSpPr>
        <p:spPr>
          <a:xfrm flipH="1">
            <a:off x="4839761" y="3455084"/>
            <a:ext cx="681982" cy="240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02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595F-E23E-F473-64FC-901D0AF3F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Interim Summary: </a:t>
            </a:r>
            <a:r>
              <a:rPr lang="en-GB" dirty="0"/>
              <a:t>Structure by Groups in the Agent Set</a:t>
            </a:r>
            <a:r>
              <a:rPr lang="en-DE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27AB6-450A-4884-90DE-AB8075411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Types of agents with identical action and observation space</a:t>
            </a:r>
          </a:p>
          <a:p>
            <a:r>
              <a:rPr lang="en-DE"/>
              <a:t>Partitioned DecPOMDP if agent types + constraints of transition / sensor / reward function</a:t>
            </a:r>
          </a:p>
          <a:p>
            <a:r>
              <a:rPr lang="en-DE"/>
              <a:t>Counting DecPOMDP</a:t>
            </a:r>
          </a:p>
          <a:p>
            <a:pPr lvl="1"/>
            <a:r>
              <a:rPr lang="en-DE"/>
              <a:t>Permutations of actions of agents of the same partition map to the same probability / reward</a:t>
            </a:r>
          </a:p>
          <a:p>
            <a:pPr lvl="1"/>
            <a:r>
              <a:rPr lang="en-DE"/>
              <a:t>Count occurrences ➝ encode in histograms</a:t>
            </a:r>
          </a:p>
          <a:p>
            <a:r>
              <a:rPr lang="en-DE"/>
              <a:t>Isomorphic DecPOMDP</a:t>
            </a:r>
          </a:p>
          <a:p>
            <a:pPr lvl="1"/>
            <a:r>
              <a:rPr lang="en-DE"/>
              <a:t>Further independences between agents of a partition</a:t>
            </a:r>
          </a:p>
          <a:p>
            <a:r>
              <a:rPr lang="en-DE"/>
              <a:t>Space complexity polynomial at worst but using compact encoding for efficient decision making not yet solved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602E-4B23-163A-9AE1-833D39F8E3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23F9E-7093-E280-9676-3025696CB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A3A0E-4A9D-4D34-A4C5-B41F8A034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354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3B5F-4634-7740-97F0-F2C3F7A9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Decision Making –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04D0-6D33-6646-8D53-360A5884C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Structure by Groups in the Agent Set</a:t>
            </a:r>
          </a:p>
          <a:p>
            <a:pPr lvl="1"/>
            <a:r>
              <a:rPr lang="en-GB" dirty="0"/>
              <a:t>Agent types</a:t>
            </a:r>
          </a:p>
          <a:p>
            <a:pPr lvl="1"/>
            <a:r>
              <a:rPr lang="en-GB" dirty="0"/>
              <a:t>Partitioned decPOMDPs</a:t>
            </a:r>
          </a:p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Structure by Features in the State Space 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Dynamic Bayesian networks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Factored MDPs</a:t>
            </a:r>
          </a:p>
          <a:p>
            <a:pPr marL="0" indent="0">
              <a:buNone/>
            </a:pPr>
            <a:r>
              <a:rPr lang="en-GB" i="1" dirty="0"/>
              <a:t>Structure by Relations in the State Space</a:t>
            </a:r>
          </a:p>
          <a:p>
            <a:pPr lvl="1"/>
            <a:r>
              <a:rPr lang="en-GB" dirty="0"/>
              <a:t>Situation calculus</a:t>
            </a:r>
          </a:p>
          <a:p>
            <a:pPr lvl="1"/>
            <a:r>
              <a:rPr lang="en-GB" dirty="0"/>
              <a:t>First-order MDPs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1A1A0-9561-8143-822C-0373460AC8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A81AD-30FA-76FA-C6DC-0DD54C125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4993B-A573-1C49-9856-1BE41958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393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4A7C8-BD09-56CA-92DC-23713385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State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306D80-11CA-A415-A71C-1EC6E01AF0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So far: State space treated as a black box with a set of different states as domain of a random 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DE"/>
              </a:p>
              <a:p>
                <a:r>
                  <a:rPr lang="en-DE"/>
                  <a:t>However, state space often has structure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/>
                  <a:t> different features that describe a state space</a:t>
                </a:r>
              </a:p>
              <a:p>
                <a:pPr lvl="1"/>
                <a:r>
                  <a:rPr lang="en-DE"/>
                  <a:t>Encode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/>
                  <a:t> individual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/>
                  <a:t> with respective domains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dom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DE"/>
              </a:p>
              <a:p>
                <a:pPr lvl="2"/>
                <a:r>
                  <a:rPr lang="en-DE"/>
                  <a:t>State space size then describable as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func>
                  </m:oMath>
                </a14:m>
                <a:endParaRPr lang="en-DE"/>
              </a:p>
              <a:p>
                <a:pPr lvl="3"/>
                <a:r>
                  <a:rPr lang="en-DE"/>
                  <a:t>I.e., exponential in the number of random variables</a:t>
                </a:r>
              </a:p>
              <a:p>
                <a:r>
                  <a:rPr lang="en-DE"/>
                  <a:t>Given (conditional) independences between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/>
                  <a:t>, factorisation of probability distributions in model possible</a:t>
                </a:r>
              </a:p>
              <a:p>
                <a:pPr lvl="1"/>
                <a:r>
                  <a:rPr lang="en-DE"/>
                  <a:t>Applicable to MDPs, POMDPs, DecPOMDPs, partitioned DecPOMDPs</a:t>
                </a:r>
              </a:p>
              <a:p>
                <a:pPr lvl="1"/>
                <a:r>
                  <a:rPr lang="en-DE"/>
                  <a:t>Most work exists for factored MDPs (also the simplest case to consider)</a:t>
                </a:r>
              </a:p>
              <a:p>
                <a:pPr lvl="1"/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306D80-11CA-A415-A71C-1EC6E01AF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C3F4-7F24-E60C-54AA-6FD767B3C7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84968-4C71-7B0C-4A61-7F75BE28A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00BB0-B6F8-3AA2-5DE7-A0BDA0322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864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2AC54-A273-492A-9E56-F8CAF35A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Factorisation in General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B32126-FB9A-F0B1-6B7D-C1A5ED09B6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(Conditional) independences: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/>
                  <a:t>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/>
                  <a:t> independent) ⇔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DE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DE"/>
                  <a:t>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/>
                  <a:t> conditionally independent given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DE"/>
                  <a:t>) ⇔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/>
                  <a:t> </a:t>
                </a:r>
              </a:p>
              <a:p>
                <a:pPr lvl="2"/>
                <a:r>
                  <a:rPr lang="en-DE"/>
                  <a:t>Alternate version: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|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DE"/>
                      <m:t>⇔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/>
              </a:p>
              <a:p>
                <a:r>
                  <a:rPr lang="en-DE"/>
                  <a:t>(Conditional) independences allow for factorising a distribution into smaller factors</a:t>
                </a:r>
              </a:p>
              <a:p>
                <a:pPr lvl="1"/>
                <a:r>
                  <a:rPr lang="en-DE"/>
                  <a:t>In general: Factorisation of a full joint probability distribution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/>
                  <a:t> into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DE"/>
                  <a:t> factors over subsets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de-DE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DE"/>
                  <a:t> of random variables that form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/>
                  <a:t> after multiplication (and normalisation):</a:t>
                </a:r>
                <a:br>
                  <a:rPr lang="en-DE"/>
                </a:br>
                <a:endParaRPr lang="en-DE" sz="10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∏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DE"/>
              </a:p>
              <a:p>
                <a:pPr lvl="2"/>
                <a:r>
                  <a:rPr lang="en-GB" dirty="0"/>
                  <a:t>W</a:t>
                </a:r>
                <a:r>
                  <a:rPr lang="en-DE"/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DE"/>
                  <a:t> refers to sets of random variables that are mutually dependent on each other</a:t>
                </a:r>
              </a:p>
              <a:p>
                <a:pPr lvl="2"/>
                <a:r>
                  <a:rPr lang="en-DE"/>
                  <a:t>Memory complexity: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DE"/>
                  <a:t> vs.</a:t>
                </a:r>
                <a:r>
                  <a:rPr lang="en-DE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B32126-FB9A-F0B1-6B7D-C1A5ED09B6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265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C9DA6-E07D-F5FE-4669-67DBF888F3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89A9-ADEF-CC0A-05A1-E14EB1EF1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F540E-36A9-37D9-62BB-1C5B5604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0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64C4-D2F5-BCAD-93C7-39CFDCE2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Probabilistic Graphical Models (PGMs)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1CA382-4940-75C5-C75C-047C57D998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817110" cy="4240848"/>
              </a:xfrm>
            </p:spPr>
            <p:txBody>
              <a:bodyPr/>
              <a:lstStyle/>
              <a:p>
                <a:r>
                  <a:rPr lang="en-DE"/>
                  <a:t>PGMs use a graph structure to represent dependences</a:t>
                </a:r>
              </a:p>
              <a:p>
                <a:pPr lvl="1"/>
                <a:r>
                  <a:rPr lang="en-DE"/>
                  <a:t>Common formalism: </a:t>
                </a:r>
                <a:r>
                  <a:rPr lang="en-DE">
                    <a:solidFill>
                      <a:schemeClr val="accent1"/>
                    </a:solidFill>
                  </a:rPr>
                  <a:t>Bayesian network</a:t>
                </a:r>
                <a:r>
                  <a:rPr lang="en-DE"/>
                  <a:t> (BN)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DE"/>
              </a:p>
              <a:p>
                <a:pPr lvl="2"/>
                <a:r>
                  <a:rPr lang="en-DE"/>
                  <a:t>Directed acyclic graph</a:t>
                </a:r>
              </a:p>
              <a:p>
                <a:pPr lvl="3"/>
                <a:r>
                  <a:rPr lang="en-DE"/>
                  <a:t>Nodes: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DE"/>
              </a:p>
              <a:p>
                <a:pPr lvl="3"/>
                <a:r>
                  <a:rPr lang="en-DE"/>
                  <a:t>Edges: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/>
                  <a:t>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DE"/>
                  <a:t>,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DE"/>
              </a:p>
              <a:p>
                <a:pPr lvl="2"/>
                <a:r>
                  <a:rPr lang="en-DE"/>
                  <a:t>Factors: conditional probability distributions (CPDs)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pa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b="0" dirty="0"/>
              </a:p>
              <a:p>
                <a:pPr lvl="3"/>
                <a:r>
                  <a:rPr lang="en-DE"/>
                  <a:t>Roots: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DE"/>
                  <a:t> ➝ Prior distributions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DE"/>
              </a:p>
              <a:p>
                <a:pPr lvl="3"/>
                <a:r>
                  <a:rPr lang="en-DE"/>
                  <a:t>Usually not depicted in graph; have to be denoted somewhere</a:t>
                </a:r>
              </a:p>
              <a:p>
                <a:pPr lvl="3"/>
                <a:r>
                  <a:rPr lang="en-DE"/>
                  <a:t>Semantics: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pa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DE"/>
              </a:p>
              <a:p>
                <a:pPr lvl="1"/>
                <a:r>
                  <a:rPr lang="en-DE"/>
                  <a:t>Not further considered here:</a:t>
                </a:r>
                <a:br>
                  <a:rPr lang="en-DE"/>
                </a:br>
                <a:r>
                  <a:rPr lang="en-DE"/>
                  <a:t>Undirected version with potential functions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DE"/>
                  <a:t> as factors:</a:t>
                </a:r>
              </a:p>
              <a:p>
                <a:pPr lvl="2"/>
                <a:r>
                  <a:rPr lang="en-DE"/>
                  <a:t>Factor graphs, Markov networks</a:t>
                </a:r>
              </a:p>
              <a:p>
                <a:pPr lvl="2"/>
                <a:r>
                  <a:rPr lang="en-DE"/>
                  <a:t>Same semantics, different graphical representation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1CA382-4940-75C5-C75C-047C57D998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817110" cy="4240848"/>
              </a:xfrm>
              <a:blipFill>
                <a:blip r:embed="rId2"/>
                <a:stretch>
                  <a:fillRect l="-2273" t="-2985" b="-44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CF8F-57D1-F744-F814-6E926668FC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B14B4-136F-8AF1-0CA4-BE38CB014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E0228-150F-2010-5C47-1B87824E5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F91BA48-5434-5515-EAE3-5694FA80582C}"/>
              </a:ext>
            </a:extLst>
          </p:cNvPr>
          <p:cNvGrpSpPr/>
          <p:nvPr/>
        </p:nvGrpSpPr>
        <p:grpSpPr>
          <a:xfrm>
            <a:off x="8243176" y="1665066"/>
            <a:ext cx="3588499" cy="2692931"/>
            <a:chOff x="8322268" y="978716"/>
            <a:chExt cx="3588499" cy="269293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B22DE62-3EEF-102E-63F6-B9F306F74810}"/>
                </a:ext>
              </a:extLst>
            </p:cNvPr>
            <p:cNvGrpSpPr/>
            <p:nvPr/>
          </p:nvGrpSpPr>
          <p:grpSpPr>
            <a:xfrm>
              <a:off x="8366944" y="1297254"/>
              <a:ext cx="3464731" cy="2053213"/>
              <a:chOff x="8009920" y="1364145"/>
              <a:chExt cx="3464731" cy="20532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DC6F796C-4DE8-4D7E-F7EA-A52903CA1BC9}"/>
                      </a:ext>
                    </a:extLst>
                  </p:cNvPr>
                  <p:cNvSpPr txBox="1"/>
                  <p:nvPr/>
                </p:nvSpPr>
                <p:spPr>
                  <a:xfrm>
                    <a:off x="8009920" y="1364145"/>
                    <a:ext cx="1656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𝑢𝑟𝑔𝑙𝑎𝑟𝑦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DC6F796C-4DE8-4D7E-F7EA-A52903CA1B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9920" y="1364145"/>
                    <a:ext cx="1656000" cy="389513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 b="-909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57B17BC5-9568-F3BB-DDFC-6754E981E828}"/>
                      </a:ext>
                    </a:extLst>
                  </p:cNvPr>
                  <p:cNvSpPr txBox="1"/>
                  <p:nvPr/>
                </p:nvSpPr>
                <p:spPr>
                  <a:xfrm>
                    <a:off x="8009920" y="3024720"/>
                    <a:ext cx="1656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𝐽𝑜h𝑛𝐶𝑎𝑙𝑙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57B17BC5-9568-F3BB-DDFC-6754E981E8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9920" y="3024720"/>
                    <a:ext cx="165600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 b="-303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0F63E28-4188-7D71-C396-981BF0BFF6DD}"/>
                  </a:ext>
                </a:extLst>
              </p:cNvPr>
              <p:cNvCxnSpPr>
                <a:cxnSpLocks/>
                <a:stCxn id="46" idx="3"/>
                <a:endCxn id="40" idx="0"/>
              </p:cNvCxnSpPr>
              <p:nvPr/>
            </p:nvCxnSpPr>
            <p:spPr>
              <a:xfrm flipH="1">
                <a:off x="8837920" y="2598140"/>
                <a:ext cx="284130" cy="42658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947621A-1682-0917-A066-2CA0DB609C9D}"/>
                  </a:ext>
                </a:extLst>
              </p:cNvPr>
              <p:cNvCxnSpPr>
                <a:cxnSpLocks/>
                <a:stCxn id="39" idx="4"/>
                <a:endCxn id="46" idx="1"/>
              </p:cNvCxnSpPr>
              <p:nvPr/>
            </p:nvCxnSpPr>
            <p:spPr>
              <a:xfrm>
                <a:off x="8837920" y="1753658"/>
                <a:ext cx="284130" cy="569055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36C4018-124E-620D-5D0D-033723C369B0}"/>
                  </a:ext>
                </a:extLst>
              </p:cNvPr>
              <p:cNvCxnSpPr>
                <a:cxnSpLocks/>
                <a:stCxn id="45" idx="4"/>
                <a:endCxn id="46" idx="7"/>
              </p:cNvCxnSpPr>
              <p:nvPr/>
            </p:nvCxnSpPr>
            <p:spPr>
              <a:xfrm flipH="1">
                <a:off x="10293018" y="1753659"/>
                <a:ext cx="353633" cy="569054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72D9EA2-3534-2679-C48F-71E432C521BE}"/>
                  </a:ext>
                </a:extLst>
              </p:cNvPr>
              <p:cNvCxnSpPr>
                <a:cxnSpLocks/>
                <a:stCxn id="46" idx="5"/>
                <a:endCxn id="47" idx="0"/>
              </p:cNvCxnSpPr>
              <p:nvPr/>
            </p:nvCxnSpPr>
            <p:spPr>
              <a:xfrm>
                <a:off x="10293018" y="2598140"/>
                <a:ext cx="353633" cy="429705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9F17F72-C543-F85F-40A7-696053576132}"/>
                      </a:ext>
                    </a:extLst>
                  </p:cNvPr>
                  <p:cNvSpPr txBox="1"/>
                  <p:nvPr/>
                </p:nvSpPr>
                <p:spPr>
                  <a:xfrm>
                    <a:off x="9818651" y="1364146"/>
                    <a:ext cx="1656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𝐸𝑎𝑟𝑡h𝑞𝑢𝑎𝑘𝑒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9F17F72-C543-F85F-40A7-6960535761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8651" y="1364146"/>
                    <a:ext cx="1656000" cy="38951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 b="-909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216F4AD-8D75-8695-DC87-279FEC156093}"/>
                      </a:ext>
                    </a:extLst>
                  </p:cNvPr>
                  <p:cNvSpPr txBox="1"/>
                  <p:nvPr/>
                </p:nvSpPr>
                <p:spPr>
                  <a:xfrm>
                    <a:off x="8879534" y="2265670"/>
                    <a:ext cx="1656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𝐴𝑙𝑎𝑟𝑚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216F4AD-8D75-8695-DC87-279FEC1560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79534" y="2265670"/>
                    <a:ext cx="1656000" cy="389513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A052DE49-5614-3D03-60D9-72F8375F91BA}"/>
                      </a:ext>
                    </a:extLst>
                  </p:cNvPr>
                  <p:cNvSpPr txBox="1"/>
                  <p:nvPr/>
                </p:nvSpPr>
                <p:spPr>
                  <a:xfrm>
                    <a:off x="9818651" y="3027845"/>
                    <a:ext cx="1656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𝑀𝑎𝑟𝑦𝐶𝑎𝑙𝑙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A052DE49-5614-3D03-60D9-72F8375F91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8651" y="3027845"/>
                    <a:ext cx="1656000" cy="389513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 b="-909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5ADD836-2C82-B25F-5EBA-FD017E1810EE}"/>
                    </a:ext>
                  </a:extLst>
                </p:cNvPr>
                <p:cNvSpPr/>
                <p:nvPr/>
              </p:nvSpPr>
              <p:spPr>
                <a:xfrm>
                  <a:off x="8639072" y="1896164"/>
                  <a:ext cx="285097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11113" lvl="1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𝐴𝑙𝑎𝑟𝑚</m:t>
                            </m:r>
                          </m:e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𝐵𝑢𝑟𝑔𝑙𝑎𝑟𝑦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𝐸𝑎𝑟𝑡h𝑞𝑢𝑎𝑘𝑒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5ADD836-2C82-B25F-5EBA-FD017E1810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9072" y="1896164"/>
                  <a:ext cx="2850972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6641110-E973-ABDC-4F3F-3DD469B652EB}"/>
                    </a:ext>
                  </a:extLst>
                </p:cNvPr>
                <p:cNvSpPr txBox="1"/>
                <p:nvPr/>
              </p:nvSpPr>
              <p:spPr>
                <a:xfrm>
                  <a:off x="8569932" y="978716"/>
                  <a:ext cx="1250021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𝐵𝑢𝑟𝑔𝑙𝑎𝑟𝑦</m:t>
                            </m:r>
                          </m:e>
                        </m:d>
                      </m:oMath>
                    </m:oMathPara>
                  </a14:m>
                  <a:endParaRPr lang="en-DE" sz="140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6641110-E973-ABDC-4F3F-3DD469B652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9932" y="978716"/>
                  <a:ext cx="1250021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6099A6D-9DAB-7E59-D6B1-4D1FF054FD33}"/>
                    </a:ext>
                  </a:extLst>
                </p:cNvPr>
                <p:cNvSpPr txBox="1"/>
                <p:nvPr/>
              </p:nvSpPr>
              <p:spPr>
                <a:xfrm>
                  <a:off x="10279583" y="986237"/>
                  <a:ext cx="1446485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𝐸𝑎𝑟𝑡h𝑞𝑢𝑎𝑘𝑒</m:t>
                            </m:r>
                          </m:e>
                        </m:d>
                      </m:oMath>
                    </m:oMathPara>
                  </a14:m>
                  <a:endParaRPr lang="en-DE" sz="140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6099A6D-9DAB-7E59-D6B1-4D1FF054FD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9583" y="986237"/>
                  <a:ext cx="1446485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4AC6BD9-9E9B-C637-946C-D1B76F851495}"/>
                    </a:ext>
                  </a:extLst>
                </p:cNvPr>
                <p:cNvSpPr txBox="1"/>
                <p:nvPr/>
              </p:nvSpPr>
              <p:spPr>
                <a:xfrm>
                  <a:off x="8322268" y="3362766"/>
                  <a:ext cx="1745350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𝐽𝑜h𝑛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𝐶𝑎𝑙𝑙</m:t>
                            </m:r>
                          </m:e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𝐴𝑙𝑎𝑟𝑚</m:t>
                            </m:r>
                          </m:e>
                        </m:d>
                      </m:oMath>
                    </m:oMathPara>
                  </a14:m>
                  <a:endParaRPr lang="en-DE" sz="140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4AC6BD9-9E9B-C637-946C-D1B76F8514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268" y="3362766"/>
                  <a:ext cx="1745350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7CA7570-6D57-7CE8-FCDE-B9FEC7709D8D}"/>
                    </a:ext>
                  </a:extLst>
                </p:cNvPr>
                <p:cNvSpPr txBox="1"/>
                <p:nvPr/>
              </p:nvSpPr>
              <p:spPr>
                <a:xfrm>
                  <a:off x="10094885" y="3363870"/>
                  <a:ext cx="1815882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𝑀𝑎𝑟𝑦𝐶𝑎𝑙𝑙</m:t>
                            </m:r>
                          </m:e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𝐴𝑙𝑎𝑟𝑚</m:t>
                            </m:r>
                          </m:e>
                        </m:d>
                      </m:oMath>
                    </m:oMathPara>
                  </a14:m>
                  <a:endParaRPr lang="en-DE" sz="140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7CA7570-6D57-7CE8-FCDE-B9FEC7709D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4885" y="3363870"/>
                  <a:ext cx="1815882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E0B415E-39F7-AF67-55F9-C2C32D7AA109}"/>
                  </a:ext>
                </a:extLst>
              </p:cNvPr>
              <p:cNvSpPr txBox="1"/>
              <p:nvPr/>
            </p:nvSpPr>
            <p:spPr>
              <a:xfrm>
                <a:off x="7910218" y="4512098"/>
                <a:ext cx="4067267" cy="1389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0" dirty="0"/>
                  <a:t>Full joint probability distribution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GB" sz="1400" dirty="0"/>
              </a:p>
              <a:p>
                <a:pPr algn="ctr"/>
                <a:r>
                  <a:rPr lang="en-GB" sz="1400" dirty="0"/>
                  <a:t>Sizes of CPDs: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400" dirty="0"/>
              </a:p>
              <a:p>
                <a:pPr algn="ctr"/>
                <a:r>
                  <a:rPr lang="en-GB" sz="1400" dirty="0"/>
                  <a:t>Given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14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=32</m:t>
                    </m:r>
                  </m:oMath>
                </a14:m>
                <a:r>
                  <a:rPr lang="en-GB" sz="1400" dirty="0"/>
                  <a:t> vs.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endParaRPr lang="en-GB" sz="1400" dirty="0"/>
              </a:p>
              <a:p>
                <a:pPr algn="ctr"/>
                <a:r>
                  <a:rPr lang="en-GB" sz="1400" dirty="0"/>
                  <a:t>(As probabilities add to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1400" dirty="0"/>
                  <a:t>: </a:t>
                </a:r>
                <a:br>
                  <a:rPr lang="en-GB" sz="1400" dirty="0"/>
                </a:br>
                <a:r>
                  <a:rPr lang="en-GB" sz="1400" dirty="0"/>
                  <a:t>size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1400" dirty="0"/>
                  <a:t> for each probability distribution in each CPD, </a:t>
                </a:r>
                <a:br>
                  <a:rPr lang="en-GB" sz="1400" dirty="0"/>
                </a:br>
                <a:r>
                  <a:rPr lang="en-GB" sz="1400" dirty="0"/>
                  <a:t>i.e.,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1+1+4+2+2=10</m:t>
                    </m:r>
                  </m:oMath>
                </a14:m>
                <a:r>
                  <a:rPr lang="en-GB" sz="1400" dirty="0"/>
                  <a:t>)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E0B415E-39F7-AF67-55F9-C2C32D7AA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218" y="4512098"/>
                <a:ext cx="4067267" cy="1389739"/>
              </a:xfrm>
              <a:prstGeom prst="rect">
                <a:avLst/>
              </a:prstGeom>
              <a:blipFill>
                <a:blip r:embed="rId13"/>
                <a:stretch>
                  <a:fillRect t="-909" b="-454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767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2AC54-A273-492A-9E56-F8CAF35A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Dynamic Bayesian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B32126-FB9A-F0B1-6B7D-C1A5ED09B6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MDP models a sequential, i.e., temporal, stationary, Markovian probabilistic setting</a:t>
                </a:r>
              </a:p>
              <a:p>
                <a:pPr lvl="1"/>
                <a:r>
                  <a:rPr lang="en-DE"/>
                  <a:t>Factorisation also needs to encode a sequential, stationary, Markovian probabilistic setting</a:t>
                </a:r>
              </a:p>
              <a:p>
                <a:r>
                  <a:rPr lang="en-DE"/>
                  <a:t>Popular modeling formalism used: </a:t>
                </a:r>
                <a:br>
                  <a:rPr lang="en-DE"/>
                </a:br>
                <a:r>
                  <a:rPr lang="en-DE">
                    <a:solidFill>
                      <a:schemeClr val="accent1"/>
                    </a:solidFill>
                  </a:rPr>
                  <a:t>Dynamic BN</a:t>
                </a:r>
                <a:r>
                  <a:rPr lang="en-DE"/>
                  <a:t> (DBN) is a two-tuple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DE"/>
                  <a:t>Template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/>
                  <a:t> indexed by time step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DE"/>
                  <a:t> in BNs </a:t>
                </a:r>
                <a:br>
                  <a:rPr lang="en-DE"/>
                </a:br>
                <a:r>
                  <a:rPr lang="en-DE"/>
                  <a:t>➝ Can be instantiated for particular time steps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DE"/>
              </a:p>
              <a:p>
                <a:pPr lvl="1"/>
                <a:r>
                  <a:rPr lang="en-DE"/>
                  <a:t>BN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en-DE"/>
                  <a:t> for time step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DE"/>
                  <a:t> to encode </a:t>
                </a:r>
              </a:p>
              <a:p>
                <a:pPr lvl="2"/>
                <a:r>
                  <a:rPr lang="en-DE"/>
                  <a:t>If set to uniform distributions or using DBN for fix point calculations, can be safely ignored</a:t>
                </a:r>
              </a:p>
              <a:p>
                <a:pPr lvl="1"/>
                <a:r>
                  <a:rPr lang="en-DE"/>
                  <a:t>BN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</m:e>
                        </m:d>
                      </m:sup>
                    </m:sSup>
                  </m:oMath>
                </a14:m>
                <a:r>
                  <a:rPr lang="en-DE"/>
                  <a:t> for time step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DE"/>
                  <a:t> with connections from time step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DE"/>
                  <a:t> (copy pattern)</a:t>
                </a:r>
              </a:p>
              <a:p>
                <a:pPr lvl="2"/>
                <a:r>
                  <a:rPr lang="en-DE"/>
                  <a:t>Markov-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DE"/>
                  <a:t> ➝ Only connections from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DE"/>
                  <a:t> to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DE"/>
              </a:p>
              <a:p>
                <a:pPr lvl="2"/>
                <a:r>
                  <a:rPr lang="en-DE"/>
                  <a:t>Stationary 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</m:e>
                        </m:d>
                      </m:sup>
                    </m:sSup>
                  </m:oMath>
                </a14:m>
                <a:r>
                  <a:rPr lang="en-DE"/>
                  <a:t> identical for all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1,…</m:t>
                        </m:r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DE"/>
                  <a:t>Semantics: unroll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DE"/>
                  <a:t> time steps and multiply</a:t>
                </a:r>
              </a:p>
              <a:p>
                <a:pPr lvl="1"/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B32126-FB9A-F0B1-6B7D-C1A5ED09B6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C9DA6-E07D-F5FE-4669-67DBF888F3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89A9-ADEF-CC0A-05A1-E14EB1EF1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F540E-36A9-37D9-62BB-1C5B5604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223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E3A9C2E2-4224-E936-77C0-7DD026C7A5B9}"/>
              </a:ext>
            </a:extLst>
          </p:cNvPr>
          <p:cNvSpPr/>
          <p:nvPr/>
        </p:nvSpPr>
        <p:spPr>
          <a:xfrm>
            <a:off x="8377142" y="3484857"/>
            <a:ext cx="1530683" cy="1358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9773F1-0ED6-3B5F-83EF-7CE649D5B8D3}"/>
              </a:ext>
            </a:extLst>
          </p:cNvPr>
          <p:cNvSpPr/>
          <p:nvPr/>
        </p:nvSpPr>
        <p:spPr>
          <a:xfrm>
            <a:off x="9907825" y="3484857"/>
            <a:ext cx="1923850" cy="13589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7E850A9-ED04-9086-9D97-7F8CA31A380D}"/>
              </a:ext>
            </a:extLst>
          </p:cNvPr>
          <p:cNvSpPr/>
          <p:nvPr/>
        </p:nvSpPr>
        <p:spPr>
          <a:xfrm>
            <a:off x="8375263" y="2808997"/>
            <a:ext cx="1915599" cy="5575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2AC54-A273-492A-9E56-F8CAF35A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Dynamic Bayesian Networks: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32126-FB9A-F0B1-6B7D-C1A5ED09B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7467188" cy="755316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Left: vehicle localization task, where a moving car tries to track its current location using the data obtained from a, possibly faulty, sensor 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E32C6B36-230A-AE51-E3FF-7F8007402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5263" y="1666800"/>
            <a:ext cx="3456412" cy="1112380"/>
          </a:xfrm>
        </p:spPr>
        <p:txBody>
          <a:bodyPr>
            <a:normAutofit fontScale="85000" lnSpcReduction="10000"/>
          </a:bodyPr>
          <a:lstStyle/>
          <a:p>
            <a:r>
              <a:rPr lang="en-DE"/>
              <a:t>Right: Toy example of a special case of a DBN with one latent and one observable variable (</a:t>
            </a:r>
            <a:r>
              <a:rPr lang="en-DE" i="1"/>
              <a:t>hidden Markov model, HMM</a:t>
            </a:r>
            <a:r>
              <a:rPr lang="en-DE"/>
              <a:t>)</a:t>
            </a:r>
          </a:p>
          <a:p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C9DA6-E07D-F5FE-4669-67DBF888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89A9-ADEF-CC0A-05A1-E14EB1EF1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F540E-36A9-37D9-62BB-1C5B5604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</a:t>
            </a:fld>
            <a:endParaRPr lang="en-GB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9A0EC7C-4DB6-2BAC-8F97-DB121C750DA4}"/>
              </a:ext>
            </a:extLst>
          </p:cNvPr>
          <p:cNvGrpSpPr/>
          <p:nvPr/>
        </p:nvGrpSpPr>
        <p:grpSpPr>
          <a:xfrm>
            <a:off x="2814875" y="2400347"/>
            <a:ext cx="5096242" cy="3469291"/>
            <a:chOff x="3532239" y="2409623"/>
            <a:chExt cx="5096242" cy="34692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D96BE2-44DB-50A5-2DCD-86FC4488AF2A}"/>
                </a:ext>
              </a:extLst>
            </p:cNvPr>
            <p:cNvSpPr/>
            <p:nvPr/>
          </p:nvSpPr>
          <p:spPr>
            <a:xfrm>
              <a:off x="3532239" y="2409623"/>
              <a:ext cx="1998214" cy="346929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E8E39B-C733-4796-F77E-0396BD318705}"/>
                </a:ext>
              </a:extLst>
            </p:cNvPr>
            <p:cNvSpPr/>
            <p:nvPr/>
          </p:nvSpPr>
          <p:spPr>
            <a:xfrm>
              <a:off x="5528531" y="2409623"/>
              <a:ext cx="3015983" cy="34692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95152EB-A2B9-8C25-36AB-AD117A90BF5F}"/>
                    </a:ext>
                  </a:extLst>
                </p:cNvPr>
                <p:cNvSpPr txBox="1"/>
                <p:nvPr/>
              </p:nvSpPr>
              <p:spPr>
                <a:xfrm>
                  <a:off x="3638688" y="2466850"/>
                  <a:ext cx="1556970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𝑊𝑒𝑎𝑡h𝑒𝑟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95152EB-A2B9-8C25-36AB-AD117A90B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688" y="2466850"/>
                  <a:ext cx="1556970" cy="32333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A2E8BA5-AB21-F62E-772E-31A391DF33E3}"/>
                    </a:ext>
                  </a:extLst>
                </p:cNvPr>
                <p:cNvSpPr txBox="1"/>
                <p:nvPr/>
              </p:nvSpPr>
              <p:spPr>
                <a:xfrm>
                  <a:off x="3665738" y="3191222"/>
                  <a:ext cx="1502871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𝑉𝑒𝑙𝑜𝑐𝑖𝑡𝑦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A2E8BA5-AB21-F62E-772E-31A391DF33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38" y="3191222"/>
                  <a:ext cx="1502871" cy="323332"/>
                </a:xfrm>
                <a:prstGeom prst="ellipse">
                  <a:avLst/>
                </a:prstGeom>
                <a:blipFill>
                  <a:blip r:embed="rId3"/>
                  <a:stretch>
                    <a:fillRect b="-370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331D084-B76F-C457-8ABB-063F3F9E9F04}"/>
                    </a:ext>
                  </a:extLst>
                </p:cNvPr>
                <p:cNvSpPr txBox="1"/>
                <p:nvPr/>
              </p:nvSpPr>
              <p:spPr>
                <a:xfrm>
                  <a:off x="3644955" y="3946692"/>
                  <a:ext cx="1544436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𝐿𝑜𝑐𝑎𝑡𝑖𝑜𝑛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331D084-B76F-C457-8ABB-063F3F9E9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4955" y="3946692"/>
                  <a:ext cx="1544436" cy="323332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521DFB-EB72-3C97-31E3-2C31115353E5}"/>
                    </a:ext>
                  </a:extLst>
                </p:cNvPr>
                <p:cNvSpPr txBox="1"/>
                <p:nvPr/>
              </p:nvSpPr>
              <p:spPr>
                <a:xfrm>
                  <a:off x="3711316" y="4671059"/>
                  <a:ext cx="1411713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𝐹𝑎𝑖𝑙𝑢𝑟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521DFB-EB72-3C97-31E3-2C31115353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1316" y="4671059"/>
                  <a:ext cx="1411713" cy="323332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2A6480-D6D6-F5DE-11F4-84D25E4F3288}"/>
                    </a:ext>
                  </a:extLst>
                </p:cNvPr>
                <p:cNvSpPr txBox="1"/>
                <p:nvPr/>
              </p:nvSpPr>
              <p:spPr>
                <a:xfrm>
                  <a:off x="5906351" y="2465124"/>
                  <a:ext cx="1318033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𝑊𝑒𝑎𝑡h𝑒𝑟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2A6480-D6D6-F5DE-11F4-84D25E4F32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6351" y="2465124"/>
                  <a:ext cx="1318033" cy="323332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7F5D1E2-26B7-0B89-32D3-39F3107CB61C}"/>
                    </a:ext>
                  </a:extLst>
                </p:cNvPr>
                <p:cNvSpPr txBox="1"/>
                <p:nvPr/>
              </p:nvSpPr>
              <p:spPr>
                <a:xfrm>
                  <a:off x="5933401" y="3199860"/>
                  <a:ext cx="1263934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𝑉𝑒𝑙𝑜𝑐𝑖𝑡𝑦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7F5D1E2-26B7-0B89-32D3-39F3107CB6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3401" y="3199860"/>
                  <a:ext cx="1263934" cy="323332"/>
                </a:xfrm>
                <a:prstGeom prst="ellipse">
                  <a:avLst/>
                </a:prstGeom>
                <a:blipFill>
                  <a:blip r:embed="rId7"/>
                  <a:stretch>
                    <a:fillRect b="-740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3E9E2EC-DC15-A786-6933-2B3EEE53E6D5}"/>
                    </a:ext>
                  </a:extLst>
                </p:cNvPr>
                <p:cNvSpPr txBox="1"/>
                <p:nvPr/>
              </p:nvSpPr>
              <p:spPr>
                <a:xfrm>
                  <a:off x="5912618" y="3934596"/>
                  <a:ext cx="1305499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𝐿𝑜𝑐𝑎𝑡𝑖𝑜𝑛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3E9E2EC-DC15-A786-6933-2B3EEE53E6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2618" y="3934596"/>
                  <a:ext cx="1305499" cy="323332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B674181-88DF-1F17-C7CF-03C7F4761CBA}"/>
                    </a:ext>
                  </a:extLst>
                </p:cNvPr>
                <p:cNvSpPr txBox="1"/>
                <p:nvPr/>
              </p:nvSpPr>
              <p:spPr>
                <a:xfrm>
                  <a:off x="5978980" y="4669333"/>
                  <a:ext cx="1172776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𝐹𝑎𝑖𝑙𝑢𝑟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B674181-88DF-1F17-C7CF-03C7F4761C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980" y="4669333"/>
                  <a:ext cx="1172776" cy="323332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F874FE8-3369-9451-CE1E-2F9D60E7D61F}"/>
                    </a:ext>
                  </a:extLst>
                </p:cNvPr>
                <p:cNvSpPr txBox="1"/>
                <p:nvPr/>
              </p:nvSpPr>
              <p:spPr>
                <a:xfrm>
                  <a:off x="7588555" y="5155207"/>
                  <a:ext cx="751796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𝑏𝑠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F874FE8-3369-9451-CE1E-2F9D60E7D6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8555" y="5155207"/>
                  <a:ext cx="751796" cy="323332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EB27B55-C51A-2E52-DE7A-2DB1124E57BF}"/>
                </a:ext>
              </a:extLst>
            </p:cNvPr>
            <p:cNvCxnSpPr>
              <a:cxnSpLocks/>
              <a:stCxn id="16" idx="6"/>
              <a:endCxn id="17" idx="0"/>
            </p:cNvCxnSpPr>
            <p:nvPr/>
          </p:nvCxnSpPr>
          <p:spPr>
            <a:xfrm>
              <a:off x="7151756" y="4830999"/>
              <a:ext cx="812697" cy="32420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7191DE4-5625-815B-4DB0-865F64FF058A}"/>
                </a:ext>
              </a:extLst>
            </p:cNvPr>
            <p:cNvCxnSpPr>
              <a:cxnSpLocks/>
              <a:stCxn id="9" idx="6"/>
              <a:endCxn id="14" idx="2"/>
            </p:cNvCxnSpPr>
            <p:nvPr/>
          </p:nvCxnSpPr>
          <p:spPr>
            <a:xfrm>
              <a:off x="5195658" y="2628516"/>
              <a:ext cx="737743" cy="73301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FC786E5-DE0B-07C3-6ACB-4EB976EC48E7}"/>
                </a:ext>
              </a:extLst>
            </p:cNvPr>
            <p:cNvCxnSpPr>
              <a:cxnSpLocks/>
              <a:stCxn id="9" idx="6"/>
              <a:endCxn id="13" idx="2"/>
            </p:cNvCxnSpPr>
            <p:nvPr/>
          </p:nvCxnSpPr>
          <p:spPr>
            <a:xfrm flipV="1">
              <a:off x="5195658" y="2626790"/>
              <a:ext cx="710693" cy="172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405CF49-3B13-8611-43DA-B9169BCCAF87}"/>
                </a:ext>
              </a:extLst>
            </p:cNvPr>
            <p:cNvCxnSpPr>
              <a:cxnSpLocks/>
              <a:stCxn id="9" idx="6"/>
              <a:endCxn id="16" idx="2"/>
            </p:cNvCxnSpPr>
            <p:nvPr/>
          </p:nvCxnSpPr>
          <p:spPr>
            <a:xfrm>
              <a:off x="5195658" y="2628516"/>
              <a:ext cx="783322" cy="220248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99CE68D-AADB-A5B0-FD4D-6DD5BE56F65A}"/>
                </a:ext>
              </a:extLst>
            </p:cNvPr>
            <p:cNvCxnSpPr>
              <a:cxnSpLocks/>
              <a:stCxn id="10" idx="6"/>
              <a:endCxn id="14" idx="2"/>
            </p:cNvCxnSpPr>
            <p:nvPr/>
          </p:nvCxnSpPr>
          <p:spPr>
            <a:xfrm>
              <a:off x="5168609" y="3352888"/>
              <a:ext cx="764792" cy="863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7C4B25-6F3E-50DC-577B-DBBFB6A406AC}"/>
                </a:ext>
              </a:extLst>
            </p:cNvPr>
            <p:cNvCxnSpPr>
              <a:cxnSpLocks/>
              <a:stCxn id="10" idx="6"/>
              <a:endCxn id="15" idx="2"/>
            </p:cNvCxnSpPr>
            <p:nvPr/>
          </p:nvCxnSpPr>
          <p:spPr>
            <a:xfrm>
              <a:off x="5168609" y="3352888"/>
              <a:ext cx="744009" cy="74337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49AE4D0-567E-1C58-485E-307BC6807A35}"/>
                </a:ext>
              </a:extLst>
            </p:cNvPr>
            <p:cNvCxnSpPr>
              <a:cxnSpLocks/>
              <a:stCxn id="11" idx="6"/>
              <a:endCxn id="15" idx="2"/>
            </p:cNvCxnSpPr>
            <p:nvPr/>
          </p:nvCxnSpPr>
          <p:spPr>
            <a:xfrm flipV="1">
              <a:off x="5189391" y="4096262"/>
              <a:ext cx="723227" cy="120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61707B4-111A-C452-F5ED-A33462A2427C}"/>
                </a:ext>
              </a:extLst>
            </p:cNvPr>
            <p:cNvCxnSpPr>
              <a:cxnSpLocks/>
              <a:stCxn id="12" idx="6"/>
              <a:endCxn id="16" idx="2"/>
            </p:cNvCxnSpPr>
            <p:nvPr/>
          </p:nvCxnSpPr>
          <p:spPr>
            <a:xfrm flipV="1">
              <a:off x="5123029" y="4830999"/>
              <a:ext cx="855951" cy="172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FADBA62-CF0B-2B67-6DCB-B84B2E3535D6}"/>
                </a:ext>
              </a:extLst>
            </p:cNvPr>
            <p:cNvCxnSpPr>
              <a:cxnSpLocks/>
              <a:stCxn id="15" idx="6"/>
              <a:endCxn id="17" idx="0"/>
            </p:cNvCxnSpPr>
            <p:nvPr/>
          </p:nvCxnSpPr>
          <p:spPr>
            <a:xfrm>
              <a:off x="7218117" y="4096262"/>
              <a:ext cx="746336" cy="105894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940BDC8-CD40-A8A1-610C-94A946157FD0}"/>
                    </a:ext>
                  </a:extLst>
                </p:cNvPr>
                <p:cNvSpPr txBox="1"/>
                <p:nvPr/>
              </p:nvSpPr>
              <p:spPr>
                <a:xfrm>
                  <a:off x="5924551" y="2801168"/>
                  <a:ext cx="1281633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940BDC8-CD40-A8A1-610C-94A946157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4551" y="2801168"/>
                  <a:ext cx="1281633" cy="30431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D75CA38-F99A-4252-362F-2CA5D0A2496B}"/>
                    </a:ext>
                  </a:extLst>
                </p:cNvPr>
                <p:cNvSpPr txBox="1"/>
                <p:nvPr/>
              </p:nvSpPr>
              <p:spPr>
                <a:xfrm>
                  <a:off x="5715969" y="3536875"/>
                  <a:ext cx="1698798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D75CA38-F99A-4252-362F-2CA5D0A249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969" y="3536875"/>
                  <a:ext cx="1698798" cy="30431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20CC383-720B-9134-9C8F-2C04F68C0B4E}"/>
                    </a:ext>
                  </a:extLst>
                </p:cNvPr>
                <p:cNvSpPr txBox="1"/>
                <p:nvPr/>
              </p:nvSpPr>
              <p:spPr>
                <a:xfrm>
                  <a:off x="5753511" y="4286857"/>
                  <a:ext cx="1623714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20CC383-720B-9134-9C8F-2C04F68C0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3511" y="4286857"/>
                  <a:ext cx="1623714" cy="30431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13301F7-34E2-1A80-CA19-18EFF73DE368}"/>
                    </a:ext>
                  </a:extLst>
                </p:cNvPr>
                <p:cNvSpPr txBox="1"/>
                <p:nvPr/>
              </p:nvSpPr>
              <p:spPr>
                <a:xfrm>
                  <a:off x="5715969" y="5008723"/>
                  <a:ext cx="1698798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13301F7-34E2-1A80-CA19-18EFF73DE3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969" y="5008723"/>
                  <a:ext cx="1698798" cy="30431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7B2B76F-99D3-7774-753C-6DF2DEB39ABE}"/>
                    </a:ext>
                  </a:extLst>
                </p:cNvPr>
                <p:cNvSpPr txBox="1"/>
                <p:nvPr/>
              </p:nvSpPr>
              <p:spPr>
                <a:xfrm>
                  <a:off x="7300425" y="5490012"/>
                  <a:ext cx="1328056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7B2B76F-99D3-7774-753C-6DF2DEB39A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0425" y="5490012"/>
                  <a:ext cx="1328056" cy="30431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5317243-171F-2A03-FC5A-D41DB1CECCA1}"/>
              </a:ext>
            </a:extLst>
          </p:cNvPr>
          <p:cNvSpPr/>
          <p:nvPr/>
        </p:nvSpPr>
        <p:spPr>
          <a:xfrm>
            <a:off x="359011" y="2406561"/>
            <a:ext cx="2336482" cy="3463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632191D-BAC5-4A87-59C6-884C0F49F777}"/>
              </a:ext>
            </a:extLst>
          </p:cNvPr>
          <p:cNvGrpSpPr/>
          <p:nvPr/>
        </p:nvGrpSpPr>
        <p:grpSpPr>
          <a:xfrm>
            <a:off x="418406" y="2488721"/>
            <a:ext cx="2376920" cy="3331603"/>
            <a:chOff x="3437693" y="2518783"/>
            <a:chExt cx="2376920" cy="33316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B43E24E-25DA-1A74-C53A-DE846424BFF9}"/>
                    </a:ext>
                  </a:extLst>
                </p:cNvPr>
                <p:cNvSpPr txBox="1"/>
                <p:nvPr/>
              </p:nvSpPr>
              <p:spPr>
                <a:xfrm>
                  <a:off x="3437693" y="2518783"/>
                  <a:ext cx="1327590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𝑊𝑒𝑎𝑡h𝑒𝑟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B43E24E-25DA-1A74-C53A-DE846424B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7693" y="2518783"/>
                  <a:ext cx="1327590" cy="323332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2255F3C-8316-7036-E425-995A3ED02C12}"/>
                    </a:ext>
                  </a:extLst>
                </p:cNvPr>
                <p:cNvSpPr txBox="1"/>
                <p:nvPr/>
              </p:nvSpPr>
              <p:spPr>
                <a:xfrm>
                  <a:off x="3464743" y="3253519"/>
                  <a:ext cx="1273491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𝑉𝑒𝑙𝑜𝑐𝑖𝑡𝑦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2255F3C-8316-7036-E425-995A3ED02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4743" y="3253519"/>
                  <a:ext cx="1273491" cy="323332"/>
                </a:xfrm>
                <a:prstGeom prst="ellipse">
                  <a:avLst/>
                </a:prstGeom>
                <a:blipFill>
                  <a:blip r:embed="rId17"/>
                  <a:stretch>
                    <a:fillRect b="-740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FC5B-2199-5B06-7F83-410110CE52D7}"/>
                    </a:ext>
                  </a:extLst>
                </p:cNvPr>
                <p:cNvSpPr txBox="1"/>
                <p:nvPr/>
              </p:nvSpPr>
              <p:spPr>
                <a:xfrm>
                  <a:off x="3443960" y="3988255"/>
                  <a:ext cx="1315056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𝐿𝑜𝑐𝑎𝑡𝑖𝑜𝑛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FC5B-2199-5B06-7F83-410110CE52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3960" y="3988255"/>
                  <a:ext cx="1315056" cy="323332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9E3829EA-35B6-68D9-FFE4-5F71FF5DE528}"/>
                    </a:ext>
                  </a:extLst>
                </p:cNvPr>
                <p:cNvSpPr txBox="1"/>
                <p:nvPr/>
              </p:nvSpPr>
              <p:spPr>
                <a:xfrm>
                  <a:off x="3510322" y="4722992"/>
                  <a:ext cx="1182333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𝐹𝑎𝑖𝑙𝑢𝑟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9E3829EA-35B6-68D9-FFE4-5F71FF5DE5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0322" y="4722992"/>
                  <a:ext cx="1182333" cy="323332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C126767-B9B6-C1B9-05CB-FE840AC5A1D3}"/>
                    </a:ext>
                  </a:extLst>
                </p:cNvPr>
                <p:cNvSpPr txBox="1"/>
                <p:nvPr/>
              </p:nvSpPr>
              <p:spPr>
                <a:xfrm>
                  <a:off x="4759136" y="5208866"/>
                  <a:ext cx="761354" cy="323332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𝑏𝑠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C126767-B9B6-C1B9-05CB-FE840AC5A1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9136" y="5208866"/>
                  <a:ext cx="761354" cy="323332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4EA902A-6BED-2457-975E-14045B20C1DD}"/>
                </a:ext>
              </a:extLst>
            </p:cNvPr>
            <p:cNvCxnSpPr>
              <a:cxnSpLocks/>
              <a:stCxn id="50" idx="6"/>
              <a:endCxn id="51" idx="0"/>
            </p:cNvCxnSpPr>
            <p:nvPr/>
          </p:nvCxnSpPr>
          <p:spPr>
            <a:xfrm>
              <a:off x="4692655" y="4884658"/>
              <a:ext cx="447158" cy="32420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5516D49-0ECD-0F7D-0FEB-FC1C06EDC222}"/>
                </a:ext>
              </a:extLst>
            </p:cNvPr>
            <p:cNvCxnSpPr>
              <a:cxnSpLocks/>
              <a:stCxn id="49" idx="6"/>
              <a:endCxn id="51" idx="0"/>
            </p:cNvCxnSpPr>
            <p:nvPr/>
          </p:nvCxnSpPr>
          <p:spPr>
            <a:xfrm>
              <a:off x="4759016" y="4149921"/>
              <a:ext cx="380797" cy="105894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776953E-4659-B3F0-2935-D8391038AFC4}"/>
                    </a:ext>
                  </a:extLst>
                </p:cNvPr>
                <p:cNvSpPr txBox="1"/>
                <p:nvPr/>
              </p:nvSpPr>
              <p:spPr>
                <a:xfrm>
                  <a:off x="3711990" y="2854827"/>
                  <a:ext cx="778996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776953E-4659-B3F0-2935-D8391038AF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1990" y="2854827"/>
                  <a:ext cx="778996" cy="30431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3B007E5-7E54-0EB4-50E4-9AE4229127F8}"/>
                    </a:ext>
                  </a:extLst>
                </p:cNvPr>
                <p:cNvSpPr txBox="1"/>
                <p:nvPr/>
              </p:nvSpPr>
              <p:spPr>
                <a:xfrm>
                  <a:off x="3737414" y="3580260"/>
                  <a:ext cx="728148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3B007E5-7E54-0EB4-50E4-9AE4229127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7414" y="3580260"/>
                  <a:ext cx="728148" cy="304314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7DD0FAA-B0D4-07FA-0000-AE67CD41071C}"/>
                    </a:ext>
                  </a:extLst>
                </p:cNvPr>
                <p:cNvSpPr txBox="1"/>
                <p:nvPr/>
              </p:nvSpPr>
              <p:spPr>
                <a:xfrm>
                  <a:off x="3749533" y="4319968"/>
                  <a:ext cx="703911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7DD0FAA-B0D4-07FA-0000-AE67CD410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533" y="4319968"/>
                  <a:ext cx="703911" cy="304314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D9D5E0C-ED89-04C2-9FF8-95A0C3C11EEA}"/>
                    </a:ext>
                  </a:extLst>
                </p:cNvPr>
                <p:cNvSpPr txBox="1"/>
                <p:nvPr/>
              </p:nvSpPr>
              <p:spPr>
                <a:xfrm>
                  <a:off x="3739434" y="5052108"/>
                  <a:ext cx="724109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D9D5E0C-ED89-04C2-9FF8-95A0C3C11E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9434" y="5052108"/>
                  <a:ext cx="724109" cy="30431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9C9AB57-1035-E565-505B-69CACD0292F7}"/>
                    </a:ext>
                  </a:extLst>
                </p:cNvPr>
                <p:cNvSpPr txBox="1"/>
                <p:nvPr/>
              </p:nvSpPr>
              <p:spPr>
                <a:xfrm>
                  <a:off x="4465013" y="5546072"/>
                  <a:ext cx="1349600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9C9AB57-1035-E565-505B-69CACD0292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5013" y="5546072"/>
                  <a:ext cx="1349600" cy="304314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E85716E-B32E-9EAE-342A-335834F9C4D8}"/>
              </a:ext>
            </a:extLst>
          </p:cNvPr>
          <p:cNvGrpSpPr/>
          <p:nvPr/>
        </p:nvGrpSpPr>
        <p:grpSpPr>
          <a:xfrm>
            <a:off x="9849186" y="3557573"/>
            <a:ext cx="1916355" cy="1161533"/>
            <a:chOff x="9602382" y="4360324"/>
            <a:chExt cx="1916355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E5F35D1-8875-BC0E-592F-E2CFEAACE7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87523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E5F35D1-8875-BC0E-592F-E2CFEAACE7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87523" cy="415661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33F5AA8-93D9-E774-5302-56321E730EDF}"/>
                </a:ext>
              </a:extLst>
            </p:cNvPr>
            <p:cNvCxnSpPr>
              <a:cxnSpLocks/>
              <a:stCxn id="35" idx="4"/>
              <a:endCxn id="33" idx="0"/>
            </p:cNvCxnSpPr>
            <p:nvPr/>
          </p:nvCxnSpPr>
          <p:spPr>
            <a:xfrm>
              <a:off x="10623849" y="4775985"/>
              <a:ext cx="1127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7B608C3-018E-A14D-9EE2-84D3748213E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9316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7B608C3-018E-A14D-9EE2-84D3748213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93161" cy="415661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5E8AFC1-3977-2A74-3D0D-C74FE1769139}"/>
                </a:ext>
              </a:extLst>
            </p:cNvPr>
            <p:cNvCxnSpPr>
              <a:cxnSpLocks/>
              <a:stCxn id="63" idx="6"/>
              <a:endCxn id="35" idx="2"/>
            </p:cNvCxnSpPr>
            <p:nvPr/>
          </p:nvCxnSpPr>
          <p:spPr>
            <a:xfrm>
              <a:off x="9602382" y="4568155"/>
              <a:ext cx="47488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5E3022F1-03F3-8CDA-AA4B-AE6527B722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4778192"/>
                  </p:ext>
                </p:extLst>
              </p:nvPr>
            </p:nvGraphicFramePr>
            <p:xfrm>
              <a:off x="10291887" y="5067298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5E3022F1-03F3-8CDA-AA4B-AE6527B722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4778192"/>
                  </p:ext>
                </p:extLst>
              </p:nvPr>
            </p:nvGraphicFramePr>
            <p:xfrm>
              <a:off x="10291887" y="5067298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2273" r="-168182" b="-186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61644" r="-1370" b="-1869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2273" t="-109524" r="-168182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61644" t="-109524" r="-1370" b="-10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2273" t="-209524" r="-168182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61644" t="-209524" r="-1370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1FED65F6-E010-4781-C1BC-970A977D65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9719586"/>
                  </p:ext>
                </p:extLst>
              </p:nvPr>
            </p:nvGraphicFramePr>
            <p:xfrm>
              <a:off x="8379116" y="5067298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1FED65F6-E010-4781-C1BC-970A977D65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9719586"/>
                  </p:ext>
                </p:extLst>
              </p:nvPr>
            </p:nvGraphicFramePr>
            <p:xfrm>
              <a:off x="8379116" y="5067298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r="-193182" b="-186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l="-53012" r="-2410" b="-1869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t="-109524" r="-193182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l="-53012" t="-109524" r="-2410" b="-10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t="-209524" r="-193182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l="-53012" t="-209524" r="-2410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93530A00-665B-7343-BE0A-13B62D142A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2047608"/>
                  </p:ext>
                </p:extLst>
              </p:nvPr>
            </p:nvGraphicFramePr>
            <p:xfrm>
              <a:off x="10469245" y="280899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93530A00-665B-7343-BE0A-13B62D142A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2047608"/>
                  </p:ext>
                </p:extLst>
              </p:nvPr>
            </p:nvGraphicFramePr>
            <p:xfrm>
              <a:off x="10469245" y="280899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0"/>
                          <a:stretch>
                            <a:fillRect l="-1923" t="-4545" r="-192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0"/>
                          <a:stretch>
                            <a:fillRect l="-1923" t="-109524" r="-1923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70F53AD-EE93-6787-1776-480A9D9CE5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71296" y="2884532"/>
                <a:ext cx="110614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70F53AD-EE93-6787-1776-480A9D9CE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1296" y="2884532"/>
                <a:ext cx="1106145" cy="415661"/>
              </a:xfrm>
              <a:prstGeom prst="ellipse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260D1A5-9448-FD89-BB16-4A40C1DF01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7209" y="3557573"/>
                <a:ext cx="1401977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260D1A5-9448-FD89-BB16-4A40C1DF0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09" y="3557573"/>
                <a:ext cx="1401977" cy="415661"/>
              </a:xfrm>
              <a:prstGeom prst="ellipse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44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15224CC-BF7E-3C65-C3E2-D327285A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51" y="904869"/>
            <a:ext cx="11472051" cy="575329"/>
          </a:xfrm>
        </p:spPr>
        <p:txBody>
          <a:bodyPr/>
          <a:lstStyle/>
          <a:p>
            <a:r>
              <a:rPr lang="en-DE"/>
              <a:t>Factored 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2C36EF7-FD61-AE2D-B049-381A5E912D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9351" y="1665066"/>
                <a:ext cx="11472051" cy="4240848"/>
              </a:xfrm>
            </p:spPr>
            <p:txBody>
              <a:bodyPr/>
              <a:lstStyle/>
              <a:p>
                <a:r>
                  <a:rPr lang="en-GB" dirty="0"/>
                  <a:t>MDP with its state space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structured according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, which in general means that</a:t>
                </a:r>
              </a:p>
              <a:p>
                <a:pPr lvl="1"/>
                <a:r>
                  <a:rPr lang="en-GB" dirty="0"/>
                  <a:t>Transition probability distribution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dirty="0"/>
                  <a:t> is given by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Or using the template notation: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GB" dirty="0"/>
                  <a:t> is given by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Note that the overall size of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does not increase as the state space size is identical</a:t>
                </a:r>
              </a:p>
              <a:p>
                <a:pPr lvl="1"/>
                <a:r>
                  <a:rPr lang="en-GB" dirty="0"/>
                  <a:t>Given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represent features of (hopefully weakly) connected parts of a system,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can be factored according to (conditional) independences ➝ often represented using a DBN</a:t>
                </a:r>
              </a:p>
              <a:p>
                <a:pPr lvl="2"/>
                <a:r>
                  <a:rPr lang="en-GB" dirty="0"/>
                  <a:t>Factorisation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: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pa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GB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 :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2C36EF7-FD61-AE2D-B049-381A5E912D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351" y="1665066"/>
                <a:ext cx="11472051" cy="4240848"/>
              </a:xfrm>
              <a:blipFill>
                <a:blip r:embed="rId2"/>
                <a:stretch>
                  <a:fillRect l="-1549" t="-2985" r="-1106" b="-2776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9EC2E-1ABE-6421-8708-3FF854F004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9D6EF-CEA5-179B-778B-6573F7F72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D66A2-73CB-FFE3-8243-0D3FCDAAF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659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15224CC-BF7E-3C65-C3E2-D327285A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51" y="904869"/>
            <a:ext cx="11472051" cy="575329"/>
          </a:xfrm>
        </p:spPr>
        <p:txBody>
          <a:bodyPr/>
          <a:lstStyle/>
          <a:p>
            <a:r>
              <a:rPr lang="en-DE"/>
              <a:t>Factored MDPs: Actions and Rewards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C36EF7-FD61-AE2D-B049-381A5E912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51" y="1665066"/>
            <a:ext cx="11472051" cy="4240848"/>
          </a:xfrm>
        </p:spPr>
        <p:txBody>
          <a:bodyPr/>
          <a:lstStyle/>
          <a:p>
            <a:r>
              <a:rPr lang="en-GB" dirty="0"/>
              <a:t>To be correct, the DBN just described is a standard DBN extended with random variable nodes for actions, whose assignment we want to determine, and reward nodes to denote that a reward function outputs a reward depending on the state (and action)</a:t>
            </a:r>
          </a:p>
          <a:p>
            <a:pPr lvl="1"/>
            <a:r>
              <a:rPr lang="en-GB" dirty="0"/>
              <a:t>BN extended with so-called decision and utility nodes called </a:t>
            </a:r>
            <a:r>
              <a:rPr lang="en-GB" dirty="0">
                <a:solidFill>
                  <a:schemeClr val="accent1"/>
                </a:solidFill>
              </a:rPr>
              <a:t>influence or decision diagram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9EC2E-1ABE-6421-8708-3FF854F004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9D6EF-CEA5-179B-778B-6573F7F72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D66A2-73CB-FFE3-8243-0D3FCDAAF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E4C33-E9BA-21C7-F40F-76843A28E2BE}"/>
              </a:ext>
            </a:extLst>
          </p:cNvPr>
          <p:cNvSpPr txBox="1"/>
          <p:nvPr/>
        </p:nvSpPr>
        <p:spPr>
          <a:xfrm>
            <a:off x="966534" y="4979385"/>
            <a:ext cx="10258932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38" lvl="2"/>
            <a:r>
              <a:rPr lang="en-GB" i="1" dirty="0"/>
              <a:t>Side note</a:t>
            </a:r>
            <a:r>
              <a:rPr lang="en-GB" dirty="0"/>
              <a:t>: Since the state in MDPs is fully observable, every random variable in a DBN is observable, which is not the general case for DBNs, where usually there is a set of latent variables, which are never observed and as such often queried, and a set of evidence variables, which are usually observed (save for sensor failures).</a:t>
            </a:r>
          </a:p>
        </p:txBody>
      </p:sp>
    </p:spTree>
    <p:extLst>
      <p:ext uri="{BB962C8B-B14F-4D97-AF65-F5344CB8AC3E}">
        <p14:creationId xmlns:p14="http://schemas.microsoft.com/office/powerpoint/2010/main" val="3649339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Content: Planning and 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18000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Refinement</a:t>
            </a:r>
            <a:r>
              <a:rPr lang="en-GB" dirty="0"/>
              <a:t> Methods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Temporal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Nondeterministic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Probabilistic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01638" indent="-401638">
              <a:buFont typeface="+mj-lt"/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 By </a:t>
            </a:r>
            <a:r>
              <a:rPr lang="en-GB" b="1" dirty="0">
                <a:solidFill>
                  <a:schemeClr val="accent1"/>
                </a:solidFill>
              </a:rPr>
              <a:t>Decision Making</a:t>
            </a:r>
          </a:p>
          <a:p>
            <a:pPr marL="722047" lvl="1" indent="-457200">
              <a:buFont typeface="+mj-lt"/>
              <a:buAutoNum type="alphaUcPeriod"/>
            </a:pPr>
            <a:r>
              <a:rPr lang="en-GB" i="1" dirty="0">
                <a:solidFill>
                  <a:schemeClr val="accent1"/>
                </a:solidFill>
              </a:rPr>
              <a:t>Foundations</a:t>
            </a:r>
          </a:p>
          <a:p>
            <a:pPr marL="722047" lvl="1" indent="-457200">
              <a:buFont typeface="+mj-lt"/>
              <a:buAutoNum type="alphaUcPeriod"/>
            </a:pPr>
            <a:r>
              <a:rPr lang="en-GB" i="1" dirty="0">
                <a:solidFill>
                  <a:schemeClr val="accent1"/>
                </a:solidFill>
              </a:rPr>
              <a:t>Extensions</a:t>
            </a:r>
          </a:p>
          <a:p>
            <a:pPr marL="722047" lvl="1" indent="-457200">
              <a:buFont typeface="+mj-lt"/>
              <a:buAutoNum type="alphaUcPeriod"/>
            </a:pPr>
            <a:r>
              <a:rPr lang="en-GB" i="1" dirty="0">
                <a:solidFill>
                  <a:schemeClr val="accent1"/>
                </a:solidFill>
              </a:rPr>
              <a:t>Structure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Lifted DecPOMDPs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Factored MDPs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First-order MDPs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Human-aware</a:t>
            </a:r>
            <a:r>
              <a:rPr lang="en-GB" dirty="0"/>
              <a:t> Planning</a:t>
            </a:r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46152-C723-1D4F-B568-FE9436629C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07295-670C-8F46-915F-E34841E1C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61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15224CC-BF7E-3C65-C3E2-D327285A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51" y="904869"/>
            <a:ext cx="11472051" cy="575329"/>
          </a:xfrm>
        </p:spPr>
        <p:txBody>
          <a:bodyPr/>
          <a:lstStyle/>
          <a:p>
            <a:r>
              <a:rPr lang="en-DE"/>
              <a:t>Factored MDPs: Actions and Rewards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2C36EF7-FD61-AE2D-B049-381A5E912D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9351" y="1665066"/>
                <a:ext cx="11472051" cy="4240848"/>
              </a:xfrm>
            </p:spPr>
            <p:txBody>
              <a:bodyPr/>
              <a:lstStyle/>
              <a:p>
                <a:r>
                  <a:rPr lang="en-GB" dirty="0"/>
                  <a:t>What about rewards?</a:t>
                </a:r>
                <a:br>
                  <a:rPr lang="en-GB" dirty="0"/>
                </a:br>
                <a:r>
                  <a:rPr lang="en-GB" dirty="0"/>
                  <a:t>If the reward remains a function over the complete state space without any factorisation, we have not gained much</a:t>
                </a:r>
              </a:p>
              <a:p>
                <a:r>
                  <a:rPr lang="en-GB" dirty="0"/>
                  <a:t>But remember: Multi-attribute utility theory</a:t>
                </a:r>
              </a:p>
              <a:p>
                <a:pPr lvl="1"/>
                <a:r>
                  <a:rPr lang="en-GB" dirty="0"/>
                  <a:t>Reward function with preference independence between subsets of random variables </a:t>
                </a:r>
                <a:br>
                  <a:rPr lang="en-GB" dirty="0"/>
                </a:br>
                <a:r>
                  <a:rPr lang="en-GB" dirty="0"/>
                  <a:t>➝ additive reward function</a:t>
                </a:r>
              </a:p>
              <a:p>
                <a:pPr lvl="2"/>
                <a:r>
                  <a:rPr lang="en-GB" dirty="0"/>
                  <a:t>Factorisation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: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3"/>
                <a:r>
                  <a:rPr lang="en-GB" dirty="0"/>
                  <a:t>Best case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Compare factorisation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pa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2C36EF7-FD61-AE2D-B049-381A5E912D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351" y="1665066"/>
                <a:ext cx="11472051" cy="4240848"/>
              </a:xfrm>
              <a:blipFill>
                <a:blip r:embed="rId2"/>
                <a:stretch>
                  <a:fillRect l="-1549" t="-2985" r="-442" b="-1014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9EC2E-1ABE-6421-8708-3FF854F004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9D6EF-CEA5-179B-778B-6573F7F72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D66A2-73CB-FFE3-8243-0D3FCDAAF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773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B5DDC-997A-EC1D-9B2E-4558B16E6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MDPs: Space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159D0E-92E5-15E5-5BCA-C040302E7B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With a structured state space, representation size down</a:t>
                </a:r>
              </a:p>
              <a:p>
                <a:pPr lvl="1"/>
                <a:r>
                  <a:rPr lang="en-GB" dirty="0"/>
                  <a:t>Given</a:t>
                </a:r>
              </a:p>
              <a:p>
                <a:pPr lvl="2"/>
                <a:r>
                  <a:rPr lang="en-GB" dirty="0"/>
                  <a:t>State space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features and a maximum domain size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GB" b="0" dirty="0"/>
              </a:p>
              <a:p>
                <a:pPr lvl="2"/>
                <a:r>
                  <a:rPr lang="en-GB" dirty="0"/>
                  <a:t>DBN over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features and a maximum domain size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1,…,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pa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  <m:r>
                      <a:rPr lang="de-DE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Given action space of size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GB" b="0" dirty="0"/>
              </a:p>
              <a:p>
                <a:pPr lvl="1"/>
                <a:r>
                  <a:rPr lang="en-GB" dirty="0"/>
                  <a:t>Space complexity</a:t>
                </a:r>
                <a:endParaRPr lang="en-GB" b="0" dirty="0"/>
              </a:p>
              <a:p>
                <a:pPr lvl="2"/>
                <a:r>
                  <a:rPr lang="en-GB" dirty="0"/>
                  <a:t>Transition function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dirty="0"/>
                  <a:t>:	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GB" dirty="0"/>
                  <a:t> 	vs.	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Reward function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GB" dirty="0"/>
                  <a:t>: 		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		vs.	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159D0E-92E5-15E5-5BCA-C040302E7B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A58F3-7900-4A41-DF69-75E9834366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FD161-37EE-A131-AF0A-46696F9C6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80141-353E-03E8-E7CF-FCB3B944B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631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F5F36-A1AA-9127-43A5-34760B10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Solving Factored 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1DD9EB-B6EC-875B-B20E-4DA0F3C131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Bellman equation: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dom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Becomes</a:t>
                </a:r>
              </a:p>
              <a:p>
                <a:pPr marL="258503" lvl="1" indent="0">
                  <a:buNone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b="0" i="1" dirty="0">
                    <a:latin typeface="Cambria Math" panose="02040503050406030204" pitchFamily="18" charset="0"/>
                  </a:rPr>
                  <a:t> </a:t>
                </a:r>
                <a:br>
                  <a:rPr lang="de-DE" b="0" i="1" dirty="0">
                    <a:latin typeface="Cambria Math" panose="02040503050406030204" pitchFamily="18" charset="0"/>
                  </a:rPr>
                </a:br>
                <a:br>
                  <a:rPr lang="de-DE" sz="500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dom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  <m:sup/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Sup>
                                    <m:sSubSup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dom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∏"/>
                                      <m:ctrlPr>
                                        <a:rPr lang="en-GB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r>
                                        <a:rPr lang="en-GB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ctrlPr>
                                            <a:rPr lang="en-GB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de-DE" b="0" i="1" smtClean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</m: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pa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GB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de-DE" b="0" i="1" smtClean="0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GB" i="1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𝜏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GB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d>
                                        <m:d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,…,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GB" dirty="0"/>
              </a:p>
              <a:p>
                <a:pPr lvl="3"/>
                <a:endParaRPr lang="en-GB" dirty="0"/>
              </a:p>
              <a:p>
                <a:r>
                  <a:rPr lang="en-GB" dirty="0"/>
                  <a:t>Unfortunately, a factored MDP does not induce a factored value function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One way to go: concentrate on value functions that have a factored representation</a:t>
                </a:r>
              </a:p>
              <a:p>
                <a:pPr lvl="2"/>
                <a:r>
                  <a:rPr lang="en-GB" dirty="0"/>
                  <a:t>Approximate the unfactored value function with a factored one</a:t>
                </a:r>
              </a:p>
              <a:p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1DD9EB-B6EC-875B-B20E-4DA0F3C131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2687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01B31-478C-DBC5-7989-D473137938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6B5A9-18E0-A127-1620-F95E771E6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6199C-7031-CC37-201A-9B6ADF727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51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DE21E-8D45-628F-9F15-4A802493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Linear Value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3AF5AC-79C8-2AF3-FD94-63F3E85E14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>
                    <a:solidFill>
                      <a:schemeClr val="accent1"/>
                    </a:solidFill>
                  </a:rPr>
                  <a:t>Linear value function</a:t>
                </a:r>
                <a:r>
                  <a:rPr lang="en-DE"/>
                  <a:t>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/>
                  <a:t> over a set of </a:t>
                </a:r>
                <a:r>
                  <a:rPr lang="en-DE">
                    <a:solidFill>
                      <a:schemeClr val="accent6"/>
                    </a:solidFill>
                  </a:rPr>
                  <a:t>basis functions</a:t>
                </a:r>
                <a:r>
                  <a:rPr lang="en-DE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DE"/>
                  <a:t>Function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/>
                  <a:t> that can be written as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DE"/>
                  <a:t> for some coefficients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DE"/>
              </a:p>
              <a:p>
                <a:pPr lvl="2"/>
                <a:r>
                  <a:rPr lang="en-DE"/>
                  <a:t>Let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DE"/>
                  <a:t> be the linear subspace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DE"/>
                  <a:t> spanned by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DE"/>
              </a:p>
              <a:p>
                <a:pPr lvl="2"/>
                <a:r>
                  <a:rPr lang="en-DE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DE"/>
                  <a:t> be an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DE"/>
                  <a:t> matrix  whose columns are the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DE"/>
                  <a:t> basis functions viewed as vectors</a:t>
                </a:r>
              </a:p>
              <a:p>
                <a:pPr lvl="2"/>
                <a:r>
                  <a:rPr lang="en-DE"/>
                  <a:t>Then,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/>
                  <a:t> can be written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Hw</m:t>
                    </m:r>
                  </m:oMath>
                </a14:m>
                <a:endParaRPr lang="en-DE"/>
              </a:p>
              <a:p>
                <a:pPr lvl="1"/>
                <a:r>
                  <a:rPr lang="en-GB" dirty="0"/>
                  <a:t>Equivalent expressive power to, e.g., single layer neural network </a:t>
                </a:r>
              </a:p>
              <a:p>
                <a:pPr lvl="2"/>
                <a:r>
                  <a:rPr lang="en-GB" dirty="0"/>
                  <a:t>Features corresponding to the basis functions </a:t>
                </a:r>
              </a:p>
              <a:p>
                <a:pPr lvl="2"/>
                <a:r>
                  <a:rPr lang="en-GB" dirty="0"/>
                  <a:t>Optimise the coefficients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GB" dirty="0"/>
                  <a:t> to obtain a good approximation for true value function</a:t>
                </a:r>
              </a:p>
              <a:p>
                <a:pPr lvl="1"/>
                <a:r>
                  <a:rPr lang="en-GB" dirty="0"/>
                  <a:t>Separates the problem of defining a reasonable space of features and the induced space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GB" dirty="0"/>
                  <a:t>, from the problem of searching within the space</a:t>
                </a:r>
              </a:p>
              <a:p>
                <a:pPr lvl="2"/>
                <a:r>
                  <a:rPr lang="en-GB" dirty="0"/>
                  <a:t>Former problem is typically purview of domain experts, latter is focus of analysis + algorithmic design</a:t>
                </a:r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3AF5AC-79C8-2AF3-FD94-63F3E85E14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4478" b="-29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CB1D7-78A0-0C2A-6919-F109E60E80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6B2C7-9EEE-74C4-EAA3-0F58AAA1D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7C9DF-45A6-7513-C192-BE0A2073B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98B0D-5B39-7C62-E45B-359ADE31E36F}"/>
              </a:ext>
            </a:extLst>
          </p:cNvPr>
          <p:cNvSpPr txBox="1"/>
          <p:nvPr/>
        </p:nvSpPr>
        <p:spPr>
          <a:xfrm>
            <a:off x="3454543" y="6253756"/>
            <a:ext cx="52822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Carlos Guestrin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MBX10"/>
              </a:rPr>
              <a:t>,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Daphne Koller, Ronald Parr, and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Shobha Venkataraman: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Efficient Solution Algorithms for Factored MDPs. In </a:t>
            </a:r>
            <a:r>
              <a:rPr lang="en-GB" sz="1100" i="1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Journal of Artificial Intelligence Research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, 2003.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7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0BBA-C790-5CB8-B904-77B0FFB2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Approximate Policy Iteration with Linear Value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26664-5D62-E6F2-D19F-A19538D239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Restrict policy iteration algorithm to only use </a:t>
                </a:r>
                <a:br>
                  <a:rPr lang="en-DE"/>
                </a:br>
                <a:r>
                  <a:rPr lang="en-DE"/>
                  <a:t>value functions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/>
                  <a:t> within the provided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DE"/>
              </a:p>
              <a:p>
                <a:pPr lvl="1"/>
                <a:r>
                  <a:rPr lang="en-DE"/>
                  <a:t>Policy improvement as before</a:t>
                </a:r>
              </a:p>
              <a:p>
                <a:pPr lvl="1"/>
                <a:r>
                  <a:rPr lang="en-DE"/>
                  <a:t>Policy evaluation changes</a:t>
                </a:r>
              </a:p>
              <a:p>
                <a:pPr lvl="2"/>
                <a:r>
                  <a:rPr lang="en-DE"/>
                  <a:t>Whenever policy iteration takes a step that results </a:t>
                </a:r>
                <a:br>
                  <a:rPr lang="en-DE"/>
                </a:br>
                <a:r>
                  <a:rPr lang="en-DE"/>
                  <a:t>in a</a:t>
                </a:r>
                <a:r>
                  <a:rPr lang="en-DE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/>
                  <a:t> outside of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DE"/>
                  <a:t>, project result back into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DE"/>
                  <a:t> by </a:t>
                </a:r>
                <a:br>
                  <a:rPr lang="en-DE"/>
                </a:br>
                <a:r>
                  <a:rPr lang="en-DE"/>
                  <a:t>finding a value function within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DE"/>
                  <a:t> closest to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endParaRPr lang="en-DE"/>
              </a:p>
              <a:p>
                <a:r>
                  <a:rPr lang="en-DE"/>
                  <a:t>Projection operator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endParaRPr lang="en-DE"/>
              </a:p>
              <a:p>
                <a:pPr lvl="1"/>
                <a:r>
                  <a:rPr lang="en-DE"/>
                  <a:t>Mapping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: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DE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DE"/>
                  <a:t> is said to be a projection w.r.t. a norm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DE"/>
                  <a:t>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Π</m:t>
                    </m:r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DE"/>
                  <a:t>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func>
                      <m:func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w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Hw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</m:d>
                      </m:e>
                    </m:func>
                  </m:oMath>
                </a14:m>
                <a:endParaRPr lang="en-DE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DE"/>
                  <a:t> is the linear combination of the basis functions that is closest to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/>
                  <a:t> w.r.t. chosen norm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26664-5D62-E6F2-D19F-A19538D239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EE084-E4BD-2482-51E0-A6C1059E84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B0E1C-5DDF-C136-BDFB-30BF9AE71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0431A-5919-0FD6-27FE-B5CF534B9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C17C6-1A11-4C72-E4BA-66CAE153C90B}"/>
              </a:ext>
            </a:extLst>
          </p:cNvPr>
          <p:cNvSpPr txBox="1"/>
          <p:nvPr/>
        </p:nvSpPr>
        <p:spPr>
          <a:xfrm>
            <a:off x="3454543" y="6253756"/>
            <a:ext cx="52822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Carlos Guestrin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MBX10"/>
              </a:rPr>
              <a:t>,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Daphne Koller, Ronald Parr, and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Shobha Venkataraman: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Efficient Solution Algorithms for Factored MDPs. In </a:t>
            </a:r>
            <a:r>
              <a:rPr lang="en-GB" sz="1100" i="1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Journal of Artificial Intelligence Research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, 2003.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61864-2DB3-423F-F619-16665B40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175" y="1480198"/>
            <a:ext cx="5237825" cy="294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5598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Approximate Policy Iteration with Linear Value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Policy evaluation for a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en-DE"/>
              </a:p>
              <a:p>
                <a:pPr lvl="1"/>
                <a:r>
                  <a:rPr lang="en-GB" dirty="0"/>
                  <a:t>Value function — the value of acting according to the current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GB" dirty="0"/>
                  <a:t> — is approximated through a linear combination of basis functions</a:t>
                </a:r>
              </a:p>
              <a:p>
                <a:r>
                  <a:rPr lang="en-GB" dirty="0"/>
                  <a:t>Given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GB" dirty="0"/>
                  <a:t>, i.e., actions are fixed,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DE"/>
              </a:p>
              <a:p>
                <a:r>
                  <a:rPr lang="en-DE"/>
                  <a:t>Policy evaluation can be written in terms of matrices and vectors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/>
                  <a:t> and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/>
                  <a:t> as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/>
                  <a:t>-dimensional vectors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DE"/>
                  <a:t> as an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/>
                  <a:t>-dimensional matrix, denoted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</a:rPr>
                      <m:t>R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endParaRPr lang="en-DE"/>
              </a:p>
              <a:p>
                <a:pPr lvl="1"/>
                <a:r>
                  <a:rPr lang="en-DE"/>
                  <a:t>Then,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endParaRPr lang="en-DE"/>
              </a:p>
              <a:p>
                <a:pPr lvl="2"/>
                <a:r>
                  <a:rPr lang="en-DE"/>
                  <a:t>System of linear equations with one equation for each state ➝ approximate solution within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DE"/>
                  <a:t>: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Hw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THw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TH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DE"/>
              </a:p>
              <a:p>
                <a:pPr lvl="3"/>
                <a:r>
                  <a:rPr lang="en-DE"/>
                  <a:t>Problem: How to choose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DE"/>
                  <a:t> wisely, i.e., providing error bounds?</a:t>
                </a:r>
              </a:p>
              <a:p>
                <a:pPr lvl="3"/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321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Approximate Policy Iteration with Linear Value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Convergence and error analysis for MDPs use max-norm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dirty="0"/>
                  <a:t>) </a:t>
                </a:r>
                <a:br>
                  <a:rPr lang="en-GB" dirty="0"/>
                </a:br>
                <a:r>
                  <a:rPr lang="en-GB" dirty="0"/>
                  <a:t>➝ Tie projection operator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dirty="0"/>
                  <a:t> norm</a:t>
                </a:r>
              </a:p>
              <a:p>
                <a:r>
                  <a:rPr lang="en-GB" dirty="0"/>
                  <a:t>Minimising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dirty="0"/>
                  <a:t> norm studied in optimisation literature as the problem of finding the Chebyshev solution to an overdetermined linear system of equations</a:t>
                </a:r>
              </a:p>
              <a:p>
                <a:pPr lvl="1"/>
                <a:r>
                  <a:rPr lang="en-GB" dirty="0"/>
                  <a:t>I.e., finding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DE" dirty="0"/>
                  <a:t>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func>
                      <m:func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w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b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e>
                    </m:func>
                  </m:oMath>
                </a14:m>
                <a:endParaRPr lang="en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Algorithm due to Stiefel (1960) solves problem by linear programming:</a:t>
                </a:r>
              </a:p>
              <a:p>
                <a:pPr lvl="2"/>
                <a:r>
                  <a:rPr lang="en-GB" dirty="0"/>
                  <a:t>Variables: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de-DE" b="0" dirty="0"/>
                  <a:t>;</a:t>
                </a:r>
              </a:p>
              <a:p>
                <a:pPr lvl="2"/>
                <a:r>
                  <a:rPr lang="en-GB" dirty="0"/>
                  <a:t>Minimise: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/>
                  <a:t>;</a:t>
                </a:r>
              </a:p>
              <a:p>
                <a:pPr lvl="2"/>
                <a:r>
                  <a:rPr lang="en-GB" dirty="0"/>
                  <a:t>Subject to: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≥</m:t>
                    </m:r>
                    <m:nary>
                      <m:naryPr>
                        <m:chr m:val="∑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dirty="0"/>
                  <a:t> 	and</a:t>
                </a:r>
                <a:br>
                  <a:rPr lang="en-GB" dirty="0"/>
                </a:br>
                <a:r>
                  <a:rPr lang="en-GB" dirty="0"/>
                  <a:t>		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dirty="0"/>
                  <a:t>,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.</a:t>
                </a:r>
              </a:p>
              <a:p>
                <a:pPr lvl="3"/>
                <a:r>
                  <a:rPr lang="en-GB" dirty="0"/>
                  <a:t>At solution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is the Chebyshev solution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is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dirty="0"/>
                  <a:t> projection error</a:t>
                </a:r>
              </a:p>
              <a:p>
                <a:pPr lvl="1"/>
                <a:endParaRPr lang="en-GB" dirty="0"/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806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AEEE6F-CD40-57C7-A7B4-9A554B30F9FC}"/>
                  </a:ext>
                </a:extLst>
              </p:cNvPr>
              <p:cNvSpPr txBox="1"/>
              <p:nvPr/>
            </p:nvSpPr>
            <p:spPr>
              <a:xfrm>
                <a:off x="7510509" y="4211532"/>
                <a:ext cx="4243526" cy="12003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7938" lvl="3"/>
                <a:r>
                  <a:rPr lang="en-GB" b="0" dirty="0"/>
                  <a:t>Only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GB" dirty="0"/>
                  <a:t> variables but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constraints:</a:t>
                </a:r>
              </a:p>
              <a:p>
                <a:pPr marL="7938" lvl="3"/>
                <a:r>
                  <a:rPr lang="en-GB" dirty="0"/>
                  <a:t>Impractical in general but in factored MDPs with linear value functions, constraints can be represented efficiently ➝ tractable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AEEE6F-CD40-57C7-A7B4-9A554B30F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509" y="4211532"/>
                <a:ext cx="4243526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78F91600-363F-CC35-1D9C-CFA7C79B2637}"/>
              </a:ext>
            </a:extLst>
          </p:cNvPr>
          <p:cNvSpPr/>
          <p:nvPr/>
        </p:nvSpPr>
        <p:spPr>
          <a:xfrm>
            <a:off x="7270812" y="4128117"/>
            <a:ext cx="239697" cy="13671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6617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Value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Factored (linear) value function</a:t>
                </a:r>
              </a:p>
              <a:p>
                <a:pPr lvl="1"/>
                <a:r>
                  <a:rPr lang="en-GB" dirty="0"/>
                  <a:t>Linear function over the basis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where scope of each basis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restricted to some subset of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b="0" dirty="0"/>
              </a:p>
              <a:p>
                <a:pPr lvl="1"/>
                <a:r>
                  <a:rPr lang="en-GB" dirty="0"/>
                  <a:t>Goal: the scopes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b="0" dirty="0"/>
                  <a:t> correspond to cliques in graph of DBN representing transition model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b="0" dirty="0"/>
              </a:p>
              <a:p>
                <a:endParaRPr lang="en-GB" dirty="0"/>
              </a:p>
              <a:p>
                <a:r>
                  <a:rPr lang="en-GB" dirty="0"/>
                  <a:t>Not considered so far: How can we use this factored function to our advantage in policy evaluation where we need to</a:t>
                </a:r>
              </a:p>
              <a:p>
                <a:pPr lvl="1"/>
                <a:r>
                  <a:rPr lang="en-GB" dirty="0"/>
                  <a:t>Solve the value function as a combination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</a:p>
              <a:p>
                <a:pPr lvl="2"/>
                <a:r>
                  <a:rPr lang="en-GB" dirty="0"/>
                  <a:t>Problem: Sum over exponential state space</a:t>
                </a:r>
              </a:p>
              <a:p>
                <a:pPr lvl="1"/>
                <a:r>
                  <a:rPr lang="en-GB" dirty="0"/>
                  <a:t>Optimise the weights to have a good approximation</a:t>
                </a:r>
              </a:p>
              <a:p>
                <a:pPr lvl="2"/>
                <a:r>
                  <a:rPr lang="en-GB" dirty="0"/>
                  <a:t>Problem: LP with exponentially many constraints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209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687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Value Functions: Use in Q Value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Efficient computation of value function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) using Q value function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m:rPr>
                          <m:aln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𝒱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</m:e>
                      </m:nary>
                      <m:r>
                        <m:rPr>
                          <m:aln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p>
                                      <m:r>
                                        <a:rPr lang="en-GB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b="0" dirty="0">
                    <a:latin typeface="+mn-lt"/>
                  </a:rPr>
                  <a:t>Define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GB" b="0" dirty="0">
                    <a:latin typeface="+mn-lt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≔</m:t>
                    </m:r>
                    <m:nary>
                      <m:naryPr>
                        <m:chr m:val="∑"/>
                        <m:sup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/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GB" b="0" dirty="0">
                  <a:latin typeface="+mn-lt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:=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p>
                                      <m:r>
                                        <a:rPr lang="en-GB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nary>
                            <m:naryPr>
                              <m:chr m:val="∑"/>
                              <m:sup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  <m:sup/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1" i="1" smtClean="0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p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1" i="1" smtClean="0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p>
                                      <m:r>
                                        <a:rPr lang="en-GB" b="1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b="0" dirty="0"/>
                  <a:t>Can compute each basis function separately</a:t>
                </a:r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1462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683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Value Functions: Use in Q Value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b="0" dirty="0"/>
                  <a:t>Consider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≔</m:t>
                    </m:r>
                    <m:nary>
                      <m:naryPr>
                        <m:chr m:val="∑"/>
                        <m:sup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/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GB" b="0" dirty="0"/>
                  <a:t> factored</a:t>
                </a:r>
                <a:r>
                  <a:rPr lang="en-GB" dirty="0"/>
                  <a:t> as a DBN</a:t>
                </a:r>
                <a:r>
                  <a:rPr lang="en-GB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has restricted scope over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GB" b="1" dirty="0"/>
              </a:p>
              <a:p>
                <a:r>
                  <a:rPr lang="en-GB" dirty="0"/>
                  <a:t>Sum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conditioned on ancestors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anc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GB" dirty="0"/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0" smtClean="0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p>
                              <m:r>
                                <a:rPr lang="de-DE" b="1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p>
                              <m:r>
                                <a:rPr lang="de-DE" b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de-DE" b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∖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nary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Depends on the number of values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GB" dirty="0"/>
                  <a:t> can take, which depends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and complexity of dynamics represented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 dirty="0"/>
                  <a:t>, i.e., connectivity of graph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16119" b="-95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33600BD-AE98-5D6A-A44F-123B9E3EC979}"/>
              </a:ext>
            </a:extLst>
          </p:cNvPr>
          <p:cNvSpPr/>
          <p:nvPr/>
        </p:nvSpPr>
        <p:spPr>
          <a:xfrm rot="5400000">
            <a:off x="6939896" y="3550716"/>
            <a:ext cx="176169" cy="25975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01EB1E-0742-4B1B-A71A-137672FB852A}"/>
                  </a:ext>
                </a:extLst>
              </p:cNvPr>
              <p:cNvSpPr txBox="1"/>
              <p:nvPr/>
            </p:nvSpPr>
            <p:spPr>
              <a:xfrm>
                <a:off x="6726455" y="4937769"/>
                <a:ext cx="603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01EB1E-0742-4B1B-A71A-137672FB8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455" y="4937769"/>
                <a:ext cx="60305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114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3B5F-4634-7740-97F0-F2C3F7A9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Decision Making –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04D0-6D33-6646-8D53-360A5884C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Structure by Groups in the Agent Set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Agent types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Partitioned decPOMDPs</a:t>
            </a:r>
          </a:p>
          <a:p>
            <a:pPr marL="0" indent="0">
              <a:buNone/>
            </a:pPr>
            <a:r>
              <a:rPr lang="en-GB" i="1" dirty="0"/>
              <a:t>Structure by Features in the State Space </a:t>
            </a:r>
          </a:p>
          <a:p>
            <a:pPr lvl="1"/>
            <a:r>
              <a:rPr lang="en-GB" dirty="0"/>
              <a:t>Dynamic Bayesian networks</a:t>
            </a:r>
          </a:p>
          <a:p>
            <a:pPr lvl="1"/>
            <a:r>
              <a:rPr lang="en-GB" dirty="0"/>
              <a:t>Factored MDPs</a:t>
            </a:r>
          </a:p>
          <a:p>
            <a:pPr marL="0" indent="0">
              <a:buNone/>
            </a:pPr>
            <a:r>
              <a:rPr lang="en-GB" i="1" dirty="0"/>
              <a:t>Structure by Relations in the State Space</a:t>
            </a:r>
          </a:p>
          <a:p>
            <a:pPr lvl="1"/>
            <a:r>
              <a:rPr lang="en-GB" dirty="0"/>
              <a:t>Situation calculus</a:t>
            </a:r>
          </a:p>
          <a:p>
            <a:pPr lvl="1"/>
            <a:r>
              <a:rPr lang="en-GB" dirty="0"/>
              <a:t>First-order MDPs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1A1A0-9561-8143-822C-0373460AC8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A81AD-30FA-76FA-C6DC-0DD54C125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4993B-A573-1C49-9856-1BE41958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178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Value Functions: Use in LP with Exponentially Many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Constraints of form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≥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free variables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GB" dirty="0"/>
                  <a:t> ranges over all states</a:t>
                </a:r>
              </a:p>
              <a:p>
                <a:r>
                  <a:rPr lang="en-GB" dirty="0"/>
                  <a:t>Can be replaced by one equivalent non-linear constraint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d>
                          </m:e>
                        </m:nary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func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Tackle problem of representing non-linear constraint by</a:t>
                </a:r>
              </a:p>
              <a:p>
                <a:pPr lvl="2"/>
                <a:r>
                  <a:rPr lang="en-GB" dirty="0"/>
                  <a:t>Computing maximum assignment for a fixed set of weights</a:t>
                </a:r>
              </a:p>
              <a:p>
                <a:pPr lvl="3"/>
                <a:r>
                  <a:rPr lang="en-GB" dirty="0"/>
                  <a:t>Simpler problem: Given fixed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d>
                          </m:e>
                        </m:nary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func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Representing non-linear constraint by small set of linear constraints using a construction called factored LP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161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189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Value Functions: Use in LP with Exponentially Many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Computing maximum assignment for a fixed set of weights</a:t>
                </a:r>
              </a:p>
              <a:p>
                <a:pPr lvl="1"/>
                <a:r>
                  <a:rPr lang="en-GB" dirty="0"/>
                  <a:t>Given fixed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d>
                          </m:e>
                        </m:nary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func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Remember: Each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</m:oMath>
                </a14:m>
                <a:r>
                  <a:rPr lang="en-GB" dirty="0"/>
                  <a:t> involves only a subset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GB" dirty="0"/>
                  <a:t> of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en-GB" dirty="0"/>
              </a:p>
              <a:p>
                <a:r>
                  <a:rPr lang="en-GB" dirty="0"/>
                  <a:t>Follow idea of variable elimination in Bayesian networks</a:t>
                </a:r>
              </a:p>
              <a:p>
                <a:pPr lvl="1"/>
                <a:r>
                  <a:rPr lang="en-GB" dirty="0"/>
                  <a:t>Eliminate one variable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GB" dirty="0"/>
                  <a:t> at a time by </a:t>
                </a:r>
              </a:p>
              <a:p>
                <a:pPr lvl="2"/>
                <a:r>
                  <a:rPr lang="en-GB" dirty="0"/>
                  <a:t>Combining all functions involving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and </a:t>
                </a:r>
              </a:p>
              <a:p>
                <a:pPr lvl="2"/>
                <a:r>
                  <a:rPr lang="en-GB" dirty="0"/>
                  <a:t>Replacing the result with a new function in which we keep only the mappings for each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GB" dirty="0"/>
                  <a:t> where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leads to a maximum value</a:t>
                </a:r>
              </a:p>
              <a:p>
                <a:pPr lvl="1"/>
                <a:r>
                  <a:rPr lang="en-GB" dirty="0"/>
                  <a:t>Cost exponential in the width of network (largest number of variables combined in a function during overall computation)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819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Value Functions: Use in LP with Exponentially Many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Factored LP to construct a (polynomial) set of constraints for the exponential set of constraints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≥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nary>
                  </m:oMath>
                </a14:m>
                <a:r>
                  <a:rPr lang="en-GB" dirty="0"/>
                  <a:t> to use to compute max-norm projections</a:t>
                </a:r>
              </a:p>
              <a:p>
                <a:pPr lvl="1"/>
                <a:r>
                  <a:rPr lang="en-GB" b="0" dirty="0"/>
                  <a:t>Set of constraints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GB" dirty="0"/>
                  <a:t>, set of intermediate functions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with scope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: </a:t>
                </a:r>
              </a:p>
              <a:p>
                <a:pPr lvl="2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, create new LP variable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  <m:sup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GB" dirty="0"/>
                  <a:t>, add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  <m:sup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with scope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, create new LP variable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  <m:sup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GB" dirty="0"/>
                  <a:t>, add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  <m:sup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Eliminate all variables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Select functions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GB" dirty="0"/>
                  <a:t> containing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Define a new function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dirty="0"/>
                  <a:t> over all variables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GB" dirty="0"/>
                  <a:t> minus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to represent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sub>
                          <m:sup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nary>
                      </m:e>
                    </m:func>
                  </m:oMath>
                </a14:m>
                <a:r>
                  <a:rPr lang="en-GB" dirty="0"/>
                  <a:t> to replace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, add constraint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≥</m:t>
                    </m:r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</m:e>
                    </m:nary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8358" b="-149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010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CB97-DE64-9898-847A-189BEC85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POMDP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42EF75-7D5C-34CB-686B-F181398511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Difference between MDP and POMDP: </a:t>
                </a:r>
                <a:br>
                  <a:rPr lang="en-DE"/>
                </a:br>
                <a:r>
                  <a:rPr lang="en-DE"/>
                  <a:t>partial observability of state</a:t>
                </a:r>
              </a:p>
              <a:p>
                <a:pPr lvl="1"/>
                <a:r>
                  <a:rPr lang="en-DE"/>
                  <a:t>State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/>
                  <a:t> no longer directly observable ➝ latent</a:t>
                </a:r>
              </a:p>
              <a:p>
                <a:pPr lvl="1"/>
                <a:r>
                  <a:rPr lang="en-DE"/>
                  <a:t>Additional sensor model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𝛺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DE"/>
                  <a:t> for observation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DE"/>
              </a:p>
              <a:p>
                <a:r>
                  <a:rPr lang="en-DE"/>
                  <a:t>Given a factorisation of state space</a:t>
                </a:r>
              </a:p>
              <a:p>
                <a:pPr lvl="1"/>
                <a:r>
                  <a:rPr lang="en-DE"/>
                  <a:t>Sensor model becomes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𝛺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DE"/>
              </a:p>
              <a:p>
                <a:pPr lvl="2"/>
                <a:r>
                  <a:rPr lang="en-DE"/>
                  <a:t>Alternate version using template notation: </a:t>
                </a:r>
                <a:br>
                  <a:rPr lang="en-DE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𝛺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e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DE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DE"/>
                  <a:t> could also be possibly factored if more than one observation signal incoming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𝛺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</m:e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bSup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DE"/>
                  <a:t>Given (conditional) independences,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DE"/>
                  <a:t> can also be factored like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DE"/>
                  <a:t> and represented by a BN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p>
                  </m:oMath>
                </a14:m>
                <a:r>
                  <a:rPr lang="en-DE"/>
                  <a:t> or incorporated into the DBN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/>
                  <a:t> representing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DE" i="1"/>
              </a:p>
              <a:p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42EF75-7D5C-34CB-686B-F181398511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996" b="-1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A9B61-73A4-8F5F-D5EC-2B8EA4F4F1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EEF93-85DD-835C-6F4A-49743649A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07977-45F3-CE0F-E6EE-2E1A4FA5B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FA3457-6FE2-70DB-6D79-2B2875902E47}"/>
              </a:ext>
            </a:extLst>
          </p:cNvPr>
          <p:cNvSpPr/>
          <p:nvPr/>
        </p:nvSpPr>
        <p:spPr>
          <a:xfrm>
            <a:off x="8708796" y="1667809"/>
            <a:ext cx="1234944" cy="183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2D418B-4AB1-F062-97ED-4457AC709939}"/>
              </a:ext>
            </a:extLst>
          </p:cNvPr>
          <p:cNvSpPr/>
          <p:nvPr/>
        </p:nvSpPr>
        <p:spPr>
          <a:xfrm>
            <a:off x="9943739" y="1667809"/>
            <a:ext cx="1884221" cy="1834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3E8A98-D93A-934C-FB82-BA108112D255}"/>
              </a:ext>
            </a:extLst>
          </p:cNvPr>
          <p:cNvGrpSpPr/>
          <p:nvPr/>
        </p:nvGrpSpPr>
        <p:grpSpPr>
          <a:xfrm>
            <a:off x="9705750" y="2215927"/>
            <a:ext cx="1172145" cy="1146835"/>
            <a:chOff x="9521446" y="4360324"/>
            <a:chExt cx="1172145" cy="11468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4432290-AE1D-541B-8B25-AA491142242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57927" y="5091498"/>
                  <a:ext cx="635664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4432290-AE1D-541B-8B25-AA49114224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7927" y="5091498"/>
                  <a:ext cx="635664" cy="415661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6D0ACD1-1D23-5BB3-CF4B-46A977DF2A13}"/>
                </a:ext>
              </a:extLst>
            </p:cNvPr>
            <p:cNvCxnSpPr>
              <a:cxnSpLocks/>
              <a:stCxn id="24" idx="4"/>
              <a:endCxn id="22" idx="0"/>
            </p:cNvCxnSpPr>
            <p:nvPr/>
          </p:nvCxnSpPr>
          <p:spPr>
            <a:xfrm>
              <a:off x="10375759" y="4775985"/>
              <a:ext cx="0" cy="31551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F8BD5CB-C18A-695B-16AC-2B1392DE515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596982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F8BD5CB-C18A-695B-16AC-2B1392DE51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596982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CADE9B9-FBAC-18EE-B969-60DC7F7D9CAF}"/>
                </a:ext>
              </a:extLst>
            </p:cNvPr>
            <p:cNvCxnSpPr>
              <a:cxnSpLocks/>
              <a:stCxn id="27" idx="6"/>
              <a:endCxn id="24" idx="2"/>
            </p:cNvCxnSpPr>
            <p:nvPr/>
          </p:nvCxnSpPr>
          <p:spPr>
            <a:xfrm flipV="1">
              <a:off x="9521446" y="4568155"/>
              <a:ext cx="555822" cy="368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082BE5-4B40-B70D-F9CA-629F8A505D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99952" y="2219608"/>
                <a:ext cx="905798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082BE5-4B40-B70D-F9CA-629F8A505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9952" y="2219608"/>
                <a:ext cx="905798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DF281E-5A07-4A2A-FC1B-716D17B496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01112" y="1727550"/>
                <a:ext cx="92617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DF281E-5A07-4A2A-FC1B-716D17B49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12" y="1727550"/>
                <a:ext cx="926175" cy="4156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5856D57-5F11-F18C-2B41-760609D690E2}"/>
              </a:ext>
            </a:extLst>
          </p:cNvPr>
          <p:cNvCxnSpPr>
            <a:cxnSpLocks/>
            <a:stCxn id="36" idx="6"/>
            <a:endCxn id="24" idx="2"/>
          </p:cNvCxnSpPr>
          <p:nvPr/>
        </p:nvCxnSpPr>
        <p:spPr>
          <a:xfrm>
            <a:off x="9727287" y="1935381"/>
            <a:ext cx="534285" cy="48837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CA422CE-CC98-D4D5-E4C3-DF01712AA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47458" y="2861338"/>
                <a:ext cx="884217" cy="587185"/>
              </a:xfrm>
              <a:prstGeom prst="diamond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CA422CE-CC98-D4D5-E4C3-DF01712AA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458" y="2861338"/>
                <a:ext cx="884217" cy="587185"/>
              </a:xfrm>
              <a:prstGeom prst="diamond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298413F-97E8-ED96-A1B3-FEACDB1EEC73}"/>
              </a:ext>
            </a:extLst>
          </p:cNvPr>
          <p:cNvCxnSpPr>
            <a:cxnSpLocks/>
            <a:stCxn id="24" idx="5"/>
            <a:endCxn id="40" idx="0"/>
          </p:cNvCxnSpPr>
          <p:nvPr/>
        </p:nvCxnSpPr>
        <p:spPr>
          <a:xfrm>
            <a:off x="10771128" y="2570716"/>
            <a:ext cx="618439" cy="29062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FE4295F-449B-B9EF-EAA9-52B2F056B45F}"/>
                  </a:ext>
                </a:extLst>
              </p:cNvPr>
              <p:cNvSpPr txBox="1"/>
              <p:nvPr/>
            </p:nvSpPr>
            <p:spPr>
              <a:xfrm>
                <a:off x="9905326" y="2985263"/>
                <a:ext cx="400879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𝛺</m:t>
                      </m:r>
                    </m:oMath>
                  </m:oMathPara>
                </a14:m>
                <a:endParaRPr lang="en-DE" i="1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FE4295F-449B-B9EF-EAA9-52B2F056B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326" y="2985263"/>
                <a:ext cx="40087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621B13B-E6E0-1041-8C3D-B7C9BDA6228F}"/>
                  </a:ext>
                </a:extLst>
              </p:cNvPr>
              <p:cNvSpPr txBox="1"/>
              <p:nvPr/>
            </p:nvSpPr>
            <p:spPr>
              <a:xfrm>
                <a:off x="10365785" y="1885940"/>
                <a:ext cx="380489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DE" i="1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621B13B-E6E0-1041-8C3D-B7C9BDA62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5785" y="1885940"/>
                <a:ext cx="38048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53EBB8D6-0B79-E4CE-01E3-0908B9FD7E88}"/>
              </a:ext>
            </a:extLst>
          </p:cNvPr>
          <p:cNvSpPr txBox="1"/>
          <p:nvPr/>
        </p:nvSpPr>
        <p:spPr>
          <a:xfrm>
            <a:off x="8546190" y="3509107"/>
            <a:ext cx="339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Graph representation of a POMDP</a:t>
            </a:r>
          </a:p>
        </p:txBody>
      </p:sp>
    </p:spTree>
    <p:extLst>
      <p:ext uri="{BB962C8B-B14F-4D97-AF65-F5344CB8AC3E}">
        <p14:creationId xmlns:p14="http://schemas.microsoft.com/office/powerpoint/2010/main" val="820721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EB3D9-3480-D013-5140-2F7E1A597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Interim Summary: </a:t>
            </a:r>
            <a:r>
              <a:rPr lang="en-GB" i="1" dirty="0"/>
              <a:t>Structure by Features in the State Space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EDEB2-A171-240E-5401-451404EBC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State space characterised by set of attributes</a:t>
            </a:r>
          </a:p>
          <a:p>
            <a:pPr lvl="1"/>
            <a:r>
              <a:rPr lang="en-DE"/>
              <a:t>(Conditional) independences allow for factorisation of functions in MDP</a:t>
            </a:r>
          </a:p>
          <a:p>
            <a:pPr lvl="1"/>
            <a:r>
              <a:rPr lang="en-DE"/>
              <a:t>Probabilistic graphical models represent such factorisations</a:t>
            </a:r>
          </a:p>
          <a:p>
            <a:r>
              <a:rPr lang="en-DE"/>
              <a:t>Factored MDP: MDP with a DBN as a representation of the transition model</a:t>
            </a:r>
          </a:p>
          <a:p>
            <a:pPr lvl="1"/>
            <a:r>
              <a:rPr lang="en-DE"/>
              <a:t>Reduction in space complexity</a:t>
            </a:r>
          </a:p>
          <a:p>
            <a:pPr lvl="1"/>
            <a:r>
              <a:rPr lang="en-DE"/>
              <a:t>Factored transition function does not lead to factored value function</a:t>
            </a:r>
          </a:p>
          <a:p>
            <a:r>
              <a:rPr lang="en-DE"/>
              <a:t>Factored (linear) value functions over a set of basis functions</a:t>
            </a:r>
          </a:p>
          <a:p>
            <a:pPr lvl="1"/>
            <a:r>
              <a:rPr lang="en-DE"/>
              <a:t>Enable computing policy evaluation efficiently</a:t>
            </a:r>
          </a:p>
          <a:p>
            <a:r>
              <a:rPr lang="en-DE"/>
              <a:t>Approximate policy iteration</a:t>
            </a:r>
          </a:p>
          <a:p>
            <a:pPr lvl="1"/>
            <a:r>
              <a:rPr lang="en-DE"/>
              <a:t>Project results outside of subspace spanned by basis functions back into subspace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1296F-B3D1-E92B-7CF7-5230FEE3E9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73617-287F-6541-BF50-127D198AB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61DB0-54C9-AAA8-C4B2-E9636E498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597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3B5F-4634-7740-97F0-F2C3F7A9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Decision Making –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04D0-6D33-6646-8D53-360A5884C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Structure by Groups in the Agent Set</a:t>
            </a:r>
          </a:p>
          <a:p>
            <a:pPr lvl="1"/>
            <a:r>
              <a:rPr lang="en-GB" dirty="0"/>
              <a:t>Agent types</a:t>
            </a:r>
          </a:p>
          <a:p>
            <a:pPr lvl="1"/>
            <a:r>
              <a:rPr lang="en-GB" dirty="0"/>
              <a:t>Partitioned decPOMDPs</a:t>
            </a:r>
          </a:p>
          <a:p>
            <a:pPr marL="0" indent="0">
              <a:buNone/>
            </a:pPr>
            <a:r>
              <a:rPr lang="en-GB" i="1" dirty="0"/>
              <a:t>Structure by Features in the State Space</a:t>
            </a:r>
          </a:p>
          <a:p>
            <a:pPr lvl="1"/>
            <a:r>
              <a:rPr lang="en-GB" dirty="0"/>
              <a:t>Dynamic Bayesian networks</a:t>
            </a:r>
          </a:p>
          <a:p>
            <a:pPr lvl="1"/>
            <a:r>
              <a:rPr lang="en-GB" dirty="0"/>
              <a:t>Factored MDPs</a:t>
            </a:r>
          </a:p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Structure by Relations in the State Space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Situation calculus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First-order MDPs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1A1A0-9561-8143-822C-0373460AC8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A81AD-30FA-76FA-C6DC-0DD54C125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4993B-A573-1C49-9856-1BE41958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699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D524-FDB5-03F8-F82D-302633515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780D3-4095-BBA4-D861-20A5FFF58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Thanks to Scott Sanner!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22D81-7968-535A-C637-EAC75F31FB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01945-AA6C-3BE3-A827-4AB9D3AFF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DA5F4-6CBC-3B83-AE0A-AF7F633ED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9E665-8398-177C-14AF-5E639E168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5" t="4815" r="5743" b="4321"/>
          <a:stretch/>
        </p:blipFill>
        <p:spPr>
          <a:xfrm rot="5400000">
            <a:off x="4539899" y="1711156"/>
            <a:ext cx="3111501" cy="4148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9915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2652-30A0-3D2E-FE06-6B577B04E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Motivation: Planning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10A9A-E64D-7E85-29AF-CAD7D839A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Common languages:</a:t>
            </a:r>
          </a:p>
          <a:p>
            <a:pPr lvl="1"/>
            <a:r>
              <a:rPr lang="en-GB" dirty="0"/>
              <a:t>STRIPS</a:t>
            </a:r>
          </a:p>
          <a:p>
            <a:pPr lvl="1"/>
            <a:r>
              <a:rPr lang="en-GB" dirty="0"/>
              <a:t>PDDL</a:t>
            </a:r>
          </a:p>
          <a:p>
            <a:pPr lvl="2"/>
            <a:r>
              <a:rPr lang="en-GB" dirty="0"/>
              <a:t>More expressive than STRIPS</a:t>
            </a:r>
          </a:p>
          <a:p>
            <a:pPr lvl="2"/>
            <a:r>
              <a:rPr lang="en-GB" dirty="0"/>
              <a:t>For example, universal and conditional effects: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(:action put-all-blue-blocks-on-table</a:t>
            </a:r>
          </a:p>
          <a:p>
            <a:pPr marL="799300" lvl="8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:parameters ( )</a:t>
            </a:r>
          </a:p>
          <a:p>
            <a:pPr marL="799300" lvl="4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:precondition ( )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:effect (forall (?b)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	(when (Blue ?b)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	(not (OnTable ?b)))))</a:t>
            </a:r>
          </a:p>
          <a:p>
            <a:pPr lvl="1"/>
            <a:r>
              <a:rPr lang="en-GB" dirty="0"/>
              <a:t>General Game Playing (GGP)</a:t>
            </a:r>
          </a:p>
          <a:p>
            <a:pPr lvl="2"/>
            <a:r>
              <a:rPr lang="en-GB" dirty="0"/>
              <a:t>One or more agents</a:t>
            </a:r>
          </a:p>
          <a:p>
            <a:pPr lvl="2"/>
            <a:endParaRPr lang="en-GB" dirty="0"/>
          </a:p>
          <a:p>
            <a:pPr lvl="2"/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1C7E1-A031-05C9-37E7-ECE47180EB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33E65-89FF-4324-9998-FFB79B1EC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B87D8-1B20-3764-AE7C-2510BAE58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48AC70-89B9-60D7-CB8D-1AA6F2B5252B}"/>
              </a:ext>
            </a:extLst>
          </p:cNvPr>
          <p:cNvSpPr/>
          <p:nvPr/>
        </p:nvSpPr>
        <p:spPr>
          <a:xfrm>
            <a:off x="8877242" y="3470291"/>
            <a:ext cx="330946" cy="316032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AB5704-1977-5723-F203-81119599AEDE}"/>
              </a:ext>
            </a:extLst>
          </p:cNvPr>
          <p:cNvSpPr/>
          <p:nvPr/>
        </p:nvSpPr>
        <p:spPr>
          <a:xfrm>
            <a:off x="8877242" y="4851410"/>
            <a:ext cx="330946" cy="316032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1F2388-8DD2-F283-5C32-9C1BDA09EE9C}"/>
              </a:ext>
            </a:extLst>
          </p:cNvPr>
          <p:cNvSpPr/>
          <p:nvPr/>
        </p:nvSpPr>
        <p:spPr>
          <a:xfrm>
            <a:off x="8877242" y="2831063"/>
            <a:ext cx="330946" cy="316032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D689C5-01DD-A684-0D38-06383E19F311}"/>
              </a:ext>
            </a:extLst>
          </p:cNvPr>
          <p:cNvSpPr/>
          <p:nvPr/>
        </p:nvSpPr>
        <p:spPr>
          <a:xfrm>
            <a:off x="8877242" y="3149249"/>
            <a:ext cx="330946" cy="3160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76EC70-02B6-2504-9F78-0BF754421F17}"/>
              </a:ext>
            </a:extLst>
          </p:cNvPr>
          <p:cNvSpPr/>
          <p:nvPr/>
        </p:nvSpPr>
        <p:spPr>
          <a:xfrm>
            <a:off x="9340264" y="4851410"/>
            <a:ext cx="330946" cy="3160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D97C6E-99DA-E86A-22FA-0F2C82CAC561}"/>
              </a:ext>
            </a:extLst>
          </p:cNvPr>
          <p:cNvSpPr/>
          <p:nvPr/>
        </p:nvSpPr>
        <p:spPr>
          <a:xfrm>
            <a:off x="8425747" y="4851410"/>
            <a:ext cx="330946" cy="316032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C4139B40-3F0E-67F7-A280-6E636A8567E3}"/>
              </a:ext>
            </a:extLst>
          </p:cNvPr>
          <p:cNvSpPr/>
          <p:nvPr/>
        </p:nvSpPr>
        <p:spPr>
          <a:xfrm>
            <a:off x="8903198" y="4149376"/>
            <a:ext cx="279034" cy="406400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83CE72-5AF7-3A39-ADAD-9DA83D8C070E}"/>
              </a:ext>
            </a:extLst>
          </p:cNvPr>
          <p:cNvCxnSpPr/>
          <p:nvPr/>
        </p:nvCxnSpPr>
        <p:spPr>
          <a:xfrm>
            <a:off x="8296414" y="3787907"/>
            <a:ext cx="1562049" cy="788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DE6C76-4A81-853C-CF63-C4935219AF87}"/>
              </a:ext>
            </a:extLst>
          </p:cNvPr>
          <p:cNvCxnSpPr/>
          <p:nvPr/>
        </p:nvCxnSpPr>
        <p:spPr>
          <a:xfrm>
            <a:off x="8296414" y="5175866"/>
            <a:ext cx="1562049" cy="788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813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194E9-1461-74AE-5226-BDEDCBCD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Motivation: Benefits of Relational Languages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DDC47-63F9-E291-BA4E-E1414E021B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STRIPS, PDDL, GGP are relational languages…</a:t>
                </a:r>
              </a:p>
              <a:p>
                <a:pPr lvl="1"/>
                <a:r>
                  <a:rPr lang="en-GB" dirty="0"/>
                  <a:t>Refer to relational fluents:</a:t>
                </a:r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?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,?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𝑂𝑛𝑇𝑎𝑏𝑙𝑒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(?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Specify relations between objects</a:t>
                </a:r>
              </a:p>
              <a:p>
                <a:pPr lvl="1"/>
                <a:r>
                  <a:rPr lang="en-GB" dirty="0"/>
                  <a:t>Change over time</a:t>
                </a:r>
              </a:p>
              <a:p>
                <a:r>
                  <a:rPr lang="en-GB" dirty="0"/>
                  <a:t>Use first-order logic to specify…</a:t>
                </a:r>
              </a:p>
              <a:p>
                <a:pPr lvl="1"/>
                <a:r>
                  <a:rPr lang="en-GB" dirty="0"/>
                  <a:t>Action preconditions</a:t>
                </a:r>
              </a:p>
              <a:p>
                <a:pPr lvl="1"/>
                <a:r>
                  <a:rPr lang="en-GB" dirty="0"/>
                  <a:t>Action effects</a:t>
                </a:r>
              </a:p>
              <a:p>
                <a:pPr lvl="1"/>
                <a:r>
                  <a:rPr lang="en-GB" dirty="0"/>
                  <a:t>Goals / rewards</a:t>
                </a:r>
              </a:p>
              <a:p>
                <a:pPr lvl="2"/>
                <a:r>
                  <a:rPr lang="en-GB" dirty="0"/>
                  <a:t>E.g., </a:t>
                </a:r>
                <a:r>
                  <a:rPr lang="en-GB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(forall (?b ?c) ((Destination ?b ?c) ⇒ (BoxIn ?b ?c)))</a:t>
                </a:r>
              </a:p>
              <a:p>
                <a:pPr lvl="2"/>
                <a:endParaRPr lang="en-GB" dirty="0"/>
              </a:p>
              <a:p>
                <a:r>
                  <a:rPr lang="en-GB" dirty="0"/>
                  <a:t>Are domain-independent and often compact!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DDC47-63F9-E291-BA4E-E1414E021B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59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777BC-C08A-4453-7855-C07EADE7E7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09945-E51C-5516-AB37-5B6601F02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7729C-0DC3-7973-1EFE-56E3A300B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101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4A29B-3EA4-D2E6-ADE0-F823927B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Motivation: How to Solve?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A04D4-8A86-B900-8204-E97BEA95D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Relational planning problem</a:t>
            </a:r>
          </a:p>
          <a:p>
            <a:pPr lvl="1"/>
            <a:r>
              <a:rPr lang="en-DE" dirty="0"/>
              <a:t>E.g., box world</a:t>
            </a:r>
          </a:p>
          <a:p>
            <a:pPr lvl="1"/>
            <a:endParaRPr lang="en-DE" dirty="0"/>
          </a:p>
          <a:p>
            <a:pPr lvl="1"/>
            <a:endParaRPr lang="en-DE" dirty="0"/>
          </a:p>
          <a:p>
            <a:pPr lvl="1"/>
            <a:endParaRPr lang="en-DE" dirty="0"/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(:action load-box-on-truck-in-city 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:parameters (?b - box ?t - truck ?c – city) 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:precondition (and (BoxIn ?b ?c) (TruckIn ?t ?c)) 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:effect (and (On ?b ?t) (not (BoxIn ?b ?c)))) </a:t>
            </a:r>
          </a:p>
          <a:p>
            <a:r>
              <a:rPr lang="en-DE" dirty="0"/>
              <a:t>Solve </a:t>
            </a:r>
            <a:r>
              <a:rPr lang="en-DE" i="1" dirty="0"/>
              <a:t>ground</a:t>
            </a:r>
            <a:r>
              <a:rPr lang="en-DE" dirty="0"/>
              <a:t> problem for each domain instance?</a:t>
            </a:r>
          </a:p>
          <a:p>
            <a:pPr lvl="1"/>
            <a:r>
              <a:rPr lang="en-DE" dirty="0"/>
              <a:t>E.g., instance with 3 trucks 🚚 🚚 🚚, 2 planes 🛩️ 🛩️, 3 boxes 📦 📦 📦</a:t>
            </a:r>
          </a:p>
          <a:p>
            <a:r>
              <a:rPr lang="en-DE" dirty="0"/>
              <a:t>Or solve lifted specification for </a:t>
            </a:r>
            <a:r>
              <a:rPr lang="en-DE" i="1" dirty="0"/>
              <a:t>all </a:t>
            </a:r>
            <a:r>
              <a:rPr lang="en-DE" dirty="0"/>
              <a:t>domains at once?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B5480-3F53-CA03-8D8E-96AF0DF36E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9EB48-884C-617F-6414-CAF9D72B1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0588E-69A6-0F4C-7FE0-C164E3CDC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39</a:t>
            </a:fld>
            <a:endParaRPr lang="en-GB" dirty="0"/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70DBE60-B1DE-9E92-AFFE-2D2CE2BEF218}"/>
              </a:ext>
            </a:extLst>
          </p:cNvPr>
          <p:cNvGrpSpPr/>
          <p:nvPr/>
        </p:nvGrpSpPr>
        <p:grpSpPr>
          <a:xfrm>
            <a:off x="2436496" y="1982334"/>
            <a:ext cx="4262715" cy="1446666"/>
            <a:chOff x="3010087" y="1695287"/>
            <a:chExt cx="4262715" cy="1446666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3F9B7C7-AD96-3319-88BC-EFD62B1F6BEF}"/>
                </a:ext>
              </a:extLst>
            </p:cNvPr>
            <p:cNvSpPr txBox="1"/>
            <p:nvPr/>
          </p:nvSpPr>
          <p:spPr>
            <a:xfrm>
              <a:off x="3016330" y="2276171"/>
              <a:ext cx="70692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London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8F81342-9B84-50F4-DF05-3A887DE7121D}"/>
                </a:ext>
              </a:extLst>
            </p:cNvPr>
            <p:cNvSpPr txBox="1"/>
            <p:nvPr/>
          </p:nvSpPr>
          <p:spPr>
            <a:xfrm>
              <a:off x="4116383" y="2061039"/>
              <a:ext cx="44723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Paris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295F0E5-1708-6224-8129-4975F9F6C764}"/>
                </a:ext>
              </a:extLst>
            </p:cNvPr>
            <p:cNvSpPr txBox="1"/>
            <p:nvPr/>
          </p:nvSpPr>
          <p:spPr>
            <a:xfrm>
              <a:off x="4216050" y="2607444"/>
              <a:ext cx="54181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Rome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009E927-8CF5-80EA-9B9B-8B0C55073691}"/>
                </a:ext>
              </a:extLst>
            </p:cNvPr>
            <p:cNvSpPr txBox="1"/>
            <p:nvPr/>
          </p:nvSpPr>
          <p:spPr>
            <a:xfrm>
              <a:off x="5219987" y="2405026"/>
              <a:ext cx="54822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Berlin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543EEE6-C265-FB9E-BAE8-A6A7090CD62E}"/>
                </a:ext>
              </a:extLst>
            </p:cNvPr>
            <p:cNvSpPr txBox="1"/>
            <p:nvPr/>
          </p:nvSpPr>
          <p:spPr>
            <a:xfrm>
              <a:off x="6177839" y="2177101"/>
              <a:ext cx="79028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Moscow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8DE2401-FD37-BED5-EA58-C7F76CF490AE}"/>
                </a:ext>
              </a:extLst>
            </p:cNvPr>
            <p:cNvSpPr txBox="1"/>
            <p:nvPr/>
          </p:nvSpPr>
          <p:spPr>
            <a:xfrm>
              <a:off x="4068133" y="1695287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050542EE-E7C5-4762-D9FA-45AD7BF32CE1}"/>
                </a:ext>
              </a:extLst>
            </p:cNvPr>
            <p:cNvSpPr txBox="1"/>
            <p:nvPr/>
          </p:nvSpPr>
          <p:spPr>
            <a:xfrm>
              <a:off x="3010087" y="2465268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7A4B4D4-3F75-608B-56EE-4B24994E959D}"/>
                </a:ext>
              </a:extLst>
            </p:cNvPr>
            <p:cNvSpPr txBox="1"/>
            <p:nvPr/>
          </p:nvSpPr>
          <p:spPr>
            <a:xfrm>
              <a:off x="5495649" y="2618733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📦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0B7655B-5FCF-7BCB-5A9F-BBF960803D83}"/>
                </a:ext>
              </a:extLst>
            </p:cNvPr>
            <p:cNvSpPr txBox="1"/>
            <p:nvPr/>
          </p:nvSpPr>
          <p:spPr>
            <a:xfrm>
              <a:off x="6729063" y="2391250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📦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A1E93E0-B461-C23B-8839-DFF231A89C37}"/>
                </a:ext>
              </a:extLst>
            </p:cNvPr>
            <p:cNvSpPr txBox="1"/>
            <p:nvPr/>
          </p:nvSpPr>
          <p:spPr>
            <a:xfrm>
              <a:off x="6315594" y="1865412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🛩️</a:t>
              </a:r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1F08D0F-F9BA-A6E3-E70B-01172665B61A}"/>
                </a:ext>
              </a:extLst>
            </p:cNvPr>
            <p:cNvCxnSpPr>
              <a:cxnSpLocks/>
              <a:stCxn id="129" idx="0"/>
              <a:endCxn id="130" idx="1"/>
            </p:cNvCxnSpPr>
            <p:nvPr/>
          </p:nvCxnSpPr>
          <p:spPr>
            <a:xfrm flipV="1">
              <a:off x="3369793" y="2199539"/>
              <a:ext cx="746590" cy="766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6866836-5365-3C45-C1FD-9F75D518BC94}"/>
                </a:ext>
              </a:extLst>
            </p:cNvPr>
            <p:cNvCxnSpPr>
              <a:cxnSpLocks/>
              <a:stCxn id="131" idx="0"/>
              <a:endCxn id="130" idx="2"/>
            </p:cNvCxnSpPr>
            <p:nvPr/>
          </p:nvCxnSpPr>
          <p:spPr>
            <a:xfrm flipH="1" flipV="1">
              <a:off x="4340002" y="2338038"/>
              <a:ext cx="146956" cy="26940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8D7D6D6-3A07-E02F-E0F0-6530F3935620}"/>
                </a:ext>
              </a:extLst>
            </p:cNvPr>
            <p:cNvCxnSpPr>
              <a:cxnSpLocks/>
              <a:stCxn id="130" idx="3"/>
              <a:endCxn id="132" idx="0"/>
            </p:cNvCxnSpPr>
            <p:nvPr/>
          </p:nvCxnSpPr>
          <p:spPr>
            <a:xfrm>
              <a:off x="4563621" y="2199539"/>
              <a:ext cx="930480" cy="2054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AE1CBE4-B1BE-B2EF-AC9B-63F244B4EA4B}"/>
                </a:ext>
              </a:extLst>
            </p:cNvPr>
            <p:cNvCxnSpPr>
              <a:cxnSpLocks/>
              <a:stCxn id="131" idx="3"/>
              <a:endCxn id="132" idx="1"/>
            </p:cNvCxnSpPr>
            <p:nvPr/>
          </p:nvCxnSpPr>
          <p:spPr>
            <a:xfrm flipV="1">
              <a:off x="4757865" y="2543526"/>
              <a:ext cx="462122" cy="20241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402E72C6-2759-9284-AC9C-07C91B019CB0}"/>
                </a:ext>
              </a:extLst>
            </p:cNvPr>
            <p:cNvCxnSpPr>
              <a:cxnSpLocks/>
              <a:stCxn id="132" idx="3"/>
              <a:endCxn id="133" idx="1"/>
            </p:cNvCxnSpPr>
            <p:nvPr/>
          </p:nvCxnSpPr>
          <p:spPr>
            <a:xfrm flipV="1">
              <a:off x="5768214" y="2315601"/>
              <a:ext cx="409625" cy="22792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E47A9117-81A3-D4C7-9710-2EB9DDDA570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33233" y="1397517"/>
              <a:ext cx="116062" cy="1584000"/>
            </a:xfrm>
            <a:prstGeom prst="curvedConnector3">
              <a:avLst>
                <a:gd name="adj1" fmla="val -53717"/>
              </a:avLst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5754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638A2-71B6-29B8-20D6-47C11486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Example: Medical Nanoscale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6A37D-184F-5BBA-C095-196EC12F41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Nanoscale systems regularly consist of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</a:rPr>
                      <m:t>&gt;10,000</m:t>
                    </m:r>
                  </m:oMath>
                </a14:m>
                <a:r>
                  <a:rPr lang="en-DE"/>
                  <a:t> nanoagents</a:t>
                </a:r>
              </a:p>
              <a:p>
                <a:pPr lvl="1"/>
                <a:r>
                  <a:rPr lang="en-DE"/>
                  <a:t>Different types of agents: nanosensors, nanobots</a:t>
                </a:r>
              </a:p>
              <a:p>
                <a:r>
                  <a:rPr lang="en-DE"/>
                  <a:t>Application: DNA-based medical system</a:t>
                </a:r>
              </a:p>
              <a:p>
                <a:pPr lvl="1"/>
                <a:r>
                  <a:rPr lang="en-DE"/>
                  <a:t>E.g., for diagnosis (modelled as an AND gate)</a:t>
                </a:r>
              </a:p>
              <a:p>
                <a:pPr lvl="2"/>
                <a:r>
                  <a:rPr lang="en-DE"/>
                  <a:t>Nanosensors receptive to individual markers for a specific disease</a:t>
                </a:r>
              </a:p>
              <a:p>
                <a:pPr lvl="3"/>
                <a:r>
                  <a:rPr lang="en-DE"/>
                  <a:t>Release individual tiles in presence of their individual markers</a:t>
                </a:r>
              </a:p>
              <a:p>
                <a:pPr lvl="2"/>
                <a:r>
                  <a:rPr lang="en-DE"/>
                  <a:t>Tiles assemble themselves to form messages</a:t>
                </a:r>
              </a:p>
              <a:p>
                <a:pPr lvl="2"/>
                <a:r>
                  <a:rPr lang="en-DE"/>
                  <a:t>Nanobots receptive to completely formed messages</a:t>
                </a:r>
              </a:p>
              <a:p>
                <a:pPr lvl="3"/>
                <a:r>
                  <a:rPr lang="en-DE"/>
                  <a:t>Release markers of their own that signify presense of the disease</a:t>
                </a:r>
              </a:p>
              <a:p>
                <a:r>
                  <a:rPr lang="en-DE"/>
                  <a:t>Formal model necessary to argue about </a:t>
                </a:r>
              </a:p>
              <a:p>
                <a:pPr lvl="1"/>
                <a:r>
                  <a:rPr lang="en-DE"/>
                  <a:t>Success rates</a:t>
                </a:r>
              </a:p>
              <a:p>
                <a:pPr lvl="1"/>
                <a:r>
                  <a:rPr lang="en-DE"/>
                  <a:t>Sizes of agent sets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6A37D-184F-5BBA-C095-196EC12F41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42550-27A1-ABF4-52D1-D116F2D80A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CBA92-CEC6-B0FD-8013-72BC6833C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586F0-4B5E-CE78-A060-C467A62ED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FCB1D-29E0-ED62-1434-9F5BC0DD3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175" y="2134014"/>
            <a:ext cx="3873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85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7AC5-E006-5D8C-4902-6A514EFE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Box World: Full (Relational) Specification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A21721-8BE3-7517-8D57-D284D7ABDA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Relational fluents: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Goal: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Actions: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Effects: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Effects: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Effects: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𝑤h𝑒𝑛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A21721-8BE3-7517-8D57-D284D7ABDA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8" t="-4179" b="-17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642EE-A324-8FAF-9970-A53FAF9607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373C4-8401-C47F-4910-F1B72DF39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F55FE-DEE1-262D-83D7-2F1119079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9907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7AC5-E006-5D8C-4902-6A514EFE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Solving Ground Box World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A21721-8BE3-7517-8D57-D284D7ABDA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Apply planner to Box World grounded with respect to domain, e.g.,</a:t>
                </a:r>
              </a:p>
              <a:p>
                <a:pPr lvl="1"/>
                <a:r>
                  <a:rPr lang="en-GB" dirty="0"/>
                  <a:t>Domain object instantiations: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𝐵𝑜𝑥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𝑇𝑟𝑢𝑐𝑘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𝑏𝑒𝑟𝑙𝑖𝑛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Ground fluents: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𝐵𝑜𝑥𝐼𝑛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de-DE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de-DE" sz="18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de-DE" sz="18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de-DE" sz="22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de-DE" sz="18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de-DE" sz="18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</m:oMath>
                </a14:m>
                <a:r>
                  <a:rPr lang="de-DE" sz="22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</m:oMath>
                </a14:m>
                <a:r>
                  <a:rPr lang="de-DE" sz="1800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𝑇𝑟𝑢𝑐𝑘𝐼𝑛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𝐵𝑜𝑥𝑂𝑛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Ground actions: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𝑑𝑟𝑖𝑣𝑒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Goal: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𝑏𝑜𝑥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𝑏𝑜𝑥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𝑏𝑜𝑥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A21721-8BE3-7517-8D57-D284D7ABDA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3582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642EE-A324-8FAF-9970-A53FAF9607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373C4-8401-C47F-4910-F1B72DF39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F55FE-DEE1-262D-83D7-2F1119079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C98C8-026E-B7A8-907B-390A0E916F3F}"/>
              </a:ext>
            </a:extLst>
          </p:cNvPr>
          <p:cNvSpPr txBox="1"/>
          <p:nvPr/>
        </p:nvSpPr>
        <p:spPr>
          <a:xfrm>
            <a:off x="9439282" y="1882311"/>
            <a:ext cx="1984076" cy="646331"/>
          </a:xfrm>
          <a:prstGeom prst="borderCallout1">
            <a:avLst>
              <a:gd name="adj1" fmla="val 24979"/>
              <a:gd name="adj2" fmla="val 652"/>
              <a:gd name="adj3" fmla="val 112500"/>
              <a:gd name="adj4" fmla="val -383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/>
              <a:t>Number of fluents exponential in arity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AFED7-732E-7390-6617-4D93E9C83BD7}"/>
              </a:ext>
            </a:extLst>
          </p:cNvPr>
          <p:cNvSpPr txBox="1"/>
          <p:nvPr/>
        </p:nvSpPr>
        <p:spPr>
          <a:xfrm>
            <a:off x="9226497" y="4150035"/>
            <a:ext cx="1984076" cy="646331"/>
          </a:xfrm>
          <a:prstGeom prst="borderCallout1">
            <a:avLst>
              <a:gd name="adj1" fmla="val 21419"/>
              <a:gd name="adj2" fmla="val 73"/>
              <a:gd name="adj3" fmla="val 48436"/>
              <a:gd name="adj4" fmla="val -5543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/>
              <a:t>Number of actions exponential in arity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99555-8CE0-0519-40F7-AE8F6B81CBFE}"/>
              </a:ext>
            </a:extLst>
          </p:cNvPr>
          <p:cNvSpPr txBox="1"/>
          <p:nvPr/>
        </p:nvSpPr>
        <p:spPr>
          <a:xfrm>
            <a:off x="8699395" y="5259583"/>
            <a:ext cx="3128513" cy="646331"/>
          </a:xfrm>
          <a:prstGeom prst="borderCallout1">
            <a:avLst>
              <a:gd name="adj1" fmla="val 32987"/>
              <a:gd name="adj2" fmla="val 307"/>
              <a:gd name="adj3" fmla="val 64451"/>
              <a:gd name="adj4" fmla="val -1443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/>
              <a:t>Goal description exponential in number of nested quantifiers</a:t>
            </a:r>
          </a:p>
        </p:txBody>
      </p:sp>
    </p:spTree>
    <p:extLst>
      <p:ext uri="{BB962C8B-B14F-4D97-AF65-F5344CB8AC3E}">
        <p14:creationId xmlns:p14="http://schemas.microsoft.com/office/powerpoint/2010/main" val="2243623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A714-B78D-6DDB-6353-ACA07FF0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 First-order Solution to Box World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1BA76-ED48-F071-DC3D-BF32915BF3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Derive solution deductively at lifted PDDL level ➝ Optimal for any domain instantiation!</a:t>
                </a:r>
              </a:p>
              <a:p>
                <a:pPr marL="532867" lvl="2" indent="0">
                  <a:buNone/>
                </a:pPr>
                <a:r>
                  <a:rPr lang="en-GB" b="1" dirty="0"/>
                  <a:t>if</a:t>
                </a:r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) </a:t>
                </a:r>
                <a:r>
                  <a:rPr lang="en-GB" b="1" dirty="0"/>
                  <a:t>then</a:t>
                </a:r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	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𝑛𝑜𝑜𝑝</m:t>
                    </m:r>
                  </m:oMath>
                </a14:m>
                <a:r>
                  <a:rPr lang="en-GB" dirty="0"/>
                  <a:t> </a:t>
                </a:r>
              </a:p>
              <a:p>
                <a:pPr marL="532867" lvl="2" indent="0">
                  <a:buNone/>
                </a:pPr>
                <a:r>
                  <a:rPr lang="en-GB" b="1" dirty="0"/>
                  <a:t>else</a:t>
                </a:r>
                <a:r>
                  <a:rPr lang="en-GB" dirty="0"/>
                  <a:t> </a:t>
                </a:r>
                <a:r>
                  <a:rPr lang="en-GB" b="1" dirty="0"/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∃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b="1" dirty="0"/>
                  <a:t>then</a:t>
                </a:r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	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𝑢𝑛𝑙𝑜𝑎𝑑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marL="532867" lvl="2" indent="0">
                  <a:buNone/>
                </a:pPr>
                <a:r>
                  <a:rPr lang="en-GB" b="1" dirty="0"/>
                  <a:t>else</a:t>
                </a:r>
                <a:r>
                  <a:rPr lang="en-GB" dirty="0"/>
                  <a:t> </a:t>
                </a:r>
                <a:r>
                  <a:rPr lang="en-GB" b="1" dirty="0"/>
                  <a:t>if </a:t>
                </a: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 err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GB" dirty="0"/>
                  <a:t>) </a:t>
                </a:r>
                <a:r>
                  <a:rPr lang="en-GB" b="1" dirty="0"/>
                  <a:t>then</a:t>
                </a:r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	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marL="532867" lvl="2" indent="0">
                  <a:buNone/>
                </a:pPr>
                <a:r>
                  <a:rPr lang="en-GB" b="1" dirty="0"/>
                  <a:t>else</a:t>
                </a:r>
                <a:r>
                  <a:rPr lang="en-GB" dirty="0"/>
                  <a:t> </a:t>
                </a:r>
                <a:r>
                  <a:rPr lang="en-GB" b="1" dirty="0"/>
                  <a:t>if </a:t>
                </a: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∃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err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err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GB" dirty="0"/>
                  <a:t>) </a:t>
                </a:r>
                <a:r>
                  <a:rPr lang="en-GB" b="1" dirty="0"/>
                  <a:t>then</a:t>
                </a:r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	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marL="532867" lvl="2" indent="0">
                  <a:buNone/>
                </a:pPr>
                <a:r>
                  <a:rPr lang="en-GB" b="1" dirty="0"/>
                  <a:t>else</a:t>
                </a:r>
                <a:r>
                  <a:rPr lang="en-GB" dirty="0"/>
                  <a:t> </a:t>
                </a:r>
                <a:r>
                  <a:rPr lang="en-GB" b="1" dirty="0"/>
                  <a:t>if</a:t>
                </a:r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err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) </a:t>
                </a:r>
                <a:r>
                  <a:rPr lang="en-GB" b="1" dirty="0"/>
                  <a:t>then</a:t>
                </a:r>
              </a:p>
              <a:p>
                <a:pPr marL="532867" lvl="2" indent="0">
                  <a:buNone/>
                </a:pPr>
                <a:r>
                  <a:rPr lang="en-GB" dirty="0"/>
                  <a:t>	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marL="532867" lvl="2" indent="0">
                  <a:buNone/>
                </a:pPr>
                <a:r>
                  <a:rPr lang="en-GB" b="1" dirty="0"/>
                  <a:t>else</a:t>
                </a:r>
                <a:r>
                  <a:rPr lang="en-GB" dirty="0"/>
                  <a:t> 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𝑛𝑜𝑜𝑝</m:t>
                    </m:r>
                  </m:oMath>
                </a14:m>
                <a:r>
                  <a:rPr lang="en-GB" dirty="0"/>
                  <a:t> </a:t>
                </a:r>
                <a:endParaRPr lang="en-DE"/>
              </a:p>
              <a:p>
                <a:r>
                  <a:rPr lang="en-DE"/>
                  <a:t>Great, but how do I obtain this solution?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1BA76-ED48-F071-DC3D-BF32915BF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3284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E5CB-6128-AB7E-BBFA-5D64DF4E5D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065EA-DDFF-5E40-C464-13A19F661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BCC76-217D-A183-7827-B36C5B126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192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BBD22-6367-4D31-876C-B0845A1C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Situation Calculus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2C8D0-C99B-30F5-09AD-2E590841B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Logic formalism designed for representing and reasoning about dynamic domains</a:t>
            </a:r>
          </a:p>
          <a:p>
            <a:pPr lvl="1"/>
            <a:r>
              <a:rPr lang="en-DE"/>
              <a:t>First introduced by John McCarthy in 1963</a:t>
            </a:r>
          </a:p>
          <a:p>
            <a:r>
              <a:rPr lang="en-DE"/>
              <a:t>Basic elements</a:t>
            </a:r>
          </a:p>
          <a:p>
            <a:pPr lvl="1"/>
            <a:r>
              <a:rPr lang="en-DE"/>
              <a:t>Actions that can be performed in the world</a:t>
            </a:r>
          </a:p>
          <a:p>
            <a:pPr lvl="1"/>
            <a:r>
              <a:rPr lang="en-DE"/>
              <a:t>Situations</a:t>
            </a:r>
          </a:p>
          <a:p>
            <a:pPr lvl="1"/>
            <a:r>
              <a:rPr lang="en-DE"/>
              <a:t>Fluents that describe the state of the world</a:t>
            </a:r>
          </a:p>
          <a:p>
            <a:r>
              <a:rPr lang="en-DE"/>
              <a:t>Domain</a:t>
            </a:r>
          </a:p>
          <a:p>
            <a:pPr lvl="1"/>
            <a:r>
              <a:rPr lang="en-DE"/>
              <a:t>Action precondition axioms, one for each action</a:t>
            </a:r>
          </a:p>
          <a:p>
            <a:pPr lvl="1"/>
            <a:r>
              <a:rPr lang="en-DE"/>
              <a:t>Successor state axioms, one for each fluent</a:t>
            </a:r>
          </a:p>
          <a:p>
            <a:pPr lvl="1"/>
            <a:r>
              <a:rPr lang="en-DE"/>
              <a:t>Axioms describing the world in various situations</a:t>
            </a:r>
          </a:p>
          <a:p>
            <a:pPr lvl="1"/>
            <a:r>
              <a:rPr lang="en-DE"/>
              <a:t>Foundational axioms of the situation calculus: situations are histories, induction on situations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567B8-1504-DE87-8CC1-5A972A4840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E83D4-6E63-0A58-9196-D9C199C65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E78DF-8B30-6353-F005-F31B64A57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761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59E0-070E-1DEA-D8A1-6AAE8CB03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Situation Calculus: Ingredients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Actions</a:t>
                </a:r>
              </a:p>
              <a:p>
                <a:pPr lvl="1"/>
                <a:r>
                  <a:rPr lang="en-DE"/>
                  <a:t>First-order terms with action parameters</a:t>
                </a:r>
              </a:p>
              <a:p>
                <a:pPr lvl="1"/>
                <a:r>
                  <a:rPr lang="en-DE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DE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𝑢𝑛𝑙𝑜𝑎𝑑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DE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endParaRPr lang="en-DE"/>
              </a:p>
              <a:p>
                <a:r>
                  <a:rPr lang="en-DE"/>
                  <a:t>Situations</a:t>
                </a:r>
              </a:p>
              <a:p>
                <a:pPr lvl="1"/>
                <a:r>
                  <a:rPr lang="en-DE"/>
                  <a:t>Term that encoes action history</a:t>
                </a:r>
              </a:p>
              <a:p>
                <a:pPr lvl="1"/>
                <a:r>
                  <a:rPr lang="en-DE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DE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𝑑𝑜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𝑑𝑜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  <a:p>
                <a:r>
                  <a:rPr lang="en-DE"/>
                  <a:t>Fluents</a:t>
                </a:r>
              </a:p>
              <a:p>
                <a:pPr lvl="1"/>
                <a:r>
                  <a:rPr lang="en-DE"/>
                  <a:t>Relation whose truth value varies between situations</a:t>
                </a:r>
              </a:p>
              <a:p>
                <a:pPr lvl="1"/>
                <a:r>
                  <a:rPr lang="en-DE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  <a:p>
                <a:r>
                  <a:rPr lang="en-DE">
                    <a:solidFill>
                      <a:srgbClr val="FFC000"/>
                    </a:solidFill>
                  </a:rPr>
                  <a:t>Effects?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2011A-C9AA-378B-EEF4-64DB620D0B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9AF57-C595-C6D6-2584-3543FF965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A821A-FD9D-340A-4627-BB4A6FC81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992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59E0-070E-1DEA-D8A1-6AAE8CB03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Situation Calculus: PDDL to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>
                    <a:latin typeface="+mn-lt"/>
                  </a:rPr>
                  <a:t>Translate action effects into positive and negative effect axioms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GB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C000"/>
                    </a:solidFill>
                  </a:rPr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GB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err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err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err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C000"/>
                    </a:solidFill>
                  </a:rPr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𝑤h𝑒𝑛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DE">
                    <a:solidFill>
                      <a:srgbClr val="FFC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8" t="-4179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2011A-C9AA-378B-EEF4-64DB620D0B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9AF57-C595-C6D6-2584-3543FF965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A821A-FD9D-340A-4627-BB4A6FC81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AF28C5B-58E7-25E0-131E-AE5D73B3723A}"/>
                  </a:ext>
                </a:extLst>
              </p:cNvPr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4938611" y="1933822"/>
                <a:ext cx="6345135" cy="4049635"/>
              </a:xfrm>
            </p:spPr>
            <p:txBody>
              <a:bodyPr wrap="none">
                <a:spAutoFit/>
              </a:bodyPr>
              <a:lstStyle/>
              <a:p>
                <a:pPr lvl="2"/>
                <a:endParaRPr lang="en-DE" sz="1700"/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 sz="17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17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𝐵𝑜𝑥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sz="1700">
                    <a:solidFill>
                      <a:srgbClr val="FFC000"/>
                    </a:solidFill>
                  </a:rPr>
                  <a:t> </a:t>
                </a:r>
              </a:p>
              <a:p>
                <a:pPr lvl="2"/>
                <a:endParaRPr lang="en-DE" sz="1050"/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 sz="17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</m:t>
                    </m:r>
                    <m:r>
                      <a:rPr lang="de-DE" sz="17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17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17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𝑢𝑛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𝐵𝑜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𝑥𝑂</m:t>
                    </m:r>
                    <m:r>
                      <a:rPr lang="en-GB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sz="1700">
                    <a:solidFill>
                      <a:srgbClr val="FFC000"/>
                    </a:solidFill>
                  </a:rPr>
                  <a:t> </a:t>
                </a:r>
              </a:p>
              <a:p>
                <a:pPr lvl="2"/>
                <a:endParaRPr lang="en-DE" sz="1050"/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sSub>
                          <m:sSub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17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7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7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7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17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17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7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7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sz="1700">
                    <a:solidFill>
                      <a:srgbClr val="FFC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AF28C5B-58E7-25E0-131E-AE5D73B372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4938611" y="1933822"/>
                <a:ext cx="6345135" cy="404963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379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59E0-070E-1DEA-D8A1-6AAE8CB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</p:spPr>
        <p:txBody>
          <a:bodyPr/>
          <a:lstStyle/>
          <a:p>
            <a:r>
              <a:rPr lang="en-DE"/>
              <a:t>Situation Calculus: PDDL to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Use rule to combine multiple effects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over the same fluent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into effect axioms: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Rule: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As a sort of shorthand notation</a:t>
                </a:r>
              </a:p>
              <a:p>
                <a:pPr lvl="2"/>
                <a:r>
                  <a:rPr lang="en-GB" dirty="0"/>
                  <a:t>E.g.,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𝐵𝑂𝑛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𝐵𝑂𝑛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𝐵𝑂𝑛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𝑢𝑛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𝑜𝑎𝑑</m:t>
                        </m:r>
                        <m:d>
                          <m:dPr>
                            <m:ctrlP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sz="1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1800" dirty="0">
                    <a:solidFill>
                      <a:srgbClr val="FFC000"/>
                    </a:solidFill>
                    <a:latin typeface="+mn-lt"/>
                  </a:rPr>
                  <a:t> </a:t>
                </a:r>
                <a:br>
                  <a:rPr lang="en-GB" sz="1800" dirty="0">
                    <a:solidFill>
                      <a:srgbClr val="FFC000"/>
                    </a:solidFill>
                    <a:latin typeface="+mn-lt"/>
                  </a:rPr>
                </a:br>
                <a:r>
                  <a:rPr lang="en-GB" sz="1800" dirty="0">
                    <a:solidFill>
                      <a:srgbClr val="FFC000"/>
                    </a:solidFill>
                    <a:latin typeface="+mn-lt"/>
                  </a:rPr>
                  <a:t>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𝐵𝑂𝑛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𝐵𝑂𝑛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sz="1800" dirty="0">
                  <a:solidFill>
                    <a:srgbClr val="FFC000"/>
                  </a:solidFill>
                  <a:latin typeface="+mn-lt"/>
                </a:endParaRP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⇒¬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𝐵𝐼𝑛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rgbClr val="FFC000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sSub>
                          <m:sSubPr>
                            <m:ctrlP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𝑇𝐼𝑛</m:t>
                    </m:r>
                    <m:d>
                      <m:dPr>
                        <m:ctrlPr>
                          <a:rPr lang="en-GB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de-DE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𝑇𝐼𝑛</m:t>
                    </m:r>
                    <m:d>
                      <m:dPr>
                        <m:ctrlP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C000"/>
                    </a:solidFill>
                  </a:rPr>
                  <a:t> 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⇒¬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𝐼𝑛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rgbClr val="FFC000"/>
                  </a:solidFill>
                </a:endParaRPr>
              </a:p>
              <a:p>
                <a:pPr lvl="4"/>
                <a:endParaRPr lang="de-DE" dirty="0"/>
              </a:p>
              <a:p>
                <a:pPr lvl="3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2011A-C9AA-378B-EEF4-64DB620D0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</p:spPr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9AF57-C595-C6D6-2584-3543FF965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</p:spPr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A821A-FD9D-340A-4627-BB4A6FC81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975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A6B5-F310-BE78-E4C8-D58E6464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Frame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8AFC00-EE23-3D78-4A77-6CA2883DD5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Positive and negative effect axioms specify what changes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𝐵𝑂𝑛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𝐵𝑂𝑛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𝐵𝑂𝑛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⇒¬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𝐵𝑂𝑛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DE" dirty="0"/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𝐵𝐼𝑛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⇒¬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𝐵𝐼𝑛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DE" dirty="0"/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⇒¬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𝑇𝐼𝑛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DE" dirty="0"/>
              </a:p>
              <a:p>
                <a:r>
                  <a:rPr lang="en-GB" dirty="0"/>
                  <a:t>Assume completeness regarding these effect axioms: </a:t>
                </a:r>
              </a:p>
              <a:p>
                <a:pPr lvl="1"/>
                <a:r>
                  <a:rPr lang="en-GB" dirty="0"/>
                  <a:t>That is, assume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characterise all the conditions under which an action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dirty="0"/>
                  <a:t> changes the value of fluent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Formalise as explanation closure axioms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dirty="0"/>
                  <a:t> 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¬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was false and was made true by doing action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dirty="0"/>
                  <a:t>, then condition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GB" dirty="0"/>
                  <a:t> must have been true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dirty="0"/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¬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was true and was made false by doing action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dirty="0"/>
                  <a:t> then condition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GB" dirty="0"/>
                  <a:t> must have been true</a:t>
                </a:r>
              </a:p>
              <a:p>
                <a:endParaRPr lang="en-DE" dirty="0"/>
              </a:p>
              <a:p>
                <a:pPr lvl="2"/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8AFC00-EE23-3D78-4A77-6CA2883DD5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881" b="-626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20A71-AEA9-1AD3-2275-1E65DE601F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80256-5FD8-7ACA-9CAF-4B8EF7324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7EAE-7BF8-9C57-AAE8-1211EA261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60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9EE8-5668-D619-1843-B4C1A2FA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Frame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4D4B7-3777-46DA-1ED5-3A9C0D815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Frame problem: How to (</a:t>
            </a:r>
            <a:r>
              <a:rPr lang="en-DE" i="1"/>
              <a:t>compactly</a:t>
            </a:r>
            <a:r>
              <a:rPr lang="en-DE"/>
              <a:t>) specify what does not change?</a:t>
            </a:r>
          </a:p>
          <a:p>
            <a:pPr lvl="1"/>
            <a:r>
              <a:rPr lang="en-DE"/>
              <a:t>Intuition: “What does not change, remains the same.”</a:t>
            </a:r>
          </a:p>
          <a:p>
            <a:pPr lvl="2"/>
            <a:r>
              <a:rPr lang="en-DE"/>
              <a:t>Reiter’s so-called Default Solution</a:t>
            </a:r>
          </a:p>
          <a:p>
            <a:pPr lvl="1"/>
            <a:r>
              <a:rPr lang="en-DE"/>
              <a:t>N</a:t>
            </a:r>
            <a:r>
              <a:rPr lang="en-GB" dirty="0"/>
              <a:t>o</a:t>
            </a:r>
            <a:r>
              <a:rPr lang="en-DE"/>
              <a:t>t so easy to specify</a:t>
            </a:r>
          </a:p>
          <a:p>
            <a:pPr lvl="2"/>
            <a:r>
              <a:rPr lang="en-DE"/>
              <a:t>Moving one thing might move another thing, even though the other thing is never directly touched</a:t>
            </a:r>
          </a:p>
          <a:p>
            <a:pPr lvl="2"/>
            <a:r>
              <a:rPr lang="en-DE"/>
              <a:t>How to distinguish between relevant and irrelevant side effects? And use that efficiently?</a:t>
            </a:r>
          </a:p>
          <a:p>
            <a:endParaRPr lang="en-DE"/>
          </a:p>
          <a:p>
            <a:r>
              <a:rPr lang="en-DE"/>
              <a:t>Default solution to frame problem given as successor state axioms (SSAs), whic</a:t>
            </a:r>
            <a:r>
              <a:rPr lang="en-GB" dirty="0"/>
              <a:t>h</a:t>
            </a:r>
            <a:r>
              <a:rPr lang="en-DE"/>
              <a:t> we construct next</a:t>
            </a:r>
          </a:p>
          <a:p>
            <a:pPr lvl="2"/>
            <a:endParaRPr lang="en-GB" dirty="0"/>
          </a:p>
          <a:p>
            <a:pPr lvl="1"/>
            <a:endParaRPr lang="en-DE"/>
          </a:p>
          <a:p>
            <a:pPr lvl="2"/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51180-D7FD-C8A0-9649-666461664E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01608-86EE-1D71-3BA0-7C5A08C84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ADF53-25CA-DD82-12CE-1DCE5B268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54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B19F-E65E-3F6E-5472-8C8E3A9AD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Successor State Axioms (SSAs)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C2442E-94D8-6EDC-D673-19DCAC620B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Inputs / Requirements</a:t>
                </a:r>
              </a:p>
              <a:p>
                <a:pPr lvl="1"/>
                <a:r>
                  <a:rPr lang="en-DE"/>
                  <a:t>Unique names for actions / arguments</a:t>
                </a:r>
              </a:p>
              <a:p>
                <a:pPr lvl="1"/>
                <a:r>
                  <a:rPr lang="en-DE"/>
                  <a:t>Positive and negative effect axioms 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DE"/>
                  <a:t>Explanation closure axioms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DE"/>
                  <a:t>Integrity: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∃</m:t>
                    </m:r>
                    <m:acc>
                      <m:accPr>
                        <m:chr m:val="⃗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SSA for each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∨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∧¬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DE"/>
                  <a:t>Shorthand: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C2442E-94D8-6EDC-D673-19DCAC620B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10CDF-830D-EE4A-1297-D0AA8FD3A5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BB1DF-91A7-0CF8-234A-BC5346367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A9E2F-5A1B-F397-7126-BB058032D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22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638A2-71B6-29B8-20D6-47C11486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Medical Nanoscale Systems as a DecPOMDP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6A37D-184F-5BBA-C095-196EC12F41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Set of agents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consisting of nanosensors, nanobots</a:t>
                </a:r>
              </a:p>
              <a:p>
                <a:r>
                  <a:rPr lang="en-GB" dirty="0"/>
                  <a:t>Observations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: markers / messages present (or not)</a:t>
                </a:r>
              </a:p>
              <a:p>
                <a:pPr lvl="1"/>
                <a:r>
                  <a:rPr lang="en-GB" dirty="0"/>
                  <a:t>Noisy process ➝ probabilistic behaviour</a:t>
                </a:r>
              </a:p>
              <a:p>
                <a:r>
                  <a:rPr lang="en-GB" dirty="0"/>
                  <a:t>Actions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: release of tiles / markers (or not)</a:t>
                </a:r>
              </a:p>
              <a:p>
                <a:pPr lvl="1"/>
                <a:r>
                  <a:rPr lang="en-GB" dirty="0"/>
                  <a:t>Noisy process ➝ probabilistic behaviour</a:t>
                </a:r>
              </a:p>
              <a:p>
                <a:r>
                  <a:rPr lang="en-GB" dirty="0"/>
                  <a:t>Environment ➝ probabilistic behaviour</a:t>
                </a:r>
              </a:p>
              <a:p>
                <a:pPr lvl="1"/>
                <a:r>
                  <a:rPr lang="en-GB" dirty="0"/>
                  <a:t>Presence in general of agents, markers, tiles, messages,</a:t>
                </a:r>
                <a:br>
                  <a:rPr lang="en-GB" dirty="0"/>
                </a:br>
                <a:r>
                  <a:rPr lang="en-GB" dirty="0"/>
                  <a:t>or position more specifically ➝ movement over time</a:t>
                </a:r>
              </a:p>
              <a:p>
                <a:r>
                  <a:rPr lang="en-GB" dirty="0"/>
                  <a:t>Reward: Qualitative measure</a:t>
                </a:r>
              </a:p>
              <a:p>
                <a:pPr lvl="1"/>
                <a:r>
                  <a:rPr lang="en-GB" dirty="0"/>
                  <a:t>Positive diagnosis only in presence of disease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6A37D-184F-5BBA-C095-196EC12F41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CBA92-CEC6-B0FD-8013-72BC6833C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586F0-4B5E-CE78-A060-C467A62ED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FCB1D-29E0-ED62-1434-9F5BC0DD3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175" y="2134014"/>
            <a:ext cx="3873500" cy="37719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A60EE-C40A-229B-E39A-A4423A47FB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</p:spTree>
    <p:extLst>
      <p:ext uri="{BB962C8B-B14F-4D97-AF65-F5344CB8AC3E}">
        <p14:creationId xmlns:p14="http://schemas.microsoft.com/office/powerpoint/2010/main" val="839200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B19F-E65E-3F6E-5472-8C8E3A9AD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Successor State Axioms (SSAs):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C2442E-94D8-6EDC-D673-19DCAC620B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SSA for each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∨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∧¬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DE"/>
                  <a:t>Shorthand: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b="0" i="1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ox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    ∨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∧¬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𝑢𝑛𝑙𝑜𝑎𝑑</m:t>
                            </m:r>
                            <m:d>
                              <m:dPr>
                                <m:ctrlP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𝑜𝑥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𝑇𝑟𝑢𝑐𝑘𝐼𝑛</m:t>
                            </m:r>
                            <m:d>
                              <m:dPr>
                                <m:ctrlP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DE" i="1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b="0" i="1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𝑢𝑛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𝑜𝑥𝑂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    ∨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∧¬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𝑙𝑜𝑎𝑑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𝑜𝑥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𝐼𝑛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𝑟𝑢𝑐𝑘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𝐼𝑛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DE" i="1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b="0" i="1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    ∨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∧¬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∃</m:t>
                            </m:r>
                            <m:sSub>
                              <m:sSubPr>
                                <m:ctrlP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𝑑𝑟𝑖𝑣𝑒</m:t>
                            </m:r>
                            <m:d>
                              <m:dPr>
                                <m:ctrlP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𝑇𝑟𝑢</m:t>
                            </m:r>
                            <m:r>
                              <a:rPr lang="de-DE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𝑐𝑘𝐼𝑛</m:t>
                            </m:r>
                            <m:d>
                              <m:dPr>
                                <m:ctrlP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de-DE" sz="2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DE" i="1"/>
              </a:p>
              <a:p>
                <a:endParaRPr lang="en-DE" i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C2442E-94D8-6EDC-D673-19DCAC620B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35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10CDF-830D-EE4A-1297-D0AA8FD3A5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BB1DF-91A7-0CF8-234A-BC5346367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A9E2F-5A1B-F397-7126-BB058032D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772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FDBB-63FE-AF7D-CB6A-D0EDB328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Idea: Use SSAs to regress from goal towards a (possibly only partially defined) intial state</a:t>
                </a:r>
              </a:p>
              <a:p>
                <a:pPr lvl="1"/>
                <a:r>
                  <a:rPr lang="en-DE"/>
                  <a:t>A bit like lifted backward search</a:t>
                </a:r>
              </a:p>
              <a:p>
                <a:endParaRPr lang="en-DE"/>
              </a:p>
              <a:p>
                <a:r>
                  <a:rPr lang="en-DE"/>
                  <a:t>Regression</a:t>
                </a:r>
              </a:p>
              <a:p>
                <a:pPr lvl="1"/>
                <a:r>
                  <a:rPr lang="en-DE"/>
                  <a:t>If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DE"/>
                  <a:t> held after action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DE"/>
                  <a:t>, then </a:t>
                </a:r>
                <a:r>
                  <a:rPr lang="en-DE" i="1"/>
                  <a:t>regression</a:t>
                </a:r>
                <a:r>
                  <a:rPr lang="en-DE"/>
                  <a:t>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DE"/>
                  <a:t> that held before action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DE"/>
              </a:p>
              <a:p>
                <a:pPr lvl="1"/>
                <a:r>
                  <a:rPr lang="en-DE"/>
                  <a:t>Exploit following properties</a:t>
                </a:r>
              </a:p>
              <a:p>
                <a:pPr marL="801688" lvl="2" indent="-268288"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=¬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de-DE" b="0" dirty="0"/>
              </a:p>
              <a:p>
                <a:pPr marL="801688" lvl="2" indent="-268288"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DE"/>
              </a:p>
              <a:p>
                <a:pPr marL="801688" lvl="2" indent="-268288"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en-DE"/>
              </a:p>
              <a:p>
                <a:pPr marL="801688" lvl="2" indent="-268288"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F49CF-6206-F6DB-878D-7406D661AC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F15D-183C-CF06-4E8B-5FED68D88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C3D03-E936-489F-CAEF-CBEA4A9C4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153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FDBB-63FE-AF7D-CB6A-D0EDB328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Regression: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Given: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𝑢𝑛𝑙𝑜𝑎𝑑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DE"/>
              </a:p>
              <a:p>
                <a:r>
                  <a:rPr lang="en-DE"/>
                  <a:t>Regress through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𝑢𝑛𝑙𝑜𝑎𝑑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DE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𝑢𝑛𝑙𝑜𝑎𝑑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𝑢𝑛𝑙𝑜𝑎𝑑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𝑢𝑛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𝑜𝑥𝑂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∧¬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de-DE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𝑢𝑛𝑙𝑜𝑎𝑑</m:t>
                            </m:r>
                            <m:d>
                              <m:dPr>
                                <m:ctrlPr>
                                  <a:rPr lang="de-DE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de-DE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de-DE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𝑙𝑜𝑎𝑑</m:t>
                            </m:r>
                            <m:d>
                              <m:dPr>
                                <m:ctrlP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de-DE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𝑜𝑥𝐼</m:t>
                            </m:r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sz="20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𝑝𝑎𝑟𝑖𝑠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𝑇𝑟𝑢𝑐𝑘𝐼𝑛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sz="20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𝑝𝑎𝑟𝑖𝑠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br>
                  <a:rPr lang="de-DE" sz="2000" dirty="0">
                    <a:solidFill>
                      <a:srgbClr val="FFC000"/>
                    </a:solidFill>
                  </a:rPr>
                </a:b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𝑜𝑥𝑂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𝑜𝑥𝐼𝑛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∧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𝑜𝑥𝑂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dirty="0">
                    <a:solidFill>
                      <a:schemeClr val="accent1"/>
                    </a:solidFill>
                  </a:rPr>
                </a:br>
                <a:endParaRPr lang="en-DE" i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F49CF-6206-F6DB-878D-7406D661AC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F15D-183C-CF06-4E8B-5FED68D88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C3D03-E936-489F-CAEF-CBEA4A9C4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00F6EE-C5AC-8A25-1C1B-B75A309A5C6E}"/>
                  </a:ext>
                </a:extLst>
              </p:cNvPr>
              <p:cNvSpPr txBox="1"/>
              <p:nvPr/>
            </p:nvSpPr>
            <p:spPr>
              <a:xfrm>
                <a:off x="7116234" y="857888"/>
                <a:ext cx="4940300" cy="220451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301625" lvl="1" indent="-285750">
                  <a:buFont typeface="Arial" panose="020B0604020202020204" pitchFamily="34" charset="0"/>
                  <a:buChar char="•"/>
                </a:pPr>
                <a:r>
                  <a:rPr lang="en-DE"/>
                  <a:t>If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DE"/>
                  <a:t> held after action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DE"/>
                  <a:t>, then </a:t>
                </a:r>
                <a:r>
                  <a:rPr lang="en-DE" i="1"/>
                  <a:t>regression</a:t>
                </a:r>
                <a:r>
                  <a:rPr lang="en-DE"/>
                  <a:t>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DE"/>
                  <a:t> that held before action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DE"/>
              </a:p>
              <a:p>
                <a:pPr marL="301625" lvl="1" indent="-285750">
                  <a:buFont typeface="Arial" panose="020B0604020202020204" pitchFamily="34" charset="0"/>
                  <a:buChar char="•"/>
                </a:pPr>
                <a:r>
                  <a:rPr lang="en-DE"/>
                  <a:t>Exploit following properties</a:t>
                </a:r>
              </a:p>
              <a:p>
                <a:pPr marL="819150" lvl="2" indent="-285750">
                  <a:buFont typeface="Arial" panose="020B0604020202020204" pitchFamily="34" charset="0"/>
                  <a:buChar char="•"/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=¬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de-DE" b="0" dirty="0"/>
              </a:p>
              <a:p>
                <a:pPr marL="819150" lvl="2" indent="-285750">
                  <a:buFont typeface="Arial" panose="020B0604020202020204" pitchFamily="34" charset="0"/>
                  <a:buChar char="•"/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DE"/>
              </a:p>
              <a:p>
                <a:pPr marL="819150" lvl="2" indent="-285750">
                  <a:buFont typeface="Arial" panose="020B0604020202020204" pitchFamily="34" charset="0"/>
                  <a:buChar char="•"/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en-DE"/>
              </a:p>
              <a:p>
                <a:pPr marL="819150" lvl="2" indent="-285750">
                  <a:buFont typeface="Arial" panose="020B0604020202020204" pitchFamily="34" charset="0"/>
                  <a:buChar char="•"/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00F6EE-C5AC-8A25-1C1B-B75A309A5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234" y="857888"/>
                <a:ext cx="4940300" cy="2204514"/>
              </a:xfrm>
              <a:prstGeom prst="rect">
                <a:avLst/>
              </a:prstGeom>
              <a:blipFill>
                <a:blip r:embed="rId3"/>
                <a:stretch>
                  <a:fillRect l="-25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90D0FA-50DD-27B1-7E30-65CFBDF6A642}"/>
                  </a:ext>
                </a:extLst>
              </p:cNvPr>
              <p:cNvSpPr txBox="1"/>
              <p:nvPr/>
            </p:nvSpPr>
            <p:spPr>
              <a:xfrm>
                <a:off x="9293793" y="5245324"/>
                <a:ext cx="2605616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DE"/>
                  <a:t>Make non-empty domain assumption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90D0FA-50DD-27B1-7E30-65CFBDF6A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793" y="5245324"/>
                <a:ext cx="2605616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B513F0-D61A-3559-6B7C-BF28799B5F39}"/>
              </a:ext>
            </a:extLst>
          </p:cNvPr>
          <p:cNvCxnSpPr>
            <a:cxnSpLocks/>
          </p:cNvCxnSpPr>
          <p:nvPr/>
        </p:nvCxnSpPr>
        <p:spPr>
          <a:xfrm flipH="1" flipV="1">
            <a:off x="4354286" y="5192934"/>
            <a:ext cx="4939507" cy="37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A341A2-1897-0552-BA67-5E60E4BFAD9F}"/>
                  </a:ext>
                </a:extLst>
              </p:cNvPr>
              <p:cNvSpPr txBox="1"/>
              <p:nvPr/>
            </p:nvSpPr>
            <p:spPr>
              <a:xfrm>
                <a:off x="7976514" y="2964399"/>
                <a:ext cx="2698574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Cannot be made true</a:t>
                </a:r>
                <a:br>
                  <a:rPr lang="en-GB" dirty="0"/>
                </a:br>
                <a:r>
                  <a:rPr lang="en-GB" dirty="0"/>
                  <a:t>➝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∧¬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∧⊤≡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A341A2-1897-0552-BA67-5E60E4BFA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514" y="2964399"/>
                <a:ext cx="2698574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89E4E5-C40C-4521-85DA-833A7D3BFB29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596254" y="3287565"/>
            <a:ext cx="4380260" cy="1074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7070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FDBB-63FE-AF7D-CB6A-D0EDB328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Regression: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𝑢𝑛𝑙𝑜𝑎𝑑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Regress through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𝑢𝑛𝑙𝑜𝑎𝑑</m:t>
                    </m:r>
                    <m:d>
                      <m:dPr>
                        <m:ctrlP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𝑢𝑛𝑙𝑜𝑎𝑑</m:t>
                                </m:r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GB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br>
                  <a:rPr lang="en-GB" b="0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en-GB" dirty="0">
                    <a:solidFill>
                      <a:schemeClr val="accent1"/>
                    </a:solidFill>
                  </a:rPr>
                </a:br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/>
                  <a:t>To get action instantiations of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𝑢𝑛𝑙𝑜𝑎𝑑</m:t>
                    </m:r>
                    <m:d>
                      <m:dPr>
                        <m:ctrlP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, query knowledge base (KB, i.e., planning domain)</a:t>
                </a:r>
              </a:p>
              <a:p>
                <a:pPr lvl="1"/>
                <a:r>
                  <a:rPr lang="en-GB" dirty="0"/>
                  <a:t>Existentially quantify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and obtain instances via query extraction w.r.t. KB</a:t>
                </a:r>
              </a:p>
              <a:p>
                <a:pPr lvl="2"/>
                <a:r>
                  <a:rPr lang="en-GB" dirty="0"/>
                  <a:t>KB consists of first-order state and action abstraction ➝ do not have to enumerate all states,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𝑢𝑛𝑙𝑜𝑎𝑑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GB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∃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∃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F49CF-6206-F6DB-878D-7406D661AC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F15D-183C-CF06-4E8B-5FED68D88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C3D03-E936-489F-CAEF-CBEA4A9C4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789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0071-1C15-4E2D-282E-D36303FE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Regression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B74E2-E266-757A-4438-54E33D590E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3859040" cy="4240848"/>
              </a:xfrm>
            </p:spPr>
            <p:txBody>
              <a:bodyPr/>
              <a:lstStyle/>
              <a:p>
                <a:r>
                  <a:rPr lang="en-DE"/>
                  <a:t>Define abstract goal state</a:t>
                </a:r>
              </a:p>
              <a:p>
                <a:pPr lvl="1"/>
                <a:r>
                  <a:rPr lang="en-DE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GB" dirty="0"/>
                  <a:t>Check if regression through action sequence holds in initial state </a:t>
                </a:r>
              </a:p>
              <a:p>
                <a:pPr>
                  <a:buFont typeface="System Font Regular"/>
                  <a:buChar char="➝"/>
                </a:pPr>
                <a:r>
                  <a:rPr lang="en-DE"/>
                  <a:t> Goal regression planning</a:t>
                </a:r>
              </a:p>
              <a:p>
                <a:pPr lvl="1"/>
                <a:r>
                  <a:rPr lang="en-DE"/>
                  <a:t>Provide initial state, actions</a:t>
                </a:r>
              </a:p>
              <a:p>
                <a:pPr lvl="2"/>
                <a:r>
                  <a:rPr lang="en-DE"/>
                  <a:t>Initial state description can be partial</a:t>
                </a:r>
              </a:p>
              <a:p>
                <a:pPr lvl="1"/>
                <a:r>
                  <a:rPr lang="en-DE"/>
                  <a:t>Use regression to tell whether goal will hold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B74E2-E266-757A-4438-54E33D590E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3859040" cy="4240848"/>
              </a:xfrm>
              <a:blipFill>
                <a:blip r:embed="rId2"/>
                <a:stretch>
                  <a:fillRect l="-524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0F612-1439-9392-0EAF-D6375694AC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FD662-91CA-CF02-8607-F992A6581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6EA0D-4C8A-36DE-A7C9-6F4756B1D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E9E110-D2BA-7990-7857-1F20A3B394D0}"/>
              </a:ext>
            </a:extLst>
          </p:cNvPr>
          <p:cNvGrpSpPr/>
          <p:nvPr/>
        </p:nvGrpSpPr>
        <p:grpSpPr>
          <a:xfrm>
            <a:off x="4531284" y="2459628"/>
            <a:ext cx="7300391" cy="3446286"/>
            <a:chOff x="2170716" y="269003"/>
            <a:chExt cx="7300391" cy="34462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9C7291C-9926-06E5-E769-B52E4642D4F8}"/>
                    </a:ext>
                  </a:extLst>
                </p:cNvPr>
                <p:cNvSpPr txBox="1"/>
                <p:nvPr/>
              </p:nvSpPr>
              <p:spPr>
                <a:xfrm>
                  <a:off x="6527389" y="1906439"/>
                  <a:ext cx="2373150" cy="369332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9C7291C-9926-06E5-E769-B52E4642D4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7389" y="1906439"/>
                  <a:ext cx="237315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E8E44CF-52C9-0E4D-8D64-2EA95B1F56FD}"/>
                    </a:ext>
                  </a:extLst>
                </p:cNvPr>
                <p:cNvSpPr txBox="1"/>
                <p:nvPr/>
              </p:nvSpPr>
              <p:spPr>
                <a:xfrm>
                  <a:off x="3044672" y="561717"/>
                  <a:ext cx="4669292" cy="646331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∨∃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E8E44CF-52C9-0E4D-8D64-2EA95B1F56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672" y="561717"/>
                  <a:ext cx="4669292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01EB932-A7E4-11BD-D68A-373DCAB85B35}"/>
                    </a:ext>
                  </a:extLst>
                </p:cNvPr>
                <p:cNvSpPr txBox="1"/>
                <p:nvPr/>
              </p:nvSpPr>
              <p:spPr>
                <a:xfrm>
                  <a:off x="3044672" y="2974163"/>
                  <a:ext cx="2373150" cy="369332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01EB932-A7E4-11BD-D68A-373DCAB85B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672" y="2974163"/>
                  <a:ext cx="237315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C519E95-947C-5F13-8540-CEC1474F164B}"/>
                </a:ext>
              </a:extLst>
            </p:cNvPr>
            <p:cNvCxnSpPr>
              <a:cxnSpLocks/>
              <a:stCxn id="7" idx="1"/>
              <a:endCxn id="8" idx="2"/>
            </p:cNvCxnSpPr>
            <p:nvPr/>
          </p:nvCxnSpPr>
          <p:spPr>
            <a:xfrm flipH="1" flipV="1">
              <a:off x="5379318" y="1208048"/>
              <a:ext cx="1148071" cy="8830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16AD737-3DAC-103C-99E7-64F815B04B1C}"/>
                </a:ext>
              </a:extLst>
            </p:cNvPr>
            <p:cNvCxnSpPr>
              <a:cxnSpLocks/>
              <a:stCxn id="7" idx="1"/>
              <a:endCxn id="9" idx="0"/>
            </p:cNvCxnSpPr>
            <p:nvPr/>
          </p:nvCxnSpPr>
          <p:spPr>
            <a:xfrm flipH="1">
              <a:off x="4231247" y="2091105"/>
              <a:ext cx="2296142" cy="8830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EE31FCE-A13B-EF9E-C929-3E6194245D5E}"/>
                    </a:ext>
                  </a:extLst>
                </p:cNvPr>
                <p:cNvSpPr txBox="1"/>
                <p:nvPr/>
              </p:nvSpPr>
              <p:spPr>
                <a:xfrm rot="2268885">
                  <a:off x="4926193" y="1514256"/>
                  <a:ext cx="16652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EE31FCE-A13B-EF9E-C929-3E6194245D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68885">
                  <a:off x="4926193" y="1514256"/>
                  <a:ext cx="166526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D164226-BC45-A90E-CC06-75C1D6ACFF44}"/>
                    </a:ext>
                  </a:extLst>
                </p:cNvPr>
                <p:cNvSpPr txBox="1"/>
                <p:nvPr/>
              </p:nvSpPr>
              <p:spPr>
                <a:xfrm rot="20313607">
                  <a:off x="4731605" y="2401874"/>
                  <a:ext cx="177439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D164226-BC45-A90E-CC06-75C1D6ACFF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313607">
                  <a:off x="4731605" y="2401874"/>
                  <a:ext cx="177439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ounded Rectangular Callout 20">
              <a:extLst>
                <a:ext uri="{FF2B5EF4-FFF2-40B4-BE49-F238E27FC236}">
                  <a16:creationId xmlns:a16="http://schemas.microsoft.com/office/drawing/2014/main" id="{5048B390-42A1-7839-178C-EA29D053B99F}"/>
                </a:ext>
              </a:extLst>
            </p:cNvPr>
            <p:cNvSpPr/>
            <p:nvPr/>
          </p:nvSpPr>
          <p:spPr>
            <a:xfrm>
              <a:off x="8081058" y="534767"/>
              <a:ext cx="1390049" cy="612934"/>
            </a:xfrm>
            <a:prstGeom prst="wedgeRoundRectCallout">
              <a:avLst>
                <a:gd name="adj1" fmla="val -76346"/>
                <a:gd name="adj2" fmla="val -13842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/>
                <a:t>Captures initial state?</a:t>
              </a:r>
            </a:p>
          </p:txBody>
        </p:sp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id="{159E88E4-AE87-66FD-5478-31A0E492134F}"/>
                </a:ext>
              </a:extLst>
            </p:cNvPr>
            <p:cNvSpPr/>
            <p:nvPr/>
          </p:nvSpPr>
          <p:spPr>
            <a:xfrm>
              <a:off x="7713964" y="2472449"/>
              <a:ext cx="1432538" cy="919401"/>
            </a:xfrm>
            <a:prstGeom prst="wedgeRoundRectCallout">
              <a:avLst>
                <a:gd name="adj1" fmla="val -30124"/>
                <a:gd name="adj2" fmla="val -67000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 b="1"/>
                <a:t>Goal State</a:t>
              </a:r>
              <a:r>
                <a:rPr lang="en-DE"/>
                <a:t>: Captures initial state?</a:t>
              </a:r>
            </a:p>
          </p:txBody>
        </p:sp>
        <p:sp>
          <p:nvSpPr>
            <p:cNvPr id="23" name="Rounded Rectangular Callout 22">
              <a:extLst>
                <a:ext uri="{FF2B5EF4-FFF2-40B4-BE49-F238E27FC236}">
                  <a16:creationId xmlns:a16="http://schemas.microsoft.com/office/drawing/2014/main" id="{B8F61768-8DD9-0A97-CBA9-F3A3F1828A30}"/>
                </a:ext>
              </a:extLst>
            </p:cNvPr>
            <p:cNvSpPr/>
            <p:nvPr/>
          </p:nvSpPr>
          <p:spPr>
            <a:xfrm>
              <a:off x="5824725" y="2889767"/>
              <a:ext cx="1390049" cy="612934"/>
            </a:xfrm>
            <a:prstGeom prst="wedgeRoundRectCallout">
              <a:avLst>
                <a:gd name="adj1" fmla="val -76346"/>
                <a:gd name="adj2" fmla="val -13842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/>
                <a:t>Captures initial state?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7CDACE9-D7E2-1372-C908-5E950F428C70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2540577" y="561717"/>
              <a:ext cx="504095" cy="3231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B6D2C1C-2F02-DB96-2F8F-A74B1A35283F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2540577" y="884883"/>
              <a:ext cx="504095" cy="3231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0611F8-B2B0-FD7F-6E18-DF2BE43C8D84}"/>
                </a:ext>
              </a:extLst>
            </p:cNvPr>
            <p:cNvSpPr txBox="1"/>
            <p:nvPr/>
          </p:nvSpPr>
          <p:spPr>
            <a:xfrm>
              <a:off x="2173150" y="26900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/>
                <a:t>…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9B02FD-56F1-2A25-ED88-EDE6D35C4484}"/>
                </a:ext>
              </a:extLst>
            </p:cNvPr>
            <p:cNvSpPr txBox="1"/>
            <p:nvPr/>
          </p:nvSpPr>
          <p:spPr>
            <a:xfrm>
              <a:off x="2173150" y="105946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/>
                <a:t>…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4C39FC3-9296-E5E1-B183-7DA5823995B3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2538143" y="2848207"/>
              <a:ext cx="506529" cy="3106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41CC2E7-B461-98BC-AB4C-13FD54D8A2B0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2538143" y="3158829"/>
              <a:ext cx="506529" cy="3357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1FB396-2E24-C2D2-C377-F615DA3F5369}"/>
                </a:ext>
              </a:extLst>
            </p:cNvPr>
            <p:cNvSpPr txBox="1"/>
            <p:nvPr/>
          </p:nvSpPr>
          <p:spPr>
            <a:xfrm>
              <a:off x="2170716" y="255549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/>
                <a:t>…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1BAE2-6FFA-E692-527B-C530E90045E5}"/>
                </a:ext>
              </a:extLst>
            </p:cNvPr>
            <p:cNvSpPr txBox="1"/>
            <p:nvPr/>
          </p:nvSpPr>
          <p:spPr>
            <a:xfrm>
              <a:off x="2170716" y="334595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1846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F5D9-E26B-DE5B-D68D-3B722C937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Progression and Forward Search?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8340A-40A0-982D-B9A2-FC9719946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Can we do lifted forward-search planning?</a:t>
            </a:r>
          </a:p>
          <a:p>
            <a:endParaRPr lang="en-DE"/>
          </a:p>
          <a:p>
            <a:endParaRPr lang="en-DE"/>
          </a:p>
          <a:p>
            <a:endParaRPr lang="en-DE"/>
          </a:p>
          <a:p>
            <a:endParaRPr lang="en-DE"/>
          </a:p>
          <a:p>
            <a:endParaRPr lang="en-DE"/>
          </a:p>
          <a:p>
            <a:endParaRPr lang="en-DE"/>
          </a:p>
          <a:p>
            <a:r>
              <a:rPr lang="en-DE"/>
              <a:t>Progression not first-order definable! (Reiter, 2001)</a:t>
            </a:r>
          </a:p>
          <a:p>
            <a:r>
              <a:rPr lang="en-DE"/>
              <a:t>Could progress ground state</a:t>
            </a:r>
          </a:p>
          <a:p>
            <a:pPr lvl="1"/>
            <a:r>
              <a:rPr lang="en-DE"/>
              <a:t>But this does not exploit first-order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16EEF-1BD3-5E2A-2086-1B5A8E185F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71B46-EA3A-4584-23CB-946424FDB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0D470-DDCB-20EB-629B-89ED5795D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37FE10-EE91-C5C0-0CB5-6C0A7D710E72}"/>
              </a:ext>
            </a:extLst>
          </p:cNvPr>
          <p:cNvGrpSpPr/>
          <p:nvPr/>
        </p:nvGrpSpPr>
        <p:grpSpPr>
          <a:xfrm>
            <a:off x="2166983" y="2151029"/>
            <a:ext cx="8530749" cy="1879518"/>
            <a:chOff x="3044672" y="113782"/>
            <a:chExt cx="8530749" cy="18795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3AB837-99DE-EA71-4AE3-40D502BE79F9}"/>
                </a:ext>
              </a:extLst>
            </p:cNvPr>
            <p:cNvSpPr txBox="1"/>
            <p:nvPr/>
          </p:nvSpPr>
          <p:spPr>
            <a:xfrm>
              <a:off x="9511085" y="192385"/>
              <a:ext cx="292068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DE"/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FF81FDA-D609-6DB5-5154-1C8C781A80AA}"/>
                    </a:ext>
                  </a:extLst>
                </p:cNvPr>
                <p:cNvSpPr txBox="1"/>
                <p:nvPr/>
              </p:nvSpPr>
              <p:spPr>
                <a:xfrm>
                  <a:off x="3044672" y="561717"/>
                  <a:ext cx="4669292" cy="646331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∨∃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FF81FDA-D609-6DB5-5154-1C8C781A80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672" y="561717"/>
                  <a:ext cx="4669292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2C31FF-16E4-4EFB-062B-9EA55757BCA4}"/>
                </a:ext>
              </a:extLst>
            </p:cNvPr>
            <p:cNvSpPr txBox="1"/>
            <p:nvPr/>
          </p:nvSpPr>
          <p:spPr>
            <a:xfrm>
              <a:off x="9507391" y="1208048"/>
              <a:ext cx="292068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DE"/>
                <a:t>?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C4D5996-9564-E73F-1931-77DDAFE454D6}"/>
                </a:ext>
              </a:extLst>
            </p:cNvPr>
            <p:cNvCxnSpPr>
              <a:cxnSpLocks/>
              <a:stCxn id="10" idx="3"/>
              <a:endCxn id="9" idx="1"/>
            </p:cNvCxnSpPr>
            <p:nvPr/>
          </p:nvCxnSpPr>
          <p:spPr>
            <a:xfrm flipV="1">
              <a:off x="7713964" y="377051"/>
              <a:ext cx="1797121" cy="507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4F2BE55-7DD0-6BF9-2928-4B91CB7D8FED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>
              <a:off x="7713964" y="884883"/>
              <a:ext cx="1793427" cy="5078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69DA5D4-8569-A219-340E-43BC28D88C92}"/>
                    </a:ext>
                  </a:extLst>
                </p:cNvPr>
                <p:cNvSpPr txBox="1"/>
                <p:nvPr/>
              </p:nvSpPr>
              <p:spPr>
                <a:xfrm rot="974075">
                  <a:off x="7749532" y="1111456"/>
                  <a:ext cx="16652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69DA5D4-8569-A219-340E-43BC28D88C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974075">
                  <a:off x="7749532" y="1111456"/>
                  <a:ext cx="166526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AC0E078-27CF-2602-6933-F6E7A08B6207}"/>
                    </a:ext>
                  </a:extLst>
                </p:cNvPr>
                <p:cNvSpPr txBox="1"/>
                <p:nvPr/>
              </p:nvSpPr>
              <p:spPr>
                <a:xfrm rot="20669370">
                  <a:off x="7627616" y="260658"/>
                  <a:ext cx="177439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AC0E078-27CF-2602-6933-F6E7A08B6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669370">
                  <a:off x="7627616" y="260658"/>
                  <a:ext cx="177439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AF98C27C-C59E-F7EA-C713-53C8E94F49DC}"/>
                </a:ext>
              </a:extLst>
            </p:cNvPr>
            <p:cNvSpPr/>
            <p:nvPr/>
          </p:nvSpPr>
          <p:spPr>
            <a:xfrm>
              <a:off x="10185372" y="113782"/>
              <a:ext cx="1390049" cy="612934"/>
            </a:xfrm>
            <a:prstGeom prst="wedgeRoundRectCallout">
              <a:avLst>
                <a:gd name="adj1" fmla="val -76346"/>
                <a:gd name="adj2" fmla="val -13842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/>
                <a:t>Captures goal state?</a:t>
              </a:r>
            </a:p>
          </p:txBody>
        </p:sp>
        <p:sp>
          <p:nvSpPr>
            <p:cNvPr id="17" name="Rounded Rectangular Callout 16">
              <a:extLst>
                <a:ext uri="{FF2B5EF4-FFF2-40B4-BE49-F238E27FC236}">
                  <a16:creationId xmlns:a16="http://schemas.microsoft.com/office/drawing/2014/main" id="{72938AD5-54CF-A273-3A9C-6C7857E3D393}"/>
                </a:ext>
              </a:extLst>
            </p:cNvPr>
            <p:cNvSpPr/>
            <p:nvPr/>
          </p:nvSpPr>
          <p:spPr>
            <a:xfrm>
              <a:off x="3529895" y="1380366"/>
              <a:ext cx="1981569" cy="612934"/>
            </a:xfrm>
            <a:prstGeom prst="wedgeRoundRectCallout">
              <a:avLst>
                <a:gd name="adj1" fmla="val -8374"/>
                <a:gd name="adj2" fmla="val -72701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 b="1"/>
                <a:t>Intial State</a:t>
              </a:r>
              <a:r>
                <a:rPr lang="en-DE"/>
                <a:t>: Captures goal state?</a:t>
              </a:r>
            </a:p>
          </p:txBody>
        </p:sp>
        <p:sp>
          <p:nvSpPr>
            <p:cNvPr id="18" name="Rounded Rectangular Callout 17">
              <a:extLst>
                <a:ext uri="{FF2B5EF4-FFF2-40B4-BE49-F238E27FC236}">
                  <a16:creationId xmlns:a16="http://schemas.microsoft.com/office/drawing/2014/main" id="{58822F07-556D-BCB0-1912-82CB64E778CD}"/>
                </a:ext>
              </a:extLst>
            </p:cNvPr>
            <p:cNvSpPr/>
            <p:nvPr/>
          </p:nvSpPr>
          <p:spPr>
            <a:xfrm>
              <a:off x="10185371" y="1138798"/>
              <a:ext cx="1390049" cy="612934"/>
            </a:xfrm>
            <a:prstGeom prst="wedgeRoundRectCallout">
              <a:avLst>
                <a:gd name="adj1" fmla="val -76346"/>
                <a:gd name="adj2" fmla="val -13842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/>
                <a:t>Captures goal state?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1529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B1BE3-A76B-F845-663E-B9220F964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Golog: Restricted Plan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0A364-53F2-4FEA-600D-E82B3C941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Al</a:t>
            </a:r>
            <a:r>
              <a:rPr lang="en-DE" b="1"/>
              <a:t>GO</a:t>
            </a:r>
            <a:r>
              <a:rPr lang="en-DE"/>
              <a:t>l in </a:t>
            </a:r>
            <a:r>
              <a:rPr lang="en-DE" b="1"/>
              <a:t>LOG</a:t>
            </a:r>
            <a:r>
              <a:rPr lang="en-DE"/>
              <a:t>ic</a:t>
            </a:r>
          </a:p>
          <a:p>
            <a:pPr lvl="1"/>
            <a:r>
              <a:rPr lang="en-DE"/>
              <a:t>Search the space of sequential action plans</a:t>
            </a:r>
          </a:p>
          <a:p>
            <a:pPr lvl="1"/>
            <a:r>
              <a:rPr lang="en-DE"/>
              <a:t>Regress actions to initial state to test reachability</a:t>
            </a:r>
          </a:p>
          <a:p>
            <a:pPr lvl="1"/>
            <a:r>
              <a:rPr lang="en-DE"/>
              <a:t>Restrict action space with program: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E3291-3E98-B525-D5FF-7DB6E4178F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06DA9-967E-DFF4-C7A9-F2974FBF4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0C92F-AB11-21A7-CB5B-96550DD53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A30A2256-2C11-94B1-DDD1-528F6FB976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4654588"/>
                  </p:ext>
                </p:extLst>
              </p:nvPr>
            </p:nvGraphicFramePr>
            <p:xfrm>
              <a:off x="5464339" y="2854611"/>
              <a:ext cx="6367336" cy="3051303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2604961">
                      <a:extLst>
                        <a:ext uri="{9D8B030D-6E8A-4147-A177-3AD203B41FA5}">
                          <a16:colId xmlns:a16="http://schemas.microsoft.com/office/drawing/2014/main" val="4249161301"/>
                        </a:ext>
                      </a:extLst>
                    </a:gridCol>
                    <a:gridCol w="3762375">
                      <a:extLst>
                        <a:ext uri="{9D8B030D-6E8A-4147-A177-3AD203B41FA5}">
                          <a16:colId xmlns:a16="http://schemas.microsoft.com/office/drawing/2014/main" val="18202781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/>
                            <a:t>?</a:t>
                          </a:r>
                        </a:p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  <a:p>
                          <a:r>
                            <a:rPr lang="en-DE" b="1"/>
                            <a:t>if</a:t>
                          </a:r>
                          <a:r>
                            <a:rPr lang="en-DE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/>
                            <a:t> </a:t>
                          </a:r>
                          <a:r>
                            <a:rPr lang="en-DE" b="1"/>
                            <a:t>then</a:t>
                          </a:r>
                          <a:r>
                            <a:rPr lang="en-DE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/>
                            <a:t> </a:t>
                          </a:r>
                          <a:r>
                            <a:rPr lang="en-DE" b="1"/>
                            <a:t>endIf</a:t>
                          </a:r>
                        </a:p>
                        <a:p>
                          <a:r>
                            <a:rPr lang="en-DE" b="1"/>
                            <a:t>while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 b="0"/>
                            <a:t> </a:t>
                          </a:r>
                          <a:r>
                            <a:rPr lang="en-DE" b="1"/>
                            <a:t>then</a:t>
                          </a:r>
                          <a:r>
                            <a:rPr lang="en-DE" b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 b="0"/>
                            <a:t> </a:t>
                          </a:r>
                          <a:r>
                            <a:rPr lang="en-DE" b="1"/>
                            <a:t>endWhile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p</a:t>
                          </a:r>
                          <a:r>
                            <a:rPr lang="en-DE"/>
                            <a:t>rimitive action</a:t>
                          </a:r>
                        </a:p>
                        <a:p>
                          <a:r>
                            <a:rPr lang="en-DE"/>
                            <a:t>condition test</a:t>
                          </a:r>
                        </a:p>
                        <a:p>
                          <a:r>
                            <a:rPr lang="en-GB" dirty="0"/>
                            <a:t>s</a:t>
                          </a:r>
                          <a:r>
                            <a:rPr lang="en-DE"/>
                            <a:t>equence</a:t>
                          </a:r>
                        </a:p>
                        <a:p>
                          <a:r>
                            <a:rPr lang="en-DE"/>
                            <a:t>conditional</a:t>
                          </a:r>
                        </a:p>
                        <a:p>
                          <a:r>
                            <a:rPr lang="en-DE"/>
                            <a:t>loop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375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nondeterministic choice of actions</a:t>
                          </a:r>
                        </a:p>
                        <a:p>
                          <a:r>
                            <a:rPr lang="en-DE"/>
                            <a:t>nondeterministic choice of arguments</a:t>
                          </a:r>
                        </a:p>
                        <a:p>
                          <a:r>
                            <a:rPr lang="en-DE"/>
                            <a:t>nondeterministic iteration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64471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b="1"/>
                            <a:t>proc</a:t>
                          </a:r>
                          <a:r>
                            <a:rPr lang="en-DE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/>
                            <a:t> </a:t>
                          </a:r>
                          <a:r>
                            <a:rPr lang="en-DE" b="1"/>
                            <a:t>endProc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e>
                              </m:d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procedure call definition</a:t>
                          </a:r>
                        </a:p>
                        <a:p>
                          <a:r>
                            <a:rPr lang="en-GB" dirty="0"/>
                            <a:t>p</a:t>
                          </a:r>
                          <a:r>
                            <a:rPr lang="en-DE"/>
                            <a:t>rocedure call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24526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A30A2256-2C11-94B1-DDD1-528F6FB976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4654588"/>
                  </p:ext>
                </p:extLst>
              </p:nvPr>
            </p:nvGraphicFramePr>
            <p:xfrm>
              <a:off x="5464339" y="2854611"/>
              <a:ext cx="6367336" cy="3051303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2604961">
                      <a:extLst>
                        <a:ext uri="{9D8B030D-6E8A-4147-A177-3AD203B41FA5}">
                          <a16:colId xmlns:a16="http://schemas.microsoft.com/office/drawing/2014/main" val="4249161301"/>
                        </a:ext>
                      </a:extLst>
                    </a:gridCol>
                    <a:gridCol w="3762375">
                      <a:extLst>
                        <a:ext uri="{9D8B030D-6E8A-4147-A177-3AD203B41FA5}">
                          <a16:colId xmlns:a16="http://schemas.microsoft.com/office/drawing/2014/main" val="1820278130"/>
                        </a:ext>
                      </a:extLst>
                    </a:gridCol>
                  </a:tblGrid>
                  <a:tr h="1461453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488" t="-1724" r="-145366" b="-1120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p</a:t>
                          </a:r>
                          <a:r>
                            <a:rPr lang="en-DE" dirty="0"/>
                            <a:t>rimitive action</a:t>
                          </a:r>
                        </a:p>
                        <a:p>
                          <a:r>
                            <a:rPr lang="en-DE" dirty="0"/>
                            <a:t>condition test</a:t>
                          </a:r>
                        </a:p>
                        <a:p>
                          <a:r>
                            <a:rPr lang="en-GB" dirty="0"/>
                            <a:t>s</a:t>
                          </a:r>
                          <a:r>
                            <a:rPr lang="en-DE" dirty="0"/>
                            <a:t>equence</a:t>
                          </a:r>
                        </a:p>
                        <a:p>
                          <a:r>
                            <a:rPr lang="en-DE" dirty="0"/>
                            <a:t>conditional</a:t>
                          </a:r>
                        </a:p>
                        <a:p>
                          <a:r>
                            <a:rPr lang="en-DE" dirty="0"/>
                            <a:t>loop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37580"/>
                      </a:ext>
                    </a:extLst>
                  </a:tr>
                  <a:tr h="91344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488" t="-163889" r="-145366" b="-80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nondeterministic choice of actions</a:t>
                          </a:r>
                        </a:p>
                        <a:p>
                          <a:r>
                            <a:rPr lang="en-DE" dirty="0"/>
                            <a:t>nondeterministic choice of arguments</a:t>
                          </a:r>
                        </a:p>
                        <a:p>
                          <a:r>
                            <a:rPr lang="en-DE" dirty="0"/>
                            <a:t>nondeterministic iteration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6447172"/>
                      </a:ext>
                    </a:extLst>
                  </a:tr>
                  <a:tr h="676402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488" t="-351852" r="-145366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procedure call definition</a:t>
                          </a:r>
                        </a:p>
                        <a:p>
                          <a:r>
                            <a:rPr lang="en-GB" dirty="0"/>
                            <a:t>p</a:t>
                          </a:r>
                          <a:r>
                            <a:rPr lang="en-DE" dirty="0"/>
                            <a:t>rocedure call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245266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87766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0E09-4127-5823-E48E-A5A6F079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Golog: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0960A8-1CF1-9289-09BE-3AE0F89E92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Golog program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𝑂𝑛𝑇𝑎𝑏𝑙𝑒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?,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𝑝𝑖𝑐𝑘𝑢𝑝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𝑝𝑢𝑡𝑂𝑛𝑇𝑎𝑏𝑙𝑒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de-DE" b="0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𝑂𝑛𝑇𝑎𝑏𝑙𝑒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en-DE"/>
                  <a:t> </a:t>
                </a:r>
              </a:p>
              <a:p>
                <a:r>
                  <a:rPr lang="en-DE"/>
                  <a:t>Diagram of Golog planning</a:t>
                </a:r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pPr lvl="1"/>
                <a:r>
                  <a:rPr lang="en-DE"/>
                  <a:t>Heavily restricted action sequences</a:t>
                </a:r>
              </a:p>
              <a:p>
                <a:pPr lvl="1"/>
                <a:r>
                  <a:rPr lang="en-DE"/>
                  <a:t>Program exploits first-order action abstraction</a:t>
                </a:r>
              </a:p>
              <a:p>
                <a:pPr lvl="1"/>
                <a:r>
                  <a:rPr lang="en-DE"/>
                  <a:t>Initial state need not be fully known</a:t>
                </a:r>
              </a:p>
              <a:p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0960A8-1CF1-9289-09BE-3AE0F89E92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C582B-72E0-4373-C467-7C88554C22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CE97E-0EC4-47C7-7CD9-00929CF1C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73CFE-6A77-0EEA-9BF3-95CDBD52F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57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02B2F10-BBA0-4168-8836-03BD8D9583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0466881"/>
                  </p:ext>
                </p:extLst>
              </p:nvPr>
            </p:nvGraphicFramePr>
            <p:xfrm>
              <a:off x="7252162" y="1002148"/>
              <a:ext cx="5034852" cy="2436876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2070037">
                      <a:extLst>
                        <a:ext uri="{9D8B030D-6E8A-4147-A177-3AD203B41FA5}">
                          <a16:colId xmlns:a16="http://schemas.microsoft.com/office/drawing/2014/main" val="4249161301"/>
                        </a:ext>
                      </a:extLst>
                    </a:gridCol>
                    <a:gridCol w="2964815">
                      <a:extLst>
                        <a:ext uri="{9D8B030D-6E8A-4147-A177-3AD203B41FA5}">
                          <a16:colId xmlns:a16="http://schemas.microsoft.com/office/drawing/2014/main" val="18202781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 sz="1400"/>
                            <a:t>?</a:t>
                          </a:r>
                        </a:p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  <a:p>
                          <a:r>
                            <a:rPr lang="en-DE" sz="1400" b="1"/>
                            <a:t>if</a:t>
                          </a:r>
                          <a:r>
                            <a:rPr lang="en-DE" sz="140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 sz="1400"/>
                            <a:t> </a:t>
                          </a:r>
                          <a:r>
                            <a:rPr lang="en-DE" sz="1400" b="1"/>
                            <a:t>then</a:t>
                          </a:r>
                          <a:r>
                            <a:rPr lang="en-DE" sz="140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 sz="1400"/>
                            <a:t> </a:t>
                          </a:r>
                          <a:r>
                            <a:rPr lang="en-DE" sz="1400" b="1"/>
                            <a:t>endIf</a:t>
                          </a:r>
                        </a:p>
                        <a:p>
                          <a:r>
                            <a:rPr lang="en-DE" sz="1400" b="1"/>
                            <a:t>while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 sz="1400" b="0"/>
                            <a:t> </a:t>
                          </a:r>
                          <a:r>
                            <a:rPr lang="en-DE" sz="1400" b="1"/>
                            <a:t>then</a:t>
                          </a:r>
                          <a:r>
                            <a:rPr lang="en-DE" sz="1400" b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 sz="1400" b="0"/>
                            <a:t> </a:t>
                          </a:r>
                          <a:r>
                            <a:rPr lang="en-DE" sz="1400" b="1"/>
                            <a:t>endWhile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</a:t>
                          </a:r>
                          <a:r>
                            <a:rPr lang="en-DE" sz="1400"/>
                            <a:t>rimitive action</a:t>
                          </a:r>
                        </a:p>
                        <a:p>
                          <a:r>
                            <a:rPr lang="en-DE" sz="1400"/>
                            <a:t>condition test</a:t>
                          </a:r>
                        </a:p>
                        <a:p>
                          <a:r>
                            <a:rPr lang="en-GB" sz="1400" dirty="0"/>
                            <a:t>s</a:t>
                          </a:r>
                          <a:r>
                            <a:rPr lang="en-DE" sz="1400"/>
                            <a:t>equence</a:t>
                          </a:r>
                        </a:p>
                        <a:p>
                          <a:r>
                            <a:rPr lang="en-DE" sz="1400"/>
                            <a:t>conditional</a:t>
                          </a:r>
                        </a:p>
                        <a:p>
                          <a:r>
                            <a:rPr lang="en-DE" sz="1400"/>
                            <a:t>loop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375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sz="1400"/>
                            <a:t>nondeterministic choice of actions</a:t>
                          </a:r>
                        </a:p>
                        <a:p>
                          <a:r>
                            <a:rPr lang="en-DE" sz="1400"/>
                            <a:t>nondeterministic choice of arguments</a:t>
                          </a:r>
                        </a:p>
                        <a:p>
                          <a:r>
                            <a:rPr lang="en-DE" sz="1400"/>
                            <a:t>nondeterministic iteration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64471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sz="1400" b="1"/>
                            <a:t>proc</a:t>
                          </a:r>
                          <a:r>
                            <a:rPr lang="en-DE" sz="140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 sz="1400"/>
                            <a:t> </a:t>
                          </a:r>
                          <a:r>
                            <a:rPr lang="en-DE" sz="1400" b="1"/>
                            <a:t>endProc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e>
                              </m:d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sz="1400"/>
                            <a:t>procedure call definition</a:t>
                          </a:r>
                        </a:p>
                        <a:p>
                          <a:r>
                            <a:rPr lang="en-GB" sz="1400" dirty="0"/>
                            <a:t>p</a:t>
                          </a:r>
                          <a:r>
                            <a:rPr lang="en-DE" sz="1400"/>
                            <a:t>rocedure call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24526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02B2F10-BBA0-4168-8836-03BD8D9583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0466881"/>
                  </p:ext>
                </p:extLst>
              </p:nvPr>
            </p:nvGraphicFramePr>
            <p:xfrm>
              <a:off x="7252162" y="1002148"/>
              <a:ext cx="5034852" cy="2436876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2070037">
                      <a:extLst>
                        <a:ext uri="{9D8B030D-6E8A-4147-A177-3AD203B41FA5}">
                          <a16:colId xmlns:a16="http://schemas.microsoft.com/office/drawing/2014/main" val="4249161301"/>
                        </a:ext>
                      </a:extLst>
                    </a:gridCol>
                    <a:gridCol w="2964815">
                      <a:extLst>
                        <a:ext uri="{9D8B030D-6E8A-4147-A177-3AD203B41FA5}">
                          <a16:colId xmlns:a16="http://schemas.microsoft.com/office/drawing/2014/main" val="1820278130"/>
                        </a:ext>
                      </a:extLst>
                    </a:gridCol>
                  </a:tblGrid>
                  <a:tr h="11582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3" r="-144172" b="-114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</a:t>
                          </a:r>
                          <a:r>
                            <a:rPr lang="en-DE" sz="1400" dirty="0"/>
                            <a:t>rimitive action</a:t>
                          </a:r>
                        </a:p>
                        <a:p>
                          <a:r>
                            <a:rPr lang="en-DE" sz="1400" dirty="0"/>
                            <a:t>condition test</a:t>
                          </a:r>
                        </a:p>
                        <a:p>
                          <a:r>
                            <a:rPr lang="en-GB" sz="1400" dirty="0"/>
                            <a:t>s</a:t>
                          </a:r>
                          <a:r>
                            <a:rPr lang="en-DE" sz="1400" dirty="0"/>
                            <a:t>equence</a:t>
                          </a:r>
                        </a:p>
                        <a:p>
                          <a:r>
                            <a:rPr lang="en-DE" sz="1400" dirty="0"/>
                            <a:t>conditional</a:t>
                          </a:r>
                        </a:p>
                        <a:p>
                          <a:r>
                            <a:rPr lang="en-DE" sz="1400" dirty="0"/>
                            <a:t>loop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37580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3" t="-158621" r="-144172" b="-8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sz="1400" dirty="0"/>
                            <a:t>nondeterministic choice of actions</a:t>
                          </a:r>
                        </a:p>
                        <a:p>
                          <a:r>
                            <a:rPr lang="en-DE" sz="1400" dirty="0"/>
                            <a:t>nondeterministic choice of arguments</a:t>
                          </a:r>
                        </a:p>
                        <a:p>
                          <a:r>
                            <a:rPr lang="en-DE" sz="1400" dirty="0"/>
                            <a:t>nondeterministic iteration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6447172"/>
                      </a:ext>
                    </a:extLst>
                  </a:tr>
                  <a:tr h="547116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3" t="-348837" r="-144172" b="-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sz="1400" dirty="0"/>
                            <a:t>procedure call definition</a:t>
                          </a:r>
                        </a:p>
                        <a:p>
                          <a:r>
                            <a:rPr lang="en-GB" sz="1400" dirty="0"/>
                            <a:t>p</a:t>
                          </a:r>
                          <a:r>
                            <a:rPr lang="en-DE" sz="1400" dirty="0"/>
                            <a:t>rocedure call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245266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1A8C87-C028-FFA6-3F4A-3926D602C1A6}"/>
                  </a:ext>
                </a:extLst>
              </p:cNvPr>
              <p:cNvSpPr txBox="1"/>
              <p:nvPr/>
            </p:nvSpPr>
            <p:spPr>
              <a:xfrm>
                <a:off x="6670193" y="3705558"/>
                <a:ext cx="2252476" cy="36933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∃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.¬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𝑂𝑛𝑇𝑎𝑏𝑙𝑒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1A8C87-C028-FFA6-3F4A-3926D602C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193" y="3705558"/>
                <a:ext cx="225247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64A99E-5F4A-18E3-60DB-69A9D0C9D828}"/>
              </a:ext>
            </a:extLst>
          </p:cNvPr>
          <p:cNvCxnSpPr>
            <a:cxnSpLocks/>
            <a:stCxn id="10" idx="1"/>
            <a:endCxn id="14" idx="3"/>
          </p:cNvCxnSpPr>
          <p:nvPr/>
        </p:nvCxnSpPr>
        <p:spPr>
          <a:xfrm flipH="1">
            <a:off x="4490111" y="3890224"/>
            <a:ext cx="21800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8B707E6-8459-7FBF-5BED-CC6178AC42BA}"/>
              </a:ext>
            </a:extLst>
          </p:cNvPr>
          <p:cNvSpPr txBox="1"/>
          <p:nvPr/>
        </p:nvSpPr>
        <p:spPr>
          <a:xfrm>
            <a:off x="4146747" y="3705558"/>
            <a:ext cx="34336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/>
              <a:t>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A17855-37F2-05B9-A64C-A414E4D7100D}"/>
                  </a:ext>
                </a:extLst>
              </p:cNvPr>
              <p:cNvSpPr txBox="1"/>
              <p:nvPr/>
            </p:nvSpPr>
            <p:spPr>
              <a:xfrm>
                <a:off x="4572440" y="3567058"/>
                <a:ext cx="20154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𝑝𝑖𝑐𝑘𝑢𝑝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𝑝𝑢𝑡𝑂𝑛𝑇𝑎𝑏𝑙𝑒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A17855-37F2-05B9-A64C-A414E4D7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440" y="3567058"/>
                <a:ext cx="2015424" cy="646331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EB80A2-2273-8FBE-6A7E-5CB3335440C5}"/>
              </a:ext>
            </a:extLst>
          </p:cNvPr>
          <p:cNvCxnSpPr>
            <a:cxnSpLocks/>
            <a:stCxn id="14" idx="1"/>
            <a:endCxn id="19" idx="3"/>
          </p:cNvCxnSpPr>
          <p:nvPr/>
        </p:nvCxnSpPr>
        <p:spPr>
          <a:xfrm flipH="1" flipV="1">
            <a:off x="1961610" y="3890223"/>
            <a:ext cx="218513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FF5B60-1157-ECAA-E38E-150D57ECE4A0}"/>
                  </a:ext>
                </a:extLst>
              </p:cNvPr>
              <p:cNvSpPr txBox="1"/>
              <p:nvPr/>
            </p:nvSpPr>
            <p:spPr>
              <a:xfrm>
                <a:off x="2048994" y="3567058"/>
                <a:ext cx="20154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𝑝𝑖𝑐𝑘𝑢𝑝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𝑝𝑢𝑡𝑂𝑛𝑇𝑎𝑏𝑙𝑒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FF5B60-1157-ECAA-E38E-150D57ECE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994" y="3567058"/>
                <a:ext cx="2015424" cy="646331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ABF20426-54BE-50D1-563C-DC3B9EF7345B}"/>
              </a:ext>
            </a:extLst>
          </p:cNvPr>
          <p:cNvGrpSpPr/>
          <p:nvPr/>
        </p:nvGrpSpPr>
        <p:grpSpPr>
          <a:xfrm>
            <a:off x="719988" y="3151559"/>
            <a:ext cx="1241622" cy="1477328"/>
            <a:chOff x="-2884104" y="3703495"/>
            <a:chExt cx="1241622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5B48A2-5B40-1D6F-ABE3-8BC7408FE42A}"/>
                </a:ext>
              </a:extLst>
            </p:cNvPr>
            <p:cNvSpPr txBox="1"/>
            <p:nvPr/>
          </p:nvSpPr>
          <p:spPr>
            <a:xfrm>
              <a:off x="-2884104" y="3703495"/>
              <a:ext cx="1241622" cy="147732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en-DE"/>
            </a:p>
            <a:p>
              <a:endParaRPr lang="en-DE"/>
            </a:p>
            <a:p>
              <a:endParaRPr lang="en-DE"/>
            </a:p>
            <a:p>
              <a:endParaRPr lang="en-DE"/>
            </a:p>
            <a:p>
              <a:r>
                <a:rPr lang="en-DE"/>
                <a:t>Initial State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43F4688-6233-CD96-2BED-739B6088F270}"/>
                </a:ext>
              </a:extLst>
            </p:cNvPr>
            <p:cNvGrpSpPr/>
            <p:nvPr/>
          </p:nvGrpSpPr>
          <p:grpSpPr>
            <a:xfrm>
              <a:off x="-2784771" y="3826264"/>
              <a:ext cx="1042956" cy="956844"/>
              <a:chOff x="8525812" y="2831063"/>
              <a:chExt cx="1042956" cy="95684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D9D16A6-8F86-6913-D184-2AF4F2BB3060}"/>
                  </a:ext>
                </a:extLst>
              </p:cNvPr>
              <p:cNvSpPr/>
              <p:nvPr/>
            </p:nvSpPr>
            <p:spPr>
              <a:xfrm>
                <a:off x="8881817" y="3470291"/>
                <a:ext cx="330946" cy="316032"/>
              </a:xfrm>
              <a:prstGeom prst="rect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DBCAF8-D23E-75AA-B65D-E305E6BEE380}"/>
                  </a:ext>
                </a:extLst>
              </p:cNvPr>
              <p:cNvSpPr/>
              <p:nvPr/>
            </p:nvSpPr>
            <p:spPr>
              <a:xfrm>
                <a:off x="8881817" y="2831063"/>
                <a:ext cx="330946" cy="316032"/>
              </a:xfrm>
              <a:prstGeom prst="rect">
                <a:avLst/>
              </a:prstGeom>
              <a:ln/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9AAAB8-400C-6880-9FCB-7B7B117A71E1}"/>
                  </a:ext>
                </a:extLst>
              </p:cNvPr>
              <p:cNvSpPr/>
              <p:nvPr/>
            </p:nvSpPr>
            <p:spPr>
              <a:xfrm>
                <a:off x="8881817" y="3149249"/>
                <a:ext cx="330946" cy="316032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EFA0A99-C747-146D-0BCE-22B15D7F3E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5812" y="3786323"/>
                <a:ext cx="1042956" cy="1584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CE7CAC88-44F9-ACD9-E5CC-6BD383D95E58}"/>
              </a:ext>
            </a:extLst>
          </p:cNvPr>
          <p:cNvSpPr/>
          <p:nvPr/>
        </p:nvSpPr>
        <p:spPr>
          <a:xfrm>
            <a:off x="7146372" y="4276252"/>
            <a:ext cx="1167925" cy="306467"/>
          </a:xfrm>
          <a:prstGeom prst="wedgeRoundRectCallout">
            <a:avLst>
              <a:gd name="adj1" fmla="val -5389"/>
              <a:gd name="adj2" fmla="val -102164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DE"/>
              <a:t>Initial state?</a:t>
            </a:r>
          </a:p>
        </p:txBody>
      </p:sp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F516B808-42CF-ECC0-B1F4-0EA5CCA47836}"/>
              </a:ext>
            </a:extLst>
          </p:cNvPr>
          <p:cNvSpPr/>
          <p:nvPr/>
        </p:nvSpPr>
        <p:spPr>
          <a:xfrm>
            <a:off x="3734466" y="4276253"/>
            <a:ext cx="1167925" cy="306467"/>
          </a:xfrm>
          <a:prstGeom prst="wedgeRoundRectCallout">
            <a:avLst>
              <a:gd name="adj1" fmla="val -4387"/>
              <a:gd name="adj2" fmla="val -99476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DE"/>
              <a:t>Initial state?</a:t>
            </a:r>
          </a:p>
        </p:txBody>
      </p:sp>
    </p:spTree>
    <p:extLst>
      <p:ext uri="{BB962C8B-B14F-4D97-AF65-F5344CB8AC3E}">
        <p14:creationId xmlns:p14="http://schemas.microsoft.com/office/powerpoint/2010/main" val="2054293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8938-B924-5EE7-F379-3756E791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(Interim)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5D127-7525-4110-F4F9-29D6BB090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Situation calculus to describe a relational world</a:t>
            </a:r>
          </a:p>
          <a:p>
            <a:pPr lvl="1"/>
            <a:r>
              <a:rPr lang="en-GB" dirty="0"/>
              <a:t>Can convert PDDL (and state-variable domains) into effect axioms</a:t>
            </a:r>
          </a:p>
          <a:p>
            <a:pPr lvl="1"/>
            <a:r>
              <a:rPr lang="en-GB" dirty="0"/>
              <a:t>Derive SSAs from effect axioms</a:t>
            </a:r>
          </a:p>
          <a:p>
            <a:pPr lvl="2"/>
            <a:r>
              <a:rPr lang="en-GB" dirty="0"/>
              <a:t>Using default solution to frame problem</a:t>
            </a:r>
          </a:p>
          <a:p>
            <a:r>
              <a:rPr lang="en-GB" dirty="0"/>
              <a:t>Regression operator</a:t>
            </a:r>
          </a:p>
          <a:p>
            <a:pPr lvl="1"/>
            <a:r>
              <a:rPr lang="en-GB" dirty="0"/>
              <a:t>Extract action instantiation to achieve goal</a:t>
            </a:r>
          </a:p>
          <a:p>
            <a:r>
              <a:rPr lang="en-GB" dirty="0"/>
              <a:t>Regression planning</a:t>
            </a:r>
          </a:p>
          <a:p>
            <a:pPr lvl="1"/>
            <a:r>
              <a:rPr lang="en-GB" dirty="0"/>
              <a:t>Initial state need not be fully specified</a:t>
            </a:r>
          </a:p>
          <a:p>
            <a:pPr lvl="1"/>
            <a:r>
              <a:rPr lang="en-GB" dirty="0"/>
              <a:t>Exploit state and action abstraction</a:t>
            </a:r>
          </a:p>
          <a:p>
            <a:pPr lvl="2"/>
            <a:r>
              <a:rPr lang="en-GB" dirty="0"/>
              <a:t>Avoid enumerating all state and action instances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91AA0-C932-F303-62EE-5561F1D347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BEA88-3535-3D0C-A3D0-1EF6FA70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A5459-8878-49AA-77D9-02E04AE06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58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13C5A-A628-7980-EBD8-006F1E269E4A}"/>
              </a:ext>
            </a:extLst>
          </p:cNvPr>
          <p:cNvSpPr txBox="1"/>
          <p:nvPr/>
        </p:nvSpPr>
        <p:spPr>
          <a:xfrm>
            <a:off x="8676584" y="4982584"/>
            <a:ext cx="3155091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Next step: Extend this idea for decision-theoretic planning with uncertain action outcomes</a:t>
            </a:r>
          </a:p>
        </p:txBody>
      </p:sp>
    </p:spTree>
    <p:extLst>
      <p:ext uri="{BB962C8B-B14F-4D97-AF65-F5344CB8AC3E}">
        <p14:creationId xmlns:p14="http://schemas.microsoft.com/office/powerpoint/2010/main" val="41019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1935-7E59-A8DC-230A-EE49EFB7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First-order MDPs: 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5443E8-7AA2-23F0-26D1-9F71CBCA94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MDP with discount factor</a:t>
                </a:r>
              </a:p>
              <a:p>
                <a:pPr lvl="1"/>
                <a:r>
                  <a:rPr lang="en-GB" dirty="0"/>
                  <a:t>Tuple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State space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/>
              </a:p>
              <a:p>
                <a:pPr lvl="3"/>
                <a:r>
                  <a:rPr lang="en-GB" b="0" dirty="0"/>
                  <a:t>E.g.,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b="0" dirty="0"/>
                  <a:t>Actions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b="0" dirty="0"/>
              </a:p>
              <a:p>
                <a:pPr lvl="3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𝑠𝑡𝑎𝑦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𝑔𝑜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Immediate reward function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GB" dirty="0"/>
              </a:p>
              <a:p>
                <a:pPr lvl="3"/>
                <a:r>
                  <a:rPr lang="en-GB" b="0" dirty="0"/>
                  <a:t>E.g.,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𝑠𝑡𝑎𝑦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=2,…</m:t>
                    </m:r>
                  </m:oMath>
                </a14:m>
                <a:endParaRPr lang="en-GB" b="0" dirty="0"/>
              </a:p>
              <a:p>
                <a:pPr lvl="2"/>
                <a:r>
                  <a:rPr lang="en-GB" dirty="0"/>
                  <a:t>Transition function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b="0" dirty="0"/>
              </a:p>
              <a:p>
                <a:pPr lvl="3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𝑠𝑡𝑎𝑦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𝑠𝑡𝑎𝑦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endParaRPr lang="en-GB" b="0" dirty="0"/>
              </a:p>
              <a:p>
                <a:pPr lvl="2"/>
                <a:r>
                  <a:rPr lang="en-GB" dirty="0"/>
                  <a:t>Discount factor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dirty="0"/>
              </a:p>
              <a:p>
                <a:r>
                  <a:rPr lang="en-GB" dirty="0"/>
                  <a:t>Acting ➝ define policy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5443E8-7AA2-23F0-26D1-9F71CBCA94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9955B-AA8F-9924-E93B-D65150FDFF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35C4F-6229-AB56-676C-226A35AE6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D35F1-63B9-FAC9-2E8A-59CE5BC55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59</a:t>
            </a:fld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487C086-C0A3-7835-6FB4-D36AF59CD3D7}"/>
              </a:ext>
            </a:extLst>
          </p:cNvPr>
          <p:cNvGrpSpPr/>
          <p:nvPr/>
        </p:nvGrpSpPr>
        <p:grpSpPr>
          <a:xfrm>
            <a:off x="4011178" y="1665066"/>
            <a:ext cx="7820497" cy="1939972"/>
            <a:chOff x="4011178" y="1660365"/>
            <a:chExt cx="7820497" cy="19399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021476E-C34A-FAD4-3A8B-CCB9B6E4DEE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410123" y="2939804"/>
                  <a:ext cx="836191" cy="389513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021476E-C34A-FAD4-3A8B-CCB9B6E4DE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123" y="2939804"/>
                  <a:ext cx="836191" cy="38951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CFBCDA0-BDD2-E38A-7EF8-83F9A4E5EA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09621" y="2939804"/>
                  <a:ext cx="836191" cy="389513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CFBCDA0-BDD2-E38A-7EF8-83F9A4E5E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9621" y="2939804"/>
                  <a:ext cx="836191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263EE4-D8D0-E288-84E5-E68D31163454}"/>
                </a:ext>
              </a:extLst>
            </p:cNvPr>
            <p:cNvCxnSpPr>
              <a:cxnSpLocks/>
              <a:stCxn id="7" idx="7"/>
              <a:endCxn id="8" idx="1"/>
            </p:cNvCxnSpPr>
            <p:nvPr/>
          </p:nvCxnSpPr>
          <p:spPr>
            <a:xfrm rot="5400000" flipH="1" flipV="1">
              <a:off x="7727967" y="2392737"/>
              <a:ext cx="12700" cy="1208221"/>
            </a:xfrm>
            <a:prstGeom prst="curvedConnector3">
              <a:avLst>
                <a:gd name="adj1" fmla="val 2249157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9">
              <a:extLst>
                <a:ext uri="{FF2B5EF4-FFF2-40B4-BE49-F238E27FC236}">
                  <a16:creationId xmlns:a16="http://schemas.microsoft.com/office/drawing/2014/main" id="{67F9A315-03EB-97B3-2C49-92AA64554A58}"/>
                </a:ext>
              </a:extLst>
            </p:cNvPr>
            <p:cNvCxnSpPr>
              <a:cxnSpLocks/>
              <a:stCxn id="7" idx="3"/>
              <a:endCxn id="7" idx="1"/>
            </p:cNvCxnSpPr>
            <p:nvPr/>
          </p:nvCxnSpPr>
          <p:spPr>
            <a:xfrm rot="5400000" flipH="1">
              <a:off x="6394866" y="3134561"/>
              <a:ext cx="275427" cy="12700"/>
            </a:xfrm>
            <a:prstGeom prst="curvedConnector5">
              <a:avLst>
                <a:gd name="adj1" fmla="val -82998"/>
                <a:gd name="adj2" fmla="val 4405984"/>
                <a:gd name="adj3" fmla="val 18299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9">
              <a:extLst>
                <a:ext uri="{FF2B5EF4-FFF2-40B4-BE49-F238E27FC236}">
                  <a16:creationId xmlns:a16="http://schemas.microsoft.com/office/drawing/2014/main" id="{823A1082-28A9-3B07-0F66-36A7B24D9B7D}"/>
                </a:ext>
              </a:extLst>
            </p:cNvPr>
            <p:cNvCxnSpPr>
              <a:cxnSpLocks/>
              <a:stCxn id="8" idx="7"/>
              <a:endCxn id="8" idx="5"/>
            </p:cNvCxnSpPr>
            <p:nvPr/>
          </p:nvCxnSpPr>
          <p:spPr>
            <a:xfrm rot="16200000" flipH="1">
              <a:off x="8785641" y="3134560"/>
              <a:ext cx="275427" cy="12700"/>
            </a:xfrm>
            <a:prstGeom prst="curvedConnector5">
              <a:avLst>
                <a:gd name="adj1" fmla="val -82998"/>
                <a:gd name="adj2" fmla="val 4573441"/>
                <a:gd name="adj3" fmla="val 18299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CF10521-DDDB-B44C-7CE6-86E0D71CA631}"/>
                    </a:ext>
                  </a:extLst>
                </p:cNvPr>
                <p:cNvSpPr txBox="1"/>
                <p:nvPr/>
              </p:nvSpPr>
              <p:spPr>
                <a:xfrm>
                  <a:off x="6572620" y="1660365"/>
                  <a:ext cx="2323393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br>
                    <a:rPr lang="en-GB" b="0" dirty="0"/>
                  </a:b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𝑐h𝑎𝑛𝑔𝑒</m:t>
                      </m:r>
                    </m:oMath>
                  </a14:m>
                  <a:r>
                    <a:rPr lang="en-GB" b="0" dirty="0"/>
                    <a:t> (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a14:m>
                  <a:r>
                    <a:rPr lang="en-GB" b="0" dirty="0"/>
                    <a:t>)</a:t>
                  </a:r>
                </a:p>
                <a:p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𝑠𝑡𝑎𝑦</m:t>
                      </m:r>
                    </m:oMath>
                  </a14:m>
                  <a:r>
                    <a:rPr lang="en-GB" b="0" dirty="0"/>
                    <a:t> (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a14:m>
                  <a:r>
                    <a:rPr lang="en-GB" b="0" dirty="0"/>
                    <a:t>)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CF10521-DDDB-B44C-7CE6-86E0D71CA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620" y="1660365"/>
                  <a:ext cx="2323393" cy="923330"/>
                </a:xfrm>
                <a:prstGeom prst="rect">
                  <a:avLst/>
                </a:prstGeom>
                <a:blipFill>
                  <a:blip r:embed="rId5"/>
                  <a:stretch>
                    <a:fillRect r="-1087" b="-8108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3929700-1B8A-9412-9E20-2B89E8454071}"/>
                    </a:ext>
                  </a:extLst>
                </p:cNvPr>
                <p:cNvSpPr txBox="1"/>
                <p:nvPr/>
              </p:nvSpPr>
              <p:spPr>
                <a:xfrm>
                  <a:off x="4011178" y="2811395"/>
                  <a:ext cx="202895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br>
                    <a:rPr lang="en-GB" b="0" dirty="0"/>
                  </a:b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𝑠𝑡𝑎𝑦</m:t>
                      </m:r>
                    </m:oMath>
                  </a14:m>
                  <a:r>
                    <a:rPr lang="en-GB" b="0" dirty="0"/>
                    <a:t> (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=0.9</m:t>
                      </m:r>
                    </m:oMath>
                  </a14:m>
                  <a:r>
                    <a:rPr lang="en-GB" b="0" dirty="0"/>
                    <a:t>)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3929700-1B8A-9412-9E20-2B89E84540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1178" y="2811395"/>
                  <a:ext cx="2028953" cy="646331"/>
                </a:xfrm>
                <a:prstGeom prst="rect">
                  <a:avLst/>
                </a:prstGeom>
                <a:blipFill>
                  <a:blip r:embed="rId6"/>
                  <a:stretch>
                    <a:fillRect r="-1863" b="-1538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C7CC929-24C4-31DB-7D8E-9B657DBD47CF}"/>
                    </a:ext>
                  </a:extLst>
                </p:cNvPr>
                <p:cNvSpPr txBox="1"/>
                <p:nvPr/>
              </p:nvSpPr>
              <p:spPr>
                <a:xfrm>
                  <a:off x="9508282" y="2677007"/>
                  <a:ext cx="2323393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br>
                    <a:rPr lang="en-GB" b="0" dirty="0"/>
                  </a:br>
                  <a14:m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𝑐h𝑎𝑛𝑔𝑒</m:t>
                      </m:r>
                    </m:oMath>
                  </a14:m>
                  <a:r>
                    <a:rPr lang="en-GB" dirty="0"/>
                    <a:t> (</a:t>
                  </a:r>
                  <a14:m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=1.0</m:t>
                      </m:r>
                    </m:oMath>
                  </a14:m>
                  <a:r>
                    <a:rPr lang="en-GB" dirty="0"/>
                    <a:t>)</a:t>
                  </a:r>
                </a:p>
                <a:p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𝑠𝑡𝑎𝑦</m:t>
                      </m:r>
                    </m:oMath>
                  </a14:m>
                  <a:r>
                    <a:rPr lang="en-GB" b="0" dirty="0"/>
                    <a:t> (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a14:m>
                  <a:r>
                    <a:rPr lang="en-GB" b="0" dirty="0"/>
                    <a:t>)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C7CC929-24C4-31DB-7D8E-9B657DBD47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8282" y="2677007"/>
                  <a:ext cx="2323393" cy="923330"/>
                </a:xfrm>
                <a:prstGeom prst="rect">
                  <a:avLst/>
                </a:prstGeom>
                <a:blipFill>
                  <a:blip r:embed="rId7"/>
                  <a:stretch>
                    <a:fillRect r="-1630" b="-9589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4496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E089B-B4AB-46AE-7E73-C4E459A9D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Reprise: Worst-case Complexity of DecPOMDP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9428E-C391-82DC-31D9-41A8BF9EC1B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dirty="0"/>
                  <a:t>Space complexity</a:t>
                </a:r>
              </a:p>
              <a:p>
                <a:pPr lvl="1"/>
                <a:r>
                  <a:rPr lang="en-GB" dirty="0"/>
                  <a:t>Transition model: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Sensor model: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Reward function: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Runtime complexity of brute-force search</a:t>
                </a:r>
              </a:p>
              <a:p>
                <a:pPr lvl="1"/>
                <a:endParaRPr lang="en-GB" dirty="0"/>
              </a:p>
              <a:p>
                <a:pPr lvl="1"/>
                <a:r>
                  <a:rPr lang="en-GB" dirty="0"/>
                  <a:t>Evaluation cost of a joint policy: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1"/>
                <a:r>
                  <a:rPr lang="en-GB" dirty="0"/>
                  <a:t>Policy space: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9428E-C391-82DC-31D9-41A8BF9EC1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 t="-2985" r="-25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3DA523E-FF51-2A0E-3A29-DD73613914C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GB" dirty="0"/>
                  <a:t>Notations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GB" b="0" dirty="0">
                    <a:ea typeface="Cambria Math" panose="02040503050406030204" pitchFamily="18" charset="0"/>
                  </a:rPr>
                  <a:t> </a:t>
                </a:r>
              </a:p>
              <a:p>
                <a:pPr lvl="2"/>
                <a:r>
                  <a:rPr lang="en-GB" b="0" dirty="0">
                    <a:ea typeface="Cambria Math" panose="02040503050406030204" pitchFamily="18" charset="0"/>
                  </a:rPr>
                  <a:t>State space size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Largest individual action space size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Largest individual action space size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Horizon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3DA523E-FF51-2A0E-3A29-DD73613914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CA3E2-078C-0849-0D02-B6756846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FA637-67AD-C5E2-A431-B997C8969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823B1-7AEF-0EAA-6A0F-BA71CD53B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0C832A-05AD-C645-ED45-843D26080192}"/>
                  </a:ext>
                </a:extLst>
              </p:cNvPr>
              <p:cNvSpPr txBox="1"/>
              <p:nvPr/>
            </p:nvSpPr>
            <p:spPr>
              <a:xfrm>
                <a:off x="2473504" y="4854377"/>
                <a:ext cx="1562864" cy="6736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GB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2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d>
                                    <m:dPr>
                                      <m:ctrlPr>
                                        <a:rPr lang="en-GB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GB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e>
                                        <m:sup>
                                          <m:r>
                                            <a:rPr lang="en-GB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p>
                                      </m:sSup>
                                      <m:r>
                                        <a:rPr lang="en-GB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GB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  <m:r>
                                    <a:rPr lang="en-GB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0C832A-05AD-C645-ED45-843D26080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504" y="4854377"/>
                <a:ext cx="1562864" cy="6736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438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5BE7-71B2-AA30-60CD-E145F16A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Policy, Value,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7AC331-EE70-9C45-80C3-694903B15A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4123847" cy="4240848"/>
              </a:xfrm>
            </p:spPr>
            <p:txBody>
              <a:bodyPr/>
              <a:lstStyle/>
              <a:p>
                <a:r>
                  <a:rPr lang="en-DE"/>
                  <a:t>Immediate vs. long-term gain?</a:t>
                </a:r>
              </a:p>
              <a:p>
                <a:pPr lvl="1"/>
                <a:r>
                  <a:rPr lang="en-DE"/>
                  <a:t>Reward criterion to optimise</a:t>
                </a:r>
              </a:p>
              <a:p>
                <a:pPr lvl="2"/>
                <a:r>
                  <a:rPr lang="en-DE"/>
                  <a:t>Discount factor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DE"/>
                  <a:t> important</a:t>
                </a:r>
                <a:br>
                  <a:rPr lang="en-DE"/>
                </a:br>
                <a:r>
                  <a:rPr lang="en-DE"/>
                  <a:t>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en-DE"/>
                  <a:t> vs.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en-DE"/>
                  <a:t>)</a:t>
                </a:r>
              </a:p>
              <a:p>
                <a:r>
                  <a:rPr lang="en-DE"/>
                  <a:t>Define value of policy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r>
                  <a:rPr lang="en-DE"/>
                  <a:t> </a:t>
                </a:r>
              </a:p>
              <a:p>
                <a:pPr lvl="1"/>
                <a:r>
                  <a:rPr lang="en-DE"/>
                  <a:t>Tells how much value to expect to get by following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DE"/>
                  <a:t> starting from state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DE"/>
              </a:p>
              <a:p>
                <a:r>
                  <a:rPr lang="en-DE"/>
                  <a:t>MDP optimal solution</a:t>
                </a:r>
              </a:p>
              <a:p>
                <a:pPr lvl="1"/>
                <a:r>
                  <a:rPr lang="en-DE"/>
                  <a:t>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7AC331-EE70-9C45-80C3-694903B15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4123847" cy="4240848"/>
              </a:xfrm>
              <a:blipFill>
                <a:blip r:embed="rId2"/>
                <a:stretch>
                  <a:fillRect l="-4308" t="-2985" r="-430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AE47D-D9F7-2BC5-F51E-94910CA9C2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3DC69-76B5-4ADA-B92E-0AB0CC3A3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3C4D3-EF65-8D73-2959-5FDFDD676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60</a:t>
            </a:fld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B2CC11-1B75-B992-A99C-F2A96B20EF43}"/>
              </a:ext>
            </a:extLst>
          </p:cNvPr>
          <p:cNvGrpSpPr/>
          <p:nvPr/>
        </p:nvGrpSpPr>
        <p:grpSpPr>
          <a:xfrm>
            <a:off x="5599441" y="124809"/>
            <a:ext cx="4620643" cy="2314992"/>
            <a:chOff x="5541138" y="1959770"/>
            <a:chExt cx="4620643" cy="2314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12DC475-2491-CA1C-99C5-C0B5EED3CB4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410123" y="2716961"/>
                  <a:ext cx="836191" cy="835200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12DC475-2491-CA1C-99C5-C0B5EED3CB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123" y="2716961"/>
                  <a:ext cx="836191" cy="835200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E67F093-BDB4-0A1A-7C0B-05D7FDB2CB7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09621" y="2716961"/>
                  <a:ext cx="836191" cy="835200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E67F093-BDB4-0A1A-7C0B-05D7FDB2CB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9621" y="2716961"/>
                  <a:ext cx="836191" cy="835200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9">
              <a:extLst>
                <a:ext uri="{FF2B5EF4-FFF2-40B4-BE49-F238E27FC236}">
                  <a16:creationId xmlns:a16="http://schemas.microsoft.com/office/drawing/2014/main" id="{7B87AB08-D6E8-4825-77F9-CF2431C00021}"/>
                </a:ext>
              </a:extLst>
            </p:cNvPr>
            <p:cNvCxnSpPr>
              <a:cxnSpLocks/>
              <a:stCxn id="16" idx="7"/>
              <a:endCxn id="17" idx="1"/>
            </p:cNvCxnSpPr>
            <p:nvPr/>
          </p:nvCxnSpPr>
          <p:spPr>
            <a:xfrm rot="5400000" flipH="1" flipV="1">
              <a:off x="7727967" y="2235163"/>
              <a:ext cx="12700" cy="1208221"/>
            </a:xfrm>
            <a:prstGeom prst="curvedConnector3">
              <a:avLst>
                <a:gd name="adj1" fmla="val 881984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9">
              <a:extLst>
                <a:ext uri="{FF2B5EF4-FFF2-40B4-BE49-F238E27FC236}">
                  <a16:creationId xmlns:a16="http://schemas.microsoft.com/office/drawing/2014/main" id="{50325996-DDB0-E084-290C-658FC37E5A72}"/>
                </a:ext>
              </a:extLst>
            </p:cNvPr>
            <p:cNvCxnSpPr>
              <a:cxnSpLocks/>
              <a:stCxn id="16" idx="3"/>
              <a:endCxn id="16" idx="1"/>
            </p:cNvCxnSpPr>
            <p:nvPr/>
          </p:nvCxnSpPr>
          <p:spPr>
            <a:xfrm rot="5400000" flipH="1">
              <a:off x="6237292" y="3134561"/>
              <a:ext cx="590576" cy="12700"/>
            </a:xfrm>
            <a:prstGeom prst="curvedConnector5">
              <a:avLst>
                <a:gd name="adj1" fmla="val -16390"/>
                <a:gd name="adj2" fmla="val 4176709"/>
                <a:gd name="adj3" fmla="val 11081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9">
              <a:extLst>
                <a:ext uri="{FF2B5EF4-FFF2-40B4-BE49-F238E27FC236}">
                  <a16:creationId xmlns:a16="http://schemas.microsoft.com/office/drawing/2014/main" id="{41915551-30AE-A557-C1FF-451FD5259E84}"/>
                </a:ext>
              </a:extLst>
            </p:cNvPr>
            <p:cNvCxnSpPr>
              <a:cxnSpLocks/>
              <a:stCxn id="17" idx="7"/>
              <a:endCxn id="17" idx="5"/>
            </p:cNvCxnSpPr>
            <p:nvPr/>
          </p:nvCxnSpPr>
          <p:spPr>
            <a:xfrm rot="16200000" flipH="1">
              <a:off x="8628067" y="3134561"/>
              <a:ext cx="590576" cy="12700"/>
            </a:xfrm>
            <a:prstGeom prst="curvedConnector5">
              <a:avLst>
                <a:gd name="adj1" fmla="val -13600"/>
                <a:gd name="adj2" fmla="val 4501031"/>
                <a:gd name="adj3" fmla="val 116389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3341C62-9FEC-586E-6255-7B20B6294B96}"/>
                    </a:ext>
                  </a:extLst>
                </p:cNvPr>
                <p:cNvSpPr txBox="1"/>
                <p:nvPr/>
              </p:nvSpPr>
              <p:spPr>
                <a:xfrm>
                  <a:off x="6811308" y="1959770"/>
                  <a:ext cx="1846018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br>
                    <a:rPr lang="de-DE" sz="1400" b="0" dirty="0"/>
                  </a:br>
                  <a14:m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𝑐h𝑎𝑛𝑔𝑒</m:t>
                      </m:r>
                    </m:oMath>
                  </a14:m>
                  <a:r>
                    <a:rPr lang="de-DE" sz="1400" b="0" dirty="0"/>
                    <a:t> (</a:t>
                  </a:r>
                  <a14:m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a14:m>
                  <a:r>
                    <a:rPr lang="de-DE" sz="1400" b="0" dirty="0"/>
                    <a:t>)</a:t>
                  </a:r>
                </a:p>
                <a:p>
                  <a14:m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𝑠𝑡𝑎𝑦</m:t>
                      </m:r>
                    </m:oMath>
                  </a14:m>
                  <a:r>
                    <a:rPr lang="de-DE" sz="1400" b="0" dirty="0"/>
                    <a:t> (</a:t>
                  </a:r>
                  <a14:m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a14:m>
                  <a:r>
                    <a:rPr lang="de-DE" sz="1400" b="0" dirty="0"/>
                    <a:t>)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3341C62-9FEC-586E-6255-7B20B6294B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1308" y="1959770"/>
                  <a:ext cx="1846018" cy="738664"/>
                </a:xfrm>
                <a:prstGeom prst="rect">
                  <a:avLst/>
                </a:prstGeom>
                <a:blipFill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E901C1C-F8FF-222E-EC73-AFAEE7F0677D}"/>
                    </a:ext>
                  </a:extLst>
                </p:cNvPr>
                <p:cNvSpPr txBox="1"/>
                <p:nvPr/>
              </p:nvSpPr>
              <p:spPr>
                <a:xfrm>
                  <a:off x="5541138" y="3530114"/>
                  <a:ext cx="16142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br>
                    <a:rPr lang="de-DE" sz="1400" b="0" dirty="0"/>
                  </a:br>
                  <a14:m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𝑠𝑡𝑎𝑦</m:t>
                      </m:r>
                    </m:oMath>
                  </a14:m>
                  <a:r>
                    <a:rPr lang="de-DE" sz="1400" b="0" dirty="0"/>
                    <a:t> (</a:t>
                  </a:r>
                  <a14:m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=0.9</m:t>
                      </m:r>
                    </m:oMath>
                  </a14:m>
                  <a:r>
                    <a:rPr lang="de-DE" sz="1400" b="0" dirty="0"/>
                    <a:t>)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E901C1C-F8FF-222E-EC73-AFAEE7F067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1138" y="3530114"/>
                  <a:ext cx="1614288" cy="523220"/>
                </a:xfrm>
                <a:prstGeom prst="rect">
                  <a:avLst/>
                </a:prstGeom>
                <a:blipFill>
                  <a:blip r:embed="rId6"/>
                  <a:stretch>
                    <a:fillRect r="-787" b="-1190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0042697-20E8-0F02-C404-01D74171680E}"/>
                    </a:ext>
                  </a:extLst>
                </p:cNvPr>
                <p:cNvSpPr txBox="1"/>
                <p:nvPr/>
              </p:nvSpPr>
              <p:spPr>
                <a:xfrm>
                  <a:off x="8315763" y="3536098"/>
                  <a:ext cx="1846018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br>
                    <a:rPr lang="de-DE" sz="1400" b="0" dirty="0"/>
                  </a:br>
                  <a14:m>
                    <m:oMath xmlns:m="http://schemas.openxmlformats.org/officeDocument/2006/math">
                      <m:r>
                        <a:rPr lang="de-DE" sz="1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𝑐h𝑎𝑛𝑔𝑒</m:t>
                      </m:r>
                    </m:oMath>
                  </a14:m>
                  <a:r>
                    <a:rPr lang="de-DE" sz="1400" dirty="0"/>
                    <a:t> (</a:t>
                  </a:r>
                  <a14:m>
                    <m:oMath xmlns:m="http://schemas.openxmlformats.org/officeDocument/2006/math">
                      <m:r>
                        <a:rPr lang="de-DE" sz="14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=1.0</m:t>
                      </m:r>
                    </m:oMath>
                  </a14:m>
                  <a:r>
                    <a:rPr lang="de-DE" sz="1400" dirty="0"/>
                    <a:t>)</a:t>
                  </a:r>
                </a:p>
                <a:p>
                  <a14:m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𝑠𝑡𝑎𝑦</m:t>
                      </m:r>
                    </m:oMath>
                  </a14:m>
                  <a:r>
                    <a:rPr lang="de-DE" sz="1400" b="0" dirty="0"/>
                    <a:t> (</a:t>
                  </a:r>
                  <a14:m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a14:m>
                  <a:r>
                    <a:rPr lang="de-DE" sz="1400" b="0" dirty="0"/>
                    <a:t>)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0042697-20E8-0F02-C404-01D7417168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763" y="3536098"/>
                  <a:ext cx="1846018" cy="738664"/>
                </a:xfrm>
                <a:prstGeom prst="rect">
                  <a:avLst/>
                </a:prstGeom>
                <a:blipFill>
                  <a:blip r:embed="rId7"/>
                  <a:stretch>
                    <a:fillRect b="-10169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70285D-943B-2403-64AF-0943222DD0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3439" y="3026958"/>
                <a:ext cx="836191" cy="835200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70285D-943B-2403-64AF-0943222DD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39" y="3026958"/>
                <a:ext cx="836191" cy="8352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11EF1D-5F20-4DD5-6208-C2B90855A5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3439" y="5070714"/>
                <a:ext cx="836191" cy="835200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11EF1D-5F20-4DD5-6208-C2B90855A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39" y="5070714"/>
                <a:ext cx="836191" cy="8352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2558F0-A2BD-2C68-AA58-EA1DF31478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7258" y="3026958"/>
                <a:ext cx="836191" cy="835200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2558F0-A2BD-2C68-AA58-EA1DF3147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258" y="3026958"/>
                <a:ext cx="836191" cy="8352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6D217CC-ABE8-DB52-2F71-EBF0F712D5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7258" y="5070714"/>
                <a:ext cx="836191" cy="835200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6D217CC-ABE8-DB52-2F71-EBF0F712D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258" y="5070714"/>
                <a:ext cx="836191" cy="8352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CBC808-9A10-258A-01EE-895BC28FC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97086" y="3026958"/>
                <a:ext cx="836191" cy="835200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CBC808-9A10-258A-01EE-895BC28FC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086" y="3026958"/>
                <a:ext cx="836191" cy="8352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2E939F-5C60-EDB4-561F-2C79AB4AB2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97086" y="5070714"/>
                <a:ext cx="836191" cy="835200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2E939F-5C60-EDB4-561F-2C79AB4AB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086" y="5070714"/>
                <a:ext cx="836191" cy="8352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8F021B-82D8-4D36-7C03-25F15FA3C56F}"/>
              </a:ext>
            </a:extLst>
          </p:cNvPr>
          <p:cNvCxnSpPr>
            <a:cxnSpLocks/>
            <a:stCxn id="24" idx="5"/>
            <a:endCxn id="27" idx="1"/>
          </p:cNvCxnSpPr>
          <p:nvPr/>
        </p:nvCxnSpPr>
        <p:spPr>
          <a:xfrm>
            <a:off x="5147173" y="3739846"/>
            <a:ext cx="1742542" cy="14531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7D4002-5F49-2BA0-33C4-74395D85741C}"/>
              </a:ext>
            </a:extLst>
          </p:cNvPr>
          <p:cNvCxnSpPr>
            <a:cxnSpLocks/>
            <a:stCxn id="25" idx="6"/>
            <a:endCxn id="27" idx="2"/>
          </p:cNvCxnSpPr>
          <p:nvPr/>
        </p:nvCxnSpPr>
        <p:spPr>
          <a:xfrm>
            <a:off x="5269630" y="5488314"/>
            <a:ext cx="14976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F8F3C44-C70B-1DAA-9D64-C31D087B3733}"/>
              </a:ext>
            </a:extLst>
          </p:cNvPr>
          <p:cNvCxnSpPr>
            <a:cxnSpLocks/>
            <a:stCxn id="24" idx="6"/>
          </p:cNvCxnSpPr>
          <p:nvPr/>
        </p:nvCxnSpPr>
        <p:spPr>
          <a:xfrm>
            <a:off x="5269630" y="3444558"/>
            <a:ext cx="6166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078398E-45E9-26FC-A52F-6E74048EBA02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5886250" y="3444558"/>
            <a:ext cx="88100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7AD284E-1E76-4B82-3C55-07DA3BA08EC2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5886250" y="3444558"/>
            <a:ext cx="1299104" cy="16261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34C0A2-3DF7-4EE5-11E6-8038E766EA67}"/>
                  </a:ext>
                </a:extLst>
              </p:cNvPr>
              <p:cNvSpPr txBox="1"/>
              <p:nvPr/>
            </p:nvSpPr>
            <p:spPr>
              <a:xfrm>
                <a:off x="4590361" y="4157849"/>
                <a:ext cx="1428083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𝑐h𝑎𝑛𝑔𝑒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34C0A2-3DF7-4EE5-11E6-8038E766E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361" y="4157849"/>
                <a:ext cx="1428083" cy="646331"/>
              </a:xfrm>
              <a:prstGeom prst="rect">
                <a:avLst/>
              </a:prstGeom>
              <a:blipFill>
                <a:blip r:embed="rId1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D9A290A-60A0-6892-0BCB-CE5A5604442D}"/>
                  </a:ext>
                </a:extLst>
              </p:cNvPr>
              <p:cNvSpPr txBox="1"/>
              <p:nvPr/>
            </p:nvSpPr>
            <p:spPr>
              <a:xfrm>
                <a:off x="5476362" y="5532667"/>
                <a:ext cx="819776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D9A290A-60A0-6892-0BCB-CE5A56044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362" y="5532667"/>
                <a:ext cx="81977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252FD87-40CB-F4C1-0F64-A6EBCE97282C}"/>
                  </a:ext>
                </a:extLst>
              </p:cNvPr>
              <p:cNvSpPr txBox="1"/>
              <p:nvPr/>
            </p:nvSpPr>
            <p:spPr>
              <a:xfrm>
                <a:off x="4998056" y="2475063"/>
                <a:ext cx="2028953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𝑠𝑡𝑎𝑦</m:t>
                    </m:r>
                  </m:oMath>
                </a14:m>
                <a:r>
                  <a:rPr lang="en-DE"/>
                  <a:t>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en-DE"/>
                  <a:t>)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252FD87-40CB-F4C1-0F64-A6EBCE972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056" y="2475063"/>
                <a:ext cx="2028953" cy="646331"/>
              </a:xfrm>
              <a:prstGeom prst="rect">
                <a:avLst/>
              </a:prstGeom>
              <a:blipFill>
                <a:blip r:embed="rId16"/>
                <a:stretch>
                  <a:fillRect r="-1242" b="-153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DF8A95E-38E8-3292-A755-BBA06ECD9936}"/>
              </a:ext>
            </a:extLst>
          </p:cNvPr>
          <p:cNvCxnSpPr>
            <a:cxnSpLocks/>
            <a:stCxn id="26" idx="5"/>
            <a:endCxn id="29" idx="1"/>
          </p:cNvCxnSpPr>
          <p:nvPr/>
        </p:nvCxnSpPr>
        <p:spPr>
          <a:xfrm>
            <a:off x="7480992" y="3739846"/>
            <a:ext cx="1738551" cy="14531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4653E03-87D6-05CF-0A05-5206155C3E32}"/>
              </a:ext>
            </a:extLst>
          </p:cNvPr>
          <p:cNvCxnSpPr>
            <a:cxnSpLocks/>
            <a:stCxn id="27" idx="6"/>
            <a:endCxn id="29" idx="2"/>
          </p:cNvCxnSpPr>
          <p:nvPr/>
        </p:nvCxnSpPr>
        <p:spPr>
          <a:xfrm>
            <a:off x="7603449" y="5488314"/>
            <a:ext cx="14936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40A2210-D0AA-9B66-7E04-384F8FDD0BC2}"/>
              </a:ext>
            </a:extLst>
          </p:cNvPr>
          <p:cNvCxnSpPr>
            <a:cxnSpLocks/>
            <a:stCxn id="26" idx="6"/>
          </p:cNvCxnSpPr>
          <p:nvPr/>
        </p:nvCxnSpPr>
        <p:spPr>
          <a:xfrm>
            <a:off x="7603449" y="3444558"/>
            <a:ext cx="6126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28C1DD6-41E7-A1B0-3B32-0188FCEDF738}"/>
              </a:ext>
            </a:extLst>
          </p:cNvPr>
          <p:cNvCxnSpPr>
            <a:cxnSpLocks/>
            <a:endCxn id="28" idx="2"/>
          </p:cNvCxnSpPr>
          <p:nvPr/>
        </p:nvCxnSpPr>
        <p:spPr>
          <a:xfrm>
            <a:off x="8216077" y="3444558"/>
            <a:ext cx="88100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6B3BEAE-7F43-6F18-32F9-03B6B0014B94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8216077" y="3444558"/>
            <a:ext cx="1299105" cy="16261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B241F3C-E58C-91D1-7BDD-A7F6A1465146}"/>
                  </a:ext>
                </a:extLst>
              </p:cNvPr>
              <p:cNvSpPr txBox="1"/>
              <p:nvPr/>
            </p:nvSpPr>
            <p:spPr>
              <a:xfrm>
                <a:off x="6920188" y="4157849"/>
                <a:ext cx="1428083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𝑐h𝑎𝑛𝑔𝑒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B241F3C-E58C-91D1-7BDD-A7F6A1465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188" y="4157849"/>
                <a:ext cx="1428083" cy="646331"/>
              </a:xfrm>
              <a:prstGeom prst="rect">
                <a:avLst/>
              </a:prstGeom>
              <a:blipFill>
                <a:blip r:embed="rId1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7CB2D1E-C21C-FB93-68FA-0E1DF64AE86E}"/>
                  </a:ext>
                </a:extLst>
              </p:cNvPr>
              <p:cNvSpPr txBox="1"/>
              <p:nvPr/>
            </p:nvSpPr>
            <p:spPr>
              <a:xfrm>
                <a:off x="7806189" y="5532667"/>
                <a:ext cx="819776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7CB2D1E-C21C-FB93-68FA-0E1DF64AE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6189" y="5532667"/>
                <a:ext cx="81977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058AF8B-E544-1298-08D6-D6AE615BF2B3}"/>
                  </a:ext>
                </a:extLst>
              </p:cNvPr>
              <p:cNvSpPr txBox="1"/>
              <p:nvPr/>
            </p:nvSpPr>
            <p:spPr>
              <a:xfrm>
                <a:off x="7327883" y="2475063"/>
                <a:ext cx="2028953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𝑠𝑡𝑎𝑦</m:t>
                    </m:r>
                  </m:oMath>
                </a14:m>
                <a:r>
                  <a:rPr lang="en-DE"/>
                  <a:t>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en-DE"/>
                  <a:t>)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058AF8B-E544-1298-08D6-D6AE615BF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883" y="2475063"/>
                <a:ext cx="2028953" cy="646331"/>
              </a:xfrm>
              <a:prstGeom prst="rect">
                <a:avLst/>
              </a:prstGeom>
              <a:blipFill>
                <a:blip r:embed="rId19"/>
                <a:stretch>
                  <a:fillRect r="-1863" b="-153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568E7A4-F25B-D89B-1986-69B568AAD427}"/>
              </a:ext>
            </a:extLst>
          </p:cNvPr>
          <p:cNvCxnSpPr>
            <a:cxnSpLocks/>
            <a:stCxn id="28" idx="5"/>
          </p:cNvCxnSpPr>
          <p:nvPr/>
        </p:nvCxnSpPr>
        <p:spPr>
          <a:xfrm>
            <a:off x="9810820" y="3739846"/>
            <a:ext cx="1725216" cy="14531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1D669CB-1CF2-409C-E978-944F1143212E}"/>
              </a:ext>
            </a:extLst>
          </p:cNvPr>
          <p:cNvCxnSpPr>
            <a:cxnSpLocks/>
            <a:stCxn id="29" idx="6"/>
          </p:cNvCxnSpPr>
          <p:nvPr/>
        </p:nvCxnSpPr>
        <p:spPr>
          <a:xfrm>
            <a:off x="9933277" y="5488314"/>
            <a:ext cx="14803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76B9E76-6C89-7202-DC5A-952974AB43FC}"/>
              </a:ext>
            </a:extLst>
          </p:cNvPr>
          <p:cNvCxnSpPr>
            <a:cxnSpLocks/>
            <a:stCxn id="28" idx="6"/>
          </p:cNvCxnSpPr>
          <p:nvPr/>
        </p:nvCxnSpPr>
        <p:spPr>
          <a:xfrm>
            <a:off x="9933277" y="3444558"/>
            <a:ext cx="5992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97DF696-DCC4-5313-A5A4-2DF16CDEE9D7}"/>
              </a:ext>
            </a:extLst>
          </p:cNvPr>
          <p:cNvCxnSpPr>
            <a:cxnSpLocks/>
          </p:cNvCxnSpPr>
          <p:nvPr/>
        </p:nvCxnSpPr>
        <p:spPr>
          <a:xfrm>
            <a:off x="10532571" y="3444558"/>
            <a:ext cx="88100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5EF1D1B-F661-C762-85AE-76C806441D26}"/>
              </a:ext>
            </a:extLst>
          </p:cNvPr>
          <p:cNvCxnSpPr>
            <a:cxnSpLocks/>
          </p:cNvCxnSpPr>
          <p:nvPr/>
        </p:nvCxnSpPr>
        <p:spPr>
          <a:xfrm>
            <a:off x="10532571" y="3444558"/>
            <a:ext cx="1299104" cy="16261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5C960D5-BA87-C39F-FA06-1BE154CDA15D}"/>
                  </a:ext>
                </a:extLst>
              </p:cNvPr>
              <p:cNvSpPr txBox="1"/>
              <p:nvPr/>
            </p:nvSpPr>
            <p:spPr>
              <a:xfrm>
                <a:off x="9236682" y="4157849"/>
                <a:ext cx="1428083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𝑐h𝑎𝑛𝑔𝑒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5C960D5-BA87-C39F-FA06-1BE154CDA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682" y="4157849"/>
                <a:ext cx="1428083" cy="646331"/>
              </a:xfrm>
              <a:prstGeom prst="rect">
                <a:avLst/>
              </a:prstGeom>
              <a:blipFill>
                <a:blip r:embed="rId20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D9ABF6B-7B56-BE24-5A02-C18250CD0DA0}"/>
                  </a:ext>
                </a:extLst>
              </p:cNvPr>
              <p:cNvSpPr txBox="1"/>
              <p:nvPr/>
            </p:nvSpPr>
            <p:spPr>
              <a:xfrm>
                <a:off x="10122683" y="5532667"/>
                <a:ext cx="819776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D9ABF6B-7B56-BE24-5A02-C18250CD0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2683" y="5532667"/>
                <a:ext cx="819776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500202A-39D0-AAB5-4DDC-0F82BD466868}"/>
                  </a:ext>
                </a:extLst>
              </p:cNvPr>
              <p:cNvSpPr txBox="1"/>
              <p:nvPr/>
            </p:nvSpPr>
            <p:spPr>
              <a:xfrm>
                <a:off x="9644377" y="2475063"/>
                <a:ext cx="2028953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𝑠𝑡𝑎𝑦</m:t>
                    </m:r>
                  </m:oMath>
                </a14:m>
                <a:r>
                  <a:rPr lang="en-DE"/>
                  <a:t>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en-DE"/>
                  <a:t>)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500202A-39D0-AAB5-4DDC-0F82BD466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377" y="2475063"/>
                <a:ext cx="2028953" cy="646331"/>
              </a:xfrm>
              <a:prstGeom prst="rect">
                <a:avLst/>
              </a:prstGeom>
              <a:blipFill>
                <a:blip r:embed="rId22"/>
                <a:stretch>
                  <a:fillRect r="-1242" b="-153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1296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5BE7-71B2-AA30-60CD-E145F16A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Value Iteration &amp; Value Function to Policy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7AC331-EE70-9C45-80C3-694903B15AB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/>
                  <a:t>How to act optimally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/>
                  <a:t> decisions?</a:t>
                </a:r>
              </a:p>
              <a:p>
                <a:pPr lvl="1"/>
                <a:r>
                  <a:rPr lang="en-GB"/>
                  <a:t>Given optimal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/>
                  <a:t>-state-to-go value fct.</a:t>
                </a:r>
              </a:p>
              <a:p>
                <a:pPr lvl="1"/>
                <a:r>
                  <a:rPr lang="en-GB"/>
                  <a:t>Take action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/>
                  <a:t>, then act so as to achieve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/>
                  <a:t> thereafter: 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:=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GB"/>
              </a:p>
              <a:p>
                <a:pPr lvl="1"/>
                <a:r>
                  <a:rPr lang="en-GB"/>
                  <a:t>Expected value of best action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/>
                  <a:t> at stage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/>
                  <a:t>?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≔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b="0"/>
              </a:p>
              <a:p>
                <a:pPr lvl="1"/>
                <a:r>
                  <a:rPr lang="en-GB"/>
                  <a:t>At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GB"/>
                  <a:t> horizon, get same value (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/>
                  <a:t>)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/>
                  <a:t> says act the same at each decision stage for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GB"/>
                  <a:t> horizon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7AC331-EE70-9C45-80C3-694903B15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 t="-2985" r="-930" b="-35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2264AA3-BBE2-B133-4309-5D3784C1BE2A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GB"/>
                  <a:t>Given arbitrary value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/>
                  <a:t> (optimal or not)</a:t>
                </a:r>
              </a:p>
              <a:p>
                <a:pPr lvl="1"/>
                <a:r>
                  <a:rPr lang="en-GB" i="1"/>
                  <a:t>Greedy</a:t>
                </a:r>
                <a:r>
                  <a:rPr lang="en-GB"/>
                  <a:t>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GB"/>
                  <a:t> takes action in each state that maximises expected value w.r.t.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GB"/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  <m:sup/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GB"/>
              </a:p>
              <a:p>
                <a:pPr lvl="1"/>
                <a:r>
                  <a:rPr lang="en-GB"/>
                  <a:t>If can act so as to obtain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/>
                  <a:t> after doing action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/>
                  <a:t> in state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GB"/>
                  <a:t> guarantees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/>
                  <a:t> in expectation</a:t>
                </a:r>
              </a:p>
              <a:p>
                <a:endParaRPr lang="en-GB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2264AA3-BBE2-B133-4309-5D3784C1BE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 r="-4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AE47D-D9F7-2BC5-F51E-94910CA9C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3DC69-76B5-4ADA-B92E-0AB0CC3A3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3C4D3-EF65-8D73-2959-5FDFDD676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8504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B4F65-3466-56D4-40ED-E05FDD1E6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Graphical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2F488-D4D0-8C12-DBCD-9002B87370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/>
              <a:t>Single dynamic programming step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437A2C2-99E9-A075-A79D-87CC6C5A11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/>
              <a:t>Synchronous DP updates (value iteration)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8CC37-48A2-1ACE-4EAA-F3C459E64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F7CC0-6F86-8DE2-05FA-A866B2882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CA571-A548-D165-FA7A-00AF7C9CD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62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03D93E-9B8E-588C-90EA-E830D7AE1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0064" t="18409" r="12575" b="16606"/>
          <a:stretch/>
        </p:blipFill>
        <p:spPr>
          <a:xfrm rot="5400000">
            <a:off x="1566083" y="1444717"/>
            <a:ext cx="3039765" cy="4456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8923B4-F5F5-0FE3-7D2B-41002C988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97" t="16487" r="15529" b="16847"/>
          <a:stretch/>
        </p:blipFill>
        <p:spPr>
          <a:xfrm rot="5400000">
            <a:off x="7590780" y="1321148"/>
            <a:ext cx="2907957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3647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39BC8-7791-AE5B-3FEF-BC4CB64B9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First-order MDP (FOMDP)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158993-D70B-837B-0C50-45495063EC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/>
                  <a:t>Components of MDP in an FOMDP specified as a collection of </a:t>
                </a:r>
                <a:r>
                  <a:rPr lang="en-GB" i="1">
                    <a:solidFill>
                      <a:schemeClr val="accent1"/>
                    </a:solidFill>
                  </a:rPr>
                  <a:t>case statements</a:t>
                </a:r>
                <a:endParaRPr lang="en-GB"/>
              </a:p>
              <a:p>
                <a:pPr lvl="1"/>
                <a:r>
                  <a:rPr lang="en-GB"/>
                  <a:t>E.g., express reward in Box World FOMDP as</a:t>
                </a:r>
              </a:p>
              <a:p>
                <a:pPr lvl="1"/>
                <a:endParaRPr lang="en-GB"/>
              </a:p>
              <a:p>
                <a:pPr lvl="1"/>
                <a:endParaRPr lang="en-GB"/>
              </a:p>
              <a:p>
                <a:pPr lvl="1"/>
                <a:endParaRPr lang="en-GB"/>
              </a:p>
              <a:p>
                <a:r>
                  <a:rPr lang="en-GB"/>
                  <a:t>Operators: define unary and binary case operations</a:t>
                </a:r>
              </a:p>
              <a:p>
                <a:pPr lvl="1"/>
                <a:r>
                  <a:rPr lang="en-GB"/>
                  <a:t>E.g., cross-sum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GB"/>
                  <a:t> (or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⊖</m:t>
                    </m:r>
                  </m:oMath>
                </a14:m>
                <a:r>
                  <a:rPr lang="en-GB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GB"/>
                  <a:t>) of cases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158993-D70B-837B-0C50-45495063EC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AFF42-5172-B4AB-B179-1812A57CC7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35CE0-24ED-1E86-0FA1-38B53E42D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37921-693A-263B-6403-B2C56BF99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636470D3-CAD2-9467-4116-FA0A976D6D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261963"/>
                  </p:ext>
                </p:extLst>
              </p:nvPr>
            </p:nvGraphicFramePr>
            <p:xfrm>
              <a:off x="2815021" y="2511680"/>
              <a:ext cx="5523103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7992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𝐷𝑒𝑠𝑡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∀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𝐷𝑒𝑠𝑡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⇒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636470D3-CAD2-9467-4116-FA0A976D6D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261963"/>
                  </p:ext>
                </p:extLst>
              </p:nvPr>
            </p:nvGraphicFramePr>
            <p:xfrm>
              <a:off x="2815021" y="2511680"/>
              <a:ext cx="5523103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7992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935" t="-1613" r="-308411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6000" t="-3333" r="-1000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06897" t="-3333" r="-3448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400749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6000" t="-96875" r="-10000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06897" t="-96875" r="-3448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2569A7B-A128-DDE7-2EB5-37D7C15D85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9179983"/>
                  </p:ext>
                </p:extLst>
              </p:nvPr>
            </p:nvGraphicFramePr>
            <p:xfrm>
              <a:off x="3009462" y="4266907"/>
              <a:ext cx="4995736" cy="148336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565594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462280">
                      <a:extLst>
                        <a:ext uri="{9D8B030D-6E8A-4147-A177-3AD203B41FA5}">
                          <a16:colId xmlns:a16="http://schemas.microsoft.com/office/drawing/2014/main" val="3039773941"/>
                        </a:ext>
                      </a:extLst>
                    </a:gridCol>
                    <a:gridCol w="565594">
                      <a:extLst>
                        <a:ext uri="{9D8B030D-6E8A-4147-A177-3AD203B41FA5}">
                          <a16:colId xmlns:a16="http://schemas.microsoft.com/office/drawing/2014/main" val="1639248360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3458387823"/>
                        </a:ext>
                      </a:extLst>
                    </a:gridCol>
                    <a:gridCol w="405130">
                      <a:extLst>
                        <a:ext uri="{9D8B030D-6E8A-4147-A177-3AD203B41FA5}">
                          <a16:colId xmlns:a16="http://schemas.microsoft.com/office/drawing/2014/main" val="925681157"/>
                        </a:ext>
                      </a:extLst>
                    </a:gridCol>
                    <a:gridCol w="1130872">
                      <a:extLst>
                        <a:ext uri="{9D8B030D-6E8A-4147-A177-3AD203B41FA5}">
                          <a16:colId xmlns:a16="http://schemas.microsoft.com/office/drawing/2014/main" val="1843840334"/>
                        </a:ext>
                      </a:extLst>
                    </a:gridCol>
                    <a:gridCol w="887730">
                      <a:extLst>
                        <a:ext uri="{9D8B030D-6E8A-4147-A177-3AD203B41FA5}">
                          <a16:colId xmlns:a16="http://schemas.microsoft.com/office/drawing/2014/main" val="39147145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3723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82232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2569A7B-A128-DDE7-2EB5-37D7C15D85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9179983"/>
                  </p:ext>
                </p:extLst>
              </p:nvPr>
            </p:nvGraphicFramePr>
            <p:xfrm>
              <a:off x="3009462" y="4266907"/>
              <a:ext cx="4995736" cy="148336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565594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462280">
                      <a:extLst>
                        <a:ext uri="{9D8B030D-6E8A-4147-A177-3AD203B41FA5}">
                          <a16:colId xmlns:a16="http://schemas.microsoft.com/office/drawing/2014/main" val="3039773941"/>
                        </a:ext>
                      </a:extLst>
                    </a:gridCol>
                    <a:gridCol w="565594">
                      <a:extLst>
                        <a:ext uri="{9D8B030D-6E8A-4147-A177-3AD203B41FA5}">
                          <a16:colId xmlns:a16="http://schemas.microsoft.com/office/drawing/2014/main" val="1639248360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3458387823"/>
                        </a:ext>
                      </a:extLst>
                    </a:gridCol>
                    <a:gridCol w="405130">
                      <a:extLst>
                        <a:ext uri="{9D8B030D-6E8A-4147-A177-3AD203B41FA5}">
                          <a16:colId xmlns:a16="http://schemas.microsoft.com/office/drawing/2014/main" val="925681157"/>
                        </a:ext>
                      </a:extLst>
                    </a:gridCol>
                    <a:gridCol w="1130872">
                      <a:extLst>
                        <a:ext uri="{9D8B030D-6E8A-4147-A177-3AD203B41FA5}">
                          <a16:colId xmlns:a16="http://schemas.microsoft.com/office/drawing/2014/main" val="1843840334"/>
                        </a:ext>
                      </a:extLst>
                    </a:gridCol>
                    <a:gridCol w="887730">
                      <a:extLst>
                        <a:ext uri="{9D8B030D-6E8A-4147-A177-3AD203B41FA5}">
                          <a16:colId xmlns:a16="http://schemas.microsoft.com/office/drawing/2014/main" val="39147145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1111" r="-78889" b="-3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64286" r="-1429" b="-3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3723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t="-103448" r="-780000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18421" t="-103448" r="-823684" b="-217241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4324" t="-50847" r="-745946" b="-559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6667" t="-103448" r="-513333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34211" t="-103448" r="-507895" b="-217241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34375" t="-50847" r="-503125" b="-559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1111" t="-103448" r="-78889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64286" t="-103448" r="-1429" b="-2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t="-196667" r="-78000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18421" t="-196667" r="-823684" b="-110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6667" t="-196667" r="-513333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34211" t="-196667" r="-507895" b="-110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1111" t="-196667" r="-7888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64286" t="-196667" r="-1429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1111" t="-306897" r="-78889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64286" t="-306897" r="-1429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82232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888821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39BC8-7791-AE5B-3FEF-BC4CB64B9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Actions and First-order Decision-theoretic Regression (FODTR)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158993-D70B-837B-0C50-45495063EC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Stochastic actions using deterministic situation calculus</a:t>
                </a:r>
              </a:p>
              <a:p>
                <a:pPr lvl="1"/>
                <a:r>
                  <a:rPr lang="en-GB" dirty="0"/>
                  <a:t>User’s stochastic action, e.g.,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Nature’s choice, e.g.,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𝑙𝑜𝑎𝑑𝑆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𝑙𝑜𝑎𝑑𝐹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Probability distribution over nature’s choice, e.g.,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First-order decision-theoretic regression (FODTR)</a:t>
                </a:r>
              </a:p>
              <a:p>
                <a:pPr lvl="1"/>
                <a:r>
                  <a:rPr lang="en-GB" dirty="0"/>
                  <a:t>FODTR = </a:t>
                </a:r>
                <a:r>
                  <a:rPr lang="en-GB" i="1" dirty="0"/>
                  <a:t>expectation</a:t>
                </a:r>
                <a:r>
                  <a:rPr lang="en-GB" dirty="0"/>
                  <a:t> of regression: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𝐹𝑂𝐷𝑇𝑅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𝑅𝑒𝑔𝑟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𝑣𝐶𝑎𝑠𝑒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158993-D70B-837B-0C50-45495063EC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AFF42-5172-B4AB-B179-1812A57CC7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35CE0-24ED-1E86-0FA1-38B53E42D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37921-693A-263B-6403-B2C56BF99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636470D3-CAD2-9467-4116-FA0A976D6D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3517990"/>
                  </p:ext>
                </p:extLst>
              </p:nvPr>
            </p:nvGraphicFramePr>
            <p:xfrm>
              <a:off x="760249" y="3298009"/>
              <a:ext cx="4684649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91153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237806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𝑙𝑜𝑎𝑑𝑆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𝑠𝑛𝑜𝑤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𝑠𝑛𝑜𝑤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636470D3-CAD2-9467-4116-FA0A976D6D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3517990"/>
                  </p:ext>
                </p:extLst>
              </p:nvPr>
            </p:nvGraphicFramePr>
            <p:xfrm>
              <a:off x="760249" y="3298009"/>
              <a:ext cx="4684649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91153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237806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1667" r="-61739" b="-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34694" t="-3333" r="-44898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0952" t="-3333" r="-4762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34694" t="-103333" r="-44898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0952" t="-103333" r="-4762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7203D62-E655-EB78-B70E-8ACB755A80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3668193"/>
                  </p:ext>
                </p:extLst>
              </p:nvPr>
            </p:nvGraphicFramePr>
            <p:xfrm>
              <a:off x="5941850" y="3298009"/>
              <a:ext cx="4684649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91153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237806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𝑙𝑜𝑎𝑑𝐹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𝑠𝑛𝑜𝑤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𝑠𝑛𝑜𝑤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7203D62-E655-EB78-B70E-8ACB755A80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3668193"/>
                  </p:ext>
                </p:extLst>
              </p:nvPr>
            </p:nvGraphicFramePr>
            <p:xfrm>
              <a:off x="5941850" y="3298009"/>
              <a:ext cx="4684649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91153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237806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1667" r="-61739" b="-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34694" t="-3333" r="-44898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780952" t="-3333" r="-4762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34694" t="-103333" r="-44898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780952" t="-103333" r="-4762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F4E50B-8D40-8018-CC65-7653BE0659CC}"/>
                  </a:ext>
                </a:extLst>
              </p:cNvPr>
              <p:cNvSpPr txBox="1"/>
              <p:nvPr/>
            </p:nvSpPr>
            <p:spPr>
              <a:xfrm>
                <a:off x="8321220" y="1665066"/>
                <a:ext cx="3510455" cy="12003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:r>
                  <a:rPr lang="en-GB" b="0" dirty="0"/>
                  <a:t>Probability distribution ➝ Adds up to 1 over success and failure choice</a:t>
                </a:r>
                <a:br>
                  <a:rPr lang="en-GB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0.1+0.9=1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0.6+0.4=1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F4E50B-8D40-8018-CC65-7653BE065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220" y="1665066"/>
                <a:ext cx="3510455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1D19EE-7A75-C0CA-BFAF-229100C9786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0076448" y="2865395"/>
            <a:ext cx="265731" cy="43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780CE2-7040-D39D-E7F5-5FCCC805A950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444898" y="2865395"/>
            <a:ext cx="4631550" cy="471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1640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F36E-C9BD-63BB-7616-8A39BC31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FODTR &amp; Q-Functions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466B9E-B4BF-3937-6A2D-94DAD9BEDC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/>
              <a:lstStyle/>
              <a:p>
                <a:r>
                  <a:rPr lang="en-GB" dirty="0"/>
                  <a:t>Result of FODTR is a case statement encoding a first-order Q-function</a:t>
                </a:r>
              </a:p>
              <a:p>
                <a:pPr marL="952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𝐹𝑂𝐷𝑇𝑅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⨁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𝑅𝑒𝑔𝑟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𝑑𝑜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</m:d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E.g.,</a:t>
                </a:r>
                <a:r>
                  <a:rPr lang="en-GB" b="0" dirty="0"/>
                  <a:t> 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:r>
                  <a:rPr lang="en-GB" b="0" i="1" dirty="0">
                    <a:latin typeface="Cambria Math" panose="02040503050406030204" pitchFamily="18" charset="0"/>
                  </a:rPr>
                  <a:t> </a:t>
                </a:r>
                <a:br>
                  <a:rPr lang="en-GB" b="0" i="1" dirty="0">
                    <a:latin typeface="Cambria Math" panose="02040503050406030204" pitchFamily="18" charset="0"/>
                  </a:rPr>
                </a:br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1"/>
                <a:endParaRPr lang="en-GB" i="1" dirty="0">
                  <a:latin typeface="Cambria Math" panose="02040503050406030204" pitchFamily="18" charset="0"/>
                </a:endParaRPr>
              </a:p>
              <a:p>
                <a:pPr lvl="1"/>
                <a:endParaRPr lang="en-GB" i="1" dirty="0">
                  <a:latin typeface="Cambria Math" panose="02040503050406030204" pitchFamily="18" charset="0"/>
                </a:endParaRP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466B9E-B4BF-3937-6A2D-94DAD9BEDC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549" t="-1970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16FB9-5342-1ED3-327F-DB2F568E90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268F-1890-F869-4B62-B2DF11FE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40880-73CE-BC48-801D-640D143BF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C73D1C3-21C4-2BFC-0F68-5D3A0A2A6A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4355895"/>
                  </p:ext>
                </p:extLst>
              </p:nvPr>
            </p:nvGraphicFramePr>
            <p:xfrm>
              <a:off x="7267039" y="3467201"/>
              <a:ext cx="4564635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271380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C73D1C3-21C4-2BFC-0F68-5D3A0A2A6A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4355895"/>
                  </p:ext>
                </p:extLst>
              </p:nvPr>
            </p:nvGraphicFramePr>
            <p:xfrm>
              <a:off x="7267039" y="3467201"/>
              <a:ext cx="4564635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271380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5" t="-1639" r="-237383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50467" t="-3448" r="-18692" b="-1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825641" t="-3448" r="-2564" b="-1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400749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50467" t="-93750" r="-1869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825641" t="-93750" r="-2564" b="-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534BA4B-190D-CBED-1291-DED56AB99A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793590"/>
                  </p:ext>
                </p:extLst>
              </p:nvPr>
            </p:nvGraphicFramePr>
            <p:xfrm>
              <a:off x="7327111" y="4423658"/>
              <a:ext cx="4504563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58317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𝑙𝑜𝑎𝑑𝑆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534BA4B-190D-CBED-1291-DED56AB99A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793590"/>
                  </p:ext>
                </p:extLst>
              </p:nvPr>
            </p:nvGraphicFramePr>
            <p:xfrm>
              <a:off x="7327111" y="4423658"/>
              <a:ext cx="4504563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58317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3333" r="-26148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912903" t="-3333" r="-13871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47619" t="-3333" r="-2381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90A87E00-CA41-FC2D-54E6-9514A12E9C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5193131"/>
                  </p:ext>
                </p:extLst>
              </p:nvPr>
            </p:nvGraphicFramePr>
            <p:xfrm>
              <a:off x="6800061" y="4979366"/>
              <a:ext cx="5031613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11022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𝑢𝑛𝑙𝑜𝑎𝑑𝑆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𝑢𝑛𝑙𝑜𝑎𝑑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90A87E00-CA41-FC2D-54E6-9514A12E9C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5193131"/>
                  </p:ext>
                </p:extLst>
              </p:nvPr>
            </p:nvGraphicFramePr>
            <p:xfrm>
              <a:off x="6800061" y="4979366"/>
              <a:ext cx="5031613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11022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09" t="-3333" r="-2284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048387" t="-3333" r="-13871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847619" t="-3333" r="-2381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4C2D4E6-3880-0D08-38E0-8C5427BE54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6040667"/>
                  </p:ext>
                </p:extLst>
              </p:nvPr>
            </p:nvGraphicFramePr>
            <p:xfrm>
              <a:off x="7135659" y="5535074"/>
              <a:ext cx="469601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774630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𝑑𝑟𝑖𝑣𝑒𝑆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𝑑𝑟𝑖𝑣𝑒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4C2D4E6-3880-0D08-38E0-8C5427BE54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6040667"/>
                  </p:ext>
                </p:extLst>
              </p:nvPr>
            </p:nvGraphicFramePr>
            <p:xfrm>
              <a:off x="7135659" y="5535074"/>
              <a:ext cx="469601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774630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3226" r="-24832" b="-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961290" t="-3226" r="-138710" b="-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783333" t="-3226" r="-2381" b="-9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/>
              <p:nvPr/>
            </p:nvSpPr>
            <p:spPr>
              <a:xfrm>
                <a:off x="767753" y="3272755"/>
                <a:ext cx="5477333" cy="119039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𝐹𝑂𝐷𝑇𝑅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𝑢𝑛𝑙𝑜𝑎𝑑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𝑟𝐶𝑎𝑠𝑒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⨁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𝑝𝐶𝑎𝑠𝑒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𝑢𝑛𝑙𝑜𝑎𝑑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53" y="3272755"/>
                <a:ext cx="5477333" cy="1190390"/>
              </a:xfrm>
              <a:prstGeom prst="rect">
                <a:avLst/>
              </a:prstGeom>
              <a:blipFill>
                <a:blip r:embed="rId7"/>
                <a:stretch>
                  <a:fillRect t="-47368" b="-1115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1269300"/>
                  </p:ext>
                </p:extLst>
              </p:nvPr>
            </p:nvGraphicFramePr>
            <p:xfrm>
              <a:off x="1215371" y="4568476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¬∃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1269300"/>
                  </p:ext>
                </p:extLst>
              </p:nvPr>
            </p:nvGraphicFramePr>
            <p:xfrm>
              <a:off x="1215371" y="4568476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576009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r="-1051351" b="-1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10602" r="-11461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989744" r="-2564" b="-1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576009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10602" t="-100000" r="-11461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989744" t="-100000" r="-2564" b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72376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F36E-C9BD-63BB-7616-8A39BC31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FODTR &amp; Q-Functions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6B9E-B4BF-3937-6A2D-94DAD9BE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8503" lvl="1" indent="0">
              <a:buNone/>
            </a:pPr>
            <a:r>
              <a:rPr lang="en-GB" b="0" i="1">
                <a:latin typeface="Cambria Math" panose="02040503050406030204" pitchFamily="18" charset="0"/>
              </a:rPr>
              <a:t> </a:t>
            </a:r>
            <a:br>
              <a:rPr lang="en-GB" b="0" i="1">
                <a:latin typeface="Cambria Math" panose="02040503050406030204" pitchFamily="18" charset="0"/>
              </a:rPr>
            </a:br>
            <a:endParaRPr lang="en-GB" b="0" i="1">
              <a:latin typeface="Cambria Math" panose="02040503050406030204" pitchFamily="18" charset="0"/>
            </a:endParaRPr>
          </a:p>
          <a:p>
            <a:pPr lvl="1"/>
            <a:endParaRPr lang="en-GB" i="1">
              <a:latin typeface="Cambria Math" panose="02040503050406030204" pitchFamily="18" charset="0"/>
            </a:endParaRPr>
          </a:p>
          <a:p>
            <a:pPr lvl="1"/>
            <a:endParaRPr lang="en-GB" i="1">
              <a:latin typeface="Cambria Math" panose="02040503050406030204" pitchFamily="18" charset="0"/>
            </a:endParaRPr>
          </a:p>
          <a:p>
            <a:pPr lvl="1"/>
            <a:endParaRPr lang="en-GB"/>
          </a:p>
          <a:p>
            <a:pPr lvl="1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16FB9-5342-1ED3-327F-DB2F568E90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268F-1890-F869-4B62-B2DF11FE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40880-73CE-BC48-801D-640D143BF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/>
              <p:nvPr/>
            </p:nvSpPr>
            <p:spPr>
              <a:xfrm>
                <a:off x="359625" y="1665066"/>
                <a:ext cx="5475730" cy="229838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𝐹𝑂𝐷𝑇𝑅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𝑢𝑛𝑙𝑜𝑎𝑑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𝑟𝐶𝑎𝑠𝑒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⨁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𝑝𝐶𝑎𝑠𝑒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𝑢𝑛𝑙𝑜𝑎𝑑</m:t>
                              </m:r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𝑟𝐶𝑎𝑠𝑒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665066"/>
                <a:ext cx="5475730" cy="2298386"/>
              </a:xfrm>
              <a:prstGeom prst="rect">
                <a:avLst/>
              </a:prstGeom>
              <a:blipFill>
                <a:blip r:embed="rId2"/>
                <a:stretch>
                  <a:fillRect t="-25414" b="-104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4682528"/>
                  </p:ext>
                </p:extLst>
              </p:nvPr>
            </p:nvGraphicFramePr>
            <p:xfrm>
              <a:off x="5698222" y="1836705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¬∃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4682528"/>
                  </p:ext>
                </p:extLst>
              </p:nvPr>
            </p:nvGraphicFramePr>
            <p:xfrm>
              <a:off x="5698222" y="1836705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576009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703" r="-1051351" b="-1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888" r="-11461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92308" r="-2564" b="-1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576009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888" t="-100000" r="-11461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92308" t="-100000" r="-2564" b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1EDB4495-C58D-7CCA-EB24-7C5DCDD178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5497517"/>
                  </p:ext>
                </p:extLst>
              </p:nvPr>
            </p:nvGraphicFramePr>
            <p:xfrm>
              <a:off x="2187358" y="3571359"/>
              <a:ext cx="92138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1EDB4495-C58D-7CCA-EB24-7C5DCDD178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5497517"/>
                  </p:ext>
                </p:extLst>
              </p:nvPr>
            </p:nvGraphicFramePr>
            <p:xfrm>
              <a:off x="2187358" y="3571359"/>
              <a:ext cx="92138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226" t="-3333" r="-14193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6190" t="-3333" r="-4762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3071C78-00CE-8161-71EF-7BAC51A522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4652091"/>
                  </p:ext>
                </p:extLst>
              </p:nvPr>
            </p:nvGraphicFramePr>
            <p:xfrm>
              <a:off x="3108745" y="3255256"/>
              <a:ext cx="6311837" cy="1003046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536028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𝑢𝑛𝑙𝑜𝑎𝑑𝑆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𝑏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¬∃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𝑢𝑛𝑙𝑜𝑎𝑑𝑆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𝑏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3071C78-00CE-8161-71EF-7BAC51A522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4652091"/>
                  </p:ext>
                </p:extLst>
              </p:nvPr>
            </p:nvGraphicFramePr>
            <p:xfrm>
              <a:off x="3108745" y="3255256"/>
              <a:ext cx="6311837" cy="1003046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536028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501523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778" t="-1250" r="-1288889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8747" t="-2500" r="-9693" b="-10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179487" t="-2500" r="-5128" b="-10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501523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8747" t="-102500" r="-9693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179487" t="-102500" r="-5128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D7262F8C-9222-A38F-7EA1-7E36FDAA2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6866128"/>
                  </p:ext>
                </p:extLst>
              </p:nvPr>
            </p:nvGraphicFramePr>
            <p:xfrm>
              <a:off x="2187358" y="4950436"/>
              <a:ext cx="138366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3692247725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⊕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>
                        <a:solidFill>
                          <a:srgbClr val="EAEA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D7262F8C-9222-A38F-7EA1-7E36FDAA2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6866128"/>
                  </p:ext>
                </p:extLst>
              </p:nvPr>
            </p:nvGraphicFramePr>
            <p:xfrm>
              <a:off x="2187358" y="4950436"/>
              <a:ext cx="138366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3692247725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703" r="-200000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26667" r="-146667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58140" r="-2326" b="-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3DB1281A-C912-2910-EF5E-FBA617E93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0356301"/>
                  </p:ext>
                </p:extLst>
              </p:nvPr>
            </p:nvGraphicFramePr>
            <p:xfrm>
              <a:off x="3582276" y="4559847"/>
              <a:ext cx="6311837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536028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𝑢𝑛𝑙𝑜𝑎𝑑𝐹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𝑏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¬∃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𝑢𝑛𝑙𝑜𝑎𝑑𝐹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𝑏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3DB1281A-C912-2910-EF5E-FBA617E93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0356301"/>
                  </p:ext>
                </p:extLst>
              </p:nvPr>
            </p:nvGraphicFramePr>
            <p:xfrm>
              <a:off x="3582276" y="4559847"/>
              <a:ext cx="6311837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536028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576009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778" t="-1099" r="-1286111" b="-2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8747" t="-2174" r="-9456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179487" t="-2174" r="-2564" b="-1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576009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8747" t="-104444" r="-9456" b="-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179487" t="-104444" r="-2564" b="-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Left Bracket 17">
            <a:extLst>
              <a:ext uri="{FF2B5EF4-FFF2-40B4-BE49-F238E27FC236}">
                <a16:creationId xmlns:a16="http://schemas.microsoft.com/office/drawing/2014/main" id="{4439D38A-E9C7-2743-E111-B2B1425989EA}"/>
              </a:ext>
            </a:extLst>
          </p:cNvPr>
          <p:cNvSpPr/>
          <p:nvPr/>
        </p:nvSpPr>
        <p:spPr>
          <a:xfrm>
            <a:off x="2126461" y="3127113"/>
            <a:ext cx="45719" cy="122400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3991F803-C496-4E0F-C79C-7562D0B8F955}"/>
              </a:ext>
            </a:extLst>
          </p:cNvPr>
          <p:cNvSpPr/>
          <p:nvPr/>
        </p:nvSpPr>
        <p:spPr>
          <a:xfrm rot="10800000">
            <a:off x="9958923" y="4548966"/>
            <a:ext cx="45719" cy="122400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4349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F36E-C9BD-63BB-7616-8A39BC31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FODTR &amp; Q-Functions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6B9E-B4BF-3937-6A2D-94DAD9BE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8503" lvl="1" indent="0">
              <a:buNone/>
            </a:pPr>
            <a:r>
              <a:rPr lang="en-GB" b="0" i="1" dirty="0">
                <a:latin typeface="Cambria Math" panose="02040503050406030204" pitchFamily="18" charset="0"/>
              </a:rPr>
              <a:t> </a:t>
            </a:r>
            <a:br>
              <a:rPr lang="en-GB" b="0" i="1" dirty="0">
                <a:latin typeface="Cambria Math" panose="02040503050406030204" pitchFamily="18" charset="0"/>
              </a:rPr>
            </a:br>
            <a:endParaRPr lang="en-GB" b="0" i="1" dirty="0">
              <a:latin typeface="Cambria Math" panose="02040503050406030204" pitchFamily="18" charset="0"/>
            </a:endParaRPr>
          </a:p>
          <a:p>
            <a:pPr lvl="1"/>
            <a:endParaRPr lang="en-GB" i="1" dirty="0">
              <a:latin typeface="Cambria Math" panose="02040503050406030204" pitchFamily="18" charset="0"/>
            </a:endParaRPr>
          </a:p>
          <a:p>
            <a:pPr lvl="1"/>
            <a:endParaRPr lang="en-GB" i="1" dirty="0">
              <a:latin typeface="Cambria Math" panose="02040503050406030204" pitchFamily="18" charset="0"/>
            </a:endParaRP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16FB9-5342-1ED3-327F-DB2F568E90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268F-1890-F869-4B62-B2DF11FE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40880-73CE-BC48-801D-640D143BF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67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/>
              <p:nvPr/>
            </p:nvSpPr>
            <p:spPr>
              <a:xfrm>
                <a:off x="359625" y="1665066"/>
                <a:ext cx="5475730" cy="396038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𝐹𝑂𝐷𝑇𝑅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𝑢𝑛𝑙𝑜𝑎𝑑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𝑟𝐶𝑎𝑠𝑒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⨁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𝑝𝐶𝑎𝑠𝑒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𝑢𝑛𝑙𝑜𝑎𝑑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665066"/>
                <a:ext cx="5475730" cy="3960380"/>
              </a:xfrm>
              <a:prstGeom prst="rect">
                <a:avLst/>
              </a:prstGeom>
              <a:blipFill>
                <a:blip r:embed="rId3"/>
                <a:stretch>
                  <a:fillRect t="-146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8136577"/>
                  </p:ext>
                </p:extLst>
              </p:nvPr>
            </p:nvGraphicFramePr>
            <p:xfrm>
              <a:off x="5698222" y="1836705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¬∃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8136577"/>
                  </p:ext>
                </p:extLst>
              </p:nvPr>
            </p:nvGraphicFramePr>
            <p:xfrm>
              <a:off x="5698222" y="1836705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576009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703" r="-1051351" b="-1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888" r="-11461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992308" r="-2564" b="-1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576009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888" t="-100000" r="-11461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992308" t="-100000" r="-2564" b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3071C78-00CE-8161-71EF-7BAC51A522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046753"/>
                  </p:ext>
                </p:extLst>
              </p:nvPr>
            </p:nvGraphicFramePr>
            <p:xfrm>
              <a:off x="822745" y="3124674"/>
              <a:ext cx="7818965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68726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946297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𝐵𝑜𝑥𝑂𝑛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𝑇𝑟𝑢𝑐𝑘𝐼𝑛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∨∃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8.1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3071C78-00CE-8161-71EF-7BAC51A522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046753"/>
                  </p:ext>
                </p:extLst>
              </p:nvPr>
            </p:nvGraphicFramePr>
            <p:xfrm>
              <a:off x="822745" y="3124674"/>
              <a:ext cx="7818965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68726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946297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85" t="-3333" r="-140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24000" t="-3333" r="-1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85" t="-106897" r="-14022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24000" t="-106897" r="-133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3DB1281A-C912-2910-EF5E-FBA617E93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4335209"/>
                  </p:ext>
                </p:extLst>
              </p:nvPr>
            </p:nvGraphicFramePr>
            <p:xfrm>
              <a:off x="987551" y="3993703"/>
              <a:ext cx="3290380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23388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3DB1281A-C912-2910-EF5E-FBA617E93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4335209"/>
                  </p:ext>
                </p:extLst>
              </p:nvPr>
            </p:nvGraphicFramePr>
            <p:xfrm>
              <a:off x="987551" y="3993703"/>
              <a:ext cx="3290380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23388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703" t="-1695" r="-605405" b="-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0652" t="-3333" r="-2173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9231" t="-3333" r="-2564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0652" t="-106897" r="-2173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9231" t="-106897" r="-2564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7FA5E8D-612A-3963-CBF9-235BA938BE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5616607"/>
                  </p:ext>
                </p:extLst>
              </p:nvPr>
            </p:nvGraphicFramePr>
            <p:xfrm>
              <a:off x="4514310" y="4002305"/>
              <a:ext cx="3290380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23388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7FA5E8D-612A-3963-CBF9-235BA938BE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5616607"/>
                  </p:ext>
                </p:extLst>
              </p:nvPr>
            </p:nvGraphicFramePr>
            <p:xfrm>
              <a:off x="4514310" y="4002305"/>
              <a:ext cx="3290380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23388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703" t="-1695" r="-605405" b="-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0652" t="-3333" r="-2173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569231" t="-3333" r="-2564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0652" t="-106897" r="-2173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569231" t="-106897" r="-2564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A78F924-EEC0-238C-9A94-E2F1723B49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1511085"/>
                  </p:ext>
                </p:extLst>
              </p:nvPr>
            </p:nvGraphicFramePr>
            <p:xfrm>
              <a:off x="822745" y="4862732"/>
              <a:ext cx="7552119" cy="111252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96150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928305">
                      <a:extLst>
                        <a:ext uri="{9D8B030D-6E8A-4147-A177-3AD203B41FA5}">
                          <a16:colId xmlns:a16="http://schemas.microsoft.com/office/drawing/2014/main" val="648638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19.0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➝ </a:t>
                          </a:r>
                          <a14:m>
                            <m:oMath xmlns:m="http://schemas.openxmlformats.org/officeDocument/2006/math">
                              <m:r>
                                <a:rPr lang="en-DE" i="1" smtClean="0">
                                  <a:latin typeface="Cambria Math" panose="02040503050406030204" pitchFamily="18" charset="0"/>
                                </a:rPr>
                                <m:t>𝑛𝑜𝑜𝑝</m:t>
                              </m:r>
                            </m:oMath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¬“∧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𝐵𝑜𝑥𝑂𝑛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𝑇𝑟𝑢𝑐𝑘𝐼𝑛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8.1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➝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𝑢𝑛𝑙𝑜𝑎𝑑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➝ </a:t>
                          </a:r>
                          <a14:m>
                            <m:oMath xmlns:m="http://schemas.openxmlformats.org/officeDocument/2006/math">
                              <m:r>
                                <a:rPr lang="en-DE" i="1" smtClean="0">
                                  <a:latin typeface="Cambria Math" panose="02040503050406030204" pitchFamily="18" charset="0"/>
                                </a:rPr>
                                <m:t>𝑛𝑜𝑜𝑝</m:t>
                              </m:r>
                            </m:oMath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A78F924-EEC0-238C-9A94-E2F1723B49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1511085"/>
                  </p:ext>
                </p:extLst>
              </p:nvPr>
            </p:nvGraphicFramePr>
            <p:xfrm>
              <a:off x="822745" y="4862732"/>
              <a:ext cx="7552119" cy="111252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96150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928305">
                      <a:extLst>
                        <a:ext uri="{9D8B030D-6E8A-4147-A177-3AD203B41FA5}">
                          <a16:colId xmlns:a16="http://schemas.microsoft.com/office/drawing/2014/main" val="648638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255" t="-6667" r="-52296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755769" t="-6667" r="-294231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292763" t="-6667" r="-658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255" t="-110345" r="-52296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755769" t="-110345" r="-294231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292763" t="-110345" r="-658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255" t="-203333" r="-52296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755769" t="-203333" r="-294231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292763" t="-203333" r="-658" b="-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5567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DE43-07EA-0C29-3088-4FD79D75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Symbolic Dynamic Programming (SDP)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64FEA7-F3CA-1A2A-F70E-FDF4E66979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/>
                  <a:t>What value if 0-stages-to-go?</a:t>
                </a:r>
              </a:p>
              <a:p>
                <a:pPr lvl="1"/>
                <a:r>
                  <a:rPr lang="en-GB"/>
                  <a:t>Immediate reward: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𝑟𝐶𝑎𝑠𝑒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GB" b="0"/>
              </a:p>
              <a:p>
                <a:r>
                  <a:rPr lang="en-GB"/>
                  <a:t>What value if 1-state-to-go?</a:t>
                </a:r>
              </a:p>
              <a:p>
                <a:pPr lvl="1"/>
                <a:r>
                  <a:rPr lang="en-GB"/>
                  <a:t>We know value for each action ➝ Take maximum for each state</a:t>
                </a:r>
              </a:p>
              <a:p>
                <a:endParaRPr lang="en-GB"/>
              </a:p>
              <a:p>
                <a:endParaRPr lang="en-GB"/>
              </a:p>
              <a:p>
                <a:endParaRPr lang="en-GB"/>
              </a:p>
              <a:p>
                <a:endParaRPr lang="en-GB"/>
              </a:p>
              <a:p>
                <a:endParaRPr lang="en-GB"/>
              </a:p>
              <a:p>
                <a:r>
                  <a:rPr lang="en-GB"/>
                  <a:t>Value iteration</a:t>
                </a:r>
              </a:p>
              <a:p>
                <a:pPr lvl="1"/>
                <a:r>
                  <a:rPr lang="en-GB"/>
                  <a:t>Obtain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GB"/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/>
                  <a:t> until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⊖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64FEA7-F3CA-1A2A-F70E-FDF4E66979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DDA21-F270-930B-797C-D22C1685B3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68E63-74AB-928C-F68E-1CBB718B0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DE984-199E-0CB3-88E0-375A3B1AD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E99EE45-C859-EA98-DAF9-990745D09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1426493"/>
                  </p:ext>
                </p:extLst>
              </p:nvPr>
            </p:nvGraphicFramePr>
            <p:xfrm>
              <a:off x="580944" y="3245400"/>
              <a:ext cx="3969576" cy="18360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745932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9714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364234">
                      <a:extLst>
                        <a:ext uri="{9D8B030D-6E8A-4147-A177-3AD203B41FA5}">
                          <a16:colId xmlns:a16="http://schemas.microsoft.com/office/drawing/2014/main" val="3582318037"/>
                        </a:ext>
                      </a:extLst>
                    </a:gridCol>
                  </a:tblGrid>
                  <a:tr h="367200">
                    <a:tc rowSpan="5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b="0" i="0" smtClean="0">
                                            <a:latin typeface="Cambria Math" panose="02040503050406030204" pitchFamily="18" charset="0"/>
                                          </a:rPr>
                                          <m:t>max</m:t>
                                        </m:r>
                                      </m:e>
                                      <m:lim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begChr m:val="{"/>
                                        <m:endChr m:val=""/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eqArr>
                                          <m:eqArr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eqArr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</m:eqAr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198227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8973663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99896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E99EE45-C859-EA98-DAF9-990745D09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1426493"/>
                  </p:ext>
                </p:extLst>
              </p:nvPr>
            </p:nvGraphicFramePr>
            <p:xfrm>
              <a:off x="580944" y="3245400"/>
              <a:ext cx="3969576" cy="18360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745932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9714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364234">
                      <a:extLst>
                        <a:ext uri="{9D8B030D-6E8A-4147-A177-3AD203B41FA5}">
                          <a16:colId xmlns:a16="http://schemas.microsoft.com/office/drawing/2014/main" val="3582318037"/>
                        </a:ext>
                      </a:extLst>
                    </a:gridCol>
                  </a:tblGrid>
                  <a:tr h="367200">
                    <a:tc rowSpan="5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5479" r="-128261" b="-41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53846" t="-27586" r="-353846" b="-4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0345" t="-27586" r="-375862" b="-424138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0741" t="-13793" r="-926" b="-1620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53846" t="-127586" r="-353846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0345" t="-127586" r="-375862" b="-32413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198227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53846" t="-331034" r="-353846" b="-1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0345" t="-331034" r="-375862" b="-12069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0741" t="-165517" r="-926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973663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53846" t="-431034" r="-353846" b="-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0345" t="-431034" r="-375862" b="-2069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998966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E15B34E5-23B8-F1AE-FEE0-AFCCDA3E0D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4560012"/>
                  </p:ext>
                </p:extLst>
              </p:nvPr>
            </p:nvGraphicFramePr>
            <p:xfrm>
              <a:off x="4771839" y="3294851"/>
              <a:ext cx="4830892" cy="18360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61251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9714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358964">
                      <a:extLst>
                        <a:ext uri="{9D8B030D-6E8A-4147-A177-3AD203B41FA5}">
                          <a16:colId xmlns:a16="http://schemas.microsoft.com/office/drawing/2014/main" val="3582318037"/>
                        </a:ext>
                      </a:extLst>
                    </a:gridCol>
                  </a:tblGrid>
                  <a:tr h="367200">
                    <a:tc rowSpan="5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198227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8973663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99896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E15B34E5-23B8-F1AE-FEE0-AFCCDA3E0D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4560012"/>
                  </p:ext>
                </p:extLst>
              </p:nvPr>
            </p:nvGraphicFramePr>
            <p:xfrm>
              <a:off x="4771839" y="3294851"/>
              <a:ext cx="4830892" cy="18360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61251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9714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358964">
                      <a:extLst>
                        <a:ext uri="{9D8B030D-6E8A-4147-A177-3AD203B41FA5}">
                          <a16:colId xmlns:a16="http://schemas.microsoft.com/office/drawing/2014/main" val="3582318037"/>
                        </a:ext>
                      </a:extLst>
                    </a:gridCol>
                  </a:tblGrid>
                  <a:tr h="367200">
                    <a:tc rowSpan="5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83" t="-685" r="-85024" b="-27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33333" t="-3448" r="-351282" b="-4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851724" t="-3448" r="-372414" b="-417241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57944" t="-1724" r="-935" b="-1586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33333" t="-103448" r="-351282" b="-3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851724" t="-103448" r="-372414" b="-31724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198227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33333" t="-306897" r="-351282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851724" t="-306897" r="-372414" b="-113793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57944" t="-153448" r="-935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973663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33333" t="-406897" r="-351282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851724" t="-406897" r="-372414" b="-13793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998966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92BDA4-C061-AD62-9F46-26749B6561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878918"/>
                  </p:ext>
                </p:extLst>
              </p:nvPr>
            </p:nvGraphicFramePr>
            <p:xfrm>
              <a:off x="5707891" y="3478451"/>
              <a:ext cx="1281685" cy="14688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de-DE" b="1" dirty="0"/>
                            <a:t>else</a:t>
                          </a:r>
                          <a:r>
                            <a:rPr lang="de-DE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de-DE" b="1" dirty="0"/>
                            <a:t>else</a:t>
                          </a:r>
                          <a:r>
                            <a:rPr lang="de-DE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8750855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de-DE" b="1" dirty="0"/>
                            <a:t>else</a:t>
                          </a:r>
                          <a:r>
                            <a:rPr lang="de-DE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26974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92BDA4-C061-AD62-9F46-26749B6561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878918"/>
                  </p:ext>
                </p:extLst>
              </p:nvPr>
            </p:nvGraphicFramePr>
            <p:xfrm>
              <a:off x="5707891" y="3478451"/>
              <a:ext cx="1281685" cy="14688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370" r="-41096" b="-3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55172" r="-3448" b="-3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370" t="-96667" r="-41096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55172" t="-96667" r="-3448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370" t="-203448" r="-41096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55172" t="-203448" r="-3448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8750855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370" t="-303448" r="-41096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55172" t="-303448" r="-3448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269743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B6159216-2324-D90E-4D06-B6D6258CDF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4352256"/>
                  </p:ext>
                </p:extLst>
              </p:nvPr>
            </p:nvGraphicFramePr>
            <p:xfrm>
              <a:off x="5707891" y="3478451"/>
              <a:ext cx="1281685" cy="11016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de-DE" b="1" dirty="0"/>
                            <a:t>else</a:t>
                          </a:r>
                          <a:r>
                            <a:rPr lang="de-DE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de-DE" b="1" dirty="0"/>
                            <a:t>else</a:t>
                          </a:r>
                          <a:r>
                            <a:rPr lang="de-DE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87508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B6159216-2324-D90E-4D06-B6D6258CDF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4352256"/>
                  </p:ext>
                </p:extLst>
              </p:nvPr>
            </p:nvGraphicFramePr>
            <p:xfrm>
              <a:off x="5707891" y="3478451"/>
              <a:ext cx="1281685" cy="11016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370" r="-41096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55172" r="-3448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370" t="-96667" r="-41096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55172" t="-96667" r="-3448" b="-1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370" t="-203448" r="-41096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55172" t="-203448" r="-3448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875085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40C42888-88A4-5C2F-8693-3C3701B349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2729524"/>
                  </p:ext>
                </p:extLst>
              </p:nvPr>
            </p:nvGraphicFramePr>
            <p:xfrm>
              <a:off x="5707891" y="3478451"/>
              <a:ext cx="1281685" cy="7344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en-GB" b="1" noProof="0" dirty="0"/>
                            <a:t>else</a:t>
                          </a:r>
                          <a:r>
                            <a:rPr lang="en-GB" b="0" noProof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GB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40C42888-88A4-5C2F-8693-3C3701B349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2729524"/>
                  </p:ext>
                </p:extLst>
              </p:nvPr>
            </p:nvGraphicFramePr>
            <p:xfrm>
              <a:off x="5707891" y="3478451"/>
              <a:ext cx="1281685" cy="7344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1370" r="-41096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172" r="-3448" b="-1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1370" t="-103448" r="-41096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172" t="-103448" r="-3448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69B1F198-CDA6-59BB-4E48-E0FCB24E16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7216852"/>
                  </p:ext>
                </p:extLst>
              </p:nvPr>
            </p:nvGraphicFramePr>
            <p:xfrm>
              <a:off x="5707891" y="3478451"/>
              <a:ext cx="1281685" cy="3672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69B1F198-CDA6-59BB-4E48-E0FCB24E16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7216852"/>
                  </p:ext>
                </p:extLst>
              </p:nvPr>
            </p:nvGraphicFramePr>
            <p:xfrm>
              <a:off x="5707891" y="3478451"/>
              <a:ext cx="1281685" cy="3672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1370" r="-41096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255172" r="-3448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2944D5-00E3-A60D-CCB5-8D4E0E4634A1}"/>
              </a:ext>
            </a:extLst>
          </p:cNvPr>
          <p:cNvCxnSpPr>
            <a:cxnSpLocks/>
            <a:endCxn id="21" idx="3"/>
          </p:cNvCxnSpPr>
          <p:nvPr/>
        </p:nvCxnSpPr>
        <p:spPr>
          <a:xfrm flipH="1">
            <a:off x="6989576" y="3496720"/>
            <a:ext cx="424386" cy="165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78B074-2312-C533-4796-08E1242EB03C}"/>
              </a:ext>
            </a:extLst>
          </p:cNvPr>
          <p:cNvCxnSpPr>
            <a:cxnSpLocks/>
          </p:cNvCxnSpPr>
          <p:nvPr/>
        </p:nvCxnSpPr>
        <p:spPr>
          <a:xfrm flipH="1" flipV="1">
            <a:off x="6958336" y="4066999"/>
            <a:ext cx="455626" cy="544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DAD243-3E2D-B109-A1E8-2B4716379592}"/>
              </a:ext>
            </a:extLst>
          </p:cNvPr>
          <p:cNvCxnSpPr>
            <a:cxnSpLocks/>
          </p:cNvCxnSpPr>
          <p:nvPr/>
        </p:nvCxnSpPr>
        <p:spPr>
          <a:xfrm flipH="1">
            <a:off x="6958336" y="3870459"/>
            <a:ext cx="455626" cy="926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2768E2-6EB0-644F-D92C-6E21E7AF7E83}"/>
              </a:ext>
            </a:extLst>
          </p:cNvPr>
          <p:cNvCxnSpPr>
            <a:cxnSpLocks/>
          </p:cNvCxnSpPr>
          <p:nvPr/>
        </p:nvCxnSpPr>
        <p:spPr>
          <a:xfrm flipH="1" flipV="1">
            <a:off x="6966935" y="4388124"/>
            <a:ext cx="447027" cy="576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7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27BF36E-C9BD-63BB-7616-8A39BC31AFF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9625" y="904869"/>
                <a:ext cx="11472051" cy="575329"/>
              </a:xfrm>
            </p:spPr>
            <p:txBody>
              <a:bodyPr/>
              <a:lstStyle/>
              <a:p>
                <a:r>
                  <a:rPr lang="en-GB" dirty="0"/>
                  <a:t>Value Iteration for </a:t>
                </a:r>
                <a14:m>
                  <m:oMath xmlns:m="http://schemas.openxmlformats.org/officeDocument/2006/math">
                    <m:r>
                      <a:rPr lang="en-GB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GB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dirty="0"/>
                  <a:t> of the Box World Example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27BF36E-C9BD-63BB-7616-8A39BC31AF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9625" y="904869"/>
                <a:ext cx="11472051" cy="575329"/>
              </a:xfrm>
              <a:blipFill>
                <a:blip r:embed="rId3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6B9E-B4BF-3937-6A2D-94DAD9BE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11472051" cy="4240848"/>
          </a:xfrm>
        </p:spPr>
        <p:txBody>
          <a:bodyPr/>
          <a:lstStyle/>
          <a:p>
            <a:r>
              <a:rPr lang="en-GB" dirty="0"/>
              <a:t>With increasing iterations, the sequence of </a:t>
            </a:r>
            <a:br>
              <a:rPr lang="en-GB" dirty="0"/>
            </a:br>
            <a:r>
              <a:rPr lang="en-GB" dirty="0"/>
              <a:t>actions considered gets longer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16FB9-5342-1ED3-327F-DB2F568E9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</p:spPr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268F-1890-F869-4B62-B2DF11FE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</p:spPr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40880-73CE-BC48-801D-640D143BF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pPr/>
              <a:t>69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/>
              <p:nvPr/>
            </p:nvSpPr>
            <p:spPr>
              <a:xfrm>
                <a:off x="359625" y="3310034"/>
                <a:ext cx="1505669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3310034"/>
                <a:ext cx="150566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A78F924-EEC0-238C-9A94-E2F1723B49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85607"/>
                  </p:ext>
                </p:extLst>
              </p:nvPr>
            </p:nvGraphicFramePr>
            <p:xfrm>
              <a:off x="2027410" y="2938440"/>
              <a:ext cx="5524437" cy="111252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8621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19.0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¬“∧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𝐵𝑜𝑥𝑂𝑛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𝑇𝑟𝑢𝑐𝑘𝐼𝑛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8.1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A78F924-EEC0-238C-9A94-E2F1723B49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85607"/>
                  </p:ext>
                </p:extLst>
              </p:nvPr>
            </p:nvGraphicFramePr>
            <p:xfrm>
              <a:off x="2027410" y="2938440"/>
              <a:ext cx="5524437" cy="111252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8621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0" t="-3448" r="-13802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40385" t="-3448" r="-1923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0" t="-100000" r="-13802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40385" t="-100000" r="-1923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0" t="-206897" r="-13802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40385" t="-206897" r="-1923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80A11C-4413-F36B-5AAE-44CFDF86879E}"/>
                  </a:ext>
                </a:extLst>
              </p:cNvPr>
              <p:cNvSpPr txBox="1"/>
              <p:nvPr/>
            </p:nvSpPr>
            <p:spPr>
              <a:xfrm>
                <a:off x="359625" y="4794148"/>
                <a:ext cx="1505669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80A11C-4413-F36B-5AAE-44CFDF868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4794148"/>
                <a:ext cx="15056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2C9D7DD-23BE-21DB-E1EB-92A51C40FD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398144"/>
                  </p:ext>
                </p:extLst>
              </p:nvPr>
            </p:nvGraphicFramePr>
            <p:xfrm>
              <a:off x="2027410" y="4422554"/>
              <a:ext cx="5623814" cy="148336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96150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26.1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¬“∧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𝐵𝑜𝑥𝑂𝑛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𝑇𝑟𝑢𝑐𝑘𝐼𝑛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15.4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¬“∧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𝐵𝑜𝑥𝑂𝑛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𝑇𝑟𝑢𝑐𝑘𝐼𝑛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7.3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861083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2C9D7DD-23BE-21DB-E1EB-92A51C40FD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398144"/>
                  </p:ext>
                </p:extLst>
              </p:nvPr>
            </p:nvGraphicFramePr>
            <p:xfrm>
              <a:off x="2027410" y="4422554"/>
              <a:ext cx="5623814" cy="148336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96150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" t="-3333" r="-13520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755769" t="-3333" r="-1923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" t="-106897" r="-1352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755769" t="-106897" r="-1923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" t="-200000" r="-1352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755769" t="-200000" r="-192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61083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" t="-310345" r="-1352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755769" t="-310345" r="-192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A1208E5-ABFB-C88F-B451-9103585E5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1847" y="1424629"/>
            <a:ext cx="5338174" cy="3027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612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3B5E-FC71-21E1-C894-5A059FA00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Agent Types &amp; Partitioned DecPOMDPs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0E4BA0-293F-6EA5-87DF-6DA86EA794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Types: Agents with the same sets of actions and observations</a:t>
                </a:r>
              </a:p>
              <a:p>
                <a:pPr lvl="1"/>
                <a:r>
                  <a:rPr lang="en-GB" dirty="0"/>
                  <a:t>E.g., two nanosensors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1,2</m:t>
                    </m:r>
                  </m:oMath>
                </a14:m>
                <a:r>
                  <a:rPr lang="en-GB" dirty="0"/>
                  <a:t> receptive to the same marker and releasing the same tile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GB" dirty="0"/>
                  <a:t>;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: do nothing,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: release tile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GB" dirty="0"/>
                  <a:t>;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: marker not present,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: marker present</a:t>
                </a:r>
              </a:p>
              <a:p>
                <a:pPr marL="449263" indent="-449263">
                  <a:buFont typeface="System Font Regular"/>
                  <a:buChar char="➝"/>
                </a:pPr>
                <a:r>
                  <a:rPr lang="en-GB" dirty="0"/>
                  <a:t>Partitions the set of agents regarding actions, observations</a:t>
                </a:r>
              </a:p>
              <a:p>
                <a:pPr lvl="1"/>
                <a:r>
                  <a:rPr lang="en-GB" dirty="0"/>
                  <a:t>Agent set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GB" dirty="0"/>
                  <a:t> a partitioning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=∅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For each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: one set of actions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, one set of observations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for all agents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Expectation that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en-GB" dirty="0"/>
              </a:p>
              <a:p>
                <a:r>
                  <a:rPr lang="en-GB" dirty="0"/>
                  <a:t>Additional constraints / assumptions on same behaviour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GB" b="0" dirty="0"/>
                  <a:t> </a:t>
                </a:r>
              </a:p>
              <a:p>
                <a:pPr marL="449263" indent="-449263">
                  <a:buFont typeface="System Font Regular"/>
                  <a:buChar char="➝"/>
                </a:pPr>
                <a:r>
                  <a:rPr lang="en-GB" dirty="0"/>
                  <a:t>Partitions the set of agents completely, enabling more compact encodings</a:t>
                </a:r>
                <a:endParaRPr lang="en-GB" b="0" dirty="0"/>
              </a:p>
              <a:p>
                <a:r>
                  <a:rPr lang="en-GB" dirty="0">
                    <a:solidFill>
                      <a:srgbClr val="FFC000"/>
                    </a:solidFill>
                  </a:rPr>
                  <a:t>How?</a:t>
                </a:r>
              </a:p>
              <a:p>
                <a:endParaRPr lang="en-GB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0E4BA0-293F-6EA5-87DF-6DA86EA794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70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5CF97-67C7-FFD8-D726-40479DE1B2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F0E9E-739B-AF51-1D88-63F9DD360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B4918-1628-9BF0-9C3C-3421F47AB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0753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F9F07-DC54-1FCC-E92C-6C28BB74E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First-order Algebraic Decision Diagrams (FOADDs)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0A10FA-B101-290F-F856-C04735E162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We want to compactly represent arbitrary case statements</a:t>
                </a:r>
              </a:p>
              <a:p>
                <a:pPr lvl="1"/>
                <a:r>
                  <a:rPr lang="en-DE"/>
                  <a:t>E.g.,</a:t>
                </a:r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r>
                  <a:rPr lang="en-DE"/>
                  <a:t>Push down quantifiers, expose propositional structure ➝ convert into FOADD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∃</m:t>
                          </m:r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∃</m:t>
                              </m:r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de-DE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∧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. ¬</m:t>
                              </m:r>
                              <m:r>
                                <a:rPr lang="de-DE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DE"/>
              </a:p>
              <a:p>
                <a:endParaRPr lang="en-DE"/>
              </a:p>
              <a:p>
                <a:endParaRPr lang="en-DE"/>
              </a:p>
              <a:p>
                <a:endParaRPr lang="en-DE"/>
              </a:p>
              <a:p>
                <a:endParaRPr lang="en-DE"/>
              </a:p>
              <a:p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0A10FA-B101-290F-F856-C04735E16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0D983-22EC-DA63-3368-C4762216F4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DB61F-A336-AEB9-0F00-493EAB68E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B9995-F42B-41C6-10B7-42C437972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8831D43-DCD5-C353-0789-6812F62E41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966587"/>
                  </p:ext>
                </p:extLst>
              </p:nvPr>
            </p:nvGraphicFramePr>
            <p:xfrm>
              <a:off x="2709144" y="2434678"/>
              <a:ext cx="5794503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2103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∨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∀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∧¬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de-DE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∨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∀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∧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∧¬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8831D43-DCD5-C353-0789-6812F62E41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966587"/>
                  </p:ext>
                </p:extLst>
              </p:nvPr>
            </p:nvGraphicFramePr>
            <p:xfrm>
              <a:off x="2709144" y="2434678"/>
              <a:ext cx="5794503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2103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42" r="-37812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9217" r="-9337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79310" r="-6897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9217" t="-100000" r="-9337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79310" t="-100000" r="-6897" b="-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AA35F73-D1D9-FBBD-5A91-D2D125FBDF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9840277"/>
                  </p:ext>
                </p:extLst>
              </p:nvPr>
            </p:nvGraphicFramePr>
            <p:xfrm>
              <a:off x="3951138" y="4592339"/>
              <a:ext cx="3420809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836674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∧¬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∨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∧¬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AA35F73-D1D9-FBBD-5A91-D2D125FBDF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9840277"/>
                  </p:ext>
                </p:extLst>
              </p:nvPr>
            </p:nvGraphicFramePr>
            <p:xfrm>
              <a:off x="3951138" y="4592339"/>
              <a:ext cx="3420809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836674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42" t="-1613" r="-182292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66897" t="-3333" r="-2069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834483" t="-3333" r="-3448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400749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66897" t="-96875" r="-20690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834483" t="-96875" r="-3448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C3D72B3-3DD9-755B-89E2-C938B5129A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553802"/>
                  </p:ext>
                </p:extLst>
              </p:nvPr>
            </p:nvGraphicFramePr>
            <p:xfrm>
              <a:off x="359625" y="4421874"/>
              <a:ext cx="3162744" cy="11125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011682">
                      <a:extLst>
                        <a:ext uri="{9D8B030D-6E8A-4147-A177-3AD203B41FA5}">
                          <a16:colId xmlns:a16="http://schemas.microsoft.com/office/drawing/2014/main" val="3617212838"/>
                        </a:ext>
                      </a:extLst>
                    </a:gridCol>
                    <a:gridCol w="2151062">
                      <a:extLst>
                        <a:ext uri="{9D8B030D-6E8A-4147-A177-3AD203B41FA5}">
                          <a16:colId xmlns:a16="http://schemas.microsoft.com/office/drawing/2014/main" val="8873482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Variable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⇔</m:t>
                              </m:r>
                            </m:oMath>
                          </a14:m>
                          <a:r>
                            <a:rPr lang="en-DE"/>
                            <a:t> FOL KB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0558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≡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73057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≡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de-DE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44141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C3D72B3-3DD9-755B-89E2-C938B5129A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553802"/>
                  </p:ext>
                </p:extLst>
              </p:nvPr>
            </p:nvGraphicFramePr>
            <p:xfrm>
              <a:off x="359625" y="4421874"/>
              <a:ext cx="3162744" cy="11125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011682">
                      <a:extLst>
                        <a:ext uri="{9D8B030D-6E8A-4147-A177-3AD203B41FA5}">
                          <a16:colId xmlns:a16="http://schemas.microsoft.com/office/drawing/2014/main" val="3617212838"/>
                        </a:ext>
                      </a:extLst>
                    </a:gridCol>
                    <a:gridCol w="2151062">
                      <a:extLst>
                        <a:ext uri="{9D8B030D-6E8A-4147-A177-3AD203B41FA5}">
                          <a16:colId xmlns:a16="http://schemas.microsoft.com/office/drawing/2014/main" val="8873482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Variable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47647" t="-6897" r="-1176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0558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250" t="-103333" r="-215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47647" t="-103333" r="-117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73057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250" t="-210345" r="-215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47647" t="-210345" r="-1176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41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0A8F5A4A-1910-5ED0-4926-FFEDA9167090}"/>
              </a:ext>
            </a:extLst>
          </p:cNvPr>
          <p:cNvSpPr/>
          <p:nvPr/>
        </p:nvSpPr>
        <p:spPr>
          <a:xfrm>
            <a:off x="3224463" y="3681643"/>
            <a:ext cx="1212783" cy="47369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1ADCD0-665D-ECA8-AC57-F7ABF7BD95E0}"/>
              </a:ext>
            </a:extLst>
          </p:cNvPr>
          <p:cNvSpPr/>
          <p:nvPr/>
        </p:nvSpPr>
        <p:spPr>
          <a:xfrm>
            <a:off x="4785619" y="3670456"/>
            <a:ext cx="2047264" cy="47369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81F2F3-9EE6-D240-B418-FA08B9700697}"/>
              </a:ext>
            </a:extLst>
          </p:cNvPr>
          <p:cNvSpPr/>
          <p:nvPr/>
        </p:nvSpPr>
        <p:spPr>
          <a:xfrm>
            <a:off x="7181256" y="3681643"/>
            <a:ext cx="1322391" cy="47369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2A8D1407-6AB3-8723-DD10-7A0885C918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5833194"/>
                  </p:ext>
                </p:extLst>
              </p:nvPr>
            </p:nvGraphicFramePr>
            <p:xfrm>
              <a:off x="7713964" y="4596983"/>
              <a:ext cx="1221867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</a:tblGrid>
                  <a:tr h="74168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2A8D1407-6AB3-8723-DD10-7A0885C918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5833194"/>
                  </p:ext>
                </p:extLst>
              </p:nvPr>
            </p:nvGraphicFramePr>
            <p:xfrm>
              <a:off x="7713964" y="4596983"/>
              <a:ext cx="1221867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</a:tblGrid>
                  <a:tr h="7416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031" r="-1031" b="-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AA3A0018-39B6-DFF0-ECCB-A2F4E187BC58}"/>
              </a:ext>
            </a:extLst>
          </p:cNvPr>
          <p:cNvGrpSpPr/>
          <p:nvPr/>
        </p:nvGrpSpPr>
        <p:grpSpPr>
          <a:xfrm>
            <a:off x="8935831" y="4277282"/>
            <a:ext cx="1485792" cy="1455978"/>
            <a:chOff x="8935831" y="4277282"/>
            <a:chExt cx="1485792" cy="14559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64B605A-EDB1-3482-669C-78660A605924}"/>
                    </a:ext>
                  </a:extLst>
                </p:cNvPr>
                <p:cNvSpPr txBox="1"/>
                <p:nvPr/>
              </p:nvSpPr>
              <p:spPr>
                <a:xfrm>
                  <a:off x="9105148" y="4277282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64B605A-EDB1-3482-669C-78660A605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5148" y="4277282"/>
                  <a:ext cx="37144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8F16B47-3183-189A-5D3E-A29AA4ADB6C5}"/>
                    </a:ext>
                  </a:extLst>
                </p:cNvPr>
                <p:cNvSpPr txBox="1"/>
                <p:nvPr/>
              </p:nvSpPr>
              <p:spPr>
                <a:xfrm>
                  <a:off x="9476596" y="4803695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8F16B47-3183-189A-5D3E-A29AA4ADB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6596" y="4803695"/>
                  <a:ext cx="37144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A96F296-1F51-EEEE-B00B-077F6C570733}"/>
                    </a:ext>
                  </a:extLst>
                </p:cNvPr>
                <p:cNvSpPr txBox="1"/>
                <p:nvPr/>
              </p:nvSpPr>
              <p:spPr>
                <a:xfrm>
                  <a:off x="8935831" y="5357817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A96F296-1F51-EEEE-B00B-077F6C570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5831" y="5357817"/>
                  <a:ext cx="371448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91582AA-1925-0DC7-AA2E-48D827552752}"/>
                    </a:ext>
                  </a:extLst>
                </p:cNvPr>
                <p:cNvSpPr txBox="1"/>
                <p:nvPr/>
              </p:nvSpPr>
              <p:spPr>
                <a:xfrm>
                  <a:off x="10050175" y="5363928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91582AA-1925-0DC7-AA2E-48D8275527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0175" y="5363928"/>
                  <a:ext cx="371448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ED24267-4587-9B51-4436-B13CB53AC3A8}"/>
                </a:ext>
              </a:extLst>
            </p:cNvPr>
            <p:cNvCxnSpPr>
              <a:cxnSpLocks/>
              <a:stCxn id="14" idx="2"/>
              <a:endCxn id="16" idx="0"/>
            </p:cNvCxnSpPr>
            <p:nvPr/>
          </p:nvCxnSpPr>
          <p:spPr>
            <a:xfrm flipH="1">
              <a:off x="9121555" y="4646614"/>
              <a:ext cx="169317" cy="7112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214E1B8-7009-1553-2194-ED904514463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9290872" y="4646614"/>
              <a:ext cx="371448" cy="157081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1912334-AC8E-9506-9C06-D6E99A91A5FF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 flipH="1">
              <a:off x="9121555" y="5173027"/>
              <a:ext cx="540765" cy="1847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6072560-5433-1FFF-4C9F-222B4D065E13}"/>
                </a:ext>
              </a:extLst>
            </p:cNvPr>
            <p:cNvCxnSpPr>
              <a:cxnSpLocks/>
              <a:stCxn id="15" idx="2"/>
              <a:endCxn id="17" idx="0"/>
            </p:cNvCxnSpPr>
            <p:nvPr/>
          </p:nvCxnSpPr>
          <p:spPr>
            <a:xfrm>
              <a:off x="9662320" y="5173027"/>
              <a:ext cx="573579" cy="190901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0867EF-96E9-702D-9159-86723AC4DF12}"/>
              </a:ext>
            </a:extLst>
          </p:cNvPr>
          <p:cNvGrpSpPr/>
          <p:nvPr/>
        </p:nvGrpSpPr>
        <p:grpSpPr>
          <a:xfrm>
            <a:off x="10434994" y="4481198"/>
            <a:ext cx="1378243" cy="941322"/>
            <a:chOff x="10434994" y="4481198"/>
            <a:chExt cx="1378243" cy="9413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142AAF9-61BC-1CE2-3ACB-47A0086C1F36}"/>
                    </a:ext>
                  </a:extLst>
                </p:cNvPr>
                <p:cNvSpPr txBox="1"/>
                <p:nvPr/>
              </p:nvSpPr>
              <p:spPr>
                <a:xfrm>
                  <a:off x="11181104" y="4481198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142AAF9-61BC-1CE2-3ACB-47A0086C1F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1104" y="4481198"/>
                  <a:ext cx="37144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80AE098-760A-4962-B0CE-250B1188F021}"/>
                    </a:ext>
                  </a:extLst>
                </p:cNvPr>
                <p:cNvSpPr txBox="1"/>
                <p:nvPr/>
              </p:nvSpPr>
              <p:spPr>
                <a:xfrm>
                  <a:off x="10965479" y="5053188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80AE098-760A-4962-B0CE-250B1188F0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5479" y="5053188"/>
                  <a:ext cx="371448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8986C54-9036-E397-F328-FCA83E2BBC49}"/>
                    </a:ext>
                  </a:extLst>
                </p:cNvPr>
                <p:cNvSpPr txBox="1"/>
                <p:nvPr/>
              </p:nvSpPr>
              <p:spPr>
                <a:xfrm>
                  <a:off x="11441789" y="5053188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8986C54-9036-E397-F328-FCA83E2BBC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1789" y="5053188"/>
                  <a:ext cx="371448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6FE7334-7F4F-9722-54DA-A82FDAFE9D69}"/>
                </a:ext>
              </a:extLst>
            </p:cNvPr>
            <p:cNvCxnSpPr>
              <a:cxnSpLocks/>
              <a:stCxn id="40" idx="2"/>
              <a:endCxn id="42" idx="0"/>
            </p:cNvCxnSpPr>
            <p:nvPr/>
          </p:nvCxnSpPr>
          <p:spPr>
            <a:xfrm flipH="1">
              <a:off x="11151203" y="4850530"/>
              <a:ext cx="215625" cy="20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420E347-81E1-1DD5-30D2-843B3C57ED29}"/>
                </a:ext>
              </a:extLst>
            </p:cNvPr>
            <p:cNvCxnSpPr>
              <a:cxnSpLocks/>
              <a:stCxn id="40" idx="2"/>
              <a:endCxn id="43" idx="0"/>
            </p:cNvCxnSpPr>
            <p:nvPr/>
          </p:nvCxnSpPr>
          <p:spPr>
            <a:xfrm>
              <a:off x="11366828" y="4850530"/>
              <a:ext cx="260685" cy="202658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E1C67E3-F693-D234-67E0-A424E80D5891}"/>
                    </a:ext>
                  </a:extLst>
                </p:cNvPr>
                <p:cNvSpPr txBox="1"/>
                <p:nvPr/>
              </p:nvSpPr>
              <p:spPr>
                <a:xfrm>
                  <a:off x="10434994" y="4767193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E1C67E3-F693-D234-67E0-A424E80D5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4994" y="4767193"/>
                  <a:ext cx="41068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7FA1511-9DCD-B1A6-8645-C76213A0FB0D}"/>
              </a:ext>
            </a:extLst>
          </p:cNvPr>
          <p:cNvSpPr txBox="1"/>
          <p:nvPr/>
        </p:nvSpPr>
        <p:spPr>
          <a:xfrm>
            <a:off x="7361583" y="5669848"/>
            <a:ext cx="410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First-order c</a:t>
            </a:r>
            <a:r>
              <a:rPr lang="en-DE">
                <a:solidFill>
                  <a:srgbClr val="FFC000"/>
                </a:solidFill>
              </a:rPr>
              <a:t>ontext-specific independence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B4A1C4E-7346-F9C9-5C55-1C7022BF369D}"/>
              </a:ext>
            </a:extLst>
          </p:cNvPr>
          <p:cNvCxnSpPr/>
          <p:nvPr/>
        </p:nvCxnSpPr>
        <p:spPr>
          <a:xfrm>
            <a:off x="9307279" y="5173027"/>
            <a:ext cx="211784" cy="18479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C213526-61D4-811F-022D-C6B3B53B53D8}"/>
              </a:ext>
            </a:extLst>
          </p:cNvPr>
          <p:cNvCxnSpPr>
            <a:cxnSpLocks/>
          </p:cNvCxnSpPr>
          <p:nvPr/>
        </p:nvCxnSpPr>
        <p:spPr>
          <a:xfrm flipV="1">
            <a:off x="9294622" y="5173075"/>
            <a:ext cx="211784" cy="18479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7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5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E305-0CD0-A978-431D-F5197472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Results for SDP with FOADDs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A6AC9C-6DFB-12A2-9EEE-34D2D5BB84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3644564" cy="4240848"/>
              </a:xfrm>
            </p:spPr>
            <p:txBody>
              <a:bodyPr/>
              <a:lstStyle/>
              <a:p>
                <a:r>
                  <a:rPr lang="en-DE"/>
                  <a:t>Encode case statements with FOADDs</a:t>
                </a:r>
              </a:p>
              <a:p>
                <a:pPr lvl="1"/>
                <a:r>
                  <a:rPr lang="en-DE"/>
                  <a:t>Solid line: true case</a:t>
                </a:r>
              </a:p>
              <a:p>
                <a:pPr lvl="1"/>
                <a:r>
                  <a:rPr lang="en-DE"/>
                  <a:t>Dotted line: false case</a:t>
                </a:r>
              </a:p>
              <a:p>
                <a:r>
                  <a:rPr lang="en-DE"/>
                  <a:t>Use FOADD operations for structured SDP </a:t>
                </a:r>
              </a:p>
              <a:p>
                <a:pPr lvl="1"/>
                <a:r>
                  <a:rPr lang="en-DE"/>
                  <a:t>E.g., Box World</a:t>
                </a:r>
              </a:p>
              <a:p>
                <a:pPr lvl="2"/>
                <a:r>
                  <a:rPr lang="en-DE"/>
                  <a:t>Using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endParaRPr lang="en-DE"/>
              </a:p>
              <a:p>
                <a:pPr lvl="2"/>
                <a:endParaRPr lang="en-DE"/>
              </a:p>
              <a:p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A6AC9C-6DFB-12A2-9EEE-34D2D5BB84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3644564" cy="4240848"/>
              </a:xfrm>
              <a:blipFill>
                <a:blip r:embed="rId2"/>
                <a:stretch>
                  <a:fillRect l="-4861" t="-2985" r="-31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58C49-1C08-1190-21A2-73741ECDF3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90F66-A694-1756-684C-DE1A738B0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A3D1D-0709-CEDE-B88C-73829C3D2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71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9F8A77-289D-AD79-321B-9E3CA060F1A8}"/>
              </a:ext>
            </a:extLst>
          </p:cNvPr>
          <p:cNvGrpSpPr/>
          <p:nvPr/>
        </p:nvGrpSpPr>
        <p:grpSpPr>
          <a:xfrm>
            <a:off x="5829539" y="1479526"/>
            <a:ext cx="3768850" cy="933468"/>
            <a:chOff x="9569779" y="4489052"/>
            <a:chExt cx="3768850" cy="9334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81B24AB-D21F-05F1-FA74-8DB4864387BA}"/>
                    </a:ext>
                  </a:extLst>
                </p:cNvPr>
                <p:cNvSpPr txBox="1"/>
                <p:nvPr/>
              </p:nvSpPr>
              <p:spPr>
                <a:xfrm>
                  <a:off x="10965479" y="4489052"/>
                  <a:ext cx="23731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81B24AB-D21F-05F1-FA74-8DB4864387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5479" y="4489052"/>
                  <a:ext cx="2373150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69EA121-E337-4E16-4C77-C816657BC069}"/>
                    </a:ext>
                  </a:extLst>
                </p:cNvPr>
                <p:cNvSpPr txBox="1"/>
                <p:nvPr/>
              </p:nvSpPr>
              <p:spPr>
                <a:xfrm>
                  <a:off x="11458151" y="5053188"/>
                  <a:ext cx="4940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69EA121-E337-4E16-4C77-C816657BC0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8151" y="5053188"/>
                  <a:ext cx="49404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4CF771A-9609-0662-766F-A68E427C935E}"/>
                    </a:ext>
                  </a:extLst>
                </p:cNvPr>
                <p:cNvSpPr txBox="1"/>
                <p:nvPr/>
              </p:nvSpPr>
              <p:spPr>
                <a:xfrm>
                  <a:off x="12468484" y="5053188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4CF771A-9609-0662-766F-A68E427C93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8484" y="5053188"/>
                  <a:ext cx="37144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276056-36BE-8CEA-DFD1-6C4EB4041B4E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 flipH="1">
              <a:off x="11705174" y="4858384"/>
              <a:ext cx="446880" cy="1948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2B050B1-8E8C-7BDD-1E6B-3A32D2285FCF}"/>
                </a:ext>
              </a:extLst>
            </p:cNvPr>
            <p:cNvCxnSpPr>
              <a:cxnSpLocks/>
              <a:stCxn id="8" idx="2"/>
              <a:endCxn id="10" idx="0"/>
            </p:cNvCxnSpPr>
            <p:nvPr/>
          </p:nvCxnSpPr>
          <p:spPr>
            <a:xfrm>
              <a:off x="12152054" y="4858384"/>
              <a:ext cx="502154" cy="194804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3505F10-2F17-7B25-5D47-CE5372DECD0C}"/>
                    </a:ext>
                  </a:extLst>
                </p:cNvPr>
                <p:cNvSpPr txBox="1"/>
                <p:nvPr/>
              </p:nvSpPr>
              <p:spPr>
                <a:xfrm>
                  <a:off x="9569779" y="4767193"/>
                  <a:ext cx="1380699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𝑟𝐶𝑎𝑠𝑒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3505F10-2F17-7B25-5D47-CE5372DECD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9779" y="4767193"/>
                  <a:ext cx="138069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6C5BC64-678A-366C-DC86-F99F2C55BE01}"/>
              </a:ext>
            </a:extLst>
          </p:cNvPr>
          <p:cNvGrpSpPr/>
          <p:nvPr/>
        </p:nvGrpSpPr>
        <p:grpSpPr>
          <a:xfrm>
            <a:off x="4012063" y="2589940"/>
            <a:ext cx="7819612" cy="3315974"/>
            <a:chOff x="4013114" y="2589938"/>
            <a:chExt cx="7819612" cy="33159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305766E-3CCB-E57E-ED19-D26BCDD9EBA1}"/>
                    </a:ext>
                  </a:extLst>
                </p:cNvPr>
                <p:cNvSpPr txBox="1"/>
                <p:nvPr/>
              </p:nvSpPr>
              <p:spPr>
                <a:xfrm>
                  <a:off x="5228773" y="2599976"/>
                  <a:ext cx="21262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305766E-3CCB-E57E-ED19-D26BCDD9EB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8773" y="2599976"/>
                  <a:ext cx="212628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9F7338-8113-C4A7-9CF4-F9DE1A4EF55E}"/>
                    </a:ext>
                  </a:extLst>
                </p:cNvPr>
                <p:cNvSpPr txBox="1"/>
                <p:nvPr/>
              </p:nvSpPr>
              <p:spPr>
                <a:xfrm>
                  <a:off x="5095958" y="3164112"/>
                  <a:ext cx="13320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100 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𝑛𝑜𝑜𝑝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9F7338-8113-C4A7-9CF4-F9DE1A4EF5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5958" y="3164112"/>
                  <a:ext cx="1332031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2C43C3A-F982-DD9C-85D8-5DB1BCD2C344}"/>
                    </a:ext>
                  </a:extLst>
                </p:cNvPr>
                <p:cNvSpPr txBox="1"/>
                <p:nvPr/>
              </p:nvSpPr>
              <p:spPr>
                <a:xfrm>
                  <a:off x="11420986" y="5536580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2C43C3A-F982-DD9C-85D8-5DB1BCD2C3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0986" y="5536580"/>
                  <a:ext cx="41068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1641045-E721-55A7-FFBE-A408466011D5}"/>
                </a:ext>
              </a:extLst>
            </p:cNvPr>
            <p:cNvCxnSpPr>
              <a:cxnSpLocks/>
              <a:stCxn id="19" idx="2"/>
              <a:endCxn id="20" idx="0"/>
            </p:cNvCxnSpPr>
            <p:nvPr/>
          </p:nvCxnSpPr>
          <p:spPr>
            <a:xfrm flipH="1">
              <a:off x="5761974" y="2969308"/>
              <a:ext cx="529943" cy="1948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6E4A290-4886-7118-0913-54060C8D2025}"/>
                </a:ext>
              </a:extLst>
            </p:cNvPr>
            <p:cNvCxnSpPr>
              <a:cxnSpLocks/>
              <a:stCxn id="19" idx="2"/>
              <a:endCxn id="32" idx="0"/>
            </p:cNvCxnSpPr>
            <p:nvPr/>
          </p:nvCxnSpPr>
          <p:spPr>
            <a:xfrm>
              <a:off x="6291917" y="2969308"/>
              <a:ext cx="1945987" cy="201892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7C78DA-5EDE-D0E9-D1FA-D46B2A4A0F73}"/>
                    </a:ext>
                  </a:extLst>
                </p:cNvPr>
                <p:cNvSpPr txBox="1"/>
                <p:nvPr/>
              </p:nvSpPr>
              <p:spPr>
                <a:xfrm>
                  <a:off x="4013114" y="2589938"/>
                  <a:ext cx="1395960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𝑣𝐶𝑎𝑠𝑒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7C78DA-5EDE-D0E9-D1FA-D46B2A4A0F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3114" y="2589938"/>
                  <a:ext cx="1395960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E766355-8F14-52DF-DA20-FDBC6A50C78E}"/>
                    </a:ext>
                  </a:extLst>
                </p:cNvPr>
                <p:cNvSpPr txBox="1"/>
                <p:nvPr/>
              </p:nvSpPr>
              <p:spPr>
                <a:xfrm>
                  <a:off x="6396374" y="3171200"/>
                  <a:ext cx="36830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𝐵𝑂𝑛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E766355-8F14-52DF-DA20-FDBC6A50C7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374" y="3171200"/>
                  <a:ext cx="3683060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AC5E861-4044-5BCF-982A-D32B86CEB1BE}"/>
                    </a:ext>
                  </a:extLst>
                </p:cNvPr>
                <p:cNvSpPr txBox="1"/>
                <p:nvPr/>
              </p:nvSpPr>
              <p:spPr>
                <a:xfrm>
                  <a:off x="5906264" y="3757012"/>
                  <a:ext cx="19283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9 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AC5E861-4044-5BCF-982A-D32B86CEB1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6264" y="3757012"/>
                  <a:ext cx="192834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B08CF47-49C7-C576-36FE-272D2082CA4D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 flipH="1">
              <a:off x="6870438" y="3540532"/>
              <a:ext cx="1367466" cy="2164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6AF335A-FD0A-31EA-82EC-7D7821EC50E2}"/>
                </a:ext>
              </a:extLst>
            </p:cNvPr>
            <p:cNvCxnSpPr>
              <a:cxnSpLocks/>
              <a:stCxn id="32" idx="2"/>
              <a:endCxn id="40" idx="0"/>
            </p:cNvCxnSpPr>
            <p:nvPr/>
          </p:nvCxnSpPr>
          <p:spPr>
            <a:xfrm>
              <a:off x="8237904" y="3540532"/>
              <a:ext cx="536314" cy="25549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48E4651-DFAE-030E-87B3-0528C106E0B7}"/>
                    </a:ext>
                  </a:extLst>
                </p:cNvPr>
                <p:cNvSpPr txBox="1"/>
                <p:nvPr/>
              </p:nvSpPr>
              <p:spPr>
                <a:xfrm>
                  <a:off x="7812801" y="3796025"/>
                  <a:ext cx="19228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𝐵𝑂𝑛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48E4651-DFAE-030E-87B3-0528C106E0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2801" y="3796025"/>
                  <a:ext cx="1922834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2D7F2D8-9BBC-8874-D373-FCCD273F8ACE}"/>
                    </a:ext>
                  </a:extLst>
                </p:cNvPr>
                <p:cNvSpPr txBox="1"/>
                <p:nvPr/>
              </p:nvSpPr>
              <p:spPr>
                <a:xfrm>
                  <a:off x="6066939" y="4620006"/>
                  <a:ext cx="21790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 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2D7F2D8-9BBC-8874-D373-FCCD273F8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6939" y="4620006"/>
                  <a:ext cx="2179058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E2C3808-EEE2-8AC1-0CD7-DF1EDC211537}"/>
                </a:ext>
              </a:extLst>
            </p:cNvPr>
            <p:cNvCxnSpPr>
              <a:cxnSpLocks/>
              <a:stCxn id="40" idx="2"/>
              <a:endCxn id="41" idx="0"/>
            </p:cNvCxnSpPr>
            <p:nvPr/>
          </p:nvCxnSpPr>
          <p:spPr>
            <a:xfrm flipH="1">
              <a:off x="7156468" y="4165357"/>
              <a:ext cx="1617750" cy="454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999BD94-83C3-C794-0149-E551EACE70DD}"/>
                </a:ext>
              </a:extLst>
            </p:cNvPr>
            <p:cNvCxnSpPr>
              <a:cxnSpLocks/>
              <a:stCxn id="40" idx="2"/>
              <a:endCxn id="48" idx="0"/>
            </p:cNvCxnSpPr>
            <p:nvPr/>
          </p:nvCxnSpPr>
          <p:spPr>
            <a:xfrm>
              <a:off x="8774218" y="4165357"/>
              <a:ext cx="1284657" cy="451202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BD3CCDD-14AB-FE6E-D8FC-371783FCB2DD}"/>
                    </a:ext>
                  </a:extLst>
                </p:cNvPr>
                <p:cNvSpPr txBox="1"/>
                <p:nvPr/>
              </p:nvSpPr>
              <p:spPr>
                <a:xfrm>
                  <a:off x="8285024" y="4616559"/>
                  <a:ext cx="35477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BD3CCDD-14AB-FE6E-D8FC-371783FCB2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5024" y="4616559"/>
                  <a:ext cx="3547702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E46E778-0087-30CE-6413-8D1888C23C23}"/>
                    </a:ext>
                  </a:extLst>
                </p:cNvPr>
                <p:cNvSpPr txBox="1"/>
                <p:nvPr/>
              </p:nvSpPr>
              <p:spPr>
                <a:xfrm>
                  <a:off x="7812801" y="5536580"/>
                  <a:ext cx="16622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 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E46E778-0087-30CE-6413-8D1888C23C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2801" y="5536580"/>
                  <a:ext cx="1662250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FE88EF-B515-D444-0E21-16F51D6B584D}"/>
                </a:ext>
              </a:extLst>
            </p:cNvPr>
            <p:cNvCxnSpPr>
              <a:cxnSpLocks/>
              <a:stCxn id="48" idx="2"/>
              <a:endCxn id="49" idx="0"/>
            </p:cNvCxnSpPr>
            <p:nvPr/>
          </p:nvCxnSpPr>
          <p:spPr>
            <a:xfrm flipH="1">
              <a:off x="8643926" y="4985891"/>
              <a:ext cx="1414949" cy="5506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5064385-0971-0F47-3B5A-14E53AB7C871}"/>
                </a:ext>
              </a:extLst>
            </p:cNvPr>
            <p:cNvCxnSpPr>
              <a:cxnSpLocks/>
              <a:stCxn id="48" idx="2"/>
              <a:endCxn id="21" idx="0"/>
            </p:cNvCxnSpPr>
            <p:nvPr/>
          </p:nvCxnSpPr>
          <p:spPr>
            <a:xfrm>
              <a:off x="10058875" y="4985891"/>
              <a:ext cx="1567456" cy="550689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B0F5C2EF-C6B2-C2D0-3631-2CEE3B317214}"/>
              </a:ext>
            </a:extLst>
          </p:cNvPr>
          <p:cNvSpPr txBox="1"/>
          <p:nvPr/>
        </p:nvSpPr>
        <p:spPr>
          <a:xfrm>
            <a:off x="359625" y="5259583"/>
            <a:ext cx="3435877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/>
              <a:t>Factored SDP for factored FOMDPs</a:t>
            </a:r>
          </a:p>
          <a:p>
            <a:r>
              <a:rPr lang="en-DE"/>
              <a:t>[Sanner and Boutilier, 2007]</a:t>
            </a:r>
          </a:p>
        </p:txBody>
      </p:sp>
    </p:spTree>
    <p:extLst>
      <p:ext uri="{BB962C8B-B14F-4D97-AF65-F5344CB8AC3E}">
        <p14:creationId xmlns:p14="http://schemas.microsoft.com/office/powerpoint/2010/main" val="38951425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ACCA-70FE-52D1-CA69-5B0D817F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Correctness of SDP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1A073-57D8-683F-3E60-B665B83ED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Show SDP for FOMDPs is correct w.r.t. ground MDP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45404-38EA-67C5-D6D0-C9D4633947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9D409-7413-AFF7-204A-268534E0D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5B3D-025D-5793-4DD2-083936AAC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72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EB76D-0AC4-CCE6-FE8D-52073CAEE3F8}"/>
              </a:ext>
            </a:extLst>
          </p:cNvPr>
          <p:cNvSpPr txBox="1"/>
          <p:nvPr/>
        </p:nvSpPr>
        <p:spPr>
          <a:xfrm>
            <a:off x="2473307" y="2582779"/>
            <a:ext cx="89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FOMDP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4C12C2-55D4-43F6-B086-31F4E273A93C}"/>
              </a:ext>
            </a:extLst>
          </p:cNvPr>
          <p:cNvSpPr txBox="1"/>
          <p:nvPr/>
        </p:nvSpPr>
        <p:spPr>
          <a:xfrm>
            <a:off x="2478180" y="4869768"/>
            <a:ext cx="894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/>
              <a:t>Ground</a:t>
            </a:r>
          </a:p>
          <a:p>
            <a:pPr algn="ctr"/>
            <a:r>
              <a:rPr lang="en-DE"/>
              <a:t>MDP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A8DCFB-3195-A77E-56DB-7D685095A2CE}"/>
              </a:ext>
            </a:extLst>
          </p:cNvPr>
          <p:cNvSpPr txBox="1"/>
          <p:nvPr/>
        </p:nvSpPr>
        <p:spPr>
          <a:xfrm>
            <a:off x="8194704" y="2438400"/>
            <a:ext cx="1471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/>
              <a:t>FOMDP Value</a:t>
            </a:r>
          </a:p>
          <a:p>
            <a:pPr algn="ctr"/>
            <a:r>
              <a:rPr lang="en-DE"/>
              <a:t>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B729B-E797-9DEF-C74C-0C4F84F7AE6D}"/>
              </a:ext>
            </a:extLst>
          </p:cNvPr>
          <p:cNvSpPr txBox="1"/>
          <p:nvPr/>
        </p:nvSpPr>
        <p:spPr>
          <a:xfrm>
            <a:off x="8132764" y="4869768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/>
              <a:t>Ground MDP</a:t>
            </a:r>
          </a:p>
          <a:p>
            <a:pPr algn="ctr"/>
            <a:r>
              <a:rPr lang="en-DE"/>
              <a:t>Value Function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174A99-EF53-B3C6-E781-B25D2418957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3372464" y="2761566"/>
            <a:ext cx="4822240" cy="58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5057D5-D18A-190D-0080-D263FC5832A6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2922886" y="2952111"/>
            <a:ext cx="2436" cy="19176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399375-1B04-BADF-8164-FA3C9A6B8BF6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3372464" y="5192934"/>
            <a:ext cx="47603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6930DD-FC19-9F1E-6C16-F7F19962E9B4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8930418" y="3084731"/>
            <a:ext cx="1" cy="1785037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2D6FD4-3D6E-0DA3-0C42-2FDAE4760625}"/>
              </a:ext>
            </a:extLst>
          </p:cNvPr>
          <p:cNvSpPr txBox="1"/>
          <p:nvPr/>
        </p:nvSpPr>
        <p:spPr>
          <a:xfrm>
            <a:off x="4642534" y="2849312"/>
            <a:ext cx="2313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Lifted FOMDP Solution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33A923-3737-36D5-EA4F-94A1B498ABF1}"/>
              </a:ext>
            </a:extLst>
          </p:cNvPr>
          <p:cNvSpPr txBox="1"/>
          <p:nvPr/>
        </p:nvSpPr>
        <p:spPr>
          <a:xfrm>
            <a:off x="4666387" y="5331433"/>
            <a:ext cx="22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Ground MDP Solution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A4A346-3F46-BF26-CB27-818C1740A4F0}"/>
              </a:ext>
            </a:extLst>
          </p:cNvPr>
          <p:cNvSpPr txBox="1"/>
          <p:nvPr/>
        </p:nvSpPr>
        <p:spPr>
          <a:xfrm rot="5400000">
            <a:off x="2749623" y="3721021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Ground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0FF95A-661B-8C61-4621-8F48C6B69CF4}"/>
              </a:ext>
            </a:extLst>
          </p:cNvPr>
          <p:cNvSpPr txBox="1"/>
          <p:nvPr/>
        </p:nvSpPr>
        <p:spPr>
          <a:xfrm rot="5400000">
            <a:off x="8754719" y="3792583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Ground</a:t>
            </a:r>
          </a:p>
        </p:txBody>
      </p:sp>
    </p:spTree>
    <p:extLst>
      <p:ext uri="{BB962C8B-B14F-4D97-AF65-F5344CB8AC3E}">
        <p14:creationId xmlns:p14="http://schemas.microsoft.com/office/powerpoint/2010/main" val="32041080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04A15-057C-CBAE-193D-401E5DB8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Caveats of First-order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E057A6-9012-2121-CC87-0FDC35236B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Many problems have topologies</a:t>
                </a:r>
              </a:p>
              <a:p>
                <a:pPr lvl="1"/>
                <a:r>
                  <a:rPr lang="en-DE"/>
                  <a:t>E.g., reachability constraints in logistics</a:t>
                </a:r>
              </a:p>
              <a:p>
                <a:endParaRPr lang="en-DE"/>
              </a:p>
              <a:p>
                <a:r>
                  <a:rPr lang="en-DE"/>
                  <a:t>If topology not fixed a priori</a:t>
                </a:r>
              </a:p>
              <a:p>
                <a:pPr lvl="1"/>
                <a:r>
                  <a:rPr lang="en-DE"/>
                  <a:t>First-order solution must consider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DE"/>
                  <a:t> topologies</a:t>
                </a:r>
              </a:p>
              <a:p>
                <a:pPr lvl="1"/>
                <a:r>
                  <a:rPr lang="en-GB" dirty="0"/>
                  <a:t>In general case, leads to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DE"/>
                  <a:t> values / policies</a:t>
                </a:r>
              </a:p>
              <a:p>
                <a:pPr lvl="2"/>
                <a:r>
                  <a:rPr lang="en-DE"/>
                  <a:t>Universal rewards</a:t>
                </a:r>
              </a:p>
              <a:p>
                <a:pPr lvl="2"/>
                <a:r>
                  <a:rPr lang="en-DE"/>
                  <a:t>Value function must distinguish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DE"/>
                  <a:t> cases</a:t>
                </a:r>
              </a:p>
              <a:p>
                <a:pPr lvl="2"/>
                <a:r>
                  <a:rPr lang="en-DE"/>
                  <a:t>Policy will also likely be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endParaRPr lang="en-DE"/>
              </a:p>
              <a:p>
                <a:pPr lvl="1"/>
                <a:endParaRPr lang="en-DE"/>
              </a:p>
              <a:p>
                <a:pPr lvl="1"/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E057A6-9012-2121-CC87-0FDC35236B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34D7F-0B72-49D0-B761-A462BF942C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7281E-5CFB-59FC-6AF0-A6BAF8E50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ECEA4-AD26-7639-B486-BEADABE75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73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76025B-B673-702F-6306-EE5D2545BE88}"/>
              </a:ext>
            </a:extLst>
          </p:cNvPr>
          <p:cNvGrpSpPr/>
          <p:nvPr/>
        </p:nvGrpSpPr>
        <p:grpSpPr>
          <a:xfrm>
            <a:off x="7548204" y="1368206"/>
            <a:ext cx="4262715" cy="1446666"/>
            <a:chOff x="3010087" y="1695287"/>
            <a:chExt cx="4262715" cy="14466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57F068-31E5-F331-BB81-6868B8C81C35}"/>
                </a:ext>
              </a:extLst>
            </p:cNvPr>
            <p:cNvSpPr txBox="1"/>
            <p:nvPr/>
          </p:nvSpPr>
          <p:spPr>
            <a:xfrm>
              <a:off x="3016330" y="2276171"/>
              <a:ext cx="70692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London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CE7BEE-79D5-328D-56B6-8F5F793C8367}"/>
                </a:ext>
              </a:extLst>
            </p:cNvPr>
            <p:cNvSpPr txBox="1"/>
            <p:nvPr/>
          </p:nvSpPr>
          <p:spPr>
            <a:xfrm>
              <a:off x="4116383" y="2061039"/>
              <a:ext cx="44723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Paris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3EAE97-7EC8-3C8C-4598-E7B2FD821FF2}"/>
                </a:ext>
              </a:extLst>
            </p:cNvPr>
            <p:cNvSpPr txBox="1"/>
            <p:nvPr/>
          </p:nvSpPr>
          <p:spPr>
            <a:xfrm>
              <a:off x="4216050" y="2607444"/>
              <a:ext cx="54181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Rome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E19D7-A678-719F-10C5-9C0C490841C8}"/>
                </a:ext>
              </a:extLst>
            </p:cNvPr>
            <p:cNvSpPr txBox="1"/>
            <p:nvPr/>
          </p:nvSpPr>
          <p:spPr>
            <a:xfrm>
              <a:off x="5219987" y="2405026"/>
              <a:ext cx="54822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Berlin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F1A4-E23F-AC32-D80F-284838EA051C}"/>
                </a:ext>
              </a:extLst>
            </p:cNvPr>
            <p:cNvSpPr txBox="1"/>
            <p:nvPr/>
          </p:nvSpPr>
          <p:spPr>
            <a:xfrm>
              <a:off x="6177839" y="2177101"/>
              <a:ext cx="79028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Moscow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1321EA-3113-76DE-A758-AFFD828F3E06}"/>
                </a:ext>
              </a:extLst>
            </p:cNvPr>
            <p:cNvSpPr txBox="1"/>
            <p:nvPr/>
          </p:nvSpPr>
          <p:spPr>
            <a:xfrm>
              <a:off x="4068133" y="1695287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F4D501-5A92-35F2-D729-546E99E0A048}"/>
                </a:ext>
              </a:extLst>
            </p:cNvPr>
            <p:cNvSpPr txBox="1"/>
            <p:nvPr/>
          </p:nvSpPr>
          <p:spPr>
            <a:xfrm>
              <a:off x="3010087" y="2465268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A06B41-FDD4-A9CE-CD00-0F1487CEB841}"/>
                </a:ext>
              </a:extLst>
            </p:cNvPr>
            <p:cNvSpPr txBox="1"/>
            <p:nvPr/>
          </p:nvSpPr>
          <p:spPr>
            <a:xfrm>
              <a:off x="5495649" y="2618733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📦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D9D0EA-EDEF-0A0C-00FA-2D4ED31ADED5}"/>
                </a:ext>
              </a:extLst>
            </p:cNvPr>
            <p:cNvSpPr txBox="1"/>
            <p:nvPr/>
          </p:nvSpPr>
          <p:spPr>
            <a:xfrm>
              <a:off x="6729063" y="2391250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📦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8F08C1-8027-9304-17B5-C09613DBE941}"/>
                </a:ext>
              </a:extLst>
            </p:cNvPr>
            <p:cNvSpPr txBox="1"/>
            <p:nvPr/>
          </p:nvSpPr>
          <p:spPr>
            <a:xfrm>
              <a:off x="6315594" y="1865412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🛩️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DACE3BC-29A0-F1BE-1E4B-40B7D739F654}"/>
                </a:ext>
              </a:extLst>
            </p:cNvPr>
            <p:cNvCxnSpPr>
              <a:cxnSpLocks/>
              <a:stCxn id="8" idx="0"/>
              <a:endCxn id="9" idx="1"/>
            </p:cNvCxnSpPr>
            <p:nvPr/>
          </p:nvCxnSpPr>
          <p:spPr>
            <a:xfrm flipV="1">
              <a:off x="3369793" y="2199539"/>
              <a:ext cx="746590" cy="766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96BD796-DD1F-79A3-AE2F-64EB03CE0AAF}"/>
                </a:ext>
              </a:extLst>
            </p:cNvPr>
            <p:cNvCxnSpPr>
              <a:cxnSpLocks/>
              <a:stCxn id="10" idx="0"/>
              <a:endCxn id="9" idx="2"/>
            </p:cNvCxnSpPr>
            <p:nvPr/>
          </p:nvCxnSpPr>
          <p:spPr>
            <a:xfrm flipH="1" flipV="1">
              <a:off x="4340002" y="2338038"/>
              <a:ext cx="146956" cy="26940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8C3E28-5450-2490-FED1-A582C143DC1A}"/>
                </a:ext>
              </a:extLst>
            </p:cNvPr>
            <p:cNvCxnSpPr>
              <a:cxnSpLocks/>
              <a:stCxn id="9" idx="3"/>
              <a:endCxn id="11" idx="0"/>
            </p:cNvCxnSpPr>
            <p:nvPr/>
          </p:nvCxnSpPr>
          <p:spPr>
            <a:xfrm>
              <a:off x="4563621" y="2199539"/>
              <a:ext cx="930480" cy="2054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48ACDE-4768-A4B4-B26E-B143AA026DE4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 flipV="1">
              <a:off x="4757865" y="2543526"/>
              <a:ext cx="462122" cy="20241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8C0BD7-72AE-240E-072D-89A534955528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 flipV="1">
              <a:off x="5768214" y="2315601"/>
              <a:ext cx="409625" cy="22792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156">
              <a:extLst>
                <a:ext uri="{FF2B5EF4-FFF2-40B4-BE49-F238E27FC236}">
                  <a16:creationId xmlns:a16="http://schemas.microsoft.com/office/drawing/2014/main" id="{C42DC075-0419-F2EC-22CC-218D9314FF4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33233" y="1397517"/>
              <a:ext cx="116062" cy="1584000"/>
            </a:xfrm>
            <a:prstGeom prst="curvedConnector3">
              <a:avLst>
                <a:gd name="adj1" fmla="val -53717"/>
              </a:avLst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8E6DB573-9DBE-D709-789B-E7973C080E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1182246"/>
                  </p:ext>
                </p:extLst>
              </p:nvPr>
            </p:nvGraphicFramePr>
            <p:xfrm>
              <a:off x="6318685" y="2969956"/>
              <a:ext cx="5523103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7992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𝐷𝑒𝑠𝑡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∀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𝐷𝑒𝑠𝑡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⇒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8E6DB573-9DBE-D709-789B-E7973C080E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1182246"/>
                  </p:ext>
                </p:extLst>
              </p:nvPr>
            </p:nvGraphicFramePr>
            <p:xfrm>
              <a:off x="6318685" y="2969956"/>
              <a:ext cx="5523103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7992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5" r="-308411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6000" r="-1000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406897" r="-3448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400749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6000" t="-93750" r="-10000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406897" t="-93750" r="-3448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6143F3E6-7A5C-847D-AC16-2C98797B65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1756869"/>
                  </p:ext>
                </p:extLst>
              </p:nvPr>
            </p:nvGraphicFramePr>
            <p:xfrm>
              <a:off x="6727622" y="4051714"/>
              <a:ext cx="5108004" cy="18542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00996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424301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7373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5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𝐷𝑒𝑠𝑡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One box not at destination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Two boxes not at destination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2927397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071835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a14:m>
                          <a:r>
                            <a:rPr lang="en-DE"/>
                            <a:t> boxes not at destination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86560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6143F3E6-7A5C-847D-AC16-2C98797B65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1756869"/>
                  </p:ext>
                </p:extLst>
              </p:nvPr>
            </p:nvGraphicFramePr>
            <p:xfrm>
              <a:off x="6727622" y="4051714"/>
              <a:ext cx="5108004" cy="18542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00996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424301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7373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5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50" t="-680" r="-406250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0000" t="-3448" r="-20370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662264" t="-3448" r="-3774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r>
                            <a:rPr lang="en-DE" dirty="0"/>
                            <a:t>One box not at destination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662264" t="-100000" r="-3774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Two boxes not at destination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662264" t="-206897" r="-3774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2927397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0000" t="-296667" r="-20370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662264" t="-296667" r="-3774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071835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0000" t="-410345" r="-2037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662264" t="-410345" r="-3774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865606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227327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04A15-057C-CBAE-193D-401E5DB8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Caveats of First-order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57A6-9012-2121-CC87-0FDC35236B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DE"/>
              <a:t>Unreachable states</a:t>
            </a:r>
          </a:p>
          <a:p>
            <a:pPr lvl="1"/>
            <a:r>
              <a:rPr lang="en-DE"/>
              <a:t>PDDL domains often under-constrained</a:t>
            </a:r>
          </a:p>
          <a:p>
            <a:pPr lvl="2"/>
            <a:r>
              <a:rPr lang="en-GB" dirty="0"/>
              <a:t>E</a:t>
            </a:r>
            <a:r>
              <a:rPr lang="en-DE"/>
              <a:t>.g., logistics: one box cannot be in two cities at once</a:t>
            </a:r>
          </a:p>
          <a:p>
            <a:pPr lvl="1"/>
            <a:r>
              <a:rPr lang="en-GB" dirty="0"/>
              <a:t>Constraints implicitly obeyed in initial state </a:t>
            </a:r>
          </a:p>
          <a:p>
            <a:pPr lvl="2"/>
            <a:r>
              <a:rPr lang="en-GB" dirty="0"/>
              <a:t>Action effects cannot violate constraints </a:t>
            </a:r>
          </a:p>
          <a:p>
            <a:pPr lvl="3"/>
            <a:r>
              <a:rPr lang="en-GB" dirty="0"/>
              <a:t>Reachable legal states are small subset of all states </a:t>
            </a:r>
          </a:p>
          <a:p>
            <a:pPr lvl="2"/>
            <a:r>
              <a:rPr lang="en-GB" dirty="0"/>
              <a:t>But (P)PDDL does not constrain legal states 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B7FA13C-6D3B-9AAD-00DC-533B53A45A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If no background theory to restrict legal states </a:t>
            </a:r>
          </a:p>
          <a:p>
            <a:pPr lvl="1"/>
            <a:r>
              <a:rPr lang="en-GB" dirty="0"/>
              <a:t>First-order planning must solve for all states </a:t>
            </a:r>
          </a:p>
          <a:p>
            <a:pPr lvl="2"/>
            <a:r>
              <a:rPr lang="en-GB" dirty="0"/>
              <a:t>When initial state unknown </a:t>
            </a:r>
          </a:p>
          <a:p>
            <a:pPr lvl="1"/>
            <a:r>
              <a:rPr lang="en-GB" dirty="0"/>
              <a:t>Where majority of states are actually illegal</a:t>
            </a:r>
          </a:p>
          <a:p>
            <a:r>
              <a:rPr lang="en-GB" dirty="0"/>
              <a:t>First-order planning w/o initial state solves more difficult problem than search-based solutions</a:t>
            </a:r>
          </a:p>
          <a:p>
            <a:pPr lvl="1"/>
            <a:r>
              <a:rPr lang="en-GB" dirty="0"/>
              <a:t>Initial state contains implicit constraint information </a:t>
            </a:r>
          </a:p>
          <a:p>
            <a:pPr lvl="1"/>
            <a:r>
              <a:rPr lang="en-GB" dirty="0"/>
              <a:t>Reachable state space is small subset of all states</a:t>
            </a:r>
          </a:p>
          <a:p>
            <a:endParaRPr lang="en-DE"/>
          </a:p>
          <a:p>
            <a:pPr lvl="1"/>
            <a:endParaRPr lang="en-DE"/>
          </a:p>
          <a:p>
            <a:pPr lvl="1"/>
            <a:endParaRPr lang="en-DE"/>
          </a:p>
          <a:p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34D7F-0B72-49D0-B761-A462BF942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7281E-5CFB-59FC-6AF0-A6BAF8E50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ECEA4-AD26-7639-B486-BEADABE75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74</a:t>
            </a:fld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C6E943-7B94-4E60-471F-3E3AA0FC29FB}"/>
              </a:ext>
            </a:extLst>
          </p:cNvPr>
          <p:cNvSpPr txBox="1"/>
          <p:nvPr/>
        </p:nvSpPr>
        <p:spPr>
          <a:xfrm>
            <a:off x="1231933" y="5191200"/>
            <a:ext cx="370806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DE"/>
              <a:t>Suggests need for hybrid </a:t>
            </a:r>
            <a:br>
              <a:rPr lang="en-DE"/>
            </a:br>
            <a:r>
              <a:rPr lang="en-GB" dirty="0"/>
              <a:t>f</a:t>
            </a:r>
            <a:r>
              <a:rPr lang="en-DE"/>
              <a:t>irst-order / search-based approaches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5FEC49-2806-2A87-586B-CF51F1903AF9}"/>
              </a:ext>
            </a:extLst>
          </p:cNvPr>
          <p:cNvCxnSpPr>
            <a:stCxn id="27" idx="3"/>
          </p:cNvCxnSpPr>
          <p:nvPr/>
        </p:nvCxnSpPr>
        <p:spPr>
          <a:xfrm flipV="1">
            <a:off x="4939999" y="4922874"/>
            <a:ext cx="1014234" cy="591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87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BED5-5602-7C41-835C-32F9E5EE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 Note on First-order Modelling in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A5535-D322-7E43-A9EF-3C7D075A9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Novel propositional situations worth exploring may be instances of a well-known context in the relational setting ➝ </a:t>
            </a:r>
            <a:r>
              <a:rPr lang="en-GB" i="1" dirty="0"/>
              <a:t>exploitation</a:t>
            </a:r>
            <a:r>
              <a:rPr lang="en-GB" dirty="0"/>
              <a:t> promising </a:t>
            </a:r>
          </a:p>
          <a:p>
            <a:pPr lvl="1"/>
            <a:r>
              <a:rPr lang="en-GB" dirty="0"/>
              <a:t>E.g., household robot learning water-taps</a:t>
            </a:r>
          </a:p>
          <a:p>
            <a:pPr lvl="2"/>
            <a:r>
              <a:rPr lang="en-GB" dirty="0"/>
              <a:t>Having opened one or two water-taps in a kitchen, one can expect other water-taps in kitchens to work similarly</a:t>
            </a:r>
          </a:p>
          <a:p>
            <a:pPr lvl="2">
              <a:buFont typeface=".Hiragino Kaku Gothic Interface W3"/>
              <a:buChar char="⇒"/>
            </a:pPr>
            <a:r>
              <a:rPr lang="en-GB" dirty="0"/>
              <a:t>Priority for exploring water-taps in kitchens in general reduced</a:t>
            </a:r>
          </a:p>
          <a:p>
            <a:pPr lvl="2">
              <a:buFont typeface=".Hiragino Kaku Gothic Interface W3"/>
              <a:buChar char="⇒"/>
            </a:pPr>
            <a:r>
              <a:rPr lang="en-GB" dirty="0"/>
              <a:t>Information gathered likely to carry over to water-taps in other places</a:t>
            </a:r>
          </a:p>
          <a:p>
            <a:pPr lvl="2">
              <a:buFont typeface="Wingdings" pitchFamily="2" charset="2"/>
              <a:buChar char="v"/>
            </a:pPr>
            <a:r>
              <a:rPr lang="en-GB" dirty="0">
                <a:solidFill>
                  <a:srgbClr val="FFC000"/>
                </a:solidFill>
              </a:rPr>
              <a:t>Hard to model in propositional setting: each water-tap is novel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95C7AC8-2F2E-6C47-89A5-F7554AC059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DA349-6A8A-66D5-A679-BBE97174D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419CE-C605-B34A-B9FD-FAB89DB1F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4023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C3B0-3A2A-13CE-EA59-521ECDCC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AE3E6-EA64-13B0-4A54-6802E9594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FOMDPs are one model for lifted decision-theoretic planning </a:t>
            </a:r>
          </a:p>
          <a:p>
            <a:pPr lvl="1"/>
            <a:r>
              <a:rPr lang="en-GB" dirty="0"/>
              <a:t>Exploit state and action abstraction for MDPs </a:t>
            </a:r>
          </a:p>
          <a:p>
            <a:r>
              <a:rPr lang="en-GB" dirty="0"/>
              <a:t>Use situation calculus specified action theory</a:t>
            </a:r>
          </a:p>
          <a:p>
            <a:r>
              <a:rPr lang="en-GB" dirty="0"/>
              <a:t>Use case statements to represent reward, probabilities </a:t>
            </a:r>
          </a:p>
          <a:p>
            <a:r>
              <a:rPr lang="en-GB" dirty="0"/>
              <a:t>Symbolic dynamic programming = lifted DP </a:t>
            </a:r>
          </a:p>
          <a:p>
            <a:pPr lvl="1"/>
            <a:r>
              <a:rPr lang="en-GB" dirty="0"/>
              <a:t>Use FOADDs to compactly represent case statements</a:t>
            </a:r>
          </a:p>
          <a:p>
            <a:pPr lvl="1"/>
            <a:r>
              <a:rPr lang="en-GB" dirty="0"/>
              <a:t>First-order context-specific independence to compactify FOADDs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C02FF-72C3-F0D9-2610-8BB07597DE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1781D-AD5B-79CE-641A-E244CF86A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D71FC-839A-3BF3-5529-9464FC859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7401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3B5F-4634-7740-97F0-F2C3F7A9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Decision Making –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04D0-6D33-6646-8D53-360A5884C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Structure by Groups in the Agent Set</a:t>
            </a:r>
          </a:p>
          <a:p>
            <a:pPr lvl="1"/>
            <a:r>
              <a:rPr lang="en-GB" dirty="0"/>
              <a:t>Agent types</a:t>
            </a:r>
          </a:p>
          <a:p>
            <a:pPr lvl="1"/>
            <a:r>
              <a:rPr lang="en-GB" dirty="0"/>
              <a:t>Partitioned decPOMDPs</a:t>
            </a:r>
          </a:p>
          <a:p>
            <a:pPr marL="0" indent="0">
              <a:buNone/>
            </a:pPr>
            <a:r>
              <a:rPr lang="en-GB" i="1" dirty="0"/>
              <a:t>Structure by Features in the State Space </a:t>
            </a:r>
          </a:p>
          <a:p>
            <a:pPr lvl="1"/>
            <a:r>
              <a:rPr lang="en-GB" dirty="0"/>
              <a:t>Dynamic Bayesian networks</a:t>
            </a:r>
          </a:p>
          <a:p>
            <a:pPr lvl="1"/>
            <a:r>
              <a:rPr lang="en-GB" dirty="0"/>
              <a:t>Factored MDPs</a:t>
            </a:r>
          </a:p>
          <a:p>
            <a:pPr marL="0" indent="0">
              <a:buNone/>
            </a:pPr>
            <a:r>
              <a:rPr lang="en-GB" i="1" dirty="0"/>
              <a:t>Structure by Relations in the State Space</a:t>
            </a:r>
          </a:p>
          <a:p>
            <a:pPr lvl="1"/>
            <a:r>
              <a:rPr lang="en-GB" dirty="0"/>
              <a:t>Situation calculus</a:t>
            </a:r>
          </a:p>
          <a:p>
            <a:pPr lvl="1"/>
            <a:r>
              <a:rPr lang="en-GB" dirty="0"/>
              <a:t>First-order MDPs</a:t>
            </a:r>
          </a:p>
          <a:p>
            <a:pPr lvl="1"/>
            <a:endParaRPr lang="en-GB" dirty="0"/>
          </a:p>
          <a:p>
            <a:pPr marL="0" indent="0" algn="ctr">
              <a:buNone/>
            </a:pPr>
            <a:r>
              <a:rPr lang="en-GB" dirty="0">
                <a:solidFill>
                  <a:schemeClr val="accent1"/>
                </a:solidFill>
              </a:rPr>
              <a:t>⟹ Next: Human-awareness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AB07F-716D-9A46-8892-C419E44EA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D672D-A492-2F4C-3CAA-DBFCD4801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4993B-A573-1C49-9856-1BE41958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35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979F-E911-65F9-33FB-2109AAEF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Counting DecPOMDPs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6BFB-599F-113B-CB0D-E3DCD17700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616342" cy="4240848"/>
              </a:xfrm>
            </p:spPr>
            <p:txBody>
              <a:bodyPr/>
              <a:lstStyle/>
              <a:p>
                <a:r>
                  <a:rPr lang="en-GB" dirty="0"/>
                  <a:t>Counting constraint / assumption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endParaRPr lang="en-GB" i="1" dirty="0"/>
              </a:p>
              <a:p>
                <a:pPr lvl="1"/>
                <a:r>
                  <a:rPr lang="en-GB" dirty="0"/>
                  <a:t>Formal: All permutations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of a partition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map to </a:t>
                </a:r>
                <a:br>
                  <a:rPr lang="en-GB" dirty="0"/>
                </a:br>
                <a:r>
                  <a:rPr lang="en-GB" dirty="0"/>
                  <a:t>the same probability</a:t>
                </a:r>
              </a:p>
              <a:p>
                <a:pPr lvl="1"/>
                <a:r>
                  <a:rPr lang="en-GB" dirty="0"/>
                  <a:t>Enables counting how many </a:t>
                </a:r>
                <a:br>
                  <a:rPr lang="en-GB" dirty="0"/>
                </a:br>
                <a:r>
                  <a:rPr lang="en-GB" dirty="0"/>
                  <a:t>agents do something and not </a:t>
                </a:r>
                <a:br>
                  <a:rPr lang="en-GB" dirty="0"/>
                </a:br>
                <a:r>
                  <a:rPr lang="en-GB" dirty="0"/>
                  <a:t>which in particular did</a:t>
                </a:r>
              </a:p>
              <a:p>
                <a:pPr lvl="2"/>
                <a:r>
                  <a:rPr lang="en-GB" dirty="0"/>
                  <a:t>Encode in a histogram </a:t>
                </a:r>
                <a:br>
                  <a:rPr lang="en-GB" dirty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,…,#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how </a:t>
                </a:r>
                <a:br>
                  <a:rPr lang="en-GB" dirty="0"/>
                </a:br>
                <a:r>
                  <a:rPr lang="en-GB" dirty="0"/>
                  <a:t>many agents did actions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Number of histograms </a:t>
                </a:r>
                <a:br>
                  <a:rPr lang="en-GB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6BFB-599F-113B-CB0D-E3DCD17700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616342" cy="4240848"/>
              </a:xfrm>
              <a:blipFill>
                <a:blip r:embed="rId2"/>
                <a:stretch>
                  <a:fillRect l="-2333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2D6B6-CCDF-63EE-0ACB-9A90D5226B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35D9B-40CA-F988-986E-EC659DE95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83395-E524-76B5-223D-AB4C9EC32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991B4ED-3A5A-D60C-EE80-D747CBC8BF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1389277"/>
                  </p:ext>
                </p:extLst>
              </p:nvPr>
            </p:nvGraphicFramePr>
            <p:xfrm>
              <a:off x="8146759" y="1564038"/>
              <a:ext cx="3684916" cy="434187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1621532783"/>
                        </a:ext>
                      </a:extLst>
                    </a:gridCol>
                    <a:gridCol w="1740916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437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0.015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1961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5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991B4ED-3A5A-D60C-EE80-D747CBC8BF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1389277"/>
                  </p:ext>
                </p:extLst>
              </p:nvPr>
            </p:nvGraphicFramePr>
            <p:xfrm>
              <a:off x="8146759" y="1564038"/>
              <a:ext cx="3684916" cy="434187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1621532783"/>
                        </a:ext>
                      </a:extLst>
                    </a:gridCol>
                    <a:gridCol w="1740916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633476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632" t="-2000" r="-668421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100000" t="-2000" r="-551282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05263" t="-2000" r="-465789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97436" t="-2000" r="-353846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2000" r="-730" b="-5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175862" r="-668421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75862" r="-551282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175862" r="-465789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175862" r="-353846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175862" r="-730" b="-9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266667" r="-668421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66667" r="-551282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266667" r="-465789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266667" r="-353846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266667" r="-730" b="-78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379310" r="-668421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79310" r="-551282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379310" r="-465789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379310" r="-353846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379310" r="-730" b="-7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437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479310" r="-668421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479310" r="-551282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479310" r="-465789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479310" r="-353846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479310" r="-730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560000" r="-668421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560000" r="-551282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560000" r="-465789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560000" r="-353846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560000" r="-730" b="-4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682759" r="-668421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682759" r="-551282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682759" r="-465789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682759" r="-353846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682759" r="-730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782759" r="-668421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782759" r="-551282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782759" r="-465789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782759" r="-353846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782759" r="-730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961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882759" r="-66842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882759" r="-551282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882759" r="-46578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882759" r="-353846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882759" r="-730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950000" r="-66842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950000" r="-5512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950000" r="-46578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950000" r="-35384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950000" r="-73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5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44" t="-1086207" r="-344" b="-34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3C67873-DFCA-DAAA-243E-BD0B80F11C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5599523"/>
                  </p:ext>
                </p:extLst>
              </p:nvPr>
            </p:nvGraphicFramePr>
            <p:xfrm>
              <a:off x="4826045" y="2299749"/>
              <a:ext cx="3149923" cy="360616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695198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82725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DE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0.015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3C67873-DFCA-DAAA-243E-BD0B80F11C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5599523"/>
                  </p:ext>
                </p:extLst>
              </p:nvPr>
            </p:nvGraphicFramePr>
            <p:xfrm>
              <a:off x="4826045" y="2299749"/>
              <a:ext cx="3149923" cy="360616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695198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82725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6394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2632" t="-1961" r="-557895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100000" t="-1961" r="-443590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141818" t="-1961" r="-214545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1961" r="-855" b="-4607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179310" r="-557895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179310" r="-443590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179310" r="-214545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179310" r="-855" b="-7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279310" r="-557895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279310" r="-443590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279310" r="-214545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279310" r="-855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379310" r="-557895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379310" r="-443590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379310" r="-214545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379310" r="-855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463333" r="-557895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463333" r="-443590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463333" r="-214545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463333" r="-855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582759" r="-557895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582759" r="-44359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582759" r="-214545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582759" r="-855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682759" r="-55789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682759" r="-44359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682759" r="-21454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682759" r="-85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756667" r="-55789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756667" r="-44359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756667" r="-21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756667" r="-85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402" t="-886207" r="-402" b="-34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25469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979F-E911-65F9-33FB-2109AAEF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Counting DecPOMDPs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6BFB-599F-113B-CB0D-E3DCD17700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616342" cy="4240848"/>
              </a:xfrm>
            </p:spPr>
            <p:txBody>
              <a:bodyPr/>
              <a:lstStyle/>
              <a:p>
                <a:r>
                  <a:rPr lang="en-GB" dirty="0"/>
                  <a:t>Complexity-wise,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Transition model: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Sensor model: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Reward function: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GB" b="0" dirty="0">
                    <a:ea typeface="Cambria Math" panose="02040503050406030204" pitchFamily="18" charset="0"/>
                  </a:rPr>
                  <a:t>Evaluation cost: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𝑜h</m:t>
                            </m:r>
                          </m:sup>
                        </m:sSup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DE"/>
                  <a:t>Reduction if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en-DE"/>
              </a:p>
              <a:p>
                <a:r>
                  <a:rPr lang="en-DE"/>
                  <a:t>Unfortunately,</a:t>
                </a:r>
              </a:p>
              <a:p>
                <a:pPr lvl="1"/>
                <a:r>
                  <a:rPr lang="en-DE"/>
                  <a:t>Policy space: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endParaRPr lang="en-DE"/>
              </a:p>
              <a:p>
                <a:endParaRPr lang="en-DE"/>
              </a:p>
              <a:p>
                <a:r>
                  <a:rPr lang="en-DE">
                    <a:solidFill>
                      <a:schemeClr val="accent2"/>
                    </a:solidFill>
                  </a:rPr>
                  <a:t>Ongoing research how to use </a:t>
                </a:r>
                <a:br>
                  <a:rPr lang="en-DE">
                    <a:solidFill>
                      <a:schemeClr val="accent2"/>
                    </a:solidFill>
                  </a:rPr>
                </a:br>
                <a:r>
                  <a:rPr lang="en-DE">
                    <a:solidFill>
                      <a:schemeClr val="accent2"/>
                    </a:solidFill>
                  </a:rPr>
                  <a:t>counting efficiently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6BFB-599F-113B-CB0D-E3DCD17700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616342" cy="4240848"/>
              </a:xfrm>
              <a:blipFill>
                <a:blip r:embed="rId2"/>
                <a:stretch>
                  <a:fillRect l="-2333" t="-2985" b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2D6B6-CCDF-63EE-0ACB-9A90D5226B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35D9B-40CA-F988-986E-EC659DE95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83395-E524-76B5-223D-AB4C9EC32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991B4ED-3A5A-D60C-EE80-D747CBC8BFB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146759" y="1564038"/>
              <a:ext cx="3684916" cy="434187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1621532783"/>
                        </a:ext>
                      </a:extLst>
                    </a:gridCol>
                    <a:gridCol w="1740916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437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0.015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1961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5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991B4ED-3A5A-D60C-EE80-D747CBC8BFB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146759" y="1564038"/>
              <a:ext cx="3684916" cy="434187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1621532783"/>
                        </a:ext>
                      </a:extLst>
                    </a:gridCol>
                    <a:gridCol w="1740916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633476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632" t="-2000" r="-668421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100000" t="-2000" r="-551282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05263" t="-2000" r="-465789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97436" t="-2000" r="-353846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2000" r="-730" b="-5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175862" r="-668421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75862" r="-551282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175862" r="-465789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175862" r="-353846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175862" r="-730" b="-9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266667" r="-668421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66667" r="-551282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266667" r="-465789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266667" r="-353846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266667" r="-730" b="-78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379310" r="-668421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79310" r="-551282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379310" r="-465789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379310" r="-353846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379310" r="-730" b="-7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437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479310" r="-668421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479310" r="-551282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479310" r="-465789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479310" r="-353846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479310" r="-730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560000" r="-668421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560000" r="-551282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560000" r="-465789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560000" r="-353846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560000" r="-730" b="-4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682759" r="-668421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682759" r="-551282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682759" r="-465789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682759" r="-353846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682759" r="-730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782759" r="-668421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782759" r="-551282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782759" r="-465789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782759" r="-353846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782759" r="-730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961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882759" r="-66842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882759" r="-551282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882759" r="-46578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882759" r="-353846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882759" r="-730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950000" r="-66842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950000" r="-5512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950000" r="-46578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950000" r="-35384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950000" r="-73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5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44" t="-1086207" r="-344" b="-34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0852CDB-C8F7-8D63-F33F-E877DCEE82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9948655"/>
                  </p:ext>
                </p:extLst>
              </p:nvPr>
            </p:nvGraphicFramePr>
            <p:xfrm>
              <a:off x="4826045" y="2299749"/>
              <a:ext cx="3149923" cy="360616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695198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82725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DE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0.015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0852CDB-C8F7-8D63-F33F-E877DCEE82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9948655"/>
                  </p:ext>
                </p:extLst>
              </p:nvPr>
            </p:nvGraphicFramePr>
            <p:xfrm>
              <a:off x="4826045" y="2299749"/>
              <a:ext cx="3149923" cy="360616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695198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82725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6394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2632" t="-1961" r="-557895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100000" t="-1961" r="-443590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141818" t="-1961" r="-214545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1961" r="-855" b="-4607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179310" r="-557895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179310" r="-443590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179310" r="-214545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179310" r="-855" b="-7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279310" r="-557895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279310" r="-443590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279310" r="-214545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279310" r="-855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379310" r="-557895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379310" r="-443590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379310" r="-214545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379310" r="-855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463333" r="-557895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463333" r="-443590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463333" r="-214545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463333" r="-855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582759" r="-557895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582759" r="-44359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582759" r="-214545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582759" r="-855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682759" r="-55789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682759" r="-44359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682759" r="-21454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682759" r="-85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756667" r="-55789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756667" r="-44359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756667" r="-21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756667" r="-85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402" t="-886207" r="-402" b="-34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045ACD-29C3-84FB-443A-9D070BD5026E}"/>
                  </a:ext>
                </a:extLst>
              </p:cNvPr>
              <p:cNvSpPr txBox="1"/>
              <p:nvPr/>
            </p:nvSpPr>
            <p:spPr>
              <a:xfrm>
                <a:off x="2514601" y="4126364"/>
                <a:ext cx="1804853" cy="68012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𝑎𝐾</m:t>
                                  </m:r>
                                  <m:d>
                                    <m:d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de-DE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h𝑜</m:t>
                                          </m:r>
                                        </m:sup>
                                      </m:sSup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2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</m:t>
                                      </m:r>
                                    </m:sup>
                                  </m:sSup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DE" sz="22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045ACD-29C3-84FB-443A-9D070BD50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1" y="4126364"/>
                <a:ext cx="1804853" cy="6801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9127488"/>
      </p:ext>
    </p:extLst>
  </p:cSld>
  <p:clrMapOvr>
    <a:masterClrMapping/>
  </p:clrMapOvr>
</p:sld>
</file>

<file path=ppt/theme/theme1.xml><?xml version="1.0" encoding="utf-8"?>
<a:theme xmlns:a="http://schemas.openxmlformats.org/drawingml/2006/main" name="UM-en-new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M-en-new" id="{59C7D432-8138-4548-A7D7-91E264AD21C6}" vid="{0F7B2386-8E31-8B49-8677-D7DCA01AD3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</Template>
  <TotalTime>35715</TotalTime>
  <Words>8405</Words>
  <Application>Microsoft Macintosh PowerPoint</Application>
  <PresentationFormat>Widescreen</PresentationFormat>
  <Paragraphs>1651</Paragraphs>
  <Slides>77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8" baseType="lpstr">
      <vt:lpstr>.Hiragino Kaku Gothic Interface W3</vt:lpstr>
      <vt:lpstr>Arial</vt:lpstr>
      <vt:lpstr>Calibri</vt:lpstr>
      <vt:lpstr>Cambria Math</vt:lpstr>
      <vt:lpstr>CMBX10</vt:lpstr>
      <vt:lpstr>CMBX12</vt:lpstr>
      <vt:lpstr>Courier New</vt:lpstr>
      <vt:lpstr>Meta Offc Pro</vt:lpstr>
      <vt:lpstr>System Font Regular</vt:lpstr>
      <vt:lpstr>Wingdings</vt:lpstr>
      <vt:lpstr>UM-en-new</vt:lpstr>
      <vt:lpstr>Automated Planning and Acting</vt:lpstr>
      <vt:lpstr>Content: Planning and Acting</vt:lpstr>
      <vt:lpstr>Outline: Decision Making – Structure </vt:lpstr>
      <vt:lpstr>Example: Medical Nanoscale Systems</vt:lpstr>
      <vt:lpstr>Example: Medical Nanoscale Systems as a DecPOMDP</vt:lpstr>
      <vt:lpstr>Reprise: Worst-case Complexity of DecPOMDP</vt:lpstr>
      <vt:lpstr>Agent Types &amp; Partitioned DecPOMDPs</vt:lpstr>
      <vt:lpstr>Counting DecPOMDPs</vt:lpstr>
      <vt:lpstr>Counting DecPOMDPs</vt:lpstr>
      <vt:lpstr>Ismorphic DecPOMDPs</vt:lpstr>
      <vt:lpstr>Interim Summary: Structure by Groups in the Agent Set </vt:lpstr>
      <vt:lpstr>Outline: Decision Making – Structure </vt:lpstr>
      <vt:lpstr>State Space</vt:lpstr>
      <vt:lpstr>Factorisation in General</vt:lpstr>
      <vt:lpstr>Probabilistic Graphical Models (PGMs)</vt:lpstr>
      <vt:lpstr>Dynamic Bayesian Networks</vt:lpstr>
      <vt:lpstr>Dynamic Bayesian Networks: Example</vt:lpstr>
      <vt:lpstr>Factored MDPs</vt:lpstr>
      <vt:lpstr>Factored MDPs: Actions and Rewards</vt:lpstr>
      <vt:lpstr>Factored MDPs: Actions and Rewards</vt:lpstr>
      <vt:lpstr>Factored MDPs: Space Complexity</vt:lpstr>
      <vt:lpstr>Solving Factored MDPs</vt:lpstr>
      <vt:lpstr>Linear Value Functions</vt:lpstr>
      <vt:lpstr>Approximate Policy Iteration with Linear Value Functions</vt:lpstr>
      <vt:lpstr>Approximate Policy Iteration with Linear Value Functions</vt:lpstr>
      <vt:lpstr>Approximate Policy Iteration with Linear Value Functions</vt:lpstr>
      <vt:lpstr>Factored Value Functions</vt:lpstr>
      <vt:lpstr>Factored Value Functions: Use in Q Value Function</vt:lpstr>
      <vt:lpstr>Factored Value Functions: Use in Q Value Function</vt:lpstr>
      <vt:lpstr>Factored Value Functions: Use in LP with Exponentially Many Constraints</vt:lpstr>
      <vt:lpstr>Factored Value Functions: Use in LP with Exponentially Many Constraints</vt:lpstr>
      <vt:lpstr>Factored Value Functions: Use in LP with Exponentially Many Constraints</vt:lpstr>
      <vt:lpstr>Factored POMDP</vt:lpstr>
      <vt:lpstr>Interim Summary: Structure by Features in the State Space</vt:lpstr>
      <vt:lpstr>Outline: Decision Making – Structure </vt:lpstr>
      <vt:lpstr>Acknowledgement</vt:lpstr>
      <vt:lpstr>Motivation: Planning Languages</vt:lpstr>
      <vt:lpstr>Motivation: Benefits of Relational Languages</vt:lpstr>
      <vt:lpstr>Motivation: How to Solve?</vt:lpstr>
      <vt:lpstr>Box World: Full (Relational) Specification</vt:lpstr>
      <vt:lpstr>Solving Ground Box World</vt:lpstr>
      <vt:lpstr>A First-order Solution to Box World</vt:lpstr>
      <vt:lpstr>Situation Calculus</vt:lpstr>
      <vt:lpstr>Situation Calculus: Ingredients</vt:lpstr>
      <vt:lpstr>Situation Calculus: PDDL to Effects</vt:lpstr>
      <vt:lpstr>Situation Calculus: PDDL to Effects</vt:lpstr>
      <vt:lpstr>Frame Problem</vt:lpstr>
      <vt:lpstr>Frame Problem</vt:lpstr>
      <vt:lpstr>Successor State Axioms (SSAs)</vt:lpstr>
      <vt:lpstr>Successor State Axioms (SSAs): Example</vt:lpstr>
      <vt:lpstr>Regression</vt:lpstr>
      <vt:lpstr>Regression: Example</vt:lpstr>
      <vt:lpstr>Regression: Example</vt:lpstr>
      <vt:lpstr>Regression Planning</vt:lpstr>
      <vt:lpstr>Progression and Forward Search?</vt:lpstr>
      <vt:lpstr>Golog: Restricted Plan Search</vt:lpstr>
      <vt:lpstr>Golog: Example</vt:lpstr>
      <vt:lpstr>Interim (Interim) Summary</vt:lpstr>
      <vt:lpstr>First-order MDPs: MDPs</vt:lpstr>
      <vt:lpstr>Policy, Value, Solution</vt:lpstr>
      <vt:lpstr> Value Iteration &amp; Value Function to Policy</vt:lpstr>
      <vt:lpstr>Graphical View</vt:lpstr>
      <vt:lpstr>First-order MDP (FOMDP)</vt:lpstr>
      <vt:lpstr>Stochastic Actions and First-order Decision-theoretic Regression (FODTR)</vt:lpstr>
      <vt:lpstr>FODTR &amp; Q-Functions</vt:lpstr>
      <vt:lpstr>FODTR &amp; Q-Functions</vt:lpstr>
      <vt:lpstr>FODTR &amp; Q-Functions</vt:lpstr>
      <vt:lpstr>Symbolic Dynamic Programming (SDP)</vt:lpstr>
      <vt:lpstr>Value Iteration for t=1,2 of the Box World Example</vt:lpstr>
      <vt:lpstr>First-order Algebraic Decision Diagrams (FOADDs)</vt:lpstr>
      <vt:lpstr>Results for SDP with FOADDs</vt:lpstr>
      <vt:lpstr>Correctness of SDP</vt:lpstr>
      <vt:lpstr>Caveats of First-order Planning</vt:lpstr>
      <vt:lpstr>Caveats of First-order Planning</vt:lpstr>
      <vt:lpstr>A Note on First-order Modelling in Reinforcement Learning</vt:lpstr>
      <vt:lpstr>Interim Summary</vt:lpstr>
      <vt:lpstr>Outline: Decision Making – Structure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 Braun</cp:lastModifiedBy>
  <cp:revision>310</cp:revision>
  <cp:lastPrinted>2021-12-16T09:51:37Z</cp:lastPrinted>
  <dcterms:created xsi:type="dcterms:W3CDTF">2020-02-28T12:43:09Z</dcterms:created>
  <dcterms:modified xsi:type="dcterms:W3CDTF">2023-12-13T09:19:43Z</dcterms:modified>
</cp:coreProperties>
</file>