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93" r:id="rId1"/>
  </p:sldMasterIdLst>
  <p:notesMasterIdLst>
    <p:notesMasterId r:id="rId156"/>
  </p:notesMasterIdLst>
  <p:sldIdLst>
    <p:sldId id="256" r:id="rId2"/>
    <p:sldId id="573" r:id="rId3"/>
    <p:sldId id="258" r:id="rId4"/>
    <p:sldId id="596" r:id="rId5"/>
    <p:sldId id="595" r:id="rId6"/>
    <p:sldId id="597" r:id="rId7"/>
    <p:sldId id="269" r:id="rId8"/>
    <p:sldId id="598" r:id="rId9"/>
    <p:sldId id="464" r:id="rId10"/>
    <p:sldId id="334" r:id="rId11"/>
    <p:sldId id="335" r:id="rId12"/>
    <p:sldId id="336" r:id="rId13"/>
    <p:sldId id="338" r:id="rId14"/>
    <p:sldId id="347" r:id="rId15"/>
    <p:sldId id="599" r:id="rId16"/>
    <p:sldId id="350" r:id="rId17"/>
    <p:sldId id="397" r:id="rId18"/>
    <p:sldId id="600" r:id="rId19"/>
    <p:sldId id="354" r:id="rId20"/>
    <p:sldId id="355" r:id="rId21"/>
    <p:sldId id="356" r:id="rId22"/>
    <p:sldId id="357" r:id="rId23"/>
    <p:sldId id="358" r:id="rId24"/>
    <p:sldId id="359" r:id="rId25"/>
    <p:sldId id="360" r:id="rId26"/>
    <p:sldId id="601" r:id="rId27"/>
    <p:sldId id="362" r:id="rId28"/>
    <p:sldId id="364" r:id="rId29"/>
    <p:sldId id="365" r:id="rId30"/>
    <p:sldId id="398" r:id="rId31"/>
    <p:sldId id="371" r:id="rId32"/>
    <p:sldId id="574" r:id="rId33"/>
    <p:sldId id="575" r:id="rId34"/>
    <p:sldId id="576" r:id="rId35"/>
    <p:sldId id="577" r:id="rId36"/>
    <p:sldId id="373" r:id="rId37"/>
    <p:sldId id="374" r:id="rId38"/>
    <p:sldId id="615" r:id="rId39"/>
    <p:sldId id="639" r:id="rId40"/>
    <p:sldId id="377" r:id="rId41"/>
    <p:sldId id="378" r:id="rId42"/>
    <p:sldId id="312" r:id="rId43"/>
    <p:sldId id="379" r:id="rId44"/>
    <p:sldId id="610" r:id="rId45"/>
    <p:sldId id="482" r:id="rId46"/>
    <p:sldId id="612" r:id="rId47"/>
    <p:sldId id="613" r:id="rId48"/>
    <p:sldId id="611" r:id="rId49"/>
    <p:sldId id="380" r:id="rId50"/>
    <p:sldId id="381" r:id="rId51"/>
    <p:sldId id="643" r:id="rId52"/>
    <p:sldId id="382" r:id="rId53"/>
    <p:sldId id="383" r:id="rId54"/>
    <p:sldId id="403" r:id="rId55"/>
    <p:sldId id="480" r:id="rId56"/>
    <p:sldId id="385" r:id="rId57"/>
    <p:sldId id="386" r:id="rId58"/>
    <p:sldId id="614" r:id="rId59"/>
    <p:sldId id="454" r:id="rId60"/>
    <p:sldId id="609" r:id="rId61"/>
    <p:sldId id="399" r:id="rId62"/>
    <p:sldId id="392" r:id="rId63"/>
    <p:sldId id="393" r:id="rId64"/>
    <p:sldId id="459" r:id="rId65"/>
    <p:sldId id="400" r:id="rId66"/>
    <p:sldId id="621" r:id="rId67"/>
    <p:sldId id="622" r:id="rId68"/>
    <p:sldId id="623" r:id="rId69"/>
    <p:sldId id="628" r:id="rId70"/>
    <p:sldId id="624" r:id="rId71"/>
    <p:sldId id="627" r:id="rId72"/>
    <p:sldId id="470" r:id="rId73"/>
    <p:sldId id="471" r:id="rId74"/>
    <p:sldId id="626" r:id="rId75"/>
    <p:sldId id="402" r:id="rId76"/>
    <p:sldId id="456" r:id="rId77"/>
    <p:sldId id="411" r:id="rId78"/>
    <p:sldId id="406" r:id="rId79"/>
    <p:sldId id="407" r:id="rId80"/>
    <p:sldId id="644" r:id="rId81"/>
    <p:sldId id="483" r:id="rId82"/>
    <p:sldId id="484" r:id="rId83"/>
    <p:sldId id="414" r:id="rId84"/>
    <p:sldId id="415" r:id="rId85"/>
    <p:sldId id="405" r:id="rId86"/>
    <p:sldId id="584" r:id="rId87"/>
    <p:sldId id="640" r:id="rId88"/>
    <p:sldId id="602" r:id="rId89"/>
    <p:sldId id="556" r:id="rId90"/>
    <p:sldId id="461" r:id="rId91"/>
    <p:sldId id="462" r:id="rId92"/>
    <p:sldId id="607" r:id="rId93"/>
    <p:sldId id="424" r:id="rId94"/>
    <p:sldId id="426" r:id="rId95"/>
    <p:sldId id="428" r:id="rId96"/>
    <p:sldId id="645" r:id="rId97"/>
    <p:sldId id="629" r:id="rId98"/>
    <p:sldId id="432" r:id="rId99"/>
    <p:sldId id="474" r:id="rId100"/>
    <p:sldId id="434" r:id="rId101"/>
    <p:sldId id="504" r:id="rId102"/>
    <p:sldId id="646" r:id="rId103"/>
    <p:sldId id="435" r:id="rId104"/>
    <p:sldId id="559" r:id="rId105"/>
    <p:sldId id="439" r:id="rId106"/>
    <p:sldId id="440" r:id="rId107"/>
    <p:sldId id="441" r:id="rId108"/>
    <p:sldId id="442" r:id="rId109"/>
    <p:sldId id="443" r:id="rId110"/>
    <p:sldId id="444" r:id="rId111"/>
    <p:sldId id="445" r:id="rId112"/>
    <p:sldId id="448" r:id="rId113"/>
    <p:sldId id="450" r:id="rId114"/>
    <p:sldId id="539" r:id="rId115"/>
    <p:sldId id="540" r:id="rId116"/>
    <p:sldId id="541" r:id="rId117"/>
    <p:sldId id="571" r:id="rId118"/>
    <p:sldId id="542" r:id="rId119"/>
    <p:sldId id="572" r:id="rId120"/>
    <p:sldId id="543" r:id="rId121"/>
    <p:sldId id="558" r:id="rId122"/>
    <p:sldId id="544" r:id="rId123"/>
    <p:sldId id="545" r:id="rId124"/>
    <p:sldId id="468" r:id="rId125"/>
    <p:sldId id="550" r:id="rId126"/>
    <p:sldId id="604" r:id="rId127"/>
    <p:sldId id="641" r:id="rId128"/>
    <p:sldId id="466" r:id="rId129"/>
    <p:sldId id="580" r:id="rId130"/>
    <p:sldId id="496" r:id="rId131"/>
    <p:sldId id="498" r:id="rId132"/>
    <p:sldId id="497" r:id="rId133"/>
    <p:sldId id="633" r:id="rId134"/>
    <p:sldId id="563" r:id="rId135"/>
    <p:sldId id="564" r:id="rId136"/>
    <p:sldId id="565" r:id="rId137"/>
    <p:sldId id="566" r:id="rId138"/>
    <p:sldId id="579" r:id="rId139"/>
    <p:sldId id="567" r:id="rId140"/>
    <p:sldId id="519" r:id="rId141"/>
    <p:sldId id="522" r:id="rId142"/>
    <p:sldId id="525" r:id="rId143"/>
    <p:sldId id="526" r:id="rId144"/>
    <p:sldId id="568" r:id="rId145"/>
    <p:sldId id="528" r:id="rId146"/>
    <p:sldId id="506" r:id="rId147"/>
    <p:sldId id="634" r:id="rId148"/>
    <p:sldId id="635" r:id="rId149"/>
    <p:sldId id="636" r:id="rId150"/>
    <p:sldId id="637" r:id="rId151"/>
    <p:sldId id="638" r:id="rId152"/>
    <p:sldId id="617" r:id="rId153"/>
    <p:sldId id="616" r:id="rId154"/>
    <p:sldId id="642" r:id="rId1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332B3"/>
    <a:srgbClr val="E7F1F7"/>
    <a:srgbClr val="8F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–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53"/>
    <p:restoredTop sz="89581"/>
  </p:normalViewPr>
  <p:slideViewPr>
    <p:cSldViewPr snapToGrid="0" snapToObjects="1">
      <p:cViewPr varScale="1">
        <p:scale>
          <a:sx n="237" d="100"/>
          <a:sy n="237" d="100"/>
        </p:scale>
        <p:origin x="24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theme" Target="theme/theme1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tableStyles" Target="tableStyles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40429-3676-E144-BAB7-65E862D4716B}" type="datetimeFigureOut">
              <a:rPr lang="en-GB" smtClean="0"/>
              <a:t>20/06/2023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59B5-8531-3849-8B3F-39B2E56DD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031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Keine Seite mit </a:t>
            </a:r>
            <a:r>
              <a:rPr lang="de-DE" dirty="0" err="1"/>
              <a:t>pincount</a:t>
            </a:r>
            <a:r>
              <a:rPr lang="de-DE" dirty="0"/>
              <a:t> = 0? Warten!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13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 Header Referenz auf freien Platz abspeichern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1391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Im Header Referenz auf freien Platz abspeichern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74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Slot </a:t>
            </a:r>
            <a:r>
              <a:rPr lang="de-DE" dirty="0" err="1"/>
              <a:t>directory</a:t>
            </a:r>
            <a:r>
              <a:rPr lang="de-DE" dirty="0"/>
              <a:t> mit Referenz auf Beginn, da keine feste Länge mehr pro Slot</a:t>
            </a:r>
          </a:p>
          <a:p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dirty="0"/>
              <a:t>Was ist mit Änderungen?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6374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Updates: überschreiben, wenn die Länge passt; ans Ende schreiben (damit Datensatz nicht fragmentiert)</a:t>
            </a:r>
          </a:p>
          <a:p>
            <a:endParaRPr lang="de-DE" dirty="0"/>
          </a:p>
          <a:p>
            <a:r>
              <a:rPr lang="de-DE" dirty="0"/>
              <a:t>Auch möglich für Datensätze mit fester Länge, da durch Speicherung der Referenz der Datensatz auf der Seite einfach bewegt werden kann</a:t>
            </a:r>
          </a:p>
          <a:p>
            <a:endParaRPr lang="de-DE" dirty="0"/>
          </a:p>
          <a:p>
            <a:r>
              <a:rPr lang="de-DE" dirty="0"/>
              <a:t>Neuer Datensatz an Slot 2: alter 1723 Platz wird aufgegeben, neuer Datensatz passte da nicht hin; wenn man den behalten möchte: Referenz nicht überschreiben, als ungültig markieren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740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536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Spaltenweise: Wenn man häufig Aggregatsfunktionen auf ganzen Spalten ausrechnet, dann braucht man nur eine Seite sequentiell lesen.</a:t>
            </a:r>
          </a:p>
          <a:p>
            <a:endParaRPr lang="de-DE" dirty="0"/>
          </a:p>
          <a:p>
            <a:r>
              <a:rPr lang="de-DE" dirty="0"/>
              <a:t>Reihenweise: Wenn man zeilenweise Infos braucht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3161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707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Unsortiert</a:t>
            </a:r>
            <a:r>
              <a:rPr lang="en-US" dirty="0"/>
              <a:t>: </a:t>
            </a:r>
            <a:r>
              <a:rPr lang="en-US" dirty="0" err="1"/>
              <a:t>einmal</a:t>
            </a:r>
            <a:r>
              <a:rPr lang="en-US" dirty="0"/>
              <a:t> </a:t>
            </a:r>
            <a:r>
              <a:rPr lang="en-US" dirty="0" err="1"/>
              <a:t>komplett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die </a:t>
            </a:r>
            <a:r>
              <a:rPr lang="en-US" dirty="0" err="1"/>
              <a:t>Liste</a:t>
            </a:r>
            <a:r>
              <a:rPr lang="en-US" dirty="0"/>
              <a:t> </a:t>
            </a:r>
            <a:r>
              <a:rPr lang="en-US" dirty="0" err="1"/>
              <a:t>durch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4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Scan-Phase: Seiten </a:t>
            </a:r>
            <a:r>
              <a:rPr lang="en-US" dirty="0" err="1"/>
              <a:t>hintereinander</a:t>
            </a:r>
            <a:r>
              <a:rPr lang="en-US" dirty="0"/>
              <a:t> in Puffer laden</a:t>
            </a:r>
          </a:p>
          <a:p>
            <a:endParaRPr lang="en-US" dirty="0"/>
          </a:p>
          <a:p>
            <a:r>
              <a:rPr lang="en-US" dirty="0"/>
              <a:t>Bei </a:t>
            </a:r>
            <a:r>
              <a:rPr lang="en-US" dirty="0" err="1"/>
              <a:t>Zugriff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unsortierte</a:t>
            </a:r>
            <a:r>
              <a:rPr lang="en-US" dirty="0"/>
              <a:t> </a:t>
            </a:r>
            <a:r>
              <a:rPr lang="en-US" dirty="0" err="1"/>
              <a:t>Liste</a:t>
            </a:r>
            <a:r>
              <a:rPr lang="en-US" dirty="0"/>
              <a:t>; </a:t>
            </a:r>
            <a:r>
              <a:rPr lang="en-US" dirty="0" err="1"/>
              <a:t>wahlfreier</a:t>
            </a:r>
            <a:r>
              <a:rPr lang="en-US" dirty="0"/>
              <a:t> </a:t>
            </a:r>
            <a:r>
              <a:rPr lang="en-US" dirty="0" err="1"/>
              <a:t>Zugriff</a:t>
            </a:r>
            <a:r>
              <a:rPr lang="en-US" dirty="0"/>
              <a:t> auf Seiten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40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Wissen über DB/Anforderungen/häufige Anfragen nutzen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397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noProof="0" dirty="0"/>
              <a:t>Binäre Suche erlaubte eine Menge von Schlüsseln auszuschließen, weil alles links davon kleiner bzw. rechts davon größer war</a:t>
            </a:r>
          </a:p>
          <a:p>
            <a:endParaRPr lang="de-DE" noProof="0" dirty="0"/>
          </a:p>
          <a:p>
            <a:r>
              <a:rPr lang="de-DE" noProof="0" dirty="0"/>
              <a:t>Binärbaum funktioniert genau so, nur dass der Baum genauso tief ist, wie wir Zugriffe während der Suche hatten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BA0B6-F0B0-E74D-8CF6-9FB9858F48E0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4004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907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10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888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71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69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2"/>
                </a:solidFill>
              </a:rPr>
              <a:t>Was haben wir gewonnen?</a:t>
            </a:r>
          </a:p>
          <a:p>
            <a:pPr lvl="1"/>
            <a:r>
              <a:rPr lang="de-DE" dirty="0"/>
              <a:t>Nicht für jeden Zugriff während der Suche eine eigene Seite laden</a:t>
            </a:r>
          </a:p>
          <a:p>
            <a:pPr lvl="1"/>
            <a:r>
              <a:rPr lang="de-DE" dirty="0"/>
              <a:t>Zudem: Binäre Suche innerhalb einer Indexseite</a:t>
            </a:r>
          </a:p>
          <a:p>
            <a:pPr lvl="1"/>
            <a:r>
              <a:rPr lang="de-DE" dirty="0"/>
              <a:t>Einstiegspunkt nahe Startpunkt gefunden, ab dem sequentiell gelesen werden kann</a:t>
            </a:r>
          </a:p>
          <a:p>
            <a:r>
              <a:rPr lang="de-DE" dirty="0">
                <a:solidFill>
                  <a:schemeClr val="accent2"/>
                </a:solidFill>
              </a:rPr>
              <a:t>Was haben wir bezahlt?</a:t>
            </a:r>
          </a:p>
          <a:p>
            <a:pPr lvl="1"/>
            <a:r>
              <a:rPr lang="de-DE" dirty="0"/>
              <a:t>Speicherplatz für Indexseiten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130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904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kaum</a:t>
            </a:r>
            <a:r>
              <a:rPr lang="en-US" dirty="0"/>
              <a:t> insert ops,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kein</a:t>
            </a:r>
            <a:r>
              <a:rPr lang="en-US" dirty="0"/>
              <a:t> 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86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64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98493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2379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Innere Knoten: Zeiger/Schlüssel im Wechsel</a:t>
            </a:r>
          </a:p>
          <a:p>
            <a:r>
              <a:rPr lang="de-DE" dirty="0"/>
              <a:t>Blattknoten: Schlüssel, </a:t>
            </a:r>
            <a:r>
              <a:rPr lang="de-DE" dirty="0" err="1"/>
              <a:t>rid</a:t>
            </a:r>
            <a:r>
              <a:rPr lang="de-DE" dirty="0"/>
              <a:t> im Wechsel</a:t>
            </a:r>
          </a:p>
          <a:p>
            <a:endParaRPr lang="de-DE" dirty="0"/>
          </a:p>
          <a:p>
            <a:r>
              <a:rPr lang="de-DE" dirty="0"/>
              <a:t>Wie? Lineare Suche von vorn oder Binärsuche, da sortiert (gilt auch für Schlüsselsuche in Indexknoten); etwas aufwendiger durch doppelte Einträge; bei Paar &lt;</a:t>
            </a:r>
            <a:r>
              <a:rPr lang="de-DE" dirty="0" err="1"/>
              <a:t>k</a:t>
            </a:r>
            <a:r>
              <a:rPr lang="de-DE" dirty="0"/>
              <a:t>, {</a:t>
            </a:r>
            <a:r>
              <a:rPr lang="de-DE" dirty="0" err="1"/>
              <a:t>rid</a:t>
            </a:r>
            <a:r>
              <a:rPr lang="de-DE" dirty="0"/>
              <a:t>, ..., </a:t>
            </a:r>
            <a:r>
              <a:rPr lang="de-DE" dirty="0" err="1"/>
              <a:t>rid</a:t>
            </a:r>
            <a:r>
              <a:rPr lang="de-DE" dirty="0"/>
              <a:t>}&gt; aufwendiger, da unterschiedlich lange Paare</a:t>
            </a:r>
          </a:p>
          <a:p>
            <a:endParaRPr lang="de-DE" dirty="0"/>
          </a:p>
          <a:p>
            <a:r>
              <a:rPr lang="de-DE" dirty="0"/>
              <a:t>Bereichsanfrage: </a:t>
            </a:r>
          </a:p>
          <a:p>
            <a:pPr marL="171450" indent="-171450">
              <a:buFontTx/>
              <a:buChar char="-"/>
            </a:pPr>
            <a:r>
              <a:rPr lang="de-DE" dirty="0"/>
              <a:t>Verkettete Liste der Blattseiten abscannen, bis </a:t>
            </a:r>
            <a:r>
              <a:rPr lang="de-DE" dirty="0" err="1"/>
              <a:t>k</a:t>
            </a:r>
            <a:r>
              <a:rPr lang="de-DE" dirty="0"/>
              <a:t> &gt; 6500 und jeweils den Datensatz, der sich hinter </a:t>
            </a:r>
            <a:r>
              <a:rPr lang="de-DE" dirty="0" err="1"/>
              <a:t>rid</a:t>
            </a:r>
            <a:r>
              <a:rPr lang="de-DE" dirty="0"/>
              <a:t> verbirgt, lesen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92414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963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745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570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92325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72371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641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7686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Wert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vorhergehendem</a:t>
            </a:r>
            <a:r>
              <a:rPr lang="en-US" dirty="0"/>
              <a:t> Blatt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umkopiert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gleichem</a:t>
            </a:r>
            <a:r>
              <a:rPr lang="en-US" dirty="0"/>
              <a:t> </a:t>
            </a:r>
            <a:r>
              <a:rPr lang="en-US" dirty="0" err="1"/>
              <a:t>Elternknoten</a:t>
            </a:r>
            <a:r>
              <a:rPr lang="en-US" dirty="0"/>
              <a:t>: </a:t>
            </a:r>
            <a:r>
              <a:rPr lang="en-US" dirty="0" err="1"/>
              <a:t>Diesen</a:t>
            </a:r>
            <a:r>
              <a:rPr lang="en-US" dirty="0"/>
              <a:t> Wert </a:t>
            </a:r>
            <a:r>
              <a:rPr lang="en-US" dirty="0" err="1"/>
              <a:t>als</a:t>
            </a:r>
            <a:r>
              <a:rPr lang="en-US" dirty="0"/>
              <a:t> k in den </a:t>
            </a:r>
            <a:r>
              <a:rPr lang="en-US" dirty="0" err="1"/>
              <a:t>Elternknoten</a:t>
            </a:r>
            <a:r>
              <a:rPr lang="en-US" dirty="0"/>
              <a:t> an den Platz, der die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Blätter</a:t>
            </a:r>
            <a:r>
              <a:rPr lang="en-US" dirty="0"/>
              <a:t> </a:t>
            </a:r>
            <a:r>
              <a:rPr lang="en-US" dirty="0" err="1"/>
              <a:t>trennt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Wert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vorhergehendem</a:t>
            </a:r>
            <a:r>
              <a:rPr lang="en-US" dirty="0"/>
              <a:t> Blatt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umkopiert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unterschiedlichen</a:t>
            </a:r>
            <a:r>
              <a:rPr lang="en-US" dirty="0"/>
              <a:t> </a:t>
            </a:r>
            <a:r>
              <a:rPr lang="en-US" dirty="0" err="1"/>
              <a:t>Elternknoten</a:t>
            </a:r>
            <a:r>
              <a:rPr lang="en-US" dirty="0"/>
              <a:t>: </a:t>
            </a:r>
            <a:r>
              <a:rPr lang="en-US" dirty="0" err="1"/>
              <a:t>Diesen</a:t>
            </a:r>
            <a:r>
              <a:rPr lang="en-US" dirty="0"/>
              <a:t> Wert </a:t>
            </a:r>
            <a:r>
              <a:rPr lang="en-US" dirty="0" err="1"/>
              <a:t>als</a:t>
            </a:r>
            <a:r>
              <a:rPr lang="en-US" dirty="0"/>
              <a:t> k in den </a:t>
            </a:r>
            <a:r>
              <a:rPr lang="en-US" dirty="0" err="1"/>
              <a:t>Großelternknoten</a:t>
            </a:r>
            <a:r>
              <a:rPr lang="en-US" dirty="0"/>
              <a:t> an den Platz, der die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Nachfahren</a:t>
            </a:r>
            <a:r>
              <a:rPr lang="en-US" dirty="0"/>
              <a:t> </a:t>
            </a:r>
            <a:r>
              <a:rPr lang="en-US" dirty="0" err="1"/>
              <a:t>trennt</a:t>
            </a:r>
            <a:endParaRPr lang="en-US" dirty="0"/>
          </a:p>
          <a:p>
            <a:endParaRPr lang="en-US" dirty="0"/>
          </a:p>
          <a:p>
            <a:r>
              <a:rPr lang="en-US" dirty="0"/>
              <a:t>Wert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nachfolgendem</a:t>
            </a:r>
            <a:r>
              <a:rPr lang="en-US" dirty="0"/>
              <a:t> Blatt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umkopiert</a:t>
            </a:r>
            <a:r>
              <a:rPr lang="en-US" dirty="0"/>
              <a:t> </a:t>
            </a:r>
            <a:r>
              <a:rPr lang="en-US" dirty="0" err="1"/>
              <a:t>bei</a:t>
            </a:r>
            <a:r>
              <a:rPr lang="en-US" dirty="0"/>
              <a:t> </a:t>
            </a:r>
            <a:r>
              <a:rPr lang="en-US" dirty="0" err="1"/>
              <a:t>gleichem</a:t>
            </a:r>
            <a:r>
              <a:rPr lang="en-US" dirty="0"/>
              <a:t> </a:t>
            </a:r>
            <a:r>
              <a:rPr lang="en-US" dirty="0" err="1"/>
              <a:t>Elternknoten</a:t>
            </a:r>
            <a:r>
              <a:rPr lang="en-US" dirty="0"/>
              <a:t>: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kleinster</a:t>
            </a:r>
            <a:r>
              <a:rPr lang="en-US" dirty="0"/>
              <a:t> Wert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nachfolgenden</a:t>
            </a:r>
            <a:r>
              <a:rPr lang="en-US" dirty="0"/>
              <a:t> Blatt </a:t>
            </a:r>
            <a:r>
              <a:rPr lang="en-US" dirty="0" err="1"/>
              <a:t>als</a:t>
            </a:r>
            <a:r>
              <a:rPr lang="en-US" dirty="0"/>
              <a:t> k in den </a:t>
            </a:r>
            <a:r>
              <a:rPr lang="en-US" dirty="0" err="1"/>
              <a:t>Elternknoten</a:t>
            </a:r>
            <a:r>
              <a:rPr lang="en-US" dirty="0"/>
              <a:t> an den Platz, der die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Blätter</a:t>
            </a:r>
            <a:r>
              <a:rPr lang="en-US" dirty="0"/>
              <a:t> </a:t>
            </a:r>
            <a:r>
              <a:rPr lang="en-US" dirty="0" err="1"/>
              <a:t>trennt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Wert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nachfolgendem</a:t>
            </a:r>
            <a:r>
              <a:rPr lang="en-US" dirty="0"/>
              <a:t> Blatt </a:t>
            </a:r>
            <a:r>
              <a:rPr lang="en-US" dirty="0" err="1"/>
              <a:t>wird</a:t>
            </a:r>
            <a:r>
              <a:rPr lang="en-US" dirty="0"/>
              <a:t> </a:t>
            </a:r>
            <a:r>
              <a:rPr lang="en-US" dirty="0" err="1"/>
              <a:t>umkopiert</a:t>
            </a:r>
            <a:r>
              <a:rPr lang="en-US" dirty="0"/>
              <a:t>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unterschiedlichen</a:t>
            </a:r>
            <a:r>
              <a:rPr lang="en-US" dirty="0"/>
              <a:t> </a:t>
            </a:r>
            <a:r>
              <a:rPr lang="en-US" dirty="0" err="1"/>
              <a:t>Elternknoten</a:t>
            </a:r>
            <a:r>
              <a:rPr lang="en-US" dirty="0"/>
              <a:t>: </a:t>
            </a:r>
            <a:r>
              <a:rPr lang="en-US" dirty="0" err="1"/>
              <a:t>Neuer</a:t>
            </a:r>
            <a:r>
              <a:rPr lang="en-US" dirty="0"/>
              <a:t> </a:t>
            </a:r>
            <a:r>
              <a:rPr lang="en-US" dirty="0" err="1"/>
              <a:t>kleinster</a:t>
            </a:r>
            <a:r>
              <a:rPr lang="en-US" dirty="0"/>
              <a:t> Wert </a:t>
            </a:r>
            <a:r>
              <a:rPr lang="en-US" dirty="0" err="1"/>
              <a:t>im</a:t>
            </a:r>
            <a:r>
              <a:rPr lang="en-US" dirty="0"/>
              <a:t> </a:t>
            </a:r>
            <a:r>
              <a:rPr lang="en-US" dirty="0" err="1"/>
              <a:t>nachfolgenden</a:t>
            </a:r>
            <a:r>
              <a:rPr lang="en-US" dirty="0"/>
              <a:t> Blatt </a:t>
            </a:r>
            <a:r>
              <a:rPr lang="en-US" dirty="0" err="1"/>
              <a:t>als</a:t>
            </a:r>
            <a:r>
              <a:rPr lang="en-US" dirty="0"/>
              <a:t> k in den </a:t>
            </a:r>
            <a:r>
              <a:rPr lang="en-US" dirty="0" err="1"/>
              <a:t>Großelternknoten</a:t>
            </a:r>
            <a:r>
              <a:rPr lang="en-US" dirty="0"/>
              <a:t> an den Platz, der die </a:t>
            </a:r>
            <a:r>
              <a:rPr lang="en-US" dirty="0" err="1"/>
              <a:t>beiden</a:t>
            </a:r>
            <a:r>
              <a:rPr lang="en-US" dirty="0"/>
              <a:t> </a:t>
            </a:r>
            <a:r>
              <a:rPr lang="en-US" dirty="0" err="1"/>
              <a:t>Nachfahren</a:t>
            </a:r>
            <a:r>
              <a:rPr lang="en-US" dirty="0"/>
              <a:t> </a:t>
            </a:r>
            <a:r>
              <a:rPr lang="en-US" dirty="0" err="1"/>
              <a:t>trennt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109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alles in den Hauptspeicher passt, dann fallen Puffer/Zugriffsüberlegungen weg</a:t>
            </a:r>
          </a:p>
          <a:p>
            <a:r>
              <a:rPr lang="de-DE" dirty="0"/>
              <a:t>Dann muss man sich „nur“ überlegen, wie man sicherstellt, dass Daten nicht verloren gehen bei unvorhergesehenem Systemabsturz (nächstes Mal)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0929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6240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4518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199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8105 </a:t>
            </a:r>
            <a:r>
              <a:rPr lang="en-US" dirty="0" err="1"/>
              <a:t>ist</a:t>
            </a:r>
            <a:r>
              <a:rPr lang="en-US" dirty="0"/>
              <a:t> Separator, der </a:t>
            </a:r>
            <a:r>
              <a:rPr lang="en-US" dirty="0" err="1"/>
              <a:t>nicht</a:t>
            </a:r>
            <a:r>
              <a:rPr lang="en-US" dirty="0"/>
              <a:t> </a:t>
            </a:r>
            <a:r>
              <a:rPr lang="en-US" dirty="0" err="1"/>
              <a:t>mehr</a:t>
            </a:r>
            <a:r>
              <a:rPr lang="en-US" dirty="0"/>
              <a:t> </a:t>
            </a:r>
            <a:r>
              <a:rPr lang="en-US" dirty="0" err="1"/>
              <a:t>zwei</a:t>
            </a:r>
            <a:r>
              <a:rPr lang="en-US" dirty="0"/>
              <a:t> Seiten </a:t>
            </a:r>
            <a:r>
              <a:rPr lang="en-US" dirty="0" err="1"/>
              <a:t>trennt</a:t>
            </a:r>
            <a:r>
              <a:rPr lang="en-US" dirty="0"/>
              <a:t>, </a:t>
            </a:r>
            <a:r>
              <a:rPr lang="en-US" dirty="0" err="1"/>
              <a:t>weil</a:t>
            </a:r>
            <a:r>
              <a:rPr lang="en-US" dirty="0"/>
              <a:t> die </a:t>
            </a:r>
            <a:r>
              <a:rPr lang="en-US" dirty="0" err="1"/>
              <a:t>verschmolzen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sind</a:t>
            </a:r>
            <a:r>
              <a:rPr lang="en-US" dirty="0"/>
              <a:t>.</a:t>
            </a:r>
          </a:p>
          <a:p>
            <a:r>
              <a:rPr lang="en-US" dirty="0"/>
              <a:t>8105 muss </a:t>
            </a:r>
            <a:r>
              <a:rPr lang="en-US" dirty="0" err="1"/>
              <a:t>gelöscht</a:t>
            </a:r>
            <a:r>
              <a:rPr lang="en-US" dirty="0"/>
              <a:t> </a:t>
            </a:r>
            <a:r>
              <a:rPr lang="en-US" dirty="0" err="1"/>
              <a:t>werden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2678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273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94025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163409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Viele Datenseiten müssen geladen werden (wahlfreier Zugriff)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149055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Sequentielles</a:t>
            </a:r>
            <a:r>
              <a:rPr lang="en-US" dirty="0"/>
              <a:t> </a:t>
            </a:r>
            <a:r>
              <a:rPr lang="en-US" dirty="0" err="1"/>
              <a:t>Lesen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Aufwand</a:t>
            </a:r>
            <a:r>
              <a:rPr lang="en-US" dirty="0"/>
              <a:t> die </a:t>
            </a:r>
            <a:r>
              <a:rPr lang="en-US" dirty="0" err="1"/>
              <a:t>Dateien</a:t>
            </a:r>
            <a:r>
              <a:rPr lang="en-US" dirty="0"/>
              <a:t> </a:t>
            </a:r>
            <a:r>
              <a:rPr lang="en-US" dirty="0" err="1"/>
              <a:t>sortiert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halten</a:t>
            </a:r>
            <a:r>
              <a:rPr lang="en-US" dirty="0"/>
              <a:t>, </a:t>
            </a:r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Änderungen</a:t>
            </a:r>
            <a:r>
              <a:rPr lang="en-US" dirty="0"/>
              <a:t> </a:t>
            </a:r>
            <a:r>
              <a:rPr lang="en-US" dirty="0" err="1"/>
              <a:t>gibt</a:t>
            </a:r>
            <a:endParaRPr lang="en-US" dirty="0"/>
          </a:p>
          <a:p>
            <a:r>
              <a:rPr lang="en-US" dirty="0" err="1"/>
              <a:t>Gibt</a:t>
            </a:r>
            <a:r>
              <a:rPr lang="en-US" dirty="0"/>
              <a:t>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Sortierung</a:t>
            </a:r>
            <a:r>
              <a:rPr lang="en-US" dirty="0"/>
              <a:t> (</a:t>
            </a:r>
            <a:r>
              <a:rPr lang="en-US" dirty="0" err="1"/>
              <a:t>wenn</a:t>
            </a:r>
            <a:r>
              <a:rPr lang="en-US" dirty="0"/>
              <a:t> </a:t>
            </a:r>
            <a:r>
              <a:rPr lang="en-US" dirty="0" err="1"/>
              <a:t>mehrere</a:t>
            </a:r>
            <a:r>
              <a:rPr lang="en-US" dirty="0"/>
              <a:t> </a:t>
            </a:r>
            <a:r>
              <a:rPr lang="en-US" dirty="0" err="1"/>
              <a:t>Sortierungsanfragen</a:t>
            </a:r>
            <a:r>
              <a:rPr lang="en-US" dirty="0"/>
              <a:t> </a:t>
            </a:r>
            <a:r>
              <a:rPr lang="en-US" dirty="0" err="1"/>
              <a:t>kommen</a:t>
            </a:r>
            <a:r>
              <a:rPr lang="en-US" dirty="0"/>
              <a:t>,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kann</a:t>
            </a:r>
            <a:r>
              <a:rPr lang="en-US" dirty="0"/>
              <a:t> man das </a:t>
            </a:r>
            <a:r>
              <a:rPr lang="en-US" dirty="0" err="1"/>
              <a:t>nur</a:t>
            </a:r>
            <a:r>
              <a:rPr lang="en-US" dirty="0"/>
              <a:t> </a:t>
            </a:r>
            <a:r>
              <a:rPr lang="en-US" dirty="0" err="1"/>
              <a:t>für</a:t>
            </a:r>
            <a:r>
              <a:rPr lang="en-US" dirty="0"/>
              <a:t> </a:t>
            </a:r>
            <a:r>
              <a:rPr lang="en-US" dirty="0" err="1"/>
              <a:t>eine</a:t>
            </a:r>
            <a:r>
              <a:rPr lang="en-US" dirty="0"/>
              <a:t> permanent </a:t>
            </a:r>
            <a:r>
              <a:rPr lang="en-US" dirty="0" err="1"/>
              <a:t>gespeichert</a:t>
            </a:r>
            <a:r>
              <a:rPr lang="en-US" dirty="0"/>
              <a:t> </a:t>
            </a:r>
            <a:r>
              <a:rPr lang="en-US" dirty="0" err="1"/>
              <a:t>halten</a:t>
            </a:r>
            <a:r>
              <a:rPr lang="en-US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704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Strings: Vergleiche teuer bei langen Strings</a:t>
            </a:r>
          </a:p>
          <a:p>
            <a:r>
              <a:rPr lang="de-DE" dirty="0"/>
              <a:t>Nicht komplette Liste durchgehen, sondern nur die im </a:t>
            </a:r>
            <a:r>
              <a:rPr lang="de-DE" dirty="0" err="1"/>
              <a:t>Bucket</a:t>
            </a:r>
            <a:endParaRPr lang="de-DE" dirty="0"/>
          </a:p>
          <a:p>
            <a:endParaRPr lang="de-DE" dirty="0"/>
          </a:p>
          <a:p>
            <a:r>
              <a:rPr lang="de-DE" dirty="0"/>
              <a:t>Hashfunktion Beispiel 1: Erster Buchstabe des Standorts als Hashfunktion; nur noch Teilliste, einfach zu berechnen, wenn eindeutig: genau die Datensätze in </a:t>
            </a:r>
            <a:r>
              <a:rPr lang="de-DE" dirty="0" err="1"/>
              <a:t>Bucket</a:t>
            </a:r>
            <a:r>
              <a:rPr lang="de-DE" dirty="0"/>
              <a:t> gehören zum Resultat</a:t>
            </a:r>
          </a:p>
          <a:p>
            <a:endParaRPr lang="de-DE" dirty="0"/>
          </a:p>
          <a:p>
            <a:r>
              <a:rPr lang="de-DE" dirty="0"/>
              <a:t>Hashfunktion Beispiel 2: </a:t>
            </a:r>
            <a:r>
              <a:rPr lang="de-DE" dirty="0" err="1"/>
              <a:t>Kunden_ID</a:t>
            </a:r>
            <a:r>
              <a:rPr lang="de-DE" dirty="0"/>
              <a:t> als </a:t>
            </a:r>
            <a:r>
              <a:rPr lang="de-DE" dirty="0" err="1"/>
              <a:t>key</a:t>
            </a:r>
            <a:r>
              <a:rPr lang="de-DE" dirty="0"/>
              <a:t>; Auftragsdatensätze in </a:t>
            </a:r>
            <a:r>
              <a:rPr lang="de-DE" dirty="0" err="1"/>
              <a:t>Buckets</a:t>
            </a:r>
            <a:r>
              <a:rPr lang="de-DE" dirty="0"/>
              <a:t> verteilt; mit </a:t>
            </a:r>
            <a:r>
              <a:rPr lang="de-DE" dirty="0" err="1"/>
              <a:t>Kunden_ID</a:t>
            </a:r>
            <a:r>
              <a:rPr lang="de-DE" dirty="0"/>
              <a:t> von IBM </a:t>
            </a:r>
            <a:r>
              <a:rPr lang="de-DE" dirty="0" err="1"/>
              <a:t>Bucket</a:t>
            </a:r>
            <a:r>
              <a:rPr lang="de-DE" dirty="0"/>
              <a:t> von Auftragsdatensätzen gefunden, die alle IBM Aufträge beinhalten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62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accent1"/>
                </a:solidFill>
              </a:rPr>
              <a:t>t</a:t>
            </a:r>
            <a:r>
              <a:rPr lang="de-DE" baseline="-25000" dirty="0" err="1">
                <a:solidFill>
                  <a:schemeClr val="accent1"/>
                </a:solidFill>
              </a:rPr>
              <a:t>r</a:t>
            </a:r>
            <a:r>
              <a:rPr lang="de-DE" baseline="-25000" dirty="0">
                <a:solidFill>
                  <a:schemeClr val="accent1"/>
                </a:solidFill>
              </a:rPr>
              <a:t> </a:t>
            </a:r>
            <a:r>
              <a:rPr lang="de-DE" baseline="0" dirty="0">
                <a:solidFill>
                  <a:schemeClr val="accent1"/>
                </a:solidFill>
              </a:rPr>
              <a:t>= 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4.17 </a:t>
            </a:r>
            <a:r>
              <a:rPr lang="de-DE" sz="1200" dirty="0" err="1">
                <a:solidFill>
                  <a:schemeClr val="accent1">
                    <a:lumMod val="50000"/>
                  </a:schemeClr>
                </a:solidFill>
              </a:rPr>
              <a:t>ms</a:t>
            </a:r>
            <a:endParaRPr lang="de-DE" sz="1200" dirty="0">
              <a:solidFill>
                <a:schemeClr val="accent1">
                  <a:lumMod val="50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 err="1">
                <a:solidFill>
                  <a:schemeClr val="accent1"/>
                </a:solidFill>
              </a:rPr>
              <a:t>t</a:t>
            </a:r>
            <a:r>
              <a:rPr lang="de-DE" baseline="-25000" dirty="0" err="1">
                <a:solidFill>
                  <a:schemeClr val="accent1"/>
                </a:solidFill>
              </a:rPr>
              <a:t>tr</a:t>
            </a:r>
            <a:r>
              <a:rPr lang="de-DE" baseline="-25000" dirty="0">
                <a:solidFill>
                  <a:schemeClr val="accent1"/>
                </a:solidFill>
              </a:rPr>
              <a:t> </a:t>
            </a:r>
            <a:r>
              <a:rPr lang="de-DE" baseline="0" dirty="0">
                <a:solidFill>
                  <a:schemeClr val="accent1"/>
                </a:solidFill>
              </a:rPr>
              <a:t>= </a:t>
            </a:r>
            <a:r>
              <a:rPr lang="de-DE" sz="1200" baseline="0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r>
              <a:rPr lang="de-DE" sz="1200" dirty="0">
                <a:solidFill>
                  <a:schemeClr val="accent1">
                    <a:lumMod val="50000"/>
                  </a:schemeClr>
                </a:solidFill>
              </a:rPr>
              <a:t>.16 </a:t>
            </a:r>
            <a:r>
              <a:rPr lang="de-DE" sz="1200" dirty="0" err="1">
                <a:solidFill>
                  <a:schemeClr val="accent1">
                    <a:lumMod val="50000"/>
                  </a:schemeClr>
                </a:solidFill>
              </a:rPr>
              <a:t>ms</a:t>
            </a:r>
            <a:endParaRPr lang="de-DE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1990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3123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Wie schaffen wir das jetzt effizient?</a:t>
            </a:r>
          </a:p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7017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Wenn alles in den Hauptspeicher passt, ist super (wenn Daten zu groß sind, dann geht es halt nicht)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3230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2473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Übungsaufgabe 4, Blatt 8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98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5370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nl</a:t>
            </a:r>
            <a:r>
              <a:rPr lang="de-DE" dirty="0"/>
              <a:t>: </a:t>
            </a:r>
            <a:r>
              <a:rPr lang="de-DE" dirty="0" err="1"/>
              <a:t>nested</a:t>
            </a:r>
            <a:r>
              <a:rPr lang="de-DE" dirty="0"/>
              <a:t> </a:t>
            </a:r>
            <a:r>
              <a:rPr lang="de-DE" dirty="0" err="1"/>
              <a:t>loop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077892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R-Block Hashtabelle, da die für alle S-Blöcke genutzt werden kann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534763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Tabelle </a:t>
            </a:r>
            <a:r>
              <a:rPr lang="de-DE" dirty="0" err="1"/>
              <a:t>Auträge</a:t>
            </a:r>
            <a:r>
              <a:rPr lang="de-DE" dirty="0"/>
              <a:t>: Index mit Schlüssel </a:t>
            </a:r>
            <a:r>
              <a:rPr lang="de-DE" dirty="0" err="1"/>
              <a:t>Kunden_ID</a:t>
            </a:r>
            <a:endParaRPr lang="de-DE" dirty="0"/>
          </a:p>
          <a:p>
            <a:endParaRPr lang="de-DE" dirty="0"/>
          </a:p>
          <a:p>
            <a:r>
              <a:rPr lang="de-DE" dirty="0" err="1"/>
              <a:t>Kunden_IDs</a:t>
            </a:r>
            <a:r>
              <a:rPr lang="de-DE" dirty="0"/>
              <a:t> als Suchschlüssel vom Output der Selektion</a:t>
            </a:r>
          </a:p>
          <a:p>
            <a:endParaRPr lang="de-DE" dirty="0"/>
          </a:p>
          <a:p>
            <a:r>
              <a:rPr lang="de-DE" dirty="0"/>
              <a:t>In Index: Suchschlüssel liefert passende Aufträge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869454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Aufträge und Resultat der Selektion sortieren, </a:t>
            </a:r>
            <a:r>
              <a:rPr lang="de-DE"/>
              <a:t>dann joinen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958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228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1294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Merge-Sort</a:t>
            </a:r>
            <a:r>
              <a:rPr lang="de-DE" dirty="0"/>
              <a:t>: Erst am Ende wirklich sortiert (bei </a:t>
            </a:r>
            <a:r>
              <a:rPr lang="de-DE" dirty="0" err="1"/>
              <a:t>Selection</a:t>
            </a:r>
            <a:r>
              <a:rPr lang="de-DE" dirty="0"/>
              <a:t> </a:t>
            </a:r>
            <a:r>
              <a:rPr lang="de-DE" dirty="0" err="1"/>
              <a:t>Sort</a:t>
            </a:r>
            <a:r>
              <a:rPr lang="de-DE" dirty="0"/>
              <a:t> wird das kleinste Element aus Liste gesucht -&gt; hoher Aufwand, aber das Element kann schon weitergegeben werden)</a:t>
            </a:r>
          </a:p>
          <a:p>
            <a:endParaRPr lang="de-DE" dirty="0"/>
          </a:p>
          <a:p>
            <a:r>
              <a:rPr lang="de-DE" dirty="0"/>
              <a:t>Hash-</a:t>
            </a:r>
            <a:r>
              <a:rPr lang="de-DE" dirty="0" err="1"/>
              <a:t>Join</a:t>
            </a:r>
            <a:r>
              <a:rPr lang="de-DE" dirty="0"/>
              <a:t>: Wenn eine Partition fertig, dann kann der Operator erste </a:t>
            </a:r>
            <a:r>
              <a:rPr lang="de-DE" dirty="0" err="1"/>
              <a:t>Zwischergebnisse</a:t>
            </a:r>
            <a:r>
              <a:rPr lang="de-DE" dirty="0"/>
              <a:t> ausgeben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00777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327129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TPCH benchmark DB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7794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Anzahl verschiedener Werte: „UNIQUE Anfrage auf Spalte“, maximal: Domäne von A (wenn endlich), Anzahl an Werten in Index</a:t>
            </a:r>
          </a:p>
          <a:p>
            <a:endParaRPr lang="de-DE" dirty="0"/>
          </a:p>
          <a:p>
            <a:r>
              <a:rPr lang="de-DE" dirty="0"/>
              <a:t>1/10: Abschätzung basierend auf Daten machen; 1/10 ist willkürlich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005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660131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Bei Primärschlüssel: Für jedes s gibt es ein Gegenstück in R ➝ |S|</a:t>
            </a:r>
          </a:p>
          <a:p>
            <a:r>
              <a:rPr lang="en-DE" dirty="0"/>
              <a:t>Bei sonstigen Fremdschlüsseln: Größe des Kreuzproduktes, aber “normalisiert” mit A</a:t>
            </a:r>
            <a:r>
              <a:rPr lang="en-GB" dirty="0"/>
              <a:t>n</a:t>
            </a:r>
            <a:r>
              <a:rPr lang="en-DE" dirty="0"/>
              <a:t>zahl an Werten in referenzierter Spalte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9876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vierte von links unten: zwei 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95364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Letzter Punkt: Da KundenID Primärschlüssel in k und |k|=150.000, vernünftige Annahme, dass es max. 150000 unterschiedliche KundenIDs in a gibt</a:t>
            </a:r>
          </a:p>
          <a:p>
            <a:endParaRPr lang="en-DE" dirty="0"/>
          </a:p>
          <a:p>
            <a:r>
              <a:rPr lang="en-DE" dirty="0"/>
              <a:t>|a|/V(kID,s)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16200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|j|/V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361198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endParaRPr lang="en-GB" dirty="0"/>
          </a:p>
          <a:p>
            <a:r>
              <a:rPr lang="de-DE" dirty="0"/>
              <a:t>Verstehen, wie Anfragen im Hintergrund bearbeitet werden und dadurch Probleme erkennen</a:t>
            </a:r>
          </a:p>
          <a:p>
            <a:r>
              <a:rPr lang="de-DE" dirty="0"/>
              <a:t>Verstehen, wann und warum Indices in Datenbanken eingesetzt werden</a:t>
            </a:r>
          </a:p>
          <a:p>
            <a:r>
              <a:rPr lang="de-DE" dirty="0"/>
              <a:t>Relevante Indexstrukturen für Datenbanksysteme verstehen</a:t>
            </a:r>
          </a:p>
          <a:p>
            <a:r>
              <a:rPr lang="de-DE" dirty="0"/>
              <a:t>Anfragepläne verstehen und Möglichkeiten zur Optimierung erkennen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517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7964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Nötig, damit System weiß, ob man die Seite schreiben muss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10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- Wenn </a:t>
            </a:r>
            <a:r>
              <a:rPr lang="de-DE" dirty="0" err="1"/>
              <a:t>pincount</a:t>
            </a:r>
            <a:r>
              <a:rPr lang="de-DE" dirty="0"/>
              <a:t> != 0, brauchen Prozesse die Seite noch</a:t>
            </a:r>
          </a:p>
          <a:p>
            <a:r>
              <a:rPr lang="de-DE" dirty="0"/>
              <a:t>- Außerdem: Wenn der Platz noch nicht gebraucht wird, kann die Seite da liegen bleiben und schnell wieder genutzt werden, da kein </a:t>
            </a:r>
            <a:r>
              <a:rPr lang="de-DE" dirty="0" err="1"/>
              <a:t>Neuladen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577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Logo">
            <a:extLst>
              <a:ext uri="{FF2B5EF4-FFF2-40B4-BE49-F238E27FC236}">
                <a16:creationId xmlns:a16="http://schemas.microsoft.com/office/drawing/2014/main" id="{179B03B2-EBED-5847-BE81-4E66985BD731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651249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4631598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90386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2963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951387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1340769"/>
            <a:ext cx="10363200" cy="2169195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272203"/>
          </a:xfrm>
          <a:solidFill>
            <a:schemeClr val="bg2"/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3197">
                <a:solidFill>
                  <a:schemeClr val="bg1"/>
                </a:solidFill>
              </a:defRPr>
            </a:lvl1pPr>
            <a:lvl2pPr marL="456743" indent="0" algn="ctr">
              <a:buNone/>
              <a:defRPr sz="1998"/>
            </a:lvl2pPr>
            <a:lvl3pPr marL="913486" indent="0" algn="ctr">
              <a:buNone/>
              <a:defRPr sz="1798"/>
            </a:lvl3pPr>
            <a:lvl4pPr marL="1370228" indent="0" algn="ctr">
              <a:buNone/>
              <a:defRPr sz="1598"/>
            </a:lvl4pPr>
            <a:lvl5pPr marL="1826971" indent="0" algn="ctr">
              <a:buNone/>
              <a:defRPr sz="1598"/>
            </a:lvl5pPr>
            <a:lvl6pPr marL="2283714" indent="0" algn="ctr">
              <a:buNone/>
              <a:defRPr sz="1598"/>
            </a:lvl6pPr>
            <a:lvl7pPr marL="2740457" indent="0" algn="ctr">
              <a:buNone/>
              <a:defRPr sz="1598"/>
            </a:lvl7pPr>
            <a:lvl8pPr marL="3197200" indent="0" algn="ctr">
              <a:buNone/>
              <a:defRPr sz="1598"/>
            </a:lvl8pPr>
            <a:lvl9pPr marL="3653942" indent="0" algn="ctr">
              <a:buNone/>
              <a:defRPr sz="159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0DEB978-30E1-904C-83B5-37E2717C4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24001" y="4874243"/>
            <a:ext cx="9144000" cy="658813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2398"/>
            </a:lvl1pPr>
            <a:lvl2pPr marL="456743" indent="0">
              <a:buNone/>
              <a:defRPr/>
            </a:lvl2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456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3448217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76A76F-5263-E54F-A1AB-E262E0803E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607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3503084" y="6400800"/>
            <a:ext cx="1631949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e-DE"/>
              <a:t>Anfrageverarbeitung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178300" y="6400800"/>
            <a:ext cx="38608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de-DE"/>
              <a:t>T. Braun - Datenbanken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1195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D233BC18-2C2C-5943-9575-56EEFC9959B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6279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49" name="Logo">
            <a:extLst>
              <a:ext uri="{FF2B5EF4-FFF2-40B4-BE49-F238E27FC236}">
                <a16:creationId xmlns:a16="http://schemas.microsoft.com/office/drawing/2014/main" id="{CD0DA697-2C40-B34B-863E-4D020E1380A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65056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8D8D12B4-6FC9-5049-B450-BF9A432CF1A0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</p:spTree>
    <p:extLst>
      <p:ext uri="{BB962C8B-B14F-4D97-AF65-F5344CB8AC3E}">
        <p14:creationId xmlns:p14="http://schemas.microsoft.com/office/powerpoint/2010/main" val="3525532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Logo">
            <a:extLst>
              <a:ext uri="{FF2B5EF4-FFF2-40B4-BE49-F238E27FC236}">
                <a16:creationId xmlns:a16="http://schemas.microsoft.com/office/drawing/2014/main" id="{4672C089-FB2C-964E-9999-28061477004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</p:spTree>
    <p:extLst>
      <p:ext uri="{BB962C8B-B14F-4D97-AF65-F5344CB8AC3E}">
        <p14:creationId xmlns:p14="http://schemas.microsoft.com/office/powerpoint/2010/main" val="29265892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Logo">
            <a:extLst>
              <a:ext uri="{FF2B5EF4-FFF2-40B4-BE49-F238E27FC236}">
                <a16:creationId xmlns:a16="http://schemas.microsoft.com/office/drawing/2014/main" id="{5838021F-306A-1641-8435-E83EC810637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6" y="304199"/>
            <a:ext cx="269719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</p:spTree>
    <p:extLst>
      <p:ext uri="{BB962C8B-B14F-4D97-AF65-F5344CB8AC3E}">
        <p14:creationId xmlns:p14="http://schemas.microsoft.com/office/powerpoint/2010/main" val="1020517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5675896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608105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512583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01" name="Logo">
            <a:extLst>
              <a:ext uri="{FF2B5EF4-FFF2-40B4-BE49-F238E27FC236}">
                <a16:creationId xmlns:a16="http://schemas.microsoft.com/office/drawing/2014/main" id="{03F2C863-AB4B-0042-B635-635A91C8D5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304200"/>
            <a:ext cx="1438502" cy="41580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897522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1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17" Type="http://schemas.openxmlformats.org/officeDocument/2006/relationships/image" Target="../media/image120.png"/><Relationship Id="rId2" Type="http://schemas.openxmlformats.org/officeDocument/2006/relationships/image" Target="../media/image105.png"/><Relationship Id="rId16" Type="http://schemas.openxmlformats.org/officeDocument/2006/relationships/image" Target="../media/image119.png"/><Relationship Id="rId20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10" Type="http://schemas.openxmlformats.org/officeDocument/2006/relationships/image" Target="../media/image113.png"/><Relationship Id="rId19" Type="http://schemas.openxmlformats.org/officeDocument/2006/relationships/image" Target="../media/image122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24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19" Type="http://schemas.openxmlformats.org/officeDocument/2006/relationships/image" Target="../media/image141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18" Type="http://schemas.openxmlformats.org/officeDocument/2006/relationships/image" Target="../media/image14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17" Type="http://schemas.openxmlformats.org/officeDocument/2006/relationships/image" Target="../media/image139.png"/><Relationship Id="rId2" Type="http://schemas.openxmlformats.org/officeDocument/2006/relationships/image" Target="../media/image142.png"/><Relationship Id="rId16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7.png"/><Relationship Id="rId10" Type="http://schemas.openxmlformats.org/officeDocument/2006/relationships/image" Target="../media/image132.png"/><Relationship Id="rId4" Type="http://schemas.openxmlformats.org/officeDocument/2006/relationships/image" Target="../media/image143.png"/><Relationship Id="rId9" Type="http://schemas.openxmlformats.org/officeDocument/2006/relationships/image" Target="../media/image131.png"/><Relationship Id="rId14" Type="http://schemas.openxmlformats.org/officeDocument/2006/relationships/image" Target="../media/image136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6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11" Type="http://schemas.openxmlformats.org/officeDocument/2006/relationships/image" Target="../media/image156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3.png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16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12" Type="http://schemas.openxmlformats.org/officeDocument/2006/relationships/image" Target="../media/image19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93.png"/><Relationship Id="rId5" Type="http://schemas.openxmlformats.org/officeDocument/2006/relationships/image" Target="../media/image187.png"/><Relationship Id="rId10" Type="http://schemas.openxmlformats.org/officeDocument/2006/relationships/image" Target="../media/image192.png"/><Relationship Id="rId4" Type="http://schemas.openxmlformats.org/officeDocument/2006/relationships/image" Target="../media/image186.png"/><Relationship Id="rId9" Type="http://schemas.openxmlformats.org/officeDocument/2006/relationships/image" Target="../media/image191.png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2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05.png"/><Relationship Id="rId7" Type="http://schemas.openxmlformats.org/officeDocument/2006/relationships/image" Target="../media/image209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5" Type="http://schemas.openxmlformats.org/officeDocument/2006/relationships/image" Target="../media/image207.pn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15.png"/><Relationship Id="rId7" Type="http://schemas.openxmlformats.org/officeDocument/2006/relationships/image" Target="../media/image210.png"/><Relationship Id="rId12" Type="http://schemas.openxmlformats.org/officeDocument/2006/relationships/image" Target="../media/image223.png"/><Relationship Id="rId2" Type="http://schemas.openxmlformats.org/officeDocument/2006/relationships/image" Target="../media/image214.png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8.png"/><Relationship Id="rId11" Type="http://schemas.openxmlformats.org/officeDocument/2006/relationships/image" Target="../media/image222.png"/><Relationship Id="rId5" Type="http://schemas.openxmlformats.org/officeDocument/2006/relationships/image" Target="../media/image217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4" Type="http://schemas.openxmlformats.org/officeDocument/2006/relationships/image" Target="../media/image216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21.png"/><Relationship Id="rId7" Type="http://schemas.openxmlformats.org/officeDocument/2006/relationships/image" Target="../media/image228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png"/><Relationship Id="rId5" Type="http://schemas.openxmlformats.org/officeDocument/2006/relationships/image" Target="../media/image227.png"/><Relationship Id="rId4" Type="http://schemas.openxmlformats.org/officeDocument/2006/relationships/image" Target="../media/image222.png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5.png"/><Relationship Id="rId3" Type="http://schemas.openxmlformats.org/officeDocument/2006/relationships/image" Target="../media/image231.png"/><Relationship Id="rId7" Type="http://schemas.openxmlformats.org/officeDocument/2006/relationships/image" Target="../media/image234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3.png"/><Relationship Id="rId5" Type="http://schemas.openxmlformats.org/officeDocument/2006/relationships/image" Target="../media/image111.png"/><Relationship Id="rId4" Type="http://schemas.openxmlformats.org/officeDocument/2006/relationships/image" Target="../media/image232.png"/><Relationship Id="rId9" Type="http://schemas.openxmlformats.org/officeDocument/2006/relationships/image" Target="../media/image236.png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8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239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4.png"/><Relationship Id="rId18" Type="http://schemas.openxmlformats.org/officeDocument/2006/relationships/image" Target="../media/image259.png"/><Relationship Id="rId26" Type="http://schemas.openxmlformats.org/officeDocument/2006/relationships/image" Target="../media/image267.png"/><Relationship Id="rId39" Type="http://schemas.openxmlformats.org/officeDocument/2006/relationships/image" Target="../media/image280.png"/><Relationship Id="rId21" Type="http://schemas.openxmlformats.org/officeDocument/2006/relationships/image" Target="../media/image262.png"/><Relationship Id="rId34" Type="http://schemas.openxmlformats.org/officeDocument/2006/relationships/image" Target="../media/image275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17" Type="http://schemas.openxmlformats.org/officeDocument/2006/relationships/image" Target="../media/image258.png"/><Relationship Id="rId25" Type="http://schemas.openxmlformats.org/officeDocument/2006/relationships/image" Target="../media/image266.png"/><Relationship Id="rId33" Type="http://schemas.openxmlformats.org/officeDocument/2006/relationships/image" Target="../media/image274.png"/><Relationship Id="rId38" Type="http://schemas.openxmlformats.org/officeDocument/2006/relationships/image" Target="../media/image279.png"/><Relationship Id="rId2" Type="http://schemas.openxmlformats.org/officeDocument/2006/relationships/notesSlide" Target="../notesSlides/notesSlide66.xml"/><Relationship Id="rId16" Type="http://schemas.openxmlformats.org/officeDocument/2006/relationships/image" Target="../media/image257.png"/><Relationship Id="rId20" Type="http://schemas.openxmlformats.org/officeDocument/2006/relationships/image" Target="../media/image261.png"/><Relationship Id="rId29" Type="http://schemas.openxmlformats.org/officeDocument/2006/relationships/image" Target="../media/image2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6.png"/><Relationship Id="rId11" Type="http://schemas.openxmlformats.org/officeDocument/2006/relationships/image" Target="../media/image252.png"/><Relationship Id="rId24" Type="http://schemas.openxmlformats.org/officeDocument/2006/relationships/image" Target="../media/image265.png"/><Relationship Id="rId32" Type="http://schemas.openxmlformats.org/officeDocument/2006/relationships/image" Target="../media/image273.png"/><Relationship Id="rId37" Type="http://schemas.openxmlformats.org/officeDocument/2006/relationships/image" Target="../media/image278.png"/><Relationship Id="rId40" Type="http://schemas.openxmlformats.org/officeDocument/2006/relationships/image" Target="../media/image281.png"/><Relationship Id="rId5" Type="http://schemas.openxmlformats.org/officeDocument/2006/relationships/image" Target="../media/image245.png"/><Relationship Id="rId15" Type="http://schemas.openxmlformats.org/officeDocument/2006/relationships/image" Target="../media/image256.png"/><Relationship Id="rId23" Type="http://schemas.openxmlformats.org/officeDocument/2006/relationships/image" Target="../media/image264.png"/><Relationship Id="rId28" Type="http://schemas.openxmlformats.org/officeDocument/2006/relationships/image" Target="../media/image269.png"/><Relationship Id="rId36" Type="http://schemas.openxmlformats.org/officeDocument/2006/relationships/image" Target="../media/image277.png"/><Relationship Id="rId10" Type="http://schemas.openxmlformats.org/officeDocument/2006/relationships/image" Target="../media/image251.png"/><Relationship Id="rId19" Type="http://schemas.openxmlformats.org/officeDocument/2006/relationships/image" Target="../media/image260.png"/><Relationship Id="rId31" Type="http://schemas.openxmlformats.org/officeDocument/2006/relationships/image" Target="../media/image272.png"/><Relationship Id="rId4" Type="http://schemas.openxmlformats.org/officeDocument/2006/relationships/image" Target="../media/image244.png"/><Relationship Id="rId9" Type="http://schemas.openxmlformats.org/officeDocument/2006/relationships/image" Target="../media/image250.png"/><Relationship Id="rId14" Type="http://schemas.openxmlformats.org/officeDocument/2006/relationships/image" Target="../media/image255.png"/><Relationship Id="rId22" Type="http://schemas.openxmlformats.org/officeDocument/2006/relationships/image" Target="../media/image263.png"/><Relationship Id="rId27" Type="http://schemas.openxmlformats.org/officeDocument/2006/relationships/image" Target="../media/image268.png"/><Relationship Id="rId30" Type="http://schemas.openxmlformats.org/officeDocument/2006/relationships/image" Target="../media/image271.png"/><Relationship Id="rId35" Type="http://schemas.openxmlformats.org/officeDocument/2006/relationships/image" Target="../media/image276.png"/><Relationship Id="rId8" Type="http://schemas.openxmlformats.org/officeDocument/2006/relationships/image" Target="../media/image249.png"/><Relationship Id="rId3" Type="http://schemas.openxmlformats.org/officeDocument/2006/relationships/image" Target="../media/image247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2.png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.png"/><Relationship Id="rId13" Type="http://schemas.openxmlformats.org/officeDocument/2006/relationships/image" Target="../media/image224.png"/><Relationship Id="rId3" Type="http://schemas.openxmlformats.org/officeDocument/2006/relationships/image" Target="../media/image215.png"/><Relationship Id="rId7" Type="http://schemas.openxmlformats.org/officeDocument/2006/relationships/image" Target="../media/image210.png"/><Relationship Id="rId12" Type="http://schemas.openxmlformats.org/officeDocument/2006/relationships/image" Target="../media/image223.png"/><Relationship Id="rId2" Type="http://schemas.openxmlformats.org/officeDocument/2006/relationships/image" Target="../media/image2511.png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8.png"/><Relationship Id="rId11" Type="http://schemas.openxmlformats.org/officeDocument/2006/relationships/image" Target="../media/image222.png"/><Relationship Id="rId5" Type="http://schemas.openxmlformats.org/officeDocument/2006/relationships/image" Target="../media/image217.png"/><Relationship Id="rId15" Type="http://schemas.openxmlformats.org/officeDocument/2006/relationships/image" Target="../media/image226.png"/><Relationship Id="rId10" Type="http://schemas.openxmlformats.org/officeDocument/2006/relationships/image" Target="../media/image221.png"/><Relationship Id="rId4" Type="http://schemas.openxmlformats.org/officeDocument/2006/relationships/image" Target="../media/image216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0.png"/><Relationship Id="rId2" Type="http://schemas.openxmlformats.org/officeDocument/2006/relationships/image" Target="../media/image2520.png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60.png"/><Relationship Id="rId5" Type="http://schemas.openxmlformats.org/officeDocument/2006/relationships/image" Target="../media/image2550.png"/><Relationship Id="rId4" Type="http://schemas.openxmlformats.org/officeDocument/2006/relationships/image" Target="../media/image245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90.png"/><Relationship Id="rId3" Type="http://schemas.openxmlformats.org/officeDocument/2006/relationships/image" Target="../media/image2520.png"/><Relationship Id="rId7" Type="http://schemas.openxmlformats.org/officeDocument/2006/relationships/image" Target="../media/image258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60.png"/><Relationship Id="rId5" Type="http://schemas.openxmlformats.org/officeDocument/2006/relationships/image" Target="../media/image2550.png"/><Relationship Id="rId4" Type="http://schemas.openxmlformats.org/officeDocument/2006/relationships/image" Target="../media/image2460.png"/></Relationships>
</file>

<file path=ppt/slides/_rels/slide1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0.png"/><Relationship Id="rId13" Type="http://schemas.openxmlformats.org/officeDocument/2006/relationships/image" Target="../media/image224.png"/><Relationship Id="rId3" Type="http://schemas.openxmlformats.org/officeDocument/2006/relationships/image" Target="../media/image2550.png"/><Relationship Id="rId7" Type="http://schemas.openxmlformats.org/officeDocument/2006/relationships/image" Target="../media/image2600.png"/><Relationship Id="rId12" Type="http://schemas.openxmlformats.org/officeDocument/2006/relationships/image" Target="../media/image223.png"/><Relationship Id="rId2" Type="http://schemas.openxmlformats.org/officeDocument/2006/relationships/image" Target="../media/image25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90.png"/><Relationship Id="rId11" Type="http://schemas.openxmlformats.org/officeDocument/2006/relationships/image" Target="../media/image222.png"/><Relationship Id="rId5" Type="http://schemas.openxmlformats.org/officeDocument/2006/relationships/image" Target="../media/image2580.png"/><Relationship Id="rId15" Type="http://schemas.openxmlformats.org/officeDocument/2006/relationships/image" Target="../media/image208.png"/><Relationship Id="rId10" Type="http://schemas.openxmlformats.org/officeDocument/2006/relationships/image" Target="../media/image221.png"/><Relationship Id="rId4" Type="http://schemas.openxmlformats.org/officeDocument/2006/relationships/image" Target="../media/image2560.png"/><Relationship Id="rId9" Type="http://schemas.openxmlformats.org/officeDocument/2006/relationships/image" Target="../media/image220.png"/><Relationship Id="rId14" Type="http://schemas.openxmlformats.org/officeDocument/2006/relationships/image" Target="../media/image225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10.png"/><Relationship Id="rId4" Type="http://schemas.openxmlformats.org/officeDocument/2006/relationships/image" Target="../media/image1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10.png"/><Relationship Id="rId11" Type="http://schemas.openxmlformats.org/officeDocument/2006/relationships/image" Target="../media/image30.png"/><Relationship Id="rId5" Type="http://schemas.openxmlformats.org/officeDocument/2006/relationships/image" Target="../media/image240.png"/><Relationship Id="rId10" Type="http://schemas.openxmlformats.org/officeDocument/2006/relationships/image" Target="../media/image29.png"/><Relationship Id="rId4" Type="http://schemas.openxmlformats.org/officeDocument/2006/relationships/image" Target="../media/image230.png"/><Relationship Id="rId9" Type="http://schemas.openxmlformats.org/officeDocument/2006/relationships/image" Target="../media/image2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3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0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0.png"/><Relationship Id="rId9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6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7.png"/><Relationship Id="rId4" Type="http://schemas.openxmlformats.org/officeDocument/2006/relationships/image" Target="../media/image69.png"/><Relationship Id="rId9" Type="http://schemas.openxmlformats.org/officeDocument/2006/relationships/image" Target="../media/image8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1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8.png"/><Relationship Id="rId11" Type="http://schemas.openxmlformats.org/officeDocument/2006/relationships/image" Target="../media/image95.png"/><Relationship Id="rId5" Type="http://schemas.openxmlformats.org/officeDocument/2006/relationships/image" Target="../media/image87.pn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9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01BB-6779-014A-A9D7-6811034CF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Anfrageverarbeitung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19CD3-2A94-8040-A408-5B8A4155E7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Datenbanken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ED95CA76-70D8-0A4F-9264-EEEF1B39DE57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 dirty="0"/>
              <a:t>Tanya Braun</a:t>
            </a:r>
          </a:p>
          <a:p>
            <a:r>
              <a:rPr lang="de-DE" dirty="0"/>
              <a:t>Arbeitsgruppe Data Science, Institut für Informatik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1A750C-9481-6B74-13BF-42A92AC77A3C}"/>
                  </a:ext>
                </a:extLst>
              </p:cNvPr>
              <p:cNvSpPr txBox="1"/>
              <p:nvPr/>
            </p:nvSpPr>
            <p:spPr>
              <a:xfrm>
                <a:off x="8584628" y="4741121"/>
                <a:ext cx="370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11A750C-9481-6B74-13BF-42A92AC77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4628" y="4741121"/>
                <a:ext cx="370935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724B26-93FE-8BE6-DCD1-58D404FAB594}"/>
                  </a:ext>
                </a:extLst>
              </p:cNvPr>
              <p:cNvSpPr txBox="1"/>
              <p:nvPr/>
            </p:nvSpPr>
            <p:spPr>
              <a:xfrm>
                <a:off x="10188416" y="3957447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724B26-93FE-8BE6-DCD1-58D404FA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8416" y="3957447"/>
                <a:ext cx="37144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076B6EC-9EF5-03C1-1510-602727B7A431}"/>
              </a:ext>
            </a:extLst>
          </p:cNvPr>
          <p:cNvCxnSpPr>
            <a:cxnSpLocks/>
            <a:stCxn id="5" idx="0"/>
            <a:endCxn id="8" idx="2"/>
          </p:cNvCxnSpPr>
          <p:nvPr/>
        </p:nvCxnSpPr>
        <p:spPr>
          <a:xfrm flipV="1">
            <a:off x="8770096" y="4320431"/>
            <a:ext cx="1" cy="42069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0A48BF-B2B7-746B-EE33-FC2E3071CD6B}"/>
                  </a:ext>
                </a:extLst>
              </p:cNvPr>
              <p:cNvSpPr txBox="1"/>
              <p:nvPr/>
            </p:nvSpPr>
            <p:spPr>
              <a:xfrm>
                <a:off x="7975296" y="3957447"/>
                <a:ext cx="1589601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8000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𝑃𝑙𝑧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8999</m:t>
                          </m:r>
                        </m:sub>
                      </m:sSub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80A48BF-B2B7-746B-EE33-FC2E3071CD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296" y="3957447"/>
                <a:ext cx="1589601" cy="3629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187C48F-F6B4-39C0-D38A-3B2139B715CB}"/>
              </a:ext>
            </a:extLst>
          </p:cNvPr>
          <p:cNvCxnSpPr>
            <a:cxnSpLocks/>
            <a:stCxn id="8" idx="0"/>
            <a:endCxn id="11" idx="2"/>
          </p:cNvCxnSpPr>
          <p:nvPr/>
        </p:nvCxnSpPr>
        <p:spPr>
          <a:xfrm flipV="1">
            <a:off x="8770097" y="3536758"/>
            <a:ext cx="776478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CF63AC-8E8F-73CC-4A60-5264DC05CE3C}"/>
              </a:ext>
            </a:extLst>
          </p:cNvPr>
          <p:cNvCxnSpPr>
            <a:cxnSpLocks/>
            <a:stCxn id="6" idx="0"/>
            <a:endCxn id="11" idx="2"/>
          </p:cNvCxnSpPr>
          <p:nvPr/>
        </p:nvCxnSpPr>
        <p:spPr>
          <a:xfrm flipH="1" flipV="1">
            <a:off x="9546575" y="3536758"/>
            <a:ext cx="827565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E6294B-74F2-6330-6086-27294592E2F4}"/>
                  </a:ext>
                </a:extLst>
              </p:cNvPr>
              <p:cNvSpPr txBox="1"/>
              <p:nvPr/>
            </p:nvSpPr>
            <p:spPr>
              <a:xfrm>
                <a:off x="8268244" y="3173774"/>
                <a:ext cx="255666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</m:sub>
                      </m:sSub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6E6294B-74F2-6330-6086-27294592E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244" y="3173774"/>
                <a:ext cx="2556662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DC1DAD6-0F4D-C98B-1D45-68CA4D7594C0}"/>
              </a:ext>
            </a:extLst>
          </p:cNvPr>
          <p:cNvCxnSpPr>
            <a:cxnSpLocks/>
            <a:stCxn id="11" idx="0"/>
            <a:endCxn id="13" idx="2"/>
          </p:cNvCxnSpPr>
          <p:nvPr/>
        </p:nvCxnSpPr>
        <p:spPr>
          <a:xfrm flipV="1">
            <a:off x="9546575" y="2753085"/>
            <a:ext cx="1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1B8B9BC-B5BF-6041-D5A8-F0A1F02F7C47}"/>
                  </a:ext>
                </a:extLst>
              </p:cNvPr>
              <p:cNvSpPr/>
              <p:nvPr/>
            </p:nvSpPr>
            <p:spPr>
              <a:xfrm>
                <a:off x="8126251" y="2397218"/>
                <a:ext cx="2840649" cy="355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𝐾𝑢𝑛𝑑𝑒𝑛𝐼𝐷</m:t>
                      </m:r>
                      <m:r>
                        <a:rPr lang="de-DE" sz="16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𝑆𝑈𝑀</m:t>
                          </m:r>
                          <m:d>
                            <m:dPr>
                              <m:ctrlP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sz="1600" b="0" i="1" smtClean="0">
                                  <a:latin typeface="Cambria Math" panose="02040503050406030204" pitchFamily="18" charset="0"/>
                                </a:rPr>
                                <m:t>𝑇𝑜𝑡𝑎𝑙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de-DE" sz="16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81B8B9BC-B5BF-6041-D5A8-F0A1F02F7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6251" y="2397218"/>
                <a:ext cx="2840649" cy="355867"/>
              </a:xfrm>
              <a:prstGeom prst="rect">
                <a:avLst/>
              </a:prstGeom>
              <a:blipFill>
                <a:blip r:embed="rId6"/>
                <a:stretch>
                  <a:fillRect b="-1034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1922328-D797-FF47-1BAD-AB007D17C33A}"/>
              </a:ext>
            </a:extLst>
          </p:cNvPr>
          <p:cNvCxnSpPr>
            <a:cxnSpLocks/>
            <a:stCxn id="13" idx="0"/>
            <a:endCxn id="15" idx="2"/>
          </p:cNvCxnSpPr>
          <p:nvPr/>
        </p:nvCxnSpPr>
        <p:spPr>
          <a:xfrm flipV="1">
            <a:off x="9546576" y="1976529"/>
            <a:ext cx="0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3EE8DC-A4B9-CC6F-174D-F133A8AEA606}"/>
                  </a:ext>
                </a:extLst>
              </p:cNvPr>
              <p:cNvSpPr/>
              <p:nvPr/>
            </p:nvSpPr>
            <p:spPr>
              <a:xfrm>
                <a:off x="8554125" y="1627203"/>
                <a:ext cx="1984902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𝐾𝐼𝐷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𝑁𝑎𝑚𝑒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smtClean="0">
                              <a:latin typeface="Cambria Math" panose="02040503050406030204" pitchFamily="18" charset="0"/>
                            </a:rPr>
                            <m:t>𝐸𝑖𝑛𝑛𝑎h𝑚𝑒𝑛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E3EE8DC-A4B9-CC6F-174D-F133A8AEA6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4125" y="1627203"/>
                <a:ext cx="1984902" cy="34932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B49F68F-D455-E5C1-0C60-EB9BCA648008}"/>
              </a:ext>
            </a:extLst>
          </p:cNvPr>
          <p:cNvCxnSpPr>
            <a:cxnSpLocks/>
            <a:stCxn id="15" idx="0"/>
            <a:endCxn id="17" idx="2"/>
          </p:cNvCxnSpPr>
          <p:nvPr/>
        </p:nvCxnSpPr>
        <p:spPr>
          <a:xfrm flipV="1">
            <a:off x="9546576" y="1206514"/>
            <a:ext cx="1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A2AA318-4F52-F2CD-3B3A-76C06CE61D56}"/>
                  </a:ext>
                </a:extLst>
              </p:cNvPr>
              <p:cNvSpPr/>
              <p:nvPr/>
            </p:nvSpPr>
            <p:spPr>
              <a:xfrm>
                <a:off x="8035201" y="867960"/>
                <a:ext cx="30227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dirty="0"/>
                  <a:t>ORDER BY </a:t>
                </a:r>
                <a14:m>
                  <m:oMath xmlns:m="http://schemas.openxmlformats.org/officeDocument/2006/math">
                    <m:r>
                      <a:rPr lang="de-DE" sz="160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smtClean="0">
                        <a:latin typeface="Cambria Math" panose="02040503050406030204" pitchFamily="18" charset="0"/>
                      </a:rPr>
                      <m:t>𝐾𝑢𝑛𝑑𝑒𝑛𝐼𝐷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>
                        <a:latin typeface="Cambria Math" panose="02040503050406030204" pitchFamily="18" charset="0"/>
                      </a:rPr>
                      <m:t>𝑁𝑎𝑚𝑒</m:t>
                    </m:r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A2AA318-4F52-F2CD-3B3A-76C06CE61D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5201" y="867960"/>
                <a:ext cx="3022751" cy="338554"/>
              </a:xfrm>
              <a:prstGeom prst="rect">
                <a:avLst/>
              </a:prstGeom>
              <a:blipFill>
                <a:blip r:embed="rId8"/>
                <a:stretch>
                  <a:fillRect l="-837" t="-7143" b="-1785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943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Speicherhierarchie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CPU (mit Registern)	Bytes	&lt; 1 </a:t>
            </a:r>
            <a:r>
              <a:rPr lang="de-DE" sz="2400" dirty="0" err="1"/>
              <a:t>ns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Cache-Speicher	Kilo-/Mega-Bytes	&lt; 10 </a:t>
            </a:r>
            <a:r>
              <a:rPr lang="de-DE" sz="2400" dirty="0" err="1"/>
              <a:t>ns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Hauptspeicher	Giga-Bytes	20-100 </a:t>
            </a:r>
            <a:r>
              <a:rPr lang="de-DE" sz="2400" dirty="0" err="1"/>
              <a:t>ns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Flash-Speicher / SSD	</a:t>
            </a:r>
            <a:r>
              <a:rPr lang="de-DE" sz="2400" dirty="0" err="1"/>
              <a:t>Giga</a:t>
            </a:r>
            <a:r>
              <a:rPr lang="de-DE" sz="2400" dirty="0"/>
              <a:t>/</a:t>
            </a:r>
            <a:r>
              <a:rPr lang="de-DE" sz="2400" dirty="0" err="1"/>
              <a:t>Tera</a:t>
            </a:r>
            <a:r>
              <a:rPr lang="de-DE" sz="2400" dirty="0"/>
              <a:t>/</a:t>
            </a:r>
            <a:r>
              <a:rPr lang="de-DE" sz="2400" dirty="0" err="1"/>
              <a:t>Peta</a:t>
            </a:r>
            <a:r>
              <a:rPr lang="de-DE" sz="2400" dirty="0"/>
              <a:t>-Bytes	30-250 </a:t>
            </a:r>
            <a:r>
              <a:rPr lang="de-DE" sz="2400" dirty="0" err="1">
                <a:latin typeface="Symbol" charset="2"/>
                <a:cs typeface="Symbol" charset="2"/>
              </a:rPr>
              <a:t>m</a:t>
            </a:r>
            <a:r>
              <a:rPr lang="de-DE" sz="2400" dirty="0" err="1"/>
              <a:t>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Festplatte	</a:t>
            </a:r>
            <a:r>
              <a:rPr lang="de-DE" sz="2400" dirty="0" err="1"/>
              <a:t>Tera</a:t>
            </a:r>
            <a:r>
              <a:rPr lang="de-DE" sz="2400" dirty="0"/>
              <a:t>/</a:t>
            </a:r>
            <a:r>
              <a:rPr lang="de-DE" sz="2400" dirty="0" err="1"/>
              <a:t>Peta</a:t>
            </a:r>
            <a:r>
              <a:rPr lang="de-DE" sz="2400" dirty="0"/>
              <a:t>-Bytes	3-10 </a:t>
            </a:r>
            <a:r>
              <a:rPr lang="de-DE" sz="2400" dirty="0" err="1"/>
              <a:t>ms</a:t>
            </a:r>
            <a:endParaRPr lang="de-DE" sz="2400" dirty="0"/>
          </a:p>
          <a:p>
            <a:pPr marL="273050" indent="-273050">
              <a:tabLst>
                <a:tab pos="4752975" algn="l"/>
                <a:tab pos="7866063" algn="l"/>
              </a:tabLst>
            </a:pPr>
            <a:r>
              <a:rPr lang="de-DE" sz="2400" dirty="0"/>
              <a:t>Bandautomat	</a:t>
            </a:r>
            <a:r>
              <a:rPr lang="de-DE" sz="2400" dirty="0" err="1"/>
              <a:t>Peta</a:t>
            </a:r>
            <a:r>
              <a:rPr lang="de-DE" sz="2400" dirty="0"/>
              <a:t>-Bytes	variierend</a:t>
            </a:r>
          </a:p>
          <a:p>
            <a:endParaRPr lang="de-DE" sz="2400" dirty="0"/>
          </a:p>
          <a:p>
            <a:pPr lvl="1"/>
            <a:r>
              <a:rPr lang="de-DE" sz="2200" dirty="0"/>
              <a:t>Zur CPU: Schnell aber klein</a:t>
            </a:r>
          </a:p>
          <a:p>
            <a:pPr lvl="1"/>
            <a:r>
              <a:rPr lang="de-DE" sz="2200" dirty="0"/>
              <a:t>Zur Peripherie: Langsam aber groß</a:t>
            </a:r>
          </a:p>
          <a:p>
            <a:pPr lvl="1"/>
            <a:r>
              <a:rPr lang="de-DE" sz="2200" dirty="0"/>
              <a:t>Cache-Speicher zur Verringerung der Latenz</a:t>
            </a:r>
          </a:p>
          <a:p>
            <a:pPr lvl="1"/>
            <a:r>
              <a:rPr lang="de-DE" sz="2200" dirty="0">
                <a:solidFill>
                  <a:schemeClr val="accent1"/>
                </a:solidFill>
              </a:rPr>
              <a:t>Blockweises Lesen/Schreiben </a:t>
            </a:r>
            <a:r>
              <a:rPr lang="de-DE" sz="2200" dirty="0"/>
              <a:t>ab Flash/SSD (Block etwa 4K)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5028353" y="1052190"/>
            <a:ext cx="15239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/>
              <a:t>Kapazität</a:t>
            </a:r>
          </a:p>
        </p:txBody>
      </p:sp>
      <p:sp>
        <p:nvSpPr>
          <p:cNvPr id="6" name="Rechteck 5"/>
          <p:cNvSpPr/>
          <p:nvPr/>
        </p:nvSpPr>
        <p:spPr>
          <a:xfrm>
            <a:off x="8143790" y="1052190"/>
            <a:ext cx="112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800" dirty="0"/>
              <a:t>Latenz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69C48C-60A9-1178-2853-F68A462BF3B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6E55BE-64BD-EEF5-5B5E-2B29FA6F5B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1551544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Bisher nur IO-Zeit betrachtet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Auswahl des nächsten Datensatzes für den Output unter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(oder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</m:num>
                      <m:den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) Eingabeläufen kann CPU-intensiv sein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−2</m:t>
                    </m:r>
                  </m:oMath>
                </a14:m>
                <a:r>
                  <a:rPr lang="de-DE" dirty="0"/>
                  <a:t> Vergleiche)</a:t>
                </a:r>
              </a:p>
              <a:p>
                <a:r>
                  <a:rPr lang="de-DE" dirty="0"/>
                  <a:t>Beispiel:  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−1=4</m:t>
                    </m:r>
                  </m:oMath>
                </a14:m>
                <a:r>
                  <a:rPr lang="de-DE" dirty="0"/>
                  <a:t>, Ordnung: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158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100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223793" y="6453336"/>
            <a:ext cx="3687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D. Knuth, The Art of Computer Programming,vol.3, </a:t>
            </a:r>
            <a:r>
              <a:rPr lang="de-DE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1973</a:t>
            </a:r>
            <a:endParaRPr lang="de-DE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64C1EE7-3632-6A7E-98B0-0E028E472E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F6CB4-DF60-8DCE-5F0D-5B2732357C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4A0F5F6-E5B2-591B-8920-5BEB459E6687}"/>
              </a:ext>
            </a:extLst>
          </p:cNvPr>
          <p:cNvGrpSpPr/>
          <p:nvPr/>
        </p:nvGrpSpPr>
        <p:grpSpPr>
          <a:xfrm>
            <a:off x="364385" y="2829896"/>
            <a:ext cx="3522652" cy="1855747"/>
            <a:chOff x="354919" y="2813647"/>
            <a:chExt cx="3522652" cy="185574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B46BA39-8088-1775-CC6E-C01FF1FBE38E}"/>
                </a:ext>
              </a:extLst>
            </p:cNvPr>
            <p:cNvSpPr/>
            <p:nvPr/>
          </p:nvSpPr>
          <p:spPr>
            <a:xfrm>
              <a:off x="354919" y="2813647"/>
              <a:ext cx="3522652" cy="18557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FE2737F-4528-933A-48A2-BC5FCBEFCD58}"/>
                </a:ext>
              </a:extLst>
            </p:cNvPr>
            <p:cNvGrpSpPr/>
            <p:nvPr/>
          </p:nvGrpSpPr>
          <p:grpSpPr>
            <a:xfrm>
              <a:off x="370432" y="2912346"/>
              <a:ext cx="3501877" cy="1757048"/>
              <a:chOff x="579494" y="2774166"/>
              <a:chExt cx="3501877" cy="17570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9908C46-9B49-7DB8-43BB-70946B59F057}"/>
                      </a:ext>
                    </a:extLst>
                  </p:cNvPr>
                  <p:cNvSpPr txBox="1"/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DE" dirty="0">
                        <a:solidFill>
                          <a:schemeClr val="accent1"/>
                        </a:solidFill>
                      </a:rPr>
                      <a:t>087</a:t>
                    </a:r>
                  </a:p>
                  <a:p>
                    <a:r>
                      <a:rPr lang="en-DE" dirty="0"/>
                      <a:t>503</a:t>
                    </a:r>
                  </a:p>
                  <a:p>
                    <a:r>
                      <a:rPr lang="en-DE" dirty="0"/>
                      <a:t>504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49908C46-9B49-7DB8-43BB-70946B59F05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6667" t="-1031" r="-6667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FB94B16-C9D3-961D-41CB-A642FD00A41F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DE" dirty="0"/>
                      <a:t>170</a:t>
                    </a:r>
                  </a:p>
                  <a:p>
                    <a:r>
                      <a:rPr lang="en-DE" dirty="0"/>
                      <a:t>908</a:t>
                    </a:r>
                  </a:p>
                  <a:p>
                    <a:r>
                      <a:rPr lang="en-DE" dirty="0"/>
                      <a:t>994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DFB94B16-C9D3-961D-41CB-A642FD00A41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6818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0BC6DD2-AA81-3703-68AD-3803F3E341C0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DE" dirty="0"/>
                      <a:t>154</a:t>
                    </a:r>
                  </a:p>
                  <a:p>
                    <a:r>
                      <a:rPr lang="en-DE" dirty="0"/>
                      <a:t>426</a:t>
                    </a:r>
                  </a:p>
                  <a:p>
                    <a:r>
                      <a:rPr lang="en-DE" dirty="0"/>
                      <a:t>653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40BC6DD2-AA81-3703-68AD-3803F3E341C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6818" t="-2083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9D4261A-5115-51F0-8A51-5939A07EFF03}"/>
                      </a:ext>
                    </a:extLst>
                  </p:cNvPr>
                  <p:cNvSpPr txBox="1"/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DE" dirty="0"/>
                      <a:t>612</a:t>
                    </a:r>
                  </a:p>
                  <a:p>
                    <a:r>
                      <a:rPr lang="en-DE" dirty="0"/>
                      <a:t>613</a:t>
                    </a:r>
                  </a:p>
                  <a:p>
                    <a:r>
                      <a:rPr lang="en-DE" dirty="0"/>
                      <a:t>700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29D4261A-5115-51F0-8A51-5939A07EFF0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302" t="-1031" r="-9302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88BCA5C-2BB7-4AD2-6EDA-4B0B731B3150}"/>
                  </a:ext>
                </a:extLst>
              </p:cNvPr>
              <p:cNvSpPr txBox="1"/>
              <p:nvPr/>
            </p:nvSpPr>
            <p:spPr>
              <a:xfrm>
                <a:off x="3430186" y="2774166"/>
                <a:ext cx="535724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endParaRPr lang="en-DE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1AB9AF0-10C5-2D8E-5E0C-0B0EDB9B68E6}"/>
                  </a:ext>
                </a:extLst>
              </p:cNvPr>
              <p:cNvSpPr txBox="1"/>
              <p:nvPr/>
            </p:nvSpPr>
            <p:spPr>
              <a:xfrm>
                <a:off x="579494" y="3871070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1</a:t>
                </a:r>
                <a:endParaRPr lang="en-DE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7469CCA-3EBC-CC95-8281-DCE474166291}"/>
                  </a:ext>
                </a:extLst>
              </p:cNvPr>
              <p:cNvSpPr txBox="1"/>
              <p:nvPr/>
            </p:nvSpPr>
            <p:spPr>
              <a:xfrm>
                <a:off x="1226397" y="3868634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2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DF20111-E79C-16B8-0B41-22C3D7DC8729}"/>
                      </a:ext>
                    </a:extLst>
                  </p:cNvPr>
                  <p:cNvSpPr txBox="1"/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de-DE" sz="1800" dirty="0"/>
                      <a:t>page</a:t>
                    </a:r>
                  </a:p>
                  <a:p>
                    <a:pPr algn="ctr"/>
                    <a:r>
                      <a:rPr lang="de-DE" sz="1800" dirty="0"/>
                      <a:t>Run </a:t>
                    </a:r>
                    <a14:m>
                      <m:oMath xmlns:m="http://schemas.openxmlformats.org/officeDocument/2006/math"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4DF20111-E79C-16B8-0B41-22C3D7DC872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4301" t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6B208D2-EEAF-4A2C-20C6-721DF914CB91}"/>
                  </a:ext>
                </a:extLst>
              </p:cNvPr>
              <p:cNvSpPr txBox="1"/>
              <p:nvPr/>
            </p:nvSpPr>
            <p:spPr>
              <a:xfrm>
                <a:off x="3324433" y="3884883"/>
                <a:ext cx="756938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/>
                  <a:t>out</a:t>
                </a:r>
              </a:p>
              <a:p>
                <a:pPr algn="ctr"/>
                <a:r>
                  <a:rPr lang="de-DE" dirty="0" err="1"/>
                  <a:t>buffer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4F4548F-A4E5-214F-4979-A93C26B1ABD1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22" name="TextBox 21">
                    <a:extLst>
                      <a:ext uri="{FF2B5EF4-FFF2-40B4-BE49-F238E27FC236}">
                        <a16:creationId xmlns:a16="http://schemas.microsoft.com/office/drawing/2014/main" id="{D4F4548F-A4E5-214F-4979-A93C26B1ABD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AD8DB0A-C99A-DF16-E330-92DF2837CB56}"/>
              </a:ext>
            </a:extLst>
          </p:cNvPr>
          <p:cNvGrpSpPr/>
          <p:nvPr/>
        </p:nvGrpSpPr>
        <p:grpSpPr>
          <a:xfrm>
            <a:off x="4332951" y="2826059"/>
            <a:ext cx="3522652" cy="1859584"/>
            <a:chOff x="4332951" y="2826059"/>
            <a:chExt cx="3522652" cy="185958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D42A957-0EA6-CEDA-EAAD-24255928964F}"/>
                </a:ext>
              </a:extLst>
            </p:cNvPr>
            <p:cNvGrpSpPr/>
            <p:nvPr/>
          </p:nvGrpSpPr>
          <p:grpSpPr>
            <a:xfrm>
              <a:off x="4349403" y="2928595"/>
              <a:ext cx="3501877" cy="1757048"/>
              <a:chOff x="579494" y="2774166"/>
              <a:chExt cx="3501877" cy="17570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0861B2D-9175-337F-2FD0-6769633CDFBD}"/>
                      </a:ext>
                    </a:extLst>
                  </p:cNvPr>
                  <p:cNvSpPr txBox="1"/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503</a:t>
                    </a:r>
                  </a:p>
                  <a:p>
                    <a:r>
                      <a:rPr lang="en-DE" dirty="0"/>
                      <a:t>504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30861B2D-9175-337F-2FD0-6769633CDF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l="-9091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4693528-56FB-4F8E-9EC8-02C93156C869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170</a:t>
                    </a:r>
                  </a:p>
                  <a:p>
                    <a:r>
                      <a:rPr lang="en-DE" dirty="0"/>
                      <a:t>908</a:t>
                    </a:r>
                  </a:p>
                  <a:p>
                    <a:r>
                      <a:rPr lang="en-DE" dirty="0"/>
                      <a:t>994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44693528-56FB-4F8E-9EC8-02C93156C86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6667" t="-1031" r="-6667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F4D40E4-167E-54E8-B2F5-3E0F15BA6CBD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>
                        <a:solidFill>
                          <a:schemeClr val="accent1"/>
                        </a:solidFill>
                      </a:rPr>
                      <a:t>154</a:t>
                    </a:r>
                  </a:p>
                  <a:p>
                    <a:r>
                      <a:rPr lang="en-DE" dirty="0"/>
                      <a:t>426</a:t>
                    </a:r>
                  </a:p>
                  <a:p>
                    <a:r>
                      <a:rPr lang="en-DE" dirty="0"/>
                      <a:t>653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2F4D40E4-167E-54E8-B2F5-3E0F15BA6CB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9091" t="-2083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3A9444B-5A5E-2B49-AA2A-56A71CB6956E}"/>
                      </a:ext>
                    </a:extLst>
                  </p:cNvPr>
                  <p:cNvSpPr txBox="1"/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612</a:t>
                    </a:r>
                  </a:p>
                  <a:p>
                    <a:r>
                      <a:rPr lang="en-DE" dirty="0"/>
                      <a:t>613</a:t>
                    </a:r>
                  </a:p>
                  <a:p>
                    <a:r>
                      <a:rPr lang="en-DE" dirty="0"/>
                      <a:t>700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E3A9444B-5A5E-2B49-AA2A-56A71CB6956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9091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FA7BCCF-1EE3-5B73-4D38-41E27F4477F7}"/>
                  </a:ext>
                </a:extLst>
              </p:cNvPr>
              <p:cNvSpPr txBox="1"/>
              <p:nvPr/>
            </p:nvSpPr>
            <p:spPr>
              <a:xfrm>
                <a:off x="3430186" y="2774166"/>
                <a:ext cx="535724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DE" dirty="0"/>
                  <a:t>087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566F86D-C3C0-0F33-60A2-22B183859AC5}"/>
                  </a:ext>
                </a:extLst>
              </p:cNvPr>
              <p:cNvSpPr txBox="1"/>
              <p:nvPr/>
            </p:nvSpPr>
            <p:spPr>
              <a:xfrm>
                <a:off x="579494" y="3871070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1</a:t>
                </a:r>
                <a:endParaRPr lang="en-DE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B42722A-8B14-E618-F84B-558F1D5D89FB}"/>
                  </a:ext>
                </a:extLst>
              </p:cNvPr>
              <p:cNvSpPr txBox="1"/>
              <p:nvPr/>
            </p:nvSpPr>
            <p:spPr>
              <a:xfrm>
                <a:off x="1226397" y="3868634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2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1A87867-EB18-346B-54E5-78545D63DB36}"/>
                      </a:ext>
                    </a:extLst>
                  </p:cNvPr>
                  <p:cNvSpPr txBox="1"/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de-DE" sz="1800" dirty="0" err="1"/>
                      <a:t>page</a:t>
                    </a:r>
                    <a:endParaRPr lang="de-DE" sz="1800" dirty="0"/>
                  </a:p>
                  <a:p>
                    <a:pPr algn="ctr"/>
                    <a:r>
                      <a:rPr lang="de-DE" sz="1800" dirty="0"/>
                      <a:t>Run </a:t>
                    </a:r>
                    <a14:m>
                      <m:oMath xmlns:m="http://schemas.openxmlformats.org/officeDocument/2006/math"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51A87867-EB18-346B-54E5-78545D63DB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4301" t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023B4C76-2609-5967-FC50-4F274403B19F}"/>
                  </a:ext>
                </a:extLst>
              </p:cNvPr>
              <p:cNvSpPr txBox="1"/>
              <p:nvPr/>
            </p:nvSpPr>
            <p:spPr>
              <a:xfrm>
                <a:off x="3324433" y="3884883"/>
                <a:ext cx="756938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/>
                  <a:t>out</a:t>
                </a:r>
              </a:p>
              <a:p>
                <a:pPr algn="ctr"/>
                <a:r>
                  <a:rPr lang="de-DE" dirty="0" err="1"/>
                  <a:t>buffer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0E908E0-494F-FE9D-F9C7-821442B695BB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0E908E0-494F-FE9D-F9C7-821442B695B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818B5A6-F645-2FF0-876F-4C0B1E07372D}"/>
                </a:ext>
              </a:extLst>
            </p:cNvPr>
            <p:cNvSpPr/>
            <p:nvPr/>
          </p:nvSpPr>
          <p:spPr>
            <a:xfrm>
              <a:off x="4332951" y="2826059"/>
              <a:ext cx="3522652" cy="18557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F125DB3-6D01-61B9-7531-DC781A2B8BBE}"/>
              </a:ext>
            </a:extLst>
          </p:cNvPr>
          <p:cNvGrpSpPr/>
          <p:nvPr/>
        </p:nvGrpSpPr>
        <p:grpSpPr>
          <a:xfrm>
            <a:off x="8309023" y="2822222"/>
            <a:ext cx="3522652" cy="1863421"/>
            <a:chOff x="8309023" y="2822222"/>
            <a:chExt cx="3522652" cy="1863421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74E2726-AF69-013F-94B5-C159F3BBF25B}"/>
                </a:ext>
              </a:extLst>
            </p:cNvPr>
            <p:cNvGrpSpPr/>
            <p:nvPr/>
          </p:nvGrpSpPr>
          <p:grpSpPr>
            <a:xfrm>
              <a:off x="8315579" y="2928595"/>
              <a:ext cx="3501877" cy="1757048"/>
              <a:chOff x="579494" y="2774166"/>
              <a:chExt cx="3501877" cy="175704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0FADAF8-28A8-D7B7-6FA8-1AA98DB3548A}"/>
                      </a:ext>
                    </a:extLst>
                  </p:cNvPr>
                  <p:cNvSpPr txBox="1"/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503</a:t>
                    </a:r>
                  </a:p>
                  <a:p>
                    <a:r>
                      <a:rPr lang="en-DE" dirty="0"/>
                      <a:t>504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80FADAF8-28A8-D7B7-6FA8-1AA98DB3548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3269" y="2774166"/>
                    <a:ext cx="535724" cy="120032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6818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36D2BF5-CCC5-B3DB-646C-97BDFB5FC26A}"/>
                      </a:ext>
                    </a:extLst>
                  </p:cNvPr>
                  <p:cNvSpPr txBox="1"/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>
                        <a:solidFill>
                          <a:schemeClr val="accent1"/>
                        </a:solidFill>
                      </a:rPr>
                      <a:t>170</a:t>
                    </a:r>
                  </a:p>
                  <a:p>
                    <a:r>
                      <a:rPr lang="en-DE" dirty="0"/>
                      <a:t>908</a:t>
                    </a:r>
                  </a:p>
                  <a:p>
                    <a:r>
                      <a:rPr lang="en-DE" dirty="0"/>
                      <a:t>994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636D2BF5-CCC5-B3DB-646C-97BDFB5FC2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316174" y="2774166"/>
                    <a:ext cx="535724" cy="1200329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 l="-9091" t="-1031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4188ECE-E9B3-4D03-2B28-6773D701C762}"/>
                      </a:ext>
                    </a:extLst>
                  </p:cNvPr>
                  <p:cNvSpPr txBox="1"/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426</a:t>
                    </a:r>
                  </a:p>
                  <a:p>
                    <a:r>
                      <a:rPr lang="en-DE" dirty="0"/>
                      <a:t>653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A4188ECE-E9B3-4D03-2B28-6773D701C76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43135" y="2775782"/>
                    <a:ext cx="535724" cy="1200329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9091" t="-2083" r="-6818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4C909C8C-B751-70E2-CC16-B9470D398892}"/>
                      </a:ext>
                    </a:extLst>
                  </p:cNvPr>
                  <p:cNvSpPr txBox="1"/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noAutofit/>
                  </a:bodyPr>
                  <a:lstStyle/>
                  <a:p>
                    <a:r>
                      <a:rPr lang="en-DE" dirty="0"/>
                      <a:t>612</a:t>
                    </a:r>
                  </a:p>
                  <a:p>
                    <a:r>
                      <a:rPr lang="en-DE" dirty="0"/>
                      <a:t>613</a:t>
                    </a:r>
                  </a:p>
                  <a:p>
                    <a:r>
                      <a:rPr lang="en-DE" dirty="0"/>
                      <a:t>700</a:t>
                    </a:r>
                  </a:p>
                  <a:p>
                    <a:pPr algn="ctr"/>
                    <a14:m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a14:m>
                    <a:r>
                      <a:rPr lang="en-DE" dirty="0"/>
                      <a:t> </a:t>
                    </a:r>
                  </a:p>
                </p:txBody>
              </p:sp>
            </mc:Choice>
            <mc:Fallback xmlns=""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4C909C8C-B751-70E2-CC16-B9470D39889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8143" y="2774166"/>
                    <a:ext cx="535724" cy="1200329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6818" t="-1031" r="-9091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3C888B40-69C1-0B5C-22CB-04ACB5E0B87B}"/>
                  </a:ext>
                </a:extLst>
              </p:cNvPr>
              <p:cNvSpPr txBox="1"/>
              <p:nvPr/>
            </p:nvSpPr>
            <p:spPr>
              <a:xfrm>
                <a:off x="3430186" y="2774166"/>
                <a:ext cx="535724" cy="120032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noAutofit/>
              </a:bodyPr>
              <a:lstStyle/>
              <a:p>
                <a:r>
                  <a:rPr lang="en-DE" dirty="0"/>
                  <a:t>087</a:t>
                </a:r>
              </a:p>
              <a:p>
                <a:r>
                  <a:rPr lang="en-DE" dirty="0"/>
                  <a:t>154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BB0B2C-280D-F1F5-2DC6-B412C1661F90}"/>
                  </a:ext>
                </a:extLst>
              </p:cNvPr>
              <p:cNvSpPr txBox="1"/>
              <p:nvPr/>
            </p:nvSpPr>
            <p:spPr>
              <a:xfrm>
                <a:off x="579494" y="3871070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1</a:t>
                </a:r>
                <a:endParaRPr lang="en-DE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462C495-5675-13B0-C09F-62565E42EC2C}"/>
                  </a:ext>
                </a:extLst>
              </p:cNvPr>
              <p:cNvSpPr txBox="1"/>
              <p:nvPr/>
            </p:nvSpPr>
            <p:spPr>
              <a:xfrm>
                <a:off x="1226397" y="3868634"/>
                <a:ext cx="723275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 err="1"/>
                  <a:t>page</a:t>
                </a:r>
                <a:endParaRPr lang="de-DE" sz="1800" dirty="0"/>
              </a:p>
              <a:p>
                <a:pPr algn="ctr"/>
                <a:r>
                  <a:rPr lang="de-DE" sz="1800" dirty="0"/>
                  <a:t>Run 2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31CDEBA-B0EF-DB1B-1115-F4645D8CB7E4}"/>
                      </a:ext>
                    </a:extLst>
                  </p:cNvPr>
                  <p:cNvSpPr txBox="1"/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 algn="ctr"/>
                    <a:r>
                      <a:rPr lang="de-DE" sz="1800" dirty="0" err="1"/>
                      <a:t>page</a:t>
                    </a:r>
                    <a:endParaRPr lang="de-DE" sz="1800" dirty="0"/>
                  </a:p>
                  <a:p>
                    <a:pPr algn="ctr"/>
                    <a:r>
                      <a:rPr lang="de-DE" sz="1800" dirty="0"/>
                      <a:t>Run </a:t>
                    </a:r>
                    <a14:m>
                      <m:oMath xmlns:m="http://schemas.openxmlformats.org/officeDocument/2006/math"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sz="18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43" name="TextBox 42">
                    <a:extLst>
                      <a:ext uri="{FF2B5EF4-FFF2-40B4-BE49-F238E27FC236}">
                        <a16:creationId xmlns:a16="http://schemas.microsoft.com/office/drawing/2014/main" id="{C31CDEBA-B0EF-DB1B-1115-F4645D8CB7E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252470" y="3881046"/>
                    <a:ext cx="1168718" cy="64633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4301" t="-3846" b="-15385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CEEEDF6-0DAF-E19C-BB3A-6F070B0CC426}"/>
                  </a:ext>
                </a:extLst>
              </p:cNvPr>
              <p:cNvSpPr txBox="1"/>
              <p:nvPr/>
            </p:nvSpPr>
            <p:spPr>
              <a:xfrm>
                <a:off x="3324433" y="3884883"/>
                <a:ext cx="756938" cy="64633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DE" sz="1800" dirty="0"/>
                  <a:t>out</a:t>
                </a:r>
              </a:p>
              <a:p>
                <a:pPr algn="ctr"/>
                <a:r>
                  <a:rPr lang="de-DE" dirty="0" err="1"/>
                  <a:t>buffer</a:t>
                </a:r>
                <a:endParaRPr lang="en-DE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1894097-9695-2252-F215-B0F8C737D6C8}"/>
                      </a:ext>
                    </a:extLst>
                  </p:cNvPr>
                  <p:cNvSpPr txBox="1"/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01894097-9695-2252-F215-B0F8C737D6C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005921" y="3962081"/>
                    <a:ext cx="410689" cy="369332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F406678-7AA0-757C-E756-BD6D07C2A657}"/>
                </a:ext>
              </a:extLst>
            </p:cNvPr>
            <p:cNvSpPr/>
            <p:nvPr/>
          </p:nvSpPr>
          <p:spPr>
            <a:xfrm>
              <a:off x="8309023" y="2822222"/>
              <a:ext cx="3522652" cy="185574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354411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Losers (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and Hidden Winners</a:t>
            </a:r>
            <a:r>
              <a:rPr lang="de-DE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Verwende Auswahlbaum zur Kostenreduktion</a:t>
                </a:r>
              </a:p>
              <a:p>
                <a:pPr lvl="1"/>
                <a:r>
                  <a:rPr lang="de-DE" dirty="0"/>
                  <a:t>Reduktion der Vergleiche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 bzw.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i="0" dirty="0" smtClean="0">
                            <a:latin typeface="Cambria Math" panose="02040503050406030204" pitchFamily="18" charset="0"/>
                          </a:rPr>
                          <m:t>log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skw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num>
                          <m:den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Gewinner</a:t>
                </a:r>
                <a:r>
                  <a:rPr lang="de-DE" dirty="0"/>
                  <a:t> in Ausgabe-Puffer schreiben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101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223793" y="6453336"/>
            <a:ext cx="3687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D. Knuth, The Art of Computer Programming,vol.3, </a:t>
            </a:r>
            <a:r>
              <a:rPr lang="de-DE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1973</a:t>
            </a:r>
            <a:endParaRPr lang="de-DE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5F17A-5D56-FE9D-5F78-DE9DE08623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BD187-A3E2-EDEE-714E-6299FDE8D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A61F30D9-372C-0647-F43E-7255D04C5A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731456"/>
                  </p:ext>
                </p:extLst>
              </p:nvPr>
            </p:nvGraphicFramePr>
            <p:xfrm>
              <a:off x="35962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985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A61F30D9-372C-0647-F43E-7255D04C5A5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2731456"/>
                  </p:ext>
                </p:extLst>
              </p:nvPr>
            </p:nvGraphicFramePr>
            <p:xfrm>
              <a:off x="35962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985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8"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014D000-735F-E74E-F110-6286C2F572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9508217"/>
                  </p:ext>
                </p:extLst>
              </p:nvPr>
            </p:nvGraphicFramePr>
            <p:xfrm>
              <a:off x="106725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23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D014D000-735F-E74E-F110-6286C2F572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9508217"/>
                  </p:ext>
                </p:extLst>
              </p:nvPr>
            </p:nvGraphicFramePr>
            <p:xfrm>
              <a:off x="106725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23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667" r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9">
                <a:extLst>
                  <a:ext uri="{FF2B5EF4-FFF2-40B4-BE49-F238E27FC236}">
                    <a16:creationId xmlns:a16="http://schemas.microsoft.com/office/drawing/2014/main" id="{5EBF2600-9614-1F8D-4067-871E6A8067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3236555"/>
                  </p:ext>
                </p:extLst>
              </p:nvPr>
            </p:nvGraphicFramePr>
            <p:xfrm>
              <a:off x="1774891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9">
                <a:extLst>
                  <a:ext uri="{FF2B5EF4-FFF2-40B4-BE49-F238E27FC236}">
                    <a16:creationId xmlns:a16="http://schemas.microsoft.com/office/drawing/2014/main" id="{5EBF2600-9614-1F8D-4067-871E6A80679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13236555"/>
                  </p:ext>
                </p:extLst>
              </p:nvPr>
            </p:nvGraphicFramePr>
            <p:xfrm>
              <a:off x="1774891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A8BB473C-367B-4FE2-5B4D-EBB84491DB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7945807"/>
                  </p:ext>
                </p:extLst>
              </p:nvPr>
            </p:nvGraphicFramePr>
            <p:xfrm>
              <a:off x="2482524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1">
                <a:extLst>
                  <a:ext uri="{FF2B5EF4-FFF2-40B4-BE49-F238E27FC236}">
                    <a16:creationId xmlns:a16="http://schemas.microsoft.com/office/drawing/2014/main" id="{A8BB473C-367B-4FE2-5B4D-EBB84491DB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17945807"/>
                  </p:ext>
                </p:extLst>
              </p:nvPr>
            </p:nvGraphicFramePr>
            <p:xfrm>
              <a:off x="2482524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9">
                <a:extLst>
                  <a:ext uri="{FF2B5EF4-FFF2-40B4-BE49-F238E27FC236}">
                    <a16:creationId xmlns:a16="http://schemas.microsoft.com/office/drawing/2014/main" id="{AB77F4D1-0D2C-7009-D697-EFA73559FC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469298"/>
                  </p:ext>
                </p:extLst>
              </p:nvPr>
            </p:nvGraphicFramePr>
            <p:xfrm>
              <a:off x="31901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9">
                <a:extLst>
                  <a:ext uri="{FF2B5EF4-FFF2-40B4-BE49-F238E27FC236}">
                    <a16:creationId xmlns:a16="http://schemas.microsoft.com/office/drawing/2014/main" id="{AB77F4D1-0D2C-7009-D697-EFA73559FCB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8469298"/>
                  </p:ext>
                </p:extLst>
              </p:nvPr>
            </p:nvGraphicFramePr>
            <p:xfrm>
              <a:off x="31901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BD1FA14A-2021-0A4F-5C75-E61E4738C6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8092988"/>
                  </p:ext>
                </p:extLst>
              </p:nvPr>
            </p:nvGraphicFramePr>
            <p:xfrm>
              <a:off x="3897790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13">
                <a:extLst>
                  <a:ext uri="{FF2B5EF4-FFF2-40B4-BE49-F238E27FC236}">
                    <a16:creationId xmlns:a16="http://schemas.microsoft.com/office/drawing/2014/main" id="{BD1FA14A-2021-0A4F-5C75-E61E4738C68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8092988"/>
                  </p:ext>
                </p:extLst>
              </p:nvPr>
            </p:nvGraphicFramePr>
            <p:xfrm>
              <a:off x="3897790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Table 9">
                <a:extLst>
                  <a:ext uri="{FF2B5EF4-FFF2-40B4-BE49-F238E27FC236}">
                    <a16:creationId xmlns:a16="http://schemas.microsoft.com/office/drawing/2014/main" id="{637CA924-68AD-0650-452F-A310FDC533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4218563"/>
                  </p:ext>
                </p:extLst>
              </p:nvPr>
            </p:nvGraphicFramePr>
            <p:xfrm>
              <a:off x="460542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873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Table 9">
                <a:extLst>
                  <a:ext uri="{FF2B5EF4-FFF2-40B4-BE49-F238E27FC236}">
                    <a16:creationId xmlns:a16="http://schemas.microsoft.com/office/drawing/2014/main" id="{637CA924-68AD-0650-452F-A310FDC533B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74218563"/>
                  </p:ext>
                </p:extLst>
              </p:nvPr>
            </p:nvGraphicFramePr>
            <p:xfrm>
              <a:off x="460542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873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E4FA1C56-A408-65F1-659B-5973D480C9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0582853"/>
                  </p:ext>
                </p:extLst>
              </p:nvPr>
            </p:nvGraphicFramePr>
            <p:xfrm>
              <a:off x="53130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79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Table 15">
                <a:extLst>
                  <a:ext uri="{FF2B5EF4-FFF2-40B4-BE49-F238E27FC236}">
                    <a16:creationId xmlns:a16="http://schemas.microsoft.com/office/drawing/2014/main" id="{E4FA1C56-A408-65F1-659B-5973D480C97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90582853"/>
                  </p:ext>
                </p:extLst>
              </p:nvPr>
            </p:nvGraphicFramePr>
            <p:xfrm>
              <a:off x="53130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79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Table 9">
                <a:extLst>
                  <a:ext uri="{FF2B5EF4-FFF2-40B4-BE49-F238E27FC236}">
                    <a16:creationId xmlns:a16="http://schemas.microsoft.com/office/drawing/2014/main" id="{97682E25-A3A7-CE7F-874C-ADECAEF88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96274"/>
                  </p:ext>
                </p:extLst>
              </p:nvPr>
            </p:nvGraphicFramePr>
            <p:xfrm>
              <a:off x="629531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Table 9">
                <a:extLst>
                  <a:ext uri="{FF2B5EF4-FFF2-40B4-BE49-F238E27FC236}">
                    <a16:creationId xmlns:a16="http://schemas.microsoft.com/office/drawing/2014/main" id="{97682E25-A3A7-CE7F-874C-ADECAEF8895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996274"/>
                  </p:ext>
                </p:extLst>
              </p:nvPr>
            </p:nvGraphicFramePr>
            <p:xfrm>
              <a:off x="629531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E146CE8-30D1-6098-B54A-BC9EA44AE7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334983"/>
                  </p:ext>
                </p:extLst>
              </p:nvPr>
            </p:nvGraphicFramePr>
            <p:xfrm>
              <a:off x="7002946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132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17">
                <a:extLst>
                  <a:ext uri="{FF2B5EF4-FFF2-40B4-BE49-F238E27FC236}">
                    <a16:creationId xmlns:a16="http://schemas.microsoft.com/office/drawing/2014/main" id="{5E146CE8-30D1-6098-B54A-BC9EA44AE77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903334983"/>
                  </p:ext>
                </p:extLst>
              </p:nvPr>
            </p:nvGraphicFramePr>
            <p:xfrm>
              <a:off x="7002946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132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Table 9">
                <a:extLst>
                  <a:ext uri="{FF2B5EF4-FFF2-40B4-BE49-F238E27FC236}">
                    <a16:creationId xmlns:a16="http://schemas.microsoft.com/office/drawing/2014/main" id="{BCF59A95-35F0-4B29-3D62-B88656093A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2108812"/>
                  </p:ext>
                </p:extLst>
              </p:nvPr>
            </p:nvGraphicFramePr>
            <p:xfrm>
              <a:off x="7710579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Table 9">
                <a:extLst>
                  <a:ext uri="{FF2B5EF4-FFF2-40B4-BE49-F238E27FC236}">
                    <a16:creationId xmlns:a16="http://schemas.microsoft.com/office/drawing/2014/main" id="{BCF59A95-35F0-4B29-3D62-B88656093AD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42108812"/>
                  </p:ext>
                </p:extLst>
              </p:nvPr>
            </p:nvGraphicFramePr>
            <p:xfrm>
              <a:off x="7710579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3"/>
                          <a:stretch>
                            <a:fillRect l="-2128"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9889B27C-F6F5-EE03-B167-120E23B121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6200778"/>
                  </p:ext>
                </p:extLst>
              </p:nvPr>
            </p:nvGraphicFramePr>
            <p:xfrm>
              <a:off x="8418212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412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0" name="Table 19">
                <a:extLst>
                  <a:ext uri="{FF2B5EF4-FFF2-40B4-BE49-F238E27FC236}">
                    <a16:creationId xmlns:a16="http://schemas.microsoft.com/office/drawing/2014/main" id="{9889B27C-F6F5-EE03-B167-120E23B121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16200778"/>
                  </p:ext>
                </p:extLst>
              </p:nvPr>
            </p:nvGraphicFramePr>
            <p:xfrm>
              <a:off x="8418212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412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1" name="Table 9">
                <a:extLst>
                  <a:ext uri="{FF2B5EF4-FFF2-40B4-BE49-F238E27FC236}">
                    <a16:creationId xmlns:a16="http://schemas.microsoft.com/office/drawing/2014/main" id="{9A6698D4-8374-DFA1-276F-F0EC88F87A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2146321"/>
                  </p:ext>
                </p:extLst>
              </p:nvPr>
            </p:nvGraphicFramePr>
            <p:xfrm>
              <a:off x="91258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142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1" name="Table 9">
                <a:extLst>
                  <a:ext uri="{FF2B5EF4-FFF2-40B4-BE49-F238E27FC236}">
                    <a16:creationId xmlns:a16="http://schemas.microsoft.com/office/drawing/2014/main" id="{9A6698D4-8374-DFA1-276F-F0EC88F87A1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82146321"/>
                  </p:ext>
                </p:extLst>
              </p:nvPr>
            </p:nvGraphicFramePr>
            <p:xfrm>
              <a:off x="91258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142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5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9618BB45-B21E-1BAF-73BE-4356E44302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1086199"/>
                  </p:ext>
                </p:extLst>
              </p:nvPr>
            </p:nvGraphicFramePr>
            <p:xfrm>
              <a:off x="983347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390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21">
                <a:extLst>
                  <a:ext uri="{FF2B5EF4-FFF2-40B4-BE49-F238E27FC236}">
                    <a16:creationId xmlns:a16="http://schemas.microsoft.com/office/drawing/2014/main" id="{9618BB45-B21E-1BAF-73BE-4356E443025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931086199"/>
                  </p:ext>
                </p:extLst>
              </p:nvPr>
            </p:nvGraphicFramePr>
            <p:xfrm>
              <a:off x="983347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390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6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" name="Table 9">
                <a:extLst>
                  <a:ext uri="{FF2B5EF4-FFF2-40B4-BE49-F238E27FC236}">
                    <a16:creationId xmlns:a16="http://schemas.microsoft.com/office/drawing/2014/main" id="{F2CF498B-D8D2-6474-23F8-DE052B5BA0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1338599"/>
                  </p:ext>
                </p:extLst>
              </p:nvPr>
            </p:nvGraphicFramePr>
            <p:xfrm>
              <a:off x="10541111" y="5176203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278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" name="Table 9">
                <a:extLst>
                  <a:ext uri="{FF2B5EF4-FFF2-40B4-BE49-F238E27FC236}">
                    <a16:creationId xmlns:a16="http://schemas.microsoft.com/office/drawing/2014/main" id="{F2CF498B-D8D2-6474-23F8-DE052B5BA08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21338599"/>
                  </p:ext>
                </p:extLst>
              </p:nvPr>
            </p:nvGraphicFramePr>
            <p:xfrm>
              <a:off x="10541111" y="5176203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278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7"/>
                          <a:stretch>
                            <a:fillRect l="-2174" t="-110345" r="-217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AC5B9143-EE8B-C0FB-9F17-540F0937FC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186581"/>
                  </p:ext>
                </p:extLst>
              </p:nvPr>
            </p:nvGraphicFramePr>
            <p:xfrm>
              <a:off x="112487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901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4" name="Table 23">
                <a:extLst>
                  <a:ext uri="{FF2B5EF4-FFF2-40B4-BE49-F238E27FC236}">
                    <a16:creationId xmlns:a16="http://schemas.microsoft.com/office/drawing/2014/main" id="{AC5B9143-EE8B-C0FB-9F17-540F0937FC9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07186581"/>
                  </p:ext>
                </p:extLst>
              </p:nvPr>
            </p:nvGraphicFramePr>
            <p:xfrm>
              <a:off x="112487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901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8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5503B7C4-8F5C-5F27-6252-2AEC963E17DE}"/>
              </a:ext>
            </a:extLst>
          </p:cNvPr>
          <p:cNvSpPr txBox="1"/>
          <p:nvPr/>
        </p:nvSpPr>
        <p:spPr>
          <a:xfrm>
            <a:off x="737045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985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DAE1B2-9BE5-7979-DF4F-AF8A94A16CF1}"/>
              </a:ext>
            </a:extLst>
          </p:cNvPr>
          <p:cNvSpPr txBox="1"/>
          <p:nvPr/>
        </p:nvSpPr>
        <p:spPr>
          <a:xfrm>
            <a:off x="2152310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670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AAA4B02-984D-2702-BDE8-F42D9D52EB76}"/>
              </a:ext>
            </a:extLst>
          </p:cNvPr>
          <p:cNvSpPr txBox="1"/>
          <p:nvPr/>
        </p:nvSpPr>
        <p:spPr>
          <a:xfrm>
            <a:off x="3567576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850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748BAD-AC77-A362-222F-0BC76D546598}"/>
              </a:ext>
            </a:extLst>
          </p:cNvPr>
          <p:cNvSpPr txBox="1"/>
          <p:nvPr/>
        </p:nvSpPr>
        <p:spPr>
          <a:xfrm>
            <a:off x="4982843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873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1FDDE9C-71C8-0ACB-51E5-613081393CBA}"/>
              </a:ext>
            </a:extLst>
          </p:cNvPr>
          <p:cNvSpPr txBox="1"/>
          <p:nvPr/>
        </p:nvSpPr>
        <p:spPr>
          <a:xfrm>
            <a:off x="1503187" y="3969601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347DEA4-3C81-7CEA-B6B1-509E4C964FD0}"/>
              </a:ext>
            </a:extLst>
          </p:cNvPr>
          <p:cNvSpPr txBox="1"/>
          <p:nvPr/>
        </p:nvSpPr>
        <p:spPr>
          <a:xfrm>
            <a:off x="4275209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650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8364FFB-A7CB-CD02-8AE8-91E76A84A674}"/>
              </a:ext>
            </a:extLst>
          </p:cNvPr>
          <p:cNvSpPr txBox="1"/>
          <p:nvPr/>
        </p:nvSpPr>
        <p:spPr>
          <a:xfrm>
            <a:off x="2918453" y="3285448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79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6688C0B-0816-9C70-9B6B-EF58DADDF191}"/>
              </a:ext>
            </a:extLst>
          </p:cNvPr>
          <p:cNvCxnSpPr>
            <a:cxnSpLocks/>
            <a:stCxn id="9" idx="0"/>
            <a:endCxn id="26" idx="2"/>
          </p:cNvCxnSpPr>
          <p:nvPr/>
        </p:nvCxnSpPr>
        <p:spPr>
          <a:xfrm flipV="1">
            <a:off x="651090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18C924E7-C9DA-3867-4D86-E272B160C2A1}"/>
              </a:ext>
            </a:extLst>
          </p:cNvPr>
          <p:cNvCxnSpPr>
            <a:cxnSpLocks/>
            <a:stCxn id="10" idx="0"/>
            <a:endCxn id="26" idx="2"/>
          </p:cNvCxnSpPr>
          <p:nvPr/>
        </p:nvCxnSpPr>
        <p:spPr>
          <a:xfrm flipH="1" flipV="1">
            <a:off x="1004907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65FDA28E-5B17-869E-F319-DA191BCD4258}"/>
              </a:ext>
            </a:extLst>
          </p:cNvPr>
          <p:cNvCxnSpPr>
            <a:cxnSpLocks/>
            <a:stCxn id="11" idx="0"/>
            <a:endCxn id="27" idx="2"/>
          </p:cNvCxnSpPr>
          <p:nvPr/>
        </p:nvCxnSpPr>
        <p:spPr>
          <a:xfrm flipV="1">
            <a:off x="2066356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FD67124-14AE-F64B-374B-3D24F44BAC3E}"/>
              </a:ext>
            </a:extLst>
          </p:cNvPr>
          <p:cNvCxnSpPr>
            <a:cxnSpLocks/>
            <a:stCxn id="12" idx="0"/>
            <a:endCxn id="27" idx="2"/>
          </p:cNvCxnSpPr>
          <p:nvPr/>
        </p:nvCxnSpPr>
        <p:spPr>
          <a:xfrm flipH="1" flipV="1">
            <a:off x="2420172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32C7EA52-6504-49F5-602A-3383B920F2E5}"/>
              </a:ext>
            </a:extLst>
          </p:cNvPr>
          <p:cNvCxnSpPr>
            <a:cxnSpLocks/>
            <a:stCxn id="13" idx="0"/>
            <a:endCxn id="28" idx="2"/>
          </p:cNvCxnSpPr>
          <p:nvPr/>
        </p:nvCxnSpPr>
        <p:spPr>
          <a:xfrm flipV="1">
            <a:off x="3481622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691CACC-6911-CA37-2890-CD87D084B751}"/>
              </a:ext>
            </a:extLst>
          </p:cNvPr>
          <p:cNvCxnSpPr>
            <a:cxnSpLocks/>
            <a:stCxn id="14" idx="0"/>
            <a:endCxn id="28" idx="2"/>
          </p:cNvCxnSpPr>
          <p:nvPr/>
        </p:nvCxnSpPr>
        <p:spPr>
          <a:xfrm flipH="1" flipV="1">
            <a:off x="3835438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344F31F6-757E-F5C2-F799-87EB9212911D}"/>
              </a:ext>
            </a:extLst>
          </p:cNvPr>
          <p:cNvCxnSpPr>
            <a:cxnSpLocks/>
            <a:stCxn id="15" idx="0"/>
            <a:endCxn id="29" idx="2"/>
          </p:cNvCxnSpPr>
          <p:nvPr/>
        </p:nvCxnSpPr>
        <p:spPr>
          <a:xfrm flipV="1">
            <a:off x="4896888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9E7785A-DF4A-DA72-23C8-149C18D552F2}"/>
              </a:ext>
            </a:extLst>
          </p:cNvPr>
          <p:cNvCxnSpPr>
            <a:cxnSpLocks/>
            <a:stCxn id="16" idx="0"/>
            <a:endCxn id="29" idx="2"/>
          </p:cNvCxnSpPr>
          <p:nvPr/>
        </p:nvCxnSpPr>
        <p:spPr>
          <a:xfrm flipH="1" flipV="1">
            <a:off x="5250705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0C9312CB-B2B4-8D09-708D-0EF06F550CAD}"/>
              </a:ext>
            </a:extLst>
          </p:cNvPr>
          <p:cNvCxnSpPr>
            <a:cxnSpLocks/>
            <a:stCxn id="26" idx="0"/>
            <a:endCxn id="33" idx="2"/>
          </p:cNvCxnSpPr>
          <p:nvPr/>
        </p:nvCxnSpPr>
        <p:spPr>
          <a:xfrm flipV="1">
            <a:off x="1004907" y="4338933"/>
            <a:ext cx="707632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B4DA52D-25D0-99EA-7F22-BBF9EEEE0242}"/>
              </a:ext>
            </a:extLst>
          </p:cNvPr>
          <p:cNvCxnSpPr>
            <a:cxnSpLocks/>
            <a:stCxn id="27" idx="0"/>
            <a:endCxn id="33" idx="2"/>
          </p:cNvCxnSpPr>
          <p:nvPr/>
        </p:nvCxnSpPr>
        <p:spPr>
          <a:xfrm flipH="1" flipV="1">
            <a:off x="1712539" y="4338933"/>
            <a:ext cx="707633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B4106515-BF02-DDA7-313F-AC15D6C72F0A}"/>
              </a:ext>
            </a:extLst>
          </p:cNvPr>
          <p:cNvCxnSpPr>
            <a:cxnSpLocks/>
            <a:stCxn id="28" idx="0"/>
            <a:endCxn id="37" idx="2"/>
          </p:cNvCxnSpPr>
          <p:nvPr/>
        </p:nvCxnSpPr>
        <p:spPr>
          <a:xfrm flipV="1">
            <a:off x="3835438" y="4338933"/>
            <a:ext cx="707633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8B19B6A-DF82-DA5C-B105-FA2DBBBFB2B4}"/>
              </a:ext>
            </a:extLst>
          </p:cNvPr>
          <p:cNvCxnSpPr>
            <a:cxnSpLocks/>
            <a:stCxn id="29" idx="0"/>
            <a:endCxn id="37" idx="2"/>
          </p:cNvCxnSpPr>
          <p:nvPr/>
        </p:nvCxnSpPr>
        <p:spPr>
          <a:xfrm flipH="1" flipV="1">
            <a:off x="4543071" y="4338933"/>
            <a:ext cx="707634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6EBCCDEF-DD5A-B4BE-B913-B45379D55CF9}"/>
              </a:ext>
            </a:extLst>
          </p:cNvPr>
          <p:cNvCxnSpPr>
            <a:cxnSpLocks/>
            <a:stCxn id="33" idx="0"/>
            <a:endCxn id="39" idx="2"/>
          </p:cNvCxnSpPr>
          <p:nvPr/>
        </p:nvCxnSpPr>
        <p:spPr>
          <a:xfrm flipV="1">
            <a:off x="1712539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60F29662-805D-CE22-53A8-7DD28BB3C95E}"/>
              </a:ext>
            </a:extLst>
          </p:cNvPr>
          <p:cNvCxnSpPr>
            <a:cxnSpLocks/>
            <a:stCxn id="37" idx="0"/>
            <a:endCxn id="39" idx="2"/>
          </p:cNvCxnSpPr>
          <p:nvPr/>
        </p:nvCxnSpPr>
        <p:spPr>
          <a:xfrm flipH="1" flipV="1">
            <a:off x="3127805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4B52C4C1-2190-1392-D3F3-7DA77D0E0B2F}"/>
              </a:ext>
            </a:extLst>
          </p:cNvPr>
          <p:cNvSpPr txBox="1"/>
          <p:nvPr/>
        </p:nvSpPr>
        <p:spPr>
          <a:xfrm>
            <a:off x="6678474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190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E683E563-0642-45B8-F01E-554548EFAB6D}"/>
              </a:ext>
            </a:extLst>
          </p:cNvPr>
          <p:cNvSpPr txBox="1"/>
          <p:nvPr/>
        </p:nvSpPr>
        <p:spPr>
          <a:xfrm>
            <a:off x="8093739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412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7FFFF77-2D08-FB66-0D34-BAF10E363FB8}"/>
              </a:ext>
            </a:extLst>
          </p:cNvPr>
          <p:cNvSpPr txBox="1"/>
          <p:nvPr/>
        </p:nvSpPr>
        <p:spPr>
          <a:xfrm>
            <a:off x="9509005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390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116A157A-F0D9-D578-A69B-A4B2C6CD6AB7}"/>
              </a:ext>
            </a:extLst>
          </p:cNvPr>
          <p:cNvSpPr txBox="1"/>
          <p:nvPr/>
        </p:nvSpPr>
        <p:spPr>
          <a:xfrm>
            <a:off x="10924272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901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70759B5-6F77-3D0B-284C-D22842CC15CF}"/>
              </a:ext>
            </a:extLst>
          </p:cNvPr>
          <p:cNvSpPr txBox="1"/>
          <p:nvPr/>
        </p:nvSpPr>
        <p:spPr>
          <a:xfrm>
            <a:off x="7386106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132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77018A3-F188-0B80-CB06-7CF4CB578D8C}"/>
              </a:ext>
            </a:extLst>
          </p:cNvPr>
          <p:cNvSpPr txBox="1"/>
          <p:nvPr/>
        </p:nvSpPr>
        <p:spPr>
          <a:xfrm>
            <a:off x="10216638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278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E293CB09-B389-30F3-4450-3FF51589EA4B}"/>
              </a:ext>
            </a:extLst>
          </p:cNvPr>
          <p:cNvSpPr txBox="1"/>
          <p:nvPr/>
        </p:nvSpPr>
        <p:spPr>
          <a:xfrm>
            <a:off x="8801372" y="328544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142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C8D899B4-2099-D524-C086-8CBEFE049B17}"/>
              </a:ext>
            </a:extLst>
          </p:cNvPr>
          <p:cNvCxnSpPr>
            <a:cxnSpLocks/>
            <a:stCxn id="17" idx="0"/>
            <a:endCxn id="88" idx="2"/>
          </p:cNvCxnSpPr>
          <p:nvPr/>
        </p:nvCxnSpPr>
        <p:spPr>
          <a:xfrm flipV="1">
            <a:off x="6586778" y="4948900"/>
            <a:ext cx="359558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DB16B592-1FBF-500E-23A5-EEEC292D876A}"/>
              </a:ext>
            </a:extLst>
          </p:cNvPr>
          <p:cNvCxnSpPr>
            <a:cxnSpLocks/>
            <a:stCxn id="18" idx="0"/>
            <a:endCxn id="88" idx="2"/>
          </p:cNvCxnSpPr>
          <p:nvPr/>
        </p:nvCxnSpPr>
        <p:spPr>
          <a:xfrm flipH="1" flipV="1">
            <a:off x="6946336" y="4948900"/>
            <a:ext cx="348075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55EACD1F-E4F0-0655-40A5-78D2C0F60197}"/>
              </a:ext>
            </a:extLst>
          </p:cNvPr>
          <p:cNvCxnSpPr>
            <a:cxnSpLocks/>
            <a:stCxn id="19" idx="0"/>
            <a:endCxn id="89" idx="2"/>
          </p:cNvCxnSpPr>
          <p:nvPr/>
        </p:nvCxnSpPr>
        <p:spPr>
          <a:xfrm flipV="1">
            <a:off x="8002044" y="4948900"/>
            <a:ext cx="359557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185781C6-C974-AF5C-751B-556FC5A0C36B}"/>
              </a:ext>
            </a:extLst>
          </p:cNvPr>
          <p:cNvCxnSpPr>
            <a:cxnSpLocks/>
            <a:stCxn id="20" idx="0"/>
            <a:endCxn id="89" idx="2"/>
          </p:cNvCxnSpPr>
          <p:nvPr/>
        </p:nvCxnSpPr>
        <p:spPr>
          <a:xfrm flipH="1" flipV="1">
            <a:off x="8361601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79876C3B-56F8-BAEB-803B-6DE2B9564028}"/>
              </a:ext>
            </a:extLst>
          </p:cNvPr>
          <p:cNvCxnSpPr>
            <a:cxnSpLocks/>
            <a:stCxn id="21" idx="0"/>
            <a:endCxn id="90" idx="2"/>
          </p:cNvCxnSpPr>
          <p:nvPr/>
        </p:nvCxnSpPr>
        <p:spPr>
          <a:xfrm flipV="1">
            <a:off x="9417310" y="4948900"/>
            <a:ext cx="359557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4A176465-232F-4B48-F7FE-2750F19A30B1}"/>
              </a:ext>
            </a:extLst>
          </p:cNvPr>
          <p:cNvCxnSpPr>
            <a:cxnSpLocks/>
            <a:stCxn id="22" idx="0"/>
            <a:endCxn id="90" idx="2"/>
          </p:cNvCxnSpPr>
          <p:nvPr/>
        </p:nvCxnSpPr>
        <p:spPr>
          <a:xfrm flipH="1" flipV="1">
            <a:off x="9776867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003D5BF6-91D5-A4DE-D95D-1E1DCB48AEB7}"/>
              </a:ext>
            </a:extLst>
          </p:cNvPr>
          <p:cNvCxnSpPr>
            <a:cxnSpLocks/>
            <a:stCxn id="23" idx="0"/>
            <a:endCxn id="91" idx="2"/>
          </p:cNvCxnSpPr>
          <p:nvPr/>
        </p:nvCxnSpPr>
        <p:spPr>
          <a:xfrm flipV="1">
            <a:off x="10832576" y="4948900"/>
            <a:ext cx="359558" cy="227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E8888185-C454-C40C-5883-78E6E518077E}"/>
              </a:ext>
            </a:extLst>
          </p:cNvPr>
          <p:cNvCxnSpPr>
            <a:cxnSpLocks/>
            <a:stCxn id="24" idx="0"/>
            <a:endCxn id="91" idx="2"/>
          </p:cNvCxnSpPr>
          <p:nvPr/>
        </p:nvCxnSpPr>
        <p:spPr>
          <a:xfrm flipH="1" flipV="1">
            <a:off x="11192134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1D74F589-EB59-B6B0-331A-86B664E4E300}"/>
              </a:ext>
            </a:extLst>
          </p:cNvPr>
          <p:cNvCxnSpPr>
            <a:cxnSpLocks/>
            <a:stCxn id="88" idx="0"/>
            <a:endCxn id="94" idx="2"/>
          </p:cNvCxnSpPr>
          <p:nvPr/>
        </p:nvCxnSpPr>
        <p:spPr>
          <a:xfrm flipV="1">
            <a:off x="6946336" y="4338933"/>
            <a:ext cx="707632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DB7C7549-8F1D-CB25-CC60-9F4E496EBD70}"/>
              </a:ext>
            </a:extLst>
          </p:cNvPr>
          <p:cNvCxnSpPr>
            <a:cxnSpLocks/>
            <a:stCxn id="89" idx="0"/>
            <a:endCxn id="94" idx="2"/>
          </p:cNvCxnSpPr>
          <p:nvPr/>
        </p:nvCxnSpPr>
        <p:spPr>
          <a:xfrm flipH="1" flipV="1">
            <a:off x="7653968" y="4338933"/>
            <a:ext cx="707633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AB12DE1-B9FE-7297-2D27-1BB611E6A378}"/>
              </a:ext>
            </a:extLst>
          </p:cNvPr>
          <p:cNvCxnSpPr>
            <a:cxnSpLocks/>
            <a:stCxn id="90" idx="0"/>
            <a:endCxn id="98" idx="2"/>
          </p:cNvCxnSpPr>
          <p:nvPr/>
        </p:nvCxnSpPr>
        <p:spPr>
          <a:xfrm flipV="1">
            <a:off x="9776867" y="4338933"/>
            <a:ext cx="707633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4F31F9D8-9EB9-EC6F-AA9B-344D8F044C61}"/>
              </a:ext>
            </a:extLst>
          </p:cNvPr>
          <p:cNvCxnSpPr>
            <a:cxnSpLocks/>
            <a:stCxn id="91" idx="0"/>
            <a:endCxn id="98" idx="2"/>
          </p:cNvCxnSpPr>
          <p:nvPr/>
        </p:nvCxnSpPr>
        <p:spPr>
          <a:xfrm flipH="1" flipV="1">
            <a:off x="10484500" y="4338933"/>
            <a:ext cx="707634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57CEC9C5-EC9D-0599-3F1D-490BDC096AFD}"/>
              </a:ext>
            </a:extLst>
          </p:cNvPr>
          <p:cNvCxnSpPr>
            <a:cxnSpLocks/>
            <a:stCxn id="94" idx="0"/>
            <a:endCxn id="100" idx="2"/>
          </p:cNvCxnSpPr>
          <p:nvPr/>
        </p:nvCxnSpPr>
        <p:spPr>
          <a:xfrm flipV="1">
            <a:off x="7653968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F3BE802-AB18-CCBB-6D3C-663300B0BF7D}"/>
              </a:ext>
            </a:extLst>
          </p:cNvPr>
          <p:cNvCxnSpPr>
            <a:cxnSpLocks/>
            <a:stCxn id="98" idx="0"/>
            <a:endCxn id="100" idx="2"/>
          </p:cNvCxnSpPr>
          <p:nvPr/>
        </p:nvCxnSpPr>
        <p:spPr>
          <a:xfrm flipH="1" flipV="1">
            <a:off x="9069234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301ABAF0-8B12-4FFA-AE8A-35CFEAB651A4}"/>
              </a:ext>
            </a:extLst>
          </p:cNvPr>
          <p:cNvSpPr txBox="1"/>
          <p:nvPr/>
        </p:nvSpPr>
        <p:spPr>
          <a:xfrm>
            <a:off x="5886298" y="2538820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95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71559F47-E57C-B9D9-EADA-CC3271AA2CFB}"/>
              </a:ext>
            </a:extLst>
          </p:cNvPr>
          <p:cNvCxnSpPr>
            <a:cxnSpLocks/>
            <a:stCxn id="39" idx="0"/>
          </p:cNvCxnSpPr>
          <p:nvPr/>
        </p:nvCxnSpPr>
        <p:spPr>
          <a:xfrm flipV="1">
            <a:off x="3127805" y="2887188"/>
            <a:ext cx="2968195" cy="39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98C99997-DC66-8C46-773C-D660117D1F3A}"/>
              </a:ext>
            </a:extLst>
          </p:cNvPr>
          <p:cNvCxnSpPr>
            <a:cxnSpLocks/>
            <a:stCxn id="100" idx="0"/>
          </p:cNvCxnSpPr>
          <p:nvPr/>
        </p:nvCxnSpPr>
        <p:spPr>
          <a:xfrm flipH="1" flipV="1">
            <a:off x="6096000" y="2887188"/>
            <a:ext cx="2973234" cy="39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TextBox 145">
            <a:extLst>
              <a:ext uri="{FF2B5EF4-FFF2-40B4-BE49-F238E27FC236}">
                <a16:creationId xmlns:a16="http://schemas.microsoft.com/office/drawing/2014/main" id="{0E5FDBB5-8CE3-48A7-3185-1136F4F72418}"/>
              </a:ext>
            </a:extLst>
          </p:cNvPr>
          <p:cNvSpPr txBox="1"/>
          <p:nvPr/>
        </p:nvSpPr>
        <p:spPr>
          <a:xfrm>
            <a:off x="743868" y="4258587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07E20F0-24C5-BED5-4D6A-D253BBE7549A}"/>
              </a:ext>
            </a:extLst>
          </p:cNvPr>
          <p:cNvSpPr txBox="1"/>
          <p:nvPr/>
        </p:nvSpPr>
        <p:spPr>
          <a:xfrm>
            <a:off x="2273988" y="4260490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8FF41CBC-C93D-5EBE-44A8-2EC2E4773DAE}"/>
              </a:ext>
            </a:extLst>
          </p:cNvPr>
          <p:cNvSpPr txBox="1"/>
          <p:nvPr/>
        </p:nvSpPr>
        <p:spPr>
          <a:xfrm>
            <a:off x="1451500" y="364040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F0A0FC51-D1F6-2B73-BCE9-5CEF21823AED}"/>
              </a:ext>
            </a:extLst>
          </p:cNvPr>
          <p:cNvSpPr txBox="1"/>
          <p:nvPr/>
        </p:nvSpPr>
        <p:spPr>
          <a:xfrm>
            <a:off x="3515889" y="4258587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650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9FEDFF3-8502-E27B-6B7B-840BD19B3B6C}"/>
              </a:ext>
            </a:extLst>
          </p:cNvPr>
          <p:cNvSpPr txBox="1"/>
          <p:nvPr/>
        </p:nvSpPr>
        <p:spPr>
          <a:xfrm>
            <a:off x="5104521" y="4260490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79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9CACAED8-BDE6-1412-91ED-03CEE8D36B48}"/>
              </a:ext>
            </a:extLst>
          </p:cNvPr>
          <p:cNvSpPr txBox="1"/>
          <p:nvPr/>
        </p:nvSpPr>
        <p:spPr>
          <a:xfrm>
            <a:off x="4282032" y="364040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79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32CFA3F1-5E31-BBE0-CD23-ECA0DE9A369E}"/>
              </a:ext>
            </a:extLst>
          </p:cNvPr>
          <p:cNvSpPr txBox="1"/>
          <p:nvPr/>
        </p:nvSpPr>
        <p:spPr>
          <a:xfrm>
            <a:off x="2866766" y="2956251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A54A3D90-619E-F690-0162-EF4BB67D08A6}"/>
              </a:ext>
            </a:extLst>
          </p:cNvPr>
          <p:cNvSpPr txBox="1"/>
          <p:nvPr/>
        </p:nvSpPr>
        <p:spPr>
          <a:xfrm>
            <a:off x="6626787" y="4254376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132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531BCF7-A6C9-BDFF-4860-DC69461CBBD8}"/>
              </a:ext>
            </a:extLst>
          </p:cNvPr>
          <p:cNvSpPr txBox="1"/>
          <p:nvPr/>
        </p:nvSpPr>
        <p:spPr>
          <a:xfrm>
            <a:off x="8215417" y="4256279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5F65BFF3-CAF9-F260-0075-C49E09474BCD}"/>
              </a:ext>
            </a:extLst>
          </p:cNvPr>
          <p:cNvSpPr txBox="1"/>
          <p:nvPr/>
        </p:nvSpPr>
        <p:spPr>
          <a:xfrm>
            <a:off x="7392929" y="364040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95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EB4E2717-6C6E-2709-E76C-C78B40A2180D}"/>
              </a:ext>
            </a:extLst>
          </p:cNvPr>
          <p:cNvSpPr txBox="1"/>
          <p:nvPr/>
        </p:nvSpPr>
        <p:spPr>
          <a:xfrm>
            <a:off x="9457318" y="4254376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142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47BD30F8-8F07-7C7A-9203-5179E493680D}"/>
              </a:ext>
            </a:extLst>
          </p:cNvPr>
          <p:cNvSpPr txBox="1"/>
          <p:nvPr/>
        </p:nvSpPr>
        <p:spPr>
          <a:xfrm>
            <a:off x="10987440" y="42562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278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2C1D66EC-5009-1025-527E-F5EBDC0DBD1A}"/>
              </a:ext>
            </a:extLst>
          </p:cNvPr>
          <p:cNvSpPr txBox="1"/>
          <p:nvPr/>
        </p:nvSpPr>
        <p:spPr>
          <a:xfrm>
            <a:off x="10279806" y="3642307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142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53E571A9-FFDC-B318-0AFB-CBCC2C094BB6}"/>
              </a:ext>
            </a:extLst>
          </p:cNvPr>
          <p:cNvSpPr txBox="1"/>
          <p:nvPr/>
        </p:nvSpPr>
        <p:spPr>
          <a:xfrm>
            <a:off x="8923050" y="295815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95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21FB41B7-3052-A4AF-697B-2EE2DB9E5D76}"/>
              </a:ext>
            </a:extLst>
          </p:cNvPr>
          <p:cNvSpPr txBox="1"/>
          <p:nvPr/>
        </p:nvSpPr>
        <p:spPr>
          <a:xfrm>
            <a:off x="5886298" y="2353952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8C152EBD-2544-0217-E526-A580E48D2FC6}"/>
                  </a:ext>
                </a:extLst>
              </p:cNvPr>
              <p:cNvSpPr txBox="1"/>
              <p:nvPr/>
            </p:nvSpPr>
            <p:spPr>
              <a:xfrm>
                <a:off x="5188353" y="5991206"/>
                <a:ext cx="181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−1=16</m:t>
                    </m:r>
                  </m:oMath>
                </a14:m>
                <a:r>
                  <a:rPr lang="en-DE" dirty="0"/>
                  <a:t> Runs</a:t>
                </a: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8C152EBD-2544-0217-E526-A580E48D2F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353" y="5991206"/>
                <a:ext cx="1816331" cy="369332"/>
              </a:xfrm>
              <a:prstGeom prst="rect">
                <a:avLst/>
              </a:prstGeom>
              <a:blipFill>
                <a:blip r:embed="rId19"/>
                <a:stretch>
                  <a:fillRect t="-6667" r="-2083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083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3" grpId="0"/>
      <p:bldP spid="37" grpId="0"/>
      <p:bldP spid="39" grpId="0"/>
      <p:bldP spid="88" grpId="0"/>
      <p:bldP spid="89" grpId="0"/>
      <p:bldP spid="90" grpId="0"/>
      <p:bldP spid="91" grpId="0"/>
      <p:bldP spid="94" grpId="0"/>
      <p:bldP spid="98" grpId="0"/>
      <p:bldP spid="100" grpId="0"/>
      <p:bldP spid="126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  <p:bldP spid="154" grpId="0"/>
      <p:bldP spid="155" grpId="0"/>
      <p:bldP spid="156" grpId="0"/>
      <p:bldP spid="157" grpId="0"/>
      <p:bldP spid="158" grpId="0"/>
      <p:bldP spid="159" grpId="0"/>
      <p:bldP spid="160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Tree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Losers (</a:t>
            </a:r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and Hidden Winners</a:t>
            </a:r>
            <a:r>
              <a:rPr lang="de-DE" dirty="0"/>
              <a:t>): Nächstes Element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Im Gewinner-Run: Nächste Zahl nach oben propagieren </a:t>
                </a:r>
              </a:p>
              <a:p>
                <a:pPr lvl="1"/>
                <a:r>
                  <a:rPr lang="de-DE" dirty="0"/>
                  <a:t>Solange bis andere Zahl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dirty="0"/>
                  <a:t> kleiner ist, dann Zahl ersetzen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de-DE" dirty="0"/>
                  <a:t> nach oben propagieren</a:t>
                </a:r>
              </a:p>
              <a:p>
                <a:pPr lvl="1"/>
                <a:r>
                  <a:rPr lang="de-DE" dirty="0"/>
                  <a:t>Bis an Wurzel angekommen ➝ Kleinste </a:t>
                </a:r>
                <a:br>
                  <a:rPr lang="de-DE" dirty="0"/>
                </a:br>
                <a:r>
                  <a:rPr lang="de-DE" dirty="0"/>
                  <a:t>Zahl schreiben und wieder von vorn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102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223793" y="6453336"/>
            <a:ext cx="36870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D. Knuth, The Art of Computer Programming,vol.3, </a:t>
            </a:r>
            <a:r>
              <a:rPr lang="de-DE" b="1" baseline="30000" dirty="0">
                <a:solidFill>
                  <a:schemeClr val="tx1">
                    <a:lumMod val="60000"/>
                    <a:lumOff val="40000"/>
                  </a:schemeClr>
                </a:solidFill>
              </a:rPr>
              <a:t>1973</a:t>
            </a:r>
            <a:endParaRPr lang="de-DE" b="1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85F17A-5D56-FE9D-5F78-DE9DE08623C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1BD187-A3E2-EDEE-714E-6299FDE8D2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9">
                <a:extLst>
                  <a:ext uri="{FF2B5EF4-FFF2-40B4-BE49-F238E27FC236}">
                    <a16:creationId xmlns:a16="http://schemas.microsoft.com/office/drawing/2014/main" id="{45564DF4-2B65-3F14-C284-07B10A005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0556179"/>
                  </p:ext>
                </p:extLst>
              </p:nvPr>
            </p:nvGraphicFramePr>
            <p:xfrm>
              <a:off x="35962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985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9">
                <a:extLst>
                  <a:ext uri="{FF2B5EF4-FFF2-40B4-BE49-F238E27FC236}">
                    <a16:creationId xmlns:a16="http://schemas.microsoft.com/office/drawing/2014/main" id="{45564DF4-2B65-3F14-C284-07B10A0055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0556179"/>
                  </p:ext>
                </p:extLst>
              </p:nvPr>
            </p:nvGraphicFramePr>
            <p:xfrm>
              <a:off x="35962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985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2128"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5DA5B22-1CE1-CB37-B9DA-84FE9225C72B}"/>
              </a:ext>
            </a:extLst>
          </p:cNvPr>
          <p:cNvSpPr txBox="1"/>
          <p:nvPr/>
        </p:nvSpPr>
        <p:spPr>
          <a:xfrm>
            <a:off x="2916701" y="3291293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79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FBF38375-CB62-A051-093B-D0D01666AB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3081659"/>
                  </p:ext>
                </p:extLst>
              </p:nvPr>
            </p:nvGraphicFramePr>
            <p:xfrm>
              <a:off x="106725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>
                              <a:solidFill>
                                <a:schemeClr val="accent1"/>
                              </a:solidFill>
                            </a:rPr>
                            <a:t>80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5" name="Table 24">
                <a:extLst>
                  <a:ext uri="{FF2B5EF4-FFF2-40B4-BE49-F238E27FC236}">
                    <a16:creationId xmlns:a16="http://schemas.microsoft.com/office/drawing/2014/main" id="{FBF38375-CB62-A051-093B-D0D01666AB2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23081659"/>
                  </p:ext>
                </p:extLst>
              </p:nvPr>
            </p:nvGraphicFramePr>
            <p:xfrm>
              <a:off x="106725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>
                              <a:solidFill>
                                <a:schemeClr val="accent1"/>
                              </a:solidFill>
                            </a:rPr>
                            <a:t>80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t="-106667" r="-217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9">
                <a:extLst>
                  <a:ext uri="{FF2B5EF4-FFF2-40B4-BE49-F238E27FC236}">
                    <a16:creationId xmlns:a16="http://schemas.microsoft.com/office/drawing/2014/main" id="{79923DF7-8D99-D446-5530-8771F1EACA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8862484"/>
                  </p:ext>
                </p:extLst>
              </p:nvPr>
            </p:nvGraphicFramePr>
            <p:xfrm>
              <a:off x="1774891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9">
                <a:extLst>
                  <a:ext uri="{FF2B5EF4-FFF2-40B4-BE49-F238E27FC236}">
                    <a16:creationId xmlns:a16="http://schemas.microsoft.com/office/drawing/2014/main" id="{79923DF7-8D99-D446-5530-8771F1EACAA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8862484"/>
                  </p:ext>
                </p:extLst>
              </p:nvPr>
            </p:nvGraphicFramePr>
            <p:xfrm>
              <a:off x="1774891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5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CF9A1244-5C2D-DD5A-2BF4-A197DD02A3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5276504"/>
                  </p:ext>
                </p:extLst>
              </p:nvPr>
            </p:nvGraphicFramePr>
            <p:xfrm>
              <a:off x="2482524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1" name="Table 30">
                <a:extLst>
                  <a:ext uri="{FF2B5EF4-FFF2-40B4-BE49-F238E27FC236}">
                    <a16:creationId xmlns:a16="http://schemas.microsoft.com/office/drawing/2014/main" id="{CF9A1244-5C2D-DD5A-2BF4-A197DD02A3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05276504"/>
                  </p:ext>
                </p:extLst>
              </p:nvPr>
            </p:nvGraphicFramePr>
            <p:xfrm>
              <a:off x="2482524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670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6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2" name="Table 9">
                <a:extLst>
                  <a:ext uri="{FF2B5EF4-FFF2-40B4-BE49-F238E27FC236}">
                    <a16:creationId xmlns:a16="http://schemas.microsoft.com/office/drawing/2014/main" id="{10001071-1135-1F40-AE5A-7C454A0BAC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6134738"/>
                  </p:ext>
                </p:extLst>
              </p:nvPr>
            </p:nvGraphicFramePr>
            <p:xfrm>
              <a:off x="31901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2" name="Table 9">
                <a:extLst>
                  <a:ext uri="{FF2B5EF4-FFF2-40B4-BE49-F238E27FC236}">
                    <a16:creationId xmlns:a16="http://schemas.microsoft.com/office/drawing/2014/main" id="{10001071-1135-1F40-AE5A-7C454A0BACC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6134738"/>
                  </p:ext>
                </p:extLst>
              </p:nvPr>
            </p:nvGraphicFramePr>
            <p:xfrm>
              <a:off x="31901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650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7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90573CC0-AC76-5013-EEA8-B7D497EE1E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0145453"/>
                  </p:ext>
                </p:extLst>
              </p:nvPr>
            </p:nvGraphicFramePr>
            <p:xfrm>
              <a:off x="3897790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4" name="Table 33">
                <a:extLst>
                  <a:ext uri="{FF2B5EF4-FFF2-40B4-BE49-F238E27FC236}">
                    <a16:creationId xmlns:a16="http://schemas.microsoft.com/office/drawing/2014/main" id="{90573CC0-AC76-5013-EEA8-B7D497EE1E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70145453"/>
                  </p:ext>
                </p:extLst>
              </p:nvPr>
            </p:nvGraphicFramePr>
            <p:xfrm>
              <a:off x="3897790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850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8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5" name="Table 9">
                <a:extLst>
                  <a:ext uri="{FF2B5EF4-FFF2-40B4-BE49-F238E27FC236}">
                    <a16:creationId xmlns:a16="http://schemas.microsoft.com/office/drawing/2014/main" id="{D145FF76-82E4-0888-551E-CC96F69FB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4619849"/>
                  </p:ext>
                </p:extLst>
              </p:nvPr>
            </p:nvGraphicFramePr>
            <p:xfrm>
              <a:off x="460542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873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5" name="Table 9">
                <a:extLst>
                  <a:ext uri="{FF2B5EF4-FFF2-40B4-BE49-F238E27FC236}">
                    <a16:creationId xmlns:a16="http://schemas.microsoft.com/office/drawing/2014/main" id="{D145FF76-82E4-0888-551E-CC96F69FB1B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34619849"/>
                  </p:ext>
                </p:extLst>
              </p:nvPr>
            </p:nvGraphicFramePr>
            <p:xfrm>
              <a:off x="460542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873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9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DB4AA3D2-AA45-5925-C2E1-1AD5B3882C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2941862"/>
                  </p:ext>
                </p:extLst>
              </p:nvPr>
            </p:nvGraphicFramePr>
            <p:xfrm>
              <a:off x="53130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79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DB4AA3D2-AA45-5925-C2E1-1AD5B3882C4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52941862"/>
                  </p:ext>
                </p:extLst>
              </p:nvPr>
            </p:nvGraphicFramePr>
            <p:xfrm>
              <a:off x="5313057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79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0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le 9">
                <a:extLst>
                  <a:ext uri="{FF2B5EF4-FFF2-40B4-BE49-F238E27FC236}">
                    <a16:creationId xmlns:a16="http://schemas.microsoft.com/office/drawing/2014/main" id="{E0262609-76CF-9DFA-76D3-35F50119F3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360578"/>
                  </p:ext>
                </p:extLst>
              </p:nvPr>
            </p:nvGraphicFramePr>
            <p:xfrm>
              <a:off x="629531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le 9">
                <a:extLst>
                  <a:ext uri="{FF2B5EF4-FFF2-40B4-BE49-F238E27FC236}">
                    <a16:creationId xmlns:a16="http://schemas.microsoft.com/office/drawing/2014/main" id="{E0262609-76CF-9DFA-76D3-35F50119F35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9360578"/>
                  </p:ext>
                </p:extLst>
              </p:nvPr>
            </p:nvGraphicFramePr>
            <p:xfrm>
              <a:off x="6295313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CFB92FC6-B447-817F-BC0D-64AF013462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3598404"/>
                  </p:ext>
                </p:extLst>
              </p:nvPr>
            </p:nvGraphicFramePr>
            <p:xfrm>
              <a:off x="7002946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132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0" name="Table 39">
                <a:extLst>
                  <a:ext uri="{FF2B5EF4-FFF2-40B4-BE49-F238E27FC236}">
                    <a16:creationId xmlns:a16="http://schemas.microsoft.com/office/drawing/2014/main" id="{CFB92FC6-B447-817F-BC0D-64AF0134629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13598404"/>
                  </p:ext>
                </p:extLst>
              </p:nvPr>
            </p:nvGraphicFramePr>
            <p:xfrm>
              <a:off x="7002946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132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2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1" name="Table 9">
                <a:extLst>
                  <a:ext uri="{FF2B5EF4-FFF2-40B4-BE49-F238E27FC236}">
                    <a16:creationId xmlns:a16="http://schemas.microsoft.com/office/drawing/2014/main" id="{15CA57C4-C628-95F4-6588-E5C392DFE6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9201601"/>
                  </p:ext>
                </p:extLst>
              </p:nvPr>
            </p:nvGraphicFramePr>
            <p:xfrm>
              <a:off x="7710579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1" name="Table 9">
                <a:extLst>
                  <a:ext uri="{FF2B5EF4-FFF2-40B4-BE49-F238E27FC236}">
                    <a16:creationId xmlns:a16="http://schemas.microsoft.com/office/drawing/2014/main" id="{15CA57C4-C628-95F4-6588-E5C392DFE64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9201601"/>
                  </p:ext>
                </p:extLst>
              </p:nvPr>
            </p:nvGraphicFramePr>
            <p:xfrm>
              <a:off x="7710579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>
                              <a:solidFill>
                                <a:schemeClr val="bg1"/>
                              </a:solidFill>
                            </a:rPr>
                            <a:t>0</a:t>
                          </a:r>
                          <a:r>
                            <a:rPr lang="en-DE" dirty="0"/>
                            <a:t>95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3"/>
                          <a:stretch>
                            <a:fillRect l="-2128"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A475B50C-B2B9-16FA-924C-3E471E3E49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4429747"/>
                  </p:ext>
                </p:extLst>
              </p:nvPr>
            </p:nvGraphicFramePr>
            <p:xfrm>
              <a:off x="8418212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412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A475B50C-B2B9-16FA-924C-3E471E3E498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174429747"/>
                  </p:ext>
                </p:extLst>
              </p:nvPr>
            </p:nvGraphicFramePr>
            <p:xfrm>
              <a:off x="8418212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412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4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le 9">
                <a:extLst>
                  <a:ext uri="{FF2B5EF4-FFF2-40B4-BE49-F238E27FC236}">
                    <a16:creationId xmlns:a16="http://schemas.microsoft.com/office/drawing/2014/main" id="{36DDAA07-9DAC-EB36-C509-1820091ED5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351039"/>
                  </p:ext>
                </p:extLst>
              </p:nvPr>
            </p:nvGraphicFramePr>
            <p:xfrm>
              <a:off x="91258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142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le 9">
                <a:extLst>
                  <a:ext uri="{FF2B5EF4-FFF2-40B4-BE49-F238E27FC236}">
                    <a16:creationId xmlns:a16="http://schemas.microsoft.com/office/drawing/2014/main" id="{36DDAA07-9DAC-EB36-C509-1820091ED5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4351039"/>
                  </p:ext>
                </p:extLst>
              </p:nvPr>
            </p:nvGraphicFramePr>
            <p:xfrm>
              <a:off x="91258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142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5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F1A73665-68D9-ACC5-D028-7BEAF38CAD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6201009"/>
                  </p:ext>
                </p:extLst>
              </p:nvPr>
            </p:nvGraphicFramePr>
            <p:xfrm>
              <a:off x="983347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390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6" name="Table 45">
                <a:extLst>
                  <a:ext uri="{FF2B5EF4-FFF2-40B4-BE49-F238E27FC236}">
                    <a16:creationId xmlns:a16="http://schemas.microsoft.com/office/drawing/2014/main" id="{F1A73665-68D9-ACC5-D028-7BEAF38CADE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66201009"/>
                  </p:ext>
                </p:extLst>
              </p:nvPr>
            </p:nvGraphicFramePr>
            <p:xfrm>
              <a:off x="9833478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390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6"/>
                          <a:stretch>
                            <a:fillRect t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Table 9">
                <a:extLst>
                  <a:ext uri="{FF2B5EF4-FFF2-40B4-BE49-F238E27FC236}">
                    <a16:creationId xmlns:a16="http://schemas.microsoft.com/office/drawing/2014/main" id="{2B3C3782-6FFA-F2DB-42D0-3EE5F5AEBD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5500043"/>
                  </p:ext>
                </p:extLst>
              </p:nvPr>
            </p:nvGraphicFramePr>
            <p:xfrm>
              <a:off x="10541111" y="5176203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278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Table 9">
                <a:extLst>
                  <a:ext uri="{FF2B5EF4-FFF2-40B4-BE49-F238E27FC236}">
                    <a16:creationId xmlns:a16="http://schemas.microsoft.com/office/drawing/2014/main" id="{2B3C3782-6FFA-F2DB-42D0-3EE5F5AEBD7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5500043"/>
                  </p:ext>
                </p:extLst>
              </p:nvPr>
            </p:nvGraphicFramePr>
            <p:xfrm>
              <a:off x="10541111" y="5176203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278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7"/>
                          <a:stretch>
                            <a:fillRect l="-2174" t="-110345" r="-2174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1">
                <a:extLst>
                  <a:ext uri="{FF2B5EF4-FFF2-40B4-BE49-F238E27FC236}">
                    <a16:creationId xmlns:a16="http://schemas.microsoft.com/office/drawing/2014/main" id="{011309B7-5DA6-EAA7-19E8-64AC681251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268851"/>
                  </p:ext>
                </p:extLst>
              </p:nvPr>
            </p:nvGraphicFramePr>
            <p:xfrm>
              <a:off x="112487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901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1">
                <a:extLst>
                  <a:ext uri="{FF2B5EF4-FFF2-40B4-BE49-F238E27FC236}">
                    <a16:creationId xmlns:a16="http://schemas.microsoft.com/office/drawing/2014/main" id="{011309B7-5DA6-EAA7-19E8-64AC681251F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3268851"/>
                  </p:ext>
                </p:extLst>
              </p:nvPr>
            </p:nvGraphicFramePr>
            <p:xfrm>
              <a:off x="11248745" y="5164234"/>
              <a:ext cx="582930" cy="74168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582930">
                      <a:extLst>
                        <a:ext uri="{9D8B030D-6E8A-4147-A177-3AD203B41FA5}">
                          <a16:colId xmlns:a16="http://schemas.microsoft.com/office/drawing/2014/main" val="214077925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DE" dirty="0"/>
                            <a:t>901</a:t>
                          </a:r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9888208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8"/>
                          <a:stretch>
                            <a:fillRect t="-106667" r="-212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2857079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3" name="TextBox 52">
            <a:extLst>
              <a:ext uri="{FF2B5EF4-FFF2-40B4-BE49-F238E27FC236}">
                <a16:creationId xmlns:a16="http://schemas.microsoft.com/office/drawing/2014/main" id="{301290A6-5B1F-F072-8FB9-7DD16F8398D1}"/>
              </a:ext>
            </a:extLst>
          </p:cNvPr>
          <p:cNvSpPr txBox="1"/>
          <p:nvPr/>
        </p:nvSpPr>
        <p:spPr>
          <a:xfrm>
            <a:off x="737045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985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D56B26F-4B89-2A27-F498-CECCD533A18B}"/>
              </a:ext>
            </a:extLst>
          </p:cNvPr>
          <p:cNvSpPr txBox="1"/>
          <p:nvPr/>
        </p:nvSpPr>
        <p:spPr>
          <a:xfrm>
            <a:off x="2152310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670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0D499E-26EC-84A6-4848-92D24EF9367C}"/>
              </a:ext>
            </a:extLst>
          </p:cNvPr>
          <p:cNvSpPr txBox="1"/>
          <p:nvPr/>
        </p:nvSpPr>
        <p:spPr>
          <a:xfrm>
            <a:off x="3567576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850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9254EE-65C9-8697-63F4-56CE2F6DCEAB}"/>
              </a:ext>
            </a:extLst>
          </p:cNvPr>
          <p:cNvSpPr txBox="1"/>
          <p:nvPr/>
        </p:nvSpPr>
        <p:spPr>
          <a:xfrm>
            <a:off x="4982843" y="4583779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873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02D3049-8C74-EC7B-A905-B90DD21814DF}"/>
              </a:ext>
            </a:extLst>
          </p:cNvPr>
          <p:cNvSpPr txBox="1"/>
          <p:nvPr/>
        </p:nvSpPr>
        <p:spPr>
          <a:xfrm>
            <a:off x="1503187" y="3969601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C16A75-0A9D-1CCD-7F7E-6EB16575A8E8}"/>
              </a:ext>
            </a:extLst>
          </p:cNvPr>
          <p:cNvSpPr txBox="1"/>
          <p:nvPr/>
        </p:nvSpPr>
        <p:spPr>
          <a:xfrm>
            <a:off x="4275209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650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B917931-6994-6872-4A93-123B2ACDD932}"/>
              </a:ext>
            </a:extLst>
          </p:cNvPr>
          <p:cNvSpPr txBox="1"/>
          <p:nvPr/>
        </p:nvSpPr>
        <p:spPr>
          <a:xfrm>
            <a:off x="2918453" y="3285448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80</a:t>
            </a:r>
            <a:endParaRPr lang="en-DE" dirty="0"/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1BF29E3-19FC-3B19-2CBD-CF369DF5EC7E}"/>
              </a:ext>
            </a:extLst>
          </p:cNvPr>
          <p:cNvCxnSpPr>
            <a:cxnSpLocks/>
            <a:stCxn id="6" idx="0"/>
            <a:endCxn id="53" idx="2"/>
          </p:cNvCxnSpPr>
          <p:nvPr/>
        </p:nvCxnSpPr>
        <p:spPr>
          <a:xfrm flipV="1">
            <a:off x="651090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9196C72F-3541-EF87-0932-C5567BF7EF90}"/>
              </a:ext>
            </a:extLst>
          </p:cNvPr>
          <p:cNvCxnSpPr>
            <a:cxnSpLocks/>
            <a:stCxn id="25" idx="0"/>
            <a:endCxn id="53" idx="2"/>
          </p:cNvCxnSpPr>
          <p:nvPr/>
        </p:nvCxnSpPr>
        <p:spPr>
          <a:xfrm flipH="1" flipV="1">
            <a:off x="1004907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4843F2C-ACD4-5172-BC34-AAF56BB62F80}"/>
              </a:ext>
            </a:extLst>
          </p:cNvPr>
          <p:cNvCxnSpPr>
            <a:cxnSpLocks/>
            <a:stCxn id="30" idx="0"/>
            <a:endCxn id="54" idx="2"/>
          </p:cNvCxnSpPr>
          <p:nvPr/>
        </p:nvCxnSpPr>
        <p:spPr>
          <a:xfrm flipV="1">
            <a:off x="2066356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EFDB599-54DB-6637-B591-DCF57A921DEA}"/>
              </a:ext>
            </a:extLst>
          </p:cNvPr>
          <p:cNvCxnSpPr>
            <a:cxnSpLocks/>
            <a:stCxn id="31" idx="0"/>
            <a:endCxn id="54" idx="2"/>
          </p:cNvCxnSpPr>
          <p:nvPr/>
        </p:nvCxnSpPr>
        <p:spPr>
          <a:xfrm flipH="1" flipV="1">
            <a:off x="2420172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435505EB-28C5-0D31-5BE6-9B1FF0085718}"/>
              </a:ext>
            </a:extLst>
          </p:cNvPr>
          <p:cNvCxnSpPr>
            <a:cxnSpLocks/>
            <a:stCxn id="32" idx="0"/>
            <a:endCxn id="55" idx="2"/>
          </p:cNvCxnSpPr>
          <p:nvPr/>
        </p:nvCxnSpPr>
        <p:spPr>
          <a:xfrm flipV="1">
            <a:off x="3481622" y="4953111"/>
            <a:ext cx="353816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07DE428-07E9-27B2-AA56-BB06648A524B}"/>
              </a:ext>
            </a:extLst>
          </p:cNvPr>
          <p:cNvCxnSpPr>
            <a:cxnSpLocks/>
            <a:stCxn id="34" idx="0"/>
            <a:endCxn id="55" idx="2"/>
          </p:cNvCxnSpPr>
          <p:nvPr/>
        </p:nvCxnSpPr>
        <p:spPr>
          <a:xfrm flipH="1" flipV="1">
            <a:off x="3835438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3406B06-5FD4-105C-5B42-D760C0E337C8}"/>
              </a:ext>
            </a:extLst>
          </p:cNvPr>
          <p:cNvCxnSpPr>
            <a:cxnSpLocks/>
            <a:stCxn id="35" idx="0"/>
            <a:endCxn id="58" idx="2"/>
          </p:cNvCxnSpPr>
          <p:nvPr/>
        </p:nvCxnSpPr>
        <p:spPr>
          <a:xfrm flipV="1">
            <a:off x="4896888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F89C5388-281A-2032-9656-45409EB5CD9A}"/>
              </a:ext>
            </a:extLst>
          </p:cNvPr>
          <p:cNvCxnSpPr>
            <a:cxnSpLocks/>
            <a:stCxn id="36" idx="0"/>
            <a:endCxn id="58" idx="2"/>
          </p:cNvCxnSpPr>
          <p:nvPr/>
        </p:nvCxnSpPr>
        <p:spPr>
          <a:xfrm flipH="1" flipV="1">
            <a:off x="5250705" y="4953111"/>
            <a:ext cx="353817" cy="21112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ABDD297-B1F5-BDF2-F20E-418DDABF34F1}"/>
              </a:ext>
            </a:extLst>
          </p:cNvPr>
          <p:cNvCxnSpPr>
            <a:cxnSpLocks/>
            <a:stCxn id="53" idx="0"/>
            <a:endCxn id="59" idx="2"/>
          </p:cNvCxnSpPr>
          <p:nvPr/>
        </p:nvCxnSpPr>
        <p:spPr>
          <a:xfrm flipV="1">
            <a:off x="1004907" y="4338933"/>
            <a:ext cx="707632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F804B06-F374-11AC-0F4A-698B1DF34833}"/>
              </a:ext>
            </a:extLst>
          </p:cNvPr>
          <p:cNvCxnSpPr>
            <a:cxnSpLocks/>
            <a:stCxn id="54" idx="0"/>
            <a:endCxn id="59" idx="2"/>
          </p:cNvCxnSpPr>
          <p:nvPr/>
        </p:nvCxnSpPr>
        <p:spPr>
          <a:xfrm flipH="1" flipV="1">
            <a:off x="1712539" y="4338933"/>
            <a:ext cx="707633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1FAF202-70D9-169E-FC42-9A8914528F50}"/>
              </a:ext>
            </a:extLst>
          </p:cNvPr>
          <p:cNvCxnSpPr>
            <a:cxnSpLocks/>
            <a:stCxn id="55" idx="0"/>
            <a:endCxn id="60" idx="2"/>
          </p:cNvCxnSpPr>
          <p:nvPr/>
        </p:nvCxnSpPr>
        <p:spPr>
          <a:xfrm flipV="1">
            <a:off x="3835438" y="4338933"/>
            <a:ext cx="707633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492ABE6-F8AE-138B-146F-9157087E4BA2}"/>
              </a:ext>
            </a:extLst>
          </p:cNvPr>
          <p:cNvCxnSpPr>
            <a:cxnSpLocks/>
            <a:stCxn id="58" idx="0"/>
            <a:endCxn id="60" idx="2"/>
          </p:cNvCxnSpPr>
          <p:nvPr/>
        </p:nvCxnSpPr>
        <p:spPr>
          <a:xfrm flipH="1" flipV="1">
            <a:off x="4543071" y="4338933"/>
            <a:ext cx="707634" cy="2448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A7923D4-5D33-0760-3CF9-59E4C0EF564B}"/>
              </a:ext>
            </a:extLst>
          </p:cNvPr>
          <p:cNvCxnSpPr>
            <a:cxnSpLocks/>
            <a:stCxn id="59" idx="0"/>
            <a:endCxn id="61" idx="2"/>
          </p:cNvCxnSpPr>
          <p:nvPr/>
        </p:nvCxnSpPr>
        <p:spPr>
          <a:xfrm flipV="1">
            <a:off x="1712539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482F459-5206-2340-AF9C-4C25B59F01AE}"/>
              </a:ext>
            </a:extLst>
          </p:cNvPr>
          <p:cNvCxnSpPr>
            <a:cxnSpLocks/>
            <a:stCxn id="60" idx="0"/>
            <a:endCxn id="61" idx="2"/>
          </p:cNvCxnSpPr>
          <p:nvPr/>
        </p:nvCxnSpPr>
        <p:spPr>
          <a:xfrm flipH="1" flipV="1">
            <a:off x="3127805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4D5C28D9-FFC5-D6D6-0D07-192EBCBEC8C1}"/>
              </a:ext>
            </a:extLst>
          </p:cNvPr>
          <p:cNvSpPr txBox="1"/>
          <p:nvPr/>
        </p:nvSpPr>
        <p:spPr>
          <a:xfrm>
            <a:off x="6678474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190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198BD86-D8C9-1AC3-2650-BC48F261A887}"/>
              </a:ext>
            </a:extLst>
          </p:cNvPr>
          <p:cNvSpPr txBox="1"/>
          <p:nvPr/>
        </p:nvSpPr>
        <p:spPr>
          <a:xfrm>
            <a:off x="8093739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412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EFF5378-B446-FFE8-5523-975D1829D680}"/>
              </a:ext>
            </a:extLst>
          </p:cNvPr>
          <p:cNvSpPr txBox="1"/>
          <p:nvPr/>
        </p:nvSpPr>
        <p:spPr>
          <a:xfrm>
            <a:off x="9509005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390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D6A371B-19B5-B4DF-7753-3FCF5F384F83}"/>
              </a:ext>
            </a:extLst>
          </p:cNvPr>
          <p:cNvSpPr txBox="1"/>
          <p:nvPr/>
        </p:nvSpPr>
        <p:spPr>
          <a:xfrm>
            <a:off x="10924272" y="457956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901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C0356DE-ED34-FAE5-224B-465D62983A0A}"/>
              </a:ext>
            </a:extLst>
          </p:cNvPr>
          <p:cNvSpPr txBox="1"/>
          <p:nvPr/>
        </p:nvSpPr>
        <p:spPr>
          <a:xfrm>
            <a:off x="7386106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132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69ED214-49A7-1A57-28AA-17C853E6D615}"/>
              </a:ext>
            </a:extLst>
          </p:cNvPr>
          <p:cNvSpPr txBox="1"/>
          <p:nvPr/>
        </p:nvSpPr>
        <p:spPr>
          <a:xfrm>
            <a:off x="10216638" y="3969601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278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5FBB02B3-DF80-7174-0290-DB89AFF7F2A8}"/>
              </a:ext>
            </a:extLst>
          </p:cNvPr>
          <p:cNvSpPr txBox="1"/>
          <p:nvPr/>
        </p:nvSpPr>
        <p:spPr>
          <a:xfrm>
            <a:off x="8801372" y="3285448"/>
            <a:ext cx="53572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142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FF9D9C7B-4FE8-421A-5C06-944181110BB4}"/>
              </a:ext>
            </a:extLst>
          </p:cNvPr>
          <p:cNvCxnSpPr>
            <a:cxnSpLocks/>
            <a:stCxn id="38" idx="0"/>
            <a:endCxn id="80" idx="2"/>
          </p:cNvCxnSpPr>
          <p:nvPr/>
        </p:nvCxnSpPr>
        <p:spPr>
          <a:xfrm flipV="1">
            <a:off x="6586778" y="4948900"/>
            <a:ext cx="359558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1122A7D-29C0-2442-6401-15DA073EC671}"/>
              </a:ext>
            </a:extLst>
          </p:cNvPr>
          <p:cNvCxnSpPr>
            <a:cxnSpLocks/>
            <a:stCxn id="40" idx="0"/>
            <a:endCxn id="80" idx="2"/>
          </p:cNvCxnSpPr>
          <p:nvPr/>
        </p:nvCxnSpPr>
        <p:spPr>
          <a:xfrm flipH="1" flipV="1">
            <a:off x="6946336" y="4948900"/>
            <a:ext cx="348075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2F6C610-2443-F1A3-9F80-10F92E039CE7}"/>
              </a:ext>
            </a:extLst>
          </p:cNvPr>
          <p:cNvCxnSpPr>
            <a:cxnSpLocks/>
            <a:stCxn id="41" idx="0"/>
            <a:endCxn id="81" idx="2"/>
          </p:cNvCxnSpPr>
          <p:nvPr/>
        </p:nvCxnSpPr>
        <p:spPr>
          <a:xfrm flipV="1">
            <a:off x="8002044" y="4948900"/>
            <a:ext cx="359557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1EC2BBA-5F50-3EC3-5E70-B583C9407FC8}"/>
              </a:ext>
            </a:extLst>
          </p:cNvPr>
          <p:cNvCxnSpPr>
            <a:cxnSpLocks/>
            <a:stCxn id="43" idx="0"/>
            <a:endCxn id="81" idx="2"/>
          </p:cNvCxnSpPr>
          <p:nvPr/>
        </p:nvCxnSpPr>
        <p:spPr>
          <a:xfrm flipH="1" flipV="1">
            <a:off x="8361601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21BBD5D-BA09-349A-43A0-E10C3374419F}"/>
              </a:ext>
            </a:extLst>
          </p:cNvPr>
          <p:cNvCxnSpPr>
            <a:cxnSpLocks/>
            <a:stCxn id="45" idx="0"/>
            <a:endCxn id="84" idx="2"/>
          </p:cNvCxnSpPr>
          <p:nvPr/>
        </p:nvCxnSpPr>
        <p:spPr>
          <a:xfrm flipV="1">
            <a:off x="9417310" y="4948900"/>
            <a:ext cx="359557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266B2908-6220-A182-1497-254DAFD375C8}"/>
              </a:ext>
            </a:extLst>
          </p:cNvPr>
          <p:cNvCxnSpPr>
            <a:cxnSpLocks/>
            <a:stCxn id="46" idx="0"/>
            <a:endCxn id="84" idx="2"/>
          </p:cNvCxnSpPr>
          <p:nvPr/>
        </p:nvCxnSpPr>
        <p:spPr>
          <a:xfrm flipH="1" flipV="1">
            <a:off x="9776867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941E8E0C-47D3-CE20-0E90-25067863CDF4}"/>
              </a:ext>
            </a:extLst>
          </p:cNvPr>
          <p:cNvCxnSpPr>
            <a:cxnSpLocks/>
            <a:stCxn id="47" idx="0"/>
            <a:endCxn id="85" idx="2"/>
          </p:cNvCxnSpPr>
          <p:nvPr/>
        </p:nvCxnSpPr>
        <p:spPr>
          <a:xfrm flipV="1">
            <a:off x="10832576" y="4948900"/>
            <a:ext cx="359558" cy="2273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4949AD63-0DCF-8C6B-3F3C-515D1FF7CAEF}"/>
              </a:ext>
            </a:extLst>
          </p:cNvPr>
          <p:cNvCxnSpPr>
            <a:cxnSpLocks/>
            <a:stCxn id="52" idx="0"/>
            <a:endCxn id="85" idx="2"/>
          </p:cNvCxnSpPr>
          <p:nvPr/>
        </p:nvCxnSpPr>
        <p:spPr>
          <a:xfrm flipH="1" flipV="1">
            <a:off x="11192134" y="4948900"/>
            <a:ext cx="348076" cy="21533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5F7A3BE-BF28-13FA-B438-5A425E5B7FA0}"/>
              </a:ext>
            </a:extLst>
          </p:cNvPr>
          <p:cNvCxnSpPr>
            <a:cxnSpLocks/>
            <a:stCxn id="80" idx="0"/>
            <a:endCxn id="86" idx="2"/>
          </p:cNvCxnSpPr>
          <p:nvPr/>
        </p:nvCxnSpPr>
        <p:spPr>
          <a:xfrm flipV="1">
            <a:off x="6946336" y="4338933"/>
            <a:ext cx="707632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E0D7522B-99C7-6896-FC98-A602AF77FC6B}"/>
              </a:ext>
            </a:extLst>
          </p:cNvPr>
          <p:cNvCxnSpPr>
            <a:cxnSpLocks/>
            <a:stCxn id="81" idx="0"/>
            <a:endCxn id="86" idx="2"/>
          </p:cNvCxnSpPr>
          <p:nvPr/>
        </p:nvCxnSpPr>
        <p:spPr>
          <a:xfrm flipH="1" flipV="1">
            <a:off x="7653968" y="4338933"/>
            <a:ext cx="707633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48214EDE-B472-98AB-65C5-E6F31C00496C}"/>
              </a:ext>
            </a:extLst>
          </p:cNvPr>
          <p:cNvCxnSpPr>
            <a:cxnSpLocks/>
            <a:stCxn id="84" idx="0"/>
            <a:endCxn id="87" idx="2"/>
          </p:cNvCxnSpPr>
          <p:nvPr/>
        </p:nvCxnSpPr>
        <p:spPr>
          <a:xfrm flipV="1">
            <a:off x="9776867" y="4338933"/>
            <a:ext cx="707633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A6112020-1374-9021-1995-5F6D234B47DB}"/>
              </a:ext>
            </a:extLst>
          </p:cNvPr>
          <p:cNvCxnSpPr>
            <a:cxnSpLocks/>
            <a:stCxn id="85" idx="0"/>
            <a:endCxn id="87" idx="2"/>
          </p:cNvCxnSpPr>
          <p:nvPr/>
        </p:nvCxnSpPr>
        <p:spPr>
          <a:xfrm flipH="1" flipV="1">
            <a:off x="10484500" y="4338933"/>
            <a:ext cx="707634" cy="2406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D7023A11-EB63-7947-6AFA-03F9151C4E4E}"/>
              </a:ext>
            </a:extLst>
          </p:cNvPr>
          <p:cNvCxnSpPr>
            <a:cxnSpLocks/>
            <a:stCxn id="86" idx="0"/>
            <a:endCxn id="92" idx="2"/>
          </p:cNvCxnSpPr>
          <p:nvPr/>
        </p:nvCxnSpPr>
        <p:spPr>
          <a:xfrm flipV="1">
            <a:off x="7653968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4EA5DDF2-CA2B-FB31-3A2F-531C1B42721A}"/>
              </a:ext>
            </a:extLst>
          </p:cNvPr>
          <p:cNvCxnSpPr>
            <a:cxnSpLocks/>
            <a:stCxn id="87" idx="0"/>
            <a:endCxn id="92" idx="2"/>
          </p:cNvCxnSpPr>
          <p:nvPr/>
        </p:nvCxnSpPr>
        <p:spPr>
          <a:xfrm flipH="1" flipV="1">
            <a:off x="9069234" y="3654780"/>
            <a:ext cx="1415266" cy="3148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id="{0A3F964A-B834-31DF-09E8-ADF0897E504A}"/>
              </a:ext>
            </a:extLst>
          </p:cNvPr>
          <p:cNvSpPr txBox="1"/>
          <p:nvPr/>
        </p:nvSpPr>
        <p:spPr>
          <a:xfrm>
            <a:off x="5886298" y="2538820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/>
              <a:t>95</a:t>
            </a:r>
          </a:p>
        </p:txBody>
      </p: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AEDAFE6F-C796-2B90-73B1-779C7E3A79AB}"/>
              </a:ext>
            </a:extLst>
          </p:cNvPr>
          <p:cNvCxnSpPr>
            <a:cxnSpLocks/>
            <a:stCxn id="61" idx="0"/>
          </p:cNvCxnSpPr>
          <p:nvPr/>
        </p:nvCxnSpPr>
        <p:spPr>
          <a:xfrm flipV="1">
            <a:off x="3127805" y="2887188"/>
            <a:ext cx="2968195" cy="39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03C53E0F-2D0A-E4CB-7A4C-9E11155A0875}"/>
              </a:ext>
            </a:extLst>
          </p:cNvPr>
          <p:cNvCxnSpPr>
            <a:cxnSpLocks/>
            <a:stCxn id="92" idx="0"/>
          </p:cNvCxnSpPr>
          <p:nvPr/>
        </p:nvCxnSpPr>
        <p:spPr>
          <a:xfrm flipH="1" flipV="1">
            <a:off x="6096000" y="2887188"/>
            <a:ext cx="2973234" cy="3982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>
            <a:extLst>
              <a:ext uri="{FF2B5EF4-FFF2-40B4-BE49-F238E27FC236}">
                <a16:creationId xmlns:a16="http://schemas.microsoft.com/office/drawing/2014/main" id="{D08E7E4A-21A4-C095-A213-FB3CA41144B9}"/>
              </a:ext>
            </a:extLst>
          </p:cNvPr>
          <p:cNvSpPr txBox="1"/>
          <p:nvPr/>
        </p:nvSpPr>
        <p:spPr>
          <a:xfrm>
            <a:off x="743868" y="4258587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80</a:t>
            </a:r>
            <a:endParaRPr lang="en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9829344D-610C-96F7-8793-3913832E1F30}"/>
              </a:ext>
            </a:extLst>
          </p:cNvPr>
          <p:cNvSpPr txBox="1"/>
          <p:nvPr/>
        </p:nvSpPr>
        <p:spPr>
          <a:xfrm>
            <a:off x="1451500" y="3640404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1"/>
                </a:solidFill>
              </a:rPr>
              <a:t>80</a:t>
            </a:r>
            <a:endParaRPr lang="en-DE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DEE87A3F-8E32-6D7B-39F5-9DC3F5D57B9A}"/>
              </a:ext>
            </a:extLst>
          </p:cNvPr>
          <p:cNvSpPr txBox="1"/>
          <p:nvPr/>
        </p:nvSpPr>
        <p:spPr>
          <a:xfrm>
            <a:off x="2866766" y="2956251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6"/>
                </a:solidFill>
              </a:rPr>
              <a:t>79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DECB2F-6B38-FAD8-6D22-6939728F1F78}"/>
              </a:ext>
            </a:extLst>
          </p:cNvPr>
          <p:cNvSpPr txBox="1"/>
          <p:nvPr/>
        </p:nvSpPr>
        <p:spPr>
          <a:xfrm>
            <a:off x="5886298" y="2353952"/>
            <a:ext cx="41870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DE" dirty="0">
                <a:solidFill>
                  <a:schemeClr val="accent6"/>
                </a:solidFill>
              </a:rPr>
              <a:t>79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BD8D3F0-D098-0A43-3F05-D7014F8C543A}"/>
              </a:ext>
            </a:extLst>
          </p:cNvPr>
          <p:cNvSpPr txBox="1"/>
          <p:nvPr/>
        </p:nvSpPr>
        <p:spPr>
          <a:xfrm>
            <a:off x="9398135" y="1108018"/>
            <a:ext cx="243354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DE" dirty="0"/>
              <a:t>Aktualisierungsaufwand nur im Gewinner-Pfad</a:t>
            </a:r>
          </a:p>
        </p:txBody>
      </p:sp>
    </p:spTree>
    <p:extLst>
      <p:ext uri="{BB962C8B-B14F-4D97-AF65-F5344CB8AC3E}">
        <p14:creationId xmlns:p14="http://schemas.microsoft.com/office/powerpoint/2010/main" val="408498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61" grpId="0"/>
      <p:bldP spid="130" grpId="0"/>
      <p:bldP spid="132" grpId="0"/>
      <p:bldP spid="136" grpId="0"/>
      <p:bldP spid="144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Sortieren: 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Misch-Schritte können auch parallel ausgeführt werden</a:t>
            </a:r>
          </a:p>
          <a:p>
            <a:r>
              <a:rPr lang="de-DE" dirty="0"/>
              <a:t>Bei ausreichend Speicher reichen zwei Durchgänge auch für große Dateien</a:t>
            </a:r>
          </a:p>
          <a:p>
            <a:r>
              <a:rPr lang="de-DE" dirty="0"/>
              <a:t>Mögliche Optimierungen:</a:t>
            </a:r>
          </a:p>
          <a:p>
            <a:pPr lvl="1"/>
            <a:r>
              <a:rPr lang="de-DE" dirty="0"/>
              <a:t>Seitenersetzung während des Sortierens: Erneutes Laden neuer Seiten während des initialen Laufs (dadurch Erhöhen der initialen Lauflänge)</a:t>
            </a:r>
          </a:p>
          <a:p>
            <a:pPr lvl="1"/>
            <a:r>
              <a:rPr lang="de-DE" dirty="0"/>
              <a:t>Doppelpufferung: Verschränkung des Seitenladevorgangs und der Verarbeitung, um Latenzzeiten der Festplattenspeicher zu kaschieren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103</a:t>
            </a:fld>
            <a:endParaRPr lang="de-DE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64AA481-EABD-DFB4-E6B7-6FC22044F9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F4C0150-295B-B1B7-FCBC-003D879C4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19340964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D389-7E7E-E44E-BCBE-1A04F45A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-Implementierung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E8403-FEF4-B540-B786-1F9981030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Operator-</a:t>
            </a:r>
            <a:r>
              <a:rPr lang="de-DE" dirty="0" err="1"/>
              <a:t>Evaluierer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0D4EA-0D0C-D94D-8D24-9E67B5898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104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2B775-89CC-8AD6-9EE0-B3EC9A2B60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2920B692-5BE8-702A-E51A-0DDCBE8098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6B4E50-CDBF-6DCC-DDA0-8CED20889378}"/>
              </a:ext>
            </a:extLst>
          </p:cNvPr>
          <p:cNvGrpSpPr/>
          <p:nvPr/>
        </p:nvGrpSpPr>
        <p:grpSpPr>
          <a:xfrm>
            <a:off x="8761767" y="2416019"/>
            <a:ext cx="3069908" cy="1440180"/>
            <a:chOff x="7341529" y="4011731"/>
            <a:chExt cx="3069908" cy="144018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B154457-50A5-06D5-82CF-0170D4EF5AA0}"/>
                </a:ext>
              </a:extLst>
            </p:cNvPr>
            <p:cNvSpPr/>
            <p:nvPr/>
          </p:nvSpPr>
          <p:spPr>
            <a:xfrm>
              <a:off x="7341529" y="4011731"/>
              <a:ext cx="3069908" cy="144018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A036A1E-BB11-073A-8AA8-4F7016B147F4}"/>
                    </a:ext>
                  </a:extLst>
                </p:cNvPr>
                <p:cNvSpPr txBox="1"/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2A036A1E-BB11-073A-8AA8-4F7016B147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241CE08-9538-5BCC-3F39-527446C40EFB}"/>
                    </a:ext>
                  </a:extLst>
                </p:cNvPr>
                <p:cNvSpPr txBox="1"/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8000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𝑃𝑙𝑧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8999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241CE08-9538-5BCC-3F39-527446C40E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1F393BC-AB68-CDF6-8FEC-EE33486EA38B}"/>
                </a:ext>
              </a:extLst>
            </p:cNvPr>
            <p:cNvCxnSpPr>
              <a:cxnSpLocks/>
              <a:stCxn id="26" idx="0"/>
              <a:endCxn id="29" idx="2"/>
            </p:cNvCxnSpPr>
            <p:nvPr/>
          </p:nvCxnSpPr>
          <p:spPr>
            <a:xfrm flipV="1">
              <a:off x="8151173" y="4587986"/>
              <a:ext cx="766751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7A42E00-B4C7-8DD6-3A4A-26F99C6F5F2C}"/>
                </a:ext>
              </a:extLst>
            </p:cNvPr>
            <p:cNvCxnSpPr>
              <a:cxnSpLocks/>
              <a:stCxn id="25" idx="0"/>
              <a:endCxn id="29" idx="2"/>
            </p:cNvCxnSpPr>
            <p:nvPr/>
          </p:nvCxnSpPr>
          <p:spPr>
            <a:xfrm flipH="1" flipV="1">
              <a:off x="8917924" y="4587986"/>
              <a:ext cx="837292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0E549F-C727-E3DA-2A17-1536294B5B94}"/>
                    </a:ext>
                  </a:extLst>
                </p:cNvPr>
                <p:cNvSpPr txBox="1"/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0E549F-C727-E3DA-2A17-1536294B5B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blipFill>
                  <a:blip r:embed="rId4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798429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Verbundoperator (</a:t>
                </a:r>
                <a:r>
                  <a:rPr lang="de-DE" dirty="0" err="1"/>
                  <a:t>Join</a:t>
                </a:r>
                <a:r>
                  <a:rPr lang="de-DE" dirty="0"/>
                  <a:t>)</a:t>
                </a:r>
                <a:r>
                  <a:rPr lang="de-DE" dirty="0">
                    <a:solidFill>
                      <a:schemeClr val="bg2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1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⋈</m:t>
                    </m:r>
                    <m:r>
                      <a:rPr lang="de-DE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Join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ist Abkürzung für Kreuzprodukt mit </a:t>
                </a:r>
                <a:br>
                  <a:rPr lang="de-DE" dirty="0"/>
                </a:br>
                <a:r>
                  <a:rPr lang="de-DE" dirty="0"/>
                  <a:t>anschließender Selektion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Daraus ergibt sich eine einfache Implementierung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Enumeriere alle Datensätze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×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Wähle die Datensätze, die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erfüllen</a:t>
                </a:r>
              </a:p>
              <a:p>
                <a:endParaRPr lang="de-DE" dirty="0"/>
              </a:p>
              <a:p>
                <a:r>
                  <a:rPr lang="de-DE" dirty="0"/>
                  <a:t>Aber: </a:t>
                </a:r>
                <a:br>
                  <a:rPr lang="de-DE" dirty="0"/>
                </a:br>
                <a:r>
                  <a:rPr lang="de-DE" dirty="0"/>
                  <a:t>Größe des Zwischenresultats aus Schritt 1: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Ineffizienz kann überwunden werden</a:t>
                </a:r>
                <a:br>
                  <a:rPr lang="de-DE" dirty="0"/>
                </a:br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105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D4E6DD7-FACC-B181-57CF-CD7F460EBCD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D331ED3-631C-BF68-5056-1D5315210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396558A-CA62-009A-8285-0390A2F9F0A3}"/>
              </a:ext>
            </a:extLst>
          </p:cNvPr>
          <p:cNvGrpSpPr/>
          <p:nvPr/>
        </p:nvGrpSpPr>
        <p:grpSpPr>
          <a:xfrm>
            <a:off x="8439648" y="1665066"/>
            <a:ext cx="3392027" cy="1781683"/>
            <a:chOff x="8439648" y="1665066"/>
            <a:chExt cx="3392027" cy="1781683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AEC0F44-3A74-4AEC-2DD1-7404BBC31625}"/>
                </a:ext>
              </a:extLst>
            </p:cNvPr>
            <p:cNvGrpSpPr/>
            <p:nvPr/>
          </p:nvGrpSpPr>
          <p:grpSpPr>
            <a:xfrm>
              <a:off x="8439648" y="2055814"/>
              <a:ext cx="1227203" cy="1390935"/>
              <a:chOff x="8439648" y="2055814"/>
              <a:chExt cx="1227203" cy="139093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5B3596D-0632-2F5A-978F-A5523BC2356A}"/>
                      </a:ext>
                    </a:extLst>
                  </p:cNvPr>
                  <p:cNvSpPr txBox="1"/>
                  <p:nvPr/>
                </p:nvSpPr>
                <p:spPr>
                  <a:xfrm>
                    <a:off x="8439648" y="3077417"/>
                    <a:ext cx="391774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55B3596D-0632-2F5A-978F-A5523BC2356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39648" y="3077417"/>
                    <a:ext cx="391774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0D11671-449C-DA31-ABC9-674FFFAE729B}"/>
                      </a:ext>
                    </a:extLst>
                  </p:cNvPr>
                  <p:cNvSpPr txBox="1"/>
                  <p:nvPr/>
                </p:nvSpPr>
                <p:spPr>
                  <a:xfrm>
                    <a:off x="9302969" y="3077417"/>
                    <a:ext cx="363882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20D11671-449C-DA31-ABC9-674FFFAE729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02969" y="3077417"/>
                    <a:ext cx="363882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01628AE-CA92-B3DD-F36C-AFC97BE6E14B}"/>
                      </a:ext>
                    </a:extLst>
                  </p:cNvPr>
                  <p:cNvSpPr txBox="1"/>
                  <p:nvPr/>
                </p:nvSpPr>
                <p:spPr>
                  <a:xfrm>
                    <a:off x="8794332" y="2364437"/>
                    <a:ext cx="545727" cy="39074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901628AE-CA92-B3DD-F36C-AFC97BE6E14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794332" y="2364437"/>
                    <a:ext cx="545727" cy="3907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645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A34A36B-CEE3-2C90-96E3-A8517EF771B3}"/>
                  </a:ext>
                </a:extLst>
              </p:cNvPr>
              <p:cNvCxnSpPr>
                <a:stCxn id="9" idx="0"/>
                <a:endCxn id="13" idx="2"/>
              </p:cNvCxnSpPr>
              <p:nvPr/>
            </p:nvCxnSpPr>
            <p:spPr>
              <a:xfrm flipV="1">
                <a:off x="8635535" y="2755185"/>
                <a:ext cx="431661" cy="322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A2BD933C-591F-1C16-5E09-C82EED87CF93}"/>
                  </a:ext>
                </a:extLst>
              </p:cNvPr>
              <p:cNvCxnSpPr>
                <a:cxnSpLocks/>
                <a:stCxn id="10" idx="0"/>
                <a:endCxn id="13" idx="2"/>
              </p:cNvCxnSpPr>
              <p:nvPr/>
            </p:nvCxnSpPr>
            <p:spPr>
              <a:xfrm flipH="1" flipV="1">
                <a:off x="9067196" y="2755185"/>
                <a:ext cx="417714" cy="322232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A4389792-BF3D-5AEA-1613-25B8C9F9AA15}"/>
                  </a:ext>
                </a:extLst>
              </p:cNvPr>
              <p:cNvCxnSpPr>
                <a:cxnSpLocks/>
                <a:stCxn id="13" idx="0"/>
              </p:cNvCxnSpPr>
              <p:nvPr/>
            </p:nvCxnSpPr>
            <p:spPr>
              <a:xfrm flipV="1">
                <a:off x="9067196" y="2055814"/>
                <a:ext cx="0" cy="3086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32CD30C-0825-9EE4-000D-12B45EB4E532}"/>
                </a:ext>
              </a:extLst>
            </p:cNvPr>
            <p:cNvGrpSpPr/>
            <p:nvPr/>
          </p:nvGrpSpPr>
          <p:grpSpPr>
            <a:xfrm>
              <a:off x="10602171" y="1665066"/>
              <a:ext cx="1229504" cy="1781683"/>
              <a:chOff x="10602171" y="1665066"/>
              <a:chExt cx="1229504" cy="178168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A20EBDF-CB95-285E-A4F6-2359761D8FB8}"/>
                      </a:ext>
                    </a:extLst>
                  </p:cNvPr>
                  <p:cNvSpPr txBox="1"/>
                  <p:nvPr/>
                </p:nvSpPr>
                <p:spPr>
                  <a:xfrm>
                    <a:off x="10602171" y="3077417"/>
                    <a:ext cx="391774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9A20EBDF-CB95-285E-A4F6-2359761D8F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602171" y="3077417"/>
                    <a:ext cx="391774" cy="36933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5757880-3E03-258F-119B-5797EADD4DA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67793" y="3077417"/>
                    <a:ext cx="363882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oMath>
                      </m:oMathPara>
                    </a14:m>
                    <a:endParaRPr lang="en-DE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75757880-3E03-258F-119B-5797EADD4D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467793" y="3077417"/>
                    <a:ext cx="363882" cy="369332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10613B0-E594-66B9-3704-8189779C01B0}"/>
                      </a:ext>
                    </a:extLst>
                  </p:cNvPr>
                  <p:cNvSpPr txBox="1"/>
                  <p:nvPr/>
                </p:nvSpPr>
                <p:spPr>
                  <a:xfrm>
                    <a:off x="11029532" y="2364437"/>
                    <a:ext cx="402674" cy="369332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×</m:t>
                          </m:r>
                        </m:oMath>
                      </m:oMathPara>
                    </a14:m>
                    <a:endParaRPr lang="de-DE" b="0" dirty="0"/>
                  </a:p>
                </p:txBody>
              </p:sp>
            </mc:Choice>
            <mc:Fallback xmlns=""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610613B0-E594-66B9-3704-8189779C01B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29532" y="2364437"/>
                    <a:ext cx="402674" cy="369332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E08FC99-1C0E-723D-78DC-2BB1A5B6D19F}"/>
                      </a:ext>
                    </a:extLst>
                  </p:cNvPr>
                  <p:cNvSpPr txBox="1"/>
                  <p:nvPr/>
                </p:nvSpPr>
                <p:spPr>
                  <a:xfrm>
                    <a:off x="10996250" y="1665066"/>
                    <a:ext cx="473848" cy="390748"/>
                  </a:xfrm>
                  <a:prstGeom prst="rect">
                    <a:avLst/>
                  </a:prstGeom>
                  <a:noFill/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oMath>
                      </m:oMathPara>
                    </a14:m>
                    <a:endParaRPr lang="de-DE" b="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0E08FC99-1C0E-723D-78DC-2BB1A5B6D19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996250" y="1665066"/>
                    <a:ext cx="473848" cy="39074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b="-6452"/>
                    </a:stretch>
                  </a:blipFill>
                </p:spPr>
                <p:txBody>
                  <a:bodyPr/>
                  <a:lstStyle/>
                  <a:p>
                    <a:r>
                      <a:rPr lang="en-DE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2BC9995D-A0F7-481C-41E4-73E26935C083}"/>
                  </a:ext>
                </a:extLst>
              </p:cNvPr>
              <p:cNvCxnSpPr>
                <a:cxnSpLocks/>
                <a:stCxn id="11" idx="0"/>
                <a:endCxn id="14" idx="2"/>
              </p:cNvCxnSpPr>
              <p:nvPr/>
            </p:nvCxnSpPr>
            <p:spPr>
              <a:xfrm flipV="1">
                <a:off x="10798058" y="2733769"/>
                <a:ext cx="432811" cy="3436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6F2A6A98-FEFD-80ED-4946-76976B415615}"/>
                  </a:ext>
                </a:extLst>
              </p:cNvPr>
              <p:cNvCxnSpPr>
                <a:cxnSpLocks/>
                <a:stCxn id="12" idx="0"/>
                <a:endCxn id="14" idx="2"/>
              </p:cNvCxnSpPr>
              <p:nvPr/>
            </p:nvCxnSpPr>
            <p:spPr>
              <a:xfrm flipH="1" flipV="1">
                <a:off x="11230869" y="2733769"/>
                <a:ext cx="418865" cy="34364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D5E70C6B-C8CD-7BF3-AA93-984074E4B44D}"/>
                  </a:ext>
                </a:extLst>
              </p:cNvPr>
              <p:cNvCxnSpPr>
                <a:cxnSpLocks/>
                <a:stCxn id="14" idx="0"/>
                <a:endCxn id="15" idx="2"/>
              </p:cNvCxnSpPr>
              <p:nvPr/>
            </p:nvCxnSpPr>
            <p:spPr>
              <a:xfrm flipV="1">
                <a:off x="11230869" y="2055814"/>
                <a:ext cx="2305" cy="3086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2B5D079-690E-E102-EA48-4AAF94CFE0AD}"/>
                    </a:ext>
                  </a:extLst>
                </p:cNvPr>
                <p:cNvSpPr txBox="1"/>
                <p:nvPr/>
              </p:nvSpPr>
              <p:spPr>
                <a:xfrm>
                  <a:off x="9946460" y="2364437"/>
                  <a:ext cx="476412" cy="369332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⇔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2B5D079-690E-E102-EA48-4AAF94CFE0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46460" y="2364437"/>
                  <a:ext cx="47641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8783625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-als-geschachtelte-Schleifen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042661" cy="4240848"/>
              </a:xfrm>
            </p:spPr>
            <p:txBody>
              <a:bodyPr/>
              <a:lstStyle/>
              <a:p>
                <a:r>
                  <a:rPr lang="de-DE" dirty="0"/>
                  <a:t>Einfache Implementierung des </a:t>
                </a:r>
                <a:r>
                  <a:rPr lang="de-DE" dirty="0" err="1"/>
                  <a:t>Joins</a:t>
                </a:r>
                <a:r>
                  <a:rPr lang="de-DE" dirty="0"/>
                  <a:t> </a:t>
                </a:r>
              </a:p>
              <a:p>
                <a:pPr lvl="1"/>
                <a:r>
                  <a:rPr lang="de-DE" dirty="0" err="1"/>
                  <a:t>nl</a:t>
                </a:r>
                <a:r>
                  <a:rPr lang="de-DE" dirty="0"/>
                  <a:t> = </a:t>
                </a:r>
                <a:r>
                  <a:rPr lang="de-DE" dirty="0" err="1"/>
                  <a:t>nested</a:t>
                </a:r>
                <a:r>
                  <a:rPr lang="de-DE" dirty="0"/>
                  <a:t> loop</a:t>
                </a:r>
              </a:p>
              <a:p>
                <a:r>
                  <a:rPr lang="de-DE" dirty="0"/>
                  <a:t>Sei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 dirty="0"/>
                  <a:t> die Seitenzahl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r>
                  <a:rPr lang="de-DE" dirty="0"/>
                  <a:t>Sei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 dirty="0"/>
                  <a:t> die Anzahl der Datensätze pro Seite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Anzahl an Plattenzugriffen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de-DE" dirty="0"/>
              </a:p>
              <a:p>
                <a:endParaRPr lang="de-DE" dirty="0"/>
              </a:p>
              <a:p>
                <a:pPr lvl="1"/>
                <a:r>
                  <a:rPr lang="de-DE" dirty="0"/>
                  <a:t>Jede 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Seiten muss geladen werden</a:t>
                </a:r>
              </a:p>
              <a:p>
                <a:pPr lvl="1"/>
                <a:r>
                  <a:rPr lang="de-DE" dirty="0"/>
                  <a:t>Für jedes Tupel auf den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muss jede 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 dirty="0"/>
                  <a:t> Seiten geladen werden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042661" cy="4240848"/>
              </a:xfrm>
              <a:blipFill>
                <a:blip r:embed="rId3"/>
                <a:stretch>
                  <a:fillRect l="-2523" t="-2985" r="-18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106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3331761" y="4295173"/>
                <a:ext cx="1244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#Tupel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761" y="4295173"/>
                <a:ext cx="1244700" cy="369332"/>
              </a:xfrm>
              <a:prstGeom prst="rect">
                <a:avLst/>
              </a:prstGeom>
              <a:blipFill>
                <a:blip r:embed="rId4"/>
                <a:stretch>
                  <a:fillRect l="-4040" t="-6667" b="-2333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FD0A0D-6BEE-51EB-6E7A-A09E0A42AB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2368E6-F355-0D43-B997-610B2428BC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B79C1E37-C7D8-AEFB-42BA-81994B2B2BF1}"/>
              </a:ext>
            </a:extLst>
          </p:cNvPr>
          <p:cNvSpPr/>
          <p:nvPr/>
        </p:nvSpPr>
        <p:spPr>
          <a:xfrm rot="5400000">
            <a:off x="3867025" y="3768387"/>
            <a:ext cx="174172" cy="98059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655DBB-4FBA-824B-E243-B6559C0F66E6}"/>
                  </a:ext>
                </a:extLst>
              </p:cNvPr>
              <p:cNvSpPr txBox="1"/>
              <p:nvPr/>
            </p:nvSpPr>
            <p:spPr>
              <a:xfrm>
                <a:off x="7989020" y="1665066"/>
                <a:ext cx="3842655" cy="203132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satisfies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Append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A655DBB-4FBA-824B-E243-B6559C0F66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020" y="1665066"/>
                <a:ext cx="3842655" cy="2031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878401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-als-geschachtelte-Schleifen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Geringer Speicherbedarf</a:t>
                </a:r>
              </a:p>
              <a:p>
                <a:pPr lvl="1"/>
                <a:r>
                  <a:rPr lang="de-DE" dirty="0"/>
                  <a:t>Nur drei Seiten nötig </a:t>
                </a:r>
              </a:p>
              <a:p>
                <a:pPr lvl="2"/>
                <a:r>
                  <a:rPr lang="de-DE" dirty="0"/>
                  <a:t>Zwei Seiten fürs Lesen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Eine Seite um das Ergebnis zu schreiben</a:t>
                </a:r>
              </a:p>
              <a:p>
                <a:endParaRPr lang="de-DE" dirty="0"/>
              </a:p>
              <a:p>
                <a:r>
                  <a:rPr lang="de-DE" dirty="0"/>
                  <a:t>I/O-Verhalten: Sehr viele </a:t>
                </a:r>
                <a:r>
                  <a:rPr lang="de-DE" dirty="0">
                    <a:solidFill>
                      <a:srgbClr val="FFC000"/>
                    </a:solidFill>
                  </a:rPr>
                  <a:t>wahlfreie</a:t>
                </a:r>
                <a:r>
                  <a:rPr lang="de-DE" dirty="0"/>
                  <a:t> Zugriffe</a:t>
                </a:r>
              </a:p>
              <a:p>
                <a:pPr lvl="1"/>
                <a:r>
                  <a:rPr lang="de-DE" dirty="0"/>
                  <a:t>Annahme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=100,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=1000,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=500</m:t>
                    </m:r>
                  </m:oMath>
                </a14:m>
                <a:r>
                  <a:rPr lang="de-DE" dirty="0"/>
                  <a:t>: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=1000+5⋅</m:t>
                      </m:r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Mit einer Zugriffszeit von 10ms für jede Seite dauert der Vorgang </a:t>
                </a:r>
                <a:r>
                  <a:rPr lang="de-DE" dirty="0">
                    <a:solidFill>
                      <a:srgbClr val="FFC000"/>
                    </a:solidFill>
                  </a:rPr>
                  <a:t>140 Stunden</a:t>
                </a:r>
                <a:endParaRPr lang="de-DE" dirty="0">
                  <a:solidFill>
                    <a:srgbClr val="C00000"/>
                  </a:solidFill>
                </a:endParaRPr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: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Vertauschen 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verbessert die Situation nur marginal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Abwechselndes seitenweises Lesen bedingt volle Plattenlatenz, obwohl beide Relationen in sequenzieller Ordnung verarbeitet werden.</a:t>
                </a:r>
              </a:p>
              <a:p>
                <a:pPr lvl="1"/>
                <a:endParaRPr lang="de-DE" dirty="0"/>
              </a:p>
              <a:p>
                <a:pPr marL="0" indent="0">
                  <a:buNone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0C296-5094-01CA-949E-518B9ACDDE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E049C9-787D-7219-2558-FDAF6CA5A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729220-58BA-2519-BA15-F884BD8B701E}"/>
                  </a:ext>
                </a:extLst>
              </p:cNvPr>
              <p:cNvSpPr txBox="1"/>
              <p:nvPr/>
            </p:nvSpPr>
            <p:spPr>
              <a:xfrm>
                <a:off x="7989020" y="1665066"/>
                <a:ext cx="3842655" cy="203132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if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satisfies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Append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729220-58BA-2519-BA15-F884BD8B70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9020" y="1665066"/>
                <a:ext cx="3842655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914857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Blockweiser </a:t>
            </a:r>
            <a:r>
              <a:rPr lang="de-DE" dirty="0" err="1"/>
              <a:t>Join</a:t>
            </a:r>
            <a:r>
              <a:rPr lang="de-DE" dirty="0"/>
              <a:t> mit Schleifen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Einsparung von Kosten durch wahlfreien Zugriff </a:t>
                </a:r>
                <a:br>
                  <a:rPr lang="de-DE" dirty="0"/>
                </a:br>
                <a:r>
                  <a:rPr lang="de-DE" dirty="0"/>
                  <a:t>durch blockweises Lesen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:br>
                  <a:rPr lang="de-DE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 dirty="0"/>
                  <a:t> vielen Seiten</a:t>
                </a:r>
              </a:p>
              <a:p>
                <a:r>
                  <a:rPr lang="de-DE" dirty="0"/>
                  <a:t>Braucht mehr Seiten als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b="0" dirty="0"/>
              </a:p>
              <a:p>
                <a:endParaRPr lang="de-DE" b="0" dirty="0"/>
              </a:p>
              <a:p>
                <a:r>
                  <a:rPr lang="de-DE" dirty="0"/>
                  <a:t>Plattenzugriffe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wird (einmal) vollständig gelesen, aber mit nur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de-DE" dirty="0"/>
                  <a:t> Plattenzugriffen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wird nur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de-DE" dirty="0"/>
                  <a:t> mal gelesen, mit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den>
                        </m:f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de-DE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den>
                        </m:f>
                      </m:e>
                    </m:d>
                  </m:oMath>
                </a14:m>
                <a:r>
                  <a:rPr lang="de-DE" dirty="0"/>
                  <a:t> Plattenzugriffen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D3D79C-5770-06A8-1C32-50873A015B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8B45C8-548E-158D-8C6A-C449D507A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108</a:t>
            </a:fld>
            <a:endParaRPr lang="de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1F6968-AEB3-3F44-86F6-FA9A621860D7}"/>
              </a:ext>
            </a:extLst>
          </p:cNvPr>
          <p:cNvSpPr txBox="1"/>
          <p:nvPr/>
        </p:nvSpPr>
        <p:spPr>
          <a:xfrm>
            <a:off x="9429654" y="3962925"/>
            <a:ext cx="2288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Join</a:t>
            </a:r>
            <a:r>
              <a:rPr lang="de-DE" dirty="0"/>
              <a:t> im Hauptspeicher</a:t>
            </a:r>
            <a:br>
              <a:rPr lang="de-DE" dirty="0"/>
            </a:br>
            <a:r>
              <a:rPr lang="de-DE" dirty="0"/>
              <a:t>ausführbar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2413AA-8C43-512C-F993-33BAB96DD8BD}"/>
                  </a:ext>
                </a:extLst>
              </p:cNvPr>
              <p:cNvSpPr txBox="1"/>
              <p:nvPr/>
            </p:nvSpPr>
            <p:spPr>
              <a:xfrm>
                <a:off x="6942003" y="1665066"/>
                <a:ext cx="4889672" cy="203132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Find matches in current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block 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	and append them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42413AA-8C43-512C-F993-33BAB96D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2003" y="1665066"/>
                <a:ext cx="4889672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D528F6-12E5-5A4E-9557-1D785F214D73}"/>
              </a:ext>
            </a:extLst>
          </p:cNvPr>
          <p:cNvCxnSpPr>
            <a:cxnSpLocks/>
            <a:stCxn id="6" idx="0"/>
          </p:cNvCxnSpPr>
          <p:nvPr/>
        </p:nvCxnSpPr>
        <p:spPr>
          <a:xfrm flipH="1" flipV="1">
            <a:off x="10369685" y="3429000"/>
            <a:ext cx="204390" cy="53392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88961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Wahl von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endParaRPr lang="de-DE" baseline="-25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Pufferbereich mit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= 100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Rahmen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1000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500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109</a:t>
            </a:fld>
            <a:endParaRPr lang="de-DE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001E948-5203-45B5-85CE-E369BD450B24}"/>
              </a:ext>
            </a:extLst>
          </p:cNvPr>
          <p:cNvGrpSpPr/>
          <p:nvPr/>
        </p:nvGrpSpPr>
        <p:grpSpPr>
          <a:xfrm>
            <a:off x="5004816" y="1764335"/>
            <a:ext cx="6826859" cy="4141579"/>
            <a:chOff x="2774340" y="1886668"/>
            <a:chExt cx="6826859" cy="414157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97EBD53-D1D9-5D84-1796-80C649BF6311}"/>
                </a:ext>
              </a:extLst>
            </p:cNvPr>
            <p:cNvSpPr/>
            <p:nvPr/>
          </p:nvSpPr>
          <p:spPr>
            <a:xfrm>
              <a:off x="2774340" y="1886668"/>
              <a:ext cx="6826859" cy="4141579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pic>
          <p:nvPicPr>
            <p:cNvPr id="5" name="Bild 4" descr="Pages from 07-Query-Processing-9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3673" y="2204864"/>
              <a:ext cx="6358861" cy="34563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feld 5"/>
                <p:cNvSpPr txBox="1"/>
                <p:nvPr/>
              </p:nvSpPr>
              <p:spPr>
                <a:xfrm>
                  <a:off x="4636968" y="1900231"/>
                  <a:ext cx="3372270" cy="369332"/>
                </a:xfrm>
                <a:prstGeom prst="rect">
                  <a:avLst/>
                </a:prstGeom>
                <a:solidFill>
                  <a:srgbClr val="FFFFFF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Blockgröße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a14:m>
                  <a:r>
                    <a:rPr lang="de-DE" dirty="0"/>
                    <a:t> für das Lesen von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6" name="Textfeld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6968" y="1900231"/>
                  <a:ext cx="3372270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1498" t="-10345" b="-27586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feld 6"/>
                <p:cNvSpPr txBox="1"/>
                <p:nvPr/>
              </p:nvSpPr>
              <p:spPr>
                <a:xfrm>
                  <a:off x="4547520" y="5657749"/>
                  <a:ext cx="355116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dirty="0"/>
                    <a:t>Blockgröße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b>
                      </m:sSub>
                    </m:oMath>
                  </a14:m>
                  <a:r>
                    <a:rPr lang="de-DE" baseline="-25000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de-DE" dirty="0">
                      <a:solidFill>
                        <a:schemeClr val="accent1"/>
                      </a:solidFill>
                    </a:rPr>
                    <a:t> </a:t>
                  </a:r>
                  <a:r>
                    <a:rPr lang="de-DE" dirty="0"/>
                    <a:t>für das Lesen von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de-DE" dirty="0"/>
                </a:p>
              </p:txBody>
            </p:sp>
          </mc:Choice>
          <mc:Fallback xmlns="">
            <p:sp>
              <p:nvSpPr>
                <p:cNvPr id="7" name="Textfeld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7520" y="5657749"/>
                  <a:ext cx="3551165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423" t="-6452" b="-22581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feld 7"/>
            <p:cNvSpPr txBox="1"/>
            <p:nvPr/>
          </p:nvSpPr>
          <p:spPr>
            <a:xfrm rot="16200000">
              <a:off x="2158712" y="3600823"/>
              <a:ext cx="16005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Plattenzugriffe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124F976-B02A-97D7-8748-99926A2642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84B13CA-7EF6-A17C-7B81-A5E88CBD60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7396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Magnetische Platten / Festplatten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3136065" cy="4240848"/>
          </a:xfrm>
        </p:spPr>
        <p:txBody>
          <a:bodyPr/>
          <a:lstStyle/>
          <a:p>
            <a:r>
              <a:rPr lang="de-DE" sz="2000" dirty="0"/>
              <a:t>Schrittmotor positioniert Arme auf bestimmte Spur</a:t>
            </a:r>
          </a:p>
          <a:p>
            <a:r>
              <a:rPr lang="de-DE" sz="2000" dirty="0"/>
              <a:t>Magnetscheiben rotieren ständig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grpSp>
        <p:nvGrpSpPr>
          <p:cNvPr id="15" name="Gruppierung 14"/>
          <p:cNvGrpSpPr/>
          <p:nvPr/>
        </p:nvGrpSpPr>
        <p:grpSpPr>
          <a:xfrm>
            <a:off x="4105640" y="1669659"/>
            <a:ext cx="7726035" cy="2840099"/>
            <a:chOff x="467544" y="1340768"/>
            <a:chExt cx="8208912" cy="3017606"/>
          </a:xfrm>
        </p:grpSpPr>
        <p:pic>
          <p:nvPicPr>
            <p:cNvPr id="5" name="Bild 4" descr="Pages from 05-Architecture-3.pdf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544" y="1340768"/>
              <a:ext cx="8208912" cy="301760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6" name="Textfeld 5"/>
            <p:cNvSpPr txBox="1"/>
            <p:nvPr/>
          </p:nvSpPr>
          <p:spPr>
            <a:xfrm>
              <a:off x="473259" y="3743408"/>
              <a:ext cx="729306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Block</a:t>
              </a:r>
            </a:p>
          </p:txBody>
        </p:sp>
        <p:sp>
          <p:nvSpPr>
            <p:cNvPr id="7" name="Textfeld 6"/>
            <p:cNvSpPr txBox="1"/>
            <p:nvPr/>
          </p:nvSpPr>
          <p:spPr>
            <a:xfrm>
              <a:off x="2943712" y="3727729"/>
              <a:ext cx="834700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Sektor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3125749" y="1688298"/>
              <a:ext cx="652663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Spur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4487135" y="1342046"/>
              <a:ext cx="1044329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Rotation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6533578" y="1412776"/>
              <a:ext cx="618599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Arm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384222" y="3958300"/>
              <a:ext cx="765073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Köpfe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3788777" y="3965957"/>
              <a:ext cx="1730782" cy="392415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Magnetscheibe</a:t>
              </a:r>
            </a:p>
          </p:txBody>
        </p:sp>
      </p:grpSp>
      <p:pic>
        <p:nvPicPr>
          <p:cNvPr id="16" name="Bild 15" descr="Pages from 05-Architecture-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3" y="3500094"/>
            <a:ext cx="2835219" cy="2019329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D8009AE9-7D69-69B4-DE34-DFD49AE448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7FFBA3A-C3FB-5B53-9F46-3ABDBF6B7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66785257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Performanz des Hauptspeicher-</a:t>
            </a:r>
            <a:r>
              <a:rPr lang="de-DE" dirty="0" err="1"/>
              <a:t>Joins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4153208" cy="4240848"/>
              </a:xfrm>
            </p:spPr>
            <p:txBody>
              <a:bodyPr>
                <a:normAutofit/>
              </a:bodyPr>
              <a:lstStyle/>
              <a:p>
                <a:pPr marL="273050" indent="-273050"/>
                <a:r>
                  <a:rPr lang="de-DE" dirty="0"/>
                  <a:t>Anweisung im Inneren</a:t>
                </a:r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bedingt einen Hauptspeicherverbund zwischen Blöcken </a:t>
                </a:r>
                <a:r>
                  <a:rPr lang="de-DE" dirty="0">
                    <a:solidFill>
                      <a:schemeClr val="tx1"/>
                    </a:solidFill>
                  </a:rPr>
                  <a:t>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Aufbau einer Hashtabelle kann den Verbund erheblich beschleunigen</a:t>
                </a:r>
              </a:p>
              <a:p>
                <a:pPr lvl="1"/>
                <a:r>
                  <a:rPr lang="de-DE" dirty="0"/>
                  <a:t>Funktioniert nur für Gleichheitsprädikate im </a:t>
                </a:r>
                <a:r>
                  <a:rPr lang="de-DE" dirty="0" err="1"/>
                  <a:t>Join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4153208" cy="4240848"/>
              </a:xfrm>
              <a:blipFill>
                <a:blip r:embed="rId3"/>
                <a:stretch>
                  <a:fillRect l="-4268" t="-2985" r="-426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110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ADDE6F1-9F67-BA39-1221-E24C550356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F81F29-7ED2-E321-28ED-C4691FFA2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A7F720-CCC3-DC3E-3BBD-D419D6A77B7C}"/>
                  </a:ext>
                </a:extLst>
              </p:cNvPr>
              <p:cNvSpPr txBox="1"/>
              <p:nvPr/>
            </p:nvSpPr>
            <p:spPr>
              <a:xfrm>
                <a:off x="6994902" y="1665066"/>
                <a:ext cx="4836773" cy="203132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Find matches in current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block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	and append them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7A7F720-CCC3-DC3E-3BBD-D419D6A77B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4902" y="1665066"/>
                <a:ext cx="4836773" cy="2031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3182727C-3013-478F-31E2-9BB44832D1FE}"/>
              </a:ext>
            </a:extLst>
          </p:cNvPr>
          <p:cNvSpPr/>
          <p:nvPr/>
        </p:nvSpPr>
        <p:spPr>
          <a:xfrm>
            <a:off x="8117747" y="2799759"/>
            <a:ext cx="3608961" cy="293358"/>
          </a:xfrm>
          <a:prstGeom prst="rect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8F409-6F1C-4ABD-0E9A-1ED88F8FAEE9}"/>
                  </a:ext>
                </a:extLst>
              </p:cNvPr>
              <p:cNvSpPr txBox="1"/>
              <p:nvPr/>
            </p:nvSpPr>
            <p:spPr>
              <a:xfrm>
                <a:off x="5214543" y="3597590"/>
                <a:ext cx="6617132" cy="230832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lock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′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Build an in-memory hash table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DE" dirty="0"/>
                  <a:t> for current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block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en-DE" dirty="0"/>
                  <a:t>-sized block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 in current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block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Probe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DE" dirty="0"/>
                  <a:t> and append matching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tuples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F8F409-6F1C-4ABD-0E9A-1ED88F8FA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4543" y="3597590"/>
                <a:ext cx="6617132" cy="230832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8C628EAC-0997-1F49-B2B4-C32B60FEA12C}"/>
              </a:ext>
            </a:extLst>
          </p:cNvPr>
          <p:cNvGrpSpPr/>
          <p:nvPr/>
        </p:nvGrpSpPr>
        <p:grpSpPr>
          <a:xfrm>
            <a:off x="1970656" y="4891069"/>
            <a:ext cx="3080225" cy="872628"/>
            <a:chOff x="6060073" y="1029605"/>
            <a:chExt cx="3080225" cy="872628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876C26E7-EABB-904B-BC7D-31944B6A80B9}"/>
                </a:ext>
              </a:extLst>
            </p:cNvPr>
            <p:cNvSpPr/>
            <p:nvPr/>
          </p:nvSpPr>
          <p:spPr>
            <a:xfrm rot="231418">
              <a:off x="6060073" y="1029605"/>
              <a:ext cx="3080225" cy="872628"/>
            </a:xfrm>
            <a:prstGeom prst="cloudCallout">
              <a:avLst>
                <a:gd name="adj1" fmla="val 73926"/>
                <a:gd name="adj2" fmla="val -95677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1CD6374-A9E5-5143-BA9C-D46BF46C7C83}"/>
                    </a:ext>
                  </a:extLst>
                </p:cNvPr>
                <p:cNvSpPr/>
                <p:nvPr/>
              </p:nvSpPr>
              <p:spPr>
                <a:xfrm>
                  <a:off x="6288590" y="1074726"/>
                  <a:ext cx="2675220" cy="64633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Warum Hashtabelle für </a:t>
                  </a:r>
                  <a:br>
                    <a:rPr lang="de-DE" dirty="0">
                      <a:solidFill>
                        <a:schemeClr val="bg1"/>
                      </a:solidFill>
                    </a:rPr>
                  </a:b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Block und nicht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Block?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51CD6374-A9E5-5143-BA9C-D46BF46C7C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88590" y="1074726"/>
                  <a:ext cx="2675220" cy="646331"/>
                </a:xfrm>
                <a:prstGeom prst="rect">
                  <a:avLst/>
                </a:prstGeom>
                <a:blipFill>
                  <a:blip r:embed="rId6"/>
                  <a:stretch>
                    <a:fillRect t="-3846" r="-1422" b="-1538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8193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Indexbasierte Verbunde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1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⋈</m:t>
                    </m:r>
                    <m:r>
                      <a:rPr lang="de-DE" i="1" dirty="0" smtClean="0">
                        <a:solidFill>
                          <a:schemeClr val="bg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5415855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Verwendung eines vorhandenen Index für die innere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Ggf. innere und äußere Relation vertauschen (nur Index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vorhanden)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Index muss verträglich mit der </a:t>
                </a:r>
                <a:r>
                  <a:rPr lang="de-DE" dirty="0" err="1">
                    <a:solidFill>
                      <a:schemeClr val="tx1"/>
                    </a:solidFill>
                  </a:rPr>
                  <a:t>J</a:t>
                </a:r>
                <a:r>
                  <a:rPr lang="de-DE" dirty="0" err="1"/>
                  <a:t>oin</a:t>
                </a:r>
                <a:r>
                  <a:rPr lang="de-DE" dirty="0"/>
                  <a:t>-Bedingung sein</a:t>
                </a:r>
              </a:p>
              <a:p>
                <a:pPr lvl="1"/>
                <a:r>
                  <a:rPr lang="de-DE" dirty="0" err="1"/>
                  <a:t>Join</a:t>
                </a:r>
                <a:r>
                  <a:rPr lang="de-DE" dirty="0"/>
                  <a:t>-Attribute heißen dann 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sargable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</a:p>
              <a:p>
                <a:pPr lvl="2"/>
                <a:r>
                  <a:rPr lang="de-DE" dirty="0"/>
                  <a:t>(SARG = Search </a:t>
                </a:r>
                <a:r>
                  <a:rPr lang="de-DE" dirty="0" err="1"/>
                  <a:t>ARGument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de-DE" dirty="0"/>
                  <a:t>Hash-Index (nur für Gleichheitsprädikate) oder auch B</a:t>
                </a:r>
                <a:r>
                  <a:rPr lang="de-DE" baseline="30000" dirty="0"/>
                  <a:t>+</a:t>
                </a:r>
                <a:r>
                  <a:rPr lang="de-DE" dirty="0"/>
                  <a:t>-Baum</a:t>
                </a:r>
              </a:p>
              <a:p>
                <a:r>
                  <a:rPr lang="de-DE" dirty="0"/>
                  <a:t>Häufiger </a:t>
                </a:r>
                <a:r>
                  <a:rPr lang="de-DE" dirty="0" err="1"/>
                  <a:t>Join</a:t>
                </a:r>
                <a:r>
                  <a:rPr lang="de-DE" dirty="0"/>
                  <a:t> ➝ Passenden Index aufbauen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415855" cy="4240848"/>
              </a:xfrm>
              <a:blipFill>
                <a:blip r:embed="rId4"/>
                <a:stretch>
                  <a:fillRect l="-3279" t="-2985" r="-468" b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111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2972395" y="6356352"/>
            <a:ext cx="62472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Access Path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Selection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Relational Database Management System,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Selinger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SIGMOD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1979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6E2ACAC-18AC-AD23-81F9-3813476395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9F28103-61FC-F5CD-564D-89136B35E6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0001C7-6AB7-EAE1-0218-424EE18A549C}"/>
              </a:ext>
            </a:extLst>
          </p:cNvPr>
          <p:cNvGrpSpPr/>
          <p:nvPr/>
        </p:nvGrpSpPr>
        <p:grpSpPr>
          <a:xfrm>
            <a:off x="8761767" y="4465734"/>
            <a:ext cx="3069908" cy="1440180"/>
            <a:chOff x="7341529" y="4011731"/>
            <a:chExt cx="3069908" cy="144018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2D4209B-E615-E0A0-D8C8-73FE83CC911A}"/>
                </a:ext>
              </a:extLst>
            </p:cNvPr>
            <p:cNvSpPr/>
            <p:nvPr/>
          </p:nvSpPr>
          <p:spPr>
            <a:xfrm>
              <a:off x="7341529" y="4011731"/>
              <a:ext cx="3069908" cy="144018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10D8C67-24C3-3549-F947-A2A9DCE08B2B}"/>
                    </a:ext>
                  </a:extLst>
                </p:cNvPr>
                <p:cNvSpPr txBox="1"/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B10D8C67-24C3-3549-F947-A2A9DCE08B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73EDF7-A235-8F2E-6477-63EB6C9FC97F}"/>
                    </a:ext>
                  </a:extLst>
                </p:cNvPr>
                <p:cNvSpPr txBox="1"/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8000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𝑃𝑙𝑧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8999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9673EDF7-A235-8F2E-6477-63EB6C9FC9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C68D660-B6D0-DA4A-25FE-70094DBD0C4C}"/>
                </a:ext>
              </a:extLst>
            </p:cNvPr>
            <p:cNvCxnSpPr>
              <a:cxnSpLocks/>
              <a:stCxn id="29" idx="0"/>
              <a:endCxn id="32" idx="2"/>
            </p:cNvCxnSpPr>
            <p:nvPr/>
          </p:nvCxnSpPr>
          <p:spPr>
            <a:xfrm flipV="1">
              <a:off x="8151173" y="4587986"/>
              <a:ext cx="766751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BA40C45-6408-3C21-4256-C4AB385AA88B}"/>
                </a:ext>
              </a:extLst>
            </p:cNvPr>
            <p:cNvCxnSpPr>
              <a:cxnSpLocks/>
              <a:stCxn id="28" idx="0"/>
              <a:endCxn id="32" idx="2"/>
            </p:cNvCxnSpPr>
            <p:nvPr/>
          </p:nvCxnSpPr>
          <p:spPr>
            <a:xfrm flipH="1" flipV="1">
              <a:off x="8917924" y="4587986"/>
              <a:ext cx="837292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C2F844F-8DEF-134B-5F16-645A806DBBAD}"/>
                    </a:ext>
                  </a:extLst>
                </p:cNvPr>
                <p:cNvSpPr txBox="1"/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7C2F844F-8DEF-134B-5F16-645A806DBB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blipFill>
                  <a:blip r:embed="rId7"/>
                  <a:stretch>
                    <a:fillRect b="-2069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A80633D-FFDB-71FA-2445-A4AB7FB31D0A}"/>
                  </a:ext>
                </a:extLst>
              </p:cNvPr>
              <p:cNvSpPr txBox="1"/>
              <p:nvPr/>
            </p:nvSpPr>
            <p:spPr>
              <a:xfrm>
                <a:off x="6718993" y="1664103"/>
                <a:ext cx="5112682" cy="1754326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ndex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nljoin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Probe index using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DE" dirty="0"/>
                  <a:t> and 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append all matching tuples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A80633D-FFDB-71FA-2445-A4AB7FB31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8993" y="1664103"/>
                <a:ext cx="5112682" cy="1754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5E124-CEB2-2141-A9BA-629EF65C6C68}"/>
              </a:ext>
            </a:extLst>
          </p:cNvPr>
          <p:cNvSpPr txBox="1"/>
          <p:nvPr/>
        </p:nvSpPr>
        <p:spPr>
          <a:xfrm>
            <a:off x="9401972" y="892199"/>
            <a:ext cx="19284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Suchschlüssel</a:t>
            </a:r>
            <a:br>
              <a:rPr lang="de-DE" dirty="0"/>
            </a:br>
            <a:r>
              <a:rPr lang="de-DE" dirty="0"/>
              <a:t>für Suche im Index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C77E9DF-1B30-494C-B419-4354D2FB6788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9401972" y="1538530"/>
            <a:ext cx="964239" cy="101455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92415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Sortier-</a:t>
            </a:r>
            <a:r>
              <a:rPr lang="de-DE" dirty="0" err="1"/>
              <a:t>Merge</a:t>
            </a:r>
            <a:r>
              <a:rPr lang="de-DE" dirty="0"/>
              <a:t>-</a:t>
            </a:r>
            <a:r>
              <a:rPr lang="de-DE" dirty="0" err="1"/>
              <a:t>Join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6" y="1665066"/>
            <a:ext cx="4510439" cy="4240848"/>
          </a:xfrm>
        </p:spPr>
        <p:txBody>
          <a:bodyPr>
            <a:normAutofit/>
          </a:bodyPr>
          <a:lstStyle/>
          <a:p>
            <a:r>
              <a:rPr lang="de-DE" dirty="0" err="1"/>
              <a:t>Join</a:t>
            </a:r>
            <a:r>
              <a:rPr lang="de-DE" dirty="0"/>
              <a:t>-Berechnung einfach, wenn Relationen bzgl. </a:t>
            </a:r>
            <a:r>
              <a:rPr lang="de-DE" dirty="0" err="1"/>
              <a:t>Join</a:t>
            </a:r>
            <a:r>
              <a:rPr lang="de-DE" dirty="0"/>
              <a:t>-Attribut(en) sortiert</a:t>
            </a:r>
          </a:p>
          <a:p>
            <a:pPr lvl="1"/>
            <a:r>
              <a:rPr lang="de-DE" dirty="0"/>
              <a:t>Kombiniere Eingabetabellen ähnlich wie beim </a:t>
            </a:r>
            <a:r>
              <a:rPr lang="de-DE" dirty="0" err="1"/>
              <a:t>Merge-Sort</a:t>
            </a:r>
            <a:endParaRPr lang="de-DE" dirty="0"/>
          </a:p>
          <a:p>
            <a:pPr lvl="2"/>
            <a:r>
              <a:rPr lang="de-DE" dirty="0"/>
              <a:t>Nur für Gleichheitsprädikate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112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4F591E-3FF0-7795-9FFF-043FD6E0989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1E5DD56-E176-798C-B503-B4516D05EE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D8FFF0D5-1551-3D9C-DD70-2E3058450A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6179076"/>
                  </p:ext>
                </p:extLst>
              </p:nvPr>
            </p:nvGraphicFramePr>
            <p:xfrm>
              <a:off x="834820" y="3680874"/>
              <a:ext cx="1068896" cy="222504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78244">
                      <a:extLst>
                        <a:ext uri="{9D8B030D-6E8A-4147-A177-3AD203B41FA5}">
                          <a16:colId xmlns:a16="http://schemas.microsoft.com/office/drawing/2014/main" val="64117661"/>
                        </a:ext>
                      </a:extLst>
                    </a:gridCol>
                    <a:gridCol w="390652">
                      <a:extLst>
                        <a:ext uri="{9D8B030D-6E8A-4147-A177-3AD203B41FA5}">
                          <a16:colId xmlns:a16="http://schemas.microsoft.com/office/drawing/2014/main" val="30980263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0447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‘foo’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9295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dirty="0"/>
                            <a:t>‘foo’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0593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dirty="0"/>
                            <a:t>‘bar’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6172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‘baz’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24659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‘baf’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6799001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D8FFF0D5-1551-3D9C-DD70-2E3058450A6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86179076"/>
                  </p:ext>
                </p:extLst>
              </p:nvPr>
            </p:nvGraphicFramePr>
            <p:xfrm>
              <a:off x="834820" y="3680874"/>
              <a:ext cx="1068896" cy="222504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78244">
                      <a:extLst>
                        <a:ext uri="{9D8B030D-6E8A-4147-A177-3AD203B41FA5}">
                          <a16:colId xmlns:a16="http://schemas.microsoft.com/office/drawing/2014/main" val="64117661"/>
                        </a:ext>
                      </a:extLst>
                    </a:gridCol>
                    <a:gridCol w="390652">
                      <a:extLst>
                        <a:ext uri="{9D8B030D-6E8A-4147-A177-3AD203B41FA5}">
                          <a16:colId xmlns:a16="http://schemas.microsoft.com/office/drawing/2014/main" val="30980263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852" t="-3333" r="-61111" b="-51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3333" r="-6452" b="-51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0447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‘foo’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106897" r="-6452" b="-43103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9295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dirty="0"/>
                            <a:t>‘foo’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200000" r="-6452" b="-31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80593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DE" dirty="0"/>
                            <a:t>‘bar’</a:t>
                          </a:r>
                          <a:endParaRPr lang="en-DE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310345" r="-6452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6172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‘baz’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396667" r="-6452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24659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‘baf’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2"/>
                          <a:stretch>
                            <a:fillRect l="-177419" t="-513793" r="-6452" b="-2413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6799001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0993616-8455-7759-E111-25B0E8974D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6315342"/>
                  </p:ext>
                </p:extLst>
              </p:nvPr>
            </p:nvGraphicFramePr>
            <p:xfrm>
              <a:off x="3032097" y="3680874"/>
              <a:ext cx="1362774" cy="18542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78244">
                      <a:extLst>
                        <a:ext uri="{9D8B030D-6E8A-4147-A177-3AD203B41FA5}">
                          <a16:colId xmlns:a16="http://schemas.microsoft.com/office/drawing/2014/main" val="64117661"/>
                        </a:ext>
                      </a:extLst>
                    </a:gridCol>
                    <a:gridCol w="684530">
                      <a:extLst>
                        <a:ext uri="{9D8B030D-6E8A-4147-A177-3AD203B41FA5}">
                          <a16:colId xmlns:a16="http://schemas.microsoft.com/office/drawing/2014/main" val="30980263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oMath>
                            </m:oMathPara>
                          </a14:m>
                          <a:endParaRPr lang="en-DE" b="0" i="1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DE" b="0" i="1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0447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false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79295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true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80593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false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96172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de-DE" b="0" i="0" dirty="0" smtClean="0">
                                    <a:latin typeface="Cambria Math" panose="02040503050406030204" pitchFamily="18" charset="0"/>
                                  </a:rPr>
                                  <m:t>true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4246595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>
                <a:extLst>
                  <a:ext uri="{FF2B5EF4-FFF2-40B4-BE49-F238E27FC236}">
                    <a16:creationId xmlns:a16="http://schemas.microsoft.com/office/drawing/2014/main" id="{20993616-8455-7759-E111-25B0E8974DA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26315342"/>
                  </p:ext>
                </p:extLst>
              </p:nvPr>
            </p:nvGraphicFramePr>
            <p:xfrm>
              <a:off x="3032097" y="3680874"/>
              <a:ext cx="1362774" cy="1854200"/>
            </p:xfrm>
            <a:graphic>
              <a:graphicData uri="http://schemas.openxmlformats.org/drawingml/2006/table">
                <a:tbl>
                  <a:tblPr firstRow="1" bandRow="1">
                    <a:tableStyleId>{B301B821-A1FF-4177-AEE7-76D212191A09}</a:tableStyleId>
                  </a:tblPr>
                  <a:tblGrid>
                    <a:gridCol w="678244">
                      <a:extLst>
                        <a:ext uri="{9D8B030D-6E8A-4147-A177-3AD203B41FA5}">
                          <a16:colId xmlns:a16="http://schemas.microsoft.com/office/drawing/2014/main" val="64117661"/>
                        </a:ext>
                      </a:extLst>
                    </a:gridCol>
                    <a:gridCol w="684530">
                      <a:extLst>
                        <a:ext uri="{9D8B030D-6E8A-4147-A177-3AD203B41FA5}">
                          <a16:colId xmlns:a16="http://schemas.microsoft.com/office/drawing/2014/main" val="30980263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3448" r="-103704" b="-4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3448" r="-1818" b="-4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9044736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100000" r="-103704" b="-3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100000" r="-1818" b="-3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929533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206897" r="-103704" b="-2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206897" r="-1818" b="-2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805933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296667" r="-103704" b="-10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296667" r="-1818" b="-1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9617254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t="-410345" r="-103704" b="-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98182" t="-410345" r="-1818" b="-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4246595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C056FB-10ED-1C00-33C4-06DD66B394A4}"/>
                  </a:ext>
                </a:extLst>
              </p:cNvPr>
              <p:cNvSpPr txBox="1"/>
              <p:nvPr/>
            </p:nvSpPr>
            <p:spPr>
              <a:xfrm>
                <a:off x="2070906" y="4580702"/>
                <a:ext cx="8023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BC056FB-10ED-1C00-33C4-06DD66B394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0906" y="4580702"/>
                <a:ext cx="80233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7E5311-6EDC-F62D-69AC-07DCC9AEC191}"/>
                  </a:ext>
                </a:extLst>
              </p:cNvPr>
              <p:cNvSpPr txBox="1"/>
              <p:nvPr/>
            </p:nvSpPr>
            <p:spPr>
              <a:xfrm>
                <a:off x="5037255" y="1104600"/>
                <a:ext cx="6794420" cy="480131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erge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r>
                  <a:rPr lang="en-DE" dirty="0"/>
                  <a:t>	▹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join columns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DE" dirty="0"/>
                  <a:t> position of first tuple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en-DE" dirty="0"/>
                  <a:t> position of first tuple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eof</a:t>
                </a:r>
                <a:r>
                  <a:rPr lang="en-DE" dirty="0"/>
                  <a:t> and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eof 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b="1" dirty="0"/>
                  <a:t>		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Advance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b="1" dirty="0"/>
                  <a:t>		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Advance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			▹Remember current position in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de-DE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	</a:t>
                </a:r>
                <a:r>
                  <a:rPr lang="en-DE" dirty="0"/>
                  <a:t>▹All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tuples with same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/>
                  <a:t> value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DE" dirty="0"/>
                  <a:t>		▹Rewind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while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	</a:t>
                </a:r>
                <a:r>
                  <a:rPr lang="en-DE" dirty="0"/>
                  <a:t>▹ All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tuples with same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values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	</a:t>
                </a:r>
                <a:r>
                  <a:rPr lang="de-DE" dirty="0"/>
                  <a:t>A</a:t>
                </a:r>
                <a:r>
                  <a:rPr lang="en-DE" dirty="0"/>
                  <a:t>ppend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en-DE" dirty="0"/>
                  <a:t>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	Advance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		Advance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  <a:tab pos="6480000" algn="r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37E5311-6EDC-F62D-69AC-07DCC9AEC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7255" y="1104600"/>
                <a:ext cx="6794420" cy="48013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462571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Merge-Join</a:t>
            </a:r>
            <a:r>
              <a:rPr lang="de-DE" dirty="0"/>
              <a:t>: I/O-Verhalten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Wenn beide Eingaben sortiert und keine außergewöhnlich langen Sequenzen mit identischen Schlüsselwerten vorhanden, dann ist der I/O-Aufwand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</m:sSub>
                  </m:oMath>
                </a14:m>
                <a:r>
                  <a:rPr lang="de-DE" dirty="0"/>
                  <a:t> (das ist dann optimal)</a:t>
                </a:r>
              </a:p>
              <a:p>
                <a:pPr lvl="1"/>
                <a:r>
                  <a:rPr lang="de-DE" dirty="0"/>
                  <a:t>Durch blockweises I/O treten fast immer sequenzielle Lesevorgänge auf</a:t>
                </a:r>
              </a:p>
              <a:p>
                <a:r>
                  <a:rPr lang="de-DE" dirty="0"/>
                  <a:t>Vorher sortieren kann sich also für </a:t>
                </a:r>
                <a:r>
                  <a:rPr lang="de-DE" dirty="0" err="1"/>
                  <a:t>Join</a:t>
                </a:r>
                <a:r>
                  <a:rPr lang="de-DE" dirty="0"/>
                  <a:t>-Berechnung auszahlen</a:t>
                </a:r>
              </a:p>
              <a:p>
                <a:r>
                  <a:rPr lang="de-DE" dirty="0"/>
                  <a:t>Ausgabe weiterhin sortiert</a:t>
                </a:r>
              </a:p>
              <a:p>
                <a:pPr lvl="1"/>
                <a:r>
                  <a:rPr lang="de-DE" dirty="0"/>
                  <a:t>Wenn später eine Sortierung der Ausgabe gefordert </a:t>
                </a:r>
                <a:br>
                  <a:rPr lang="de-DE" dirty="0"/>
                </a:br>
                <a:r>
                  <a:rPr lang="de-DE" dirty="0"/>
                  <a:t>wird, lohnt sich die vorherige Sortierung noch mehr</a:t>
                </a:r>
              </a:p>
              <a:p>
                <a:pPr lvl="1"/>
                <a:r>
                  <a:rPr lang="de-DE" dirty="0"/>
                  <a:t>Zudem weniger Festplattentransfers mit </a:t>
                </a:r>
                <a:r>
                  <a:rPr lang="de-DE" dirty="0" err="1"/>
                  <a:t>Merge-Join</a:t>
                </a:r>
                <a:r>
                  <a:rPr lang="de-DE" dirty="0"/>
                  <a:t> </a:t>
                </a:r>
                <a:br>
                  <a:rPr lang="de-DE" dirty="0"/>
                </a:br>
                <a:r>
                  <a:rPr lang="de-DE" dirty="0"/>
                  <a:t>im Vergleich zu erst eine Art von </a:t>
                </a:r>
                <a:r>
                  <a:rPr lang="de-DE" dirty="0" err="1"/>
                  <a:t>Join</a:t>
                </a:r>
                <a:r>
                  <a:rPr lang="de-DE" dirty="0"/>
                  <a:t> ausführen und </a:t>
                </a:r>
                <a:br>
                  <a:rPr lang="de-DE" dirty="0"/>
                </a:br>
                <a:r>
                  <a:rPr lang="de-DE" dirty="0"/>
                  <a:t>dann sortieren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113</a:t>
            </a:fld>
            <a:endParaRPr lang="de-DE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ECBD63C-E74F-B33E-4DF9-5C5939F4EA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56734CB-8BCF-80CC-4AFA-A4DFE22B90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398D7A-3AC5-8A0B-5625-971F45ED3B47}"/>
              </a:ext>
            </a:extLst>
          </p:cNvPr>
          <p:cNvGrpSpPr/>
          <p:nvPr/>
        </p:nvGrpSpPr>
        <p:grpSpPr>
          <a:xfrm>
            <a:off x="8761767" y="4465734"/>
            <a:ext cx="3069908" cy="1440180"/>
            <a:chOff x="7341529" y="4011731"/>
            <a:chExt cx="3069908" cy="144018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6C3053E-B05B-2133-ED4B-A9023EFEF01C}"/>
                </a:ext>
              </a:extLst>
            </p:cNvPr>
            <p:cNvSpPr/>
            <p:nvPr/>
          </p:nvSpPr>
          <p:spPr>
            <a:xfrm>
              <a:off x="7341529" y="4011731"/>
              <a:ext cx="3069908" cy="144018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0E0682A-AC1B-97D2-2177-6E36150842F6}"/>
                    </a:ext>
                  </a:extLst>
                </p:cNvPr>
                <p:cNvSpPr txBox="1"/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de-DE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0E0682A-AC1B-97D2-2177-6E36150842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69492" y="5008675"/>
                  <a:ext cx="371448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4F91C2-087B-C05A-9765-9C4B43338722}"/>
                    </a:ext>
                  </a:extLst>
                </p:cNvPr>
                <p:cNvSpPr txBox="1"/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8000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𝑃𝑙𝑧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8999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3B4F91C2-087B-C05A-9765-9C4B433387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6372" y="5008675"/>
                  <a:ext cx="1589601" cy="36298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6486308-FB83-E72B-6D16-3EAC45BE3777}"/>
                </a:ext>
              </a:extLst>
            </p:cNvPr>
            <p:cNvCxnSpPr>
              <a:cxnSpLocks/>
              <a:stCxn id="16" idx="0"/>
              <a:endCxn id="19" idx="2"/>
            </p:cNvCxnSpPr>
            <p:nvPr/>
          </p:nvCxnSpPr>
          <p:spPr>
            <a:xfrm flipV="1">
              <a:off x="8151173" y="4587986"/>
              <a:ext cx="766751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1BD003C-AD7A-35BF-1CB5-052C65DADA28}"/>
                </a:ext>
              </a:extLst>
            </p:cNvPr>
            <p:cNvCxnSpPr>
              <a:cxnSpLocks/>
              <a:stCxn id="15" idx="0"/>
              <a:endCxn id="19" idx="2"/>
            </p:cNvCxnSpPr>
            <p:nvPr/>
          </p:nvCxnSpPr>
          <p:spPr>
            <a:xfrm flipH="1" flipV="1">
              <a:off x="8917924" y="4587986"/>
              <a:ext cx="837292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011C5B6-AF4D-3EF6-194C-2EC97942E23A}"/>
                    </a:ext>
                  </a:extLst>
                </p:cNvPr>
                <p:cNvSpPr txBox="1"/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5011C5B6-AF4D-3EF6-194C-2EC97942E2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43866" y="4225002"/>
                  <a:ext cx="2948115" cy="362984"/>
                </a:xfrm>
                <a:prstGeom prst="rect">
                  <a:avLst/>
                </a:prstGeom>
                <a:blipFill>
                  <a:blip r:embed="rId6"/>
                  <a:stretch>
                    <a:fillRect b="-20690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57801771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</a:t>
            </a:r>
            <a:r>
              <a:rPr lang="de-DE" dirty="0" err="1"/>
              <a:t>Join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Sortierung bringt korrespondierende Tupel in eine räumliche Nähe, so dass eine effiziente Verarbeitung möglich ist</a:t>
                </a:r>
              </a:p>
              <a:p>
                <a:r>
                  <a:rPr lang="de-DE" dirty="0"/>
                  <a:t>Ähnlicher Effekt erreichbar mit Hash-Verfahren</a:t>
                </a:r>
              </a:p>
              <a:p>
                <a:endParaRPr lang="de-DE" dirty="0"/>
              </a:p>
              <a:p>
                <a:r>
                  <a:rPr lang="de-DE" dirty="0"/>
                  <a:t>Zerlege</a:t>
                </a:r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 Teilrelationen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…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mit der gleichen Hashfunktion (angewendet auf die </a:t>
                </a:r>
                <a:r>
                  <a:rPr lang="de-DE" dirty="0" err="1">
                    <a:solidFill>
                      <a:schemeClr val="tx1"/>
                    </a:solidFill>
                  </a:rPr>
                  <a:t>Join</a:t>
                </a:r>
                <a:r>
                  <a:rPr lang="de-DE" dirty="0">
                    <a:solidFill>
                      <a:schemeClr val="tx1"/>
                    </a:solidFill>
                  </a:rPr>
                  <a:t>-Attribute)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sz="210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∅</m:t>
                    </m:r>
                  </m:oMath>
                </a14:m>
                <a:r>
                  <a:rPr lang="de-DE" sz="2100" dirty="0">
                    <a:solidFill>
                      <a:schemeClr val="tx1"/>
                    </a:solidFill>
                    <a:sym typeface="Symbol" charset="0"/>
                  </a:rPr>
                  <a:t> für alle </a:t>
                </a:r>
                <a14:m>
                  <m:oMath xmlns:m="http://schemas.openxmlformats.org/officeDocument/2006/math">
                    <m:r>
                      <a:rPr lang="de-DE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𝑖</m:t>
                    </m:r>
                    <m:r>
                      <a:rPr lang="de-DE" sz="21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≠</m:t>
                    </m:r>
                    <m:r>
                      <a:rPr lang="de-DE" sz="2100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charset="0"/>
                      </a:rPr>
                      <m:t>𝑗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77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EE477E-E3F8-523E-9E69-122FAE10FB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B500178-DFF4-BF33-6826-3A22A2D6EF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E9A049E-839C-634B-9263-5741B456F22A}"/>
              </a:ext>
            </a:extLst>
          </p:cNvPr>
          <p:cNvGrpSpPr/>
          <p:nvPr/>
        </p:nvGrpSpPr>
        <p:grpSpPr>
          <a:xfrm>
            <a:off x="5761531" y="3852579"/>
            <a:ext cx="6070144" cy="2053335"/>
            <a:chOff x="3180945" y="4048826"/>
            <a:chExt cx="6070144" cy="205333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02B0C43-14E1-3320-3123-2CE60E1C0413}"/>
                    </a:ext>
                  </a:extLst>
                </p:cNvPr>
                <p:cNvSpPr txBox="1"/>
                <p:nvPr/>
              </p:nvSpPr>
              <p:spPr>
                <a:xfrm>
                  <a:off x="3180945" y="4473402"/>
                  <a:ext cx="116307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Relation </a:t>
                  </a:r>
                  <a14:m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𝑅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202B0C43-14E1-3320-3123-2CE60E1C04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0945" y="4473402"/>
                  <a:ext cx="1163075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4301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12F7D5-C38B-9303-9139-B3E22D21E8FD}"/>
                    </a:ext>
                  </a:extLst>
                </p:cNvPr>
                <p:cNvSpPr txBox="1"/>
                <p:nvPr/>
              </p:nvSpPr>
              <p:spPr>
                <a:xfrm>
                  <a:off x="3180945" y="5307343"/>
                  <a:ext cx="1163075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Relation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9A12F7D5-C38B-9303-9139-B3E22D21E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80945" y="5307343"/>
                  <a:ext cx="1163075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4301" t="-3125" b="-218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829B114-72CB-38D7-4D08-E2B169B8CD24}"/>
                    </a:ext>
                  </a:extLst>
                </p:cNvPr>
                <p:cNvSpPr txBox="1"/>
                <p:nvPr/>
              </p:nvSpPr>
              <p:spPr>
                <a:xfrm>
                  <a:off x="5449814" y="4473402"/>
                  <a:ext cx="3697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829B114-72CB-38D7-4D08-E2B169B8CD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9814" y="4473402"/>
                  <a:ext cx="369781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DD9CA3F-3680-0DDD-59C7-01D058502C4A}"/>
                    </a:ext>
                  </a:extLst>
                </p:cNvPr>
                <p:cNvSpPr txBox="1"/>
                <p:nvPr/>
              </p:nvSpPr>
              <p:spPr>
                <a:xfrm>
                  <a:off x="5449814" y="5307343"/>
                  <a:ext cx="3697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DD9CA3F-3680-0DDD-59C7-01D058502C4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9814" y="5307343"/>
                  <a:ext cx="369781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AB0569C-45B3-00B5-24ED-AAA12AA86787}"/>
                </a:ext>
              </a:extLst>
            </p:cNvPr>
            <p:cNvCxnSpPr>
              <a:stCxn id="8" idx="3"/>
              <a:endCxn id="10" idx="1"/>
            </p:cNvCxnSpPr>
            <p:nvPr/>
          </p:nvCxnSpPr>
          <p:spPr>
            <a:xfrm>
              <a:off x="4344020" y="4658068"/>
              <a:ext cx="11057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05BB639-935D-D57F-35BA-37E6050AFE7E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>
              <a:off x="4344020" y="5492009"/>
              <a:ext cx="110579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6A9EAC-45CE-B1C4-8AFC-1055BAB34F66}"/>
                    </a:ext>
                  </a:extLst>
                </p:cNvPr>
                <p:cNvSpPr txBox="1"/>
                <p:nvPr/>
              </p:nvSpPr>
              <p:spPr>
                <a:xfrm>
                  <a:off x="6925388" y="4048826"/>
                  <a:ext cx="2322000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Partition </a:t>
                  </a:r>
                  <a14:m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r>
                    <a:rPr lang="en-DE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DE" dirty="0"/>
                    <a:t>)</a:t>
                  </a: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96A9EAC-45CE-B1C4-8AFC-1055BAB34F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88" y="4048826"/>
                  <a:ext cx="2322000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1622" t="-3125" b="-218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DBD0E68-1B07-DBB5-3A5F-A5996D73BFA8}"/>
                    </a:ext>
                  </a:extLst>
                </p:cNvPr>
                <p:cNvSpPr txBox="1"/>
                <p:nvPr/>
              </p:nvSpPr>
              <p:spPr>
                <a:xfrm>
                  <a:off x="6925388" y="4473402"/>
                  <a:ext cx="2322000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Partition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a14:m>
                  <a:r>
                    <a:rPr lang="en-DE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DE" dirty="0"/>
                    <a:t>)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DBD0E68-1B07-DBB5-3A5F-A5996D73BF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88" y="4473402"/>
                  <a:ext cx="2322000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1622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92E3F8C-EAAB-FCA7-8491-3E36AFBB0C69}"/>
                    </a:ext>
                  </a:extLst>
                </p:cNvPr>
                <p:cNvSpPr txBox="1"/>
                <p:nvPr/>
              </p:nvSpPr>
              <p:spPr>
                <a:xfrm>
                  <a:off x="6925388" y="4893439"/>
                  <a:ext cx="2322000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Partition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a14:m>
                  <a:r>
                    <a:rPr lang="en-DE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DE" dirty="0"/>
                    <a:t>)</a:t>
                  </a: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92E3F8C-EAAB-FCA7-8491-3E36AFBB0C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88" y="4893439"/>
                  <a:ext cx="2322000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1622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73BC47-795C-C540-289C-0AE2944B639C}"/>
                    </a:ext>
                  </a:extLst>
                </p:cNvPr>
                <p:cNvSpPr txBox="1"/>
                <p:nvPr/>
              </p:nvSpPr>
              <p:spPr>
                <a:xfrm>
                  <a:off x="6925388" y="5732829"/>
                  <a:ext cx="2325701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en-DE" dirty="0"/>
                    <a:t>Partition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DE" dirty="0"/>
                    <a:t> (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DE" dirty="0"/>
                    <a:t> and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DE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a14:m>
                  <a:r>
                    <a:rPr lang="en-DE" dirty="0"/>
                    <a:t>)</a:t>
                  </a: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7573BC47-795C-C540-289C-0AE2944B639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5388" y="5732829"/>
                  <a:ext cx="2325701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1613" t="-6452" r="-1075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00445A0-C8CB-3C29-2EC3-B8C827D085CC}"/>
                </a:ext>
              </a:extLst>
            </p:cNvPr>
            <p:cNvCxnSpPr>
              <a:cxnSpLocks/>
              <a:stCxn id="10" idx="3"/>
              <a:endCxn id="17" idx="1"/>
            </p:cNvCxnSpPr>
            <p:nvPr/>
          </p:nvCxnSpPr>
          <p:spPr>
            <a:xfrm flipV="1">
              <a:off x="5819595" y="4233492"/>
              <a:ext cx="1105793" cy="42457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5B61994-BD80-BFB1-B173-990F6EBF24D1}"/>
                </a:ext>
              </a:extLst>
            </p:cNvPr>
            <p:cNvCxnSpPr>
              <a:cxnSpLocks/>
              <a:stCxn id="10" idx="3"/>
              <a:endCxn id="18" idx="1"/>
            </p:cNvCxnSpPr>
            <p:nvPr/>
          </p:nvCxnSpPr>
          <p:spPr>
            <a:xfrm>
              <a:off x="5819595" y="4658068"/>
              <a:ext cx="110579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762D771-93B5-4908-9709-984B0BD77C9F}"/>
                </a:ext>
              </a:extLst>
            </p:cNvPr>
            <p:cNvCxnSpPr>
              <a:cxnSpLocks/>
              <a:stCxn id="10" idx="3"/>
              <a:endCxn id="19" idx="1"/>
            </p:cNvCxnSpPr>
            <p:nvPr/>
          </p:nvCxnSpPr>
          <p:spPr>
            <a:xfrm>
              <a:off x="5819595" y="4658068"/>
              <a:ext cx="1105793" cy="4200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5FF29FC-1AEF-796E-0770-F0E7F849FB77}"/>
                </a:ext>
              </a:extLst>
            </p:cNvPr>
            <p:cNvCxnSpPr>
              <a:cxnSpLocks/>
              <a:stCxn id="10" idx="3"/>
              <a:endCxn id="20" idx="1"/>
            </p:cNvCxnSpPr>
            <p:nvPr/>
          </p:nvCxnSpPr>
          <p:spPr>
            <a:xfrm>
              <a:off x="5819595" y="4658068"/>
              <a:ext cx="1105793" cy="125942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7AB64B43-7542-5E84-3D3E-2A4D0EBE1755}"/>
                </a:ext>
              </a:extLst>
            </p:cNvPr>
            <p:cNvCxnSpPr>
              <a:cxnSpLocks/>
              <a:stCxn id="11" idx="3"/>
              <a:endCxn id="17" idx="1"/>
            </p:cNvCxnSpPr>
            <p:nvPr/>
          </p:nvCxnSpPr>
          <p:spPr>
            <a:xfrm flipV="1">
              <a:off x="5819595" y="4233492"/>
              <a:ext cx="1105793" cy="125851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205F1569-635F-5D9E-6B0C-C4DFA0724910}"/>
                </a:ext>
              </a:extLst>
            </p:cNvPr>
            <p:cNvCxnSpPr>
              <a:cxnSpLocks/>
              <a:stCxn id="11" idx="3"/>
              <a:endCxn id="18" idx="1"/>
            </p:cNvCxnSpPr>
            <p:nvPr/>
          </p:nvCxnSpPr>
          <p:spPr>
            <a:xfrm flipV="1">
              <a:off x="5819595" y="4658068"/>
              <a:ext cx="1105793" cy="8339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0C5BED1D-9340-DDA0-0C50-81059EF961C9}"/>
                </a:ext>
              </a:extLst>
            </p:cNvPr>
            <p:cNvCxnSpPr>
              <a:cxnSpLocks/>
              <a:stCxn id="11" idx="3"/>
              <a:endCxn id="19" idx="1"/>
            </p:cNvCxnSpPr>
            <p:nvPr/>
          </p:nvCxnSpPr>
          <p:spPr>
            <a:xfrm flipV="1">
              <a:off x="5819595" y="5078105"/>
              <a:ext cx="1105793" cy="41390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840F9AE-539C-E4E4-2CF0-C27E025E8D97}"/>
                </a:ext>
              </a:extLst>
            </p:cNvPr>
            <p:cNvCxnSpPr>
              <a:cxnSpLocks/>
              <a:stCxn id="11" idx="3"/>
              <a:endCxn id="20" idx="1"/>
            </p:cNvCxnSpPr>
            <p:nvPr/>
          </p:nvCxnSpPr>
          <p:spPr>
            <a:xfrm>
              <a:off x="5819595" y="5492009"/>
              <a:ext cx="1105793" cy="4254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5091B2F-B18A-26C7-0F21-AEB055D05CEB}"/>
                    </a:ext>
                  </a:extLst>
                </p:cNvPr>
                <p:cNvSpPr txBox="1"/>
                <p:nvPr/>
              </p:nvSpPr>
              <p:spPr>
                <a:xfrm>
                  <a:off x="7933388" y="5313476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A5091B2F-B18A-26C7-0F21-AEB055D05C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33388" y="5313476"/>
                  <a:ext cx="309700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38657521"/>
      </p:ext>
    </p:extLst>
  </p:cSld>
  <p:clrMapOvr>
    <a:masterClrMapping/>
  </p:clrMapOvr>
  <p:transition spd="slow">
    <p:push dir="d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</a:t>
            </a:r>
            <a:r>
              <a:rPr lang="de-DE" dirty="0" err="1"/>
              <a:t>Join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Mittels Hashfunktion werden die Tupel aus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partitioniert</a:t>
                </a:r>
              </a:p>
              <a:p>
                <a:pPr lvl="1"/>
                <a:r>
                  <a:rPr lang="de-DE" dirty="0"/>
                  <a:t>Durch Partitionierung werden kleine Relationen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geschaffen</a:t>
                </a:r>
              </a:p>
              <a:p>
                <a:pPr lvl="1"/>
                <a:r>
                  <a:rPr lang="de-DE" dirty="0"/>
                  <a:t>Korrespondierende Datensätze kommen garantiert in korrespondierende Partitionen der Relationen</a:t>
                </a:r>
              </a:p>
              <a:p>
                <a:r>
                  <a:rPr lang="de-DE" dirty="0"/>
                  <a:t>Es muss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(für alle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de-DE" dirty="0"/>
                  <a:t>) berechnet werden (einfacher)</a:t>
                </a:r>
              </a:p>
              <a:p>
                <a:r>
                  <a:rPr lang="de-DE" dirty="0"/>
                  <a:t>Die Anzahl der Partitionen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(d.h. die Hashfunktion) sollte mit Bedacht gewählt werden,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als Hauptspeicher-</a:t>
                </a:r>
                <a:r>
                  <a:rPr lang="de-DE" dirty="0" err="1"/>
                  <a:t>Join</a:t>
                </a:r>
                <a:r>
                  <a:rPr lang="de-DE" dirty="0"/>
                  <a:t> berechnet werden kann</a:t>
                </a:r>
              </a:p>
              <a:p>
                <a:pPr lvl="1"/>
                <a:r>
                  <a:rPr lang="de-DE" dirty="0"/>
                  <a:t>Solange mit Hashfunktionen partitionieren bis die Partitionen der kleineren Relation in den Hauptspeicher passen</a:t>
                </a:r>
              </a:p>
              <a:p>
                <a:pPr lvl="1"/>
                <a:r>
                  <a:rPr lang="de-DE" dirty="0"/>
                  <a:t>Partitionen der größeren Relation müssen nicht in den Hauptspeicher passen, werden dann block-weise geladen, 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dirty="0">
                        <a:latin typeface="Cambria Math" panose="02040503050406030204" pitchFamily="18" charset="0"/>
                      </a:rPr>
                      <m:t>⋈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berechnet wird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4C0DE3-0E44-68E0-D279-49370E2088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B28DD3-9FEF-B014-BBAA-598934715A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5250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</a:t>
            </a:r>
            <a:r>
              <a:rPr lang="de-DE" dirty="0" err="1"/>
              <a:t>Join</a:t>
            </a:r>
            <a:r>
              <a:rPr lang="de-DE" dirty="0"/>
              <a:t>-Algorithmus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66FB889-D704-0F4B-83F9-1ED515CC04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4864127" cy="4240848"/>
              </a:xfrm>
            </p:spPr>
            <p:txBody>
              <a:bodyPr>
                <a:noAutofit/>
              </a:bodyPr>
              <a:lstStyle/>
              <a:p>
                <a:r>
                  <a:rPr lang="de-DE" sz="2300" dirty="0"/>
                  <a:t>I/O-Aufwand, wenn</a:t>
                </a:r>
                <a:r>
                  <a:rPr lang="de-DE" sz="23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3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3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sz="23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⋈</m:t>
                        </m:r>
                        <m:r>
                          <a:rPr lang="de-DE" sz="23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de-DE" sz="2300" dirty="0">
                    <a:solidFill>
                      <a:schemeClr val="tx1"/>
                    </a:solidFill>
                  </a:rPr>
                  <a:t> </a:t>
                </a:r>
                <a:r>
                  <a:rPr lang="de-DE" sz="2300" dirty="0"/>
                  <a:t>klein: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300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de-DE" sz="2300" i="1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de-DE" sz="2300" b="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3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3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3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b>
                          </m:sSub>
                          <m:r>
                            <a:rPr lang="de-DE" sz="23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de-DE" sz="23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3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de-DE" sz="2300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de-DE" sz="230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sz="2100" dirty="0"/>
                  <a:t>Lesen und Schreiben beider Relationen für Partitionierung + Lesen beider Relationen für </a:t>
                </a:r>
                <a:r>
                  <a:rPr lang="de-DE" sz="2100" dirty="0" err="1"/>
                  <a:t>Join</a:t>
                </a:r>
                <a:endParaRPr lang="en-US" sz="21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66FB889-D704-0F4B-83F9-1ED515CC04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4864127" cy="4240848"/>
              </a:xfrm>
              <a:blipFill>
                <a:blip r:embed="rId2"/>
                <a:stretch>
                  <a:fillRect l="-3646" t="-3284" r="-234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116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2B7B1C-8427-79D9-A02B-FE51E1AA13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DCD1457-C8E8-F73E-3399-F1D2CEF9A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862B2A-D008-DC39-1CD1-B2DC34DB14D8}"/>
                  </a:ext>
                </a:extLst>
              </p:cNvPr>
              <p:cNvSpPr txBox="1"/>
              <p:nvPr/>
            </p:nvSpPr>
            <p:spPr>
              <a:xfrm>
                <a:off x="5746163" y="1480198"/>
                <a:ext cx="6085512" cy="3460627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/>
                  <a:t>function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hash</m:t>
                    </m:r>
                    <m:r>
                      <a:rPr lang="de-DE" b="0" i="0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</a:rPr>
                      <m:t>join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Append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DE" dirty="0"/>
                  <a:t> to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</m:e>
                        </m:d>
                      </m:sub>
                    </m:sSub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Append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 to partition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sub>
                    </m:sSub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for each partition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∈1, …,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 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Build hash table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DE" dirty="0"/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using hash function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for each</a:t>
                </a:r>
                <a:r>
                  <a:rPr lang="en-DE" dirty="0"/>
                  <a:t> block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</a:t>
                </a:r>
                <a:r>
                  <a:rPr lang="en-DE" b="1" dirty="0"/>
                  <a:t>for each</a:t>
                </a:r>
                <a:r>
                  <a:rPr lang="en-DE" dirty="0"/>
                  <a:t> record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DE" dirty="0"/>
                  <a:t> in current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block </a:t>
                </a:r>
                <a:r>
                  <a:rPr lang="en-DE" b="1" dirty="0"/>
                  <a:t>do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			Probe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DE" dirty="0"/>
                  <a:t> and append matching tuples to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𝑟𝑒𝑠𝑢𝑙𝑡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1862B2A-D008-DC39-1CD1-B2DC34DB14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6163" y="1480198"/>
                <a:ext cx="6085512" cy="346062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189581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74F69-2133-5041-AAB1-F9786A0F4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Gruppierung + </a:t>
            </a:r>
            <a:br>
              <a:rPr lang="de-DE" dirty="0"/>
            </a:br>
            <a:r>
              <a:rPr lang="de-DE" dirty="0"/>
              <a:t>UNIQUE-Behandlung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E549A-4471-D143-9A10-DB9304AA4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Operator-</a:t>
            </a:r>
            <a:r>
              <a:rPr lang="de-DE" dirty="0" err="1"/>
              <a:t>Evaluierer</a:t>
            </a:r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8FC86C-BF6F-7CF5-39CB-7674D8341C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5AA8ED0-B534-3742-C421-3FA1A7D13A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43ED9-9CFD-CC49-9CB7-6FC6650B1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117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BDE52AD-53A8-2EB4-CCFE-A7D37D6E4F0A}"/>
              </a:ext>
            </a:extLst>
          </p:cNvPr>
          <p:cNvGrpSpPr/>
          <p:nvPr/>
        </p:nvGrpSpPr>
        <p:grpSpPr>
          <a:xfrm>
            <a:off x="8042516" y="1695929"/>
            <a:ext cx="3069908" cy="1440180"/>
            <a:chOff x="6964680" y="1836420"/>
            <a:chExt cx="3069908" cy="14401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F3A900-40CE-9B40-8E5D-26F567068EE0}"/>
                </a:ext>
              </a:extLst>
            </p:cNvPr>
            <p:cNvSpPr/>
            <p:nvPr/>
          </p:nvSpPr>
          <p:spPr>
            <a:xfrm>
              <a:off x="6964680" y="1836420"/>
              <a:ext cx="3069908" cy="1440180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30EA00-6676-5F5B-1C33-FC19288125E6}"/>
                    </a:ext>
                  </a:extLst>
                </p:cNvPr>
                <p:cNvSpPr txBox="1"/>
                <p:nvPr/>
              </p:nvSpPr>
              <p:spPr>
                <a:xfrm>
                  <a:off x="8296067" y="2779958"/>
                  <a:ext cx="374141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030EA00-6676-5F5B-1C33-FC19288125E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6067" y="2779958"/>
                  <a:ext cx="374141" cy="362984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B07A1CF9-FD8C-629C-7E94-73490D0CF4BE}"/>
                </a:ext>
              </a:extLst>
            </p:cNvPr>
            <p:cNvCxnSpPr>
              <a:cxnSpLocks/>
              <a:stCxn id="11" idx="0"/>
              <a:endCxn id="13" idx="2"/>
            </p:cNvCxnSpPr>
            <p:nvPr/>
          </p:nvCxnSpPr>
          <p:spPr>
            <a:xfrm flipV="1">
              <a:off x="8483138" y="2359269"/>
              <a:ext cx="0" cy="42068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6EBD1CB-C503-B2CB-2361-C6171C4873AE}"/>
                    </a:ext>
                  </a:extLst>
                </p:cNvPr>
                <p:cNvSpPr/>
                <p:nvPr/>
              </p:nvSpPr>
              <p:spPr>
                <a:xfrm>
                  <a:off x="7062813" y="2003402"/>
                  <a:ext cx="2840649" cy="3558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sz="1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sz="1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sz="160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  <m:r>
                          <a:rPr lang="de-DE" sz="1600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ℱ</m:t>
                            </m:r>
                          </m:e>
                          <m:sub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𝑆𝑈𝑀</m:t>
                            </m:r>
                            <m:d>
                              <m:dPr>
                                <m:ctrlPr>
                                  <a:rPr lang="de-DE" sz="16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sz="16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de-DE" sz="16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de-DE" sz="1600" b="0" i="1" dirty="0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  <m:t>𝑇𝑜𝑡𝑎𝑙</m:t>
                                </m:r>
                              </m:e>
                            </m:d>
                          </m:sub>
                        </m:sSub>
                        <m:d>
                          <m:dPr>
                            <m:ctrlPr>
                              <a:rPr lang="de-DE" sz="1600" b="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d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6EBD1CB-C503-B2CB-2361-C6171C4873A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2813" y="2003402"/>
                  <a:ext cx="2840649" cy="355867"/>
                </a:xfrm>
                <a:prstGeom prst="rect">
                  <a:avLst/>
                </a:prstGeom>
                <a:blipFill>
                  <a:blip r:embed="rId3"/>
                  <a:stretch>
                    <a:fillRect b="-1034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25748536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Gruppierung und Duplikate-Elimination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Herausforderung: Finde </a:t>
            </a:r>
            <a:r>
              <a:rPr lang="de-DE" i="1" dirty="0"/>
              <a:t>identische</a:t>
            </a:r>
            <a:r>
              <a:rPr lang="de-DE" dirty="0"/>
              <a:t> Datensätze in einer Datei</a:t>
            </a:r>
          </a:p>
          <a:p>
            <a:pPr lvl="1"/>
            <a:r>
              <a:rPr lang="de-DE" dirty="0"/>
              <a:t>Duplikate-Elimination: Identische Datensätze bzgl. aller Attribute zur Eliminierung</a:t>
            </a:r>
          </a:p>
          <a:p>
            <a:pPr lvl="1"/>
            <a:r>
              <a:rPr lang="de-DE" dirty="0"/>
              <a:t>Gruppierung: Identisch bzgl. Gruppierungsattribut(</a:t>
            </a:r>
            <a:r>
              <a:rPr lang="de-DE" dirty="0" err="1"/>
              <a:t>e</a:t>
            </a:r>
            <a:r>
              <a:rPr lang="de-DE" dirty="0"/>
              <a:t>) zur Gruppierung</a:t>
            </a:r>
          </a:p>
          <a:p>
            <a:endParaRPr lang="de-DE" dirty="0"/>
          </a:p>
          <a:p>
            <a:r>
              <a:rPr lang="de-DE" dirty="0"/>
              <a:t>Umsetzung der Duplikate-Elimination oder Gruppierung </a:t>
            </a:r>
            <a:br>
              <a:rPr lang="de-DE" dirty="0"/>
            </a:br>
            <a:r>
              <a:rPr lang="de-DE" dirty="0"/>
              <a:t>mit </a:t>
            </a:r>
            <a:r>
              <a:rPr lang="de-DE" dirty="0">
                <a:solidFill>
                  <a:schemeClr val="accent1"/>
                </a:solidFill>
              </a:rPr>
              <a:t>Hash-</a:t>
            </a:r>
            <a:r>
              <a:rPr lang="de-DE" dirty="0" err="1">
                <a:solidFill>
                  <a:schemeClr val="accent1"/>
                </a:solidFill>
              </a:rPr>
              <a:t>Join</a:t>
            </a:r>
            <a:r>
              <a:rPr lang="de-DE" dirty="0">
                <a:solidFill>
                  <a:srgbClr val="1D34FF"/>
                </a:solidFill>
              </a:rPr>
              <a:t> </a:t>
            </a:r>
            <a:r>
              <a:rPr lang="de-DE" dirty="0"/>
              <a:t>oder </a:t>
            </a:r>
            <a:r>
              <a:rPr lang="de-DE" dirty="0">
                <a:solidFill>
                  <a:schemeClr val="accent1"/>
                </a:solidFill>
              </a:rPr>
              <a:t>Sortierung</a:t>
            </a:r>
          </a:p>
          <a:p>
            <a:pPr lvl="1"/>
            <a:r>
              <a:rPr lang="de-DE" dirty="0"/>
              <a:t>Siehe vorherige Folien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DFEDC-1F95-48E4-DB55-11B7735E4DC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E8C76D-15D9-94B5-E980-7C1177F2D7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9767943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74F69-2133-5041-AAB1-F9786A0F4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Selektion und Projektion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2E549A-4471-D143-9A10-DB9304AA42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Anfrageverarbeitung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43ED9-9CFD-CC49-9CB7-6FC6650B1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119</a:t>
            </a:fld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ED8E33-8642-926E-57F2-F531B4F25420}"/>
              </a:ext>
            </a:extLst>
          </p:cNvPr>
          <p:cNvGrpSpPr/>
          <p:nvPr/>
        </p:nvGrpSpPr>
        <p:grpSpPr>
          <a:xfrm>
            <a:off x="8402141" y="1988820"/>
            <a:ext cx="3069908" cy="1440180"/>
            <a:chOff x="6964680" y="1832274"/>
            <a:chExt cx="3069908" cy="144018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BF3A900-40CE-9B40-8E5D-26F567068EE0}"/>
                </a:ext>
              </a:extLst>
            </p:cNvPr>
            <p:cNvSpPr/>
            <p:nvPr/>
          </p:nvSpPr>
          <p:spPr>
            <a:xfrm>
              <a:off x="6964680" y="1832274"/>
              <a:ext cx="3069908" cy="144018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1E23CDD-BDBD-B948-92E0-D210C4C8512E}"/>
                    </a:ext>
                  </a:extLst>
                </p:cNvPr>
                <p:cNvSpPr/>
                <p:nvPr/>
              </p:nvSpPr>
              <p:spPr>
                <a:xfrm>
                  <a:off x="7130862" y="2052676"/>
                  <a:ext cx="2737544" cy="34932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160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𝑁𝑎𝑚𝑒</m:t>
                            </m:r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de-DE" sz="1600" b="0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𝐸𝑖𝑛𝑛𝑎h𝑚𝑒𝑛</m:t>
                            </m:r>
                          </m:sub>
                        </m:sSub>
                        <m:d>
                          <m:dPr>
                            <m:ctrlPr>
                              <a:rPr lang="de-DE" sz="1600" b="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sz="1600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oMath>
                    </m:oMathPara>
                  </a14:m>
                  <a:endParaRPr lang="de-DE" sz="16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91E23CDD-BDBD-B948-92E0-D210C4C851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0862" y="2052676"/>
                  <a:ext cx="2737544" cy="34932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F656FD-7F4D-1D47-917E-B38995264FB1}"/>
                    </a:ext>
                  </a:extLst>
                </p:cNvPr>
                <p:cNvSpPr txBox="1"/>
                <p:nvPr/>
              </p:nvSpPr>
              <p:spPr>
                <a:xfrm>
                  <a:off x="7704833" y="2618258"/>
                  <a:ext cx="1589602" cy="3629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8000≤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𝑃𝑙𝑧</m:t>
                            </m:r>
                            <m:r>
                              <a:rPr lang="de-DE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≤8999</m:t>
                            </m:r>
                          </m:sub>
                        </m:sSub>
                      </m:oMath>
                    </m:oMathPara>
                  </a14:m>
                  <a:endParaRPr lang="de-DE" baseline="-250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38F656FD-7F4D-1D47-917E-B38995264F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4833" y="2618258"/>
                  <a:ext cx="1589602" cy="362984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95375-FEFF-E164-5542-40F95271B9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ABC7925-7449-21F5-EF37-C5F310FEC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2891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Zugriffszeit bei Festplatten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Konstruktion der Platten hat Einflüsse auf Zugriffszeit (lesend und schreibend) auf einen Block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Bewegung der Arme auf die gewünschte Spur (</a:t>
                </a:r>
                <a:r>
                  <a:rPr lang="de-DE" dirty="0">
                    <a:solidFill>
                      <a:schemeClr val="accent1"/>
                    </a:solidFill>
                  </a:rPr>
                  <a:t>Suchzeit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Wartezeit auf gewünschten Block bis er sich unter dem Arm befindet (</a:t>
                </a:r>
                <a:r>
                  <a:rPr lang="de-DE" dirty="0">
                    <a:solidFill>
                      <a:schemeClr val="accent1"/>
                    </a:solidFill>
                  </a:rPr>
                  <a:t>Rotationsverzögerung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Lese- bzw. Schreibezeit (</a:t>
                </a:r>
                <a:r>
                  <a:rPr lang="de-DE" dirty="0">
                    <a:solidFill>
                      <a:schemeClr val="accent1"/>
                    </a:solidFill>
                  </a:rPr>
                  <a:t>Transferzeit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de-DE" dirty="0"/>
                  <a:t>)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Zugriffszeit</a:t>
                </a:r>
                <a:r>
                  <a:rPr lang="de-DE" dirty="0"/>
                  <a:t>: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endParaRPr lang="de-DE" baseline="-250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2985" r="-37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2736A5-D3B7-F659-C2C9-AFFD00FFA200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Beispiel: Hitachi </a:t>
                </a:r>
                <a:r>
                  <a:rPr lang="de-DE" dirty="0" err="1"/>
                  <a:t>Travelstar</a:t>
                </a:r>
                <a:r>
                  <a:rPr lang="de-DE" dirty="0"/>
                  <a:t> 7K200</a:t>
                </a:r>
              </a:p>
              <a:p>
                <a:pPr lvl="2"/>
                <a:r>
                  <a:rPr lang="de-DE" dirty="0"/>
                  <a:t>4 Köpfe, 2 Magnetplatten, 512 Bytes/Sektor, Kapazität: 200 GB</a:t>
                </a:r>
              </a:p>
              <a:p>
                <a:pPr lvl="3"/>
                <a:r>
                  <a:rPr lang="de-DE" dirty="0"/>
                  <a:t>2 Köpfe pro Platte ➝ max. halbe Runde für Blockanfang 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=8,33/2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=4,17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Rotationsgeschwindigkeit: 7200 </a:t>
                </a:r>
                <a:r>
                  <a:rPr lang="de-DE" dirty="0" err="1"/>
                  <a:t>rpm</a:t>
                </a:r>
                <a:endParaRPr lang="de-DE" dirty="0"/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7200</m:t>
                        </m:r>
                      </m:den>
                    </m:f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120</m:t>
                        </m:r>
                      </m:den>
                    </m:f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=8,33 </m:t>
                    </m:r>
                    <m:r>
                      <a:rPr lang="de-DE" i="1" dirty="0" err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Mittlere Suchzeit: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10 </m:t>
                    </m:r>
                    <m:r>
                      <a:rPr lang="de-DE" i="1" dirty="0" err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=10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Transferrate: ca. 50 MB/s</a:t>
                </a:r>
              </a:p>
              <a:p>
                <a:pPr lvl="3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i="1" dirty="0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𝐾𝐵</m:t>
                        </m:r>
                      </m:num>
                      <m:den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50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𝑀𝐵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=0,16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Zugriffszeit</a:t>
                </a:r>
                <a:r>
                  <a:rPr lang="de-DE" dirty="0">
                    <a:solidFill>
                      <a:srgbClr val="C00000"/>
                    </a:solidFill>
                  </a:rPr>
                  <a:t> </a:t>
                </a:r>
                <a:r>
                  <a:rPr lang="de-DE" dirty="0"/>
                  <a:t>auf einen Block von </a:t>
                </a:r>
                <a:r>
                  <a:rPr lang="de-DE" dirty="0">
                    <a:solidFill>
                      <a:srgbClr val="FFC000"/>
                    </a:solidFill>
                  </a:rPr>
                  <a:t>8 KB</a:t>
                </a:r>
                <a:r>
                  <a:rPr lang="de-DE" dirty="0"/>
                  <a:t>?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+4,17 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+0,16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=14,33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D2736A5-D3B7-F659-C2C9-AFFD00FFA20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1EA2FA69-1904-1430-0BA9-3CF483742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0F315C-7320-3581-1E5D-55712FBC4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2770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Andere Anfrage-Operatoren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Projektion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Implementierung durch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Entfernen nicht benötigter Spalten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Eliminierung von Duplikaten</a:t>
                </a:r>
              </a:p>
              <a:p>
                <a:pPr lvl="1"/>
                <a:r>
                  <a:rPr lang="de-DE" dirty="0"/>
                  <a:t>Die Implementierung von</a:t>
                </a:r>
              </a:p>
              <a:p>
                <a:pPr lvl="2"/>
                <a:r>
                  <a:rPr lang="de-DE" dirty="0"/>
                  <a:t>a. Bedingt das Ablaufen (</a:t>
                </a:r>
                <a:r>
                  <a:rPr lang="de-DE" dirty="0" err="1"/>
                  <a:t>scan</a:t>
                </a:r>
                <a:r>
                  <a:rPr lang="de-DE" dirty="0"/>
                  <a:t>) aller Datensätze in der Datei</a:t>
                </a:r>
              </a:p>
              <a:p>
                <a:pPr lvl="2"/>
                <a:r>
                  <a:rPr lang="de-DE" dirty="0"/>
                  <a:t>b. Siehe vorherigen Abschnitt zu Duplikate-Eliminierung</a:t>
                </a:r>
              </a:p>
              <a:p>
                <a:pPr lvl="1"/>
                <a:r>
                  <a:rPr lang="de-DE" dirty="0"/>
                  <a:t>Systeme vermeiden b. sofern möglich</a:t>
                </a:r>
              </a:p>
              <a:p>
                <a:r>
                  <a:rPr lang="de-DE" dirty="0"/>
                  <a:t>Selektion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Ablaufen (</a:t>
                </a:r>
                <a:r>
                  <a:rPr lang="de-DE" dirty="0" err="1"/>
                  <a:t>scan</a:t>
                </a:r>
                <a:r>
                  <a:rPr lang="de-DE" dirty="0"/>
                  <a:t>) aller Datensätze</a:t>
                </a:r>
              </a:p>
              <a:p>
                <a:pPr lvl="1"/>
                <a:r>
                  <a:rPr lang="de-DE" dirty="0"/>
                  <a:t>Eventuell Sortierung ausnutzen oder Index verwenden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B77E30-FD42-B65C-BC08-8623F6B1CC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1EEB7-13C2-B564-F2B9-7059B0239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120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895926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7BA7637-ED7F-7041-93CE-355CF2A63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Pipelining</a:t>
            </a:r>
            <a:endParaRPr lang="de-D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9D09F4-8756-AC45-9D9B-EFED8A466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Anfrageverarbeitung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039DD-747C-FF4D-8C44-1C2F87456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121</a:t>
            </a:fld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330094-C910-8ECB-50CC-8B7A2BFF3D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A5B179-5838-C8A1-EA16-3BAA516708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09133773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Organisation der Operator-Evaluierung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Bisher gehen wir davon aus, dass Operatoren ganze Dateien verarbeiten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Erzeugt offensichtlich viel I/O</a:t>
            </a:r>
          </a:p>
          <a:p>
            <a:r>
              <a:rPr lang="de-DE" dirty="0"/>
              <a:t>Außerdem: lange Antwortzeiten</a:t>
            </a:r>
          </a:p>
          <a:p>
            <a:pPr lvl="1"/>
            <a:r>
              <a:rPr lang="de-DE" dirty="0"/>
              <a:t>Ein Operator kann nicht anfangen, solange nicht seine Eingaben vollständig bestimmt sind (materialisiert sind)</a:t>
            </a:r>
          </a:p>
          <a:p>
            <a:pPr lvl="1"/>
            <a:r>
              <a:rPr lang="de-DE" dirty="0"/>
              <a:t>Operatoren werden nacheinander ausgeführt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51B634-2776-72A3-F657-C9F5AE794E6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8F6436D-535B-2673-908F-ECA7FA466E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DF0D339-26AD-FE10-7F72-234C793149D8}"/>
              </a:ext>
            </a:extLst>
          </p:cNvPr>
          <p:cNvGrpSpPr/>
          <p:nvPr/>
        </p:nvGrpSpPr>
        <p:grpSpPr>
          <a:xfrm>
            <a:off x="2168743" y="2225393"/>
            <a:ext cx="7854514" cy="1392720"/>
            <a:chOff x="1754415" y="2225393"/>
            <a:chExt cx="7854514" cy="13927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304273D-E65D-0F05-3877-5F6DE1A5D414}"/>
                    </a:ext>
                  </a:extLst>
                </p:cNvPr>
                <p:cNvSpPr txBox="1"/>
                <p:nvPr/>
              </p:nvSpPr>
              <p:spPr>
                <a:xfrm>
                  <a:off x="1754415" y="2225393"/>
                  <a:ext cx="434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304273D-E65D-0F05-3877-5F6DE1A5D4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415" y="2225393"/>
                  <a:ext cx="434734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A12A26F-1892-E305-A113-C61833207E6A}"/>
                    </a:ext>
                  </a:extLst>
                </p:cNvPr>
                <p:cNvSpPr txBox="1"/>
                <p:nvPr/>
              </p:nvSpPr>
              <p:spPr>
                <a:xfrm>
                  <a:off x="1754415" y="2964259"/>
                  <a:ext cx="434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A12A26F-1892-E305-A113-C61833207E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415" y="2964259"/>
                  <a:ext cx="434734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B8A5D77-DF4A-E090-E4EE-A9998C40CAF1}"/>
                    </a:ext>
                  </a:extLst>
                </p:cNvPr>
                <p:cNvSpPr txBox="1"/>
                <p:nvPr/>
              </p:nvSpPr>
              <p:spPr>
                <a:xfrm>
                  <a:off x="2455136" y="2594927"/>
                  <a:ext cx="4283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⋈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B8A5D77-DF4A-E090-E4EE-A9998C40CA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55136" y="2594927"/>
                  <a:ext cx="428322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C7AC19E-2489-6E72-8B4F-545250715BA7}"/>
                    </a:ext>
                  </a:extLst>
                </p:cNvPr>
                <p:cNvSpPr txBox="1"/>
                <p:nvPr/>
              </p:nvSpPr>
              <p:spPr>
                <a:xfrm>
                  <a:off x="3164533" y="3248781"/>
                  <a:ext cx="7191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𝑓𝑖𝑙𝑒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C7AC19E-2489-6E72-8B4F-545250715B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4533" y="3248781"/>
                  <a:ext cx="719171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2AF1885-505A-EEDA-40F4-02433D86A2B3}"/>
                    </a:ext>
                  </a:extLst>
                </p:cNvPr>
                <p:cNvSpPr txBox="1"/>
                <p:nvPr/>
              </p:nvSpPr>
              <p:spPr>
                <a:xfrm>
                  <a:off x="4164779" y="2594927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2AF1885-505A-EEDA-40F4-02433D86A2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4779" y="2594927"/>
                  <a:ext cx="37875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2A408DF-FB5C-D75E-7148-5BEEE981C7A5}"/>
                    </a:ext>
                  </a:extLst>
                </p:cNvPr>
                <p:cNvSpPr txBox="1"/>
                <p:nvPr/>
              </p:nvSpPr>
              <p:spPr>
                <a:xfrm>
                  <a:off x="4824612" y="3248781"/>
                  <a:ext cx="724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𝑓𝑖𝑙𝑒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92A408DF-FB5C-D75E-7148-5BEEE981C7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24612" y="3248781"/>
                  <a:ext cx="724494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B4647A7-C1D7-4CC9-A315-631562942C42}"/>
                </a:ext>
              </a:extLst>
            </p:cNvPr>
            <p:cNvCxnSpPr>
              <a:stCxn id="8" idx="3"/>
              <a:endCxn id="10" idx="1"/>
            </p:cNvCxnSpPr>
            <p:nvPr/>
          </p:nvCxnSpPr>
          <p:spPr>
            <a:xfrm>
              <a:off x="2189149" y="2410059"/>
              <a:ext cx="265987" cy="3695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02EEACD-3A16-3BA6-05E7-927CFD9812EE}"/>
                </a:ext>
              </a:extLst>
            </p:cNvPr>
            <p:cNvCxnSpPr>
              <a:cxnSpLocks/>
              <a:stCxn id="9" idx="3"/>
              <a:endCxn id="10" idx="1"/>
            </p:cNvCxnSpPr>
            <p:nvPr/>
          </p:nvCxnSpPr>
          <p:spPr>
            <a:xfrm flipV="1">
              <a:off x="2189149" y="2779593"/>
              <a:ext cx="265987" cy="3693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urved Connector 21">
              <a:extLst>
                <a:ext uri="{FF2B5EF4-FFF2-40B4-BE49-F238E27FC236}">
                  <a16:creationId xmlns:a16="http://schemas.microsoft.com/office/drawing/2014/main" id="{1FC0701D-EEFE-484E-85CB-92F7FC6ED160}"/>
                </a:ext>
              </a:extLst>
            </p:cNvPr>
            <p:cNvCxnSpPr>
              <a:stCxn id="10" idx="3"/>
              <a:endCxn id="11" idx="0"/>
            </p:cNvCxnSpPr>
            <p:nvPr/>
          </p:nvCxnSpPr>
          <p:spPr>
            <a:xfrm>
              <a:off x="2883458" y="2779593"/>
              <a:ext cx="640661" cy="46918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BA2874F4-4435-BCC9-1B2A-E59F1AA0491E}"/>
                </a:ext>
              </a:extLst>
            </p:cNvPr>
            <p:cNvCxnSpPr>
              <a:cxnSpLocks/>
              <a:stCxn id="12" idx="3"/>
              <a:endCxn id="13" idx="0"/>
            </p:cNvCxnSpPr>
            <p:nvPr/>
          </p:nvCxnSpPr>
          <p:spPr>
            <a:xfrm>
              <a:off x="4543537" y="2779593"/>
              <a:ext cx="643322" cy="46918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3140F8-D7BE-2C5A-4D7A-91832A36D878}"/>
                    </a:ext>
                  </a:extLst>
                </p:cNvPr>
                <p:cNvSpPr txBox="1"/>
                <p:nvPr/>
              </p:nvSpPr>
              <p:spPr>
                <a:xfrm>
                  <a:off x="5830181" y="2594927"/>
                  <a:ext cx="37786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03140F8-D7BE-2C5A-4D7A-91832A36D87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30181" y="2594927"/>
                  <a:ext cx="377860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C29A27E-74E5-2435-0C67-7D8045190AD5}"/>
                    </a:ext>
                  </a:extLst>
                </p:cNvPr>
                <p:cNvSpPr txBox="1"/>
                <p:nvPr/>
              </p:nvSpPr>
              <p:spPr>
                <a:xfrm>
                  <a:off x="6489116" y="3248781"/>
                  <a:ext cx="7244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𝑓𝑖𝑙𝑒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C29A27E-74E5-2435-0C67-7D8045190A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9116" y="3248781"/>
                  <a:ext cx="724494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Curved Connector 27">
              <a:extLst>
                <a:ext uri="{FF2B5EF4-FFF2-40B4-BE49-F238E27FC236}">
                  <a16:creationId xmlns:a16="http://schemas.microsoft.com/office/drawing/2014/main" id="{425386C7-A3AE-F80F-A26E-4FC1EFFADCD2}"/>
                </a:ext>
              </a:extLst>
            </p:cNvPr>
            <p:cNvCxnSpPr>
              <a:cxnSpLocks/>
              <a:stCxn id="26" idx="3"/>
              <a:endCxn id="27" idx="0"/>
            </p:cNvCxnSpPr>
            <p:nvPr/>
          </p:nvCxnSpPr>
          <p:spPr>
            <a:xfrm>
              <a:off x="6208041" y="2779593"/>
              <a:ext cx="643322" cy="46918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E1391F3E-327F-754F-78C0-4A01E272C645}"/>
                </a:ext>
              </a:extLst>
            </p:cNvPr>
            <p:cNvCxnSpPr>
              <a:cxnSpLocks/>
              <a:stCxn id="11" idx="0"/>
              <a:endCxn id="12" idx="1"/>
            </p:cNvCxnSpPr>
            <p:nvPr/>
          </p:nvCxnSpPr>
          <p:spPr>
            <a:xfrm rot="5400000" flipH="1" flipV="1">
              <a:off x="3609855" y="2693857"/>
              <a:ext cx="469188" cy="640660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urved Connector 29">
              <a:extLst>
                <a:ext uri="{FF2B5EF4-FFF2-40B4-BE49-F238E27FC236}">
                  <a16:creationId xmlns:a16="http://schemas.microsoft.com/office/drawing/2014/main" id="{C9E5C39A-C7BC-19BC-E00F-99C3D7D1F6CD}"/>
                </a:ext>
              </a:extLst>
            </p:cNvPr>
            <p:cNvCxnSpPr>
              <a:cxnSpLocks/>
              <a:stCxn id="13" idx="0"/>
              <a:endCxn id="26" idx="1"/>
            </p:cNvCxnSpPr>
            <p:nvPr/>
          </p:nvCxnSpPr>
          <p:spPr>
            <a:xfrm rot="5400000" flipH="1" flipV="1">
              <a:off x="5273926" y="2692526"/>
              <a:ext cx="469188" cy="643322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urved Connector 30">
              <a:extLst>
                <a:ext uri="{FF2B5EF4-FFF2-40B4-BE49-F238E27FC236}">
                  <a16:creationId xmlns:a16="http://schemas.microsoft.com/office/drawing/2014/main" id="{86F35CB5-BA1E-5DC9-F75B-C70873FBA112}"/>
                </a:ext>
              </a:extLst>
            </p:cNvPr>
            <p:cNvCxnSpPr>
              <a:cxnSpLocks/>
              <a:stCxn id="27" idx="0"/>
              <a:endCxn id="37" idx="1"/>
            </p:cNvCxnSpPr>
            <p:nvPr/>
          </p:nvCxnSpPr>
          <p:spPr>
            <a:xfrm rot="5400000" flipH="1" flipV="1">
              <a:off x="6938430" y="2692526"/>
              <a:ext cx="469188" cy="643322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219EA62-524C-49A9-F8FC-3B08FC70645B}"/>
                    </a:ext>
                  </a:extLst>
                </p:cNvPr>
                <p:cNvSpPr txBox="1"/>
                <p:nvPr/>
              </p:nvSpPr>
              <p:spPr>
                <a:xfrm>
                  <a:off x="7494685" y="2594927"/>
                  <a:ext cx="43473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⋯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219EA62-524C-49A9-F8FC-3B08FC7064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94685" y="2594927"/>
                  <a:ext cx="434734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F3AA062-F215-7582-0467-9209A7FDBA17}"/>
                    </a:ext>
                  </a:extLst>
                </p:cNvPr>
                <p:cNvSpPr txBox="1"/>
                <p:nvPr/>
              </p:nvSpPr>
              <p:spPr>
                <a:xfrm>
                  <a:off x="8210494" y="3248781"/>
                  <a:ext cx="7386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𝑓𝑖𝑙𝑒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F3AA062-F215-7582-0467-9209A7FDBA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10494" y="3248781"/>
                  <a:ext cx="738600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Curved Connector 39">
              <a:extLst>
                <a:ext uri="{FF2B5EF4-FFF2-40B4-BE49-F238E27FC236}">
                  <a16:creationId xmlns:a16="http://schemas.microsoft.com/office/drawing/2014/main" id="{FA23AA48-6CD4-F190-0A56-51C4C40F707C}"/>
                </a:ext>
              </a:extLst>
            </p:cNvPr>
            <p:cNvCxnSpPr>
              <a:cxnSpLocks/>
              <a:stCxn id="37" idx="3"/>
              <a:endCxn id="39" idx="0"/>
            </p:cNvCxnSpPr>
            <p:nvPr/>
          </p:nvCxnSpPr>
          <p:spPr>
            <a:xfrm>
              <a:off x="7929419" y="2779593"/>
              <a:ext cx="650375" cy="469188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urved Connector 40">
              <a:extLst>
                <a:ext uri="{FF2B5EF4-FFF2-40B4-BE49-F238E27FC236}">
                  <a16:creationId xmlns:a16="http://schemas.microsoft.com/office/drawing/2014/main" id="{3D62B491-2B26-CF51-4C56-DAB014AAC46B}"/>
                </a:ext>
              </a:extLst>
            </p:cNvPr>
            <p:cNvCxnSpPr>
              <a:cxnSpLocks/>
              <a:stCxn id="39" idx="0"/>
              <a:endCxn id="43" idx="1"/>
            </p:cNvCxnSpPr>
            <p:nvPr/>
          </p:nvCxnSpPr>
          <p:spPr>
            <a:xfrm rot="5400000" flipH="1" flipV="1">
              <a:off x="8670388" y="2688999"/>
              <a:ext cx="469188" cy="650377"/>
            </a:xfrm>
            <a:prstGeom prst="curvedConnector2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05B910D-CE01-6048-6816-CD4626CA14D4}"/>
                    </a:ext>
                  </a:extLst>
                </p:cNvPr>
                <p:cNvSpPr txBox="1"/>
                <p:nvPr/>
              </p:nvSpPr>
              <p:spPr>
                <a:xfrm>
                  <a:off x="9230171" y="2594927"/>
                  <a:ext cx="3787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805B910D-CE01-6048-6816-CD4626CA14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0171" y="2594927"/>
                  <a:ext cx="378758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3DB5E0A-6FBA-C1BF-9D76-70B40C211FD3}"/>
                </a:ext>
              </a:extLst>
            </p:cNvPr>
            <p:cNvCxnSpPr>
              <a:endCxn id="12" idx="1"/>
            </p:cNvCxnSpPr>
            <p:nvPr/>
          </p:nvCxnSpPr>
          <p:spPr>
            <a:xfrm>
              <a:off x="2883458" y="2779593"/>
              <a:ext cx="1281321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69ABB0D-2130-3E8B-22AA-C366B06A65F2}"/>
                </a:ext>
              </a:extLst>
            </p:cNvPr>
            <p:cNvCxnSpPr>
              <a:cxnSpLocks/>
              <a:stCxn id="12" idx="3"/>
              <a:endCxn id="26" idx="1"/>
            </p:cNvCxnSpPr>
            <p:nvPr/>
          </p:nvCxnSpPr>
          <p:spPr>
            <a:xfrm>
              <a:off x="4543537" y="2779593"/>
              <a:ext cx="128664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EF186D5-0F58-87B0-3F72-C76708EDAE87}"/>
                </a:ext>
              </a:extLst>
            </p:cNvPr>
            <p:cNvCxnSpPr>
              <a:cxnSpLocks/>
              <a:stCxn id="26" idx="3"/>
              <a:endCxn id="37" idx="1"/>
            </p:cNvCxnSpPr>
            <p:nvPr/>
          </p:nvCxnSpPr>
          <p:spPr>
            <a:xfrm>
              <a:off x="6208041" y="2779593"/>
              <a:ext cx="1286644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FD699E42-808F-4F49-A2BE-BBC8D3F99DD7}"/>
                </a:ext>
              </a:extLst>
            </p:cNvPr>
            <p:cNvCxnSpPr>
              <a:cxnSpLocks/>
              <a:stCxn id="37" idx="3"/>
              <a:endCxn id="43" idx="1"/>
            </p:cNvCxnSpPr>
            <p:nvPr/>
          </p:nvCxnSpPr>
          <p:spPr>
            <a:xfrm>
              <a:off x="7929419" y="2779593"/>
              <a:ext cx="1300752" cy="0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2257102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Pipeline-orientierte Verarbeitung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Alternativ könnte jeder Operator seine Ergebnisse direkt an den nachfolgenden senden, ohne die Ergebnisse erst auf die Platte zu schreiben</a:t>
            </a:r>
          </a:p>
          <a:p>
            <a:r>
              <a:rPr lang="de-DE" dirty="0"/>
              <a:t>Ergebnisse werden so früh wie möglich weitergereicht und verarbeitet (</a:t>
            </a:r>
            <a:r>
              <a:rPr lang="de-DE" dirty="0">
                <a:solidFill>
                  <a:schemeClr val="accent1"/>
                </a:solidFill>
              </a:rPr>
              <a:t>Pipeline-Prinzip</a:t>
            </a:r>
            <a:r>
              <a:rPr lang="de-DE" dirty="0"/>
              <a:t>)</a:t>
            </a:r>
          </a:p>
          <a:p>
            <a:r>
              <a:rPr lang="de-DE" dirty="0"/>
              <a:t>Granularität ist bedeutsam:</a:t>
            </a:r>
          </a:p>
          <a:p>
            <a:pPr lvl="1"/>
            <a:r>
              <a:rPr lang="de-DE" dirty="0"/>
              <a:t>Kleinere Brocken reduzieren Antwortzeit des Systems</a:t>
            </a:r>
          </a:p>
          <a:p>
            <a:pPr lvl="1"/>
            <a:r>
              <a:rPr lang="de-DE" dirty="0"/>
              <a:t>Größere Brocken erhöhen Effektivität von Instruktions-Cachespeichern</a:t>
            </a:r>
          </a:p>
          <a:p>
            <a:pPr lvl="1"/>
            <a:r>
              <a:rPr lang="de-DE" dirty="0"/>
              <a:t>In der Praxis meist </a:t>
            </a:r>
            <a:r>
              <a:rPr lang="de-DE" dirty="0" err="1"/>
              <a:t>tupelweises</a:t>
            </a:r>
            <a:r>
              <a:rPr lang="de-DE" dirty="0"/>
              <a:t> Verarbeiten verwendet</a:t>
            </a:r>
          </a:p>
          <a:p>
            <a:pPr lvl="1"/>
            <a:endParaRPr lang="de-DE" dirty="0"/>
          </a:p>
          <a:p>
            <a:r>
              <a:rPr lang="de-DE" dirty="0"/>
              <a:t>Siehe auch Gebiet der </a:t>
            </a:r>
            <a:r>
              <a:rPr lang="de-DE" dirty="0">
                <a:solidFill>
                  <a:schemeClr val="accent2"/>
                </a:solidFill>
              </a:rPr>
              <a:t>Stromverarbeitung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A0077C-62C7-266F-963C-6C5E5C9516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5FD89A-A308-BB62-F717-90DFED3CA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21125736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Auswirkungen auf die Performanz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Ausführungsplan 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Ausführungsplan B: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Ermöglicht</a:t>
                </a:r>
              </a:p>
              <a:p>
                <a:pPr lvl="2"/>
                <a:r>
                  <a:rPr lang="de-DE" dirty="0" err="1"/>
                  <a:t>Tupelweises</a:t>
                </a:r>
                <a:r>
                  <a:rPr lang="de-DE" dirty="0"/>
                  <a:t> Verarbeiten der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Sofortiges Weiterleiten nach der Selektion</a:t>
                </a:r>
              </a:p>
              <a:p>
                <a:pPr lvl="2"/>
                <a:r>
                  <a:rPr lang="de-DE" dirty="0"/>
                  <a:t>Kombiniert mit </a:t>
                </a:r>
                <a:r>
                  <a:rPr lang="de-DE" dirty="0" err="1"/>
                  <a:t>tupelweisem</a:t>
                </a:r>
                <a:r>
                  <a:rPr lang="de-DE" dirty="0"/>
                  <a:t> Verarbeiten der Relationen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955" t="-2985" r="-1136" b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124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11D69-E08E-5A4C-90EA-F599EAFADD5D}"/>
                  </a:ext>
                </a:extLst>
              </p:cNvPr>
              <p:cNvSpPr txBox="1"/>
              <p:nvPr/>
            </p:nvSpPr>
            <p:spPr>
              <a:xfrm>
                <a:off x="1678815" y="5628913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11D69-E08E-5A4C-90EA-F599EAFAD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815" y="5628913"/>
                <a:ext cx="368627" cy="276999"/>
              </a:xfrm>
              <a:prstGeom prst="rect">
                <a:avLst/>
              </a:prstGeom>
              <a:blipFill>
                <a:blip r:embed="rId3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EF6F56-8B5D-FB49-99F8-4A571D73507D}"/>
                  </a:ext>
                </a:extLst>
              </p:cNvPr>
              <p:cNvSpPr txBox="1"/>
              <p:nvPr/>
            </p:nvSpPr>
            <p:spPr>
              <a:xfrm>
                <a:off x="2397966" y="5628913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EF6F56-8B5D-FB49-99F8-4A571D735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966" y="5628913"/>
                <a:ext cx="37144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E9BEF-A386-6741-8A5A-BC45FDECB1EB}"/>
                  </a:ext>
                </a:extLst>
              </p:cNvPr>
              <p:cNvSpPr txBox="1"/>
              <p:nvPr/>
            </p:nvSpPr>
            <p:spPr>
              <a:xfrm>
                <a:off x="3613153" y="5628913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E9BEF-A386-6741-8A5A-BC45FDEC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153" y="5628913"/>
                <a:ext cx="370935" cy="276999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88F8C72-290D-BFC5-7E2D-47DD430784E8}"/>
              </a:ext>
            </a:extLst>
          </p:cNvPr>
          <p:cNvSpPr txBox="1"/>
          <p:nvPr/>
        </p:nvSpPr>
        <p:spPr>
          <a:xfrm>
            <a:off x="1104108" y="531844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E5CE5-9454-E841-5413-4B5D04B481FD}"/>
              </a:ext>
            </a:extLst>
          </p:cNvPr>
          <p:cNvSpPr txBox="1"/>
          <p:nvPr/>
        </p:nvSpPr>
        <p:spPr>
          <a:xfrm>
            <a:off x="2581597" y="531844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CC584-9DEF-DEA1-84A4-062CCFB0D5B6}"/>
              </a:ext>
            </a:extLst>
          </p:cNvPr>
          <p:cNvSpPr txBox="1"/>
          <p:nvPr/>
        </p:nvSpPr>
        <p:spPr>
          <a:xfrm>
            <a:off x="3798620" y="532193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386C60-8853-585E-E9FA-CB6206E64D04}"/>
              </a:ext>
            </a:extLst>
          </p:cNvPr>
          <p:cNvSpPr txBox="1"/>
          <p:nvPr/>
        </p:nvSpPr>
        <p:spPr>
          <a:xfrm>
            <a:off x="1451350" y="463770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AC2DDA-A5E4-BA12-38FF-4E6FCE0C1ADC}"/>
                  </a:ext>
                </a:extLst>
              </p:cNvPr>
              <p:cNvSpPr txBox="1"/>
              <p:nvPr/>
            </p:nvSpPr>
            <p:spPr>
              <a:xfrm>
                <a:off x="2008543" y="494873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AC2DDA-A5E4-BA12-38FF-4E6FCE0C1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543" y="4948739"/>
                <a:ext cx="428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BCD8594-25B4-7936-20F6-79436CBEAF85}"/>
              </a:ext>
            </a:extLst>
          </p:cNvPr>
          <p:cNvSpPr txBox="1"/>
          <p:nvPr/>
        </p:nvSpPr>
        <p:spPr>
          <a:xfrm>
            <a:off x="3833245" y="4630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19B08-BA45-158E-889C-AD3182D04ABD}"/>
                  </a:ext>
                </a:extLst>
              </p:cNvPr>
              <p:cNvSpPr txBox="1"/>
              <p:nvPr/>
            </p:nvSpPr>
            <p:spPr>
              <a:xfrm>
                <a:off x="3614311" y="494873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19B08-BA45-158E-889C-AD3182D04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311" y="4948739"/>
                <a:ext cx="3778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29E69B4-0D1E-6EA2-9FBB-F2A931D9A937}"/>
              </a:ext>
            </a:extLst>
          </p:cNvPr>
          <p:cNvSpPr txBox="1"/>
          <p:nvPr/>
        </p:nvSpPr>
        <p:spPr>
          <a:xfrm>
            <a:off x="2608202" y="39891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74EEDF-10A9-1ECE-8C42-2AED00D002C4}"/>
                  </a:ext>
                </a:extLst>
              </p:cNvPr>
              <p:cNvSpPr txBox="1"/>
              <p:nvPr/>
            </p:nvSpPr>
            <p:spPr>
              <a:xfrm>
                <a:off x="2811427" y="425401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74EEDF-10A9-1ECE-8C42-2AED00D00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427" y="4254014"/>
                <a:ext cx="4283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3484D3-68EB-C52A-8E30-D8817D105762}"/>
              </a:ext>
            </a:extLst>
          </p:cNvPr>
          <p:cNvCxnSpPr>
            <a:stCxn id="11" idx="0"/>
            <a:endCxn id="19" idx="2"/>
          </p:cNvCxnSpPr>
          <p:nvPr/>
        </p:nvCxnSpPr>
        <p:spPr>
          <a:xfrm flipV="1">
            <a:off x="1863129" y="5318071"/>
            <a:ext cx="359575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BACC2B-64F4-D624-2EA1-238240114880}"/>
              </a:ext>
            </a:extLst>
          </p:cNvPr>
          <p:cNvCxnSpPr>
            <a:cxnSpLocks/>
            <a:stCxn id="12" idx="0"/>
            <a:endCxn id="19" idx="2"/>
          </p:cNvCxnSpPr>
          <p:nvPr/>
        </p:nvCxnSpPr>
        <p:spPr>
          <a:xfrm flipH="1" flipV="1">
            <a:off x="2222704" y="5318071"/>
            <a:ext cx="360986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0F111-0D0E-C693-D6EE-012DBD084E8E}"/>
              </a:ext>
            </a:extLst>
          </p:cNvPr>
          <p:cNvCxnSpPr>
            <a:cxnSpLocks/>
            <a:stCxn id="19" idx="0"/>
            <a:endCxn id="23" idx="2"/>
          </p:cNvCxnSpPr>
          <p:nvPr/>
        </p:nvCxnSpPr>
        <p:spPr>
          <a:xfrm flipV="1">
            <a:off x="2222704" y="4623346"/>
            <a:ext cx="802884" cy="32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464F40-95D6-21BD-1198-E85CDFC6160F}"/>
              </a:ext>
            </a:extLst>
          </p:cNvPr>
          <p:cNvCxnSpPr>
            <a:cxnSpLocks/>
            <a:stCxn id="21" idx="0"/>
            <a:endCxn id="23" idx="2"/>
          </p:cNvCxnSpPr>
          <p:nvPr/>
        </p:nvCxnSpPr>
        <p:spPr>
          <a:xfrm flipH="1" flipV="1">
            <a:off x="3025588" y="4623346"/>
            <a:ext cx="777653" cy="32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9DCD24-6237-604D-5355-8FFB39FCFB8A}"/>
              </a:ext>
            </a:extLst>
          </p:cNvPr>
          <p:cNvCxnSpPr>
            <a:cxnSpLocks/>
            <a:stCxn id="23" idx="0"/>
            <a:endCxn id="79" idx="2"/>
          </p:cNvCxnSpPr>
          <p:nvPr/>
        </p:nvCxnSpPr>
        <p:spPr>
          <a:xfrm flipV="1">
            <a:off x="3025588" y="3953171"/>
            <a:ext cx="0" cy="300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B8770-088B-E4AE-3715-EEB6ED13E66C}"/>
              </a:ext>
            </a:extLst>
          </p:cNvPr>
          <p:cNvCxnSpPr>
            <a:cxnSpLocks/>
            <a:stCxn id="15" idx="0"/>
            <a:endCxn id="21" idx="2"/>
          </p:cNvCxnSpPr>
          <p:nvPr/>
        </p:nvCxnSpPr>
        <p:spPr>
          <a:xfrm flipV="1">
            <a:off x="3798621" y="5318071"/>
            <a:ext cx="4620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AD8D4E-4F0D-76D4-354D-EF80977589C9}"/>
                  </a:ext>
                </a:extLst>
              </p:cNvPr>
              <p:cNvSpPr txBox="1"/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AD8D4E-4F0D-76D4-354D-EF8097758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3B7FA00-0679-942C-EB55-1C67B21675BF}"/>
              </a:ext>
            </a:extLst>
          </p:cNvPr>
          <p:cNvSpPr txBox="1"/>
          <p:nvPr/>
        </p:nvSpPr>
        <p:spPr>
          <a:xfrm>
            <a:off x="7982627" y="367003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7316E1-B6BC-CEA7-7A55-B5D15AAC562B}"/>
              </a:ext>
            </a:extLst>
          </p:cNvPr>
          <p:cNvSpPr txBox="1"/>
          <p:nvPr/>
        </p:nvSpPr>
        <p:spPr>
          <a:xfrm>
            <a:off x="8625430" y="2947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E588F2-EB37-DDD8-0ACC-A9DE585F73A3}"/>
                  </a:ext>
                </a:extLst>
              </p:cNvPr>
              <p:cNvSpPr txBox="1"/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E588F2-EB37-DDD8-0ACC-A9DE585F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D4F711-78F4-9F09-1032-68F59FDEAF99}"/>
              </a:ext>
            </a:extLst>
          </p:cNvPr>
          <p:cNvCxnSpPr>
            <a:cxnSpLocks/>
            <a:stCxn id="47" idx="0"/>
            <a:endCxn id="50" idx="2"/>
          </p:cNvCxnSpPr>
          <p:nvPr/>
        </p:nvCxnSpPr>
        <p:spPr>
          <a:xfrm flipV="1">
            <a:off x="8927117" y="3634917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2C319B-CE8A-2BDF-3A8E-D596EC149CD0}"/>
                  </a:ext>
                </a:extLst>
              </p:cNvPr>
              <p:cNvSpPr txBox="1"/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2C319B-CE8A-2BDF-3A8E-D596EC149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C4AFBAA6-E5A7-3146-F284-718EBCCE47E6}"/>
              </a:ext>
            </a:extLst>
          </p:cNvPr>
          <p:cNvSpPr txBox="1"/>
          <p:nvPr/>
        </p:nvSpPr>
        <p:spPr>
          <a:xfrm>
            <a:off x="10009642" y="300148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3FFBBC-DA16-9A5E-86AC-87A7AC28A042}"/>
              </a:ext>
            </a:extLst>
          </p:cNvPr>
          <p:cNvSpPr txBox="1"/>
          <p:nvPr/>
        </p:nvSpPr>
        <p:spPr>
          <a:xfrm>
            <a:off x="11060310" y="237132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C28C2-A7F5-C8E8-2635-65E75701249A}"/>
                  </a:ext>
                </a:extLst>
              </p:cNvPr>
              <p:cNvSpPr txBox="1"/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C28C2-A7F5-C8E8-2635-65E757012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FE8F06-BA1D-88C1-9ADF-1F51CCC02568}"/>
              </a:ext>
            </a:extLst>
          </p:cNvPr>
          <p:cNvCxnSpPr>
            <a:cxnSpLocks/>
            <a:stCxn id="53" idx="0"/>
            <a:endCxn id="56" idx="2"/>
          </p:cNvCxnSpPr>
          <p:nvPr/>
        </p:nvCxnSpPr>
        <p:spPr>
          <a:xfrm flipH="1" flipV="1">
            <a:off x="9454542" y="2996385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FBB729-4426-4174-6433-1667504E1274}"/>
              </a:ext>
            </a:extLst>
          </p:cNvPr>
          <p:cNvCxnSpPr>
            <a:cxnSpLocks/>
            <a:stCxn id="50" idx="0"/>
            <a:endCxn id="56" idx="2"/>
          </p:cNvCxnSpPr>
          <p:nvPr/>
        </p:nvCxnSpPr>
        <p:spPr>
          <a:xfrm flipV="1">
            <a:off x="8931737" y="2996385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A401B-0654-957C-E6D6-6941B18972AA}"/>
                  </a:ext>
                </a:extLst>
              </p:cNvPr>
              <p:cNvSpPr txBox="1"/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A401B-0654-957C-E6D6-6941B189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blipFill>
                <a:blip r:embed="rId13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EC6BDFA4-6E59-4A43-322D-43C86F622CD6}"/>
              </a:ext>
            </a:extLst>
          </p:cNvPr>
          <p:cNvSpPr txBox="1"/>
          <p:nvPr/>
        </p:nvSpPr>
        <p:spPr>
          <a:xfrm>
            <a:off x="9840040" y="16522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75F0D-9511-C9E8-26EC-AE072F651E29}"/>
                  </a:ext>
                </a:extLst>
              </p:cNvPr>
              <p:cNvSpPr txBox="1"/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75F0D-9511-C9E8-26EC-AE072F651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A8D472-D78C-444C-D0E4-77944C5B6393}"/>
              </a:ext>
            </a:extLst>
          </p:cNvPr>
          <p:cNvCxnSpPr>
            <a:cxnSpLocks/>
            <a:stCxn id="56" idx="0"/>
            <a:endCxn id="70" idx="2"/>
          </p:cNvCxnSpPr>
          <p:nvPr/>
        </p:nvCxnSpPr>
        <p:spPr>
          <a:xfrm flipV="1">
            <a:off x="9454542" y="2286442"/>
            <a:ext cx="802884" cy="34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08457A6-FA72-E004-9A7D-3E329AF7CADE}"/>
              </a:ext>
            </a:extLst>
          </p:cNvPr>
          <p:cNvCxnSpPr>
            <a:cxnSpLocks/>
            <a:stCxn id="68" idx="0"/>
            <a:endCxn id="70" idx="2"/>
          </p:cNvCxnSpPr>
          <p:nvPr/>
        </p:nvCxnSpPr>
        <p:spPr>
          <a:xfrm flipH="1" flipV="1">
            <a:off x="10257426" y="2286442"/>
            <a:ext cx="807501" cy="375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4348A7A-5126-C501-4F5E-90DFC8B98643}"/>
              </a:ext>
            </a:extLst>
          </p:cNvPr>
          <p:cNvCxnSpPr>
            <a:cxnSpLocks/>
            <a:stCxn id="70" idx="0"/>
            <a:endCxn id="82" idx="2"/>
          </p:cNvCxnSpPr>
          <p:nvPr/>
        </p:nvCxnSpPr>
        <p:spPr>
          <a:xfrm flipH="1" flipV="1">
            <a:off x="10254187" y="1592830"/>
            <a:ext cx="3239" cy="324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62DDB4-A96F-B663-DCCC-D982EFB1E516}"/>
                  </a:ext>
                </a:extLst>
              </p:cNvPr>
              <p:cNvSpPr txBox="1"/>
              <p:nvPr/>
            </p:nvSpPr>
            <p:spPr>
              <a:xfrm>
                <a:off x="2836209" y="3583839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62DDB4-A96F-B663-DCCC-D982EFB1E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209" y="3583839"/>
                <a:ext cx="37875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C49849B-A1EC-D792-F6D6-D9E5C0D98933}"/>
                  </a:ext>
                </a:extLst>
              </p:cNvPr>
              <p:cNvSpPr txBox="1"/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C49849B-A1EC-D792-F6D6-D9E5C0D9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TextBox 84">
            <a:extLst>
              <a:ext uri="{FF2B5EF4-FFF2-40B4-BE49-F238E27FC236}">
                <a16:creationId xmlns:a16="http://schemas.microsoft.com/office/drawing/2014/main" id="{94D4A567-0F57-59A0-2685-93C306363FE9}"/>
              </a:ext>
            </a:extLst>
          </p:cNvPr>
          <p:cNvSpPr txBox="1"/>
          <p:nvPr/>
        </p:nvSpPr>
        <p:spPr>
          <a:xfrm>
            <a:off x="9030673" y="22925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39190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Blockierende Operatoren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/>
              <a:t>Pipelining</a:t>
            </a:r>
            <a:r>
              <a:rPr lang="de-DE" dirty="0"/>
              <a:t> reduziert Speicheranforderungen und Antwortzeiten, da jeder Datensatz gleich weitergeleitet</a:t>
            </a:r>
          </a:p>
          <a:p>
            <a:r>
              <a:rPr lang="de-DE" dirty="0"/>
              <a:t>Funktioniert so nicht für alle Operatoren</a:t>
            </a:r>
          </a:p>
          <a:p>
            <a:pPr lvl="1"/>
            <a:r>
              <a:rPr lang="de-DE" dirty="0"/>
              <a:t>Misch-Sortierung</a:t>
            </a:r>
          </a:p>
          <a:p>
            <a:pPr lvl="1"/>
            <a:r>
              <a:rPr lang="de-DE" dirty="0"/>
              <a:t>Gruppierung, Duplikate-Elimination, Max/Min über einer unsortierten Eingabe</a:t>
            </a:r>
          </a:p>
          <a:p>
            <a:r>
              <a:rPr lang="de-DE" dirty="0"/>
              <a:t>Solche Operatoren nennt man </a:t>
            </a:r>
            <a:r>
              <a:rPr lang="de-DE" dirty="0">
                <a:solidFill>
                  <a:srgbClr val="FFC000"/>
                </a:solidFill>
              </a:rPr>
              <a:t>blockierend</a:t>
            </a:r>
          </a:p>
          <a:p>
            <a:r>
              <a:rPr lang="de-DE" dirty="0"/>
              <a:t>Blockierende Operatoren konsumieren die gesamte Eingabe in einem Rutsch, bevor die Ausgabe erzeugt werden kann </a:t>
            </a:r>
          </a:p>
          <a:p>
            <a:pPr lvl="1"/>
            <a:r>
              <a:rPr lang="de-DE" dirty="0"/>
              <a:t>Daten auf Festplatte zwischengespeichert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125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72F226-5256-2942-A09D-B1EF4A0144C1}"/>
              </a:ext>
            </a:extLst>
          </p:cNvPr>
          <p:cNvGrpSpPr/>
          <p:nvPr/>
        </p:nvGrpSpPr>
        <p:grpSpPr>
          <a:xfrm>
            <a:off x="5844488" y="2034179"/>
            <a:ext cx="990888" cy="418402"/>
            <a:chOff x="7130451" y="1062627"/>
            <a:chExt cx="990888" cy="418402"/>
          </a:xfrm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233F712B-6526-A943-9E31-1BD614E1805B}"/>
                </a:ext>
              </a:extLst>
            </p:cNvPr>
            <p:cNvSpPr/>
            <p:nvPr/>
          </p:nvSpPr>
          <p:spPr>
            <a:xfrm rot="231418">
              <a:off x="7130451" y="1062627"/>
              <a:ext cx="990888" cy="418402"/>
            </a:xfrm>
            <a:prstGeom prst="cloudCallout">
              <a:avLst>
                <a:gd name="adj1" fmla="val -55292"/>
                <a:gd name="adj2" fmla="val 84582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C25692F-58D7-F343-9A37-D93BBA576D6B}"/>
                </a:ext>
              </a:extLst>
            </p:cNvPr>
            <p:cNvSpPr/>
            <p:nvPr/>
          </p:nvSpPr>
          <p:spPr>
            <a:xfrm>
              <a:off x="7133117" y="1074726"/>
              <a:ext cx="9861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Warum?</a:t>
              </a: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226E284-3561-F7A8-4E93-99DD208B14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2FF1105-D2E1-B36B-368D-561A086B99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9331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/>
              <a:t>Anfragebeantwortung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Operator-</a:t>
            </a:r>
            <a:r>
              <a:rPr lang="de-DE" dirty="0" err="1">
                <a:solidFill>
                  <a:schemeClr val="accent1"/>
                </a:solidFill>
              </a:rPr>
              <a:t>Evaluierer</a:t>
            </a:r>
            <a:endParaRPr lang="de-DE" dirty="0">
              <a:solidFill>
                <a:schemeClr val="accent1"/>
              </a:solidFill>
            </a:endParaRPr>
          </a:p>
          <a:p>
            <a:pPr lvl="2"/>
            <a:r>
              <a:rPr lang="de-DE" dirty="0">
                <a:solidFill>
                  <a:schemeClr val="accent1"/>
                </a:solidFill>
              </a:rPr>
              <a:t>Sortieren: externes </a:t>
            </a:r>
            <a:r>
              <a:rPr lang="de-DE" dirty="0" err="1">
                <a:solidFill>
                  <a:schemeClr val="accent1"/>
                </a:solidFill>
              </a:rPr>
              <a:t>Merge-Sort</a:t>
            </a:r>
            <a:r>
              <a:rPr lang="de-DE" dirty="0">
                <a:solidFill>
                  <a:schemeClr val="accent1"/>
                </a:solidFill>
              </a:rPr>
              <a:t>, </a:t>
            </a:r>
            <a:r>
              <a:rPr lang="de-DE" dirty="0" err="1">
                <a:solidFill>
                  <a:schemeClr val="accent1"/>
                </a:solidFill>
              </a:rPr>
              <a:t>Tree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of</a:t>
            </a:r>
            <a:r>
              <a:rPr lang="de-DE" dirty="0">
                <a:solidFill>
                  <a:schemeClr val="accent1"/>
                </a:solidFill>
              </a:rPr>
              <a:t> Losers</a:t>
            </a:r>
          </a:p>
          <a:p>
            <a:pPr lvl="2"/>
            <a:r>
              <a:rPr lang="de-DE" dirty="0" err="1">
                <a:solidFill>
                  <a:schemeClr val="accent1"/>
                </a:solidFill>
              </a:rPr>
              <a:t>Join</a:t>
            </a:r>
            <a:r>
              <a:rPr lang="de-DE" dirty="0">
                <a:solidFill>
                  <a:schemeClr val="accent1"/>
                </a:solidFill>
              </a:rPr>
              <a:t>-Verarbeitung: blockweise, index-basiert, Sortier-</a:t>
            </a:r>
            <a:r>
              <a:rPr lang="de-DE" dirty="0" err="1">
                <a:solidFill>
                  <a:schemeClr val="accent1"/>
                </a:solidFill>
              </a:rPr>
              <a:t>Merge</a:t>
            </a:r>
            <a:r>
              <a:rPr lang="de-DE" dirty="0">
                <a:solidFill>
                  <a:schemeClr val="accent1"/>
                </a:solidFill>
              </a:rPr>
              <a:t>, hash-basiert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Gruppierung, Duplikate-Eliminierung, Selektion, Projektion möglicherweise unterstützt durch Indices / Sortierung</a:t>
            </a:r>
          </a:p>
          <a:p>
            <a:pPr lvl="2"/>
            <a:r>
              <a:rPr lang="de-DE" dirty="0" err="1">
                <a:solidFill>
                  <a:schemeClr val="accent1"/>
                </a:solidFill>
              </a:rPr>
              <a:t>Pipelining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rgbClr val="FFC000"/>
                </a:solidFill>
              </a:rPr>
              <a:t>Optimierer</a:t>
            </a:r>
          </a:p>
          <a:p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60706193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Speicherung</a:t>
            </a:r>
          </a:p>
          <a:p>
            <a:pPr lvl="1"/>
            <a:r>
              <a:rPr lang="de-DE" dirty="0"/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Indexierung</a:t>
            </a:r>
          </a:p>
          <a:p>
            <a:pPr lvl="1"/>
            <a:r>
              <a:rPr lang="de-DE" dirty="0"/>
              <a:t>ISAM-Index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(B*-Bäume)</a:t>
            </a:r>
          </a:p>
          <a:p>
            <a:pPr lvl="1"/>
            <a:r>
              <a:rPr lang="de-DE" dirty="0"/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Anfragebeantwortung</a:t>
            </a:r>
            <a:endParaRPr lang="de-DE" dirty="0"/>
          </a:p>
          <a:p>
            <a:pPr lvl="1"/>
            <a:r>
              <a:rPr lang="de-DE" dirty="0"/>
              <a:t>Sortieren</a:t>
            </a:r>
          </a:p>
          <a:p>
            <a:pPr lvl="1"/>
            <a:r>
              <a:rPr lang="de-DE" dirty="0" err="1"/>
              <a:t>Join</a:t>
            </a:r>
            <a:r>
              <a:rPr lang="de-DE" dirty="0"/>
              <a:t>-Verarbeitung</a:t>
            </a:r>
          </a:p>
          <a:p>
            <a:pPr lvl="1"/>
            <a:r>
              <a:rPr lang="de-DE" dirty="0"/>
              <a:t>Weitere Operationen</a:t>
            </a:r>
          </a:p>
          <a:p>
            <a:pPr lvl="1"/>
            <a:r>
              <a:rPr lang="de-DE" dirty="0" err="1"/>
              <a:t>Pipelining</a:t>
            </a:r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Anfrageoptimierung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Rewriting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127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333523503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Anfrageoptimierung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Neben der Anordnung in den Ausführungsplänen </a:t>
            </a:r>
            <a:br>
              <a:rPr lang="de-DE" dirty="0"/>
            </a:br>
            <a:r>
              <a:rPr lang="de-DE" dirty="0"/>
              <a:t>gibt es weitere Entscheidungen, die auf die </a:t>
            </a:r>
            <a:br>
              <a:rPr lang="de-DE" dirty="0"/>
            </a:br>
            <a:r>
              <a:rPr lang="de-DE" dirty="0"/>
              <a:t>Anfragebeantwortung Auswirkung haben</a:t>
            </a:r>
          </a:p>
          <a:p>
            <a:pPr lvl="1"/>
            <a:r>
              <a:rPr lang="de-DE" dirty="0"/>
              <a:t>Welche Implementation eines </a:t>
            </a:r>
            <a:r>
              <a:rPr lang="de-DE" dirty="0" err="1"/>
              <a:t>Join</a:t>
            </a:r>
            <a:r>
              <a:rPr lang="de-DE" dirty="0"/>
              <a:t>-Operators?</a:t>
            </a:r>
          </a:p>
          <a:p>
            <a:pPr lvl="1"/>
            <a:r>
              <a:rPr lang="de-DE" dirty="0"/>
              <a:t>Welche Parameter für Blockgrößen, Pufferallokation, ...</a:t>
            </a:r>
          </a:p>
          <a:p>
            <a:pPr lvl="1"/>
            <a:r>
              <a:rPr lang="de-DE" dirty="0"/>
              <a:t>Automatisch einen Index aufsetzen?</a:t>
            </a:r>
          </a:p>
          <a:p>
            <a:r>
              <a:rPr lang="de-DE" dirty="0"/>
              <a:t>Aufgabe, den besten Ausführungsplan zu finden: </a:t>
            </a:r>
            <a:r>
              <a:rPr lang="de-DE" dirty="0">
                <a:solidFill>
                  <a:srgbClr val="FFC000"/>
                </a:solidFill>
              </a:rPr>
              <a:t>Heilige Gral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/>
              <a:t>der DB-Implementierung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128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9A8B662-2740-DCB3-569B-876AF30239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751ADC5-D2E6-9DD1-680F-982708EDCA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4" name="Rectangle 4">
            <a:extLst>
              <a:ext uri="{FF2B5EF4-FFF2-40B4-BE49-F238E27FC236}">
                <a16:creationId xmlns:a16="http://schemas.microsoft.com/office/drawing/2014/main" id="{E7EF3AB9-90CE-76C0-45BA-BD5230802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F1B2544-DC77-FDC6-A5A3-479D2986BF7C}"/>
                  </a:ext>
                </a:extLst>
              </p:cNvPr>
              <p:cNvSpPr txBox="1"/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1F1B2544-DC77-FDC6-A5A3-479D2986B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blipFill>
                <a:blip r:embed="rId2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>
            <a:extLst>
              <a:ext uri="{FF2B5EF4-FFF2-40B4-BE49-F238E27FC236}">
                <a16:creationId xmlns:a16="http://schemas.microsoft.com/office/drawing/2014/main" id="{1680D5BA-9094-67D4-02C6-E5D851026922}"/>
              </a:ext>
            </a:extLst>
          </p:cNvPr>
          <p:cNvSpPr txBox="1"/>
          <p:nvPr/>
        </p:nvSpPr>
        <p:spPr>
          <a:xfrm>
            <a:off x="7982627" y="367003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FC9C630-5433-C4FC-EF8D-24781B101CE7}"/>
              </a:ext>
            </a:extLst>
          </p:cNvPr>
          <p:cNvSpPr txBox="1"/>
          <p:nvPr/>
        </p:nvSpPr>
        <p:spPr>
          <a:xfrm>
            <a:off x="8625430" y="2947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249D40-0AF4-4864-0DC9-D298AA1B158B}"/>
                  </a:ext>
                </a:extLst>
              </p:cNvPr>
              <p:cNvSpPr txBox="1"/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14249D40-0AF4-4864-0DC9-D298AA1B1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D848E79-C3E1-2997-C4A3-53CCFB1C13FE}"/>
              </a:ext>
            </a:extLst>
          </p:cNvPr>
          <p:cNvCxnSpPr>
            <a:cxnSpLocks/>
            <a:stCxn id="80" idx="0"/>
            <a:endCxn id="83" idx="2"/>
          </p:cNvCxnSpPr>
          <p:nvPr/>
        </p:nvCxnSpPr>
        <p:spPr>
          <a:xfrm flipV="1">
            <a:off x="8927117" y="3634917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18189C2-718C-2902-331A-1158A0A4C717}"/>
                  </a:ext>
                </a:extLst>
              </p:cNvPr>
              <p:cNvSpPr txBox="1"/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418189C2-718C-2902-331A-1158A0A4C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TextBox 85">
            <a:extLst>
              <a:ext uri="{FF2B5EF4-FFF2-40B4-BE49-F238E27FC236}">
                <a16:creationId xmlns:a16="http://schemas.microsoft.com/office/drawing/2014/main" id="{DAA33848-5A47-F54C-FFAC-A46DD516BDAA}"/>
              </a:ext>
            </a:extLst>
          </p:cNvPr>
          <p:cNvSpPr txBox="1"/>
          <p:nvPr/>
        </p:nvSpPr>
        <p:spPr>
          <a:xfrm>
            <a:off x="10009642" y="300148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D4538BE-DEC0-21FA-3489-077B4A4AAE40}"/>
              </a:ext>
            </a:extLst>
          </p:cNvPr>
          <p:cNvSpPr txBox="1"/>
          <p:nvPr/>
        </p:nvSpPr>
        <p:spPr>
          <a:xfrm>
            <a:off x="11060310" y="237132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CE8C30-1B6E-B8C9-B729-EE8826CCBBB4}"/>
                  </a:ext>
                </a:extLst>
              </p:cNvPr>
              <p:cNvSpPr txBox="1"/>
              <p:nvPr/>
            </p:nvSpPr>
            <p:spPr>
              <a:xfrm>
                <a:off x="9049321" y="2627053"/>
                <a:ext cx="8381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h𝑎𝑠h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00CE8C30-1B6E-B8C9-B729-EE8826CCB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9321" y="2627053"/>
                <a:ext cx="83811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81C88A7A-BA90-8EAB-3C9A-78966E32B88D}"/>
              </a:ext>
            </a:extLst>
          </p:cNvPr>
          <p:cNvCxnSpPr>
            <a:cxnSpLocks/>
            <a:stCxn id="85" idx="0"/>
            <a:endCxn id="88" idx="2"/>
          </p:cNvCxnSpPr>
          <p:nvPr/>
        </p:nvCxnSpPr>
        <p:spPr>
          <a:xfrm flipH="1" flipV="1">
            <a:off x="9468379" y="2996385"/>
            <a:ext cx="533436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D8E84FE0-73F4-5193-79E8-9855F4F801E3}"/>
              </a:ext>
            </a:extLst>
          </p:cNvPr>
          <p:cNvCxnSpPr>
            <a:cxnSpLocks/>
            <a:stCxn id="83" idx="0"/>
            <a:endCxn id="88" idx="2"/>
          </p:cNvCxnSpPr>
          <p:nvPr/>
        </p:nvCxnSpPr>
        <p:spPr>
          <a:xfrm flipV="1">
            <a:off x="8931737" y="2996385"/>
            <a:ext cx="536642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1D9AB41-9706-F7E0-1E7E-81EF8CB824DC}"/>
                  </a:ext>
                </a:extLst>
              </p:cNvPr>
              <p:cNvSpPr txBox="1"/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1D9AB41-9706-F7E0-1E7E-81EF8CB824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blipFill>
                <a:blip r:embed="rId6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TextBox 91">
            <a:extLst>
              <a:ext uri="{FF2B5EF4-FFF2-40B4-BE49-F238E27FC236}">
                <a16:creationId xmlns:a16="http://schemas.microsoft.com/office/drawing/2014/main" id="{935B4627-B0EC-4564-0998-1BEC929DB686}"/>
              </a:ext>
            </a:extLst>
          </p:cNvPr>
          <p:cNvSpPr txBox="1"/>
          <p:nvPr/>
        </p:nvSpPr>
        <p:spPr>
          <a:xfrm>
            <a:off x="9840040" y="16522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8F49E9F-6D54-827F-6570-66FB31E5999C}"/>
                  </a:ext>
                </a:extLst>
              </p:cNvPr>
              <p:cNvSpPr txBox="1"/>
              <p:nvPr/>
            </p:nvSpPr>
            <p:spPr>
              <a:xfrm>
                <a:off x="9923199" y="1922349"/>
                <a:ext cx="6619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𝑁𝐿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48F49E9F-6D54-827F-6570-66FB31E59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199" y="1922349"/>
                <a:ext cx="661976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B329DA38-FB2B-0B6C-E140-A47AEAD42A0C}"/>
              </a:ext>
            </a:extLst>
          </p:cNvPr>
          <p:cNvCxnSpPr>
            <a:cxnSpLocks/>
            <a:stCxn id="88" idx="0"/>
            <a:endCxn id="93" idx="2"/>
          </p:cNvCxnSpPr>
          <p:nvPr/>
        </p:nvCxnSpPr>
        <p:spPr>
          <a:xfrm flipV="1">
            <a:off x="9468379" y="2291681"/>
            <a:ext cx="785808" cy="3353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D13D491-E13F-00E6-5E74-D48E1C5847DC}"/>
              </a:ext>
            </a:extLst>
          </p:cNvPr>
          <p:cNvCxnSpPr>
            <a:cxnSpLocks/>
            <a:stCxn id="91" idx="0"/>
            <a:endCxn id="93" idx="2"/>
          </p:cNvCxnSpPr>
          <p:nvPr/>
        </p:nvCxnSpPr>
        <p:spPr>
          <a:xfrm flipH="1" flipV="1">
            <a:off x="10254187" y="2291681"/>
            <a:ext cx="810740" cy="3702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3C449285-A9C7-BB1C-DA60-909D09B0A068}"/>
              </a:ext>
            </a:extLst>
          </p:cNvPr>
          <p:cNvCxnSpPr>
            <a:cxnSpLocks/>
            <a:stCxn id="93" idx="0"/>
            <a:endCxn id="97" idx="2"/>
          </p:cNvCxnSpPr>
          <p:nvPr/>
        </p:nvCxnSpPr>
        <p:spPr>
          <a:xfrm flipV="1">
            <a:off x="10254187" y="1592830"/>
            <a:ext cx="0" cy="3295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AB9F14C-09BD-ABBE-DD40-79A8315ABDEF}"/>
                  </a:ext>
                </a:extLst>
              </p:cNvPr>
              <p:cNvSpPr txBox="1"/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8AB9F14C-09BD-ABBE-DD40-79A8315AB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6" name="Freeform 105">
            <a:extLst>
              <a:ext uri="{FF2B5EF4-FFF2-40B4-BE49-F238E27FC236}">
                <a16:creationId xmlns:a16="http://schemas.microsoft.com/office/drawing/2014/main" id="{832FA145-9E33-371D-A828-DB40E1790603}"/>
              </a:ext>
            </a:extLst>
          </p:cNvPr>
          <p:cNvSpPr/>
          <p:nvPr/>
        </p:nvSpPr>
        <p:spPr>
          <a:xfrm>
            <a:off x="6289639" y="2242763"/>
            <a:ext cx="1867423" cy="222216"/>
          </a:xfrm>
          <a:custGeom>
            <a:avLst/>
            <a:gdLst>
              <a:gd name="connsiteX0" fmla="*/ 0 w 1805354"/>
              <a:gd name="connsiteY0" fmla="*/ 250236 h 250236"/>
              <a:gd name="connsiteX1" fmla="*/ 218831 w 1805354"/>
              <a:gd name="connsiteY1" fmla="*/ 144 h 250236"/>
              <a:gd name="connsiteX2" fmla="*/ 390769 w 1805354"/>
              <a:gd name="connsiteY2" fmla="*/ 211159 h 250236"/>
              <a:gd name="connsiteX3" fmla="*/ 656492 w 1805354"/>
              <a:gd name="connsiteY3" fmla="*/ 7959 h 250236"/>
              <a:gd name="connsiteX4" fmla="*/ 859692 w 1805354"/>
              <a:gd name="connsiteY4" fmla="*/ 187713 h 250236"/>
              <a:gd name="connsiteX5" fmla="*/ 1101969 w 1805354"/>
              <a:gd name="connsiteY5" fmla="*/ 15775 h 250236"/>
              <a:gd name="connsiteX6" fmla="*/ 1383323 w 1805354"/>
              <a:gd name="connsiteY6" fmla="*/ 187713 h 250236"/>
              <a:gd name="connsiteX7" fmla="*/ 1649046 w 1805354"/>
              <a:gd name="connsiteY7" fmla="*/ 15775 h 250236"/>
              <a:gd name="connsiteX8" fmla="*/ 1805354 w 1805354"/>
              <a:gd name="connsiteY8" fmla="*/ 109559 h 250236"/>
              <a:gd name="connsiteX0" fmla="*/ 0 w 1852246"/>
              <a:gd name="connsiteY0" fmla="*/ 250236 h 250236"/>
              <a:gd name="connsiteX1" fmla="*/ 218831 w 1852246"/>
              <a:gd name="connsiteY1" fmla="*/ 144 h 250236"/>
              <a:gd name="connsiteX2" fmla="*/ 390769 w 1852246"/>
              <a:gd name="connsiteY2" fmla="*/ 211159 h 250236"/>
              <a:gd name="connsiteX3" fmla="*/ 656492 w 1852246"/>
              <a:gd name="connsiteY3" fmla="*/ 7959 h 250236"/>
              <a:gd name="connsiteX4" fmla="*/ 859692 w 1852246"/>
              <a:gd name="connsiteY4" fmla="*/ 187713 h 250236"/>
              <a:gd name="connsiteX5" fmla="*/ 1101969 w 1852246"/>
              <a:gd name="connsiteY5" fmla="*/ 15775 h 250236"/>
              <a:gd name="connsiteX6" fmla="*/ 1383323 w 1852246"/>
              <a:gd name="connsiteY6" fmla="*/ 187713 h 250236"/>
              <a:gd name="connsiteX7" fmla="*/ 1649046 w 1852246"/>
              <a:gd name="connsiteY7" fmla="*/ 15775 h 250236"/>
              <a:gd name="connsiteX8" fmla="*/ 1852246 w 1852246"/>
              <a:gd name="connsiteY8" fmla="*/ 78298 h 250236"/>
              <a:gd name="connsiteX0" fmla="*/ 0 w 1852246"/>
              <a:gd name="connsiteY0" fmla="*/ 250236 h 250236"/>
              <a:gd name="connsiteX1" fmla="*/ 218831 w 1852246"/>
              <a:gd name="connsiteY1" fmla="*/ 144 h 250236"/>
              <a:gd name="connsiteX2" fmla="*/ 390769 w 1852246"/>
              <a:gd name="connsiteY2" fmla="*/ 211159 h 250236"/>
              <a:gd name="connsiteX3" fmla="*/ 656492 w 1852246"/>
              <a:gd name="connsiteY3" fmla="*/ 7959 h 250236"/>
              <a:gd name="connsiteX4" fmla="*/ 859692 w 1852246"/>
              <a:gd name="connsiteY4" fmla="*/ 187713 h 250236"/>
              <a:gd name="connsiteX5" fmla="*/ 1101969 w 1852246"/>
              <a:gd name="connsiteY5" fmla="*/ 15775 h 250236"/>
              <a:gd name="connsiteX6" fmla="*/ 1383323 w 1852246"/>
              <a:gd name="connsiteY6" fmla="*/ 187713 h 250236"/>
              <a:gd name="connsiteX7" fmla="*/ 1649046 w 1852246"/>
              <a:gd name="connsiteY7" fmla="*/ 15775 h 250236"/>
              <a:gd name="connsiteX8" fmla="*/ 1852246 w 1852246"/>
              <a:gd name="connsiteY8" fmla="*/ 78298 h 250236"/>
              <a:gd name="connsiteX0" fmla="*/ 0 w 1852246"/>
              <a:gd name="connsiteY0" fmla="*/ 250236 h 250236"/>
              <a:gd name="connsiteX1" fmla="*/ 218831 w 1852246"/>
              <a:gd name="connsiteY1" fmla="*/ 144 h 250236"/>
              <a:gd name="connsiteX2" fmla="*/ 390769 w 1852246"/>
              <a:gd name="connsiteY2" fmla="*/ 211159 h 250236"/>
              <a:gd name="connsiteX3" fmla="*/ 656492 w 1852246"/>
              <a:gd name="connsiteY3" fmla="*/ 7959 h 250236"/>
              <a:gd name="connsiteX4" fmla="*/ 859692 w 1852246"/>
              <a:gd name="connsiteY4" fmla="*/ 187713 h 250236"/>
              <a:gd name="connsiteX5" fmla="*/ 1101969 w 1852246"/>
              <a:gd name="connsiteY5" fmla="*/ 15775 h 250236"/>
              <a:gd name="connsiteX6" fmla="*/ 1383323 w 1852246"/>
              <a:gd name="connsiteY6" fmla="*/ 187713 h 250236"/>
              <a:gd name="connsiteX7" fmla="*/ 1649046 w 1852246"/>
              <a:gd name="connsiteY7" fmla="*/ 15775 h 250236"/>
              <a:gd name="connsiteX8" fmla="*/ 1852246 w 1852246"/>
              <a:gd name="connsiteY8" fmla="*/ 78298 h 250236"/>
              <a:gd name="connsiteX0" fmla="*/ 0 w 1844658"/>
              <a:gd name="connsiteY0" fmla="*/ 231161 h 231161"/>
              <a:gd name="connsiteX1" fmla="*/ 211243 w 1844658"/>
              <a:gd name="connsiteY1" fmla="*/ 40 h 231161"/>
              <a:gd name="connsiteX2" fmla="*/ 383181 w 1844658"/>
              <a:gd name="connsiteY2" fmla="*/ 211055 h 231161"/>
              <a:gd name="connsiteX3" fmla="*/ 648904 w 1844658"/>
              <a:gd name="connsiteY3" fmla="*/ 7855 h 231161"/>
              <a:gd name="connsiteX4" fmla="*/ 852104 w 1844658"/>
              <a:gd name="connsiteY4" fmla="*/ 187609 h 231161"/>
              <a:gd name="connsiteX5" fmla="*/ 1094381 w 1844658"/>
              <a:gd name="connsiteY5" fmla="*/ 15671 h 231161"/>
              <a:gd name="connsiteX6" fmla="*/ 1375735 w 1844658"/>
              <a:gd name="connsiteY6" fmla="*/ 187609 h 231161"/>
              <a:gd name="connsiteX7" fmla="*/ 1641458 w 1844658"/>
              <a:gd name="connsiteY7" fmla="*/ 15671 h 231161"/>
              <a:gd name="connsiteX8" fmla="*/ 1844658 w 1844658"/>
              <a:gd name="connsiteY8" fmla="*/ 78194 h 231161"/>
              <a:gd name="connsiteX0" fmla="*/ 0 w 1844658"/>
              <a:gd name="connsiteY0" fmla="*/ 231161 h 231161"/>
              <a:gd name="connsiteX1" fmla="*/ 211243 w 1844658"/>
              <a:gd name="connsiteY1" fmla="*/ 40 h 231161"/>
              <a:gd name="connsiteX2" fmla="*/ 383181 w 1844658"/>
              <a:gd name="connsiteY2" fmla="*/ 211055 h 231161"/>
              <a:gd name="connsiteX3" fmla="*/ 648904 w 1844658"/>
              <a:gd name="connsiteY3" fmla="*/ 7855 h 231161"/>
              <a:gd name="connsiteX4" fmla="*/ 852104 w 1844658"/>
              <a:gd name="connsiteY4" fmla="*/ 187609 h 231161"/>
              <a:gd name="connsiteX5" fmla="*/ 1094381 w 1844658"/>
              <a:gd name="connsiteY5" fmla="*/ 15671 h 231161"/>
              <a:gd name="connsiteX6" fmla="*/ 1375735 w 1844658"/>
              <a:gd name="connsiteY6" fmla="*/ 187609 h 231161"/>
              <a:gd name="connsiteX7" fmla="*/ 1641458 w 1844658"/>
              <a:gd name="connsiteY7" fmla="*/ 15671 h 231161"/>
              <a:gd name="connsiteX8" fmla="*/ 1844658 w 1844658"/>
              <a:gd name="connsiteY8" fmla="*/ 78194 h 231161"/>
              <a:gd name="connsiteX0" fmla="*/ 0 w 1867423"/>
              <a:gd name="connsiteY0" fmla="*/ 189469 h 211105"/>
              <a:gd name="connsiteX1" fmla="*/ 234008 w 1867423"/>
              <a:gd name="connsiteY1" fmla="*/ 84 h 211105"/>
              <a:gd name="connsiteX2" fmla="*/ 405946 w 1867423"/>
              <a:gd name="connsiteY2" fmla="*/ 211099 h 211105"/>
              <a:gd name="connsiteX3" fmla="*/ 671669 w 1867423"/>
              <a:gd name="connsiteY3" fmla="*/ 7899 h 211105"/>
              <a:gd name="connsiteX4" fmla="*/ 874869 w 1867423"/>
              <a:gd name="connsiteY4" fmla="*/ 187653 h 211105"/>
              <a:gd name="connsiteX5" fmla="*/ 1117146 w 1867423"/>
              <a:gd name="connsiteY5" fmla="*/ 15715 h 211105"/>
              <a:gd name="connsiteX6" fmla="*/ 1398500 w 1867423"/>
              <a:gd name="connsiteY6" fmla="*/ 187653 h 211105"/>
              <a:gd name="connsiteX7" fmla="*/ 1664223 w 1867423"/>
              <a:gd name="connsiteY7" fmla="*/ 15715 h 211105"/>
              <a:gd name="connsiteX8" fmla="*/ 1867423 w 1867423"/>
              <a:gd name="connsiteY8" fmla="*/ 78238 h 211105"/>
              <a:gd name="connsiteX0" fmla="*/ 0 w 1867423"/>
              <a:gd name="connsiteY0" fmla="*/ 155940 h 211724"/>
              <a:gd name="connsiteX1" fmla="*/ 234008 w 1867423"/>
              <a:gd name="connsiteY1" fmla="*/ 703 h 211724"/>
              <a:gd name="connsiteX2" fmla="*/ 405946 w 1867423"/>
              <a:gd name="connsiteY2" fmla="*/ 211718 h 211724"/>
              <a:gd name="connsiteX3" fmla="*/ 671669 w 1867423"/>
              <a:gd name="connsiteY3" fmla="*/ 8518 h 211724"/>
              <a:gd name="connsiteX4" fmla="*/ 874869 w 1867423"/>
              <a:gd name="connsiteY4" fmla="*/ 188272 h 211724"/>
              <a:gd name="connsiteX5" fmla="*/ 1117146 w 1867423"/>
              <a:gd name="connsiteY5" fmla="*/ 16334 h 211724"/>
              <a:gd name="connsiteX6" fmla="*/ 1398500 w 1867423"/>
              <a:gd name="connsiteY6" fmla="*/ 188272 h 211724"/>
              <a:gd name="connsiteX7" fmla="*/ 1664223 w 1867423"/>
              <a:gd name="connsiteY7" fmla="*/ 16334 h 211724"/>
              <a:gd name="connsiteX8" fmla="*/ 1867423 w 1867423"/>
              <a:gd name="connsiteY8" fmla="*/ 78857 h 211724"/>
              <a:gd name="connsiteX0" fmla="*/ 0 w 1867423"/>
              <a:gd name="connsiteY0" fmla="*/ 155712 h 211496"/>
              <a:gd name="connsiteX1" fmla="*/ 234008 w 1867423"/>
              <a:gd name="connsiteY1" fmla="*/ 475 h 211496"/>
              <a:gd name="connsiteX2" fmla="*/ 405946 w 1867423"/>
              <a:gd name="connsiteY2" fmla="*/ 211490 h 211496"/>
              <a:gd name="connsiteX3" fmla="*/ 671669 w 1867423"/>
              <a:gd name="connsiteY3" fmla="*/ 8290 h 211496"/>
              <a:gd name="connsiteX4" fmla="*/ 874869 w 1867423"/>
              <a:gd name="connsiteY4" fmla="*/ 188044 h 211496"/>
              <a:gd name="connsiteX5" fmla="*/ 1117146 w 1867423"/>
              <a:gd name="connsiteY5" fmla="*/ 16106 h 211496"/>
              <a:gd name="connsiteX6" fmla="*/ 1398500 w 1867423"/>
              <a:gd name="connsiteY6" fmla="*/ 188044 h 211496"/>
              <a:gd name="connsiteX7" fmla="*/ 1664223 w 1867423"/>
              <a:gd name="connsiteY7" fmla="*/ 16106 h 211496"/>
              <a:gd name="connsiteX8" fmla="*/ 1867423 w 1867423"/>
              <a:gd name="connsiteY8" fmla="*/ 78629 h 211496"/>
              <a:gd name="connsiteX0" fmla="*/ 0 w 1867423"/>
              <a:gd name="connsiteY0" fmla="*/ 155773 h 215351"/>
              <a:gd name="connsiteX1" fmla="*/ 234008 w 1867423"/>
              <a:gd name="connsiteY1" fmla="*/ 536 h 215351"/>
              <a:gd name="connsiteX2" fmla="*/ 466653 w 1867423"/>
              <a:gd name="connsiteY2" fmla="*/ 215345 h 215351"/>
              <a:gd name="connsiteX3" fmla="*/ 671669 w 1867423"/>
              <a:gd name="connsiteY3" fmla="*/ 8351 h 215351"/>
              <a:gd name="connsiteX4" fmla="*/ 874869 w 1867423"/>
              <a:gd name="connsiteY4" fmla="*/ 188105 h 215351"/>
              <a:gd name="connsiteX5" fmla="*/ 1117146 w 1867423"/>
              <a:gd name="connsiteY5" fmla="*/ 16167 h 215351"/>
              <a:gd name="connsiteX6" fmla="*/ 1398500 w 1867423"/>
              <a:gd name="connsiteY6" fmla="*/ 188105 h 215351"/>
              <a:gd name="connsiteX7" fmla="*/ 1664223 w 1867423"/>
              <a:gd name="connsiteY7" fmla="*/ 16167 h 215351"/>
              <a:gd name="connsiteX8" fmla="*/ 1867423 w 1867423"/>
              <a:gd name="connsiteY8" fmla="*/ 78690 h 215351"/>
              <a:gd name="connsiteX0" fmla="*/ 0 w 1867423"/>
              <a:gd name="connsiteY0" fmla="*/ 162676 h 222253"/>
              <a:gd name="connsiteX1" fmla="*/ 234008 w 1867423"/>
              <a:gd name="connsiteY1" fmla="*/ 7439 h 222253"/>
              <a:gd name="connsiteX2" fmla="*/ 466653 w 1867423"/>
              <a:gd name="connsiteY2" fmla="*/ 222248 h 222253"/>
              <a:gd name="connsiteX3" fmla="*/ 713405 w 1867423"/>
              <a:gd name="connsiteY3" fmla="*/ 77 h 222253"/>
              <a:gd name="connsiteX4" fmla="*/ 874869 w 1867423"/>
              <a:gd name="connsiteY4" fmla="*/ 195008 h 222253"/>
              <a:gd name="connsiteX5" fmla="*/ 1117146 w 1867423"/>
              <a:gd name="connsiteY5" fmla="*/ 23070 h 222253"/>
              <a:gd name="connsiteX6" fmla="*/ 1398500 w 1867423"/>
              <a:gd name="connsiteY6" fmla="*/ 195008 h 222253"/>
              <a:gd name="connsiteX7" fmla="*/ 1664223 w 1867423"/>
              <a:gd name="connsiteY7" fmla="*/ 23070 h 222253"/>
              <a:gd name="connsiteX8" fmla="*/ 1867423 w 1867423"/>
              <a:gd name="connsiteY8" fmla="*/ 85593 h 222253"/>
              <a:gd name="connsiteX0" fmla="*/ 0 w 1867423"/>
              <a:gd name="connsiteY0" fmla="*/ 162639 h 222216"/>
              <a:gd name="connsiteX1" fmla="*/ 234008 w 1867423"/>
              <a:gd name="connsiteY1" fmla="*/ 7402 h 222216"/>
              <a:gd name="connsiteX2" fmla="*/ 466653 w 1867423"/>
              <a:gd name="connsiteY2" fmla="*/ 222211 h 222216"/>
              <a:gd name="connsiteX3" fmla="*/ 713405 w 1867423"/>
              <a:gd name="connsiteY3" fmla="*/ 40 h 222216"/>
              <a:gd name="connsiteX4" fmla="*/ 946959 w 1867423"/>
              <a:gd name="connsiteY4" fmla="*/ 202560 h 222216"/>
              <a:gd name="connsiteX5" fmla="*/ 1117146 w 1867423"/>
              <a:gd name="connsiteY5" fmla="*/ 23033 h 222216"/>
              <a:gd name="connsiteX6" fmla="*/ 1398500 w 1867423"/>
              <a:gd name="connsiteY6" fmla="*/ 194971 h 222216"/>
              <a:gd name="connsiteX7" fmla="*/ 1664223 w 1867423"/>
              <a:gd name="connsiteY7" fmla="*/ 23033 h 222216"/>
              <a:gd name="connsiteX8" fmla="*/ 1867423 w 1867423"/>
              <a:gd name="connsiteY8" fmla="*/ 85556 h 222216"/>
              <a:gd name="connsiteX0" fmla="*/ 0 w 1867423"/>
              <a:gd name="connsiteY0" fmla="*/ 162639 h 222216"/>
              <a:gd name="connsiteX1" fmla="*/ 234008 w 1867423"/>
              <a:gd name="connsiteY1" fmla="*/ 7402 h 222216"/>
              <a:gd name="connsiteX2" fmla="*/ 466653 w 1867423"/>
              <a:gd name="connsiteY2" fmla="*/ 222211 h 222216"/>
              <a:gd name="connsiteX3" fmla="*/ 713405 w 1867423"/>
              <a:gd name="connsiteY3" fmla="*/ 40 h 222216"/>
              <a:gd name="connsiteX4" fmla="*/ 946959 w 1867423"/>
              <a:gd name="connsiteY4" fmla="*/ 202560 h 222216"/>
              <a:gd name="connsiteX5" fmla="*/ 1189236 w 1867423"/>
              <a:gd name="connsiteY5" fmla="*/ 15445 h 222216"/>
              <a:gd name="connsiteX6" fmla="*/ 1398500 w 1867423"/>
              <a:gd name="connsiteY6" fmla="*/ 194971 h 222216"/>
              <a:gd name="connsiteX7" fmla="*/ 1664223 w 1867423"/>
              <a:gd name="connsiteY7" fmla="*/ 23033 h 222216"/>
              <a:gd name="connsiteX8" fmla="*/ 1867423 w 1867423"/>
              <a:gd name="connsiteY8" fmla="*/ 85556 h 222216"/>
              <a:gd name="connsiteX0" fmla="*/ 0 w 1867423"/>
              <a:gd name="connsiteY0" fmla="*/ 162639 h 222216"/>
              <a:gd name="connsiteX1" fmla="*/ 234008 w 1867423"/>
              <a:gd name="connsiteY1" fmla="*/ 7402 h 222216"/>
              <a:gd name="connsiteX2" fmla="*/ 466653 w 1867423"/>
              <a:gd name="connsiteY2" fmla="*/ 222211 h 222216"/>
              <a:gd name="connsiteX3" fmla="*/ 713405 w 1867423"/>
              <a:gd name="connsiteY3" fmla="*/ 40 h 222216"/>
              <a:gd name="connsiteX4" fmla="*/ 946959 w 1867423"/>
              <a:gd name="connsiteY4" fmla="*/ 202560 h 222216"/>
              <a:gd name="connsiteX5" fmla="*/ 1189236 w 1867423"/>
              <a:gd name="connsiteY5" fmla="*/ 15445 h 222216"/>
              <a:gd name="connsiteX6" fmla="*/ 1466795 w 1867423"/>
              <a:gd name="connsiteY6" fmla="*/ 206353 h 222216"/>
              <a:gd name="connsiteX7" fmla="*/ 1664223 w 1867423"/>
              <a:gd name="connsiteY7" fmla="*/ 23033 h 222216"/>
              <a:gd name="connsiteX8" fmla="*/ 1867423 w 1867423"/>
              <a:gd name="connsiteY8" fmla="*/ 85556 h 22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67423" h="222216">
                <a:moveTo>
                  <a:pt x="0" y="162639"/>
                </a:moveTo>
                <a:cubicBezTo>
                  <a:pt x="160323" y="128116"/>
                  <a:pt x="156233" y="-2527"/>
                  <a:pt x="234008" y="7402"/>
                </a:cubicBezTo>
                <a:cubicBezTo>
                  <a:pt x="311783" y="17331"/>
                  <a:pt x="386754" y="223438"/>
                  <a:pt x="466653" y="222211"/>
                </a:cubicBezTo>
                <a:cubicBezTo>
                  <a:pt x="546552" y="220984"/>
                  <a:pt x="633354" y="3315"/>
                  <a:pt x="713405" y="40"/>
                </a:cubicBezTo>
                <a:cubicBezTo>
                  <a:pt x="793456" y="-3235"/>
                  <a:pt x="867654" y="199993"/>
                  <a:pt x="946959" y="202560"/>
                </a:cubicBezTo>
                <a:cubicBezTo>
                  <a:pt x="1026264" y="205127"/>
                  <a:pt x="1102597" y="14813"/>
                  <a:pt x="1189236" y="15445"/>
                </a:cubicBezTo>
                <a:cubicBezTo>
                  <a:pt x="1275875" y="16077"/>
                  <a:pt x="1387631" y="205088"/>
                  <a:pt x="1466795" y="206353"/>
                </a:cubicBezTo>
                <a:cubicBezTo>
                  <a:pt x="1545959" y="207618"/>
                  <a:pt x="1593885" y="36059"/>
                  <a:pt x="1664223" y="23033"/>
                </a:cubicBezTo>
                <a:cubicBezTo>
                  <a:pt x="1734562" y="10007"/>
                  <a:pt x="1820645" y="127005"/>
                  <a:pt x="1867423" y="85556"/>
                </a:cubicBezTo>
              </a:path>
            </a:pathLst>
          </a:custGeom>
          <a:noFill/>
          <a:ln w="25400">
            <a:solidFill>
              <a:srgbClr val="FFC000"/>
            </a:solidFill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805354"/>
                      <a:gd name="connsiteY0" fmla="*/ 250236 h 250236"/>
                      <a:gd name="connsiteX1" fmla="*/ 218831 w 1805354"/>
                      <a:gd name="connsiteY1" fmla="*/ 144 h 250236"/>
                      <a:gd name="connsiteX2" fmla="*/ 390769 w 1805354"/>
                      <a:gd name="connsiteY2" fmla="*/ 211159 h 250236"/>
                      <a:gd name="connsiteX3" fmla="*/ 656492 w 1805354"/>
                      <a:gd name="connsiteY3" fmla="*/ 7959 h 250236"/>
                      <a:gd name="connsiteX4" fmla="*/ 859692 w 1805354"/>
                      <a:gd name="connsiteY4" fmla="*/ 187713 h 250236"/>
                      <a:gd name="connsiteX5" fmla="*/ 1101969 w 1805354"/>
                      <a:gd name="connsiteY5" fmla="*/ 15775 h 250236"/>
                      <a:gd name="connsiteX6" fmla="*/ 1383323 w 1805354"/>
                      <a:gd name="connsiteY6" fmla="*/ 187713 h 250236"/>
                      <a:gd name="connsiteX7" fmla="*/ 1649046 w 1805354"/>
                      <a:gd name="connsiteY7" fmla="*/ 15775 h 250236"/>
                      <a:gd name="connsiteX8" fmla="*/ 1805354 w 1805354"/>
                      <a:gd name="connsiteY8" fmla="*/ 109559 h 2502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805354" h="250236" extrusionOk="0">
                        <a:moveTo>
                          <a:pt x="0" y="250236"/>
                        </a:moveTo>
                        <a:cubicBezTo>
                          <a:pt x="60747" y="118513"/>
                          <a:pt x="144541" y="10096"/>
                          <a:pt x="218831" y="144"/>
                        </a:cubicBezTo>
                        <a:cubicBezTo>
                          <a:pt x="292274" y="-4618"/>
                          <a:pt x="299197" y="210448"/>
                          <a:pt x="390769" y="211159"/>
                        </a:cubicBezTo>
                        <a:cubicBezTo>
                          <a:pt x="448906" y="226921"/>
                          <a:pt x="575123" y="29636"/>
                          <a:pt x="656492" y="7959"/>
                        </a:cubicBezTo>
                        <a:cubicBezTo>
                          <a:pt x="717138" y="-5528"/>
                          <a:pt x="789528" y="188360"/>
                          <a:pt x="859692" y="187713"/>
                        </a:cubicBezTo>
                        <a:cubicBezTo>
                          <a:pt x="942860" y="190074"/>
                          <a:pt x="1024101" y="-3578"/>
                          <a:pt x="1101969" y="15775"/>
                        </a:cubicBezTo>
                        <a:cubicBezTo>
                          <a:pt x="1184207" y="15004"/>
                          <a:pt x="1286863" y="192685"/>
                          <a:pt x="1383323" y="187713"/>
                        </a:cubicBezTo>
                        <a:cubicBezTo>
                          <a:pt x="1473247" y="175749"/>
                          <a:pt x="1569859" y="41098"/>
                          <a:pt x="1649046" y="15775"/>
                        </a:cubicBezTo>
                        <a:cubicBezTo>
                          <a:pt x="1727188" y="7117"/>
                          <a:pt x="1774573" y="59088"/>
                          <a:pt x="1805354" y="10955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B418C25B-5D03-EA55-590E-8A3A794C05B4}"/>
              </a:ext>
            </a:extLst>
          </p:cNvPr>
          <p:cNvSpPr txBox="1"/>
          <p:nvPr/>
        </p:nvSpPr>
        <p:spPr>
          <a:xfrm>
            <a:off x="7149778" y="1748474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2800" b="1" dirty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B5F7528-24D7-B293-96D1-680C77B43BC4}"/>
              </a:ext>
            </a:extLst>
          </p:cNvPr>
          <p:cNvSpPr txBox="1"/>
          <p:nvPr/>
        </p:nvSpPr>
        <p:spPr>
          <a:xfrm>
            <a:off x="5141433" y="842210"/>
            <a:ext cx="4368068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Bezogen auf die Ausführungszeit können die Unterschiede „Sekunden vs. Tage“ bedeuten.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C1664FF-7021-DDB6-BCEB-1145A13D863B}"/>
              </a:ext>
            </a:extLst>
          </p:cNvPr>
          <p:cNvSpPr txBox="1"/>
          <p:nvPr/>
        </p:nvSpPr>
        <p:spPr>
          <a:xfrm>
            <a:off x="9030673" y="22925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8592487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Optimierung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Optimierungen können unabhängig von den Daten erfolgen: </a:t>
            </a:r>
            <a:r>
              <a:rPr lang="de-DE" dirty="0" err="1">
                <a:solidFill>
                  <a:schemeClr val="accent1"/>
                </a:solidFill>
              </a:rPr>
              <a:t>Rewriting</a:t>
            </a:r>
            <a:endParaRPr lang="de-DE" dirty="0"/>
          </a:p>
          <a:p>
            <a:pPr lvl="1"/>
            <a:r>
              <a:rPr lang="de-DE" dirty="0"/>
              <a:t>Selektionsprädikate vereinfachen / früh anwenden</a:t>
            </a:r>
          </a:p>
          <a:p>
            <a:pPr lvl="1"/>
            <a:r>
              <a:rPr lang="de-DE" dirty="0"/>
              <a:t>Geschachtelte Anfragen entschachteln bzw. </a:t>
            </a:r>
            <a:r>
              <a:rPr lang="de-DE" dirty="0" err="1"/>
              <a:t>Joins</a:t>
            </a:r>
            <a:r>
              <a:rPr lang="de-DE" dirty="0"/>
              <a:t> explizit machen</a:t>
            </a:r>
          </a:p>
          <a:p>
            <a:pPr lvl="1"/>
            <a:r>
              <a:rPr lang="de-DE" dirty="0"/>
              <a:t>Vermeide Duplikate-Elimination, wenn möglich</a:t>
            </a:r>
          </a:p>
          <a:p>
            <a:r>
              <a:rPr lang="de-DE" dirty="0"/>
              <a:t>Datenabhängige Optimierung: </a:t>
            </a:r>
            <a:r>
              <a:rPr lang="de-DE" dirty="0" err="1">
                <a:solidFill>
                  <a:schemeClr val="accent1"/>
                </a:solidFill>
              </a:rPr>
              <a:t>Optimiser</a:t>
            </a:r>
            <a:endParaRPr lang="de-DE" dirty="0"/>
          </a:p>
          <a:p>
            <a:pPr lvl="1"/>
            <a:r>
              <a:rPr lang="de-DE" dirty="0"/>
              <a:t>Kostenbasiert auf Basis der Daten bzw. statistisch relevanter Größen der DB</a:t>
            </a:r>
          </a:p>
          <a:p>
            <a:pPr lvl="1"/>
            <a:endParaRPr lang="de-DE" dirty="0"/>
          </a:p>
          <a:p>
            <a:r>
              <a:rPr lang="de-DE" dirty="0"/>
              <a:t>Hier nicht näher besprochen</a:t>
            </a:r>
          </a:p>
          <a:p>
            <a:pPr lvl="1"/>
            <a:r>
              <a:rPr lang="de-DE" dirty="0"/>
              <a:t>Minimierung einer Anfrage durch Elimination einer Unteranfrage</a:t>
            </a:r>
          </a:p>
          <a:p>
            <a:pPr lvl="1"/>
            <a:r>
              <a:rPr lang="de-DE" dirty="0"/>
              <a:t>Elimination eines teuren Operators</a:t>
            </a:r>
          </a:p>
          <a:p>
            <a:pPr lvl="1"/>
            <a:r>
              <a:rPr lang="de-DE" dirty="0"/>
              <a:t>Bestimmung relevanter Tabellen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129</a:t>
            </a:fld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0097770" y="1665066"/>
            <a:ext cx="1382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SQL Anfrage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0377142" y="2355946"/>
            <a:ext cx="82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Parser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9745976" y="3046826"/>
            <a:ext cx="2085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Rewriter</a:t>
            </a:r>
            <a:endParaRPr lang="de-DE" dirty="0"/>
          </a:p>
          <a:p>
            <a:pPr algn="ctr"/>
            <a:r>
              <a:rPr lang="de-DE" dirty="0"/>
              <a:t>(Datenunabhängige </a:t>
            </a:r>
          </a:p>
          <a:p>
            <a:pPr algn="ctr"/>
            <a:r>
              <a:rPr lang="de-DE" dirty="0"/>
              <a:t>Optimierung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67804" y="4291704"/>
            <a:ext cx="18420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Optimizer</a:t>
            </a:r>
            <a:r>
              <a:rPr lang="de-DE" dirty="0"/>
              <a:t> </a:t>
            </a:r>
          </a:p>
          <a:p>
            <a:pPr algn="ctr"/>
            <a:r>
              <a:rPr lang="de-DE" dirty="0"/>
              <a:t>(Datenabhängige </a:t>
            </a:r>
          </a:p>
          <a:p>
            <a:pPr algn="ctr"/>
            <a:r>
              <a:rPr lang="de-DE" dirty="0"/>
              <a:t>Optimierung)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0465491" y="5536582"/>
            <a:ext cx="646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Plan </a:t>
            </a:r>
          </a:p>
        </p:txBody>
      </p:sp>
      <p:cxnSp>
        <p:nvCxnSpPr>
          <p:cNvPr id="11" name="Gerade Verbindung mit Pfeil 10"/>
          <p:cNvCxnSpPr>
            <a:stCxn id="5" idx="2"/>
            <a:endCxn id="6" idx="0"/>
          </p:cNvCxnSpPr>
          <p:nvPr/>
        </p:nvCxnSpPr>
        <p:spPr>
          <a:xfrm>
            <a:off x="10788825" y="2034398"/>
            <a:ext cx="1" cy="32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6" idx="2"/>
            <a:endCxn id="7" idx="0"/>
          </p:cNvCxnSpPr>
          <p:nvPr/>
        </p:nvCxnSpPr>
        <p:spPr>
          <a:xfrm>
            <a:off x="10788826" y="2725278"/>
            <a:ext cx="0" cy="32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stCxn id="7" idx="2"/>
            <a:endCxn id="8" idx="0"/>
          </p:cNvCxnSpPr>
          <p:nvPr/>
        </p:nvCxnSpPr>
        <p:spPr>
          <a:xfrm>
            <a:off x="10788826" y="3970156"/>
            <a:ext cx="0" cy="32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stCxn id="8" idx="2"/>
            <a:endCxn id="9" idx="0"/>
          </p:cNvCxnSpPr>
          <p:nvPr/>
        </p:nvCxnSpPr>
        <p:spPr>
          <a:xfrm>
            <a:off x="10788826" y="5215034"/>
            <a:ext cx="0" cy="3215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5E3B7821-E308-0647-B014-6B52B096E0C1}"/>
              </a:ext>
            </a:extLst>
          </p:cNvPr>
          <p:cNvSpPr/>
          <p:nvPr/>
        </p:nvSpPr>
        <p:spPr>
          <a:xfrm>
            <a:off x="3693971" y="616491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M. Benedikt: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How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Can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Reasoners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Simplify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Database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Querying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Why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Haven’t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They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Done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Yet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)?   (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Invited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Talk at PODS 2018.)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FCCF4CC6-7E97-08B1-8E19-85E85EE2A9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6D1158E-783A-AD32-5132-8B333300CC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05963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Sequentieller vs. Wahlfreier Zugriff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Fortsetzung </a:t>
                </a:r>
                <a:r>
                  <a:rPr lang="de-DE" dirty="0" err="1"/>
                  <a:t>Travelstar</a:t>
                </a:r>
                <a:r>
                  <a:rPr lang="de-DE" dirty="0"/>
                  <a:t> Beispiel:</a:t>
                </a:r>
                <a:r>
                  <a:rPr lang="de-DE" dirty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de-DE" dirty="0"/>
                  <a:t>Lese 1000 Blöcke von je 8 KB (8MB)</a:t>
                </a: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Wahlfreier Zugriff: 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𝑟𝑎𝑛𝑑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=1000∙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14,33 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14</m:t>
                    </m:r>
                    <m:r>
                      <a:rPr lang="de-DE" b="0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330 </m:t>
                    </m:r>
                    <m:r>
                      <a:rPr lang="de-DE" i="1" dirty="0" err="1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>
                  <a:solidFill>
                    <a:schemeClr val="accent2"/>
                  </a:solidFill>
                </a:endParaRPr>
              </a:p>
              <a:p>
                <a:pPr lvl="1"/>
                <a:r>
                  <a:rPr lang="de-DE" dirty="0">
                    <a:solidFill>
                      <a:srgbClr val="FFC000"/>
                    </a:solidFill>
                  </a:rPr>
                  <a:t>Sequentieller Zugriff:</a:t>
                </a:r>
              </a:p>
              <a:p>
                <a:pPr lvl="2"/>
                <a:r>
                  <a:rPr lang="de-DE" dirty="0"/>
                  <a:t>63 Sektoren / Spur, Track-</a:t>
                </a:r>
                <a:r>
                  <a:rPr lang="de-DE" dirty="0" err="1"/>
                  <a:t>to</a:t>
                </a:r>
                <a:r>
                  <a:rPr lang="de-DE" dirty="0"/>
                  <a:t>-Track-Suchzeit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de-DE" dirty="0"/>
                  <a:t> (von einer Spur zur nächsten Spur):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1 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Ein Block mit 8 KB benötigt 16 Sektoren (8KB/512 B/Sektor): 16.000 Sektoren lesen </a:t>
                </a:r>
              </a:p>
              <a:p>
                <a:pPr lvl="2">
                  <a:buFont typeface="Zapf Dingbats"/>
                  <a:buChar char="➝"/>
                </a:pPr>
                <a:r>
                  <a:rPr lang="de-DE" dirty="0"/>
                  <a:t> Bei 63 Sektoren pro Spur macht das 16000/63 ≈ 254 Spuren</a:t>
                </a:r>
              </a:p>
              <a:p>
                <a:pPr lvl="2">
                  <a:tabLst>
                    <a:tab pos="877888" algn="l"/>
                    <a:tab pos="1730375" algn="l"/>
                    <a:tab pos="2706688" algn="l"/>
                    <a:tab pos="4352925" algn="l"/>
                    <a:tab pos="616743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𝑠𝑒𝑞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+1000</m:t>
                    </m:r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∙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+254∙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4,17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+1000∙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0,16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+254∙1 </m:t>
                    </m:r>
                    <m:r>
                      <a:rPr lang="de-DE" i="1" dirty="0" err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de-DE" i="1" dirty="0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428</m:t>
                    </m:r>
                    <m:r>
                      <a:rPr lang="de-DE" i="1" dirty="0" err="1" smtClean="0">
                        <a:solidFill>
                          <a:schemeClr val="accent2"/>
                        </a:solidFill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de-DE" dirty="0">
                    <a:solidFill>
                      <a:srgbClr val="FFC000"/>
                    </a:solidFill>
                  </a:rPr>
                  <a:t> </a:t>
                </a:r>
                <a:endParaRPr lang="de-DE" dirty="0">
                  <a:solidFill>
                    <a:schemeClr val="tx1"/>
                  </a:solidFill>
                </a:endParaRPr>
              </a:p>
              <a:p>
                <a:r>
                  <a:rPr lang="de-DE" dirty="0">
                    <a:solidFill>
                      <a:schemeClr val="accent2"/>
                    </a:solidFill>
                  </a:rPr>
                  <a:t>Einsicht</a:t>
                </a:r>
                <a:r>
                  <a:rPr lang="de-DE" dirty="0"/>
                  <a:t>: Sequentieller Zugriff </a:t>
                </a:r>
                <a:r>
                  <a:rPr lang="de-DE" b="1" dirty="0"/>
                  <a:t>viel</a:t>
                </a:r>
                <a:r>
                  <a:rPr lang="de-DE" dirty="0"/>
                  <a:t> schneller als wahlfreier ➝ Vermeide wahlfreie I/O, wenn möglich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428 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/14330 </m:t>
                    </m:r>
                    <m:r>
                      <a:rPr lang="de-DE" i="1" dirty="0" err="1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≈3%</m:t>
                    </m:r>
                  </m:oMath>
                </a14:m>
                <a:r>
                  <a:rPr lang="de-DE" dirty="0"/>
                  <a:t> einer 8MB Datei wahlfrei benötigt wird, kann man gleich die ganze Datei lesen, sofern Blöcke hintereinander stehen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442" b="-20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0E0F02-19F2-A982-9AB4-7973BF8921E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5FA8D-AB53-D69E-0C1A-F77DBB190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50683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Prädikatsvereinfachung (</a:t>
            </a:r>
            <a:r>
              <a:rPr lang="de-DE" dirty="0" err="1"/>
              <a:t>Rewriting</a:t>
            </a:r>
            <a:r>
              <a:rPr lang="de-DE" dirty="0"/>
              <a:t>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Beispiel: Schreibe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Einzelposten p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p.Steuern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 100 &lt; 5;</a:t>
            </a:r>
            <a:endParaRPr lang="de-DE" dirty="0"/>
          </a:p>
          <a:p>
            <a:pPr marL="312738" indent="0">
              <a:buNone/>
            </a:pPr>
            <a:r>
              <a:rPr lang="de-DE" dirty="0"/>
              <a:t>um in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Einzelposten p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p.Steuern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&lt; 0.05;</a:t>
            </a:r>
            <a:endParaRPr lang="de-DE" dirty="0"/>
          </a:p>
          <a:p>
            <a:endParaRPr lang="de-DE" dirty="0"/>
          </a:p>
          <a:p>
            <a:r>
              <a:rPr lang="de-DE" dirty="0"/>
              <a:t>Prädikatsvereinfachung ermöglicht Verwendung von Indices und vereinfacht die Erkennung von effizienten </a:t>
            </a:r>
            <a:r>
              <a:rPr lang="de-DE" dirty="0" err="1"/>
              <a:t>Join</a:t>
            </a:r>
            <a:r>
              <a:rPr lang="de-DE" dirty="0"/>
              <a:t>-Implementierungen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130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430483" y="2292108"/>
            <a:ext cx="1446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Non-</a:t>
            </a:r>
            <a:r>
              <a:rPr lang="de-DE" dirty="0" err="1">
                <a:solidFill>
                  <a:schemeClr val="accent1"/>
                </a:solidFill>
              </a:rPr>
              <a:t>Sargable</a:t>
            </a:r>
            <a:endParaRPr lang="de-DE" baseline="30000" dirty="0">
              <a:solidFill>
                <a:schemeClr val="accent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430483" y="3708470"/>
            <a:ext cx="1036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Sargable</a:t>
            </a:r>
            <a:r>
              <a:rPr lang="de-DE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6C7CD4D-C161-DEB5-C638-F9A0482726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841FA0-6D74-E872-6FDF-164BABB0DA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1AACDBF7-400F-2E62-0D94-37EA11286218}"/>
              </a:ext>
            </a:extLst>
          </p:cNvPr>
          <p:cNvSpPr/>
          <p:nvPr/>
        </p:nvSpPr>
        <p:spPr>
          <a:xfrm>
            <a:off x="5367988" y="2006417"/>
            <a:ext cx="124990" cy="9407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FA38902F-1DC3-D5D4-2174-DAFBD9656D37}"/>
              </a:ext>
            </a:extLst>
          </p:cNvPr>
          <p:cNvSpPr/>
          <p:nvPr/>
        </p:nvSpPr>
        <p:spPr>
          <a:xfrm>
            <a:off x="5367988" y="3422779"/>
            <a:ext cx="124990" cy="94071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69994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1" grpId="0" animBg="1"/>
      <p:bldP spid="12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Geschachtelte Anfragen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SQL bietet viele Wege, geschachtelte Anfrage zu schreiben</a:t>
            </a:r>
          </a:p>
          <a:p>
            <a:pPr lvl="1"/>
            <a:r>
              <a:rPr lang="de-DE" dirty="0"/>
              <a:t>Unkorrelierte Unteranfragen 		Korrelierte Unteranfragen</a:t>
            </a:r>
            <a:br>
              <a:rPr lang="de-DE" dirty="0"/>
            </a:br>
            <a:r>
              <a:rPr lang="de-DE" dirty="0"/>
              <a:t>➝ nur einmal auswerten			➝ für jedes Tupel auswerten</a:t>
            </a:r>
          </a:p>
          <a:p>
            <a:pPr marL="532867" lvl="2" indent="0">
              <a:buNone/>
            </a:pP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					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				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Kunden_ID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			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Kunden_ID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in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(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Kunden_ID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			  (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Kunden_ID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				   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Kunden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Name = 'IBM Corp.‘);	</a:t>
            </a:r>
            <a:r>
              <a:rPr lang="de-DE" sz="2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de-DE" sz="2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k.Kontostand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sz="2000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  <a:r>
              <a:rPr lang="de-DE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.Gesamtpreis</a:t>
            </a:r>
            <a:r>
              <a:rPr lang="de-DE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  <a:endParaRPr lang="de-DE" dirty="0"/>
          </a:p>
          <a:p>
            <a:endParaRPr lang="de-DE" dirty="0"/>
          </a:p>
          <a:p>
            <a:r>
              <a:rPr lang="de-DE" dirty="0"/>
              <a:t>Meist sind Unteranfragen nur syntaktische Varianten von </a:t>
            </a:r>
            <a:r>
              <a:rPr lang="de-DE" dirty="0" err="1"/>
              <a:t>Joins</a:t>
            </a:r>
            <a:endParaRPr lang="de-DE" dirty="0"/>
          </a:p>
          <a:p>
            <a:r>
              <a:rPr lang="de-DE" dirty="0" err="1"/>
              <a:t>Rewriting</a:t>
            </a:r>
            <a:r>
              <a:rPr lang="de-DE" dirty="0"/>
              <a:t>: </a:t>
            </a:r>
            <a:r>
              <a:rPr lang="de-DE" dirty="0" err="1"/>
              <a:t>Joins</a:t>
            </a:r>
            <a:r>
              <a:rPr lang="de-DE" dirty="0"/>
              <a:t> explizit machen für </a:t>
            </a:r>
            <a:r>
              <a:rPr lang="de-DE" dirty="0" err="1"/>
              <a:t>Join</a:t>
            </a:r>
            <a:r>
              <a:rPr lang="de-DE" dirty="0"/>
              <a:t>-Order-Optimierung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65EB7C0-95B2-369E-BA58-696F7E55E20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16718B3-95BA-C6F8-D607-978A7247DF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131</a:t>
            </a:fld>
            <a:endParaRPr lang="de-DE"/>
          </a:p>
        </p:txBody>
      </p:sp>
      <p:sp>
        <p:nvSpPr>
          <p:cNvPr id="7" name="Textfeld 5"/>
          <p:cNvSpPr txBox="1"/>
          <p:nvPr/>
        </p:nvSpPr>
        <p:spPr>
          <a:xfrm>
            <a:off x="3336088" y="6356352"/>
            <a:ext cx="53392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Won Kim. On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Optimizing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 SQL-like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Nested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Query. ACM TODS, vol. 7,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3,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1982</a:t>
            </a:r>
            <a:endParaRPr lang="de-DE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C7E071-716F-3BCA-2B04-15C959FF7ADA}"/>
              </a:ext>
            </a:extLst>
          </p:cNvPr>
          <p:cNvCxnSpPr/>
          <p:nvPr/>
        </p:nvCxnSpPr>
        <p:spPr>
          <a:xfrm>
            <a:off x="5736380" y="2105094"/>
            <a:ext cx="0" cy="2236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67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Zusätzliche Verbundprädikate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Implizite Verbundprädikate wie in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A, B, C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A.a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B.b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B.b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C.c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de-DE" dirty="0"/>
          </a:p>
          <a:p>
            <a:pPr marL="312738" indent="0">
              <a:buNone/>
            </a:pPr>
            <a:r>
              <a:rPr lang="de-DE" dirty="0"/>
              <a:t>können explizit gemacht werden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A, B, C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A.a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B.b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B.b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C.c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</a:t>
            </a:r>
            <a:r>
              <a:rPr lang="de-DE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C.c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de-DE" dirty="0"/>
          </a:p>
          <a:p>
            <a:r>
              <a:rPr lang="de-DE" dirty="0"/>
              <a:t>Hierdurch werden Pläne möglich wie </a:t>
            </a:r>
            <a:r>
              <a:rPr lang="de-DE" dirty="0">
                <a:solidFill>
                  <a:schemeClr val="accent1"/>
                </a:solidFill>
              </a:rPr>
              <a:t>(A ⋈ C) ⋈ B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132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071877-958A-22E0-0BAA-D59B62187D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DEFC9-E6BE-057C-7919-C79AF69D3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6315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52CD814-FCAB-BEC2-69A6-5EF48D375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Optimiser: </a:t>
            </a:r>
            <a:br>
              <a:rPr lang="en-DE" dirty="0"/>
            </a:br>
            <a:r>
              <a:rPr lang="en-DE" dirty="0"/>
              <a:t>Kostenbasierte Optimierung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8EFAAE-7CB1-F4D9-1A57-DDC777210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Anfragenoptimierer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4ACA6-62DC-A001-249A-193B398529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9CBB0-C4D9-887C-43D1-CA1198BAF3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950E4-D9FD-AD73-E80C-A3F5E71DEB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376875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Abschätzung der Ergebnisgröße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8757584" cy="4240848"/>
              </a:xfrm>
            </p:spPr>
            <p:txBody>
              <a:bodyPr/>
              <a:lstStyle/>
              <a:p>
                <a:r>
                  <a:rPr lang="de-DE" dirty="0"/>
                  <a:t>Betrachte Anfrageblock für SELECT-FROM-WHERE-Anfrage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/>
                  <a:t> Eingabetabellen im FROM</a:t>
                </a:r>
              </a:p>
              <a:p>
                <a:pPr lvl="1"/>
                <a:r>
                  <a:rPr lang="de-DE" b="0" dirty="0"/>
                  <a:t>Mit </a:t>
                </a:r>
                <a:r>
                  <a:rPr lang="de-DE" dirty="0"/>
                  <a:t>einer Projektion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𝑝𝑟𝑜𝑗𝐿𝑖𝑠𝑡</m:t>
                        </m:r>
                      </m:sub>
                    </m:sSub>
                  </m:oMath>
                </a14:m>
                <a:r>
                  <a:rPr lang="de-DE" dirty="0"/>
                  <a:t> im SELECT </a:t>
                </a:r>
              </a:p>
              <a:p>
                <a:pPr lvl="1"/>
                <a:r>
                  <a:rPr lang="de-DE" b="0" dirty="0"/>
                  <a:t>Mit einer Selektion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𝑝𝑟𝑒𝑑𝑖𝑐𝑎𝑡𝑒𝐿𝑖𝑠𝑡</m:t>
                        </m:r>
                      </m:sub>
                    </m:sSub>
                  </m:oMath>
                </a14:m>
                <a:r>
                  <a:rPr lang="de-DE" dirty="0"/>
                  <a:t> im WHERE</a:t>
                </a:r>
              </a:p>
              <a:p>
                <a:pPr lvl="1"/>
                <a:endParaRPr lang="de-DE" dirty="0"/>
              </a:p>
              <a:p>
                <a:r>
                  <a:rPr lang="de-DE" dirty="0"/>
                  <a:t>Abschätzung der Ergebnisgröße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de-DE" dirty="0"/>
                  <a:t> durch</a:t>
                </a:r>
              </a:p>
              <a:p>
                <a:pPr marL="799300" lvl="3" indent="0">
                  <a:buNone/>
                </a:pPr>
                <a:endParaRPr lang="de-DE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∙…∙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de-DE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de-DE" dirty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sel</m:t>
                      </m:r>
                      <m:d>
                        <m:dPr>
                          <m:ctrlP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 err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𝑝𝑟𝑒𝑑𝑖𝑐𝑎𝑡</m:t>
                          </m:r>
                          <m:r>
                            <a:rPr lang="de-DE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𝑒𝐿𝑖𝑠𝑡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/>
                <a:r>
                  <a:rPr lang="de-DE" dirty="0"/>
                  <a:t>wobei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…,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Größe der Eingabetabellen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𝑝𝑟𝑒𝑑𝑖𝑐𝑎𝑡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𝑒𝐿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𝑖𝑠𝑡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b="1" dirty="0"/>
                  <a:t>Selektivität </a:t>
                </a:r>
                <a:r>
                  <a:rPr lang="de-DE" dirty="0"/>
                  <a:t>von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8757584" cy="4240848"/>
              </a:xfrm>
              <a:blipFill>
                <a:blip r:embed="rId2"/>
                <a:stretch>
                  <a:fillRect l="-202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134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B3DAEC-23A5-C72F-A988-5B35C28E51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BDC45A-5B4A-A9F8-C547-3BC60F7CB1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01F51A1-EB50-9396-4BBA-B624FDAC9B51}"/>
              </a:ext>
            </a:extLst>
          </p:cNvPr>
          <p:cNvGrpSpPr/>
          <p:nvPr/>
        </p:nvGrpSpPr>
        <p:grpSpPr>
          <a:xfrm>
            <a:off x="9342950" y="1665066"/>
            <a:ext cx="2488725" cy="2431148"/>
            <a:chOff x="9473328" y="1898919"/>
            <a:chExt cx="2488725" cy="24311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2A643E8-B50B-E012-B48B-B886675600A4}"/>
                    </a:ext>
                  </a:extLst>
                </p:cNvPr>
                <p:cNvSpPr txBox="1"/>
                <p:nvPr/>
              </p:nvSpPr>
              <p:spPr>
                <a:xfrm>
                  <a:off x="9473328" y="3960735"/>
                  <a:ext cx="48308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2A643E8-B50B-E012-B48B-B886675600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73328" y="3960735"/>
                  <a:ext cx="483081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4962F53-0E88-2BE5-0F88-CFCF3E18EACE}"/>
                    </a:ext>
                  </a:extLst>
                </p:cNvPr>
                <p:cNvSpPr txBox="1"/>
                <p:nvPr/>
              </p:nvSpPr>
              <p:spPr>
                <a:xfrm>
                  <a:off x="10062136" y="3960735"/>
                  <a:ext cx="4884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34962F53-0E88-2BE5-0F88-CFCF3E18EA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62136" y="3960735"/>
                  <a:ext cx="48840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EE3D320-8C5E-AC28-DCF2-0CB5CF2A5980}"/>
                    </a:ext>
                  </a:extLst>
                </p:cNvPr>
                <p:cNvSpPr txBox="1"/>
                <p:nvPr/>
              </p:nvSpPr>
              <p:spPr>
                <a:xfrm>
                  <a:off x="10792451" y="3945045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2EE3D320-8C5E-AC28-DCF2-0CB5CF2A5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92451" y="3945045"/>
                  <a:ext cx="41068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B475859-F9A5-D585-6ED9-60ED1948FD25}"/>
                    </a:ext>
                  </a:extLst>
                </p:cNvPr>
                <p:cNvSpPr txBox="1"/>
                <p:nvPr/>
              </p:nvSpPr>
              <p:spPr>
                <a:xfrm>
                  <a:off x="11459543" y="3960735"/>
                  <a:ext cx="50251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7B475859-F9A5-D585-6ED9-60ED1948FD2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59543" y="3960735"/>
                  <a:ext cx="50251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A182104-3546-B4D5-3A17-77C76E6BAD31}"/>
                    </a:ext>
                  </a:extLst>
                </p:cNvPr>
                <p:cNvSpPr txBox="1"/>
                <p:nvPr/>
              </p:nvSpPr>
              <p:spPr>
                <a:xfrm>
                  <a:off x="10520653" y="3288451"/>
                  <a:ext cx="40267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×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A182104-3546-B4D5-3A17-77C76E6BAD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20653" y="3288451"/>
                  <a:ext cx="402674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814785-604F-2E10-3A96-B5CFCAD2AEA4}"/>
                    </a:ext>
                  </a:extLst>
                </p:cNvPr>
                <p:cNvSpPr txBox="1"/>
                <p:nvPr/>
              </p:nvSpPr>
              <p:spPr>
                <a:xfrm>
                  <a:off x="9978902" y="2593517"/>
                  <a:ext cx="1486176" cy="39074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𝑝𝑟𝑒𝑑𝑖𝑐𝑎𝑡𝑒𝐿𝑖𝑠𝑡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E814785-604F-2E10-3A96-B5CFCAD2AE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78902" y="2593517"/>
                  <a:ext cx="1486176" cy="390748"/>
                </a:xfrm>
                <a:prstGeom prst="rect">
                  <a:avLst/>
                </a:prstGeom>
                <a:blipFill>
                  <a:blip r:embed="rId8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91DE7C0-AA03-C4A5-EF97-9048FB125411}"/>
                    </a:ext>
                  </a:extLst>
                </p:cNvPr>
                <p:cNvSpPr txBox="1"/>
                <p:nvPr/>
              </p:nvSpPr>
              <p:spPr>
                <a:xfrm>
                  <a:off x="10188222" y="1898919"/>
                  <a:ext cx="1067536" cy="39164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𝑝𝑟𝑜𝑗𝐿𝑖𝑠𝑡</m:t>
                            </m:r>
                          </m:sub>
                        </m:sSub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91DE7C0-AA03-C4A5-EF97-9048FB1254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88222" y="1898919"/>
                  <a:ext cx="1067536" cy="391646"/>
                </a:xfrm>
                <a:prstGeom prst="rect">
                  <a:avLst/>
                </a:prstGeom>
                <a:blipFill>
                  <a:blip r:embed="rId9"/>
                  <a:stretch>
                    <a:fillRect b="-967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F6E3F5-5CAA-5F9B-CC35-FE0666169A64}"/>
                </a:ext>
              </a:extLst>
            </p:cNvPr>
            <p:cNvCxnSpPr>
              <a:stCxn id="9" idx="0"/>
              <a:endCxn id="15" idx="2"/>
            </p:cNvCxnSpPr>
            <p:nvPr/>
          </p:nvCxnSpPr>
          <p:spPr>
            <a:xfrm flipV="1">
              <a:off x="9714869" y="3657783"/>
              <a:ext cx="1007121" cy="302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7919A4-D845-16EE-3E9C-E1CA181342E0}"/>
                </a:ext>
              </a:extLst>
            </p:cNvPr>
            <p:cNvCxnSpPr>
              <a:cxnSpLocks/>
              <a:stCxn id="10" idx="0"/>
              <a:endCxn id="15" idx="2"/>
            </p:cNvCxnSpPr>
            <p:nvPr/>
          </p:nvCxnSpPr>
          <p:spPr>
            <a:xfrm flipV="1">
              <a:off x="10306338" y="3657783"/>
              <a:ext cx="415652" cy="302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4F29D88-7A58-8B07-1989-44099CDDF378}"/>
                </a:ext>
              </a:extLst>
            </p:cNvPr>
            <p:cNvCxnSpPr>
              <a:cxnSpLocks/>
              <a:stCxn id="14" idx="0"/>
              <a:endCxn id="15" idx="2"/>
            </p:cNvCxnSpPr>
            <p:nvPr/>
          </p:nvCxnSpPr>
          <p:spPr>
            <a:xfrm flipH="1" flipV="1">
              <a:off x="10721990" y="3657783"/>
              <a:ext cx="988808" cy="302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989EA71-DD90-E773-591D-932840C7FA1A}"/>
                </a:ext>
              </a:extLst>
            </p:cNvPr>
            <p:cNvCxnSpPr>
              <a:cxnSpLocks/>
              <a:stCxn id="15" idx="0"/>
              <a:endCxn id="16" idx="2"/>
            </p:cNvCxnSpPr>
            <p:nvPr/>
          </p:nvCxnSpPr>
          <p:spPr>
            <a:xfrm flipV="1">
              <a:off x="10721990" y="2984265"/>
              <a:ext cx="0" cy="3041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5337A06-0B29-00F9-7EE9-538ED55FF37A}"/>
                </a:ext>
              </a:extLst>
            </p:cNvPr>
            <p:cNvCxnSpPr>
              <a:cxnSpLocks/>
              <a:stCxn id="16" idx="0"/>
              <a:endCxn id="17" idx="2"/>
            </p:cNvCxnSpPr>
            <p:nvPr/>
          </p:nvCxnSpPr>
          <p:spPr>
            <a:xfrm flipV="1">
              <a:off x="10721990" y="2290565"/>
              <a:ext cx="0" cy="30295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12574012-7174-C890-F549-D03EC1E9519D}"/>
                </a:ext>
              </a:extLst>
            </p:cNvPr>
            <p:cNvCxnSpPr>
              <a:cxnSpLocks/>
              <a:stCxn id="13" idx="0"/>
              <a:endCxn id="15" idx="2"/>
            </p:cNvCxnSpPr>
            <p:nvPr/>
          </p:nvCxnSpPr>
          <p:spPr>
            <a:xfrm flipH="1" flipV="1">
              <a:off x="10721990" y="3657783"/>
              <a:ext cx="275806" cy="28726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ounded Rectangle 39">
              <a:extLst>
                <a:ext uri="{FF2B5EF4-FFF2-40B4-BE49-F238E27FC236}">
                  <a16:creationId xmlns:a16="http://schemas.microsoft.com/office/drawing/2014/main" id="{AE3D9FD8-7161-1491-7016-B8D11D7A97CD}"/>
                </a:ext>
              </a:extLst>
            </p:cNvPr>
            <p:cNvSpPr/>
            <p:nvPr/>
          </p:nvSpPr>
          <p:spPr>
            <a:xfrm>
              <a:off x="9954338" y="1898919"/>
              <a:ext cx="1510740" cy="1956644"/>
            </a:xfrm>
            <a:prstGeom prst="roundRect">
              <a:avLst>
                <a:gd name="adj" fmla="val 605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</p:grpSp>
    </p:spTree>
    <p:extLst>
      <p:ext uri="{BB962C8B-B14F-4D97-AF65-F5344CB8AC3E}">
        <p14:creationId xmlns:p14="http://schemas.microsoft.com/office/powerpoint/2010/main" val="17196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Tabellengrößen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3637105" cy="4240848"/>
          </a:xfrm>
        </p:spPr>
        <p:txBody>
          <a:bodyPr>
            <a:normAutofit/>
          </a:bodyPr>
          <a:lstStyle/>
          <a:p>
            <a:r>
              <a:rPr lang="de-DE" dirty="0"/>
              <a:t>Größe einer Tabelle über den Systemkatalog verfügbar </a:t>
            </a:r>
          </a:p>
          <a:p>
            <a:pPr lvl="1"/>
            <a:r>
              <a:rPr lang="de-DE" dirty="0"/>
              <a:t>Hier IBM DB2, Anzeige von</a:t>
            </a:r>
          </a:p>
          <a:p>
            <a:pPr lvl="2"/>
            <a:r>
              <a:rPr lang="de-DE" dirty="0"/>
              <a:t>Tabellenname</a:t>
            </a:r>
          </a:p>
          <a:p>
            <a:pPr lvl="2"/>
            <a:r>
              <a:rPr lang="de-DE" dirty="0"/>
              <a:t>Kardinalität</a:t>
            </a:r>
          </a:p>
          <a:p>
            <a:pPr lvl="2"/>
            <a:r>
              <a:rPr lang="de-DE" dirty="0"/>
              <a:t>Anzahl der Seiten im Speicher</a:t>
            </a:r>
          </a:p>
          <a:p>
            <a:pPr lvl="1"/>
            <a:r>
              <a:rPr lang="de-DE" dirty="0"/>
              <a:t>Vor Ausführung der Anfrage verfügbar</a:t>
            </a:r>
          </a:p>
          <a:p>
            <a:pPr lvl="2"/>
            <a:r>
              <a:rPr lang="de-DE" dirty="0"/>
              <a:t>Bei DB-Änderungen wird Tabelle aktualisiert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135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96730" y="1938161"/>
            <a:ext cx="7834945" cy="396775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db2 =&gt; 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select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TABNAME, CARD, NPAGES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db2 (cont.) =&gt; 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from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SYSCAT.TABLES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db2 (cont.) =&gt; </a:t>
            </a:r>
            <a:r>
              <a:rPr lang="en-US" b="1" dirty="0">
                <a:solidFill>
                  <a:schemeClr val="bg1"/>
                </a:solidFill>
                <a:latin typeface="Courier"/>
                <a:cs typeface="Courier"/>
              </a:rPr>
              <a:t>where</a:t>
            </a:r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 TABSCHEMA = 'TPCH';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TABNAME        CARD                 NPAGES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-------------- -------------------- --------------------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ORDERS         1500000              44331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CUSTOMER       150000               6747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NATION         25                   2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REGION         5                    1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PART           200000               7578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SUPPLIER       10000                406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PARTSUPP       800000               31679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LINEITEM       6001215              207888</a:t>
            </a:r>
          </a:p>
          <a:p>
            <a:r>
              <a:rPr lang="en-US" dirty="0">
                <a:solidFill>
                  <a:schemeClr val="bg1"/>
                </a:solidFill>
                <a:latin typeface="Courier"/>
                <a:cs typeface="Courier"/>
              </a:rPr>
              <a:t>8 record(s) selected.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5737DC0-D29A-78ED-A116-3A3C348B99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07DA45-2A64-9A00-2EB2-5F06BDA5D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90240158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Selektivität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Grobe Abschätzung durch Induktion über die Struktur des Anfrageblocks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= Anzahl verschiedener Werte von Attribut (Spalte)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in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sonst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func>
                                    <m:func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de-DE" b="0" i="0" smtClean="0">
                                          <a:latin typeface="Cambria Math" panose="02040503050406030204" pitchFamily="18" charset="0"/>
                                        </a:rPr>
                                        <m:t>max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{"/>
                                          <m:endChr m:val="}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de-DE" i="1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i="1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</m:d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𝐵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𝑆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</m:func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∧∃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                      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brk m:alnAt="7"/>
                                    </m:rP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𝐴𝑡𝑡𝑟</m:t>
                                      </m:r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𝑅𝑒𝑙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b="0" dirty="0" smtClean="0"/>
                                <m:t>entweder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oder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latin typeface="Cambria Math" panose="02040503050406030204" pitchFamily="18" charset="0"/>
                                </a:rPr>
                                <m:t>∃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sonst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∧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el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m:rPr>
                        <m:sty m:val="p"/>
                      </m:rPr>
                      <a:rPr lang="de-DE" i="0" dirty="0" err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∨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: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dirty="0" err="1">
                        <a:latin typeface="Cambria Math" panose="02040503050406030204" pitchFamily="18" charset="0"/>
                      </a:rPr>
                      <m:t>el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dirty="0" err="1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de-DE" dirty="0" err="1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⋅</m:t>
                    </m:r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55224" b="-4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136</a:t>
            </a:fld>
            <a:endParaRPr lang="de-DE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BE85D34-4944-DD41-8CF7-4A298841B522}"/>
              </a:ext>
            </a:extLst>
          </p:cNvPr>
          <p:cNvGrpSpPr/>
          <p:nvPr/>
        </p:nvGrpSpPr>
        <p:grpSpPr>
          <a:xfrm>
            <a:off x="9404029" y="2014807"/>
            <a:ext cx="990888" cy="418402"/>
            <a:chOff x="7130451" y="1062627"/>
            <a:chExt cx="990888" cy="418402"/>
          </a:xfrm>
        </p:grpSpPr>
        <p:sp>
          <p:nvSpPr>
            <p:cNvPr id="18" name="Cloud Callout 17">
              <a:extLst>
                <a:ext uri="{FF2B5EF4-FFF2-40B4-BE49-F238E27FC236}">
                  <a16:creationId xmlns:a16="http://schemas.microsoft.com/office/drawing/2014/main" id="{67E061C3-4949-4B44-83EE-EB62E984D587}"/>
                </a:ext>
              </a:extLst>
            </p:cNvPr>
            <p:cNvSpPr/>
            <p:nvPr/>
          </p:nvSpPr>
          <p:spPr>
            <a:xfrm rot="231418">
              <a:off x="7130451" y="1062627"/>
              <a:ext cx="990888" cy="418402"/>
            </a:xfrm>
            <a:prstGeom prst="cloudCallout">
              <a:avLst>
                <a:gd name="adj1" fmla="val -91374"/>
                <a:gd name="adj2" fmla="val 12077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FA7BE9E-90F6-9641-858A-3AAA3B6392F1}"/>
                </a:ext>
              </a:extLst>
            </p:cNvPr>
            <p:cNvSpPr/>
            <p:nvPr/>
          </p:nvSpPr>
          <p:spPr>
            <a:xfrm>
              <a:off x="7162806" y="1074726"/>
              <a:ext cx="9267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Woher?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2302D8-9A49-CB44-8B1F-303A1A313549}"/>
              </a:ext>
            </a:extLst>
          </p:cNvPr>
          <p:cNvGrpSpPr/>
          <p:nvPr/>
        </p:nvGrpSpPr>
        <p:grpSpPr>
          <a:xfrm>
            <a:off x="8035249" y="2944147"/>
            <a:ext cx="1481667" cy="511954"/>
            <a:chOff x="7264604" y="1213287"/>
            <a:chExt cx="1481667" cy="511954"/>
          </a:xfrm>
        </p:grpSpPr>
        <p:sp>
          <p:nvSpPr>
            <p:cNvPr id="21" name="Cloud Callout 20">
              <a:extLst>
                <a:ext uri="{FF2B5EF4-FFF2-40B4-BE49-F238E27FC236}">
                  <a16:creationId xmlns:a16="http://schemas.microsoft.com/office/drawing/2014/main" id="{D0BA7C3D-162B-3D49-86F8-85A201CE967B}"/>
                </a:ext>
              </a:extLst>
            </p:cNvPr>
            <p:cNvSpPr/>
            <p:nvPr/>
          </p:nvSpPr>
          <p:spPr>
            <a:xfrm rot="231418">
              <a:off x="7264604" y="1213287"/>
              <a:ext cx="1481667" cy="511954"/>
            </a:xfrm>
            <a:prstGeom prst="cloudCallout">
              <a:avLst>
                <a:gd name="adj1" fmla="val -101725"/>
                <a:gd name="adj2" fmla="val 12919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2B5910E-1818-494F-A26D-161AF0034B0F}"/>
                    </a:ext>
                  </a:extLst>
                </p:cNvPr>
                <p:cNvSpPr/>
                <p:nvPr/>
              </p:nvSpPr>
              <p:spPr>
                <a:xfrm>
                  <a:off x="7388121" y="1220488"/>
                  <a:ext cx="1234632" cy="4851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Warum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A2B5910E-1818-494F-A26D-161AF0034B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88121" y="1220488"/>
                  <a:ext cx="1234632" cy="485197"/>
                </a:xfrm>
                <a:prstGeom prst="rect">
                  <a:avLst/>
                </a:prstGeom>
                <a:blipFill>
                  <a:blip r:embed="rId4"/>
                  <a:stretch>
                    <a:fillRect l="-4082" r="-4082" b="-769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2460A-3958-A221-C34C-58471AE8AB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DE94D-196E-487D-502E-6DB89D0B2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2264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Verbesserung der Selektivitätsabschätzung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rgbClr val="FFC000"/>
                </a:solidFill>
              </a:rPr>
              <a:t>Annahmen</a:t>
            </a:r>
          </a:p>
          <a:p>
            <a:pPr lvl="1"/>
            <a:r>
              <a:rPr lang="de-DE" dirty="0"/>
              <a:t>Gleichverteilung der Datenwerte in einer Spalte</a:t>
            </a:r>
          </a:p>
          <a:p>
            <a:pPr lvl="1"/>
            <a:r>
              <a:rPr lang="de-DE" dirty="0"/>
              <a:t>Unabhängigkeit zwischen einzelnen Prädikaten</a:t>
            </a:r>
          </a:p>
          <a:p>
            <a:pPr marL="457200" lvl="1" indent="0">
              <a:buNone/>
            </a:pPr>
            <a:endParaRPr lang="de-DE" dirty="0"/>
          </a:p>
          <a:p>
            <a:r>
              <a:rPr lang="de-DE" dirty="0"/>
              <a:t>Annahmen nicht immer gerechtfertigt</a:t>
            </a:r>
          </a:p>
          <a:p>
            <a:pPr marL="0" indent="0">
              <a:buNone/>
            </a:pPr>
            <a:endParaRPr lang="de-DE" dirty="0"/>
          </a:p>
          <a:p>
            <a:r>
              <a:rPr lang="de-DE" dirty="0"/>
              <a:t>Sammlung von Datenstatistiken (offline)</a:t>
            </a:r>
          </a:p>
          <a:p>
            <a:pPr lvl="1"/>
            <a:r>
              <a:rPr lang="de-DE" dirty="0"/>
              <a:t>Speicherung im Systemkatalog</a:t>
            </a:r>
          </a:p>
          <a:p>
            <a:pPr lvl="2"/>
            <a:r>
              <a:rPr lang="de-DE" dirty="0"/>
              <a:t>IBM DB2: RUNSTATS ON TABLE</a:t>
            </a:r>
          </a:p>
          <a:p>
            <a:pPr lvl="1"/>
            <a:r>
              <a:rPr lang="de-DE" dirty="0"/>
              <a:t>Meistverwendet: Histogramme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7B2B45-417B-99BF-1EDA-8CC634FA7B9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634AC-5903-4986-ED26-897E2C3CBF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1497353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7402C-03BA-6847-954A-A784E5735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Histogramme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A036A-96B4-C740-A719-923F226E97E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422642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Mit Histogrammen können echte Verteilungen von Werten einer Spalte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approximiert werden</a:t>
                </a:r>
              </a:p>
              <a:p>
                <a:pPr lvl="1"/>
                <a:r>
                  <a:rPr lang="de-DE" dirty="0"/>
                  <a:t>Wenn Domäne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endlich: </a:t>
                </a:r>
              </a:p>
              <a:p>
                <a:pPr lvl="2"/>
                <a:r>
                  <a:rPr lang="de-DE" dirty="0"/>
                  <a:t>Aufteilung nach möglichen Werten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mit eingeschränkter Beziehung zwischen den Werten</a:t>
                </a:r>
              </a:p>
              <a:p>
                <a:pPr lvl="1"/>
                <a:r>
                  <a:rPr lang="de-DE" dirty="0"/>
                  <a:t>Wenn Domäne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gegeben durch Zahlen: </a:t>
                </a:r>
              </a:p>
              <a:p>
                <a:pPr lvl="2"/>
                <a:r>
                  <a:rPr lang="de-DE" dirty="0"/>
                  <a:t>Aufteilung in angrenzende Intervalle mit Grenzwerten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Sammle statistische Parameter für jedes Intervall, z.B.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Anzahl Zeilen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bzw. mit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Anzahl verschiedener Werte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im Intervall </a:t>
                </a:r>
                <a14:m>
                  <m:oMath xmlns:m="http://schemas.openxmlformats.org/officeDocument/2006/math">
                    <m:d>
                      <m:dPr>
                        <m:endChr m:val="]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−1,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, </a:t>
                </a:r>
                <a:br>
                  <a:rPr lang="de-DE" dirty="0"/>
                </a:br>
                <a:r>
                  <a:rPr lang="de-DE" dirty="0"/>
                  <a:t>absolut oder relativ</a:t>
                </a:r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A6A036A-96B4-C740-A719-923F226E97E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422642" cy="4240848"/>
              </a:xfrm>
              <a:blipFill>
                <a:blip r:embed="rId2"/>
                <a:stretch>
                  <a:fillRect l="-2393" t="-2985" r="-22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35888-F3F4-0B42-A874-525847592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138</a:t>
            </a:fld>
            <a:endParaRPr lang="en-GB"/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D56359E5-4C5A-1545-B8E3-C805B2E0EA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" t="12224" r="8159" b="7096"/>
          <a:stretch/>
        </p:blipFill>
        <p:spPr>
          <a:xfrm>
            <a:off x="8336012" y="2281826"/>
            <a:ext cx="3495663" cy="3316310"/>
          </a:xfrm>
          <a:prstGeom prst="rect">
            <a:avLst/>
          </a:prstGeom>
        </p:spPr>
      </p:pic>
      <p:sp>
        <p:nvSpPr>
          <p:cNvPr id="7" name="Rechteck 4">
            <a:extLst>
              <a:ext uri="{FF2B5EF4-FFF2-40B4-BE49-F238E27FC236}">
                <a16:creationId xmlns:a16="http://schemas.microsoft.com/office/drawing/2014/main" id="{3AD428A4-E8E1-9341-A214-EF2033D2BDCE}"/>
              </a:ext>
            </a:extLst>
          </p:cNvPr>
          <p:cNvSpPr/>
          <p:nvPr/>
        </p:nvSpPr>
        <p:spPr>
          <a:xfrm>
            <a:off x="3609232" y="6322651"/>
            <a:ext cx="497283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Von MM-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Stat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CC BY-SA 3.0, https://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commons.wikimedia.org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de-DE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index.php?curid</a:t>
            </a:r>
            <a:r>
              <a:rPr lang="de-D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=10459764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2BD7DD8-19A2-8040-8E01-3EA5D4BF9BDA}"/>
              </a:ext>
            </a:extLst>
          </p:cNvPr>
          <p:cNvSpPr txBox="1"/>
          <p:nvPr/>
        </p:nvSpPr>
        <p:spPr>
          <a:xfrm>
            <a:off x="9445538" y="5598137"/>
            <a:ext cx="158639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Werte von Spalte </a:t>
            </a:r>
            <a:r>
              <a:rPr lang="de-DE" sz="1400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615C1EC7-4E2B-114B-A0E0-8BF58F3AC6F9}"/>
              </a:ext>
            </a:extLst>
          </p:cNvPr>
          <p:cNvSpPr txBox="1"/>
          <p:nvPr/>
        </p:nvSpPr>
        <p:spPr>
          <a:xfrm rot="16200000">
            <a:off x="7393955" y="3605326"/>
            <a:ext cx="155093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Relative Häufigkeit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096D1B-B325-257A-A699-F37AFA6A66B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888C069-C0A8-8B97-81C1-7A03AF92D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75803470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Histogramme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6784536" cy="4240848"/>
              </a:xfrm>
            </p:spPr>
            <p:txBody>
              <a:bodyPr/>
              <a:lstStyle/>
              <a:p>
                <a:r>
                  <a:rPr lang="de-DE" sz="2400" dirty="0"/>
                  <a:t>DB2: SYSCAT.COLDIST enthält Informationen wie</a:t>
                </a:r>
              </a:p>
              <a:p>
                <a:pPr lvl="2"/>
                <a:r>
                  <a:rPr lang="en-US" sz="2000" dirty="0"/>
                  <a:t>DB2: TYPE='Q' Quantile (cumulative), TYPE='F' Frequency</a:t>
                </a:r>
                <a:endParaRPr lang="de-DE" sz="2000" dirty="0"/>
              </a:p>
              <a:p>
                <a:pPr lvl="1"/>
                <a14:m>
                  <m:oMath xmlns:m="http://schemas.openxmlformats.org/officeDocument/2006/math">
                    <m:r>
                      <a:rPr lang="de-DE" sz="2100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sz="2100" dirty="0"/>
                  <a:t>-häufigste Werte (und deren Anzahl)</a:t>
                </a:r>
              </a:p>
              <a:p>
                <a:pPr lvl="1"/>
                <a:r>
                  <a:rPr lang="de-DE" sz="2100" dirty="0"/>
                  <a:t>Auch Anzahl der verschiedenen Werte pro Histogramm-Rasterplatz </a:t>
                </a:r>
                <a:r>
                  <a:rPr lang="de-DE" sz="2100" dirty="0" err="1"/>
                  <a:t>anfragbar</a:t>
                </a:r>
                <a:endParaRPr lang="de-DE" sz="2100" dirty="0"/>
              </a:p>
              <a:p>
                <a:endParaRPr lang="de-DE" sz="2400" dirty="0"/>
              </a:p>
              <a:p>
                <a:r>
                  <a:rPr lang="de-DE" sz="2400" dirty="0"/>
                  <a:t>Tatsächlich können Histogramme auch absichtlich gesetzt werden, um den Optimierer zu beeinflussen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6784536" cy="4240848"/>
              </a:xfrm>
              <a:blipFill>
                <a:blip r:embed="rId3"/>
                <a:stretch>
                  <a:fillRect l="-2617" t="-2985" r="-11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139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0A24DD1-1143-266A-8D97-065C91B432E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437C1-D80F-9EFE-2325-51935C843E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249416" y="276168"/>
            <a:ext cx="4582259" cy="562974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Courier"/>
                <a:cs typeface="Courier"/>
              </a:rPr>
              <a:t>select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SEQNO, COLVALUE, VALCOUNT</a:t>
            </a:r>
          </a:p>
          <a:p>
            <a:r>
              <a:rPr lang="fr-FR" b="1" dirty="0" err="1">
                <a:solidFill>
                  <a:schemeClr val="bg1"/>
                </a:solidFill>
                <a:latin typeface="Courier"/>
                <a:cs typeface="Courier"/>
              </a:rPr>
              <a:t>from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SYSCAT.COLDIST</a:t>
            </a:r>
          </a:p>
          <a:p>
            <a:r>
              <a:rPr lang="fr-FR" b="1" dirty="0" err="1">
                <a:solidFill>
                  <a:schemeClr val="bg1"/>
                </a:solidFill>
                <a:latin typeface="Courier"/>
                <a:cs typeface="Courier"/>
              </a:rPr>
              <a:t>where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TABNAME='LINEITEM’ </a:t>
            </a:r>
          </a:p>
          <a:p>
            <a:r>
              <a:rPr lang="fr-FR" b="1" dirty="0">
                <a:solidFill>
                  <a:schemeClr val="bg1"/>
                </a:solidFill>
                <a:latin typeface="Courier"/>
                <a:cs typeface="Courier"/>
              </a:rPr>
              <a:t>	and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COLNAME='L_EXTPRICE’ </a:t>
            </a:r>
            <a:br>
              <a:rPr lang="fr-FR" dirty="0">
                <a:solidFill>
                  <a:schemeClr val="bg1"/>
                </a:solidFill>
                <a:latin typeface="Courier"/>
                <a:cs typeface="Courier"/>
              </a:rPr>
            </a:b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	</a:t>
            </a:r>
            <a:r>
              <a:rPr lang="fr-FR" b="1" dirty="0">
                <a:solidFill>
                  <a:schemeClr val="bg1"/>
                </a:solidFill>
                <a:latin typeface="Courier"/>
                <a:cs typeface="Courier"/>
              </a:rPr>
              <a:t>and</a:t>
            </a:r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 TYPE='Q';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SEQNO COLVALUE          VALCOUNT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----- ----------------- --------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     +0000000000996.01 3001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2     +0000000004513.26 315064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3     +0000000007367.60 633128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4     +0000000011861.82 948192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5     +0000000015921.28 1263256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6     +0000000019922.76 1578320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7     +0000000024103.20 1896384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8     +0000000027733.58 2211448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9     +0000000031961.80 2526512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10    +0000000035584.72 2841576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11    +0000000039772.92 3159640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12    +0000000043395.75 3474704</a:t>
            </a:r>
          </a:p>
          <a:p>
            <a:r>
              <a:rPr lang="fr-FR" dirty="0">
                <a:solidFill>
                  <a:schemeClr val="bg1"/>
                </a:solidFill>
                <a:latin typeface="Courier"/>
                <a:cs typeface="Courier"/>
              </a:rPr>
              <a:t>13    +0000000047013.98 3789768</a:t>
            </a:r>
            <a:endParaRPr lang="en-US" dirty="0">
              <a:solidFill>
                <a:schemeClr val="bg1"/>
              </a:solidFill>
              <a:latin typeface="Courier"/>
              <a:cs typeface="Courier"/>
            </a:endParaRPr>
          </a:p>
        </p:txBody>
      </p:sp>
    </p:spTree>
    <p:extLst>
      <p:ext uri="{BB962C8B-B14F-4D97-AF65-F5344CB8AC3E}">
        <p14:creationId xmlns:p14="http://schemas.microsoft.com/office/powerpoint/2010/main" val="462915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Speichernetzwerk (Storage Area Network, SAN)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Block-basierter Netzwerkzugriff auf Speicher</a:t>
            </a:r>
          </a:p>
          <a:p>
            <a:pPr lvl="1"/>
            <a:r>
              <a:rPr lang="de-DE" dirty="0"/>
              <a:t>Als logische Platten betrachtet (Suche Block 4711 von Disk 42)</a:t>
            </a:r>
          </a:p>
          <a:p>
            <a:pPr lvl="2"/>
            <a:r>
              <a:rPr lang="de-DE" dirty="0"/>
              <a:t>SAN-Speichergeräte abstrahieren von RAID oder physikalischen Platten und zeigen sich dem DBMS als logische Platten</a:t>
            </a:r>
          </a:p>
          <a:p>
            <a:pPr lvl="2"/>
            <a:r>
              <a:rPr lang="de-DE" dirty="0"/>
              <a:t>Hardwarebeschleunigung und einfachere Verwaltung</a:t>
            </a:r>
          </a:p>
          <a:p>
            <a:r>
              <a:rPr lang="de-DE" dirty="0"/>
              <a:t>Üblicherweise lokale Netzwerke mit multiplen Servern, Speicherressourcen</a:t>
            </a:r>
          </a:p>
          <a:p>
            <a:pPr lvl="1"/>
            <a:r>
              <a:rPr lang="de-DE" dirty="0"/>
              <a:t>Bessere Fehlertoleranz und erhöhte Flexibilität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9CFE052-9017-CA08-964F-2079C96493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Alternative: Cloud-Speicher</a:t>
            </a:r>
          </a:p>
          <a:p>
            <a:pPr lvl="1"/>
            <a:r>
              <a:rPr lang="de-DE" dirty="0"/>
              <a:t>Cluster von vielen Standard-PCs (z.B. Google, Amazon)</a:t>
            </a:r>
          </a:p>
          <a:p>
            <a:pPr lvl="2"/>
            <a:r>
              <a:rPr lang="de-DE" dirty="0"/>
              <a:t>Systemkosten vs. Zuverlässigkeit und Performanz</a:t>
            </a:r>
          </a:p>
          <a:p>
            <a:pPr lvl="2"/>
            <a:r>
              <a:rPr lang="de-DE" dirty="0"/>
              <a:t>Verwendung massiver Replikation von Datenspeichern</a:t>
            </a:r>
          </a:p>
          <a:p>
            <a:pPr lvl="1"/>
            <a:r>
              <a:rPr lang="de-DE" dirty="0"/>
              <a:t>CPU-Zyklen und Disk-Kapazität als Service</a:t>
            </a:r>
          </a:p>
          <a:p>
            <a:pPr lvl="2"/>
            <a:r>
              <a:rPr lang="de-DE" dirty="0"/>
              <a:t>Amazons „Simple Storage System (S3)“</a:t>
            </a:r>
          </a:p>
          <a:p>
            <a:pPr lvl="3"/>
            <a:r>
              <a:rPr lang="de-DE" dirty="0"/>
              <a:t>Latenz: 100 </a:t>
            </a:r>
            <a:r>
              <a:rPr lang="de-DE" dirty="0" err="1"/>
              <a:t>ms</a:t>
            </a:r>
            <a:r>
              <a:rPr lang="de-DE" dirty="0"/>
              <a:t> bis 1s!</a:t>
            </a:r>
          </a:p>
          <a:p>
            <a:pPr lvl="3"/>
            <a:r>
              <a:rPr lang="de-DE" dirty="0"/>
              <a:t>Datenbank auf Basis von S3 entwickelt in 2008</a:t>
            </a:r>
          </a:p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F51BF2D-17F9-1547-6C60-9065CD5A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F8FDC4-0AE1-130E-9C28-1246FDE01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5599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Bessere Abschätzung der Selektivität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𝑀𝐶𝑉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-häufigsten (top-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) Werte in Spalte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einer Tabelle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𝑀𝐶𝐹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Häufigkeiten dieser Werte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𝑀𝐶𝐹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𝑣𝑎𝑙𝑢𝑒</m:t>
                        </m:r>
                      </m:e>
                    </m:d>
                  </m:oMath>
                </a14:m>
                <a:r>
                  <a:rPr lang="de-DE" dirty="0"/>
                  <a:t>: Zugriff auf Häufigkeit von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r>
                  <a:rPr lang="de-DE" dirty="0"/>
                  <a:t>, falls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𝑀𝐶𝑉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Verbesserte Abschätzung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err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𝑣𝑎𝑙𝑢𝑒</m:t>
                    </m:r>
                  </m:oMath>
                </a14:m>
                <a:r>
                  <a:rPr lang="de-DE" dirty="0"/>
                  <a:t>: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sel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𝑀𝐶𝐹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𝑣𝑎𝑙𝑢𝑒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𝑣𝑎𝑙𝑢𝑒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𝑀𝐶𝑉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de-DE" b="0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             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𝑣𝑎𝑙𝑢𝑒</m:t>
                              </m:r>
                              <m:r>
                                <a:rPr lang="de-DE" i="1" dirty="0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∉</m:t>
                              </m:r>
                              <m:r>
                                <a:rPr lang="de-DE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𝑀𝐶𝑉</m:t>
                              </m:r>
                              <m:d>
                                <m:dPr>
                                  <m:ctrlP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aber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∃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sonst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140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F299A4-FC3A-FC31-8AD7-0FB9750DAF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5D6D5C-0E99-1AE3-3F77-F18AAC202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772784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 für Projektion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Anfrage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𝑄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b>
                    </m:sSub>
                    <m:d>
                      <m:d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mit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de-DE" b="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Liste von Spalten</a:t>
                </a:r>
              </a:p>
              <a:p>
                <a:endParaRPr lang="de-DE" dirty="0"/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m:rPr>
                                      <m:brk m:alnAt="7"/>
                                    </m:r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d>
                                <m:d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  <m:r>
                                <m:rPr>
                                  <m:nor/>
                                </m:rPr>
                                <a:rPr lang="de-DE" b="0" i="0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mit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Duplikatseliminierung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)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falls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Schl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ü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sselattribut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e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)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von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in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</m:t>
                              </m:r>
                            </m:e>
                          </m:mr>
                          <m:m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ohne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dirty="0"/>
                                <m:t>Duplikateneliminierung</m:t>
                              </m:r>
                              <m:r>
                                <m:rPr>
                                  <m:nor/>
                                </m:rPr>
                                <a:rPr lang="de-DE" b="0" i="0" dirty="0" smtClean="0"/>
                                <m:t>                     </m:t>
                              </m:r>
                            </m:e>
                          </m:mr>
                          <m:mr>
                            <m:e>
                              <m:func>
                                <m:func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de-DE" b="0" i="0" smtClean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fName>
                                <m:e>
                                  <m:d>
                                    <m:dPr>
                                      <m:begChr m:val="{"/>
                                      <m:endChr m:val="}"/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|"/>
                                          <m:endChr m:val="|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𝑅</m:t>
                                          </m:r>
                                        </m:e>
                                      </m:d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nary>
                                        <m:naryPr>
                                          <m:chr m:val="∏"/>
                                          <m:supHide m:val="on"/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∈</m:t>
                                          </m:r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sub>
                                        <m:sup/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</a:rPr>
                                            <m:t>𝑉</m:t>
                                          </m:r>
                                          <m:d>
                                            <m:dPr>
                                              <m:ctrlP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𝐴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r>
                                                <a:rPr lang="de-DE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e>
                                          </m:d>
                                        </m:e>
                                      </m:nary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</m:e>
                                  </m:d>
                                </m:e>
                              </m:func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 dirty="0"/>
                                <m:t>sonst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141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44ECBF-CF9D-6DFE-86FA-5B15972B281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68FEC7-E816-06A6-BF33-3B6D3ED01D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738949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de-DE" sz="2800" dirty="0" err="1">
                <a:latin typeface="+mn-lt"/>
              </a:rPr>
              <a:t>Kardinalitätsabschätzungen</a:t>
            </a:r>
            <a:r>
              <a:rPr lang="de-DE" sz="2800" dirty="0">
                <a:latin typeface="+mn-lt"/>
              </a:rPr>
              <a:t> für Mengenoperationen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B2DC76-05FF-E54E-9DBE-250525BFA37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>
                  <a:defRPr/>
                </a:pPr>
                <a:r>
                  <a:rPr lang="de-DE" dirty="0"/>
                  <a:t>Abschätzung der Kardinalitäten für</a:t>
                </a:r>
              </a:p>
              <a:p>
                <a:pPr lvl="1">
                  <a:defRPr/>
                </a:pPr>
                <a:r>
                  <a:rPr lang="de-DE" dirty="0"/>
                  <a:t>Vereinigung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</m:oMath>
                </a14:m>
                <a:r>
                  <a:rPr lang="de-DE" dirty="0"/>
                  <a:t>):</a:t>
                </a:r>
              </a:p>
              <a:p>
                <a:pPr marL="258503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∪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>
                  <a:defRPr/>
                </a:pPr>
                <a:r>
                  <a:rPr lang="de-DE" dirty="0"/>
                  <a:t>Differenz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de-DE" dirty="0"/>
                  <a:t>):</a:t>
                </a:r>
              </a:p>
              <a:p>
                <a:pPr marL="258503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fName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</m:d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de-DE" dirty="0"/>
              </a:p>
              <a:p>
                <a:pPr lvl="1">
                  <a:defRPr/>
                </a:pPr>
                <a:r>
                  <a:rPr lang="de-DE" dirty="0"/>
                  <a:t>Kartesisches Produkt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de-DE" dirty="0"/>
                  <a:t>):</a:t>
                </a:r>
              </a:p>
              <a:p>
                <a:pPr marL="258503" lvl="1" indent="0"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d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D7B2DC76-05FF-E54E-9DBE-250525BFA37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liennummernplatzhalt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0D8E82D-73E4-BE4F-AEED-04EC4C9C480A}" type="slidenum">
              <a:rPr lang="de-DE" smtClean="0"/>
              <a:pPr>
                <a:defRPr/>
              </a:pPr>
              <a:t>142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F3DC2E-A3C9-3CC2-3E41-3E009D9201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719B5B-85B3-9565-F62D-7EF56866C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516537455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Kardinalitätsabschätzung für Join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5567529" cy="4240848"/>
              </a:xfrm>
            </p:spPr>
            <p:txBody>
              <a:bodyPr>
                <a:noAutofit/>
              </a:bodyPr>
              <a:lstStyle/>
              <a:p>
                <a:r>
                  <a:rPr lang="de-DE"/>
                  <a:t>Im Allgemeinen </a:t>
                </a:r>
                <a:r>
                  <a:rPr lang="de-DE">
                    <a:solidFill>
                      <a:srgbClr val="FFC000"/>
                    </a:solidFill>
                  </a:rPr>
                  <a:t>nicht-trivial</a:t>
                </a:r>
              </a:p>
              <a:p>
                <a:r>
                  <a:rPr lang="de-DE"/>
                  <a:t>Bei Fremdschlüsselbeziehungen wie folgt abschätzbar:</a:t>
                </a:r>
              </a:p>
              <a:p>
                <a:pPr lvl="1"/>
                <a:r>
                  <a:rPr lang="de-DE"/>
                  <a:t>Fremdschlüssel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/>
                  <a:t> auf Primärschlüssel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/>
                  <a:t> 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de-DE"/>
              </a:p>
              <a:p>
                <a:pPr lvl="1"/>
                <a:r>
                  <a:rPr lang="de-DE"/>
                  <a:t>Bei Fremdschlüssel auf sonstiges Attribut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br>
                  <a:rPr lang="de-DE" b="0" i="1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:br>
                  <a:rPr lang="de-DE" b="0" i="1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de-DE" b="0" i="1" smtClean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/>
                                <m:t>falls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Fremdschl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ü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ssel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auf</m:t>
                              </m:r>
                              <m:r>
                                <m:rPr>
                                  <m:nor/>
                                </m:rPr>
                                <a:rPr lang="de-DE" b="0" i="0" smtClean="0"/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mr>
                          <m:mr>
                            <m:e>
                              <m:f>
                                <m:fPr>
                                  <m:ctrlP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</m:d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de-DE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  <m:d>
                                    <m:dPr>
                                      <m:ctrlP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  <m:r>
                                        <a:rPr lang="de-DE" i="1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de-DE" b="0" i="1" smtClean="0">
                                          <a:solidFill>
                                            <a:schemeClr val="accent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d>
                                </m:den>
                              </m:f>
                            </m:e>
                            <m:e>
                              <m:r>
                                <m:rPr>
                                  <m:nor/>
                                </m:rPr>
                                <a:rPr lang="de-DE"/>
                                <m:t>falls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  <m:r>
                                <m:rPr>
                                  <m:nor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Fremdschl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ü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ssel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auf</m:t>
                              </m:r>
                              <m:r>
                                <m:rPr>
                                  <m:nor/>
                                </m:rPr>
                                <a:rPr lang="de-DE"/>
                                <m:t> 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de-DE">
                  <a:solidFill>
                    <a:schemeClr val="accent1"/>
                  </a:solidFill>
                </a:endParaRPr>
              </a:p>
              <a:p>
                <a:pPr lvl="2"/>
                <a:endParaRPr lang="de-DE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567529" cy="4240848"/>
              </a:xfrm>
              <a:blipFill>
                <a:blip r:embed="rId3"/>
                <a:stretch>
                  <a:fillRect l="-3189" t="-2985" r="-13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143</a:t>
            </a:fld>
            <a:endParaRPr lang="de-D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0BE07750-E077-E240-020D-35E5DD53AE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D40C8A5-5B6A-FE12-A009-BAC29D5A4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20B090-9447-0B2B-2966-8A6DCF0CA9F8}"/>
              </a:ext>
            </a:extLst>
          </p:cNvPr>
          <p:cNvSpPr txBox="1"/>
          <p:nvPr/>
        </p:nvSpPr>
        <p:spPr>
          <a:xfrm>
            <a:off x="6095650" y="2029685"/>
            <a:ext cx="5705408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 (</a:t>
            </a:r>
            <a:b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A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 not null primary key,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...);</a:t>
            </a:r>
          </a:p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S (</a:t>
            </a:r>
          </a:p>
          <a:p>
            <a:pPr marL="6350" lvl="2"/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A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 not null references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R(A), ...);</a:t>
            </a:r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F8420E-FCF4-928C-30AA-D04623D020C4}"/>
              </a:ext>
            </a:extLst>
          </p:cNvPr>
          <p:cNvSpPr txBox="1"/>
          <p:nvPr/>
        </p:nvSpPr>
        <p:spPr>
          <a:xfrm>
            <a:off x="7336374" y="3402113"/>
            <a:ext cx="4464684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 (</a:t>
            </a:r>
            <a:b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A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int,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...);</a:t>
            </a:r>
          </a:p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S (</a:t>
            </a:r>
          </a:p>
          <a:p>
            <a:pPr marL="6350" lvl="2"/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B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 references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R(A), ...);</a:t>
            </a:r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8BBE99-E2A7-9666-758E-085435B4032B}"/>
              </a:ext>
            </a:extLst>
          </p:cNvPr>
          <p:cNvSpPr txBox="1"/>
          <p:nvPr/>
        </p:nvSpPr>
        <p:spPr>
          <a:xfrm>
            <a:off x="7336374" y="4705585"/>
            <a:ext cx="4464684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R (</a:t>
            </a:r>
            <a:b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A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 references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S(B)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...);</a:t>
            </a:r>
          </a:p>
          <a:p>
            <a:pPr marL="6350" lvl="2"/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create table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S (</a:t>
            </a:r>
          </a:p>
          <a:p>
            <a:pPr marL="6350" lvl="2"/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   B </a:t>
            </a:r>
            <a:r>
              <a:rPr lang="en-GB" b="1"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lang="en-GB">
                <a:latin typeface="Courier New" panose="02070309020205020404" pitchFamily="49" charset="0"/>
                <a:cs typeface="Courier New" panose="02070309020205020404" pitchFamily="49" charset="0"/>
              </a:rPr>
              <a:t>, ...);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3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err="1"/>
              <a:t>Join</a:t>
            </a:r>
            <a:r>
              <a:rPr lang="de-DE" dirty="0"/>
              <a:t>-Optimierung: Es ist noch nicht alles gesagt...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Problem: Welche Reihenfolge beim </a:t>
                </a:r>
                <a:r>
                  <a:rPr lang="de-DE" dirty="0" err="1"/>
                  <a:t>Join</a:t>
                </a:r>
                <a:r>
                  <a:rPr lang="de-DE" dirty="0"/>
                  <a:t>?</a:t>
                </a:r>
              </a:p>
              <a:p>
                <a:r>
                  <a:rPr lang="de-DE" dirty="0"/>
                  <a:t>Beispiel</a:t>
                </a:r>
              </a:p>
              <a:p>
                <a:pPr lvl="1"/>
                <a:r>
                  <a:rPr lang="de-DE" dirty="0"/>
                  <a:t>Auflistung der möglichen Ausführungspläne, d.h. </a:t>
                </a:r>
                <a:br>
                  <a:rPr lang="de-DE" dirty="0"/>
                </a:br>
                <a:r>
                  <a:rPr lang="de-DE" dirty="0"/>
                  <a:t>alle 3-Wege-Join-Kombinationen bei </a:t>
                </a:r>
                <a:r>
                  <a:rPr lang="de-DE" dirty="0" err="1"/>
                  <a:t>Join</a:t>
                </a:r>
                <a:r>
                  <a:rPr lang="de-DE" dirty="0"/>
                  <a:t> über Relationen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144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50BFFDF-7C8D-D2F6-20F4-692725690BA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4370009-FF4C-F0B7-41EF-B2ECBE556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141DF85A-99D8-D9D8-5712-8D526FF08D48}"/>
              </a:ext>
            </a:extLst>
          </p:cNvPr>
          <p:cNvGrpSpPr/>
          <p:nvPr/>
        </p:nvGrpSpPr>
        <p:grpSpPr>
          <a:xfrm>
            <a:off x="2209729" y="3511925"/>
            <a:ext cx="7771842" cy="2393989"/>
            <a:chOff x="1779440" y="3292424"/>
            <a:chExt cx="7771842" cy="2393989"/>
          </a:xfrm>
        </p:grpSpPr>
        <p:grpSp>
          <p:nvGrpSpPr>
            <p:cNvPr id="287" name="Group 286">
              <a:extLst>
                <a:ext uri="{FF2B5EF4-FFF2-40B4-BE49-F238E27FC236}">
                  <a16:creationId xmlns:a16="http://schemas.microsoft.com/office/drawing/2014/main" id="{707FDDF6-226F-BF31-3B62-1BD37CC846C5}"/>
                </a:ext>
              </a:extLst>
            </p:cNvPr>
            <p:cNvGrpSpPr/>
            <p:nvPr/>
          </p:nvGrpSpPr>
          <p:grpSpPr>
            <a:xfrm>
              <a:off x="4438575" y="3293137"/>
              <a:ext cx="1125872" cy="2387909"/>
              <a:chOff x="4932849" y="3442089"/>
              <a:chExt cx="1125872" cy="2387909"/>
            </a:xfrm>
          </p:grpSpPr>
          <p:grpSp>
            <p:nvGrpSpPr>
              <p:cNvPr id="130" name="Group 129">
                <a:extLst>
                  <a:ext uri="{FF2B5EF4-FFF2-40B4-BE49-F238E27FC236}">
                    <a16:creationId xmlns:a16="http://schemas.microsoft.com/office/drawing/2014/main" id="{6F6BA5C5-CCD8-01E8-705A-FAAB2CC1F6BC}"/>
                  </a:ext>
                </a:extLst>
              </p:cNvPr>
              <p:cNvGrpSpPr/>
              <p:nvPr/>
            </p:nvGrpSpPr>
            <p:grpSpPr>
              <a:xfrm>
                <a:off x="4932849" y="3442089"/>
                <a:ext cx="1125872" cy="1178580"/>
                <a:chOff x="2240902" y="3442089"/>
                <a:chExt cx="1125872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1" name="TextBox 130">
                      <a:extLst>
                        <a:ext uri="{FF2B5EF4-FFF2-40B4-BE49-F238E27FC236}">
                          <a16:creationId xmlns:a16="http://schemas.microsoft.com/office/drawing/2014/main" id="{D20510B6-40F8-8084-904B-723A395DAC2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0902" y="4231156"/>
                      <a:ext cx="291233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31" name="TextBox 130">
                      <a:extLst>
                        <a:ext uri="{FF2B5EF4-FFF2-40B4-BE49-F238E27FC236}">
                          <a16:creationId xmlns:a16="http://schemas.microsoft.com/office/drawing/2014/main" id="{D20510B6-40F8-8084-904B-723A395DAC2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0902" y="4231156"/>
                      <a:ext cx="291233" cy="388800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EF98188B-C3F0-3728-9925-92E8E3879CC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1108" y="4231156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32" name="TextBox 131">
                      <a:extLst>
                        <a:ext uri="{FF2B5EF4-FFF2-40B4-BE49-F238E27FC236}">
                          <a16:creationId xmlns:a16="http://schemas.microsoft.com/office/drawing/2014/main" id="{EF98188B-C3F0-3728-9925-92E8E3879CC5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11108" y="4231156"/>
                      <a:ext cx="275364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 l="-1363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5E8F3663-D94F-B8FC-0118-2971EF2552C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14762" y="3831340"/>
                      <a:ext cx="252012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33" name="TextBox 132">
                      <a:extLst>
                        <a:ext uri="{FF2B5EF4-FFF2-40B4-BE49-F238E27FC236}">
                          <a16:creationId xmlns:a16="http://schemas.microsoft.com/office/drawing/2014/main" id="{5E8F3663-D94F-B8FC-0118-2971EF2552C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14762" y="3831340"/>
                      <a:ext cx="252012" cy="389513"/>
                    </a:xfrm>
                    <a:prstGeom prst="ellipse">
                      <a:avLst/>
                    </a:prstGeom>
                    <a:blipFill>
                      <a:blip r:embed="rId6"/>
                      <a:stretch>
                        <a:fillRect l="-200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C1CA91A9-0B97-CED8-9D53-AFACE70CF00F}"/>
                    </a:ext>
                  </a:extLst>
                </p:cNvPr>
                <p:cNvCxnSpPr>
                  <a:cxnSpLocks/>
                  <a:stCxn id="131" idx="7"/>
                  <a:endCxn id="141" idx="2"/>
                </p:cNvCxnSpPr>
                <p:nvPr/>
              </p:nvCxnSpPr>
              <p:spPr>
                <a:xfrm flipV="1">
                  <a:off x="2489485" y="4113774"/>
                  <a:ext cx="108162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20D0299F-F657-4CDF-7B34-163875EBDC83}"/>
                    </a:ext>
                  </a:extLst>
                </p:cNvPr>
                <p:cNvCxnSpPr>
                  <a:cxnSpLocks/>
                  <a:stCxn id="132" idx="1"/>
                  <a:endCxn id="141" idx="1"/>
                </p:cNvCxnSpPr>
                <p:nvPr/>
              </p:nvCxnSpPr>
              <p:spPr>
                <a:xfrm flipH="1" flipV="1">
                  <a:off x="2757273" y="4113774"/>
                  <a:ext cx="94161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9A4A44BA-6C9F-345C-D3C5-0EFDBFFB50EF}"/>
                    </a:ext>
                  </a:extLst>
                </p:cNvPr>
                <p:cNvCxnSpPr>
                  <a:cxnSpLocks/>
                  <a:stCxn id="141" idx="5"/>
                  <a:endCxn id="143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39397851-64E7-E86A-2EC5-6AB76CE0E22B}"/>
                    </a:ext>
                  </a:extLst>
                </p:cNvPr>
                <p:cNvCxnSpPr>
                  <a:cxnSpLocks/>
                  <a:stCxn id="133" idx="1"/>
                  <a:endCxn id="143" idx="1"/>
                </p:cNvCxnSpPr>
                <p:nvPr/>
              </p:nvCxnSpPr>
              <p:spPr>
                <a:xfrm flipH="1" flipV="1">
                  <a:off x="3042086" y="3706554"/>
                  <a:ext cx="109582" cy="18182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38" name="Group 137">
                  <a:extLst>
                    <a:ext uri="{FF2B5EF4-FFF2-40B4-BE49-F238E27FC236}">
                      <a16:creationId xmlns:a16="http://schemas.microsoft.com/office/drawing/2014/main" id="{D882500F-2F79-61E4-88C7-FB11A7058118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2" name="TextBox 141">
                        <a:extLst>
                          <a:ext uri="{FF2B5EF4-FFF2-40B4-BE49-F238E27FC236}">
                            <a16:creationId xmlns:a16="http://schemas.microsoft.com/office/drawing/2014/main" id="{EB08963B-589E-409D-1E0C-356DE4F66B7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42" name="TextBox 141">
                        <a:extLst>
                          <a:ext uri="{FF2B5EF4-FFF2-40B4-BE49-F238E27FC236}">
                            <a16:creationId xmlns:a16="http://schemas.microsoft.com/office/drawing/2014/main" id="{EB08963B-589E-409D-1E0C-356DE4F66B78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25000" r="-5000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43" name="TextBox 142">
                    <a:extLst>
                      <a:ext uri="{FF2B5EF4-FFF2-40B4-BE49-F238E27FC236}">
                        <a16:creationId xmlns:a16="http://schemas.microsoft.com/office/drawing/2014/main" id="{780AA731-C934-15D4-2987-D6928FBF27FC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39" name="Group 138">
                  <a:extLst>
                    <a:ext uri="{FF2B5EF4-FFF2-40B4-BE49-F238E27FC236}">
                      <a16:creationId xmlns:a16="http://schemas.microsoft.com/office/drawing/2014/main" id="{B3F6B885-FA69-9DF4-7B50-A1131714728B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40" name="TextBox 139">
                        <a:extLst>
                          <a:ext uri="{FF2B5EF4-FFF2-40B4-BE49-F238E27FC236}">
                            <a16:creationId xmlns:a16="http://schemas.microsoft.com/office/drawing/2014/main" id="{B5FF3EF0-6674-F637-0EC4-BF745499F9A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40" name="TextBox 139">
                        <a:extLst>
                          <a:ext uri="{FF2B5EF4-FFF2-40B4-BE49-F238E27FC236}">
                            <a16:creationId xmlns:a16="http://schemas.microsoft.com/office/drawing/2014/main" id="{B5FF3EF0-6674-F637-0EC4-BF745499F9AF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41" name="TextBox 140">
                    <a:extLst>
                      <a:ext uri="{FF2B5EF4-FFF2-40B4-BE49-F238E27FC236}">
                        <a16:creationId xmlns:a16="http://schemas.microsoft.com/office/drawing/2014/main" id="{9E47A945-846C-2329-8AC4-A277F7CAC034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12" name="Group 211">
                <a:extLst>
                  <a:ext uri="{FF2B5EF4-FFF2-40B4-BE49-F238E27FC236}">
                    <a16:creationId xmlns:a16="http://schemas.microsoft.com/office/drawing/2014/main" id="{919E6A26-61BF-3E74-13E3-1F73E15E9DDE}"/>
                  </a:ext>
                </a:extLst>
              </p:cNvPr>
              <p:cNvGrpSpPr/>
              <p:nvPr/>
            </p:nvGrpSpPr>
            <p:grpSpPr>
              <a:xfrm>
                <a:off x="4949342" y="4651418"/>
                <a:ext cx="1092886" cy="1178580"/>
                <a:chOff x="2514147" y="3449092"/>
                <a:chExt cx="1092886" cy="1178580"/>
              </a:xfrm>
            </p:grpSpPr>
            <p:cxnSp>
              <p:nvCxnSpPr>
                <p:cNvPr id="192" name="Straight Connector 191">
                  <a:extLst>
                    <a:ext uri="{FF2B5EF4-FFF2-40B4-BE49-F238E27FC236}">
                      <a16:creationId xmlns:a16="http://schemas.microsoft.com/office/drawing/2014/main" id="{9FAA748A-EEBD-8BAF-C58B-99E05BE407E4}"/>
                    </a:ext>
                  </a:extLst>
                </p:cNvPr>
                <p:cNvCxnSpPr>
                  <a:cxnSpLocks/>
                  <a:stCxn id="200" idx="7"/>
                  <a:endCxn id="199" idx="2"/>
                </p:cNvCxnSpPr>
                <p:nvPr/>
              </p:nvCxnSpPr>
              <p:spPr>
                <a:xfrm flipV="1">
                  <a:off x="2762730" y="3713557"/>
                  <a:ext cx="118216" cy="1473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Straight Connector 192">
                  <a:extLst>
                    <a:ext uri="{FF2B5EF4-FFF2-40B4-BE49-F238E27FC236}">
                      <a16:creationId xmlns:a16="http://schemas.microsoft.com/office/drawing/2014/main" id="{F4384897-8DD0-CD29-8969-658F9F370EB5}"/>
                    </a:ext>
                  </a:extLst>
                </p:cNvPr>
                <p:cNvCxnSpPr>
                  <a:cxnSpLocks/>
                  <a:stCxn id="207" idx="4"/>
                  <a:endCxn id="199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4" name="Group 193">
                  <a:extLst>
                    <a:ext uri="{FF2B5EF4-FFF2-40B4-BE49-F238E27FC236}">
                      <a16:creationId xmlns:a16="http://schemas.microsoft.com/office/drawing/2014/main" id="{A98A59AA-B964-DA50-4914-D2BB4D6042BD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8" name="TextBox 197">
                        <a:extLst>
                          <a:ext uri="{FF2B5EF4-FFF2-40B4-BE49-F238E27FC236}">
                            <a16:creationId xmlns:a16="http://schemas.microsoft.com/office/drawing/2014/main" id="{2FBB9519-74C3-8542-4865-088C493AF7D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98" name="TextBox 197">
                        <a:extLst>
                          <a:ext uri="{FF2B5EF4-FFF2-40B4-BE49-F238E27FC236}">
                            <a16:creationId xmlns:a16="http://schemas.microsoft.com/office/drawing/2014/main" id="{2FBB9519-74C3-8542-4865-088C493AF7D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9"/>
                        <a:stretch>
                          <a:fillRect l="-25000" r="-5000" b="-4545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99" name="TextBox 198">
                    <a:extLst>
                      <a:ext uri="{FF2B5EF4-FFF2-40B4-BE49-F238E27FC236}">
                        <a16:creationId xmlns:a16="http://schemas.microsoft.com/office/drawing/2014/main" id="{7876CCEF-73AF-E14F-A53A-2D8CD9283531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0" name="TextBox 199">
                      <a:extLst>
                        <a:ext uri="{FF2B5EF4-FFF2-40B4-BE49-F238E27FC236}">
                          <a16:creationId xmlns:a16="http://schemas.microsoft.com/office/drawing/2014/main" id="{72922DCB-EB98-9D70-C7C2-B309037BC8C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14147" y="3803873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00" name="TextBox 199">
                      <a:extLst>
                        <a:ext uri="{FF2B5EF4-FFF2-40B4-BE49-F238E27FC236}">
                          <a16:creationId xmlns:a16="http://schemas.microsoft.com/office/drawing/2014/main" id="{72922DCB-EB98-9D70-C7C2-B309037BC8C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14147" y="3803873"/>
                      <a:ext cx="291233" cy="389513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1" name="TextBox 200">
                      <a:extLst>
                        <a:ext uri="{FF2B5EF4-FFF2-40B4-BE49-F238E27FC236}">
                          <a16:creationId xmlns:a16="http://schemas.microsoft.com/office/drawing/2014/main" id="{9D04D55F-D27F-421D-DAD2-D7D7E7BEC0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1074" y="4238159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01" name="TextBox 200">
                      <a:extLst>
                        <a:ext uri="{FF2B5EF4-FFF2-40B4-BE49-F238E27FC236}">
                          <a16:creationId xmlns:a16="http://schemas.microsoft.com/office/drawing/2014/main" id="{9D04D55F-D27F-421D-DAD2-D7D7E7BEC0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81074" y="4238159"/>
                      <a:ext cx="275364" cy="389513"/>
                    </a:xfrm>
                    <a:prstGeom prst="ellipse">
                      <a:avLst/>
                    </a:prstGeom>
                    <a:blipFill>
                      <a:blip r:embed="rId10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02" name="TextBox 201">
                      <a:extLst>
                        <a:ext uri="{FF2B5EF4-FFF2-40B4-BE49-F238E27FC236}">
                          <a16:creationId xmlns:a16="http://schemas.microsoft.com/office/drawing/2014/main" id="{583C433E-137D-DCEE-D1D9-EF8D46B2C8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5021" y="4238159"/>
                      <a:ext cx="252012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02" name="TextBox 201">
                      <a:extLst>
                        <a:ext uri="{FF2B5EF4-FFF2-40B4-BE49-F238E27FC236}">
                          <a16:creationId xmlns:a16="http://schemas.microsoft.com/office/drawing/2014/main" id="{583C433E-137D-DCEE-D1D9-EF8D46B2C84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55021" y="4238159"/>
                      <a:ext cx="252012" cy="389513"/>
                    </a:xfrm>
                    <a:prstGeom prst="ellipse">
                      <a:avLst/>
                    </a:prstGeom>
                    <a:blipFill>
                      <a:blip r:embed="rId11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722F4EAB-C4FC-C81D-1448-393BD975B3B4}"/>
                    </a:ext>
                  </a:extLst>
                </p:cNvPr>
                <p:cNvCxnSpPr>
                  <a:cxnSpLocks/>
                  <a:stCxn id="201" idx="7"/>
                  <a:endCxn id="207" idx="2"/>
                </p:cNvCxnSpPr>
                <p:nvPr/>
              </p:nvCxnSpPr>
              <p:spPr>
                <a:xfrm flipV="1">
                  <a:off x="3016112" y="4120777"/>
                  <a:ext cx="113772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D3E2AB17-3BDA-BA03-D5B6-CE4FF8279BE4}"/>
                    </a:ext>
                  </a:extLst>
                </p:cNvPr>
                <p:cNvCxnSpPr>
                  <a:cxnSpLocks/>
                  <a:stCxn id="202" idx="1"/>
                  <a:endCxn id="207" idx="1"/>
                </p:cNvCxnSpPr>
                <p:nvPr/>
              </p:nvCxnSpPr>
              <p:spPr>
                <a:xfrm flipH="1" flipV="1">
                  <a:off x="3289510" y="4120777"/>
                  <a:ext cx="102417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5" name="Group 204">
                  <a:extLst>
                    <a:ext uri="{FF2B5EF4-FFF2-40B4-BE49-F238E27FC236}">
                      <a16:creationId xmlns:a16="http://schemas.microsoft.com/office/drawing/2014/main" id="{B9D2B386-BE7F-08DA-D9B1-7093424F7495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6" name="TextBox 205">
                        <a:extLst>
                          <a:ext uri="{FF2B5EF4-FFF2-40B4-BE49-F238E27FC236}">
                            <a16:creationId xmlns:a16="http://schemas.microsoft.com/office/drawing/2014/main" id="{62A138B2-2CC9-198F-2081-78B58C8E501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06" name="TextBox 205">
                        <a:extLst>
                          <a:ext uri="{FF2B5EF4-FFF2-40B4-BE49-F238E27FC236}">
                            <a16:creationId xmlns:a16="http://schemas.microsoft.com/office/drawing/2014/main" id="{62A138B2-2CC9-198F-2081-78B58C8E501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31579" r="-10526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07" name="TextBox 206">
                    <a:extLst>
                      <a:ext uri="{FF2B5EF4-FFF2-40B4-BE49-F238E27FC236}">
                        <a16:creationId xmlns:a16="http://schemas.microsoft.com/office/drawing/2014/main" id="{CF0FA345-6DFE-E4DA-1FCB-2300AE88B6E7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5" name="Group 284">
              <a:extLst>
                <a:ext uri="{FF2B5EF4-FFF2-40B4-BE49-F238E27FC236}">
                  <a16:creationId xmlns:a16="http://schemas.microsoft.com/office/drawing/2014/main" id="{4E6279C9-C38C-6645-0739-7AFD3F228FF1}"/>
                </a:ext>
              </a:extLst>
            </p:cNvPr>
            <p:cNvGrpSpPr/>
            <p:nvPr/>
          </p:nvGrpSpPr>
          <p:grpSpPr>
            <a:xfrm>
              <a:off x="7093969" y="3292424"/>
              <a:ext cx="1117938" cy="2386273"/>
              <a:chOff x="7627454" y="3441376"/>
              <a:chExt cx="1117938" cy="2386273"/>
            </a:xfrm>
          </p:grpSpPr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8F3AB8D4-DADD-F29B-3930-4ADE008B8C1C}"/>
                  </a:ext>
                </a:extLst>
              </p:cNvPr>
              <p:cNvGrpSpPr/>
              <p:nvPr/>
            </p:nvGrpSpPr>
            <p:grpSpPr>
              <a:xfrm>
                <a:off x="7627454" y="3441376"/>
                <a:ext cx="1117938" cy="1178580"/>
                <a:chOff x="2248836" y="3442089"/>
                <a:chExt cx="1117938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2EA2DC90-5A8E-1441-21CA-7387991FCA0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8836" y="4231156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59" name="TextBox 158">
                      <a:extLst>
                        <a:ext uri="{FF2B5EF4-FFF2-40B4-BE49-F238E27FC236}">
                          <a16:creationId xmlns:a16="http://schemas.microsoft.com/office/drawing/2014/main" id="{2EA2DC90-5A8E-1441-21CA-7387991FCA0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8836" y="4231156"/>
                      <a:ext cx="275364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 l="-1363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0" name="TextBox 159">
                      <a:extLst>
                        <a:ext uri="{FF2B5EF4-FFF2-40B4-BE49-F238E27FC236}">
                          <a16:creationId xmlns:a16="http://schemas.microsoft.com/office/drawing/2014/main" id="{AC30FE85-560A-832B-6108-E177616D4D8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03173" y="4231156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60" name="TextBox 159">
                      <a:extLst>
                        <a:ext uri="{FF2B5EF4-FFF2-40B4-BE49-F238E27FC236}">
                          <a16:creationId xmlns:a16="http://schemas.microsoft.com/office/drawing/2014/main" id="{AC30FE85-560A-832B-6108-E177616D4D8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03173" y="4231156"/>
                      <a:ext cx="291233" cy="389513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1" name="TextBox 160">
                      <a:extLst>
                        <a:ext uri="{FF2B5EF4-FFF2-40B4-BE49-F238E27FC236}">
                          <a16:creationId xmlns:a16="http://schemas.microsoft.com/office/drawing/2014/main" id="{532529F2-8627-ED5F-15DC-98F513585DE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14762" y="3831340"/>
                      <a:ext cx="252012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61" name="TextBox 160">
                      <a:extLst>
                        <a:ext uri="{FF2B5EF4-FFF2-40B4-BE49-F238E27FC236}">
                          <a16:creationId xmlns:a16="http://schemas.microsoft.com/office/drawing/2014/main" id="{532529F2-8627-ED5F-15DC-98F513585DE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14762" y="3831340"/>
                      <a:ext cx="252012" cy="389513"/>
                    </a:xfrm>
                    <a:prstGeom prst="ellipse">
                      <a:avLst/>
                    </a:prstGeom>
                    <a:blipFill>
                      <a:blip r:embed="rId14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35F1AF7B-EFB5-5511-671B-A87B5F35EBF7}"/>
                    </a:ext>
                  </a:extLst>
                </p:cNvPr>
                <p:cNvCxnSpPr>
                  <a:cxnSpLocks/>
                  <a:stCxn id="159" idx="7"/>
                  <a:endCxn id="169" idx="2"/>
                </p:cNvCxnSpPr>
                <p:nvPr/>
              </p:nvCxnSpPr>
              <p:spPr>
                <a:xfrm flipV="1">
                  <a:off x="2483874" y="4113774"/>
                  <a:ext cx="113773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DED31AB7-775A-50B4-8DB9-6D0E3BF515BB}"/>
                    </a:ext>
                  </a:extLst>
                </p:cNvPr>
                <p:cNvCxnSpPr>
                  <a:cxnSpLocks/>
                  <a:stCxn id="160" idx="1"/>
                  <a:endCxn id="169" idx="1"/>
                </p:cNvCxnSpPr>
                <p:nvPr/>
              </p:nvCxnSpPr>
              <p:spPr>
                <a:xfrm flipH="1" flipV="1">
                  <a:off x="2757273" y="4113774"/>
                  <a:ext cx="88550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8AAC2824-6EC8-934D-0581-52ACD1D31A45}"/>
                    </a:ext>
                  </a:extLst>
                </p:cNvPr>
                <p:cNvCxnSpPr>
                  <a:cxnSpLocks/>
                  <a:stCxn id="169" idx="5"/>
                  <a:endCxn id="171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DDEF83DB-46A8-23D1-AFDD-52279F83ACDE}"/>
                    </a:ext>
                  </a:extLst>
                </p:cNvPr>
                <p:cNvCxnSpPr>
                  <a:cxnSpLocks/>
                  <a:stCxn id="161" idx="1"/>
                  <a:endCxn id="171" idx="1"/>
                </p:cNvCxnSpPr>
                <p:nvPr/>
              </p:nvCxnSpPr>
              <p:spPr>
                <a:xfrm flipH="1" flipV="1">
                  <a:off x="3042086" y="3706554"/>
                  <a:ext cx="109582" cy="18182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66" name="Group 165">
                  <a:extLst>
                    <a:ext uri="{FF2B5EF4-FFF2-40B4-BE49-F238E27FC236}">
                      <a16:creationId xmlns:a16="http://schemas.microsoft.com/office/drawing/2014/main" id="{DB8D8143-A4E1-2AAE-7709-712491565ECB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70" name="TextBox 169">
                        <a:extLst>
                          <a:ext uri="{FF2B5EF4-FFF2-40B4-BE49-F238E27FC236}">
                            <a16:creationId xmlns:a16="http://schemas.microsoft.com/office/drawing/2014/main" id="{60D63692-C88A-838B-1929-C98E6FA3652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70" name="TextBox 169">
                        <a:extLst>
                          <a:ext uri="{FF2B5EF4-FFF2-40B4-BE49-F238E27FC236}">
                            <a16:creationId xmlns:a16="http://schemas.microsoft.com/office/drawing/2014/main" id="{60D63692-C88A-838B-1929-C98E6FA3652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19048" r="-4762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71" name="TextBox 170">
                    <a:extLst>
                      <a:ext uri="{FF2B5EF4-FFF2-40B4-BE49-F238E27FC236}">
                        <a16:creationId xmlns:a16="http://schemas.microsoft.com/office/drawing/2014/main" id="{1EAF8EAA-4DF3-3BC6-2B51-CA713E1AE1EA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4B5F44A7-A39E-77CD-9832-317DF8994C20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68" name="TextBox 167">
                        <a:extLst>
                          <a:ext uri="{FF2B5EF4-FFF2-40B4-BE49-F238E27FC236}">
                            <a16:creationId xmlns:a16="http://schemas.microsoft.com/office/drawing/2014/main" id="{D537DD3B-30D1-49E3-23A4-E9EBD717CA8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68" name="TextBox 167">
                        <a:extLst>
                          <a:ext uri="{FF2B5EF4-FFF2-40B4-BE49-F238E27FC236}">
                            <a16:creationId xmlns:a16="http://schemas.microsoft.com/office/drawing/2014/main" id="{D537DD3B-30D1-49E3-23A4-E9EBD717CA8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69" name="TextBox 168">
                    <a:extLst>
                      <a:ext uri="{FF2B5EF4-FFF2-40B4-BE49-F238E27FC236}">
                        <a16:creationId xmlns:a16="http://schemas.microsoft.com/office/drawing/2014/main" id="{5E7A9215-308D-4BD6-7FBF-A4C52AB2883B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92331277-470C-A276-60FE-2A64BEC7882D}"/>
                  </a:ext>
                </a:extLst>
              </p:cNvPr>
              <p:cNvGrpSpPr/>
              <p:nvPr/>
            </p:nvGrpSpPr>
            <p:grpSpPr>
              <a:xfrm>
                <a:off x="7643948" y="4649782"/>
                <a:ext cx="1084951" cy="1177867"/>
                <a:chOff x="2522081" y="3449092"/>
                <a:chExt cx="1084951" cy="1177867"/>
              </a:xfrm>
            </p:grpSpPr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61785162-85D0-C949-6359-706C04EB6983}"/>
                    </a:ext>
                  </a:extLst>
                </p:cNvPr>
                <p:cNvCxnSpPr>
                  <a:cxnSpLocks/>
                  <a:stCxn id="218" idx="7"/>
                  <a:endCxn id="227" idx="2"/>
                </p:cNvCxnSpPr>
                <p:nvPr/>
              </p:nvCxnSpPr>
              <p:spPr>
                <a:xfrm flipV="1">
                  <a:off x="2757119" y="3713557"/>
                  <a:ext cx="123827" cy="1472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89CBC535-BCC8-5536-72A5-D3245C2BE1CF}"/>
                    </a:ext>
                  </a:extLst>
                </p:cNvPr>
                <p:cNvCxnSpPr>
                  <a:cxnSpLocks/>
                  <a:stCxn id="225" idx="4"/>
                  <a:endCxn id="227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17" name="Group 216">
                  <a:extLst>
                    <a:ext uri="{FF2B5EF4-FFF2-40B4-BE49-F238E27FC236}">
                      <a16:creationId xmlns:a16="http://schemas.microsoft.com/office/drawing/2014/main" id="{0A8C00B0-FB96-8F35-6E53-2ADEF06BD8A0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6" name="TextBox 225">
                        <a:extLst>
                          <a:ext uri="{FF2B5EF4-FFF2-40B4-BE49-F238E27FC236}">
                            <a16:creationId xmlns:a16="http://schemas.microsoft.com/office/drawing/2014/main" id="{9225B83B-5491-4002-DE68-6EAB91912FF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26" name="TextBox 225">
                        <a:extLst>
                          <a:ext uri="{FF2B5EF4-FFF2-40B4-BE49-F238E27FC236}">
                            <a16:creationId xmlns:a16="http://schemas.microsoft.com/office/drawing/2014/main" id="{9225B83B-5491-4002-DE68-6EAB91912FF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6"/>
                        <a:stretch>
                          <a:fillRect l="-25000" r="-5000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7" name="TextBox 226">
                    <a:extLst>
                      <a:ext uri="{FF2B5EF4-FFF2-40B4-BE49-F238E27FC236}">
                        <a16:creationId xmlns:a16="http://schemas.microsoft.com/office/drawing/2014/main" id="{4F8DC2B2-4BAF-B19C-5495-4A9802AC4530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97216D70-FEBF-01DD-3AD4-BDB101B32BD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22081" y="3803873"/>
                      <a:ext cx="275364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18" name="TextBox 217">
                      <a:extLst>
                        <a:ext uri="{FF2B5EF4-FFF2-40B4-BE49-F238E27FC236}">
                          <a16:creationId xmlns:a16="http://schemas.microsoft.com/office/drawing/2014/main" id="{97216D70-FEBF-01DD-3AD4-BDB101B32BD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22081" y="3803873"/>
                      <a:ext cx="275364" cy="388800"/>
                    </a:xfrm>
                    <a:prstGeom prst="ellipse">
                      <a:avLst/>
                    </a:prstGeom>
                    <a:blipFill>
                      <a:blip r:embed="rId17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19" name="TextBox 218">
                      <a:extLst>
                        <a:ext uri="{FF2B5EF4-FFF2-40B4-BE49-F238E27FC236}">
                          <a16:creationId xmlns:a16="http://schemas.microsoft.com/office/drawing/2014/main" id="{E2FA1CB1-4820-11BF-0E28-82AA328D7E1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3139" y="4238159"/>
                      <a:ext cx="291233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19" name="TextBox 218">
                      <a:extLst>
                        <a:ext uri="{FF2B5EF4-FFF2-40B4-BE49-F238E27FC236}">
                          <a16:creationId xmlns:a16="http://schemas.microsoft.com/office/drawing/2014/main" id="{E2FA1CB1-4820-11BF-0E28-82AA328D7E1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73139" y="4238159"/>
                      <a:ext cx="291233" cy="388800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0" name="TextBox 219">
                      <a:extLst>
                        <a:ext uri="{FF2B5EF4-FFF2-40B4-BE49-F238E27FC236}">
                          <a16:creationId xmlns:a16="http://schemas.microsoft.com/office/drawing/2014/main" id="{F843EBD5-1081-E5E5-8643-15DFDDE561A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55021" y="4238159"/>
                      <a:ext cx="252011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20" name="TextBox 219">
                      <a:extLst>
                        <a:ext uri="{FF2B5EF4-FFF2-40B4-BE49-F238E27FC236}">
                          <a16:creationId xmlns:a16="http://schemas.microsoft.com/office/drawing/2014/main" id="{F843EBD5-1081-E5E5-8643-15DFDDE561A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55021" y="4238159"/>
                      <a:ext cx="252011" cy="388800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21" name="Straight Connector 220">
                  <a:extLst>
                    <a:ext uri="{FF2B5EF4-FFF2-40B4-BE49-F238E27FC236}">
                      <a16:creationId xmlns:a16="http://schemas.microsoft.com/office/drawing/2014/main" id="{D7416BA4-59CC-8968-26D0-01B08A8F8EB4}"/>
                    </a:ext>
                  </a:extLst>
                </p:cNvPr>
                <p:cNvCxnSpPr>
                  <a:cxnSpLocks/>
                  <a:stCxn id="219" idx="7"/>
                  <a:endCxn id="225" idx="2"/>
                </p:cNvCxnSpPr>
                <p:nvPr/>
              </p:nvCxnSpPr>
              <p:spPr>
                <a:xfrm flipV="1">
                  <a:off x="3021722" y="4120777"/>
                  <a:ext cx="108162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45E79D63-44B7-9C31-EF6A-40CB16DF1938}"/>
                    </a:ext>
                  </a:extLst>
                </p:cNvPr>
                <p:cNvCxnSpPr>
                  <a:cxnSpLocks/>
                  <a:stCxn id="220" idx="1"/>
                  <a:endCxn id="225" idx="1"/>
                </p:cNvCxnSpPr>
                <p:nvPr/>
              </p:nvCxnSpPr>
              <p:spPr>
                <a:xfrm flipH="1" flipV="1">
                  <a:off x="3289510" y="4120777"/>
                  <a:ext cx="102417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23" name="Group 222">
                  <a:extLst>
                    <a:ext uri="{FF2B5EF4-FFF2-40B4-BE49-F238E27FC236}">
                      <a16:creationId xmlns:a16="http://schemas.microsoft.com/office/drawing/2014/main" id="{9A1066F2-2688-1DA2-203A-2746E0FC0B88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4" name="TextBox 223">
                        <a:extLst>
                          <a:ext uri="{FF2B5EF4-FFF2-40B4-BE49-F238E27FC236}">
                            <a16:creationId xmlns:a16="http://schemas.microsoft.com/office/drawing/2014/main" id="{C905FC69-4A99-3D15-955C-DBA39640F1F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24" name="TextBox 223">
                        <a:extLst>
                          <a:ext uri="{FF2B5EF4-FFF2-40B4-BE49-F238E27FC236}">
                            <a16:creationId xmlns:a16="http://schemas.microsoft.com/office/drawing/2014/main" id="{C905FC69-4A99-3D15-955C-DBA39640F1F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25" name="TextBox 224">
                    <a:extLst>
                      <a:ext uri="{FF2B5EF4-FFF2-40B4-BE49-F238E27FC236}">
                        <a16:creationId xmlns:a16="http://schemas.microsoft.com/office/drawing/2014/main" id="{08B1855F-6D43-BF61-85C6-5F058EDC09B5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9" name="Group 288">
              <a:extLst>
                <a:ext uri="{FF2B5EF4-FFF2-40B4-BE49-F238E27FC236}">
                  <a16:creationId xmlns:a16="http://schemas.microsoft.com/office/drawing/2014/main" id="{1C30A6B3-9C74-9D48-B173-35022804B944}"/>
                </a:ext>
              </a:extLst>
            </p:cNvPr>
            <p:cNvGrpSpPr/>
            <p:nvPr/>
          </p:nvGrpSpPr>
          <p:grpSpPr>
            <a:xfrm>
              <a:off x="1779440" y="3293137"/>
              <a:ext cx="1137548" cy="2391802"/>
              <a:chOff x="2246984" y="3442089"/>
              <a:chExt cx="1137548" cy="2391802"/>
            </a:xfrm>
          </p:grpSpPr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263DFFF4-7945-4C26-7BDD-8E8ECBDD31D2}"/>
                  </a:ext>
                </a:extLst>
              </p:cNvPr>
              <p:cNvGrpSpPr/>
              <p:nvPr/>
            </p:nvGrpSpPr>
            <p:grpSpPr>
              <a:xfrm>
                <a:off x="2246984" y="3442089"/>
                <a:ext cx="1137548" cy="1177867"/>
                <a:chOff x="2240902" y="3442089"/>
                <a:chExt cx="1137548" cy="1177867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852B8287-666B-7D42-2B8E-34D33439A2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0902" y="4231156"/>
                      <a:ext cx="291233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852B8287-666B-7D42-2B8E-34D33439A2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0902" y="4231156"/>
                      <a:ext cx="291233" cy="388800"/>
                    </a:xfrm>
                    <a:prstGeom prst="ellipse">
                      <a:avLst/>
                    </a:prstGeom>
                    <a:blipFill>
                      <a:blip r:embed="rId19"/>
                      <a:stretch>
                        <a:fillRect l="-833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89FB2089-6FAD-3A70-70D2-08FA6049C0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2784" y="4231156"/>
                      <a:ext cx="252011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89FB2089-6FAD-3A70-70D2-08FA6049C0F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784" y="4231156"/>
                      <a:ext cx="252011" cy="388800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63E31F83-AA6F-C345-8844-EFC0FED9759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03086" y="3831340"/>
                      <a:ext cx="275364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63E31F83-AA6F-C345-8844-EFC0FED9759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03086" y="3831340"/>
                      <a:ext cx="275364" cy="388800"/>
                    </a:xfrm>
                    <a:prstGeom prst="ellipse">
                      <a:avLst/>
                    </a:prstGeom>
                    <a:blipFill>
                      <a:blip r:embed="rId21"/>
                      <a:stretch>
                        <a:fillRect l="-869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" name="Straight Connector 13">
                  <a:extLst>
                    <a:ext uri="{FF2B5EF4-FFF2-40B4-BE49-F238E27FC236}">
                      <a16:creationId xmlns:a16="http://schemas.microsoft.com/office/drawing/2014/main" id="{6EE1845B-D837-5981-29E6-8C462FEC9EEF}"/>
                    </a:ext>
                  </a:extLst>
                </p:cNvPr>
                <p:cNvCxnSpPr>
                  <a:cxnSpLocks/>
                  <a:stCxn id="8" idx="7"/>
                  <a:endCxn id="56" idx="2"/>
                </p:cNvCxnSpPr>
                <p:nvPr/>
              </p:nvCxnSpPr>
              <p:spPr>
                <a:xfrm flipV="1">
                  <a:off x="2489485" y="4113774"/>
                  <a:ext cx="108162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3319309C-DF71-7026-12E2-5245656317F6}"/>
                    </a:ext>
                  </a:extLst>
                </p:cNvPr>
                <p:cNvCxnSpPr>
                  <a:cxnSpLocks/>
                  <a:stCxn id="9" idx="1"/>
                  <a:endCxn id="56" idx="1"/>
                </p:cNvCxnSpPr>
                <p:nvPr/>
              </p:nvCxnSpPr>
              <p:spPr>
                <a:xfrm flipH="1" flipV="1">
                  <a:off x="2757273" y="4113774"/>
                  <a:ext cx="102417" cy="17432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F4C8E99F-6A32-1EC7-2EE0-653FBF0D8934}"/>
                    </a:ext>
                  </a:extLst>
                </p:cNvPr>
                <p:cNvCxnSpPr>
                  <a:cxnSpLocks/>
                  <a:stCxn id="56" idx="5"/>
                  <a:endCxn id="45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4AC408CF-5A9A-975D-618C-051F0486016B}"/>
                    </a:ext>
                  </a:extLst>
                </p:cNvPr>
                <p:cNvCxnSpPr>
                  <a:cxnSpLocks/>
                  <a:stCxn id="10" idx="1"/>
                  <a:endCxn id="45" idx="1"/>
                </p:cNvCxnSpPr>
                <p:nvPr/>
              </p:nvCxnSpPr>
              <p:spPr>
                <a:xfrm flipH="1" flipV="1">
                  <a:off x="3042086" y="3706554"/>
                  <a:ext cx="101326" cy="18172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BECA4758-88FA-7FA3-FCDA-504F2E65491F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A7DD8A15-CB66-1A85-1158-C163E44A204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A7DD8A15-CB66-1A85-1158-C163E44A204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25000" r="-5000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45" name="TextBox 44">
                    <a:extLst>
                      <a:ext uri="{FF2B5EF4-FFF2-40B4-BE49-F238E27FC236}">
                        <a16:creationId xmlns:a16="http://schemas.microsoft.com/office/drawing/2014/main" id="{1DFFB697-3C35-D221-6223-D69A49720200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54" name="Group 53">
                  <a:extLst>
                    <a:ext uri="{FF2B5EF4-FFF2-40B4-BE49-F238E27FC236}">
                      <a16:creationId xmlns:a16="http://schemas.microsoft.com/office/drawing/2014/main" id="{7F065E6C-C0E2-38BF-B611-512EE0C4C54C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CFDBC99-B54B-494E-F953-43CC3B0A975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55" name="TextBox 54">
                        <a:extLst>
                          <a:ext uri="{FF2B5EF4-FFF2-40B4-BE49-F238E27FC236}">
                            <a16:creationId xmlns:a16="http://schemas.microsoft.com/office/drawing/2014/main" id="{4CFDBC99-B54B-494E-F953-43CC3B0A9756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2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FFB1CA07-6B07-BC45-6B93-1F55415DD58D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28" name="Group 227">
                <a:extLst>
                  <a:ext uri="{FF2B5EF4-FFF2-40B4-BE49-F238E27FC236}">
                    <a16:creationId xmlns:a16="http://schemas.microsoft.com/office/drawing/2014/main" id="{5C692642-3866-F4E5-76A0-3D6F921358D1}"/>
                  </a:ext>
                </a:extLst>
              </p:cNvPr>
              <p:cNvGrpSpPr/>
              <p:nvPr/>
            </p:nvGrpSpPr>
            <p:grpSpPr>
              <a:xfrm>
                <a:off x="2263477" y="4655311"/>
                <a:ext cx="1104562" cy="1178580"/>
                <a:chOff x="2514147" y="3449092"/>
                <a:chExt cx="1104562" cy="1178580"/>
              </a:xfrm>
            </p:grpSpPr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B895D378-CC4E-81B1-1B17-D56254D9EF7C}"/>
                    </a:ext>
                  </a:extLst>
                </p:cNvPr>
                <p:cNvCxnSpPr>
                  <a:cxnSpLocks/>
                  <a:stCxn id="232" idx="7"/>
                  <a:endCxn id="241" idx="2"/>
                </p:cNvCxnSpPr>
                <p:nvPr/>
              </p:nvCxnSpPr>
              <p:spPr>
                <a:xfrm flipV="1">
                  <a:off x="2762730" y="3713557"/>
                  <a:ext cx="118216" cy="1473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E1666367-6D10-48D2-A2B5-95D7A4650868}"/>
                    </a:ext>
                  </a:extLst>
                </p:cNvPr>
                <p:cNvCxnSpPr>
                  <a:cxnSpLocks/>
                  <a:stCxn id="239" idx="4"/>
                  <a:endCxn id="241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A3662900-F24B-3BE1-AF92-003C7F92FF75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40" name="TextBox 239">
                        <a:extLst>
                          <a:ext uri="{FF2B5EF4-FFF2-40B4-BE49-F238E27FC236}">
                            <a16:creationId xmlns:a16="http://schemas.microsoft.com/office/drawing/2014/main" id="{EBCF10E5-503A-C61F-D718-9331C19CF9E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40" name="TextBox 239">
                        <a:extLst>
                          <a:ext uri="{FF2B5EF4-FFF2-40B4-BE49-F238E27FC236}">
                            <a16:creationId xmlns:a16="http://schemas.microsoft.com/office/drawing/2014/main" id="{EBCF10E5-503A-C61F-D718-9331C19CF9E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3"/>
                        <a:stretch>
                          <a:fillRect l="-25000" r="-10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41" name="TextBox 240">
                    <a:extLst>
                      <a:ext uri="{FF2B5EF4-FFF2-40B4-BE49-F238E27FC236}">
                        <a16:creationId xmlns:a16="http://schemas.microsoft.com/office/drawing/2014/main" id="{A465E3C6-2732-F52B-FE19-E0D0D8698FD9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2" name="TextBox 231">
                      <a:extLst>
                        <a:ext uri="{FF2B5EF4-FFF2-40B4-BE49-F238E27FC236}">
                          <a16:creationId xmlns:a16="http://schemas.microsoft.com/office/drawing/2014/main" id="{1F7FE08F-74AD-3248-259A-BB2405C8673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14147" y="3803873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32" name="TextBox 231">
                      <a:extLst>
                        <a:ext uri="{FF2B5EF4-FFF2-40B4-BE49-F238E27FC236}">
                          <a16:creationId xmlns:a16="http://schemas.microsoft.com/office/drawing/2014/main" id="{1F7FE08F-74AD-3248-259A-BB2405C8673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14147" y="3803873"/>
                      <a:ext cx="291233" cy="389513"/>
                    </a:xfrm>
                    <a:prstGeom prst="ellipse">
                      <a:avLst/>
                    </a:prstGeom>
                    <a:blipFill>
                      <a:blip r:embed="rId2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3" name="TextBox 232">
                      <a:extLst>
                        <a:ext uri="{FF2B5EF4-FFF2-40B4-BE49-F238E27FC236}">
                          <a16:creationId xmlns:a16="http://schemas.microsoft.com/office/drawing/2014/main" id="{54DC4E30-D0EA-EB1E-ABAB-CE4BB5C2259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2750" y="4238159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33" name="TextBox 232">
                      <a:extLst>
                        <a:ext uri="{FF2B5EF4-FFF2-40B4-BE49-F238E27FC236}">
                          <a16:creationId xmlns:a16="http://schemas.microsoft.com/office/drawing/2014/main" id="{54DC4E30-D0EA-EB1E-ABAB-CE4BB5C2259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92750" y="4238159"/>
                      <a:ext cx="252011" cy="389513"/>
                    </a:xfrm>
                    <a:prstGeom prst="ellipse">
                      <a:avLst/>
                    </a:prstGeom>
                    <a:blipFill>
                      <a:blip r:embed="rId25"/>
                      <a:stretch>
                        <a:fillRect l="-200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4" name="TextBox 233">
                      <a:extLst>
                        <a:ext uri="{FF2B5EF4-FFF2-40B4-BE49-F238E27FC236}">
                          <a16:creationId xmlns:a16="http://schemas.microsoft.com/office/drawing/2014/main" id="{889B7C9F-2420-B648-1B05-BD7B759D462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43345" y="4238159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34" name="TextBox 233">
                      <a:extLst>
                        <a:ext uri="{FF2B5EF4-FFF2-40B4-BE49-F238E27FC236}">
                          <a16:creationId xmlns:a16="http://schemas.microsoft.com/office/drawing/2014/main" id="{889B7C9F-2420-B648-1B05-BD7B759D462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43345" y="4238159"/>
                      <a:ext cx="275364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5" name="Straight Connector 234">
                  <a:extLst>
                    <a:ext uri="{FF2B5EF4-FFF2-40B4-BE49-F238E27FC236}">
                      <a16:creationId xmlns:a16="http://schemas.microsoft.com/office/drawing/2014/main" id="{E59925BC-4CC2-75B1-4FE1-7DE190B98FE3}"/>
                    </a:ext>
                  </a:extLst>
                </p:cNvPr>
                <p:cNvCxnSpPr>
                  <a:cxnSpLocks/>
                  <a:stCxn id="233" idx="7"/>
                  <a:endCxn id="239" idx="2"/>
                </p:cNvCxnSpPr>
                <p:nvPr/>
              </p:nvCxnSpPr>
              <p:spPr>
                <a:xfrm flipV="1">
                  <a:off x="3007855" y="4120777"/>
                  <a:ext cx="122029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Straight Connector 235">
                  <a:extLst>
                    <a:ext uri="{FF2B5EF4-FFF2-40B4-BE49-F238E27FC236}">
                      <a16:creationId xmlns:a16="http://schemas.microsoft.com/office/drawing/2014/main" id="{9FCFB805-D1FE-A179-CD7F-0B6E7CADB57D}"/>
                    </a:ext>
                  </a:extLst>
                </p:cNvPr>
                <p:cNvCxnSpPr>
                  <a:cxnSpLocks/>
                  <a:stCxn id="234" idx="1"/>
                  <a:endCxn id="239" idx="1"/>
                </p:cNvCxnSpPr>
                <p:nvPr/>
              </p:nvCxnSpPr>
              <p:spPr>
                <a:xfrm flipH="1" flipV="1">
                  <a:off x="3289510" y="4120777"/>
                  <a:ext cx="94161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37" name="Group 236">
                  <a:extLst>
                    <a:ext uri="{FF2B5EF4-FFF2-40B4-BE49-F238E27FC236}">
                      <a16:creationId xmlns:a16="http://schemas.microsoft.com/office/drawing/2014/main" id="{F9FDE2C6-9FF1-184C-4501-2A9D4F395BFF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38" name="TextBox 237">
                        <a:extLst>
                          <a:ext uri="{FF2B5EF4-FFF2-40B4-BE49-F238E27FC236}">
                            <a16:creationId xmlns:a16="http://schemas.microsoft.com/office/drawing/2014/main" id="{6BEF5121-07BA-A5AE-C7F8-F7092D1A4AA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38" name="TextBox 237">
                        <a:extLst>
                          <a:ext uri="{FF2B5EF4-FFF2-40B4-BE49-F238E27FC236}">
                            <a16:creationId xmlns:a16="http://schemas.microsoft.com/office/drawing/2014/main" id="{6BEF5121-07BA-A5AE-C7F8-F7092D1A4AA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5000" r="-5000" b="-4545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39" name="TextBox 238">
                    <a:extLst>
                      <a:ext uri="{FF2B5EF4-FFF2-40B4-BE49-F238E27FC236}">
                        <a16:creationId xmlns:a16="http://schemas.microsoft.com/office/drawing/2014/main" id="{A5B1D37A-775A-73DB-88B0-FE368CEDB839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6" name="Group 285">
              <a:extLst>
                <a:ext uri="{FF2B5EF4-FFF2-40B4-BE49-F238E27FC236}">
                  <a16:creationId xmlns:a16="http://schemas.microsoft.com/office/drawing/2014/main" id="{EA246CC2-179A-91C0-43C4-CC5B5E1D0C85}"/>
                </a:ext>
              </a:extLst>
            </p:cNvPr>
            <p:cNvGrpSpPr/>
            <p:nvPr/>
          </p:nvGrpSpPr>
          <p:grpSpPr>
            <a:xfrm>
              <a:off x="5766272" y="3293137"/>
              <a:ext cx="1125872" cy="2392014"/>
              <a:chOff x="6294180" y="3442089"/>
              <a:chExt cx="1125872" cy="2392014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59BFE3FA-7149-4527-98BB-EE185466ED1C}"/>
                  </a:ext>
                </a:extLst>
              </p:cNvPr>
              <p:cNvGrpSpPr/>
              <p:nvPr/>
            </p:nvGrpSpPr>
            <p:grpSpPr>
              <a:xfrm>
                <a:off x="6294180" y="3442089"/>
                <a:ext cx="1125872" cy="1178580"/>
                <a:chOff x="2260513" y="3442089"/>
                <a:chExt cx="1125872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9736403E-8D57-2EA0-8F88-F709302A8FE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0513" y="4231156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45" name="TextBox 144">
                      <a:extLst>
                        <a:ext uri="{FF2B5EF4-FFF2-40B4-BE49-F238E27FC236}">
                          <a16:creationId xmlns:a16="http://schemas.microsoft.com/office/drawing/2014/main" id="{9736403E-8D57-2EA0-8F88-F709302A8FE1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0513" y="4231156"/>
                      <a:ext cx="252011" cy="38951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4D3A2259-A76A-6D9E-407C-1439E2ADDFD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11107" y="4231156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46" name="TextBox 145">
                      <a:extLst>
                        <a:ext uri="{FF2B5EF4-FFF2-40B4-BE49-F238E27FC236}">
                          <a16:creationId xmlns:a16="http://schemas.microsoft.com/office/drawing/2014/main" id="{4D3A2259-A76A-6D9E-407C-1439E2ADDFD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11107" y="4231156"/>
                      <a:ext cx="275364" cy="389513"/>
                    </a:xfrm>
                    <a:prstGeom prst="ellipse">
                      <a:avLst/>
                    </a:prstGeom>
                    <a:blipFill>
                      <a:blip r:embed="rId5"/>
                      <a:stretch>
                        <a:fillRect l="-1363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A3FCAD89-7FEE-4972-26ED-2AC8B09960D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95152" y="3831340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47" name="TextBox 146">
                      <a:extLst>
                        <a:ext uri="{FF2B5EF4-FFF2-40B4-BE49-F238E27FC236}">
                          <a16:creationId xmlns:a16="http://schemas.microsoft.com/office/drawing/2014/main" id="{A3FCAD89-7FEE-4972-26ED-2AC8B09960D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95152" y="3831340"/>
                      <a:ext cx="291233" cy="389513"/>
                    </a:xfrm>
                    <a:prstGeom prst="ellipse">
                      <a:avLst/>
                    </a:prstGeom>
                    <a:blipFill>
                      <a:blip r:embed="rId28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48" name="Straight Connector 147">
                  <a:extLst>
                    <a:ext uri="{FF2B5EF4-FFF2-40B4-BE49-F238E27FC236}">
                      <a16:creationId xmlns:a16="http://schemas.microsoft.com/office/drawing/2014/main" id="{9AF00E86-3EDA-BFF2-8442-B60D9A3D62E4}"/>
                    </a:ext>
                  </a:extLst>
                </p:cNvPr>
                <p:cNvCxnSpPr>
                  <a:cxnSpLocks/>
                  <a:stCxn id="145" idx="7"/>
                  <a:endCxn id="155" idx="2"/>
                </p:cNvCxnSpPr>
                <p:nvPr/>
              </p:nvCxnSpPr>
              <p:spPr>
                <a:xfrm flipV="1">
                  <a:off x="2475618" y="4113774"/>
                  <a:ext cx="122029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>
                  <a:extLst>
                    <a:ext uri="{FF2B5EF4-FFF2-40B4-BE49-F238E27FC236}">
                      <a16:creationId xmlns:a16="http://schemas.microsoft.com/office/drawing/2014/main" id="{EFDAA77B-903E-50A6-451C-0AC3B95C0AB4}"/>
                    </a:ext>
                  </a:extLst>
                </p:cNvPr>
                <p:cNvCxnSpPr>
                  <a:cxnSpLocks/>
                  <a:stCxn id="146" idx="1"/>
                  <a:endCxn id="155" idx="1"/>
                </p:cNvCxnSpPr>
                <p:nvPr/>
              </p:nvCxnSpPr>
              <p:spPr>
                <a:xfrm flipH="1" flipV="1">
                  <a:off x="2757273" y="4113774"/>
                  <a:ext cx="94160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>
                  <a:extLst>
                    <a:ext uri="{FF2B5EF4-FFF2-40B4-BE49-F238E27FC236}">
                      <a16:creationId xmlns:a16="http://schemas.microsoft.com/office/drawing/2014/main" id="{60F7AB62-A6A7-C665-D436-5DDF4651886C}"/>
                    </a:ext>
                  </a:extLst>
                </p:cNvPr>
                <p:cNvCxnSpPr>
                  <a:cxnSpLocks/>
                  <a:stCxn id="155" idx="5"/>
                  <a:endCxn id="157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Straight Connector 150">
                  <a:extLst>
                    <a:ext uri="{FF2B5EF4-FFF2-40B4-BE49-F238E27FC236}">
                      <a16:creationId xmlns:a16="http://schemas.microsoft.com/office/drawing/2014/main" id="{EBF5BBB1-83D9-4D53-3FCB-3469B17A9FE3}"/>
                    </a:ext>
                  </a:extLst>
                </p:cNvPr>
                <p:cNvCxnSpPr>
                  <a:cxnSpLocks/>
                  <a:stCxn id="147" idx="1"/>
                  <a:endCxn id="157" idx="1"/>
                </p:cNvCxnSpPr>
                <p:nvPr/>
              </p:nvCxnSpPr>
              <p:spPr>
                <a:xfrm flipH="1" flipV="1">
                  <a:off x="3042086" y="3706554"/>
                  <a:ext cx="95716" cy="18182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F25C47F9-70BA-8786-6FB2-37A51AC75D9E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6" name="TextBox 155">
                        <a:extLst>
                          <a:ext uri="{FF2B5EF4-FFF2-40B4-BE49-F238E27FC236}">
                            <a16:creationId xmlns:a16="http://schemas.microsoft.com/office/drawing/2014/main" id="{4B4C0743-D419-2D28-8F88-0C76A4570A35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56" name="TextBox 155">
                        <a:extLst>
                          <a:ext uri="{FF2B5EF4-FFF2-40B4-BE49-F238E27FC236}">
                            <a16:creationId xmlns:a16="http://schemas.microsoft.com/office/drawing/2014/main" id="{4B4C0743-D419-2D28-8F88-0C76A4570A35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 l="-25000" r="-5000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57" name="TextBox 156">
                    <a:extLst>
                      <a:ext uri="{FF2B5EF4-FFF2-40B4-BE49-F238E27FC236}">
                        <a16:creationId xmlns:a16="http://schemas.microsoft.com/office/drawing/2014/main" id="{07DF5C3A-B86D-5AC5-9B91-BD454A9C3CEC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53" name="Group 152">
                  <a:extLst>
                    <a:ext uri="{FF2B5EF4-FFF2-40B4-BE49-F238E27FC236}">
                      <a16:creationId xmlns:a16="http://schemas.microsoft.com/office/drawing/2014/main" id="{4EB87861-7B25-AAC8-0F7F-57D3F2125B35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4" name="TextBox 153">
                        <a:extLst>
                          <a:ext uri="{FF2B5EF4-FFF2-40B4-BE49-F238E27FC236}">
                            <a16:creationId xmlns:a16="http://schemas.microsoft.com/office/drawing/2014/main" id="{4D56DD60-0ACD-81B2-4110-B8CD442BDA2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54" name="TextBox 153">
                        <a:extLst>
                          <a:ext uri="{FF2B5EF4-FFF2-40B4-BE49-F238E27FC236}">
                            <a16:creationId xmlns:a16="http://schemas.microsoft.com/office/drawing/2014/main" id="{4D56DD60-0ACD-81B2-4110-B8CD442BDA2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9"/>
                        <a:stretch>
                          <a:fillRect l="-30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55" name="TextBox 154">
                    <a:extLst>
                      <a:ext uri="{FF2B5EF4-FFF2-40B4-BE49-F238E27FC236}">
                        <a16:creationId xmlns:a16="http://schemas.microsoft.com/office/drawing/2014/main" id="{ACF64738-F120-BA04-C6EF-C72E23BBDBA2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2B676103-1E2B-1AE9-524F-C13425C595AC}"/>
                  </a:ext>
                </a:extLst>
              </p:cNvPr>
              <p:cNvGrpSpPr/>
              <p:nvPr/>
            </p:nvGrpSpPr>
            <p:grpSpPr>
              <a:xfrm>
                <a:off x="6310673" y="4655523"/>
                <a:ext cx="1092886" cy="1178580"/>
                <a:chOff x="2533758" y="3449092"/>
                <a:chExt cx="1092886" cy="1178580"/>
              </a:xfrm>
            </p:grpSpPr>
            <p:cxnSp>
              <p:nvCxnSpPr>
                <p:cNvPr id="243" name="Straight Connector 242">
                  <a:extLst>
                    <a:ext uri="{FF2B5EF4-FFF2-40B4-BE49-F238E27FC236}">
                      <a16:creationId xmlns:a16="http://schemas.microsoft.com/office/drawing/2014/main" id="{07DACAF3-AEB0-8E58-4D4B-8A7BDB92B656}"/>
                    </a:ext>
                  </a:extLst>
                </p:cNvPr>
                <p:cNvCxnSpPr>
                  <a:cxnSpLocks/>
                  <a:stCxn id="246" idx="7"/>
                  <a:endCxn id="255" idx="2"/>
                </p:cNvCxnSpPr>
                <p:nvPr/>
              </p:nvCxnSpPr>
              <p:spPr>
                <a:xfrm flipV="1">
                  <a:off x="2748863" y="3713557"/>
                  <a:ext cx="132083" cy="1473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4" name="Straight Connector 243">
                  <a:extLst>
                    <a:ext uri="{FF2B5EF4-FFF2-40B4-BE49-F238E27FC236}">
                      <a16:creationId xmlns:a16="http://schemas.microsoft.com/office/drawing/2014/main" id="{84785307-F3C9-2262-FFDD-EA700584282A}"/>
                    </a:ext>
                  </a:extLst>
                </p:cNvPr>
                <p:cNvCxnSpPr>
                  <a:cxnSpLocks/>
                  <a:stCxn id="253" idx="4"/>
                  <a:endCxn id="255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45" name="Group 244">
                  <a:extLst>
                    <a:ext uri="{FF2B5EF4-FFF2-40B4-BE49-F238E27FC236}">
                      <a16:creationId xmlns:a16="http://schemas.microsoft.com/office/drawing/2014/main" id="{487C3471-8B61-020E-87CF-B0D2E5607E89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4" name="TextBox 253">
                        <a:extLst>
                          <a:ext uri="{FF2B5EF4-FFF2-40B4-BE49-F238E27FC236}">
                            <a16:creationId xmlns:a16="http://schemas.microsoft.com/office/drawing/2014/main" id="{2F8A8BF4-983A-F3BD-2303-15BD87B34D3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54" name="TextBox 253">
                        <a:extLst>
                          <a:ext uri="{FF2B5EF4-FFF2-40B4-BE49-F238E27FC236}">
                            <a16:creationId xmlns:a16="http://schemas.microsoft.com/office/drawing/2014/main" id="{2F8A8BF4-983A-F3BD-2303-15BD87B34D3C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55" name="TextBox 254">
                    <a:extLst>
                      <a:ext uri="{FF2B5EF4-FFF2-40B4-BE49-F238E27FC236}">
                        <a16:creationId xmlns:a16="http://schemas.microsoft.com/office/drawing/2014/main" id="{E19A5E08-16A3-641F-37FC-29724720D431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6" name="TextBox 245">
                      <a:extLst>
                        <a:ext uri="{FF2B5EF4-FFF2-40B4-BE49-F238E27FC236}">
                          <a16:creationId xmlns:a16="http://schemas.microsoft.com/office/drawing/2014/main" id="{F2D4B583-DC47-4423-10C3-712EC85D6F0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33758" y="3803873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46" name="TextBox 245">
                      <a:extLst>
                        <a:ext uri="{FF2B5EF4-FFF2-40B4-BE49-F238E27FC236}">
                          <a16:creationId xmlns:a16="http://schemas.microsoft.com/office/drawing/2014/main" id="{F2D4B583-DC47-4423-10C3-712EC85D6F0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758" y="3803873"/>
                      <a:ext cx="252011" cy="389513"/>
                    </a:xfrm>
                    <a:prstGeom prst="ellipse">
                      <a:avLst/>
                    </a:prstGeom>
                    <a:blipFill>
                      <a:blip r:embed="rId30"/>
                      <a:stretch>
                        <a:fillRect l="-19048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7" name="TextBox 246">
                      <a:extLst>
                        <a:ext uri="{FF2B5EF4-FFF2-40B4-BE49-F238E27FC236}">
                          <a16:creationId xmlns:a16="http://schemas.microsoft.com/office/drawing/2014/main" id="{CCAC9E72-43E8-7538-25D1-2364489270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81074" y="4238159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47" name="TextBox 246">
                      <a:extLst>
                        <a:ext uri="{FF2B5EF4-FFF2-40B4-BE49-F238E27FC236}">
                          <a16:creationId xmlns:a16="http://schemas.microsoft.com/office/drawing/2014/main" id="{CCAC9E72-43E8-7538-25D1-23644892706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81074" y="4238159"/>
                      <a:ext cx="275364" cy="389513"/>
                    </a:xfrm>
                    <a:prstGeom prst="ellipse">
                      <a:avLst/>
                    </a:prstGeom>
                    <a:blipFill>
                      <a:blip r:embed="rId26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8" name="TextBox 247">
                      <a:extLst>
                        <a:ext uri="{FF2B5EF4-FFF2-40B4-BE49-F238E27FC236}">
                          <a16:creationId xmlns:a16="http://schemas.microsoft.com/office/drawing/2014/main" id="{F5060885-268F-D0F3-0C5E-900646F22DB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5411" y="4238159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48" name="TextBox 247">
                      <a:extLst>
                        <a:ext uri="{FF2B5EF4-FFF2-40B4-BE49-F238E27FC236}">
                          <a16:creationId xmlns:a16="http://schemas.microsoft.com/office/drawing/2014/main" id="{F5060885-268F-D0F3-0C5E-900646F22DB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5411" y="4238159"/>
                      <a:ext cx="291233" cy="389513"/>
                    </a:xfrm>
                    <a:prstGeom prst="ellipse">
                      <a:avLst/>
                    </a:prstGeom>
                    <a:blipFill>
                      <a:blip r:embed="rId31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A82A8604-0427-241D-BEE0-0106AE6222E2}"/>
                    </a:ext>
                  </a:extLst>
                </p:cNvPr>
                <p:cNvCxnSpPr>
                  <a:cxnSpLocks/>
                  <a:stCxn id="247" idx="7"/>
                  <a:endCxn id="253" idx="2"/>
                </p:cNvCxnSpPr>
                <p:nvPr/>
              </p:nvCxnSpPr>
              <p:spPr>
                <a:xfrm flipV="1">
                  <a:off x="3016112" y="4120777"/>
                  <a:ext cx="113772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878C9DB7-4D52-5D17-80BA-222DED6F1925}"/>
                    </a:ext>
                  </a:extLst>
                </p:cNvPr>
                <p:cNvCxnSpPr>
                  <a:cxnSpLocks/>
                  <a:stCxn id="248" idx="1"/>
                  <a:endCxn id="253" idx="1"/>
                </p:cNvCxnSpPr>
                <p:nvPr/>
              </p:nvCxnSpPr>
              <p:spPr>
                <a:xfrm flipH="1" flipV="1">
                  <a:off x="3289510" y="4120777"/>
                  <a:ext cx="88551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1" name="Group 250">
                  <a:extLst>
                    <a:ext uri="{FF2B5EF4-FFF2-40B4-BE49-F238E27FC236}">
                      <a16:creationId xmlns:a16="http://schemas.microsoft.com/office/drawing/2014/main" id="{951AAE5F-4F86-487A-B4FB-E926748034EE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2" name="TextBox 251">
                        <a:extLst>
                          <a:ext uri="{FF2B5EF4-FFF2-40B4-BE49-F238E27FC236}">
                            <a16:creationId xmlns:a16="http://schemas.microsoft.com/office/drawing/2014/main" id="{7BA7F60C-6C5C-FBC3-8D6A-DE8A3955F21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52" name="TextBox 251">
                        <a:extLst>
                          <a:ext uri="{FF2B5EF4-FFF2-40B4-BE49-F238E27FC236}">
                            <a16:creationId xmlns:a16="http://schemas.microsoft.com/office/drawing/2014/main" id="{7BA7F60C-6C5C-FBC3-8D6A-DE8A3955F21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2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53" name="TextBox 252">
                    <a:extLst>
                      <a:ext uri="{FF2B5EF4-FFF2-40B4-BE49-F238E27FC236}">
                        <a16:creationId xmlns:a16="http://schemas.microsoft.com/office/drawing/2014/main" id="{060937B3-1D6E-6BB9-4356-F82300DFFEE6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43132C86-3FA2-4824-0D5D-A85A23E68A6E}"/>
                </a:ext>
              </a:extLst>
            </p:cNvPr>
            <p:cNvGrpSpPr/>
            <p:nvPr/>
          </p:nvGrpSpPr>
          <p:grpSpPr>
            <a:xfrm>
              <a:off x="3118813" y="3293137"/>
              <a:ext cx="1117937" cy="2392014"/>
              <a:chOff x="3604595" y="3442089"/>
              <a:chExt cx="1117937" cy="2392014"/>
            </a:xfrm>
          </p:grpSpPr>
          <p:grpSp>
            <p:nvGrpSpPr>
              <p:cNvPr id="116" name="Group 115">
                <a:extLst>
                  <a:ext uri="{FF2B5EF4-FFF2-40B4-BE49-F238E27FC236}">
                    <a16:creationId xmlns:a16="http://schemas.microsoft.com/office/drawing/2014/main" id="{60DA15D8-8508-6F63-55BB-1EF893CEDD3A}"/>
                  </a:ext>
                </a:extLst>
              </p:cNvPr>
              <p:cNvGrpSpPr/>
              <p:nvPr/>
            </p:nvGrpSpPr>
            <p:grpSpPr>
              <a:xfrm>
                <a:off x="3604595" y="3442089"/>
                <a:ext cx="1117937" cy="1178580"/>
                <a:chOff x="2260513" y="3442089"/>
                <a:chExt cx="1117937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BACED7E8-CE9E-2ED3-6D89-765D5FB7AD1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60513" y="4231156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17" name="TextBox 116">
                      <a:extLst>
                        <a:ext uri="{FF2B5EF4-FFF2-40B4-BE49-F238E27FC236}">
                          <a16:creationId xmlns:a16="http://schemas.microsoft.com/office/drawing/2014/main" id="{BACED7E8-CE9E-2ED3-6D89-765D5FB7AD1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0513" y="4231156"/>
                      <a:ext cx="252011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3F2579CE-D2A3-C34F-6D68-3A9F5CB86F6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03173" y="4231156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18" name="TextBox 117">
                      <a:extLst>
                        <a:ext uri="{FF2B5EF4-FFF2-40B4-BE49-F238E27FC236}">
                          <a16:creationId xmlns:a16="http://schemas.microsoft.com/office/drawing/2014/main" id="{3F2579CE-D2A3-C34F-6D68-3A9F5CB86F6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03173" y="4231156"/>
                      <a:ext cx="291233" cy="389513"/>
                    </a:xfrm>
                    <a:prstGeom prst="ellipse">
                      <a:avLst/>
                    </a:prstGeom>
                    <a:blipFill>
                      <a:blip r:embed="rId13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DDEF2C75-C7C5-628F-3FB2-217295E0BBF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03086" y="3831340"/>
                      <a:ext cx="275364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19" name="TextBox 118">
                      <a:extLst>
                        <a:ext uri="{FF2B5EF4-FFF2-40B4-BE49-F238E27FC236}">
                          <a16:creationId xmlns:a16="http://schemas.microsoft.com/office/drawing/2014/main" id="{DDEF2C75-C7C5-628F-3FB2-217295E0BBF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103086" y="3831340"/>
                      <a:ext cx="275364" cy="388800"/>
                    </a:xfrm>
                    <a:prstGeom prst="ellipse">
                      <a:avLst/>
                    </a:prstGeom>
                    <a:blipFill>
                      <a:blip r:embed="rId33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20" name="Straight Connector 119">
                  <a:extLst>
                    <a:ext uri="{FF2B5EF4-FFF2-40B4-BE49-F238E27FC236}">
                      <a16:creationId xmlns:a16="http://schemas.microsoft.com/office/drawing/2014/main" id="{13BC9384-2605-9BCB-9D57-1A9A6C58177E}"/>
                    </a:ext>
                  </a:extLst>
                </p:cNvPr>
                <p:cNvCxnSpPr>
                  <a:cxnSpLocks/>
                  <a:stCxn id="117" idx="7"/>
                  <a:endCxn id="127" idx="2"/>
                </p:cNvCxnSpPr>
                <p:nvPr/>
              </p:nvCxnSpPr>
              <p:spPr>
                <a:xfrm flipV="1">
                  <a:off x="2475618" y="4113774"/>
                  <a:ext cx="122029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Connector 120">
                  <a:extLst>
                    <a:ext uri="{FF2B5EF4-FFF2-40B4-BE49-F238E27FC236}">
                      <a16:creationId xmlns:a16="http://schemas.microsoft.com/office/drawing/2014/main" id="{54D7F036-C759-58E7-9471-C2ACC27CEFC4}"/>
                    </a:ext>
                  </a:extLst>
                </p:cNvPr>
                <p:cNvCxnSpPr>
                  <a:cxnSpLocks/>
                  <a:stCxn id="118" idx="1"/>
                  <a:endCxn id="127" idx="1"/>
                </p:cNvCxnSpPr>
                <p:nvPr/>
              </p:nvCxnSpPr>
              <p:spPr>
                <a:xfrm flipH="1" flipV="1">
                  <a:off x="2757273" y="4113774"/>
                  <a:ext cx="88550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>
                  <a:extLst>
                    <a:ext uri="{FF2B5EF4-FFF2-40B4-BE49-F238E27FC236}">
                      <a16:creationId xmlns:a16="http://schemas.microsoft.com/office/drawing/2014/main" id="{41370C0C-BED4-2591-753B-7D71ADCA353F}"/>
                    </a:ext>
                  </a:extLst>
                </p:cNvPr>
                <p:cNvCxnSpPr>
                  <a:cxnSpLocks/>
                  <a:stCxn id="127" idx="5"/>
                  <a:endCxn id="129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57B8D6C0-1E19-D7F4-7B10-54E2F450694B}"/>
                    </a:ext>
                  </a:extLst>
                </p:cNvPr>
                <p:cNvCxnSpPr>
                  <a:cxnSpLocks/>
                  <a:stCxn id="119" idx="1"/>
                  <a:endCxn id="129" idx="1"/>
                </p:cNvCxnSpPr>
                <p:nvPr/>
              </p:nvCxnSpPr>
              <p:spPr>
                <a:xfrm flipH="1" flipV="1">
                  <a:off x="3042086" y="3706554"/>
                  <a:ext cx="101326" cy="18172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24" name="Group 123">
                  <a:extLst>
                    <a:ext uri="{FF2B5EF4-FFF2-40B4-BE49-F238E27FC236}">
                      <a16:creationId xmlns:a16="http://schemas.microsoft.com/office/drawing/2014/main" id="{74A2DAAE-C4EF-D021-9C73-FC43AA6CA392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8" name="TextBox 127">
                        <a:extLst>
                          <a:ext uri="{FF2B5EF4-FFF2-40B4-BE49-F238E27FC236}">
                            <a16:creationId xmlns:a16="http://schemas.microsoft.com/office/drawing/2014/main" id="{D89C745D-50D8-51BF-3B1A-8AF81C33CDA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28" name="TextBox 127">
                        <a:extLst>
                          <a:ext uri="{FF2B5EF4-FFF2-40B4-BE49-F238E27FC236}">
                            <a16:creationId xmlns:a16="http://schemas.microsoft.com/office/drawing/2014/main" id="{D89C745D-50D8-51BF-3B1A-8AF81C33CDA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4"/>
                        <a:stretch>
                          <a:fillRect l="-19048" r="-4762" b="-4348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65495212-0972-0F6C-F6D6-2604954D6D41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25" name="Group 124">
                  <a:extLst>
                    <a:ext uri="{FF2B5EF4-FFF2-40B4-BE49-F238E27FC236}">
                      <a16:creationId xmlns:a16="http://schemas.microsoft.com/office/drawing/2014/main" id="{98E5FB94-41FD-2B96-BC15-4B0446FD8472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26" name="TextBox 125">
                        <a:extLst>
                          <a:ext uri="{FF2B5EF4-FFF2-40B4-BE49-F238E27FC236}">
                            <a16:creationId xmlns:a16="http://schemas.microsoft.com/office/drawing/2014/main" id="{EA8F3335-8854-08D6-9860-BC58F39A2CD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26" name="TextBox 125">
                        <a:extLst>
                          <a:ext uri="{FF2B5EF4-FFF2-40B4-BE49-F238E27FC236}">
                            <a16:creationId xmlns:a16="http://schemas.microsoft.com/office/drawing/2014/main" id="{EA8F3335-8854-08D6-9860-BC58F39A2CD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5"/>
                        <a:stretch>
                          <a:fillRect l="-23810" r="-4762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27" name="TextBox 126">
                    <a:extLst>
                      <a:ext uri="{FF2B5EF4-FFF2-40B4-BE49-F238E27FC236}">
                        <a16:creationId xmlns:a16="http://schemas.microsoft.com/office/drawing/2014/main" id="{91FAC5C4-DCE9-A5FE-57FD-22BDC442D881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56" name="Group 255">
                <a:extLst>
                  <a:ext uri="{FF2B5EF4-FFF2-40B4-BE49-F238E27FC236}">
                    <a16:creationId xmlns:a16="http://schemas.microsoft.com/office/drawing/2014/main" id="{136A99C0-79B6-96F9-3AFD-65A3A96B85AB}"/>
                  </a:ext>
                </a:extLst>
              </p:cNvPr>
              <p:cNvGrpSpPr/>
              <p:nvPr/>
            </p:nvGrpSpPr>
            <p:grpSpPr>
              <a:xfrm>
                <a:off x="3621088" y="4655523"/>
                <a:ext cx="1084951" cy="1178580"/>
                <a:chOff x="2533758" y="3449092"/>
                <a:chExt cx="1084951" cy="1178580"/>
              </a:xfrm>
            </p:grpSpPr>
            <p:cxnSp>
              <p:nvCxnSpPr>
                <p:cNvPr id="257" name="Straight Connector 256">
                  <a:extLst>
                    <a:ext uri="{FF2B5EF4-FFF2-40B4-BE49-F238E27FC236}">
                      <a16:creationId xmlns:a16="http://schemas.microsoft.com/office/drawing/2014/main" id="{C1714BB0-9161-E209-A730-E958BC51C30F}"/>
                    </a:ext>
                  </a:extLst>
                </p:cNvPr>
                <p:cNvCxnSpPr>
                  <a:cxnSpLocks/>
                  <a:stCxn id="260" idx="7"/>
                  <a:endCxn id="269" idx="2"/>
                </p:cNvCxnSpPr>
                <p:nvPr/>
              </p:nvCxnSpPr>
              <p:spPr>
                <a:xfrm flipV="1">
                  <a:off x="2748863" y="3713557"/>
                  <a:ext cx="132083" cy="14735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>
                  <a:extLst>
                    <a:ext uri="{FF2B5EF4-FFF2-40B4-BE49-F238E27FC236}">
                      <a16:creationId xmlns:a16="http://schemas.microsoft.com/office/drawing/2014/main" id="{D3719F45-5B95-C51F-3984-3AA561B7EC35}"/>
                    </a:ext>
                  </a:extLst>
                </p:cNvPr>
                <p:cNvCxnSpPr>
                  <a:cxnSpLocks/>
                  <a:stCxn id="267" idx="4"/>
                  <a:endCxn id="269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59" name="Group 258">
                  <a:extLst>
                    <a:ext uri="{FF2B5EF4-FFF2-40B4-BE49-F238E27FC236}">
                      <a16:creationId xmlns:a16="http://schemas.microsoft.com/office/drawing/2014/main" id="{CB9631B2-3F6E-8593-242D-94462F5D4C62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8" name="TextBox 267">
                        <a:extLst>
                          <a:ext uri="{FF2B5EF4-FFF2-40B4-BE49-F238E27FC236}">
                            <a16:creationId xmlns:a16="http://schemas.microsoft.com/office/drawing/2014/main" id="{42A51B42-1F61-96DD-78B8-AAE8ABC936D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68" name="TextBox 267">
                        <a:extLst>
                          <a:ext uri="{FF2B5EF4-FFF2-40B4-BE49-F238E27FC236}">
                            <a16:creationId xmlns:a16="http://schemas.microsoft.com/office/drawing/2014/main" id="{42A51B42-1F61-96DD-78B8-AAE8ABC936D9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2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69" name="TextBox 268">
                    <a:extLst>
                      <a:ext uri="{FF2B5EF4-FFF2-40B4-BE49-F238E27FC236}">
                        <a16:creationId xmlns:a16="http://schemas.microsoft.com/office/drawing/2014/main" id="{C31C1DF7-EEB6-F6E4-FAB8-32153D63981F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0" name="TextBox 259">
                      <a:extLst>
                        <a:ext uri="{FF2B5EF4-FFF2-40B4-BE49-F238E27FC236}">
                          <a16:creationId xmlns:a16="http://schemas.microsoft.com/office/drawing/2014/main" id="{1CB5FD63-C3F2-2139-4CCC-8F3E88CF0D8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33758" y="3803873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60" name="TextBox 259">
                      <a:extLst>
                        <a:ext uri="{FF2B5EF4-FFF2-40B4-BE49-F238E27FC236}">
                          <a16:creationId xmlns:a16="http://schemas.microsoft.com/office/drawing/2014/main" id="{1CB5FD63-C3F2-2139-4CCC-8F3E88CF0D8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3758" y="3803873"/>
                      <a:ext cx="252011" cy="389513"/>
                    </a:xfrm>
                    <a:prstGeom prst="ellipse">
                      <a:avLst/>
                    </a:prstGeom>
                    <a:blipFill>
                      <a:blip r:embed="rId36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1" name="TextBox 260">
                      <a:extLst>
                        <a:ext uri="{FF2B5EF4-FFF2-40B4-BE49-F238E27FC236}">
                          <a16:creationId xmlns:a16="http://schemas.microsoft.com/office/drawing/2014/main" id="{2A6A9B78-4285-4C25-8391-175CDC2D26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73139" y="4238159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61" name="TextBox 260">
                      <a:extLst>
                        <a:ext uri="{FF2B5EF4-FFF2-40B4-BE49-F238E27FC236}">
                          <a16:creationId xmlns:a16="http://schemas.microsoft.com/office/drawing/2014/main" id="{2A6A9B78-4285-4C25-8391-175CDC2D26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73139" y="4238159"/>
                      <a:ext cx="291233" cy="389513"/>
                    </a:xfrm>
                    <a:prstGeom prst="ellipse">
                      <a:avLst/>
                    </a:prstGeom>
                    <a:blipFill>
                      <a:blip r:embed="rId31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62" name="TextBox 261">
                      <a:extLst>
                        <a:ext uri="{FF2B5EF4-FFF2-40B4-BE49-F238E27FC236}">
                          <a16:creationId xmlns:a16="http://schemas.microsoft.com/office/drawing/2014/main" id="{0E9CD2F6-30E8-62F3-6912-AB4FD736F4A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43345" y="4238159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62" name="TextBox 261">
                      <a:extLst>
                        <a:ext uri="{FF2B5EF4-FFF2-40B4-BE49-F238E27FC236}">
                          <a16:creationId xmlns:a16="http://schemas.microsoft.com/office/drawing/2014/main" id="{0E9CD2F6-30E8-62F3-6912-AB4FD736F4A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43345" y="4238159"/>
                      <a:ext cx="275364" cy="389513"/>
                    </a:xfrm>
                    <a:prstGeom prst="ellipse">
                      <a:avLst/>
                    </a:prstGeom>
                    <a:blipFill>
                      <a:blip r:embed="rId37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63" name="Straight Connector 262">
                  <a:extLst>
                    <a:ext uri="{FF2B5EF4-FFF2-40B4-BE49-F238E27FC236}">
                      <a16:creationId xmlns:a16="http://schemas.microsoft.com/office/drawing/2014/main" id="{2010F943-55B3-88BD-38DE-7D1CB3AC7D11}"/>
                    </a:ext>
                  </a:extLst>
                </p:cNvPr>
                <p:cNvCxnSpPr>
                  <a:cxnSpLocks/>
                  <a:stCxn id="261" idx="7"/>
                  <a:endCxn id="267" idx="2"/>
                </p:cNvCxnSpPr>
                <p:nvPr/>
              </p:nvCxnSpPr>
              <p:spPr>
                <a:xfrm flipV="1">
                  <a:off x="3021722" y="4120777"/>
                  <a:ext cx="108162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>
                  <a:extLst>
                    <a:ext uri="{FF2B5EF4-FFF2-40B4-BE49-F238E27FC236}">
                      <a16:creationId xmlns:a16="http://schemas.microsoft.com/office/drawing/2014/main" id="{F5A3BE46-2CD3-8324-171F-41FA69ED0D1A}"/>
                    </a:ext>
                  </a:extLst>
                </p:cNvPr>
                <p:cNvCxnSpPr>
                  <a:cxnSpLocks/>
                  <a:stCxn id="262" idx="1"/>
                  <a:endCxn id="267" idx="1"/>
                </p:cNvCxnSpPr>
                <p:nvPr/>
              </p:nvCxnSpPr>
              <p:spPr>
                <a:xfrm flipH="1" flipV="1">
                  <a:off x="3289510" y="4120777"/>
                  <a:ext cx="94161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65" name="Group 264">
                  <a:extLst>
                    <a:ext uri="{FF2B5EF4-FFF2-40B4-BE49-F238E27FC236}">
                      <a16:creationId xmlns:a16="http://schemas.microsoft.com/office/drawing/2014/main" id="{15A05F9E-E330-FF20-3B78-B5AB4CA42B0E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66" name="TextBox 265">
                        <a:extLst>
                          <a:ext uri="{FF2B5EF4-FFF2-40B4-BE49-F238E27FC236}">
                            <a16:creationId xmlns:a16="http://schemas.microsoft.com/office/drawing/2014/main" id="{8FCFEF18-2D89-9594-E98F-D12DEA90CD3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66" name="TextBox 265">
                        <a:extLst>
                          <a:ext uri="{FF2B5EF4-FFF2-40B4-BE49-F238E27FC236}">
                            <a16:creationId xmlns:a16="http://schemas.microsoft.com/office/drawing/2014/main" id="{8FCFEF18-2D89-9594-E98F-D12DEA90CD3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67" name="TextBox 266">
                    <a:extLst>
                      <a:ext uri="{FF2B5EF4-FFF2-40B4-BE49-F238E27FC236}">
                        <a16:creationId xmlns:a16="http://schemas.microsoft.com/office/drawing/2014/main" id="{9765081E-072E-008B-C7F5-7A727516B20C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  <p:grpSp>
          <p:nvGrpSpPr>
            <p:cNvPr id="284" name="Group 283">
              <a:extLst>
                <a:ext uri="{FF2B5EF4-FFF2-40B4-BE49-F238E27FC236}">
                  <a16:creationId xmlns:a16="http://schemas.microsoft.com/office/drawing/2014/main" id="{1AA24F98-F431-381F-0031-AAFF3C230401}"/>
                </a:ext>
              </a:extLst>
            </p:cNvPr>
            <p:cNvGrpSpPr/>
            <p:nvPr/>
          </p:nvGrpSpPr>
          <p:grpSpPr>
            <a:xfrm>
              <a:off x="8413734" y="3292424"/>
              <a:ext cx="1137548" cy="2393989"/>
              <a:chOff x="8881278" y="3441376"/>
              <a:chExt cx="1137548" cy="2393989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953B3C5B-2287-5A3F-31EE-E4B9DDE29966}"/>
                  </a:ext>
                </a:extLst>
              </p:cNvPr>
              <p:cNvGrpSpPr/>
              <p:nvPr/>
            </p:nvGrpSpPr>
            <p:grpSpPr>
              <a:xfrm>
                <a:off x="8881278" y="3441376"/>
                <a:ext cx="1137548" cy="1178580"/>
                <a:chOff x="2248837" y="3442089"/>
                <a:chExt cx="1137548" cy="1178580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3" name="TextBox 172">
                      <a:extLst>
                        <a:ext uri="{FF2B5EF4-FFF2-40B4-BE49-F238E27FC236}">
                          <a16:creationId xmlns:a16="http://schemas.microsoft.com/office/drawing/2014/main" id="{AD5577B9-D3BB-3627-7DE5-950E0AC5809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248837" y="4231156"/>
                      <a:ext cx="275364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73" name="TextBox 172">
                      <a:extLst>
                        <a:ext uri="{FF2B5EF4-FFF2-40B4-BE49-F238E27FC236}">
                          <a16:creationId xmlns:a16="http://schemas.microsoft.com/office/drawing/2014/main" id="{AD5577B9-D3BB-3627-7DE5-950E0AC5809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48837" y="4231156"/>
                      <a:ext cx="275364" cy="389513"/>
                    </a:xfrm>
                    <a:prstGeom prst="ellipse">
                      <a:avLst/>
                    </a:prstGeom>
                    <a:blipFill>
                      <a:blip r:embed="rId38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D83ADF4-F619-3368-EC29-3E8E01444892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822784" y="4231156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74" name="TextBox 173">
                      <a:extLst>
                        <a:ext uri="{FF2B5EF4-FFF2-40B4-BE49-F238E27FC236}">
                          <a16:creationId xmlns:a16="http://schemas.microsoft.com/office/drawing/2014/main" id="{0D83ADF4-F619-3368-EC29-3E8E01444892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822784" y="4231156"/>
                      <a:ext cx="252011" cy="389513"/>
                    </a:xfrm>
                    <a:prstGeom prst="ellipse">
                      <a:avLst/>
                    </a:prstGeom>
                    <a:blipFill>
                      <a:blip r:embed="rId18"/>
                      <a:stretch>
                        <a:fillRect l="-1428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5" name="TextBox 174">
                      <a:extLst>
                        <a:ext uri="{FF2B5EF4-FFF2-40B4-BE49-F238E27FC236}">
                          <a16:creationId xmlns:a16="http://schemas.microsoft.com/office/drawing/2014/main" id="{CC6916FE-E640-3B87-E8F6-8F9EA20FD31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095152" y="3831340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175" name="TextBox 174">
                      <a:extLst>
                        <a:ext uri="{FF2B5EF4-FFF2-40B4-BE49-F238E27FC236}">
                          <a16:creationId xmlns:a16="http://schemas.microsoft.com/office/drawing/2014/main" id="{CC6916FE-E640-3B87-E8F6-8F9EA20FD31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095152" y="3831340"/>
                      <a:ext cx="291233" cy="389513"/>
                    </a:xfrm>
                    <a:prstGeom prst="ellipse">
                      <a:avLst/>
                    </a:prstGeom>
                    <a:blipFill>
                      <a:blip r:embed="rId39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176" name="Straight Connector 175">
                  <a:extLst>
                    <a:ext uri="{FF2B5EF4-FFF2-40B4-BE49-F238E27FC236}">
                      <a16:creationId xmlns:a16="http://schemas.microsoft.com/office/drawing/2014/main" id="{B249A24B-A83D-C9CF-3066-0D250D5C302E}"/>
                    </a:ext>
                  </a:extLst>
                </p:cNvPr>
                <p:cNvCxnSpPr>
                  <a:cxnSpLocks/>
                  <a:stCxn id="173" idx="7"/>
                  <a:endCxn id="183" idx="2"/>
                </p:cNvCxnSpPr>
                <p:nvPr/>
              </p:nvCxnSpPr>
              <p:spPr>
                <a:xfrm flipV="1">
                  <a:off x="2483875" y="4113774"/>
                  <a:ext cx="113772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>
                  <a:extLst>
                    <a:ext uri="{FF2B5EF4-FFF2-40B4-BE49-F238E27FC236}">
                      <a16:creationId xmlns:a16="http://schemas.microsoft.com/office/drawing/2014/main" id="{09E1934A-0A7C-E99C-592F-A0081AB81BF8}"/>
                    </a:ext>
                  </a:extLst>
                </p:cNvPr>
                <p:cNvCxnSpPr>
                  <a:cxnSpLocks/>
                  <a:stCxn id="174" idx="1"/>
                  <a:endCxn id="183" idx="1"/>
                </p:cNvCxnSpPr>
                <p:nvPr/>
              </p:nvCxnSpPr>
              <p:spPr>
                <a:xfrm flipH="1" flipV="1">
                  <a:off x="2757273" y="4113774"/>
                  <a:ext cx="102417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Connector 177">
                  <a:extLst>
                    <a:ext uri="{FF2B5EF4-FFF2-40B4-BE49-F238E27FC236}">
                      <a16:creationId xmlns:a16="http://schemas.microsoft.com/office/drawing/2014/main" id="{055FE9A9-2B0B-4F0E-9B93-9EC1269189F4}"/>
                    </a:ext>
                  </a:extLst>
                </p:cNvPr>
                <p:cNvCxnSpPr>
                  <a:cxnSpLocks/>
                  <a:stCxn id="183" idx="5"/>
                  <a:endCxn id="185" idx="2"/>
                </p:cNvCxnSpPr>
                <p:nvPr/>
              </p:nvCxnSpPr>
              <p:spPr>
                <a:xfrm flipV="1">
                  <a:off x="2757273" y="3706554"/>
                  <a:ext cx="125187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>
                  <a:extLst>
                    <a:ext uri="{FF2B5EF4-FFF2-40B4-BE49-F238E27FC236}">
                      <a16:creationId xmlns:a16="http://schemas.microsoft.com/office/drawing/2014/main" id="{B769691A-5C53-6F3E-1C77-A0899D2FE46C}"/>
                    </a:ext>
                  </a:extLst>
                </p:cNvPr>
                <p:cNvCxnSpPr>
                  <a:cxnSpLocks/>
                  <a:stCxn id="175" idx="1"/>
                  <a:endCxn id="185" idx="1"/>
                </p:cNvCxnSpPr>
                <p:nvPr/>
              </p:nvCxnSpPr>
              <p:spPr>
                <a:xfrm flipH="1" flipV="1">
                  <a:off x="3042086" y="3706554"/>
                  <a:ext cx="95716" cy="18182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0" name="Group 179">
                  <a:extLst>
                    <a:ext uri="{FF2B5EF4-FFF2-40B4-BE49-F238E27FC236}">
                      <a16:creationId xmlns:a16="http://schemas.microsoft.com/office/drawing/2014/main" id="{6B4CF4E9-CAE1-73FF-B440-8B5942DE3F02}"/>
                    </a:ext>
                  </a:extLst>
                </p:cNvPr>
                <p:cNvGrpSpPr/>
                <p:nvPr/>
              </p:nvGrpSpPr>
              <p:grpSpPr>
                <a:xfrm>
                  <a:off x="2818273" y="344208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4" name="TextBox 183">
                        <a:extLst>
                          <a:ext uri="{FF2B5EF4-FFF2-40B4-BE49-F238E27FC236}">
                            <a16:creationId xmlns:a16="http://schemas.microsoft.com/office/drawing/2014/main" id="{55CBD8AD-3194-8D4B-A7B3-7AB9A9B8D75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84" name="TextBox 183">
                        <a:extLst>
                          <a:ext uri="{FF2B5EF4-FFF2-40B4-BE49-F238E27FC236}">
                            <a16:creationId xmlns:a16="http://schemas.microsoft.com/office/drawing/2014/main" id="{55CBD8AD-3194-8D4B-A7B3-7AB9A9B8D75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35"/>
                        <a:stretch>
                          <a:fillRect l="-30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85" name="TextBox 184">
                    <a:extLst>
                      <a:ext uri="{FF2B5EF4-FFF2-40B4-BE49-F238E27FC236}">
                        <a16:creationId xmlns:a16="http://schemas.microsoft.com/office/drawing/2014/main" id="{128CCCF6-3DEB-6C86-84E5-8AF9E9A77B16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p:grpSp>
              <p:nvGrpSpPr>
                <p:cNvPr id="181" name="Group 180">
                  <a:extLst>
                    <a:ext uri="{FF2B5EF4-FFF2-40B4-BE49-F238E27FC236}">
                      <a16:creationId xmlns:a16="http://schemas.microsoft.com/office/drawing/2014/main" id="{5B441384-DFB1-1837-6FBB-E4DDC063F376}"/>
                    </a:ext>
                  </a:extLst>
                </p:cNvPr>
                <p:cNvGrpSpPr/>
                <p:nvPr/>
              </p:nvGrpSpPr>
              <p:grpSpPr>
                <a:xfrm>
                  <a:off x="2533460" y="3849309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82" name="TextBox 181">
                        <a:extLst>
                          <a:ext uri="{FF2B5EF4-FFF2-40B4-BE49-F238E27FC236}">
                            <a16:creationId xmlns:a16="http://schemas.microsoft.com/office/drawing/2014/main" id="{4B734337-FD52-2830-BE2A-33BE3555B45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182" name="TextBox 181">
                        <a:extLst>
                          <a:ext uri="{FF2B5EF4-FFF2-40B4-BE49-F238E27FC236}">
                            <a16:creationId xmlns:a16="http://schemas.microsoft.com/office/drawing/2014/main" id="{4B734337-FD52-2830-BE2A-33BE3555B45A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15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83" name="TextBox 182">
                    <a:extLst>
                      <a:ext uri="{FF2B5EF4-FFF2-40B4-BE49-F238E27FC236}">
                        <a16:creationId xmlns:a16="http://schemas.microsoft.com/office/drawing/2014/main" id="{F01E8515-8369-54B7-E973-AE64DD44A357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  <p:grpSp>
            <p:nvGrpSpPr>
              <p:cNvPr id="270" name="Group 269">
                <a:extLst>
                  <a:ext uri="{FF2B5EF4-FFF2-40B4-BE49-F238E27FC236}">
                    <a16:creationId xmlns:a16="http://schemas.microsoft.com/office/drawing/2014/main" id="{7103EAEB-9E5E-37B4-E2E9-E44A27E11CF6}"/>
                  </a:ext>
                </a:extLst>
              </p:cNvPr>
              <p:cNvGrpSpPr/>
              <p:nvPr/>
            </p:nvGrpSpPr>
            <p:grpSpPr>
              <a:xfrm>
                <a:off x="8897771" y="4656785"/>
                <a:ext cx="1104562" cy="1178580"/>
                <a:chOff x="2522081" y="3449092"/>
                <a:chExt cx="1104562" cy="1178580"/>
              </a:xfrm>
            </p:grpSpPr>
            <p:cxnSp>
              <p:nvCxnSpPr>
                <p:cNvPr id="271" name="Straight Connector 270">
                  <a:extLst>
                    <a:ext uri="{FF2B5EF4-FFF2-40B4-BE49-F238E27FC236}">
                      <a16:creationId xmlns:a16="http://schemas.microsoft.com/office/drawing/2014/main" id="{EA97BFB4-1126-6F7D-7C78-9C36602F9C9B}"/>
                    </a:ext>
                  </a:extLst>
                </p:cNvPr>
                <p:cNvCxnSpPr>
                  <a:cxnSpLocks/>
                  <a:stCxn id="274" idx="7"/>
                  <a:endCxn id="283" idx="2"/>
                </p:cNvCxnSpPr>
                <p:nvPr/>
              </p:nvCxnSpPr>
              <p:spPr>
                <a:xfrm flipV="1">
                  <a:off x="2757119" y="3713557"/>
                  <a:ext cx="123827" cy="147254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2900C9CA-7593-FCB8-8449-D0C5AAE9CA38}"/>
                    </a:ext>
                  </a:extLst>
                </p:cNvPr>
                <p:cNvCxnSpPr>
                  <a:cxnSpLocks/>
                  <a:stCxn id="281" idx="4"/>
                  <a:endCxn id="283" idx="1"/>
                </p:cNvCxnSpPr>
                <p:nvPr/>
              </p:nvCxnSpPr>
              <p:spPr>
                <a:xfrm flipH="1" flipV="1">
                  <a:off x="3040572" y="3713557"/>
                  <a:ext cx="89312" cy="150471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3" name="Group 272">
                  <a:extLst>
                    <a:ext uri="{FF2B5EF4-FFF2-40B4-BE49-F238E27FC236}">
                      <a16:creationId xmlns:a16="http://schemas.microsoft.com/office/drawing/2014/main" id="{641761C1-E36D-B608-DE6B-EB3FA7A43F0E}"/>
                    </a:ext>
                  </a:extLst>
                </p:cNvPr>
                <p:cNvGrpSpPr/>
                <p:nvPr/>
              </p:nvGrpSpPr>
              <p:grpSpPr>
                <a:xfrm>
                  <a:off x="2816759" y="344909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2" name="TextBox 281">
                        <a:extLst>
                          <a:ext uri="{FF2B5EF4-FFF2-40B4-BE49-F238E27FC236}">
                            <a16:creationId xmlns:a16="http://schemas.microsoft.com/office/drawing/2014/main" id="{CD3A5B77-CA72-BD94-4086-3A6F02C62D7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82" name="TextBox 281">
                        <a:extLst>
                          <a:ext uri="{FF2B5EF4-FFF2-40B4-BE49-F238E27FC236}">
                            <a16:creationId xmlns:a16="http://schemas.microsoft.com/office/drawing/2014/main" id="{CD3A5B77-CA72-BD94-4086-3A6F02C62D7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40"/>
                        <a:stretch>
                          <a:fillRect l="-25000" r="-10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83" name="TextBox 282">
                    <a:extLst>
                      <a:ext uri="{FF2B5EF4-FFF2-40B4-BE49-F238E27FC236}">
                        <a16:creationId xmlns:a16="http://schemas.microsoft.com/office/drawing/2014/main" id="{A2A0ABFF-4764-3149-ABD1-B3EDB5F78DAE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4" name="TextBox 273">
                      <a:extLst>
                        <a:ext uri="{FF2B5EF4-FFF2-40B4-BE49-F238E27FC236}">
                          <a16:creationId xmlns:a16="http://schemas.microsoft.com/office/drawing/2014/main" id="{C26C6926-582A-EF6E-F098-9CBB8364397A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22081" y="3803873"/>
                      <a:ext cx="275364" cy="388800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74" name="TextBox 273">
                      <a:extLst>
                        <a:ext uri="{FF2B5EF4-FFF2-40B4-BE49-F238E27FC236}">
                          <a16:creationId xmlns:a16="http://schemas.microsoft.com/office/drawing/2014/main" id="{C26C6926-582A-EF6E-F098-9CBB8364397A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22081" y="3803873"/>
                      <a:ext cx="275364" cy="388800"/>
                    </a:xfrm>
                    <a:prstGeom prst="ellipse">
                      <a:avLst/>
                    </a:prstGeom>
                    <a:blipFill>
                      <a:blip r:embed="rId33"/>
                      <a:stretch>
                        <a:fillRect l="-13043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5" name="TextBox 274">
                      <a:extLst>
                        <a:ext uri="{FF2B5EF4-FFF2-40B4-BE49-F238E27FC236}">
                          <a16:creationId xmlns:a16="http://schemas.microsoft.com/office/drawing/2014/main" id="{D03E42B3-5DC0-57D0-2AE9-411263EA65F0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792750" y="4238159"/>
                      <a:ext cx="252011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75" name="TextBox 274">
                      <a:extLst>
                        <a:ext uri="{FF2B5EF4-FFF2-40B4-BE49-F238E27FC236}">
                          <a16:creationId xmlns:a16="http://schemas.microsoft.com/office/drawing/2014/main" id="{D03E42B3-5DC0-57D0-2AE9-411263EA65F0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92750" y="4238159"/>
                      <a:ext cx="252011" cy="389513"/>
                    </a:xfrm>
                    <a:prstGeom prst="ellipse">
                      <a:avLst/>
                    </a:prstGeom>
                    <a:blipFill>
                      <a:blip r:embed="rId20"/>
                      <a:stretch>
                        <a:fillRect l="-200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6" name="TextBox 275">
                      <a:extLst>
                        <a:ext uri="{FF2B5EF4-FFF2-40B4-BE49-F238E27FC236}">
                          <a16:creationId xmlns:a16="http://schemas.microsoft.com/office/drawing/2014/main" id="{482776CB-6EE1-F991-17F9-7C6823160EB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35410" y="4238159"/>
                      <a:ext cx="291233" cy="389513"/>
                    </a:xfrm>
                    <a:prstGeom prst="ellipse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 algn="ctr"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oMath>
                        </m:oMathPara>
                      </a14:m>
                      <a:endParaRPr lang="en-DE" dirty="0"/>
                    </a:p>
                  </p:txBody>
                </p:sp>
              </mc:Choice>
              <mc:Fallback xmlns="">
                <p:sp>
                  <p:nvSpPr>
                    <p:cNvPr id="276" name="TextBox 275">
                      <a:extLst>
                        <a:ext uri="{FF2B5EF4-FFF2-40B4-BE49-F238E27FC236}">
                          <a16:creationId xmlns:a16="http://schemas.microsoft.com/office/drawing/2014/main" id="{482776CB-6EE1-F991-17F9-7C6823160EB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335410" y="4238159"/>
                      <a:ext cx="291233" cy="389513"/>
                    </a:xfrm>
                    <a:prstGeom prst="ellipse">
                      <a:avLst/>
                    </a:prstGeom>
                    <a:blipFill>
                      <a:blip r:embed="rId4"/>
                      <a:stretch>
                        <a:fillRect l="-12500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CEE9D0C5-F2FD-4D5E-4B93-022694A4B4DF}"/>
                    </a:ext>
                  </a:extLst>
                </p:cNvPr>
                <p:cNvCxnSpPr>
                  <a:cxnSpLocks/>
                  <a:stCxn id="275" idx="7"/>
                  <a:endCxn id="281" idx="2"/>
                </p:cNvCxnSpPr>
                <p:nvPr/>
              </p:nvCxnSpPr>
              <p:spPr>
                <a:xfrm flipV="1">
                  <a:off x="3007855" y="4120777"/>
                  <a:ext cx="122029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>
                  <a:extLst>
                    <a:ext uri="{FF2B5EF4-FFF2-40B4-BE49-F238E27FC236}">
                      <a16:creationId xmlns:a16="http://schemas.microsoft.com/office/drawing/2014/main" id="{2B29CF52-C42B-2CA3-1D51-2F26A3DA6A57}"/>
                    </a:ext>
                  </a:extLst>
                </p:cNvPr>
                <p:cNvCxnSpPr>
                  <a:cxnSpLocks/>
                  <a:stCxn id="276" idx="1"/>
                  <a:endCxn id="281" idx="1"/>
                </p:cNvCxnSpPr>
                <p:nvPr/>
              </p:nvCxnSpPr>
              <p:spPr>
                <a:xfrm flipH="1" flipV="1">
                  <a:off x="3289510" y="4120777"/>
                  <a:ext cx="88550" cy="174425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79" name="Group 278">
                  <a:extLst>
                    <a:ext uri="{FF2B5EF4-FFF2-40B4-BE49-F238E27FC236}">
                      <a16:creationId xmlns:a16="http://schemas.microsoft.com/office/drawing/2014/main" id="{95CD35A9-B3C4-0620-555D-F685F62F4701}"/>
                    </a:ext>
                  </a:extLst>
                </p:cNvPr>
                <p:cNvGrpSpPr/>
                <p:nvPr/>
              </p:nvGrpSpPr>
              <p:grpSpPr>
                <a:xfrm>
                  <a:off x="3065697" y="3856312"/>
                  <a:ext cx="288000" cy="276999"/>
                  <a:chOff x="2491970" y="3880561"/>
                  <a:chExt cx="288000" cy="276999"/>
                </a:xfrm>
              </p:grpSpPr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0" name="TextBox 279">
                        <a:extLst>
                          <a:ext uri="{FF2B5EF4-FFF2-40B4-BE49-F238E27FC236}">
                            <a16:creationId xmlns:a16="http://schemas.microsoft.com/office/drawing/2014/main" id="{4B986198-5EA7-1C47-6E16-1ED97CE6410E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 algn="ctr"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⋈</m:t>
                              </m:r>
                            </m:oMath>
                          </m:oMathPara>
                        </a14:m>
                        <a:endParaRPr lang="en-DE" dirty="0"/>
                      </a:p>
                    </p:txBody>
                  </p:sp>
                </mc:Choice>
                <mc:Fallback xmlns="">
                  <p:sp>
                    <p:nvSpPr>
                      <p:cNvPr id="280" name="TextBox 279">
                        <a:extLst>
                          <a:ext uri="{FF2B5EF4-FFF2-40B4-BE49-F238E27FC236}">
                            <a16:creationId xmlns:a16="http://schemas.microsoft.com/office/drawing/2014/main" id="{4B986198-5EA7-1C47-6E16-1ED97CE6410E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514143" y="3880561"/>
                        <a:ext cx="243656" cy="276999"/>
                      </a:xfrm>
                      <a:prstGeom prst="rect">
                        <a:avLst/>
                      </a:prstGeom>
                      <a:blipFill>
                        <a:blip r:embed="rId27"/>
                        <a:stretch>
                          <a:fillRect l="-25000" r="-5000"/>
                        </a:stretch>
                      </a:blipFill>
                      <a:ln>
                        <a:noFill/>
                      </a:ln>
                    </p:spPr>
                    <p:txBody>
                      <a:bodyPr/>
                      <a:lstStyle/>
                      <a:p>
                        <a:r>
                          <a:rPr lang="en-DE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81" name="TextBox 280">
                    <a:extLst>
                      <a:ext uri="{FF2B5EF4-FFF2-40B4-BE49-F238E27FC236}">
                        <a16:creationId xmlns:a16="http://schemas.microsoft.com/office/drawing/2014/main" id="{7968D238-827E-296D-5AE1-92B7F64D9037}"/>
                      </a:ext>
                    </a:extLst>
                  </p:cNvPr>
                  <p:cNvSpPr txBox="1"/>
                  <p:nvPr/>
                </p:nvSpPr>
                <p:spPr>
                  <a:xfrm>
                    <a:off x="2491970" y="3888277"/>
                    <a:ext cx="288000" cy="256749"/>
                  </a:xfrm>
                  <a:prstGeom prst="hexagon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noAutofit/>
                  </a:bodyPr>
                  <a:lstStyle/>
                  <a:p>
                    <a:pPr algn="ctr"/>
                    <a:endParaRPr lang="en-DE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20378008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Join</a:t>
            </a:r>
            <a:r>
              <a:rPr lang="de-DE" dirty="0"/>
              <a:t>-Optimierung: Suchraum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Der sich ergebende </a:t>
            </a:r>
            <a:r>
              <a:rPr lang="de-DE" dirty="0" err="1"/>
              <a:t>Suchraum</a:t>
            </a:r>
            <a:r>
              <a:rPr lang="de-DE" dirty="0"/>
              <a:t> ist enorm groß:</a:t>
            </a:r>
            <a:br>
              <a:rPr lang="de-DE" dirty="0"/>
            </a:br>
            <a:r>
              <a:rPr lang="de-DE" dirty="0"/>
              <a:t>Schon bei 4 Relationen ergeben sich 120 Möglichkeiten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145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7026972" y="3405248"/>
                <a:ext cx="4227760" cy="1452129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Anzahl der Bäume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Eingaberelationen: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!⋅</m:t>
                      </m:r>
                      <m:sSub>
                        <m:sSub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e>
                              </m:d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num>
                        <m:den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!</m:t>
                          </m:r>
                        </m:den>
                      </m:f>
                    </m:oMath>
                  </m:oMathPara>
                </a14:m>
                <a:endParaRPr lang="de-DE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!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!</m:t>
                        </m:r>
                      </m:den>
                    </m:f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de-DE" dirty="0"/>
                  <a:t>-</a:t>
                </a:r>
                <a:r>
                  <a:rPr lang="de-DE" dirty="0" err="1"/>
                  <a:t>te</a:t>
                </a:r>
                <a:r>
                  <a:rPr lang="de-DE" dirty="0"/>
                  <a:t> </a:t>
                </a:r>
                <a:r>
                  <a:rPr lang="de-DE" dirty="0" err="1"/>
                  <a:t>Catalanzahl</a:t>
                </a:r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6972" y="3405248"/>
                <a:ext cx="4227760" cy="14521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DCE6F99-CEE0-7EDC-B953-20D19703905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CB17ED-D809-B4C2-146E-B6588644C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BDC9D65D-BC62-10B3-5FBD-25064FB4E7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2748105"/>
                  </p:ext>
                </p:extLst>
              </p:nvPr>
            </p:nvGraphicFramePr>
            <p:xfrm>
              <a:off x="935603" y="2568354"/>
              <a:ext cx="507041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90687">
                      <a:extLst>
                        <a:ext uri="{9D8B030D-6E8A-4147-A177-3AD203B41FA5}">
                          <a16:colId xmlns:a16="http://schemas.microsoft.com/office/drawing/2014/main" val="2332264027"/>
                        </a:ext>
                      </a:extLst>
                    </a:gridCol>
                    <a:gridCol w="916305">
                      <a:extLst>
                        <a:ext uri="{9D8B030D-6E8A-4147-A177-3AD203B41FA5}">
                          <a16:colId xmlns:a16="http://schemas.microsoft.com/office/drawing/2014/main" val="3401837676"/>
                        </a:ext>
                      </a:extLst>
                    </a:gridCol>
                    <a:gridCol w="1963420">
                      <a:extLst>
                        <a:ext uri="{9D8B030D-6E8A-4147-A177-3AD203B41FA5}">
                          <a16:colId xmlns:a16="http://schemas.microsoft.com/office/drawing/2014/main" val="802007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b="0" dirty="0"/>
                            <a:t>Anzahl an Relationen</a:t>
                          </a:r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/>
                            <a:t>Anzahl an Bäumen</a:t>
                          </a:r>
                          <a:endParaRPr lang="en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7132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24883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82574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14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120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7367041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1.680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61449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132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30.240</m:t>
                                </m:r>
                              </m:oMath>
                            </m:oMathPara>
                          </a14:m>
                          <a:endParaRPr lang="de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338707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7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429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665.280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97606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1.430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17.297.280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72611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r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16.796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just"/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17.643.225.600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208007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9">
                <a:extLst>
                  <a:ext uri="{FF2B5EF4-FFF2-40B4-BE49-F238E27FC236}">
                    <a16:creationId xmlns:a16="http://schemas.microsoft.com/office/drawing/2014/main" id="{BDC9D65D-BC62-10B3-5FBD-25064FB4E7C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82748105"/>
                  </p:ext>
                </p:extLst>
              </p:nvPr>
            </p:nvGraphicFramePr>
            <p:xfrm>
              <a:off x="935603" y="2568354"/>
              <a:ext cx="5070412" cy="33375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90687">
                      <a:extLst>
                        <a:ext uri="{9D8B030D-6E8A-4147-A177-3AD203B41FA5}">
                          <a16:colId xmlns:a16="http://schemas.microsoft.com/office/drawing/2014/main" val="2332264027"/>
                        </a:ext>
                      </a:extLst>
                    </a:gridCol>
                    <a:gridCol w="916305">
                      <a:extLst>
                        <a:ext uri="{9D8B030D-6E8A-4147-A177-3AD203B41FA5}">
                          <a16:colId xmlns:a16="http://schemas.microsoft.com/office/drawing/2014/main" val="3401837676"/>
                        </a:ext>
                      </a:extLst>
                    </a:gridCol>
                    <a:gridCol w="1963420">
                      <a:extLst>
                        <a:ext uri="{9D8B030D-6E8A-4147-A177-3AD203B41FA5}">
                          <a16:colId xmlns:a16="http://schemas.microsoft.com/office/drawing/2014/main" val="8020073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de-DE" b="0" dirty="0"/>
                            <a:t>Anzahl an Relationen</a:t>
                          </a:r>
                          <a:endParaRPr lang="en-DE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6897" r="-219444" b="-8137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de-DE" b="0" dirty="0"/>
                            <a:t>Anzahl an Bäumen</a:t>
                          </a:r>
                          <a:endParaRPr lang="en-DE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6713282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103333" r="-132948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103333" r="-219444" b="-6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103333" r="-1935" b="-6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88367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210345" r="-132948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210345" r="-219444" b="-6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210345" r="-1935" b="-6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8257402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310345" r="-132948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310345" r="-219444" b="-5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310345" r="-1935" b="-5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3670415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396667" r="-132948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396667" r="-219444" b="-39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396667" r="-1935" b="-39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614497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513793" r="-132948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513793" r="-219444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513793" r="-193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3387077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613793" r="-132948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613793" r="-219444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613793" r="-193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760674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690000" r="-13294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690000" r="-219444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690000" r="-193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7261125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578" t="-817241" r="-13294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41667" t="-817241" r="-219444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58710" t="-817241" r="-193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080072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20536359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Dynamische Programmierung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Sammle gute Zugriffspläne für Einzelrelation (z.B. auch mit Indexscan und mit Ausnutzung von Ordnungen)</a:t>
            </a:r>
          </a:p>
          <a:p>
            <a:r>
              <a:rPr lang="de-DE" dirty="0"/>
              <a:t>Beschränke dich bei der Betrachtung der nächsten Kombination auf die guten Pläne der vorherigen Kombination</a:t>
            </a:r>
          </a:p>
          <a:p>
            <a:endParaRPr lang="de-DE" dirty="0"/>
          </a:p>
          <a:p>
            <a:r>
              <a:rPr lang="de-DE" dirty="0"/>
              <a:t>Annahme: </a:t>
            </a:r>
            <a:r>
              <a:rPr lang="de-DE" dirty="0">
                <a:solidFill>
                  <a:schemeClr val="accent1"/>
                </a:solidFill>
              </a:rPr>
              <a:t>Optimalitätsprinzip</a:t>
            </a:r>
            <a:br>
              <a:rPr lang="de-DE" dirty="0">
                <a:solidFill>
                  <a:schemeClr val="accent1"/>
                </a:solidFill>
              </a:rPr>
            </a:br>
            <a:br>
              <a:rPr lang="de-DE" dirty="0">
                <a:solidFill>
                  <a:schemeClr val="accent1"/>
                </a:solidFill>
              </a:rPr>
            </a:br>
            <a:r>
              <a:rPr lang="de-DE" dirty="0"/>
              <a:t>Um den global optimalen Plan zu finden, reicht es aus, die optimalen Pläne bzgl. der Unteranfragen zu betrachten</a:t>
            </a:r>
          </a:p>
          <a:p>
            <a:pPr lvl="1"/>
            <a:r>
              <a:rPr lang="de-DE" dirty="0"/>
              <a:t>Muss nicht gelten!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146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2552080" y="6176964"/>
            <a:ext cx="73772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P.G. Selinger, M.M.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Astrahan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D.D. Chamberlin, R.A. Lorie, and T.G. Price: Access Path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Selection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 a Relational Database Management System. </a:t>
            </a:r>
            <a:r>
              <a:rPr lang="de-DE" sz="1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Proc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ACM SIGMOD Conference on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Management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of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Data,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pages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23-34,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1979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B9AEB4A-0576-B7A7-8F85-88341F8F87B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2E44957-E549-6641-2121-064DF7E655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76890841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solidFill>
            <a:schemeClr val="bg1"/>
          </a:solidFill>
        </p:spPr>
        <p:txBody>
          <a:bodyPr/>
          <a:lstStyle/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Ausführungsplan A: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Ausführungsplan B: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  <a:p>
                <a:pPr lvl="1"/>
                <a:r>
                  <a:rPr lang="de-DE" dirty="0"/>
                  <a:t>Kardinalitäten der Tabellen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2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147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11D69-E08E-5A4C-90EA-F599EAFADD5D}"/>
                  </a:ext>
                </a:extLst>
              </p:cNvPr>
              <p:cNvSpPr txBox="1"/>
              <p:nvPr/>
            </p:nvSpPr>
            <p:spPr>
              <a:xfrm>
                <a:off x="1678815" y="5628913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FC11D69-E08E-5A4C-90EA-F599EAFADD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8815" y="5628913"/>
                <a:ext cx="368627" cy="276999"/>
              </a:xfrm>
              <a:prstGeom prst="rect">
                <a:avLst/>
              </a:prstGeom>
              <a:blipFill>
                <a:blip r:embed="rId3"/>
                <a:stretch>
                  <a:fillRect b="-2173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EF6F56-8B5D-FB49-99F8-4A571D73507D}"/>
                  </a:ext>
                </a:extLst>
              </p:cNvPr>
              <p:cNvSpPr txBox="1"/>
              <p:nvPr/>
            </p:nvSpPr>
            <p:spPr>
              <a:xfrm>
                <a:off x="2397966" y="5628913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DEF6F56-8B5D-FB49-99F8-4A571D7350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7966" y="5628913"/>
                <a:ext cx="371448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E9BEF-A386-6741-8A5A-BC45FDECB1EB}"/>
                  </a:ext>
                </a:extLst>
              </p:cNvPr>
              <p:cNvSpPr txBox="1"/>
              <p:nvPr/>
            </p:nvSpPr>
            <p:spPr>
              <a:xfrm>
                <a:off x="3613153" y="5628913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33E9BEF-A386-6741-8A5A-BC45FDECB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153" y="5628913"/>
                <a:ext cx="370935" cy="276999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988F8C72-290D-BFC5-7E2D-47DD430784E8}"/>
              </a:ext>
            </a:extLst>
          </p:cNvPr>
          <p:cNvSpPr txBox="1"/>
          <p:nvPr/>
        </p:nvSpPr>
        <p:spPr>
          <a:xfrm>
            <a:off x="1104108" y="5318448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4E5CE5-9454-E841-5413-4B5D04B481FD}"/>
              </a:ext>
            </a:extLst>
          </p:cNvPr>
          <p:cNvSpPr txBox="1"/>
          <p:nvPr/>
        </p:nvSpPr>
        <p:spPr>
          <a:xfrm>
            <a:off x="2581597" y="531844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4CC584-9DEF-DEA1-84A4-062CCFB0D5B6}"/>
              </a:ext>
            </a:extLst>
          </p:cNvPr>
          <p:cNvSpPr txBox="1"/>
          <p:nvPr/>
        </p:nvSpPr>
        <p:spPr>
          <a:xfrm>
            <a:off x="3798620" y="5321933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386C60-8853-585E-E9FA-CB6206E64D04}"/>
              </a:ext>
            </a:extLst>
          </p:cNvPr>
          <p:cNvSpPr txBox="1"/>
          <p:nvPr/>
        </p:nvSpPr>
        <p:spPr>
          <a:xfrm>
            <a:off x="1451350" y="4637704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AC2DDA-A5E4-BA12-38FF-4E6FCE0C1ADC}"/>
                  </a:ext>
                </a:extLst>
              </p:cNvPr>
              <p:cNvSpPr txBox="1"/>
              <p:nvPr/>
            </p:nvSpPr>
            <p:spPr>
              <a:xfrm>
                <a:off x="2008543" y="4948739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1AC2DDA-A5E4-BA12-38FF-4E6FCE0C1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8543" y="4948739"/>
                <a:ext cx="428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DBCD8594-25B4-7936-20F6-79436CBEAF85}"/>
              </a:ext>
            </a:extLst>
          </p:cNvPr>
          <p:cNvSpPr txBox="1"/>
          <p:nvPr/>
        </p:nvSpPr>
        <p:spPr>
          <a:xfrm>
            <a:off x="3833245" y="463053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19B08-BA45-158E-889C-AD3182D04ABD}"/>
                  </a:ext>
                </a:extLst>
              </p:cNvPr>
              <p:cNvSpPr txBox="1"/>
              <p:nvPr/>
            </p:nvSpPr>
            <p:spPr>
              <a:xfrm>
                <a:off x="3614311" y="494873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9419B08-BA45-158E-889C-AD3182D04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311" y="4948739"/>
                <a:ext cx="37786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329E69B4-0D1E-6EA2-9FBB-F2A931D9A937}"/>
              </a:ext>
            </a:extLst>
          </p:cNvPr>
          <p:cNvSpPr txBox="1"/>
          <p:nvPr/>
        </p:nvSpPr>
        <p:spPr>
          <a:xfrm>
            <a:off x="2608202" y="398918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74EEDF-10A9-1ECE-8C42-2AED00D002C4}"/>
                  </a:ext>
                </a:extLst>
              </p:cNvPr>
              <p:cNvSpPr txBox="1"/>
              <p:nvPr/>
            </p:nvSpPr>
            <p:spPr>
              <a:xfrm>
                <a:off x="2811427" y="425401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D74EEDF-10A9-1ECE-8C42-2AED00D002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427" y="4254014"/>
                <a:ext cx="4283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83484D3-68EB-C52A-8E30-D8817D105762}"/>
              </a:ext>
            </a:extLst>
          </p:cNvPr>
          <p:cNvCxnSpPr>
            <a:stCxn id="11" idx="0"/>
            <a:endCxn id="19" idx="2"/>
          </p:cNvCxnSpPr>
          <p:nvPr/>
        </p:nvCxnSpPr>
        <p:spPr>
          <a:xfrm flipV="1">
            <a:off x="1863129" y="5318071"/>
            <a:ext cx="359575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8BACC2B-64F4-D624-2EA1-238240114880}"/>
              </a:ext>
            </a:extLst>
          </p:cNvPr>
          <p:cNvCxnSpPr>
            <a:cxnSpLocks/>
            <a:stCxn id="12" idx="0"/>
            <a:endCxn id="19" idx="2"/>
          </p:cNvCxnSpPr>
          <p:nvPr/>
        </p:nvCxnSpPr>
        <p:spPr>
          <a:xfrm flipH="1" flipV="1">
            <a:off x="2222704" y="5318071"/>
            <a:ext cx="360986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ED0F111-0D0E-C693-D6EE-012DBD084E8E}"/>
              </a:ext>
            </a:extLst>
          </p:cNvPr>
          <p:cNvCxnSpPr>
            <a:cxnSpLocks/>
            <a:stCxn id="19" idx="0"/>
            <a:endCxn id="23" idx="2"/>
          </p:cNvCxnSpPr>
          <p:nvPr/>
        </p:nvCxnSpPr>
        <p:spPr>
          <a:xfrm flipV="1">
            <a:off x="2222704" y="4623346"/>
            <a:ext cx="802884" cy="32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1464F40-95D6-21BD-1198-E85CDFC6160F}"/>
              </a:ext>
            </a:extLst>
          </p:cNvPr>
          <p:cNvCxnSpPr>
            <a:cxnSpLocks/>
            <a:stCxn id="21" idx="0"/>
            <a:endCxn id="23" idx="2"/>
          </p:cNvCxnSpPr>
          <p:nvPr/>
        </p:nvCxnSpPr>
        <p:spPr>
          <a:xfrm flipH="1" flipV="1">
            <a:off x="3025588" y="4623346"/>
            <a:ext cx="777653" cy="32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C9DCD24-6237-604D-5355-8FFB39FCFB8A}"/>
              </a:ext>
            </a:extLst>
          </p:cNvPr>
          <p:cNvCxnSpPr>
            <a:cxnSpLocks/>
            <a:stCxn id="23" idx="0"/>
            <a:endCxn id="79" idx="2"/>
          </p:cNvCxnSpPr>
          <p:nvPr/>
        </p:nvCxnSpPr>
        <p:spPr>
          <a:xfrm flipV="1">
            <a:off x="3025588" y="3953171"/>
            <a:ext cx="0" cy="300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50B8770-088B-E4AE-3715-EEB6ED13E66C}"/>
              </a:ext>
            </a:extLst>
          </p:cNvPr>
          <p:cNvCxnSpPr>
            <a:cxnSpLocks/>
            <a:stCxn id="15" idx="0"/>
            <a:endCxn id="21" idx="2"/>
          </p:cNvCxnSpPr>
          <p:nvPr/>
        </p:nvCxnSpPr>
        <p:spPr>
          <a:xfrm flipV="1">
            <a:off x="3798621" y="5318071"/>
            <a:ext cx="4620" cy="3108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AD8D4E-4F0D-76D4-354D-EF80977589C9}"/>
                  </a:ext>
                </a:extLst>
              </p:cNvPr>
              <p:cNvSpPr txBox="1"/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3AD8D4E-4F0D-76D4-354D-EF8097758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B3B7FA00-0679-942C-EB55-1C67B21675BF}"/>
              </a:ext>
            </a:extLst>
          </p:cNvPr>
          <p:cNvSpPr txBox="1"/>
          <p:nvPr/>
        </p:nvSpPr>
        <p:spPr>
          <a:xfrm>
            <a:off x="7982627" y="367003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37316E1-B6BC-CEA7-7A55-B5D15AAC562B}"/>
              </a:ext>
            </a:extLst>
          </p:cNvPr>
          <p:cNvSpPr txBox="1"/>
          <p:nvPr/>
        </p:nvSpPr>
        <p:spPr>
          <a:xfrm>
            <a:off x="8625430" y="2947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E588F2-EB37-DDD8-0ACC-A9DE585F73A3}"/>
                  </a:ext>
                </a:extLst>
              </p:cNvPr>
              <p:cNvSpPr txBox="1"/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A4E588F2-EB37-DDD8-0ACC-A9DE585F73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4D4F711-78F4-9F09-1032-68F59FDEAF99}"/>
              </a:ext>
            </a:extLst>
          </p:cNvPr>
          <p:cNvCxnSpPr>
            <a:cxnSpLocks/>
            <a:stCxn id="47" idx="0"/>
            <a:endCxn id="50" idx="2"/>
          </p:cNvCxnSpPr>
          <p:nvPr/>
        </p:nvCxnSpPr>
        <p:spPr>
          <a:xfrm flipV="1">
            <a:off x="8927117" y="3634917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2C319B-CE8A-2BDF-3A8E-D596EC149CD0}"/>
                  </a:ext>
                </a:extLst>
              </p:cNvPr>
              <p:cNvSpPr txBox="1"/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B2C319B-CE8A-2BDF-3A8E-D596EC149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TextBox 53">
            <a:extLst>
              <a:ext uri="{FF2B5EF4-FFF2-40B4-BE49-F238E27FC236}">
                <a16:creationId xmlns:a16="http://schemas.microsoft.com/office/drawing/2014/main" id="{C4AFBAA6-E5A7-3146-F284-718EBCCE47E6}"/>
              </a:ext>
            </a:extLst>
          </p:cNvPr>
          <p:cNvSpPr txBox="1"/>
          <p:nvPr/>
        </p:nvSpPr>
        <p:spPr>
          <a:xfrm>
            <a:off x="10009642" y="300148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E3FFBBC-DA16-9A5E-86AC-87A7AC28A042}"/>
              </a:ext>
            </a:extLst>
          </p:cNvPr>
          <p:cNvSpPr txBox="1"/>
          <p:nvPr/>
        </p:nvSpPr>
        <p:spPr>
          <a:xfrm>
            <a:off x="11060310" y="237132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C28C2-A7F5-C8E8-2635-65E75701249A}"/>
                  </a:ext>
                </a:extLst>
              </p:cNvPr>
              <p:cNvSpPr txBox="1"/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D5C28C2-A7F5-C8E8-2635-65E7570124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74FE8F06-BA1D-88C1-9ADF-1F51CCC02568}"/>
              </a:ext>
            </a:extLst>
          </p:cNvPr>
          <p:cNvCxnSpPr>
            <a:cxnSpLocks/>
            <a:stCxn id="53" idx="0"/>
            <a:endCxn id="56" idx="2"/>
          </p:cNvCxnSpPr>
          <p:nvPr/>
        </p:nvCxnSpPr>
        <p:spPr>
          <a:xfrm flipH="1" flipV="1">
            <a:off x="9454542" y="2996385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2FBB729-4426-4174-6433-1667504E1274}"/>
              </a:ext>
            </a:extLst>
          </p:cNvPr>
          <p:cNvCxnSpPr>
            <a:cxnSpLocks/>
            <a:stCxn id="50" idx="0"/>
            <a:endCxn id="56" idx="2"/>
          </p:cNvCxnSpPr>
          <p:nvPr/>
        </p:nvCxnSpPr>
        <p:spPr>
          <a:xfrm flipV="1">
            <a:off x="8931737" y="2996385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A401B-0654-957C-E6D6-6941B18972AA}"/>
                  </a:ext>
                </a:extLst>
              </p:cNvPr>
              <p:cNvSpPr txBox="1"/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DEEA401B-0654-957C-E6D6-6941B1897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blipFill>
                <a:blip r:embed="rId13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extBox 68">
            <a:extLst>
              <a:ext uri="{FF2B5EF4-FFF2-40B4-BE49-F238E27FC236}">
                <a16:creationId xmlns:a16="http://schemas.microsoft.com/office/drawing/2014/main" id="{EC6BDFA4-6E59-4A43-322D-43C86F622CD6}"/>
              </a:ext>
            </a:extLst>
          </p:cNvPr>
          <p:cNvSpPr txBox="1"/>
          <p:nvPr/>
        </p:nvSpPr>
        <p:spPr>
          <a:xfrm>
            <a:off x="9840040" y="165227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75F0D-9511-C9E8-26EC-AE072F651E29}"/>
                  </a:ext>
                </a:extLst>
              </p:cNvPr>
              <p:cNvSpPr txBox="1"/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46D75F0D-9511-C9E8-26EC-AE072F651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66A8D472-D78C-444C-D0E4-77944C5B6393}"/>
              </a:ext>
            </a:extLst>
          </p:cNvPr>
          <p:cNvCxnSpPr>
            <a:cxnSpLocks/>
            <a:stCxn id="56" idx="0"/>
            <a:endCxn id="70" idx="2"/>
          </p:cNvCxnSpPr>
          <p:nvPr/>
        </p:nvCxnSpPr>
        <p:spPr>
          <a:xfrm flipV="1">
            <a:off x="9454542" y="2286442"/>
            <a:ext cx="802884" cy="34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908457A6-FA72-E004-9A7D-3E329AF7CADE}"/>
              </a:ext>
            </a:extLst>
          </p:cNvPr>
          <p:cNvCxnSpPr>
            <a:cxnSpLocks/>
            <a:stCxn id="68" idx="0"/>
            <a:endCxn id="70" idx="2"/>
          </p:cNvCxnSpPr>
          <p:nvPr/>
        </p:nvCxnSpPr>
        <p:spPr>
          <a:xfrm flipH="1" flipV="1">
            <a:off x="10257426" y="2286442"/>
            <a:ext cx="807501" cy="375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4348A7A-5126-C501-4F5E-90DFC8B98643}"/>
              </a:ext>
            </a:extLst>
          </p:cNvPr>
          <p:cNvCxnSpPr>
            <a:cxnSpLocks/>
            <a:stCxn id="70" idx="0"/>
            <a:endCxn id="82" idx="2"/>
          </p:cNvCxnSpPr>
          <p:nvPr/>
        </p:nvCxnSpPr>
        <p:spPr>
          <a:xfrm flipH="1" flipV="1">
            <a:off x="10254187" y="1592830"/>
            <a:ext cx="3239" cy="324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62DDB4-A96F-B663-DCCC-D982EFB1E516}"/>
                  </a:ext>
                </a:extLst>
              </p:cNvPr>
              <p:cNvSpPr txBox="1"/>
              <p:nvPr/>
            </p:nvSpPr>
            <p:spPr>
              <a:xfrm>
                <a:off x="2836209" y="3583839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A62DDB4-A96F-B663-DCCC-D982EFB1E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209" y="3583839"/>
                <a:ext cx="37875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C49849B-A1EC-D792-F6D6-D9E5C0D98933}"/>
                  </a:ext>
                </a:extLst>
              </p:cNvPr>
              <p:cNvSpPr txBox="1"/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FC49849B-A1EC-D792-F6D6-D9E5C0D989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F08687B8-08B3-E5D8-FB33-0A94AF2B937D}"/>
              </a:ext>
            </a:extLst>
          </p:cNvPr>
          <p:cNvSpPr txBox="1"/>
          <p:nvPr/>
        </p:nvSpPr>
        <p:spPr>
          <a:xfrm>
            <a:off x="9030673" y="229255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751358429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Kardinalitäten der Tabellen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Abschätzung der Kardinalitäten der drei möglichen Operationen im ersten Schritt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𝐴𝑢𝑓𝑡𝑟𝑎𝑔𝐼𝐷</m:t>
                    </m:r>
                  </m:oMath>
                </a14:m>
                <a:r>
                  <a:rPr lang="de-DE" dirty="0">
                    <a:cs typeface="Courier"/>
                  </a:rPr>
                  <a:t> Fremdschlüssel auf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𝐴𝑢𝑓𝑡𝑟𝑎𝑔𝐼𝐷</m:t>
                    </m:r>
                  </m:oMath>
                </a14:m>
                <a:r>
                  <a:rPr lang="de-DE" dirty="0">
                    <a:cs typeface="Courier"/>
                  </a:rPr>
                  <a:t> </a:t>
                </a:r>
                <a:br>
                  <a:rPr lang="de-DE" dirty="0">
                    <a:cs typeface="Courier"/>
                  </a:rPr>
                </a:br>
                <a:r>
                  <a:rPr lang="de-DE" dirty="0">
                    <a:cs typeface="Courier"/>
                  </a:rPr>
                  <a:t>➝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𝐾𝑢𝑛𝑑𝑒𝑛𝐼𝐷</m:t>
                    </m:r>
                  </m:oMath>
                </a14:m>
                <a:r>
                  <a:rPr lang="de-DE" dirty="0">
                    <a:cs typeface="Courier"/>
                  </a:rPr>
                  <a:t> Fremdschlüssel auf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𝐾𝑢𝑛𝑑𝑒𝑛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𝐼𝐷</m:t>
                    </m:r>
                  </m:oMath>
                </a14:m>
                <a:r>
                  <a:rPr lang="de-DE" dirty="0">
                    <a:cs typeface="Courier"/>
                  </a:rPr>
                  <a:t> </a:t>
                </a:r>
                <a:br>
                  <a:rPr lang="de-DE" dirty="0">
                    <a:cs typeface="Courier"/>
                  </a:rPr>
                </a:br>
                <a:r>
                  <a:rPr lang="de-DE" dirty="0">
                    <a:cs typeface="Courier"/>
                  </a:rPr>
                  <a:t>➝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00.000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="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𝐼𝐵𝑀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𝐶𝑜𝑟𝑝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."</m:t>
                        </m:r>
                      </m:sub>
                    </m:sSub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>
                    <a:cs typeface="Courier"/>
                  </a:rPr>
                  <a:t>Annahme, dass der Name eindeutig ist </a:t>
                </a:r>
                <a:br>
                  <a:rPr lang="de-DE" dirty="0">
                    <a:cs typeface="Courier"/>
                  </a:rPr>
                </a:br>
                <a:r>
                  <a:rPr lang="de-DE" dirty="0">
                    <a:cs typeface="Courier"/>
                  </a:rPr>
                  <a:t>➝ Kardinalität: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urier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ourier"/>
                          </a:rPr>
                          <m:t>𝑠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cs typeface="Courier"/>
                      </a:rPr>
                      <m:t>=1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b="-209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148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</p:spTree>
    <p:extLst>
      <p:ext uri="{BB962C8B-B14F-4D97-AF65-F5344CB8AC3E}">
        <p14:creationId xmlns:p14="http://schemas.microsoft.com/office/powerpoint/2010/main" val="147385847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Kardinalitäten der Tabellen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Abschätzung der Kardinalitäten der zwei möglichen nächsten Operationen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r>
                  <a:rPr lang="de-DE" dirty="0">
                    <a:cs typeface="Courier"/>
                  </a:rPr>
                  <a:t> (wie vorher)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𝐾𝑢𝑛𝑑𝑒𝑛𝐼𝐷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𝐾𝑢𝑛𝑑𝑒𝑛𝐼𝐷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1.500.000⋅1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Bzw. immer noch Fremd- auf Primärschlüssel</a:t>
                </a:r>
              </a:p>
              <a:p>
                <a:pPr lvl="2"/>
                <a:r>
                  <a:rPr lang="de-DE" dirty="0">
                    <a:cs typeface="Courier"/>
                  </a:rPr>
                  <a:t>Als Selektion auffassen, da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de-DE" dirty="0">
                    <a:cs typeface="Courier"/>
                  </a:rPr>
                  <a:t>:</a:t>
                </a:r>
              </a:p>
              <a:p>
                <a:pPr marL="4763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sel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𝑖𝑑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de-DE" i="1" dirty="0" smtClean="0">
                              <a:latin typeface="Cambria Math" panose="02040503050406030204" pitchFamily="18" charset="0"/>
                              <a:cs typeface="Courier"/>
                            </a:rPr>
                            <m:t>𝑉</m:t>
                          </m:r>
                          <m:d>
                            <m:dPr>
                              <m:ctrlPr>
                                <a:rPr lang="de-DE" i="1" dirty="0" smtClean="0">
                                  <a:latin typeface="Cambria Math" panose="02040503050406030204" pitchFamily="18" charset="0"/>
                                  <a:cs typeface="Courier"/>
                                </a:rPr>
                              </m:ctrlPr>
                            </m:dPr>
                            <m:e>
                              <m:r>
                                <a:rPr lang="de-DE" i="1" dirty="0" err="1" smtClean="0">
                                  <a:latin typeface="Cambria Math" panose="02040503050406030204" pitchFamily="18" charset="0"/>
                                  <a:cs typeface="Courier"/>
                                </a:rPr>
                                <m:t>𝐾𝑢𝑛𝑑𝑒𝑛𝐼𝐷</m:t>
                              </m:r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  <a:cs typeface="Courier"/>
                                </a:rPr>
                                <m:t>,</m:t>
                              </m:r>
                              <m:r>
                                <a:rPr lang="de-DE" i="1" dirty="0" smtClean="0">
                                  <a:latin typeface="Cambria Math" panose="02040503050406030204" pitchFamily="18" charset="0"/>
                                  <a:cs typeface="Courier"/>
                                </a:rPr>
                                <m:t>𝑎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>
                  <a:cs typeface="Courier"/>
                </a:endParaRPr>
              </a:p>
              <a:p>
                <a:pPr lvl="2"/>
                <a:r>
                  <a:rPr lang="de-DE" dirty="0">
                    <a:cs typeface="Courier"/>
                  </a:rPr>
                  <a:t>Annahme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cs typeface="Courier"/>
                      </a:rPr>
                      <m:t>𝑉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cs typeface="Courier"/>
                          </a:rPr>
                        </m:ctrlPr>
                      </m:dPr>
                      <m:e>
                        <m:r>
                          <a:rPr lang="de-DE" i="1" dirty="0" err="1" smtClean="0">
                            <a:latin typeface="Cambria Math" panose="02040503050406030204" pitchFamily="18" charset="0"/>
                            <a:cs typeface="Courier"/>
                          </a:rPr>
                          <m:t>𝐾𝑢𝑛𝑑𝑒𝑛𝐼𝐷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cs typeface="Courier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cs typeface="Courier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cs typeface="Courier"/>
                      </a:rPr>
                      <m:t>=150.000</m:t>
                    </m:r>
                  </m:oMath>
                </a14:m>
                <a:r>
                  <a:rPr lang="de-DE" dirty="0">
                    <a:cs typeface="Courier"/>
                  </a:rPr>
                  <a:t>, da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r>
                  <a:rPr lang="de-DE" dirty="0">
                    <a:cs typeface="Courier"/>
                  </a:rPr>
                  <a:t>, dann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Courier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Courier"/>
                          </a:rPr>
                          <m:t>𝑗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cs typeface="Courier"/>
                      </a:rPr>
                      <m:t>=</m:t>
                    </m:r>
                    <m:f>
                      <m:fPr>
                        <m:ctrlPr>
                          <a:rPr lang="de-DE" i="1" dirty="0" smtClean="0">
                            <a:latin typeface="Cambria Math" panose="02040503050406030204" pitchFamily="18" charset="0"/>
                            <a:cs typeface="Courier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Courier"/>
                          </a:rPr>
                          <m:t>1.500.000⋅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150.000</m:t>
                        </m:r>
                      </m:den>
                    </m:f>
                    <m:r>
                      <a:rPr lang="de-DE" i="1" dirty="0" smtClean="0">
                        <a:latin typeface="Cambria Math" panose="02040503050406030204" pitchFamily="18" charset="0"/>
                      </a:rPr>
                      <m:t>=10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149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/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1BC73DE-7A85-44E8-6A11-3B907BF33B33}"/>
              </a:ext>
            </a:extLst>
          </p:cNvPr>
          <p:cNvSpPr txBox="1"/>
          <p:nvPr/>
        </p:nvSpPr>
        <p:spPr>
          <a:xfrm>
            <a:off x="2246952" y="537324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D99A6-EB73-C008-C8CA-8514625674E7}"/>
              </a:ext>
            </a:extLst>
          </p:cNvPr>
          <p:cNvSpPr txBox="1"/>
          <p:nvPr/>
        </p:nvSpPr>
        <p:spPr>
          <a:xfrm>
            <a:off x="2889755" y="46508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/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394B38-A1C7-0BBE-3259-32F06958538B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191442" y="5338131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670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/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Datenbanken in der Regel nicht im Hauptspeicher vorhaltbar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Wahlfreier Zugriff teuer im Vergleich zu sequentiellem Zugriff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</a:p>
          <a:p>
            <a:r>
              <a:rPr lang="de-DE" dirty="0"/>
              <a:t>Anfragebeantwortung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648363736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Kardinalitäten der Tabellen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Abschätzung der Kardinalitäten der einen möglichen nächsten Operation</a:t>
                </a:r>
              </a:p>
              <a:p>
                <a:pPr lvl="2"/>
                <a:r>
                  <a:rPr lang="de-DE" dirty="0"/>
                  <a:t>Nicht so wichtig, weil letzte Operation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⋈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𝐴𝑢𝑓𝑡𝑟𝑎𝑔𝐼𝐷</m:t>
                        </m:r>
                      </m:sub>
                    </m:sSub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⋅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𝐴𝑢𝑓𝑡𝑟𝑎𝑔𝐼𝐷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6.000.000⋅10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Bzw. immer noch Fremd- auf Primärschlüssel</a:t>
                </a:r>
              </a:p>
              <a:p>
                <a:pPr lvl="2"/>
                <a:r>
                  <a:rPr lang="de-DE" dirty="0">
                    <a:cs typeface="Courier"/>
                  </a:rPr>
                  <a:t>Als zehnfache Selektion </a:t>
                </a:r>
                <a:r>
                  <a:rPr lang="de-DE" dirty="0" err="1">
                    <a:cs typeface="Courier"/>
                  </a:rPr>
                  <a:t>auffassbar</a:t>
                </a:r>
                <a:r>
                  <a:rPr lang="de-DE" dirty="0">
                    <a:cs typeface="Courier"/>
                  </a:rPr>
                  <a:t> (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de-DE" dirty="0">
                    <a:cs typeface="Courier"/>
                  </a:rPr>
                  <a:t>):</a:t>
                </a:r>
              </a:p>
              <a:p>
                <a:pPr marL="4763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r>
                        <m:rPr>
                          <m:sty m:val="p"/>
                        </m:rPr>
                        <a:rPr lang="de-DE" b="0" i="0" smtClean="0">
                          <a:latin typeface="Cambria Math" panose="02040503050406030204" pitchFamily="18" charset="0"/>
                        </a:rPr>
                        <m:t>sel</m:t>
                      </m:r>
                      <m:d>
                        <m:d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𝐴𝑢𝑓𝑡𝑟𝑎𝑔𝐼𝐷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𝑖𝑑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⋅</m:t>
                      </m:r>
                      <m:f>
                        <m:fPr>
                          <m:ctrlPr>
                            <a:rPr lang="de-DE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d>
                        </m:num>
                        <m:den>
                          <m:r>
                            <a:rPr lang="de-DE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Courier"/>
                            </a:rPr>
                            <m:t>𝑉</m:t>
                          </m:r>
                          <m:d>
                            <m:dPr>
                              <m:ctrlP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urier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𝐴𝑢𝑓𝑡𝑟𝑎𝑔𝐼𝐷</m:t>
                              </m:r>
                              <m:r>
                                <a:rPr lang="de-DE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urier"/>
                                </a:rPr>
                                <m:t>,</m:t>
                              </m:r>
                              <m:r>
                                <a:rPr lang="de-DE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cs typeface="Courier"/>
                                </a:rPr>
                                <m:t>𝑝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de-DE" dirty="0">
                  <a:cs typeface="Courier"/>
                </a:endParaRPr>
              </a:p>
              <a:p>
                <a:pPr lvl="2"/>
                <a:r>
                  <a:rPr lang="de-DE" dirty="0">
                    <a:cs typeface="Courier"/>
                  </a:rPr>
                  <a:t>Unter Annahme der Gleichverteilung: </a:t>
                </a:r>
              </a:p>
              <a:p>
                <a:pPr lvl="3"/>
                <a14:m>
                  <m:oMath xmlns:m="http://schemas.openxmlformats.org/officeDocument/2006/math">
                    <m:f>
                      <m:f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|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d>
                      </m:num>
                      <m:den>
                        <m:r>
                          <a:rPr lang="de-DE" i="1" dirty="0">
                            <a:latin typeface="Cambria Math" panose="02040503050406030204" pitchFamily="18" charset="0"/>
                            <a:cs typeface="Courier"/>
                          </a:rPr>
                          <m:t>𝑉</m:t>
                        </m:r>
                        <m:d>
                          <m:dPr>
                            <m:ctrlPr>
                              <a:rPr lang="de-DE" i="1" dirty="0">
                                <a:latin typeface="Cambria Math" panose="02040503050406030204" pitchFamily="18" charset="0"/>
                                <a:cs typeface="Courier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𝐴𝑢𝑓𝑡𝑟𝑎𝑔𝐼𝐷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cs typeface="Courier"/>
                              </a:rPr>
                              <m:t>,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  <a:cs typeface="Courier"/>
                              </a:rPr>
                              <m:t>𝑝</m:t>
                            </m:r>
                          </m:e>
                        </m:d>
                      </m:den>
                    </m:f>
                    <m:r>
                      <a:rPr lang="de-DE" b="0" i="1" dirty="0" smtClean="0">
                        <a:latin typeface="Cambria Math" panose="02040503050406030204" pitchFamily="18" charset="0"/>
                        <a:cs typeface="Courier"/>
                      </a:rPr>
                      <m:t>=</m:t>
                    </m:r>
                    <m:f>
                      <m:fPr>
                        <m:ctrlPr>
                          <a:rPr lang="de-DE" b="0" i="1" dirty="0" smtClean="0">
                            <a:latin typeface="Cambria Math" panose="02040503050406030204" pitchFamily="18" charset="0"/>
                            <a:cs typeface="Courier"/>
                          </a:rPr>
                        </m:ctrlPr>
                      </m:fPr>
                      <m:num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Courier"/>
                          </a:rPr>
                          <m:t>6.000.000</m:t>
                        </m:r>
                      </m:num>
                      <m:den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Courier"/>
                          </a:rPr>
                          <m:t>1.500.000</m:t>
                        </m:r>
                      </m:den>
                    </m:f>
                    <m:r>
                      <a:rPr lang="de-DE" b="0" i="1" dirty="0" smtClean="0">
                        <a:latin typeface="Cambria Math" panose="02040503050406030204" pitchFamily="18" charset="0"/>
                        <a:cs typeface="Courier"/>
                      </a:rPr>
                      <m:t>=4</m:t>
                    </m:r>
                  </m:oMath>
                </a14:m>
                <a:r>
                  <a:rPr lang="de-DE" dirty="0">
                    <a:cs typeface="Courier"/>
                  </a:rPr>
                  <a:t> Posten / Auftrag </a:t>
                </a:r>
              </a:p>
              <a:p>
                <a:pPr lvl="3"/>
                <a:r>
                  <a:rPr lang="de-DE" dirty="0">
                    <a:cs typeface="Courier"/>
                  </a:rPr>
                  <a:t>Dann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⋈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sub>
                        </m:s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cs typeface="Courier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cs typeface="Courier"/>
                      </a:rPr>
                      <m:t>10⋅4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de-DE" dirty="0">
                  <a:cs typeface="Courier"/>
                </a:endParaRPr>
              </a:p>
              <a:p>
                <a:pPr lvl="1"/>
                <a:endParaRPr lang="de-DE" dirty="0"/>
              </a:p>
              <a:p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76" name="Content Placeholder 75">
                <a:extLst>
                  <a:ext uri="{FF2B5EF4-FFF2-40B4-BE49-F238E27FC236}">
                    <a16:creationId xmlns:a16="http://schemas.microsoft.com/office/drawing/2014/main" id="{E53FF215-0B91-1E46-6824-516692037A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 r="-1364" b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150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/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blipFill>
                <a:blip r:embed="rId5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1BC73DE-7A85-44E8-6A11-3B907BF33B33}"/>
              </a:ext>
            </a:extLst>
          </p:cNvPr>
          <p:cNvSpPr txBox="1"/>
          <p:nvPr/>
        </p:nvSpPr>
        <p:spPr>
          <a:xfrm>
            <a:off x="2246952" y="537324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D99A6-EB73-C008-C8CA-8514625674E7}"/>
              </a:ext>
            </a:extLst>
          </p:cNvPr>
          <p:cNvSpPr txBox="1"/>
          <p:nvPr/>
        </p:nvSpPr>
        <p:spPr>
          <a:xfrm>
            <a:off x="2889755" y="46508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/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394B38-A1C7-0BBE-3259-32F06958538B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191442" y="5338131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7C5B4-DD66-EB0F-5422-9557C540C944}"/>
                  </a:ext>
                </a:extLst>
              </p:cNvPr>
              <p:cNvSpPr txBox="1"/>
              <p:nvPr/>
            </p:nvSpPr>
            <p:spPr>
              <a:xfrm>
                <a:off x="4080416" y="4967845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7C5B4-DD66-EB0F-5422-9557C540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416" y="4967845"/>
                <a:ext cx="371448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F9B92BD-CF0B-108D-2256-754E2E1783FE}"/>
              </a:ext>
            </a:extLst>
          </p:cNvPr>
          <p:cNvSpPr txBox="1"/>
          <p:nvPr/>
        </p:nvSpPr>
        <p:spPr>
          <a:xfrm>
            <a:off x="4273967" y="470470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872FE-ED99-A6F9-0272-390A5C0FC578}"/>
                  </a:ext>
                </a:extLst>
              </p:cNvPr>
              <p:cNvSpPr txBox="1"/>
              <p:nvPr/>
            </p:nvSpPr>
            <p:spPr>
              <a:xfrm>
                <a:off x="3504706" y="433026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872FE-ED99-A6F9-0272-390A5C0FC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706" y="4330267"/>
                <a:ext cx="4283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202F96-FB9C-DC3D-7DC3-F58B260558EF}"/>
              </a:ext>
            </a:extLst>
          </p:cNvPr>
          <p:cNvCxnSpPr>
            <a:cxnSpLocks/>
            <a:stCxn id="18" idx="0"/>
            <a:endCxn id="21" idx="2"/>
          </p:cNvCxnSpPr>
          <p:nvPr/>
        </p:nvCxnSpPr>
        <p:spPr>
          <a:xfrm flipH="1" flipV="1">
            <a:off x="3718867" y="4699599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F7CFCE-E41F-BDEF-317B-D06C73A5B17D}"/>
              </a:ext>
            </a:extLst>
          </p:cNvPr>
          <p:cNvCxnSpPr>
            <a:cxnSpLocks/>
            <a:stCxn id="16" idx="0"/>
            <a:endCxn id="21" idx="2"/>
          </p:cNvCxnSpPr>
          <p:nvPr/>
        </p:nvCxnSpPr>
        <p:spPr>
          <a:xfrm flipV="1">
            <a:off x="3196062" y="4699599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D570CF-EB99-F2F5-EAE0-8232E57390A9}"/>
              </a:ext>
            </a:extLst>
          </p:cNvPr>
          <p:cNvSpPr txBox="1"/>
          <p:nvPr/>
        </p:nvSpPr>
        <p:spPr>
          <a:xfrm>
            <a:off x="3295546" y="399271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63304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Kardinalitätsabschätzung</a:t>
            </a:r>
            <a:r>
              <a:rPr lang="de-DE" dirty="0"/>
              <a:t>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>
              <a:solidFill>
                <a:schemeClr val="bg1"/>
              </a:solidFill>
            </p:spPr>
            <p:txBody>
              <a:bodyPr/>
              <a:lstStyle/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pPr lvl="1"/>
                <a:endParaRPr lang="de-DE" dirty="0"/>
              </a:p>
              <a:p>
                <a:r>
                  <a:rPr lang="de-DE" dirty="0"/>
                  <a:t>Kardinalitäten der Tabellen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=150.000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=1.500.000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</a:t>
                </a:r>
                <a:endParaRPr lang="de-DE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de-DE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=6.000.000</m:t>
                    </m:r>
                  </m:oMath>
                </a14:m>
                <a:endParaRPr lang="de-DE" dirty="0">
                  <a:solidFill>
                    <a:schemeClr val="tx1"/>
                  </a:solidFill>
                </a:endParaRP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6" name="Content Placeholder 75">
            <a:extLst>
              <a:ext uri="{FF2B5EF4-FFF2-40B4-BE49-F238E27FC236}">
                <a16:creationId xmlns:a16="http://schemas.microsoft.com/office/drawing/2014/main" id="{E53FF215-0B91-1E46-6824-516692037A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Tatsächliche </a:t>
            </a:r>
            <a:br>
              <a:rPr lang="de-DE" dirty="0"/>
            </a:br>
            <a:r>
              <a:rPr lang="de-DE" dirty="0"/>
              <a:t>Kardinalitäten:</a:t>
            </a:r>
          </a:p>
          <a:p>
            <a:endParaRPr lang="de-DE" dirty="0"/>
          </a:p>
          <a:p>
            <a:endParaRPr lang="en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384A26-229B-3800-7374-C0FFE195F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36A5F6-2E8E-6D31-80CF-0543130581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151</a:t>
            </a:fld>
            <a:endParaRPr lang="de-DE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359625" y="1657153"/>
            <a:ext cx="5563263" cy="132087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p.Teile_ID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p.Anzahl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p.Preis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Auftragsposten p,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a, Kunden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a.Auftrag_ID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sz="16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and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6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sz="16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'IBM Corp.';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/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64301AA-2512-C4A7-19F4-BA69A89888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5974" y="5680229"/>
                <a:ext cx="370935" cy="276999"/>
              </a:xfrm>
              <a:prstGeom prst="rect">
                <a:avLst/>
              </a:prstGeo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41BC73DE-7A85-44E8-6A11-3B907BF33B33}"/>
              </a:ext>
            </a:extLst>
          </p:cNvPr>
          <p:cNvSpPr txBox="1"/>
          <p:nvPr/>
        </p:nvSpPr>
        <p:spPr>
          <a:xfrm>
            <a:off x="2246952" y="5373249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DD99A6-EB73-C008-C8CA-8514625674E7}"/>
              </a:ext>
            </a:extLst>
          </p:cNvPr>
          <p:cNvSpPr txBox="1"/>
          <p:nvPr/>
        </p:nvSpPr>
        <p:spPr>
          <a:xfrm>
            <a:off x="2889755" y="465086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/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21DEE2-A07A-A0E8-3D9E-7A9B14B0F1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7132" y="4968799"/>
                <a:ext cx="37786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7394B38-A1C7-0BBE-3259-32F06958538B}"/>
              </a:ext>
            </a:extLst>
          </p:cNvPr>
          <p:cNvCxnSpPr>
            <a:cxnSpLocks/>
            <a:stCxn id="13" idx="0"/>
            <a:endCxn id="16" idx="2"/>
          </p:cNvCxnSpPr>
          <p:nvPr/>
        </p:nvCxnSpPr>
        <p:spPr>
          <a:xfrm flipV="1">
            <a:off x="3191442" y="5338131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7C5B4-DD66-EB0F-5422-9557C540C944}"/>
                  </a:ext>
                </a:extLst>
              </p:cNvPr>
              <p:cNvSpPr txBox="1"/>
              <p:nvPr/>
            </p:nvSpPr>
            <p:spPr>
              <a:xfrm>
                <a:off x="4080416" y="4967845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F67C5B4-DD66-EB0F-5422-9557C540C9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0416" y="4967845"/>
                <a:ext cx="371448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BF9B92BD-CF0B-108D-2256-754E2E1783FE}"/>
              </a:ext>
            </a:extLst>
          </p:cNvPr>
          <p:cNvSpPr txBox="1"/>
          <p:nvPr/>
        </p:nvSpPr>
        <p:spPr>
          <a:xfrm>
            <a:off x="4273967" y="4704702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B0A854-82D9-E604-51AD-8A6DA4C87DD1}"/>
              </a:ext>
            </a:extLst>
          </p:cNvPr>
          <p:cNvSpPr txBox="1"/>
          <p:nvPr/>
        </p:nvSpPr>
        <p:spPr>
          <a:xfrm>
            <a:off x="5324635" y="4074537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872FE-ED99-A6F9-0272-390A5C0FC578}"/>
                  </a:ext>
                </a:extLst>
              </p:cNvPr>
              <p:cNvSpPr txBox="1"/>
              <p:nvPr/>
            </p:nvSpPr>
            <p:spPr>
              <a:xfrm>
                <a:off x="3504706" y="4330267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70872FE-ED99-A6F9-0272-390A5C0FC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706" y="4330267"/>
                <a:ext cx="42832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202F96-FB9C-DC3D-7DC3-F58B260558EF}"/>
              </a:ext>
            </a:extLst>
          </p:cNvPr>
          <p:cNvCxnSpPr>
            <a:cxnSpLocks/>
            <a:stCxn id="18" idx="0"/>
            <a:endCxn id="21" idx="2"/>
          </p:cNvCxnSpPr>
          <p:nvPr/>
        </p:nvCxnSpPr>
        <p:spPr>
          <a:xfrm flipH="1" flipV="1">
            <a:off x="3718867" y="4699599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F7CFCE-E41F-BDEF-317B-D06C73A5B17D}"/>
              </a:ext>
            </a:extLst>
          </p:cNvPr>
          <p:cNvCxnSpPr>
            <a:cxnSpLocks/>
            <a:stCxn id="16" idx="0"/>
            <a:endCxn id="21" idx="2"/>
          </p:cNvCxnSpPr>
          <p:nvPr/>
        </p:nvCxnSpPr>
        <p:spPr>
          <a:xfrm flipV="1">
            <a:off x="3196062" y="4699599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389E13-3797-30AC-CB12-FDF08C84BCA4}"/>
                  </a:ext>
                </a:extLst>
              </p:cNvPr>
              <p:cNvSpPr txBox="1"/>
              <p:nvPr/>
            </p:nvSpPr>
            <p:spPr>
              <a:xfrm>
                <a:off x="5144938" y="4365096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D389E13-3797-30AC-CB12-FDF08C84BC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938" y="4365096"/>
                <a:ext cx="368627" cy="276999"/>
              </a:xfrm>
              <a:prstGeom prst="rect">
                <a:avLst/>
              </a:prstGeom>
              <a:blipFill>
                <a:blip r:embed="rId7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Box 24">
            <a:extLst>
              <a:ext uri="{FF2B5EF4-FFF2-40B4-BE49-F238E27FC236}">
                <a16:creationId xmlns:a16="http://schemas.microsoft.com/office/drawing/2014/main" id="{DA3A17E8-D040-FF95-30D0-11F916C077E2}"/>
              </a:ext>
            </a:extLst>
          </p:cNvPr>
          <p:cNvSpPr txBox="1"/>
          <p:nvPr/>
        </p:nvSpPr>
        <p:spPr>
          <a:xfrm>
            <a:off x="4104365" y="335549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40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2B17C-A127-BCA9-8349-F16EAB9D5A0D}"/>
                  </a:ext>
                </a:extLst>
              </p:cNvPr>
              <p:cNvSpPr txBox="1"/>
              <p:nvPr/>
            </p:nvSpPr>
            <p:spPr>
              <a:xfrm>
                <a:off x="4307590" y="3620324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422B17C-A127-BCA9-8349-F16EAB9D5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590" y="3620324"/>
                <a:ext cx="428322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0337E2-1896-2525-C8DC-5365474F50BD}"/>
              </a:ext>
            </a:extLst>
          </p:cNvPr>
          <p:cNvCxnSpPr>
            <a:cxnSpLocks/>
            <a:stCxn id="21" idx="0"/>
            <a:endCxn id="26" idx="2"/>
          </p:cNvCxnSpPr>
          <p:nvPr/>
        </p:nvCxnSpPr>
        <p:spPr>
          <a:xfrm flipV="1">
            <a:off x="3718867" y="3989656"/>
            <a:ext cx="802884" cy="34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AE4C6F-24F3-03B6-6264-EEB4E568A570}"/>
              </a:ext>
            </a:extLst>
          </p:cNvPr>
          <p:cNvCxnSpPr>
            <a:cxnSpLocks/>
            <a:stCxn id="24" idx="0"/>
            <a:endCxn id="26" idx="2"/>
          </p:cNvCxnSpPr>
          <p:nvPr/>
        </p:nvCxnSpPr>
        <p:spPr>
          <a:xfrm flipH="1" flipV="1">
            <a:off x="4521751" y="3989656"/>
            <a:ext cx="807501" cy="375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D570CF-EB99-F2F5-EAE0-8232E57390A9}"/>
              </a:ext>
            </a:extLst>
          </p:cNvPr>
          <p:cNvSpPr txBox="1"/>
          <p:nvPr/>
        </p:nvSpPr>
        <p:spPr>
          <a:xfrm>
            <a:off x="3295546" y="399271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10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5920D6-695C-1BF2-6BB7-DD9F1EA930BA}"/>
                  </a:ext>
                </a:extLst>
              </p:cNvPr>
              <p:cNvSpPr txBox="1"/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65920D6-695C-1BF2-6BB7-DD9F1EA930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1649" y="3977015"/>
                <a:ext cx="370935" cy="276999"/>
              </a:xfrm>
              <a:prstGeom prst="rect">
                <a:avLst/>
              </a:prstGeom>
              <a:blipFill>
                <a:blip r:embed="rId9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BAF9898C-86CE-AF22-360F-B04DF9AB94BC}"/>
              </a:ext>
            </a:extLst>
          </p:cNvPr>
          <p:cNvSpPr txBox="1"/>
          <p:nvPr/>
        </p:nvSpPr>
        <p:spPr>
          <a:xfrm>
            <a:off x="7982627" y="3670035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150.000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1B2DF1-1848-CB7C-98B8-E927BE7A8040}"/>
              </a:ext>
            </a:extLst>
          </p:cNvPr>
          <p:cNvSpPr txBox="1"/>
          <p:nvPr/>
        </p:nvSpPr>
        <p:spPr>
          <a:xfrm>
            <a:off x="8625430" y="29476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EF39D1-2972-B841-4CCB-8F13C6C4C629}"/>
                  </a:ext>
                </a:extLst>
              </p:cNvPr>
              <p:cNvSpPr txBox="1"/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EF39D1-2972-B841-4CCB-8F13C6C4C6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2807" y="3265585"/>
                <a:ext cx="37786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EDB6E-CD6A-E8E6-FE19-D8E0A538D53E}"/>
              </a:ext>
            </a:extLst>
          </p:cNvPr>
          <p:cNvCxnSpPr>
            <a:cxnSpLocks/>
            <a:stCxn id="6" idx="0"/>
            <a:endCxn id="11" idx="2"/>
          </p:cNvCxnSpPr>
          <p:nvPr/>
        </p:nvCxnSpPr>
        <p:spPr>
          <a:xfrm flipV="1">
            <a:off x="8927117" y="3634917"/>
            <a:ext cx="4620" cy="3420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7885EBA-5D65-8B26-6EA8-A5E43E0103A9}"/>
                  </a:ext>
                </a:extLst>
              </p:cNvPr>
              <p:cNvSpPr txBox="1"/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F7885EBA-5D65-8B26-6EA8-A5E43E0103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6091" y="3264631"/>
                <a:ext cx="371448" cy="2769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>
            <a:extLst>
              <a:ext uri="{FF2B5EF4-FFF2-40B4-BE49-F238E27FC236}">
                <a16:creationId xmlns:a16="http://schemas.microsoft.com/office/drawing/2014/main" id="{367AC149-7B53-BF3B-EA94-DBA68ACC3E2D}"/>
              </a:ext>
            </a:extLst>
          </p:cNvPr>
          <p:cNvSpPr txBox="1"/>
          <p:nvPr/>
        </p:nvSpPr>
        <p:spPr>
          <a:xfrm>
            <a:off x="10009642" y="3001488"/>
            <a:ext cx="946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1.5 mio.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F1E2090-EBDC-4F53-27CC-D7E402B7F35E}"/>
              </a:ext>
            </a:extLst>
          </p:cNvPr>
          <p:cNvSpPr txBox="1"/>
          <p:nvPr/>
        </p:nvSpPr>
        <p:spPr>
          <a:xfrm>
            <a:off x="11060310" y="2371323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6 mio.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86BFF1C-7D13-2869-A1BB-B76FD2525633}"/>
                  </a:ext>
                </a:extLst>
              </p:cNvPr>
              <p:cNvSpPr txBox="1"/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F86BFF1C-7D13-2869-A1BB-B76FD2525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0381" y="2627053"/>
                <a:ext cx="42832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86A6D3A-4743-4009-1CF3-C71C4FF7FC12}"/>
              </a:ext>
            </a:extLst>
          </p:cNvPr>
          <p:cNvCxnSpPr>
            <a:cxnSpLocks/>
            <a:stCxn id="32" idx="0"/>
            <a:endCxn id="35" idx="2"/>
          </p:cNvCxnSpPr>
          <p:nvPr/>
        </p:nvCxnSpPr>
        <p:spPr>
          <a:xfrm flipH="1" flipV="1">
            <a:off x="9454542" y="2996385"/>
            <a:ext cx="547273" cy="26824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79372D2-B0C6-D641-D064-05E8A54232FD}"/>
              </a:ext>
            </a:extLst>
          </p:cNvPr>
          <p:cNvCxnSpPr>
            <a:cxnSpLocks/>
            <a:stCxn id="11" idx="0"/>
            <a:endCxn id="35" idx="2"/>
          </p:cNvCxnSpPr>
          <p:nvPr/>
        </p:nvCxnSpPr>
        <p:spPr>
          <a:xfrm flipV="1">
            <a:off x="8931737" y="2996385"/>
            <a:ext cx="522805" cy="269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7FDB63-7D2C-C313-7FE1-94254BC1C054}"/>
                  </a:ext>
                </a:extLst>
              </p:cNvPr>
              <p:cNvSpPr txBox="1"/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noFill/>
            </p:spPr>
            <p:txBody>
              <a:bodyPr wrap="none" t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</m:oMath>
                  </m:oMathPara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17FDB63-7D2C-C313-7FE1-94254BC1C0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0613" y="2661882"/>
                <a:ext cx="368627" cy="276999"/>
              </a:xfrm>
              <a:prstGeom prst="rect">
                <a:avLst/>
              </a:prstGeom>
              <a:blipFill>
                <a:blip r:embed="rId13"/>
                <a:stretch>
                  <a:fillRect b="-260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1B35BCE4-1B6E-E822-F79C-CC629E9C7C6F}"/>
              </a:ext>
            </a:extLst>
          </p:cNvPr>
          <p:cNvSpPr txBox="1"/>
          <p:nvPr/>
        </p:nvSpPr>
        <p:spPr>
          <a:xfrm>
            <a:off x="9840040" y="1652278"/>
            <a:ext cx="41870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57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6C8744A-1A1B-23D2-7A1B-F17DA58FAE00}"/>
                  </a:ext>
                </a:extLst>
              </p:cNvPr>
              <p:cNvSpPr txBox="1"/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6C8744A-1A1B-23D2-7A1B-F17DA58FAE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3265" y="1917110"/>
                <a:ext cx="428322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10F427-473B-0066-28DF-7AC09FDA93E9}"/>
              </a:ext>
            </a:extLst>
          </p:cNvPr>
          <p:cNvCxnSpPr>
            <a:cxnSpLocks/>
            <a:stCxn id="35" idx="0"/>
            <a:endCxn id="40" idx="2"/>
          </p:cNvCxnSpPr>
          <p:nvPr/>
        </p:nvCxnSpPr>
        <p:spPr>
          <a:xfrm flipV="1">
            <a:off x="9454542" y="2286442"/>
            <a:ext cx="802884" cy="3406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4BBA768-12F8-D5FD-8BAF-43B8AA21344E}"/>
              </a:ext>
            </a:extLst>
          </p:cNvPr>
          <p:cNvCxnSpPr>
            <a:cxnSpLocks/>
            <a:stCxn id="38" idx="0"/>
            <a:endCxn id="40" idx="2"/>
          </p:cNvCxnSpPr>
          <p:nvPr/>
        </p:nvCxnSpPr>
        <p:spPr>
          <a:xfrm flipH="1" flipV="1">
            <a:off x="10257426" y="2286442"/>
            <a:ext cx="807501" cy="3754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DB5AE63-B5AC-F8CF-B544-CF482E05F375}"/>
              </a:ext>
            </a:extLst>
          </p:cNvPr>
          <p:cNvCxnSpPr>
            <a:cxnSpLocks/>
            <a:stCxn id="40" idx="0"/>
            <a:endCxn id="44" idx="2"/>
          </p:cNvCxnSpPr>
          <p:nvPr/>
        </p:nvCxnSpPr>
        <p:spPr>
          <a:xfrm flipH="1" flipV="1">
            <a:off x="10254187" y="1592830"/>
            <a:ext cx="3239" cy="324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07BEC2-9DAC-3809-F0A7-3A618A0E0DDD}"/>
                  </a:ext>
                </a:extLst>
              </p:cNvPr>
              <p:cNvSpPr txBox="1"/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D07BEC2-9DAC-3809-F0A7-3A618A0E0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4808" y="1223498"/>
                <a:ext cx="378758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7CD8CBE5-70DB-F35C-7899-1CF73586D3F6}"/>
              </a:ext>
            </a:extLst>
          </p:cNvPr>
          <p:cNvSpPr txBox="1"/>
          <p:nvPr/>
        </p:nvSpPr>
        <p:spPr>
          <a:xfrm>
            <a:off x="9030673" y="2292550"/>
            <a:ext cx="418704" cy="36933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DE" dirty="0"/>
              <a:t>14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83729C2-1917-51C3-6A41-FB026A8FA51E}"/>
              </a:ext>
            </a:extLst>
          </p:cNvPr>
          <p:cNvCxnSpPr>
            <a:cxnSpLocks/>
          </p:cNvCxnSpPr>
          <p:nvPr/>
        </p:nvCxnSpPr>
        <p:spPr>
          <a:xfrm flipH="1" flipV="1">
            <a:off x="4518512" y="3316985"/>
            <a:ext cx="3239" cy="324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942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32" grpId="0"/>
      <p:bldP spid="33" grpId="0"/>
      <p:bldP spid="34" grpId="0"/>
      <p:bldP spid="35" grpId="0"/>
      <p:bldP spid="38" grpId="0"/>
      <p:bldP spid="39" grpId="0" animBg="1"/>
      <p:bldP spid="40" grpId="0"/>
      <p:bldP spid="44" grpId="0"/>
      <p:bldP spid="45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Anfragebeantwortung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Operator-</a:t>
            </a:r>
            <a:r>
              <a:rPr lang="de-DE" dirty="0" err="1">
                <a:solidFill>
                  <a:schemeClr val="accent1"/>
                </a:solidFill>
              </a:rPr>
              <a:t>Evaluierer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Optimierer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Datenunabhängige Optimierung</a:t>
            </a:r>
          </a:p>
          <a:p>
            <a:pPr lvl="3"/>
            <a:r>
              <a:rPr lang="de-DE" dirty="0">
                <a:solidFill>
                  <a:schemeClr val="accent1"/>
                </a:solidFill>
              </a:rPr>
              <a:t>Prädikatsvereinfachung</a:t>
            </a:r>
          </a:p>
          <a:p>
            <a:pPr lvl="3"/>
            <a:r>
              <a:rPr lang="de-DE" dirty="0" err="1">
                <a:solidFill>
                  <a:schemeClr val="accent1"/>
                </a:solidFill>
              </a:rPr>
              <a:t>Anfrageentschachtelung</a:t>
            </a:r>
            <a:endParaRPr lang="de-DE" dirty="0">
              <a:solidFill>
                <a:schemeClr val="accent1"/>
              </a:solidFill>
            </a:endParaRPr>
          </a:p>
          <a:p>
            <a:pPr lvl="2"/>
            <a:r>
              <a:rPr lang="de-DE" dirty="0">
                <a:solidFill>
                  <a:schemeClr val="accent1"/>
                </a:solidFill>
              </a:rPr>
              <a:t>Datenabhängige Optimierung</a:t>
            </a:r>
          </a:p>
          <a:p>
            <a:pPr lvl="3"/>
            <a:r>
              <a:rPr lang="de-DE" dirty="0" err="1">
                <a:solidFill>
                  <a:schemeClr val="accent1"/>
                </a:solidFill>
              </a:rPr>
              <a:t>Kardinalitätsabschätzung</a:t>
            </a:r>
            <a:endParaRPr lang="de-DE" dirty="0">
              <a:solidFill>
                <a:schemeClr val="accent1"/>
              </a:solidFill>
            </a:endParaRPr>
          </a:p>
          <a:p>
            <a:pPr lvl="3"/>
            <a:r>
              <a:rPr lang="de-DE" dirty="0" err="1">
                <a:solidFill>
                  <a:schemeClr val="accent1"/>
                </a:solidFill>
              </a:rPr>
              <a:t>Join</a:t>
            </a:r>
            <a:r>
              <a:rPr lang="de-DE" dirty="0">
                <a:solidFill>
                  <a:schemeClr val="accent1"/>
                </a:solidFill>
              </a:rPr>
              <a:t>-Reihenfolgen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152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76998830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>
                <a:solidFill>
                  <a:schemeClr val="accent1"/>
                </a:solidFill>
              </a:rPr>
              <a:t>Anfragebeantwortung</a:t>
            </a:r>
          </a:p>
          <a:p>
            <a:r>
              <a:rPr lang="de-DE" dirty="0">
                <a:solidFill>
                  <a:srgbClr val="FFC000"/>
                </a:solidFill>
              </a:rPr>
              <a:t>Transaktionsmanagement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Wiederherstellungsverwaltung</a:t>
            </a:r>
          </a:p>
          <a:p>
            <a:pPr lvl="2"/>
            <a:endParaRPr lang="de-DE" dirty="0"/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153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14814132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Speicherung</a:t>
            </a:r>
          </a:p>
          <a:p>
            <a:pPr lvl="1"/>
            <a:r>
              <a:rPr lang="de-DE" dirty="0"/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Indexierung</a:t>
            </a:r>
          </a:p>
          <a:p>
            <a:pPr lvl="1"/>
            <a:r>
              <a:rPr lang="de-DE" dirty="0"/>
              <a:t>ISAM-Index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(B*-Bäume)</a:t>
            </a:r>
          </a:p>
          <a:p>
            <a:pPr lvl="1"/>
            <a:r>
              <a:rPr lang="de-DE" dirty="0"/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Anfragebeantwortung</a:t>
            </a:r>
            <a:endParaRPr lang="de-DE" dirty="0"/>
          </a:p>
          <a:p>
            <a:pPr lvl="1"/>
            <a:r>
              <a:rPr lang="de-DE" dirty="0"/>
              <a:t>Sortieren</a:t>
            </a:r>
          </a:p>
          <a:p>
            <a:pPr lvl="1"/>
            <a:r>
              <a:rPr lang="de-DE" dirty="0" err="1"/>
              <a:t>Join</a:t>
            </a:r>
            <a:r>
              <a:rPr lang="de-DE" dirty="0"/>
              <a:t>-Verarbeitung</a:t>
            </a:r>
          </a:p>
          <a:p>
            <a:pPr lvl="1"/>
            <a:r>
              <a:rPr lang="de-DE" dirty="0"/>
              <a:t>Weitere Operationen</a:t>
            </a:r>
          </a:p>
          <a:p>
            <a:pPr lvl="1"/>
            <a:r>
              <a:rPr lang="de-DE" dirty="0" err="1"/>
              <a:t>Pipelining</a:t>
            </a:r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Anfrageoptimierung</a:t>
            </a:r>
          </a:p>
          <a:p>
            <a:pPr lvl="1"/>
            <a:r>
              <a:rPr lang="de-DE" dirty="0" err="1"/>
              <a:t>Rewriting</a:t>
            </a:r>
            <a:endParaRPr lang="de-DE" dirty="0"/>
          </a:p>
          <a:p>
            <a:pPr lvl="1"/>
            <a:r>
              <a:rPr lang="de-DE" dirty="0"/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154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79E61-A0AB-9BC8-5604-DDF59E5929DB}"/>
              </a:ext>
            </a:extLst>
          </p:cNvPr>
          <p:cNvSpPr txBox="1"/>
          <p:nvPr/>
        </p:nvSpPr>
        <p:spPr>
          <a:xfrm>
            <a:off x="2810886" y="5444249"/>
            <a:ext cx="65695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de-DE" sz="2400" dirty="0">
                <a:solidFill>
                  <a:schemeClr val="accent1"/>
                </a:solidFill>
              </a:rPr>
              <a:t>➝ Transaktionen</a:t>
            </a:r>
          </a:p>
        </p:txBody>
      </p:sp>
    </p:spTree>
    <p:extLst>
      <p:ext uri="{BB962C8B-B14F-4D97-AF65-F5344CB8AC3E}">
        <p14:creationId xmlns:p14="http://schemas.microsoft.com/office/powerpoint/2010/main" val="18723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Verwaltung des externen Speichers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Abstraktion von technischen Details der Speichermedien</a:t>
            </a:r>
          </a:p>
          <a:p>
            <a:r>
              <a:rPr lang="de-DE" dirty="0"/>
              <a:t>Konzepte der Seite (</a:t>
            </a:r>
            <a:r>
              <a:rPr lang="de-DE" dirty="0" err="1">
                <a:solidFill>
                  <a:schemeClr val="accent1"/>
                </a:solidFill>
              </a:rPr>
              <a:t>page</a:t>
            </a:r>
            <a:r>
              <a:rPr lang="de-DE" dirty="0"/>
              <a:t>) mit typischerweise 4-64KB als Speichereinheiten für die restlichen Komponenten</a:t>
            </a:r>
          </a:p>
          <a:p>
            <a:pPr marL="273050" indent="-273050">
              <a:tabLst>
                <a:tab pos="3241675" algn="l"/>
              </a:tabLst>
            </a:pPr>
            <a:r>
              <a:rPr lang="de-DE" dirty="0"/>
              <a:t>Verzeichnis für Abbildung</a:t>
            </a:r>
            <a:br>
              <a:rPr lang="de-DE" dirty="0"/>
            </a:br>
            <a:r>
              <a:rPr lang="de-DE" dirty="0"/>
              <a:t>           	</a:t>
            </a:r>
            <a:r>
              <a:rPr lang="de-DE" dirty="0">
                <a:solidFill>
                  <a:schemeClr val="accent1"/>
                </a:solidFill>
              </a:rPr>
              <a:t>Seitennummer ➝ </a:t>
            </a:r>
            <a:r>
              <a:rPr lang="de-DE" dirty="0">
                <a:solidFill>
                  <a:schemeClr val="accent1"/>
                </a:solidFill>
                <a:sym typeface="Wingdings"/>
              </a:rPr>
              <a:t>Physikalischer Speicherort</a:t>
            </a:r>
            <a:br>
              <a:rPr lang="de-DE" dirty="0">
                <a:solidFill>
                  <a:srgbClr val="C00000"/>
                </a:solidFill>
                <a:sym typeface="Wingdings"/>
              </a:rPr>
            </a:br>
            <a:r>
              <a:rPr lang="de-DE" dirty="0">
                <a:sym typeface="Wingdings"/>
              </a:rPr>
              <a:t>wobei der physikalische Speicherort</a:t>
            </a:r>
          </a:p>
          <a:p>
            <a:pPr lvl="1"/>
            <a:r>
              <a:rPr lang="de-DE" dirty="0">
                <a:sym typeface="Wingdings"/>
              </a:rPr>
              <a:t>eine Betriebssystemdatei inkl. Versatz,</a:t>
            </a:r>
          </a:p>
          <a:p>
            <a:pPr lvl="1"/>
            <a:r>
              <a:rPr lang="de-DE" dirty="0">
                <a:sym typeface="Wingdings"/>
              </a:rPr>
              <a:t>eine Angabe Kopf-Sektor-Spur einer Festplatte oder</a:t>
            </a:r>
          </a:p>
          <a:p>
            <a:pPr lvl="1"/>
            <a:r>
              <a:rPr lang="de-DE" dirty="0">
                <a:sym typeface="Wingdings"/>
              </a:rPr>
              <a:t>eine Angabe für Bandgerät und -nummer inkl. Versatz</a:t>
            </a:r>
          </a:p>
          <a:p>
            <a:pPr marL="57150" indent="0">
              <a:buNone/>
            </a:pPr>
            <a:r>
              <a:rPr lang="de-DE" dirty="0">
                <a:sym typeface="Wingdings"/>
              </a:rPr>
              <a:t>  sein kann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557ACF-7EF8-EBA5-C032-0537F65172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38ED41-5457-F981-3248-D2780FD70D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372187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2606-9113-C24B-84FE-FFA22C502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Leere Seiten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BBE80-0EC9-164F-957C-1AA720E17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Leere Seiten</a:t>
            </a:r>
          </a:p>
          <a:p>
            <a:pPr lvl="1"/>
            <a:r>
              <a:rPr lang="de-DE" dirty="0"/>
              <a:t>Insert: Finde leere Seite, die das Datenobjekt speichern kann</a:t>
            </a:r>
          </a:p>
          <a:p>
            <a:pPr lvl="1"/>
            <a:r>
              <a:rPr lang="de-DE" dirty="0"/>
              <a:t>Delete: Seite wird frei</a:t>
            </a:r>
          </a:p>
          <a:p>
            <a:r>
              <a:rPr lang="de-DE" dirty="0"/>
              <a:t>Verwaltung leerer Seiten: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/>
              <a:t>Liste der freien Seiten</a:t>
            </a:r>
          </a:p>
          <a:p>
            <a:pPr lvl="2"/>
            <a:r>
              <a:rPr lang="de-DE" dirty="0"/>
              <a:t>Hinzufügen, falls Seite nicht mehr verwendet</a:t>
            </a:r>
          </a:p>
          <a:p>
            <a:pPr marL="715703" lvl="1" indent="-457200">
              <a:buFont typeface="+mj-lt"/>
              <a:buAutoNum type="arabicPeriod"/>
            </a:pPr>
            <a:r>
              <a:rPr lang="de-DE" dirty="0"/>
              <a:t>Bitmap mit einem Bit für jede Seite</a:t>
            </a:r>
          </a:p>
          <a:p>
            <a:pPr lvl="2"/>
            <a:r>
              <a:rPr lang="de-DE" dirty="0"/>
              <a:t>Umklappen des Bits </a:t>
            </a:r>
            <a:r>
              <a:rPr lang="de-DE" dirty="0">
                <a:solidFill>
                  <a:schemeClr val="accent1"/>
                </a:solidFill>
              </a:rPr>
              <a:t>p</a:t>
            </a:r>
            <a:r>
              <a:rPr lang="de-DE" dirty="0"/>
              <a:t>, wenn Seite </a:t>
            </a:r>
            <a:r>
              <a:rPr lang="de-DE" dirty="0">
                <a:solidFill>
                  <a:schemeClr val="accent1"/>
                </a:solidFill>
              </a:rPr>
              <a:t>p</a:t>
            </a:r>
            <a:r>
              <a:rPr lang="de-DE" dirty="0"/>
              <a:t> (de-)alloziert wird</a:t>
            </a:r>
          </a:p>
          <a:p>
            <a:pPr lvl="2"/>
            <a:r>
              <a:rPr lang="de-DE" dirty="0"/>
              <a:t>Finden von hintereinanderliegenden Seiten einfacher</a:t>
            </a:r>
          </a:p>
          <a:p>
            <a:r>
              <a:rPr lang="de-DE" dirty="0"/>
              <a:t>Persistent als Verwaltungsinformationen zu speichern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528758-A91E-5A4A-9959-7C900A3C8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17</a:t>
            </a:fld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3E97DF2-F612-4DAE-CB17-2145405C383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9B94372-96AF-9132-EF65-C00B77F123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01023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/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Verwaltung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Seiten zur Referenz von Speichereinheiten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Puffer</a:t>
            </a:r>
          </a:p>
          <a:p>
            <a:pPr lvl="1"/>
            <a:r>
              <a:rPr lang="de-DE" dirty="0"/>
              <a:t>Zugriff</a:t>
            </a:r>
          </a:p>
          <a:p>
            <a:r>
              <a:rPr lang="de-DE" dirty="0"/>
              <a:t>Anfragebeantwortung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479778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Puffer-Verwalter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6" y="1665066"/>
            <a:ext cx="6804968" cy="4240848"/>
          </a:xfrm>
        </p:spPr>
        <p:txBody>
          <a:bodyPr>
            <a:normAutofit/>
          </a:bodyPr>
          <a:lstStyle/>
          <a:p>
            <a:r>
              <a:rPr lang="de-DE" dirty="0"/>
              <a:t>Vermittelt zwischen externem und internem Speicher (Hauptspeicher)</a:t>
            </a:r>
          </a:p>
          <a:p>
            <a:r>
              <a:rPr lang="de-DE" dirty="0"/>
              <a:t>Verwaltet hierzu einen besonderen Bereich im Hauptspeicher, den Pufferbereich (</a:t>
            </a:r>
            <a:r>
              <a:rPr lang="de-DE" dirty="0" err="1"/>
              <a:t>buffer</a:t>
            </a:r>
            <a:r>
              <a:rPr lang="de-DE" dirty="0"/>
              <a:t> pool)</a:t>
            </a:r>
          </a:p>
          <a:p>
            <a:r>
              <a:rPr lang="de-DE" dirty="0"/>
              <a:t>Externe Seiten in </a:t>
            </a:r>
            <a:r>
              <a:rPr lang="de-DE" dirty="0">
                <a:solidFill>
                  <a:schemeClr val="accent1"/>
                </a:solidFill>
              </a:rPr>
              <a:t>Rahmen</a:t>
            </a:r>
            <a:r>
              <a:rPr lang="de-DE" dirty="0"/>
              <a:t> des Pufferbereichs laden</a:t>
            </a:r>
          </a:p>
          <a:p>
            <a:r>
              <a:rPr lang="de-DE" dirty="0"/>
              <a:t>Ersetzungsstrategien für den Fall, dass der Pufferbereich voll ist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6FF44F4A-673C-FC4D-DFE2-C33A46C54B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30599"/>
              </p:ext>
            </p:extLst>
          </p:nvPr>
        </p:nvGraphicFramePr>
        <p:xfrm>
          <a:off x="7397891" y="4895761"/>
          <a:ext cx="2808000" cy="37084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8781809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2460877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2438058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77131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917833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5551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72759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4A91135A-3C60-2B16-C4AB-9D382F359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541919"/>
              </p:ext>
            </p:extLst>
          </p:nvPr>
        </p:nvGraphicFramePr>
        <p:xfrm>
          <a:off x="7397891" y="5359035"/>
          <a:ext cx="2808000" cy="370840"/>
        </p:xfrm>
        <a:graphic>
          <a:graphicData uri="http://schemas.openxmlformats.org/drawingml/2006/table">
            <a:tbl>
              <a:tblPr bandRow="1">
                <a:tableStyleId>{B301B821-A1FF-4177-AEE7-76D212191A09}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8781809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2460877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2438058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77131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917833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5551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72759"/>
                  </a:ext>
                </a:extLst>
              </a:tr>
            </a:tbl>
          </a:graphicData>
        </a:graphic>
      </p:graphicFrame>
      <p:graphicFrame>
        <p:nvGraphicFramePr>
          <p:cNvPr id="16" name="Table 13">
            <a:extLst>
              <a:ext uri="{FF2B5EF4-FFF2-40B4-BE49-F238E27FC236}">
                <a16:creationId xmlns:a16="http://schemas.microsoft.com/office/drawing/2014/main" id="{9D3B0C63-E381-FB00-C5AF-7CB14491DC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7734329"/>
              </p:ext>
            </p:extLst>
          </p:nvPr>
        </p:nvGraphicFramePr>
        <p:xfrm>
          <a:off x="7397891" y="2703862"/>
          <a:ext cx="2808000" cy="111252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468000">
                  <a:extLst>
                    <a:ext uri="{9D8B030D-6E8A-4147-A177-3AD203B41FA5}">
                      <a16:colId xmlns:a16="http://schemas.microsoft.com/office/drawing/2014/main" val="3787818094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282460877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724380585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397713151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119178333"/>
                    </a:ext>
                  </a:extLst>
                </a:gridCol>
                <a:gridCol w="468000">
                  <a:extLst>
                    <a:ext uri="{9D8B030D-6E8A-4147-A177-3AD203B41FA5}">
                      <a16:colId xmlns:a16="http://schemas.microsoft.com/office/drawing/2014/main" val="855515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5872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9433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F1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199813"/>
                  </a:ext>
                </a:extLst>
              </a:tr>
            </a:tbl>
          </a:graphicData>
        </a:graphic>
      </p:graphicFrame>
      <p:grpSp>
        <p:nvGrpSpPr>
          <p:cNvPr id="32" name="Group 31">
            <a:extLst>
              <a:ext uri="{FF2B5EF4-FFF2-40B4-BE49-F238E27FC236}">
                <a16:creationId xmlns:a16="http://schemas.microsoft.com/office/drawing/2014/main" id="{8E15D230-A6EA-0871-B5E7-CDCEBFA6304D}"/>
              </a:ext>
            </a:extLst>
          </p:cNvPr>
          <p:cNvGrpSpPr/>
          <p:nvPr/>
        </p:nvGrpSpPr>
        <p:grpSpPr>
          <a:xfrm>
            <a:off x="7319114" y="1665680"/>
            <a:ext cx="4512561" cy="4240234"/>
            <a:chOff x="7616415" y="1722205"/>
            <a:chExt cx="4512561" cy="4240234"/>
          </a:xfrm>
        </p:grpSpPr>
        <p:sp>
          <p:nvSpPr>
            <p:cNvPr id="7" name="Textfeld 6"/>
            <p:cNvSpPr txBox="1"/>
            <p:nvPr/>
          </p:nvSpPr>
          <p:spPr>
            <a:xfrm>
              <a:off x="8009877" y="1722205"/>
              <a:ext cx="21714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Seitenanforderungen</a:t>
              </a:r>
            </a:p>
          </p:txBody>
        </p:sp>
        <p:sp>
          <p:nvSpPr>
            <p:cNvPr id="8" name="Textfeld 7"/>
            <p:cNvSpPr txBox="1"/>
            <p:nvPr/>
          </p:nvSpPr>
          <p:spPr>
            <a:xfrm>
              <a:off x="10574768" y="2551799"/>
              <a:ext cx="15542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Hauptspeicher</a:t>
              </a: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11001831" y="3446724"/>
              <a:ext cx="648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Seite</a:t>
              </a: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1009927" y="3887102"/>
              <a:ext cx="96372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freier </a:t>
              </a:r>
            </a:p>
            <a:p>
              <a:r>
                <a:rPr lang="de-DE" dirty="0"/>
                <a:t>Rahmen</a:t>
              </a: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10574768" y="4664426"/>
              <a:ext cx="11080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/>
                <a:t>Festplatte</a:t>
              </a:r>
            </a:p>
          </p:txBody>
        </p:sp>
        <p:sp>
          <p:nvSpPr>
            <p:cNvPr id="5" name="Can 4">
              <a:extLst>
                <a:ext uri="{FF2B5EF4-FFF2-40B4-BE49-F238E27FC236}">
                  <a16:creationId xmlns:a16="http://schemas.microsoft.com/office/drawing/2014/main" id="{4B9379B1-107E-7FBA-6A81-3D10384025B3}"/>
                </a:ext>
              </a:extLst>
            </p:cNvPr>
            <p:cNvSpPr/>
            <p:nvPr/>
          </p:nvSpPr>
          <p:spPr>
            <a:xfrm>
              <a:off x="7616415" y="4537051"/>
              <a:ext cx="2958353" cy="1425388"/>
            </a:xfrm>
            <a:prstGeom prst="ca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A7A52E-4409-BDFE-B7D3-6E095828DFE9}"/>
                </a:ext>
              </a:extLst>
            </p:cNvPr>
            <p:cNvSpPr/>
            <p:nvPr/>
          </p:nvSpPr>
          <p:spPr>
            <a:xfrm>
              <a:off x="7616415" y="2601600"/>
              <a:ext cx="2958353" cy="142538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5652D85-5D6E-DAE3-5901-F233977594D3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9925395" y="3025524"/>
              <a:ext cx="1076436" cy="60586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177278A-41EA-F03F-67B2-5D295C46E90D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 flipV="1">
              <a:off x="10269263" y="3711063"/>
              <a:ext cx="740664" cy="4992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1A4CC2C-1993-AFC1-52CD-4F709DAD664D}"/>
                </a:ext>
              </a:extLst>
            </p:cNvPr>
            <p:cNvCxnSpPr>
              <a:cxnSpLocks/>
              <a:stCxn id="5" idx="1"/>
              <a:endCxn id="15" idx="2"/>
            </p:cNvCxnSpPr>
            <p:nvPr/>
          </p:nvCxnSpPr>
          <p:spPr>
            <a:xfrm flipV="1">
              <a:off x="9095592" y="4026988"/>
              <a:ext cx="0" cy="51006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4AC487F-5A8F-5A62-9331-648C915A8B0F}"/>
                </a:ext>
              </a:extLst>
            </p:cNvPr>
            <p:cNvCxnSpPr>
              <a:cxnSpLocks/>
              <a:stCxn id="15" idx="0"/>
              <a:endCxn id="7" idx="2"/>
            </p:cNvCxnSpPr>
            <p:nvPr/>
          </p:nvCxnSpPr>
          <p:spPr>
            <a:xfrm flipH="1" flipV="1">
              <a:off x="9095591" y="2091537"/>
              <a:ext cx="1" cy="510063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Date Placeholder 35">
            <a:extLst>
              <a:ext uri="{FF2B5EF4-FFF2-40B4-BE49-F238E27FC236}">
                <a16:creationId xmlns:a16="http://schemas.microsoft.com/office/drawing/2014/main" id="{7735549A-8599-CE6E-953F-CEBF331F92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37" name="Footer Placeholder 36">
            <a:extLst>
              <a:ext uri="{FF2B5EF4-FFF2-40B4-BE49-F238E27FC236}">
                <a16:creationId xmlns:a16="http://schemas.microsoft.com/office/drawing/2014/main" id="{BC7D8CE2-C02F-DAF9-FC02-4ABA21FB1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7744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Danksagung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Folien basieren ursprünglich auf dem Kurs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r>
              <a:rPr lang="de-DE" dirty="0"/>
              <a:t>„</a:t>
            </a:r>
            <a:r>
              <a:rPr lang="de-DE" dirty="0" err="1"/>
              <a:t>Architecture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Implementation </a:t>
            </a:r>
            <a:r>
              <a:rPr lang="de-DE" dirty="0" err="1"/>
              <a:t>of</a:t>
            </a:r>
            <a:r>
              <a:rPr lang="de-DE" dirty="0"/>
              <a:t> Database Systems“</a:t>
            </a:r>
            <a:br>
              <a:rPr lang="de-DE" dirty="0"/>
            </a:br>
            <a:r>
              <a:rPr lang="de-DE" dirty="0"/>
              <a:t>von Jens Teubner an der ETH </a:t>
            </a:r>
            <a:r>
              <a:rPr lang="de-DE" dirty="0" err="1"/>
              <a:t>Zürich</a:t>
            </a:r>
            <a:endParaRPr lang="de-DE" dirty="0"/>
          </a:p>
          <a:p>
            <a:endParaRPr lang="de-DE" dirty="0"/>
          </a:p>
          <a:p>
            <a:r>
              <a:rPr lang="de-DE" dirty="0"/>
              <a:t>Graphiken wurden mit Zustimmung des Autors aus diesem Kurs übernommen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E48FF-F422-B7EF-BA09-7D4A3EC1AB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52FDF2-873B-0948-C8A3-BCF24ABD29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6099561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Schnittstelle zum Puffer-Verwalter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Funktion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pin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/>
                  <a:t>für Anfragen nach Seiten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pin</m:t>
                    </m:r>
                    <m:d>
                      <m:d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𝑝𝑎𝑔𝑒𝑛𝑜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Anfrage nach Seitennummer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𝑝𝑎𝑔𝑒𝑛𝑜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Lade Seite in Hauptspeicher falls nötig</a:t>
                </a:r>
              </a:p>
              <a:p>
                <a:pPr lvl="2"/>
                <a:r>
                  <a:rPr lang="de-DE" dirty="0"/>
                  <a:t>Rückgabe einer Referenz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𝑝𝑎𝑔𝑒𝑛𝑜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Funktion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unpin</m:t>
                    </m:r>
                  </m:oMath>
                </a14:m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/>
                  <a:t>für Freistellungen von Seiten nach Verwendung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unpin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𝑝𝑎𝑔𝑒𝑛𝑜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𝑑𝑖𝑟𝑡𝑦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Freistellung einer Seite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𝑝𝑎𝑔𝑒𝑛𝑜</m:t>
                    </m:r>
                  </m:oMath>
                </a14:m>
                <a:r>
                  <a:rPr lang="de-DE" dirty="0"/>
                  <a:t> zur möglichen Auslagerung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𝑑𝑖𝑟𝑡𝑦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true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bei Modifikationen der Seite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E42494-A489-474A-BDF4-60CE90CB3ABF}"/>
              </a:ext>
            </a:extLst>
          </p:cNvPr>
          <p:cNvGrpSpPr/>
          <p:nvPr/>
        </p:nvGrpSpPr>
        <p:grpSpPr>
          <a:xfrm>
            <a:off x="5926083" y="4748158"/>
            <a:ext cx="1447656" cy="635000"/>
            <a:chOff x="6964824" y="894835"/>
            <a:chExt cx="1447656" cy="635000"/>
          </a:xfrm>
        </p:grpSpPr>
        <p:sp>
          <p:nvSpPr>
            <p:cNvPr id="7" name="Cloud Callout 6">
              <a:extLst>
                <a:ext uri="{FF2B5EF4-FFF2-40B4-BE49-F238E27FC236}">
                  <a16:creationId xmlns:a16="http://schemas.microsoft.com/office/drawing/2014/main" id="{80BA99B2-747E-C140-B07B-9CB3F5041BAB}"/>
                </a:ext>
              </a:extLst>
            </p:cNvPr>
            <p:cNvSpPr/>
            <p:nvPr/>
          </p:nvSpPr>
          <p:spPr>
            <a:xfrm>
              <a:off x="6964824" y="894835"/>
              <a:ext cx="1447656" cy="635000"/>
            </a:xfrm>
            <a:prstGeom prst="cloudCallout">
              <a:avLst>
                <a:gd name="adj1" fmla="val -73668"/>
                <a:gd name="adj2" fmla="val -44165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C3F818C-F666-3C49-89E6-97E33035162C}"/>
                </a:ext>
              </a:extLst>
            </p:cNvPr>
            <p:cNvSpPr/>
            <p:nvPr/>
          </p:nvSpPr>
          <p:spPr>
            <a:xfrm>
              <a:off x="6964824" y="1034900"/>
              <a:ext cx="1417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Wofür nötig?</a:t>
              </a:r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9FEF9-95CE-0F1B-FCFF-71A55F39FB9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9566D5F-D87C-9549-0080-699EC0C6E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382123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Implementation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pin</m:t>
                    </m:r>
                    <m:r>
                      <a:rPr lang="de-DE" b="1" i="1" dirty="0" smtClean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68A57-878F-EC7E-F77D-073C7293ED78}"/>
                  </a:ext>
                </a:extLst>
              </p:cNvPr>
              <p:cNvSpPr txBox="1"/>
              <p:nvPr/>
            </p:nvSpPr>
            <p:spPr>
              <a:xfrm>
                <a:off x="3209732" y="1636267"/>
                <a:ext cx="5771836" cy="3416320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>
                    <a:cs typeface="Courier New" panose="02070309020205020404" pitchFamily="49" charset="0"/>
                  </a:rPr>
                  <a:t>function</a:t>
                </a:r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pin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</a:t>
                </a:r>
                <a:r>
                  <a:rPr lang="en-DE" b="1" dirty="0">
                    <a:cs typeface="Courier New" panose="02070309020205020404" pitchFamily="49" charset="0"/>
                  </a:rPr>
                  <a:t>if</a:t>
                </a:r>
                <a:r>
                  <a:rPr lang="en-DE" dirty="0">
                    <a:cs typeface="Courier New" panose="02070309020205020404" pitchFamily="49" charset="0"/>
                  </a:rPr>
                  <a:t> buffer pool already contains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:r>
                  <a:rPr lang="en-DE" b="1" dirty="0">
                    <a:cs typeface="Courier New" panose="02070309020205020404" pitchFamily="49" charset="0"/>
                  </a:rPr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en-DE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en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en-DE" i="1" dirty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de-DE" b="0" i="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+1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:r>
                  <a:rPr lang="en-DE" b="1" dirty="0">
                    <a:cs typeface="Courier New" panose="02070309020205020404" pitchFamily="49" charset="0"/>
                  </a:rPr>
                  <a:t>return</a:t>
                </a:r>
                <a:r>
                  <a:rPr lang="en-DE" dirty="0">
                    <a:cs typeface="Courier New" panose="02070309020205020404" pitchFamily="49" charset="0"/>
                  </a:rPr>
                  <a:t> address of frame holding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</a:t>
                </a:r>
                <a:r>
                  <a:rPr lang="en-DE" b="1" dirty="0">
                    <a:cs typeface="Courier New" panose="02070309020205020404" pitchFamily="49" charset="0"/>
                  </a:rPr>
                  <a:t>else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Select a victim frame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using the replacement policy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:r>
                  <a:rPr lang="en-DE" b="1" dirty="0">
                    <a:cs typeface="Courier New" panose="02070309020205020404" pitchFamily="49" charset="0"/>
                  </a:rPr>
                  <a:t>if</a:t>
                </a:r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:r>
                  <a:rPr lang="en-DE" b="1" dirty="0">
                    <a:cs typeface="Courier New" panose="02070309020205020404" pitchFamily="49" charset="0"/>
                  </a:rPr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	Write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to disk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Read page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from disk into frame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en-DE" i="1" dirty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en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1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𝑓𝑎𝑙𝑠𝑒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:r>
                  <a:rPr lang="en-DE" b="1" dirty="0">
                    <a:cs typeface="Courier New" panose="02070309020205020404" pitchFamily="49" charset="0"/>
                  </a:rPr>
                  <a:t>return</a:t>
                </a:r>
                <a:r>
                  <a:rPr lang="en-DE" dirty="0">
                    <a:cs typeface="Courier New" panose="02070309020205020404" pitchFamily="49" charset="0"/>
                  </a:rPr>
                  <a:t> address of frame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𝑣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368A57-878F-EC7E-F77D-073C7293ED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9732" y="1636267"/>
                <a:ext cx="5771836" cy="34163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CCD595F8-00CF-5D42-BFC5-14048162A5D9}"/>
              </a:ext>
            </a:extLst>
          </p:cNvPr>
          <p:cNvGrpSpPr/>
          <p:nvPr/>
        </p:nvGrpSpPr>
        <p:grpSpPr>
          <a:xfrm>
            <a:off x="9509623" y="1697996"/>
            <a:ext cx="1447656" cy="635000"/>
            <a:chOff x="6964824" y="894835"/>
            <a:chExt cx="1447656" cy="635000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D2D9109D-4471-144E-AA06-C2BC19F3C525}"/>
                </a:ext>
              </a:extLst>
            </p:cNvPr>
            <p:cNvSpPr/>
            <p:nvPr/>
          </p:nvSpPr>
          <p:spPr>
            <a:xfrm>
              <a:off x="6964824" y="894835"/>
              <a:ext cx="1447656" cy="635000"/>
            </a:xfrm>
            <a:prstGeom prst="cloudCallout">
              <a:avLst>
                <a:gd name="adj1" fmla="val -107239"/>
                <a:gd name="adj2" fmla="val 5638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A42E29-B0E3-EB42-BC14-304BE743A5F9}"/>
                </a:ext>
              </a:extLst>
            </p:cNvPr>
            <p:cNvSpPr/>
            <p:nvPr/>
          </p:nvSpPr>
          <p:spPr>
            <a:xfrm>
              <a:off x="6964824" y="1034900"/>
              <a:ext cx="14173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Wofür nötig?</a:t>
              </a: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E2438210-E46B-53A5-CD0C-CD57E00D0E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9205145-EA02-FB5A-AB80-E224C3561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92066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de-DE" dirty="0"/>
                  <a:t>Implementation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unpin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881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BC2CA7-BC36-59AF-FBCB-21A10CDC7A56}"/>
                  </a:ext>
                </a:extLst>
              </p:cNvPr>
              <p:cNvSpPr txBox="1"/>
              <p:nvPr/>
            </p:nvSpPr>
            <p:spPr>
              <a:xfrm>
                <a:off x="3311660" y="1636267"/>
                <a:ext cx="5122236" cy="1200329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b="1" dirty="0">
                    <a:cs typeface="Courier New" panose="02070309020205020404" pitchFamily="49" charset="0"/>
                  </a:rPr>
                  <a:t>function</a:t>
                </a:r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un</m:t>
                    </m:r>
                    <m:r>
                      <m:rPr>
                        <m:sty m:val="p"/>
                      </m:rPr>
                      <a:rPr lang="en-DE" i="0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pin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𝑝𝑎𝑔𝑒𝑛𝑜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,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𝑝𝑖𝑛𝐶𝑜𝑢𝑛𝑡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−1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</a:t>
                </a:r>
                <a:r>
                  <a:rPr lang="en-DE" b="1" dirty="0">
                    <a:cs typeface="Courier New" panose="02070309020205020404" pitchFamily="49" charset="0"/>
                  </a:rPr>
                  <a:t>if</a:t>
                </a:r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</m:oMath>
                </a14:m>
                <a:r>
                  <a:rPr lang="en-DE" dirty="0">
                    <a:cs typeface="Courier New" panose="02070309020205020404" pitchFamily="49" charset="0"/>
                  </a:rPr>
                  <a:t> </a:t>
                </a:r>
                <a:r>
                  <a:rPr lang="en-DE" b="1" dirty="0">
                    <a:cs typeface="Courier New" panose="02070309020205020404" pitchFamily="49" charset="0"/>
                  </a:rPr>
                  <a:t>then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  <a:tab pos="1800000" algn="l"/>
                  </a:tabLst>
                </a:pPr>
                <a:r>
                  <a:rPr lang="en-DE" dirty="0">
                    <a:cs typeface="Courier New" panose="02070309020205020404" pitchFamily="49" charset="0"/>
                  </a:rPr>
                  <a:t>		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  <m:d>
                      <m:dPr>
                        <m:ctrlP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</m:ctrlPr>
                      </m:d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  <a:cs typeface="Courier New" panose="02070309020205020404" pitchFamily="49" charset="0"/>
                          </a:rPr>
                          <m:t>𝑝𝑎𝑔𝑒𝑛𝑜</m:t>
                        </m:r>
                      </m:e>
                    </m:d>
                    <m:r>
                      <a:rPr lang="en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ourier New" panose="02070309020205020404" pitchFamily="49" charset="0"/>
                      </a:rPr>
                      <m:t>←</m:t>
                    </m:r>
                    <m:r>
                      <a:rPr lang="de-DE" i="1" dirty="0">
                        <a:latin typeface="Cambria Math" panose="02040503050406030204" pitchFamily="18" charset="0"/>
                        <a:cs typeface="Courier New" panose="02070309020205020404" pitchFamily="49" charset="0"/>
                      </a:rPr>
                      <m:t>𝑑𝑖𝑟𝑡𝑦</m:t>
                    </m:r>
                  </m:oMath>
                </a14:m>
                <a:endParaRPr lang="en-DE" dirty="0">
                  <a:cs typeface="Courier New" panose="02070309020205020404" pitchFamily="49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2BC2CA7-BC36-59AF-FBCB-21A10CDC7A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1660" y="1636267"/>
                <a:ext cx="5122236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68DD07A-931F-D74E-938A-6540CAEA7B80}"/>
              </a:ext>
            </a:extLst>
          </p:cNvPr>
          <p:cNvGrpSpPr/>
          <p:nvPr/>
        </p:nvGrpSpPr>
        <p:grpSpPr>
          <a:xfrm>
            <a:off x="5872778" y="3282807"/>
            <a:ext cx="3009900" cy="1199003"/>
            <a:chOff x="6202680" y="889631"/>
            <a:chExt cx="3009900" cy="1199003"/>
          </a:xfrm>
        </p:grpSpPr>
        <p:sp>
          <p:nvSpPr>
            <p:cNvPr id="8" name="Cloud Callout 7">
              <a:extLst>
                <a:ext uri="{FF2B5EF4-FFF2-40B4-BE49-F238E27FC236}">
                  <a16:creationId xmlns:a16="http://schemas.microsoft.com/office/drawing/2014/main" id="{AEB3B698-525B-B840-81F6-9C78D397F93E}"/>
                </a:ext>
              </a:extLst>
            </p:cNvPr>
            <p:cNvSpPr/>
            <p:nvPr/>
          </p:nvSpPr>
          <p:spPr>
            <a:xfrm>
              <a:off x="6202680" y="889631"/>
              <a:ext cx="3009900" cy="1199003"/>
            </a:xfrm>
            <a:prstGeom prst="cloudCallout">
              <a:avLst>
                <a:gd name="adj1" fmla="val -56122"/>
                <a:gd name="adj2" fmla="val -78165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E5AB763-6E81-5A4E-A93A-D9C8A8F015AA}"/>
                </a:ext>
              </a:extLst>
            </p:cNvPr>
            <p:cNvSpPr/>
            <p:nvPr/>
          </p:nvSpPr>
          <p:spPr>
            <a:xfrm>
              <a:off x="6458497" y="1034900"/>
              <a:ext cx="242996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 werden Seiten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nicht gleich beim </a:t>
              </a:r>
              <a:r>
                <a:rPr lang="de-DE" dirty="0" err="1">
                  <a:solidFill>
                    <a:schemeClr val="bg1"/>
                  </a:solidFill>
                </a:rPr>
                <a:t>unpin</a:t>
              </a:r>
              <a:r>
                <a:rPr lang="de-DE" dirty="0">
                  <a:solidFill>
                    <a:schemeClr val="bg1"/>
                  </a:solidFill>
                </a:rPr>
                <a:t> 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zurückgeschrieben?</a:t>
              </a: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E916903-BBD1-8952-B4CE-B610BDE6CA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A49E960-7A4C-3D3D-711E-7D9A9CDB8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1391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Ersetzungsstrategien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>
                    <a:solidFill>
                      <a:schemeClr val="accent1"/>
                    </a:solidFill>
                  </a:rPr>
                  <a:t>Least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Recently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Used</a:t>
                </a:r>
                <a:r>
                  <a:rPr lang="de-DE" dirty="0">
                    <a:solidFill>
                      <a:schemeClr val="accent1"/>
                    </a:solidFill>
                  </a:rPr>
                  <a:t> (LRU)</a:t>
                </a:r>
              </a:p>
              <a:p>
                <a:pPr lvl="1"/>
                <a:r>
                  <a:rPr lang="de-DE" dirty="0"/>
                  <a:t>Verdrängung der Seite mit am längsten zurückliegendem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unpin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LRU-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Wie LRU, aber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-letztes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unpin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r>
                  <a:rPr lang="de-DE" dirty="0"/>
                  <a:t>, nicht letztes</a:t>
                </a:r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Most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Recently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 err="1">
                    <a:solidFill>
                      <a:schemeClr val="accent1"/>
                    </a:solidFill>
                  </a:rPr>
                  <a:t>Used</a:t>
                </a:r>
                <a:r>
                  <a:rPr lang="de-DE" dirty="0">
                    <a:solidFill>
                      <a:schemeClr val="accent1"/>
                    </a:solidFill>
                  </a:rPr>
                  <a:t> (MRU)</a:t>
                </a:r>
              </a:p>
              <a:p>
                <a:pPr lvl="1"/>
                <a:r>
                  <a:rPr lang="de-DE" dirty="0"/>
                  <a:t>Verdrängung der Seite mit jüngstem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unpin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lang="de-DE" dirty="0"/>
              </a:p>
              <a:p>
                <a:r>
                  <a:rPr lang="de-DE" dirty="0">
                    <a:solidFill>
                      <a:schemeClr val="accent1"/>
                    </a:solidFill>
                  </a:rPr>
                  <a:t>Random</a:t>
                </a:r>
              </a:p>
              <a:p>
                <a:pPr lvl="1"/>
                <a:r>
                  <a:rPr lang="de-DE" dirty="0"/>
                  <a:t>Verdrängung einer beliebigen Seite</a:t>
                </a:r>
              </a:p>
              <a:p>
                <a:r>
                  <a:rPr lang="de-DE" dirty="0"/>
                  <a:t>Viele mehr...</a:t>
                </a:r>
              </a:p>
              <a:p>
                <a:r>
                  <a:rPr lang="de-DE" dirty="0">
                    <a:solidFill>
                      <a:srgbClr val="FFC000"/>
                    </a:solidFill>
                  </a:rPr>
                  <a:t>Seite muss </a:t>
                </a:r>
                <a:r>
                  <a:rPr lang="de-DE" dirty="0" err="1">
                    <a:solidFill>
                      <a:srgbClr val="FFC000"/>
                    </a:solidFill>
                  </a:rPr>
                  <a:t>pincount</a:t>
                </a:r>
                <a:r>
                  <a:rPr lang="de-DE" dirty="0">
                    <a:solidFill>
                      <a:srgbClr val="FFC000"/>
                    </a:solidFill>
                  </a:rPr>
                  <a:t> = 0 haben, um für Ersetzung zur Verfügung zu stehen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38871B0-41F3-5341-AF87-24C44ED68121}"/>
              </a:ext>
            </a:extLst>
          </p:cNvPr>
          <p:cNvGrpSpPr/>
          <p:nvPr/>
        </p:nvGrpSpPr>
        <p:grpSpPr>
          <a:xfrm>
            <a:off x="7450064" y="5604799"/>
            <a:ext cx="3009900" cy="971966"/>
            <a:chOff x="6202680" y="924339"/>
            <a:chExt cx="3009900" cy="1199003"/>
          </a:xfrm>
        </p:grpSpPr>
        <p:sp>
          <p:nvSpPr>
            <p:cNvPr id="6" name="Cloud Callout 5">
              <a:extLst>
                <a:ext uri="{FF2B5EF4-FFF2-40B4-BE49-F238E27FC236}">
                  <a16:creationId xmlns:a16="http://schemas.microsoft.com/office/drawing/2014/main" id="{61F2D7A4-F2CE-D349-8A0A-77DEE3BA3213}"/>
                </a:ext>
              </a:extLst>
            </p:cNvPr>
            <p:cNvSpPr/>
            <p:nvPr/>
          </p:nvSpPr>
          <p:spPr>
            <a:xfrm rot="336071">
              <a:off x="6202680" y="924339"/>
              <a:ext cx="3009900" cy="1199003"/>
            </a:xfrm>
            <a:prstGeom prst="cloudCallout">
              <a:avLst>
                <a:gd name="adj1" fmla="val -59259"/>
                <a:gd name="adj2" fmla="val -43764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75B223-1B96-FD4E-AE37-5B3798B188A0}"/>
                </a:ext>
              </a:extLst>
            </p:cNvPr>
            <p:cNvSpPr/>
            <p:nvPr/>
          </p:nvSpPr>
          <p:spPr>
            <a:xfrm>
              <a:off x="6374476" y="1121671"/>
              <a:ext cx="2598019" cy="79730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Was, wenn es keine Seite </a:t>
              </a:r>
              <a:br>
                <a:rPr lang="de-DE" dirty="0">
                  <a:solidFill>
                    <a:schemeClr val="bg1"/>
                  </a:solidFill>
                </a:rPr>
              </a:br>
              <a:r>
                <a:rPr lang="de-DE" dirty="0">
                  <a:solidFill>
                    <a:schemeClr val="bg1"/>
                  </a:solidFill>
                </a:rPr>
                <a:t>mit </a:t>
              </a:r>
              <a:r>
                <a:rPr lang="de-DE" dirty="0" err="1">
                  <a:solidFill>
                    <a:schemeClr val="bg1"/>
                  </a:solidFill>
                </a:rPr>
                <a:t>pincount</a:t>
              </a:r>
              <a:r>
                <a:rPr lang="de-DE" dirty="0">
                  <a:solidFill>
                    <a:schemeClr val="bg1"/>
                  </a:solidFill>
                </a:rPr>
                <a:t> = 0 gibt?</a:t>
              </a: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6C2CA6D-E7FC-B5F5-D656-595438022D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A05D0B3-704F-1F92-C5E1-DC83AE549B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82458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Pufferverwaltung in der Praxis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solidFill>
                  <a:schemeClr val="accent1"/>
                </a:solidFill>
              </a:rPr>
              <a:t>Prefetching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/>
              <a:t>Antizipation von Anfragen, um CPU- und I/O-Aktivität zu überlappen </a:t>
            </a:r>
          </a:p>
          <a:p>
            <a:pPr lvl="2"/>
            <a:r>
              <a:rPr lang="de-DE" dirty="0"/>
              <a:t>Spekulatives </a:t>
            </a:r>
            <a:r>
              <a:rPr lang="de-DE" dirty="0" err="1"/>
              <a:t>Prefetching</a:t>
            </a:r>
            <a:r>
              <a:rPr lang="de-DE" dirty="0"/>
              <a:t>: Nehme sequentiellen Seitenzugriff an und lese im Vorwege</a:t>
            </a:r>
          </a:p>
          <a:p>
            <a:pPr lvl="2"/>
            <a:r>
              <a:rPr lang="de-DE" dirty="0" err="1"/>
              <a:t>Prefetch</a:t>
            </a:r>
            <a:r>
              <a:rPr lang="de-DE" dirty="0"/>
              <a:t>-Listen mit Instruktionen für den Pufferverwalter für </a:t>
            </a:r>
            <a:r>
              <a:rPr lang="de-DE" dirty="0" err="1"/>
              <a:t>Prefetch</a:t>
            </a:r>
            <a:r>
              <a:rPr lang="de-DE" dirty="0"/>
              <a:t>-Seiten</a:t>
            </a:r>
          </a:p>
          <a:p>
            <a:r>
              <a:rPr lang="de-DE" dirty="0">
                <a:solidFill>
                  <a:schemeClr val="accent1"/>
                </a:solidFill>
              </a:rPr>
              <a:t>Fixierungs- oder Verdrängungsempfehlung</a:t>
            </a:r>
          </a:p>
          <a:p>
            <a:pPr lvl="1"/>
            <a:r>
              <a:rPr lang="de-DE" dirty="0"/>
              <a:t>Höherer Code kann Fixierung (z.B. für Indexseiten) oder schnelle Verdrängung (bei sequentiellen Scans) empfehlen</a:t>
            </a:r>
          </a:p>
          <a:p>
            <a:r>
              <a:rPr lang="de-DE" dirty="0">
                <a:solidFill>
                  <a:schemeClr val="accent1"/>
                </a:solidFill>
              </a:rPr>
              <a:t>Partitionierte Pufferbereiche</a:t>
            </a:r>
          </a:p>
          <a:p>
            <a:pPr lvl="1"/>
            <a:r>
              <a:rPr lang="de-DE" dirty="0"/>
              <a:t>Z.B. separate Bereiche für Index und Tabellen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C11833-CA1B-8D25-97FF-DC188A3896F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6E787B-425E-FD59-538F-7BB6B1FF98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13033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Datenbanken vs. Betriebssysteme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Haben wir nicht gerade ein Betriebssystem entworfen?</a:t>
            </a:r>
          </a:p>
          <a:p>
            <a:r>
              <a:rPr lang="de-DE" dirty="0">
                <a:solidFill>
                  <a:srgbClr val="FFC000"/>
                </a:solidFill>
              </a:rPr>
              <a:t>Ja</a:t>
            </a:r>
          </a:p>
          <a:p>
            <a:pPr lvl="1"/>
            <a:r>
              <a:rPr lang="de-DE" dirty="0"/>
              <a:t>Verwaltung für externen Speicher und Pufferverwaltung ähnlich</a:t>
            </a:r>
          </a:p>
          <a:p>
            <a:r>
              <a:rPr lang="de-DE" dirty="0">
                <a:solidFill>
                  <a:schemeClr val="accent1"/>
                </a:solidFill>
              </a:rPr>
              <a:t>Aber</a:t>
            </a:r>
          </a:p>
          <a:p>
            <a:pPr lvl="1"/>
            <a:r>
              <a:rPr lang="de-DE" dirty="0"/>
              <a:t>DBMS weiß mehr über Zugriffsmuster </a:t>
            </a:r>
          </a:p>
          <a:p>
            <a:pPr lvl="2"/>
            <a:r>
              <a:rPr lang="de-DE" dirty="0"/>
              <a:t>Z.B. für </a:t>
            </a:r>
            <a:r>
              <a:rPr lang="de-DE" dirty="0" err="1"/>
              <a:t>Prefetching</a:t>
            </a:r>
            <a:endParaRPr lang="de-DE" dirty="0"/>
          </a:p>
          <a:p>
            <a:pPr lvl="1"/>
            <a:r>
              <a:rPr lang="de-DE" dirty="0"/>
              <a:t>Limitationen von Betriebssystemen häufig zu stark für DBMS </a:t>
            </a:r>
          </a:p>
          <a:p>
            <a:pPr lvl="2"/>
            <a:r>
              <a:rPr lang="de-DE" dirty="0"/>
              <a:t>Obergrenzen für Dateigrößen</a:t>
            </a:r>
          </a:p>
          <a:p>
            <a:pPr lvl="2"/>
            <a:r>
              <a:rPr lang="de-DE" dirty="0"/>
              <a:t>Plattformunabhängigkeit nicht gegeben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1350841-4E79-3A8C-2EA6-7588E3BD8D5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Gegenseitige Störung möglich</a:t>
            </a:r>
          </a:p>
          <a:p>
            <a:pPr lvl="1"/>
            <a:r>
              <a:rPr lang="de-DE" dirty="0"/>
              <a:t>Doppelte Seitenverwaltung</a:t>
            </a:r>
          </a:p>
          <a:p>
            <a:pPr lvl="1"/>
            <a:r>
              <a:rPr lang="de-DE" dirty="0"/>
              <a:t>DMBS-Transaktionen vs. Transaktionen auf Dateien organisiert vom Betriebssystem</a:t>
            </a:r>
          </a:p>
          <a:p>
            <a:pPr lvl="1"/>
            <a:r>
              <a:rPr lang="de-DE" dirty="0"/>
              <a:t>DBMS Pufferbereiche durch Betriebssystem ausgelagert</a:t>
            </a:r>
          </a:p>
          <a:p>
            <a:r>
              <a:rPr lang="de-DE" dirty="0"/>
              <a:t>Daher: DBMS schaltet oft Betriebssystemdienste aus</a:t>
            </a:r>
          </a:p>
          <a:p>
            <a:pPr lvl="1"/>
            <a:r>
              <a:rPr lang="de-DE" dirty="0"/>
              <a:t>Direkter Zugriff auf Festplatten</a:t>
            </a:r>
          </a:p>
          <a:p>
            <a:pPr lvl="1"/>
            <a:r>
              <a:rPr lang="de-DE" dirty="0"/>
              <a:t>Eigene Prozessverwaltung</a:t>
            </a:r>
          </a:p>
          <a:p>
            <a:endParaRPr lang="en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222B17-FF0F-2634-16EB-7BB8FE7B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A91CA7-BEF9-AF32-5B2B-D025541A6B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0834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/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Puffer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Rahmen im Pufferbereich um Seiten aus externem Speicher in den Hauptspeicher zu laden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Verdrängungsstrategien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Zugriff</a:t>
            </a:r>
          </a:p>
          <a:p>
            <a:r>
              <a:rPr lang="de-DE" dirty="0"/>
              <a:t>Anfragebeantwortung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014239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Datenbank-Dateien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Seitenverwaltung unbeeinflusst vom Inhalt</a:t>
            </a:r>
          </a:p>
          <a:p>
            <a:r>
              <a:rPr lang="de-DE" dirty="0"/>
              <a:t>DBMS verwaltet Tabellen von </a:t>
            </a:r>
            <a:r>
              <a:rPr lang="de-DE" dirty="0" err="1"/>
              <a:t>Tupeln</a:t>
            </a:r>
            <a:r>
              <a:rPr lang="de-DE" dirty="0"/>
              <a:t>, Indexstrukturen, ...</a:t>
            </a:r>
          </a:p>
          <a:p>
            <a:r>
              <a:rPr lang="de-DE" dirty="0"/>
              <a:t>Tabellen sind Dateien von Datensätzen (</a:t>
            </a:r>
            <a:r>
              <a:rPr lang="de-DE" i="1" dirty="0" err="1">
                <a:solidFill>
                  <a:schemeClr val="accent1"/>
                </a:solidFill>
              </a:rPr>
              <a:t>records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Datei besteht aus </a:t>
            </a:r>
            <a:br>
              <a:rPr lang="de-DE" dirty="0"/>
            </a:br>
            <a:r>
              <a:rPr lang="de-DE" dirty="0"/>
              <a:t>einer oder mehrerer Seiten</a:t>
            </a:r>
          </a:p>
          <a:p>
            <a:pPr lvl="1"/>
            <a:r>
              <a:rPr lang="de-DE" dirty="0"/>
              <a:t>Jede Seite speichert </a:t>
            </a:r>
            <a:br>
              <a:rPr lang="de-DE" dirty="0"/>
            </a:br>
            <a:r>
              <a:rPr lang="de-DE" dirty="0"/>
              <a:t>einen oder mehrere Datensätze</a:t>
            </a:r>
          </a:p>
          <a:p>
            <a:pPr lvl="1"/>
            <a:r>
              <a:rPr lang="de-DE" dirty="0"/>
              <a:t>Jeder Datensatz korrespondiert </a:t>
            </a:r>
            <a:br>
              <a:rPr lang="de-DE" dirty="0"/>
            </a:br>
            <a:r>
              <a:rPr lang="de-DE" dirty="0"/>
              <a:t>zu einem Tupel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8F1B3-91FB-1238-7151-9A67E4E6F65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A586A1B-A7DC-EEF0-2673-13AEAC246C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  <p:pic>
        <p:nvPicPr>
          <p:cNvPr id="6" name="Bild 5" descr="Pages from 05-Architecture-11.pdf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622" y="3562747"/>
            <a:ext cx="6571053" cy="23431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24169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Heap-Dateien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Wichtigster Dateityp: Speicherung von Datensätzen mit willkürlicher Ordnung (konform mit SQL)</a:t>
            </a:r>
          </a:p>
          <a:p>
            <a:r>
              <a:rPr lang="de-DE" dirty="0"/>
              <a:t>Umsetzung: </a:t>
            </a:r>
            <a:r>
              <a:rPr lang="de-DE" dirty="0">
                <a:solidFill>
                  <a:schemeClr val="accent1"/>
                </a:solidFill>
              </a:rPr>
              <a:t>Verkettete Liste von Seiten</a:t>
            </a:r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lvl="1">
              <a:buClr>
                <a:schemeClr val="accent1"/>
              </a:buClr>
              <a:buFont typeface="Wingdings" charset="2"/>
              <a:buChar char="ü"/>
            </a:pPr>
            <a:r>
              <a:rPr lang="de-DE" dirty="0"/>
              <a:t>Einfach zu implementieren</a:t>
            </a:r>
          </a:p>
          <a:p>
            <a:pPr lvl="1">
              <a:buClr>
                <a:srgbClr val="FFC000"/>
              </a:buClr>
              <a:buFont typeface="Lucida Grande"/>
              <a:buChar char="✗"/>
            </a:pPr>
            <a:r>
              <a:rPr lang="de-DE" dirty="0"/>
              <a:t>Viele Seiten auf der Liste der freie Seiten (haben also noch Kapazität)</a:t>
            </a:r>
          </a:p>
          <a:p>
            <a:pPr lvl="1">
              <a:buClr>
                <a:srgbClr val="FFC000"/>
              </a:buClr>
              <a:buFont typeface="Lucida Grande"/>
              <a:buChar char="✗"/>
            </a:pPr>
            <a:r>
              <a:rPr lang="de-DE" dirty="0"/>
              <a:t>Viele Seiten anzufassen bis passende Seite gefunden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1A71479-B426-3F69-AD32-EEC862D92D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981C78D-5001-DED0-9B58-C3E534883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B5EE3C-AB5B-B309-DBF7-3BD431EFE518}"/>
              </a:ext>
            </a:extLst>
          </p:cNvPr>
          <p:cNvSpPr txBox="1"/>
          <p:nvPr/>
        </p:nvSpPr>
        <p:spPr>
          <a:xfrm>
            <a:off x="3793470" y="2985913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563F12-86F0-1104-2A30-AC02500C75EB}"/>
              </a:ext>
            </a:extLst>
          </p:cNvPr>
          <p:cNvSpPr txBox="1"/>
          <p:nvPr/>
        </p:nvSpPr>
        <p:spPr>
          <a:xfrm>
            <a:off x="5183956" y="2985913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7F852CF-7132-A28D-1F4E-40690CA07900}"/>
              </a:ext>
            </a:extLst>
          </p:cNvPr>
          <p:cNvSpPr txBox="1"/>
          <p:nvPr/>
        </p:nvSpPr>
        <p:spPr>
          <a:xfrm>
            <a:off x="7333812" y="2985913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677F8F-573E-F7F5-211A-45ACCB3AB28D}"/>
              </a:ext>
            </a:extLst>
          </p:cNvPr>
          <p:cNvSpPr txBox="1"/>
          <p:nvPr/>
        </p:nvSpPr>
        <p:spPr>
          <a:xfrm>
            <a:off x="3793470" y="3804538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52FF1A-A65B-4AAC-A45A-92141EDE1B03}"/>
              </a:ext>
            </a:extLst>
          </p:cNvPr>
          <p:cNvSpPr txBox="1"/>
          <p:nvPr/>
        </p:nvSpPr>
        <p:spPr>
          <a:xfrm>
            <a:off x="5183956" y="3804538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AC7C791-0894-89F8-6E82-2186A39F60BD}"/>
              </a:ext>
            </a:extLst>
          </p:cNvPr>
          <p:cNvSpPr txBox="1"/>
          <p:nvPr/>
        </p:nvSpPr>
        <p:spPr>
          <a:xfrm>
            <a:off x="7333812" y="3804538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17E5CB7-8738-8EAC-ACBF-50B33EFEB07E}"/>
              </a:ext>
            </a:extLst>
          </p:cNvPr>
          <p:cNvSpPr txBox="1"/>
          <p:nvPr/>
        </p:nvSpPr>
        <p:spPr>
          <a:xfrm>
            <a:off x="2402671" y="3395225"/>
            <a:ext cx="8499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header</a:t>
            </a:r>
            <a:endParaRPr lang="en-DE" dirty="0"/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642C5CE-EFD0-71CD-DAF7-C351CE354A01}"/>
              </a:ext>
            </a:extLst>
          </p:cNvPr>
          <p:cNvSpPr txBox="1"/>
          <p:nvPr/>
        </p:nvSpPr>
        <p:spPr>
          <a:xfrm>
            <a:off x="6512002" y="309179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2A74666-83FB-9932-EA58-D8626019823A}"/>
              </a:ext>
            </a:extLst>
          </p:cNvPr>
          <p:cNvSpPr txBox="1"/>
          <p:nvPr/>
        </p:nvSpPr>
        <p:spPr>
          <a:xfrm>
            <a:off x="6541722" y="389470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B7A69F-4840-2B6D-0C7D-8F3EC0B2436A}"/>
              </a:ext>
            </a:extLst>
          </p:cNvPr>
          <p:cNvSpPr txBox="1"/>
          <p:nvPr/>
        </p:nvSpPr>
        <p:spPr>
          <a:xfrm>
            <a:off x="8328009" y="2985912"/>
            <a:ext cx="1199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</a:t>
            </a:r>
            <a:r>
              <a:rPr lang="en-DE" dirty="0"/>
              <a:t>ages with</a:t>
            </a:r>
          </a:p>
          <a:p>
            <a:pPr algn="ctr"/>
            <a:r>
              <a:rPr lang="en-GB" dirty="0"/>
              <a:t>f</a:t>
            </a:r>
            <a:r>
              <a:rPr lang="en-DE" dirty="0"/>
              <a:t>ree space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C92531-F940-23E5-B3A3-F1B169856A58}"/>
              </a:ext>
            </a:extLst>
          </p:cNvPr>
          <p:cNvSpPr txBox="1"/>
          <p:nvPr/>
        </p:nvSpPr>
        <p:spPr>
          <a:xfrm>
            <a:off x="8369687" y="3944247"/>
            <a:ext cx="1115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pages</a:t>
            </a:r>
            <a:endParaRPr lang="en-DE" dirty="0"/>
          </a:p>
        </p:txBody>
      </p:sp>
      <p:cxnSp>
        <p:nvCxnSpPr>
          <p:cNvPr id="44" name="Curved Connector 43">
            <a:extLst>
              <a:ext uri="{FF2B5EF4-FFF2-40B4-BE49-F238E27FC236}">
                <a16:creationId xmlns:a16="http://schemas.microsoft.com/office/drawing/2014/main" id="{C2C5A2F2-485C-1E1A-356A-19D60EA65C5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10356" y="2919065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BAAE3422-0AD4-5075-BD9F-3ADF5E4B0E3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99956" y="2919065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urved Connector 48">
            <a:extLst>
              <a:ext uri="{FF2B5EF4-FFF2-40B4-BE49-F238E27FC236}">
                <a16:creationId xmlns:a16="http://schemas.microsoft.com/office/drawing/2014/main" id="{5395CB02-41D7-47B0-6CF6-DD45D389C81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60212" y="2919065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urved Connector 49">
            <a:extLst>
              <a:ext uri="{FF2B5EF4-FFF2-40B4-BE49-F238E27FC236}">
                <a16:creationId xmlns:a16="http://schemas.microsoft.com/office/drawing/2014/main" id="{90C5E9FC-08E9-3D50-9989-7F84B461B015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910356" y="3733980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urved Connector 50">
            <a:extLst>
              <a:ext uri="{FF2B5EF4-FFF2-40B4-BE49-F238E27FC236}">
                <a16:creationId xmlns:a16="http://schemas.microsoft.com/office/drawing/2014/main" id="{552EBC36-A5C2-B6EC-FC4E-9ED5E9A02360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299956" y="3733980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urved Connector 51">
            <a:extLst>
              <a:ext uri="{FF2B5EF4-FFF2-40B4-BE49-F238E27FC236}">
                <a16:creationId xmlns:a16="http://schemas.microsoft.com/office/drawing/2014/main" id="{33845FA6-2FAF-3EA4-122D-6808BF8E6FA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060212" y="3733980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urved Connector 52">
            <a:extLst>
              <a:ext uri="{FF2B5EF4-FFF2-40B4-BE49-F238E27FC236}">
                <a16:creationId xmlns:a16="http://schemas.microsoft.com/office/drawing/2014/main" id="{8A9BDD6A-32C5-7E5C-0008-6B163B9E2A83}"/>
              </a:ext>
            </a:extLst>
          </p:cNvPr>
          <p:cNvCxnSpPr>
            <a:cxnSpLocks/>
          </p:cNvCxnSpPr>
          <p:nvPr/>
        </p:nvCxnSpPr>
        <p:spPr>
          <a:xfrm rot="5400000">
            <a:off x="4910356" y="3194009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>
            <a:extLst>
              <a:ext uri="{FF2B5EF4-FFF2-40B4-BE49-F238E27FC236}">
                <a16:creationId xmlns:a16="http://schemas.microsoft.com/office/drawing/2014/main" id="{F5E093B1-AFE0-3A1F-713B-06CA232C0695}"/>
              </a:ext>
            </a:extLst>
          </p:cNvPr>
          <p:cNvCxnSpPr>
            <a:cxnSpLocks/>
          </p:cNvCxnSpPr>
          <p:nvPr/>
        </p:nvCxnSpPr>
        <p:spPr>
          <a:xfrm rot="5400000">
            <a:off x="6299956" y="3194009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>
            <a:extLst>
              <a:ext uri="{FF2B5EF4-FFF2-40B4-BE49-F238E27FC236}">
                <a16:creationId xmlns:a16="http://schemas.microsoft.com/office/drawing/2014/main" id="{0FA7DE37-2BEC-97DD-8FBB-0219117E6CA7}"/>
              </a:ext>
            </a:extLst>
          </p:cNvPr>
          <p:cNvCxnSpPr>
            <a:cxnSpLocks/>
          </p:cNvCxnSpPr>
          <p:nvPr/>
        </p:nvCxnSpPr>
        <p:spPr>
          <a:xfrm rot="5400000">
            <a:off x="7060212" y="3194009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>
            <a:extLst>
              <a:ext uri="{FF2B5EF4-FFF2-40B4-BE49-F238E27FC236}">
                <a16:creationId xmlns:a16="http://schemas.microsoft.com/office/drawing/2014/main" id="{6EF77906-3D9B-ECAA-D471-71F589D8C64B}"/>
              </a:ext>
            </a:extLst>
          </p:cNvPr>
          <p:cNvCxnSpPr>
            <a:cxnSpLocks/>
          </p:cNvCxnSpPr>
          <p:nvPr/>
        </p:nvCxnSpPr>
        <p:spPr>
          <a:xfrm rot="5400000">
            <a:off x="4910356" y="4006753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urved Connector 56">
            <a:extLst>
              <a:ext uri="{FF2B5EF4-FFF2-40B4-BE49-F238E27FC236}">
                <a16:creationId xmlns:a16="http://schemas.microsoft.com/office/drawing/2014/main" id="{E78A356B-ECD2-6B80-DF86-951973016F8E}"/>
              </a:ext>
            </a:extLst>
          </p:cNvPr>
          <p:cNvCxnSpPr>
            <a:cxnSpLocks/>
          </p:cNvCxnSpPr>
          <p:nvPr/>
        </p:nvCxnSpPr>
        <p:spPr>
          <a:xfrm rot="5400000">
            <a:off x="6299956" y="4006753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urved Connector 57">
            <a:extLst>
              <a:ext uri="{FF2B5EF4-FFF2-40B4-BE49-F238E27FC236}">
                <a16:creationId xmlns:a16="http://schemas.microsoft.com/office/drawing/2014/main" id="{FFE4CF1B-9BC0-267E-60B6-DAC7E7944F77}"/>
              </a:ext>
            </a:extLst>
          </p:cNvPr>
          <p:cNvCxnSpPr>
            <a:cxnSpLocks/>
          </p:cNvCxnSpPr>
          <p:nvPr/>
        </p:nvCxnSpPr>
        <p:spPr>
          <a:xfrm rot="5400000">
            <a:off x="7060212" y="4006753"/>
            <a:ext cx="7200" cy="540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>
            <a:extLst>
              <a:ext uri="{FF2B5EF4-FFF2-40B4-BE49-F238E27FC236}">
                <a16:creationId xmlns:a16="http://schemas.microsoft.com/office/drawing/2014/main" id="{506FDBDA-6C1D-228A-20F0-771DAFBCE02C}"/>
              </a:ext>
            </a:extLst>
          </p:cNvPr>
          <p:cNvCxnSpPr>
            <a:cxnSpLocks/>
          </p:cNvCxnSpPr>
          <p:nvPr/>
        </p:nvCxnSpPr>
        <p:spPr>
          <a:xfrm rot="4500000" flipH="1" flipV="1">
            <a:off x="3456729" y="2961721"/>
            <a:ext cx="7200" cy="684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urved Connector 60">
            <a:extLst>
              <a:ext uri="{FF2B5EF4-FFF2-40B4-BE49-F238E27FC236}">
                <a16:creationId xmlns:a16="http://schemas.microsoft.com/office/drawing/2014/main" id="{54DF4873-074B-D47B-7E36-7B90417DA749}"/>
              </a:ext>
            </a:extLst>
          </p:cNvPr>
          <p:cNvCxnSpPr>
            <a:cxnSpLocks/>
          </p:cNvCxnSpPr>
          <p:nvPr/>
        </p:nvCxnSpPr>
        <p:spPr>
          <a:xfrm rot="4200000">
            <a:off x="3519630" y="3160564"/>
            <a:ext cx="7200" cy="576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>
            <a:extLst>
              <a:ext uri="{FF2B5EF4-FFF2-40B4-BE49-F238E27FC236}">
                <a16:creationId xmlns:a16="http://schemas.microsoft.com/office/drawing/2014/main" id="{B31DB70B-3A25-53D8-8414-05057813A2F3}"/>
              </a:ext>
            </a:extLst>
          </p:cNvPr>
          <p:cNvCxnSpPr>
            <a:cxnSpLocks/>
          </p:cNvCxnSpPr>
          <p:nvPr/>
        </p:nvCxnSpPr>
        <p:spPr>
          <a:xfrm rot="6600000" flipH="1" flipV="1">
            <a:off x="3520606" y="3739554"/>
            <a:ext cx="7200" cy="576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urved Connector 65">
            <a:extLst>
              <a:ext uri="{FF2B5EF4-FFF2-40B4-BE49-F238E27FC236}">
                <a16:creationId xmlns:a16="http://schemas.microsoft.com/office/drawing/2014/main" id="{53CF6C47-3BC1-5DE5-0CAC-EB1B6066296D}"/>
              </a:ext>
            </a:extLst>
          </p:cNvPr>
          <p:cNvCxnSpPr>
            <a:cxnSpLocks/>
          </p:cNvCxnSpPr>
          <p:nvPr/>
        </p:nvCxnSpPr>
        <p:spPr>
          <a:xfrm rot="6300000">
            <a:off x="3456730" y="3791550"/>
            <a:ext cx="7200" cy="684000"/>
          </a:xfrm>
          <a:prstGeom prst="curvedConnector3">
            <a:avLst>
              <a:gd name="adj1" fmla="val 180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589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Heap-Dateien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Wichtigster Dateityp: Speicherung von Datensätzen mit willkürlicher Ordnung (konform mit SQL)</a:t>
            </a:r>
          </a:p>
          <a:p>
            <a:r>
              <a:rPr lang="de-DE" dirty="0"/>
              <a:t>Umsetzung: </a:t>
            </a:r>
            <a:r>
              <a:rPr lang="de-DE" dirty="0">
                <a:solidFill>
                  <a:schemeClr val="accent1"/>
                </a:solidFill>
              </a:rPr>
              <a:t>Verzeichnis von Seiten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pPr lvl="1">
              <a:buClr>
                <a:schemeClr val="tx1"/>
              </a:buClr>
            </a:pPr>
            <a:r>
              <a:rPr lang="de-DE" dirty="0"/>
              <a:t>Verwendung als Abbildung mit Informationen über freie Plätze (Granularität Abwägungssache)</a:t>
            </a:r>
          </a:p>
          <a:p>
            <a:pPr lvl="1">
              <a:buClr>
                <a:schemeClr val="accent1"/>
              </a:buClr>
              <a:buFont typeface="Wingdings" charset="2"/>
              <a:buChar char="ü"/>
            </a:pPr>
            <a:r>
              <a:rPr lang="de-DE" dirty="0"/>
              <a:t>Suche nach freien Plätzen effizient</a:t>
            </a:r>
          </a:p>
          <a:p>
            <a:pPr lvl="1">
              <a:buClr>
                <a:srgbClr val="FFC000"/>
              </a:buClr>
              <a:buFont typeface="Lucida Grande"/>
              <a:buChar char="✗"/>
            </a:pPr>
            <a:r>
              <a:rPr lang="de-DE" dirty="0"/>
              <a:t>Zusatzaufwand für Verzeichnisspeicher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95F163-2CD5-ABB1-8A04-5BB6B703A8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6B1E1F-8AC5-BBB1-AB58-1BB1B9243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2158A75-E5BE-F6A9-3378-955C887F3023}"/>
              </a:ext>
            </a:extLst>
          </p:cNvPr>
          <p:cNvSpPr txBox="1"/>
          <p:nvPr/>
        </p:nvSpPr>
        <p:spPr>
          <a:xfrm>
            <a:off x="5384202" y="3135849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C5AF6F-DBA4-E94B-0992-13E76FD9B5AF}"/>
              </a:ext>
            </a:extLst>
          </p:cNvPr>
          <p:cNvSpPr txBox="1"/>
          <p:nvPr/>
        </p:nvSpPr>
        <p:spPr>
          <a:xfrm>
            <a:off x="7296952" y="3292758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78417-87C5-EACF-3D3F-C1EF3FCF1BBA}"/>
              </a:ext>
            </a:extLst>
          </p:cNvPr>
          <p:cNvSpPr txBox="1"/>
          <p:nvPr/>
        </p:nvSpPr>
        <p:spPr>
          <a:xfrm>
            <a:off x="6287165" y="3720683"/>
            <a:ext cx="8496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d</a:t>
            </a:r>
            <a:r>
              <a:rPr lang="en-DE" dirty="0"/>
              <a:t>ata</a:t>
            </a:r>
          </a:p>
          <a:p>
            <a:pPr algn="ctr"/>
            <a:r>
              <a:rPr lang="en-DE" dirty="0"/>
              <a:t>page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C68099B-6766-37F0-0762-2808C315A845}"/>
              </a:ext>
            </a:extLst>
          </p:cNvPr>
          <p:cNvGrpSpPr/>
          <p:nvPr/>
        </p:nvGrpSpPr>
        <p:grpSpPr>
          <a:xfrm>
            <a:off x="3947333" y="2896220"/>
            <a:ext cx="868582" cy="646332"/>
            <a:chOff x="5678741" y="2182014"/>
            <a:chExt cx="868582" cy="6463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4851AA-8A1F-8E48-6E0F-EC9F864649DB}"/>
                </a:ext>
              </a:extLst>
            </p:cNvPr>
            <p:cNvSpPr txBox="1"/>
            <p:nvPr/>
          </p:nvSpPr>
          <p:spPr>
            <a:xfrm>
              <a:off x="5678741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E4A5D3-58CE-D22B-DB70-332D93DF10B2}"/>
                </a:ext>
              </a:extLst>
            </p:cNvPr>
            <p:cNvSpPr txBox="1"/>
            <p:nvPr/>
          </p:nvSpPr>
          <p:spPr>
            <a:xfrm>
              <a:off x="5895845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12D8A7-8B6F-C803-49CC-CEF33A3539C4}"/>
                </a:ext>
              </a:extLst>
            </p:cNvPr>
            <p:cNvSpPr txBox="1"/>
            <p:nvPr/>
          </p:nvSpPr>
          <p:spPr>
            <a:xfrm>
              <a:off x="6114219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4076C8-790A-D7BF-92EF-90E94F6028CC}"/>
                </a:ext>
              </a:extLst>
            </p:cNvPr>
            <p:cNvSpPr txBox="1"/>
            <p:nvPr/>
          </p:nvSpPr>
          <p:spPr>
            <a:xfrm>
              <a:off x="6331323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174C2A-3B5F-365E-C32A-DA57B1FB29D7}"/>
                </a:ext>
              </a:extLst>
            </p:cNvPr>
            <p:cNvSpPr txBox="1"/>
            <p:nvPr/>
          </p:nvSpPr>
          <p:spPr>
            <a:xfrm>
              <a:off x="5678741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C00CF16-1986-A197-52B9-3F78ACB99056}"/>
                </a:ext>
              </a:extLst>
            </p:cNvPr>
            <p:cNvSpPr txBox="1"/>
            <p:nvPr/>
          </p:nvSpPr>
          <p:spPr>
            <a:xfrm>
              <a:off x="5895845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A27A26D-943C-158F-1364-32A26F0DDEF3}"/>
                </a:ext>
              </a:extLst>
            </p:cNvPr>
            <p:cNvSpPr txBox="1"/>
            <p:nvPr/>
          </p:nvSpPr>
          <p:spPr>
            <a:xfrm>
              <a:off x="6114219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48EBEF-C7F3-965A-E711-742E22775326}"/>
                </a:ext>
              </a:extLst>
            </p:cNvPr>
            <p:cNvSpPr txBox="1"/>
            <p:nvPr/>
          </p:nvSpPr>
          <p:spPr>
            <a:xfrm>
              <a:off x="6331323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5A32B4-DC3A-9BAC-D445-4430C0BAE074}"/>
                </a:ext>
              </a:extLst>
            </p:cNvPr>
            <p:cNvSpPr txBox="1"/>
            <p:nvPr/>
          </p:nvSpPr>
          <p:spPr>
            <a:xfrm>
              <a:off x="5678741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EAB829-47A3-818D-7D0C-191E58981214}"/>
                </a:ext>
              </a:extLst>
            </p:cNvPr>
            <p:cNvSpPr txBox="1"/>
            <p:nvPr/>
          </p:nvSpPr>
          <p:spPr>
            <a:xfrm>
              <a:off x="5895845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967C17-968E-74C8-1EC3-EDB8A68A6BCD}"/>
                </a:ext>
              </a:extLst>
            </p:cNvPr>
            <p:cNvSpPr txBox="1"/>
            <p:nvPr/>
          </p:nvSpPr>
          <p:spPr>
            <a:xfrm>
              <a:off x="6114219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E9ACB43-0AD7-D637-5C36-1D0092D5842A}"/>
                </a:ext>
              </a:extLst>
            </p:cNvPr>
            <p:cNvSpPr txBox="1"/>
            <p:nvPr/>
          </p:nvSpPr>
          <p:spPr>
            <a:xfrm>
              <a:off x="6331323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C49D563-9A7C-7BC7-8A3A-F202E03ADA09}"/>
              </a:ext>
            </a:extLst>
          </p:cNvPr>
          <p:cNvGrpSpPr/>
          <p:nvPr/>
        </p:nvGrpSpPr>
        <p:grpSpPr>
          <a:xfrm>
            <a:off x="4164520" y="3675818"/>
            <a:ext cx="868582" cy="646332"/>
            <a:chOff x="5678741" y="2182014"/>
            <a:chExt cx="868582" cy="646332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E26CBCC-2CCB-C929-110C-54035FFB0908}"/>
                </a:ext>
              </a:extLst>
            </p:cNvPr>
            <p:cNvSpPr txBox="1"/>
            <p:nvPr/>
          </p:nvSpPr>
          <p:spPr>
            <a:xfrm>
              <a:off x="5678741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C28F89-B7DB-6E1E-FBEC-0D7DDEC6D974}"/>
                </a:ext>
              </a:extLst>
            </p:cNvPr>
            <p:cNvSpPr txBox="1"/>
            <p:nvPr/>
          </p:nvSpPr>
          <p:spPr>
            <a:xfrm>
              <a:off x="5895845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8FDDBC3-6B82-0512-C1A1-DAB003A331E0}"/>
                </a:ext>
              </a:extLst>
            </p:cNvPr>
            <p:cNvSpPr txBox="1"/>
            <p:nvPr/>
          </p:nvSpPr>
          <p:spPr>
            <a:xfrm>
              <a:off x="6114219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A64E9F-1DC1-CAC7-D4F6-2F68B0F8CB71}"/>
                </a:ext>
              </a:extLst>
            </p:cNvPr>
            <p:cNvSpPr txBox="1"/>
            <p:nvPr/>
          </p:nvSpPr>
          <p:spPr>
            <a:xfrm>
              <a:off x="6331323" y="2182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FBC62BA-423E-1BF2-1F15-466FA689B5ED}"/>
                </a:ext>
              </a:extLst>
            </p:cNvPr>
            <p:cNvSpPr txBox="1"/>
            <p:nvPr/>
          </p:nvSpPr>
          <p:spPr>
            <a:xfrm>
              <a:off x="5678741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36661BF-86AA-B373-1FCE-4A15CF586632}"/>
                </a:ext>
              </a:extLst>
            </p:cNvPr>
            <p:cNvSpPr txBox="1"/>
            <p:nvPr/>
          </p:nvSpPr>
          <p:spPr>
            <a:xfrm>
              <a:off x="5895845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3AB6790-A884-EBCC-558F-2E1FEA89F54D}"/>
                </a:ext>
              </a:extLst>
            </p:cNvPr>
            <p:cNvSpPr txBox="1"/>
            <p:nvPr/>
          </p:nvSpPr>
          <p:spPr>
            <a:xfrm>
              <a:off x="6114219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E02F49E-A935-A7BE-9F2B-B5522AB8C07A}"/>
                </a:ext>
              </a:extLst>
            </p:cNvPr>
            <p:cNvSpPr txBox="1"/>
            <p:nvPr/>
          </p:nvSpPr>
          <p:spPr>
            <a:xfrm>
              <a:off x="6331323" y="2398014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4D8A832-8357-145E-C494-7E3F1DBF2D67}"/>
                </a:ext>
              </a:extLst>
            </p:cNvPr>
            <p:cNvSpPr txBox="1"/>
            <p:nvPr/>
          </p:nvSpPr>
          <p:spPr>
            <a:xfrm>
              <a:off x="5678741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29E59A0-8015-78AE-1A4E-930484BCF45E}"/>
                </a:ext>
              </a:extLst>
            </p:cNvPr>
            <p:cNvSpPr txBox="1"/>
            <p:nvPr/>
          </p:nvSpPr>
          <p:spPr>
            <a:xfrm>
              <a:off x="5895845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23CC938-6336-E822-FAF8-FBDF5FD86927}"/>
                </a:ext>
              </a:extLst>
            </p:cNvPr>
            <p:cNvSpPr txBox="1"/>
            <p:nvPr/>
          </p:nvSpPr>
          <p:spPr>
            <a:xfrm>
              <a:off x="6114219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7D99FDC6-70DD-C653-4314-2125DA757AAE}"/>
                </a:ext>
              </a:extLst>
            </p:cNvPr>
            <p:cNvSpPr txBox="1"/>
            <p:nvPr/>
          </p:nvSpPr>
          <p:spPr>
            <a:xfrm>
              <a:off x="6331323" y="2612346"/>
              <a:ext cx="216000" cy="216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endParaRPr lang="en-DE" dirty="0"/>
            </a:p>
          </p:txBody>
        </p:sp>
      </p:grpSp>
      <p:cxnSp>
        <p:nvCxnSpPr>
          <p:cNvPr id="39" name="Curved Connector 38">
            <a:extLst>
              <a:ext uri="{FF2B5EF4-FFF2-40B4-BE49-F238E27FC236}">
                <a16:creationId xmlns:a16="http://schemas.microsoft.com/office/drawing/2014/main" id="{319E2F88-CA1F-7F2C-2049-7A4439064665}"/>
              </a:ext>
            </a:extLst>
          </p:cNvPr>
          <p:cNvCxnSpPr>
            <a:cxnSpLocks/>
          </p:cNvCxnSpPr>
          <p:nvPr/>
        </p:nvCxnSpPr>
        <p:spPr>
          <a:xfrm rot="6300000" flipH="1" flipV="1">
            <a:off x="4614877" y="2405838"/>
            <a:ext cx="216000" cy="13320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urved Connector 41">
            <a:extLst>
              <a:ext uri="{FF2B5EF4-FFF2-40B4-BE49-F238E27FC236}">
                <a16:creationId xmlns:a16="http://schemas.microsoft.com/office/drawing/2014/main" id="{35880385-A6A0-A58A-9581-9AF7E0C4E5E0}"/>
              </a:ext>
            </a:extLst>
          </p:cNvPr>
          <p:cNvCxnSpPr>
            <a:cxnSpLocks/>
          </p:cNvCxnSpPr>
          <p:nvPr/>
        </p:nvCxnSpPr>
        <p:spPr>
          <a:xfrm rot="6960000" flipH="1" flipV="1">
            <a:off x="5178245" y="2299769"/>
            <a:ext cx="216000" cy="21240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urved Connector 42">
            <a:extLst>
              <a:ext uri="{FF2B5EF4-FFF2-40B4-BE49-F238E27FC236}">
                <a16:creationId xmlns:a16="http://schemas.microsoft.com/office/drawing/2014/main" id="{320346E0-6096-BD0D-01E1-4FC6BC5D4D37}"/>
              </a:ext>
            </a:extLst>
          </p:cNvPr>
          <p:cNvCxnSpPr>
            <a:cxnSpLocks/>
          </p:cNvCxnSpPr>
          <p:nvPr/>
        </p:nvCxnSpPr>
        <p:spPr>
          <a:xfrm rot="6000000" flipH="1" flipV="1">
            <a:off x="5790792" y="1756583"/>
            <a:ext cx="216000" cy="2808000"/>
          </a:xfrm>
          <a:prstGeom prst="curved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urved Connector 44">
            <a:extLst>
              <a:ext uri="{FF2B5EF4-FFF2-40B4-BE49-F238E27FC236}">
                <a16:creationId xmlns:a16="http://schemas.microsoft.com/office/drawing/2014/main" id="{F43A7572-0A14-8777-BCF7-0A0A678375A5}"/>
              </a:ext>
            </a:extLst>
          </p:cNvPr>
          <p:cNvCxnSpPr>
            <a:cxnSpLocks/>
            <a:stCxn id="20" idx="1"/>
            <a:endCxn id="26" idx="1"/>
          </p:cNvCxnSpPr>
          <p:nvPr/>
        </p:nvCxnSpPr>
        <p:spPr>
          <a:xfrm rot="10800000" flipH="1" flipV="1">
            <a:off x="3947332" y="3434552"/>
            <a:ext cx="217187" cy="349266"/>
          </a:xfrm>
          <a:prstGeom prst="curvedConnector3">
            <a:avLst>
              <a:gd name="adj1" fmla="val -105255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urved Connector 47">
            <a:extLst>
              <a:ext uri="{FF2B5EF4-FFF2-40B4-BE49-F238E27FC236}">
                <a16:creationId xmlns:a16="http://schemas.microsoft.com/office/drawing/2014/main" id="{1B8FE555-9B7E-A368-C80F-68018019517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157945" y="4219962"/>
            <a:ext cx="217187" cy="349266"/>
          </a:xfrm>
          <a:prstGeom prst="curvedConnector3">
            <a:avLst>
              <a:gd name="adj1" fmla="val -105255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67769CA1-1C46-AD27-1FF1-756B1599B128}"/>
              </a:ext>
            </a:extLst>
          </p:cNvPr>
          <p:cNvSpPr txBox="1"/>
          <p:nvPr/>
        </p:nvSpPr>
        <p:spPr>
          <a:xfrm>
            <a:off x="4375132" y="432696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792812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9E7E-FF85-9A45-BACD-8433E1AF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Inhalte: Datenbanken (DBs)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219-4D1E-034D-83DE-29A60A23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Einführung</a:t>
            </a:r>
          </a:p>
          <a:p>
            <a:pPr lvl="1"/>
            <a:r>
              <a:rPr lang="de-DE" dirty="0"/>
              <a:t>Anwendungen</a:t>
            </a:r>
          </a:p>
          <a:p>
            <a:pPr lvl="1"/>
            <a:r>
              <a:rPr lang="de-DE" dirty="0"/>
              <a:t>Datenbankmanagementsysteme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Datenbank-Modellierung</a:t>
            </a:r>
          </a:p>
          <a:p>
            <a:pPr lvl="1"/>
            <a:r>
              <a:rPr lang="de-DE" dirty="0"/>
              <a:t>Entity-</a:t>
            </a:r>
            <a:r>
              <a:rPr lang="de-DE" dirty="0" err="1"/>
              <a:t>Relationship</a:t>
            </a:r>
            <a:r>
              <a:rPr lang="de-DE" dirty="0"/>
              <a:t>-Modell (ER-Modell)</a:t>
            </a:r>
          </a:p>
          <a:p>
            <a:pPr lvl="1"/>
            <a:r>
              <a:rPr lang="de-DE" dirty="0"/>
              <a:t>Beziehung zwischen ER und UML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Das relationale Modell</a:t>
            </a:r>
          </a:p>
          <a:p>
            <a:pPr lvl="1"/>
            <a:r>
              <a:rPr lang="de-DE" dirty="0"/>
              <a:t>Relationales Datenmodell (RM)</a:t>
            </a:r>
          </a:p>
          <a:p>
            <a:pPr lvl="1"/>
            <a:r>
              <a:rPr lang="de-DE" dirty="0"/>
              <a:t>Vom ER-Modell zum RM</a:t>
            </a:r>
          </a:p>
          <a:p>
            <a:pPr lvl="1"/>
            <a:r>
              <a:rPr lang="de-DE" dirty="0"/>
              <a:t>Relationale Algebra als Anfragesprache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Datenbank-Entwurf</a:t>
            </a:r>
          </a:p>
          <a:p>
            <a:pPr lvl="1"/>
            <a:r>
              <a:rPr lang="de-DE" dirty="0"/>
              <a:t>Funktionale Abhängigkeiten</a:t>
            </a:r>
          </a:p>
          <a:p>
            <a:pPr lvl="1"/>
            <a:r>
              <a:rPr lang="de-DE" dirty="0"/>
              <a:t>Normalformen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Structured Query Language (SQL) </a:t>
            </a:r>
          </a:p>
          <a:p>
            <a:pPr lvl="1"/>
            <a:r>
              <a:rPr lang="de-DE" dirty="0"/>
              <a:t>Datendefinition</a:t>
            </a:r>
          </a:p>
          <a:p>
            <a:pPr lvl="1"/>
            <a:r>
              <a:rPr lang="de-DE" dirty="0"/>
              <a:t>Datenmanipulation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Anfrageverarbeitung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Architektur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Indexierung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Anfragepläne, Optimierung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Transaktionen</a:t>
            </a:r>
          </a:p>
          <a:p>
            <a:pPr lvl="1"/>
            <a:r>
              <a:rPr lang="de-DE" dirty="0"/>
              <a:t>Transaktionsverarbeitung, </a:t>
            </a:r>
            <a:r>
              <a:rPr lang="de-DE" dirty="0" err="1"/>
              <a:t>Schedules</a:t>
            </a:r>
            <a:r>
              <a:rPr lang="de-DE" dirty="0"/>
              <a:t>, Sperren</a:t>
            </a:r>
          </a:p>
          <a:p>
            <a:pPr lvl="1"/>
            <a:r>
              <a:rPr lang="de-DE" dirty="0"/>
              <a:t>Wiederherstellung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Erweiterung</a:t>
            </a:r>
          </a:p>
          <a:p>
            <a:pPr lvl="1"/>
            <a:r>
              <a:rPr lang="de-DE" dirty="0"/>
              <a:t>Noch offen: verteilte DBs, deduktive DBs (</a:t>
            </a:r>
            <a:r>
              <a:rPr lang="de-DE" dirty="0" err="1"/>
              <a:t>DataLog</a:t>
            </a:r>
            <a:r>
              <a:rPr lang="de-DE" dirty="0"/>
              <a:t> ➝ Logik-Verbindung), XML, Graph-DBs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7543F-F586-3148-899E-5C8DE66F3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C15D49-C61E-374D-9704-2FBC41AA98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B2EC-B461-EC44-B669-5BC12A2CB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2433311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321E-507B-2743-8760-3738FBEDC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Freispeicher-Verzeichnis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F265F-1B1B-F34C-9124-8F9016C35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Welche Seite soll für neuen Datensatz gewählt werden?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Append</a:t>
            </a:r>
            <a:r>
              <a:rPr lang="de-DE" dirty="0">
                <a:solidFill>
                  <a:schemeClr val="accent1"/>
                </a:solidFill>
              </a:rPr>
              <a:t> </a:t>
            </a:r>
            <a:r>
              <a:rPr lang="de-DE" dirty="0" err="1">
                <a:solidFill>
                  <a:schemeClr val="accent1"/>
                </a:solidFill>
              </a:rPr>
              <a:t>Only</a:t>
            </a:r>
            <a:endParaRPr lang="de-DE" dirty="0">
              <a:solidFill>
                <a:schemeClr val="accent1"/>
              </a:solidFill>
            </a:endParaRPr>
          </a:p>
          <a:p>
            <a:pPr lvl="2"/>
            <a:r>
              <a:rPr lang="de-DE" dirty="0"/>
              <a:t>Immer in letzte Seite einfügen, sonst neue Seite anfordern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Best-Fit</a:t>
            </a:r>
          </a:p>
          <a:p>
            <a:pPr lvl="2"/>
            <a:r>
              <a:rPr lang="de-DE" dirty="0"/>
              <a:t>Alle Seiten müssen betrachtet werden, Reduzierung der Fragmentierung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First-Fit</a:t>
            </a:r>
          </a:p>
          <a:p>
            <a:pPr lvl="2"/>
            <a:r>
              <a:rPr lang="de-DE" dirty="0"/>
              <a:t>Suche vom Anfang, nehme erste Seite mit genug Platz</a:t>
            </a:r>
          </a:p>
          <a:p>
            <a:pPr lvl="2"/>
            <a:r>
              <a:rPr lang="de-DE" dirty="0"/>
              <a:t>Erste Seiten füllen sich schnell, werden immer wieder betrachtet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Next-Fit</a:t>
            </a:r>
          </a:p>
          <a:p>
            <a:pPr lvl="2"/>
            <a:r>
              <a:rPr lang="de-DE" dirty="0"/>
              <a:t>Verwalte Zeiger und führe Suche fort, wo Suche beim vorigen Male endete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8A6872-BD60-D345-B36E-B0C997916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30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46848C-7F24-3BF4-BCD9-C7CD7F10CD7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64F4A-27DE-E62E-F76F-0FC90F4F0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1314850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932281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Für jeden Datensatz ergibt sich eine Datensatz-Kennung </a:t>
                </a:r>
                <a:br>
                  <a:rPr lang="de-DE" dirty="0"/>
                </a:br>
                <a:r>
                  <a:rPr lang="de-DE" dirty="0"/>
                  <a:t>(</a:t>
                </a:r>
                <a:r>
                  <a:rPr lang="de-DE" i="1" dirty="0" err="1"/>
                  <a:t>record</a:t>
                </a:r>
                <a:r>
                  <a:rPr lang="de-DE" i="1" dirty="0"/>
                  <a:t> </a:t>
                </a:r>
                <a:r>
                  <a:rPr lang="de-DE" i="1" dirty="0" err="1"/>
                  <a:t>identifier</a:t>
                </a:r>
                <a:r>
                  <a:rPr lang="de-DE" dirty="0"/>
                  <a:t>, Abkürzung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</m:oMath>
                </a14:m>
                <a:r>
                  <a:rPr lang="de-DE" dirty="0"/>
                  <a:t>), typisch: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𝑝𝑎𝑔𝑒𝑛𝑜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𝑠𝑙𝑜𝑡𝑛𝑜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Slot: Speicherplatz für einen Datensatz</a:t>
                </a:r>
              </a:p>
              <a:p>
                <a:pPr lvl="1"/>
                <a:r>
                  <a:rPr lang="de-DE" dirty="0"/>
                  <a:t>Datensatz-Position (Versatz auf der Seite):</a:t>
                </a:r>
              </a:p>
              <a:p>
                <a:pPr marL="532867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𝑠𝑙𝑜𝑡𝑛𝑜</m:t>
                      </m:r>
                      <m:r>
                        <a:rPr lang="de-DE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Bytes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pro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de-DE" b="0" i="0" dirty="0" smtClean="0">
                          <a:latin typeface="+mn-lt"/>
                          <a:ea typeface="Cambria Math" panose="02040503050406030204" pitchFamily="18" charset="0"/>
                        </a:rPr>
                        <m:t>Slot</m:t>
                      </m:r>
                    </m:oMath>
                  </m:oMathPara>
                </a14:m>
                <a:endParaRPr lang="de-DE" dirty="0">
                  <a:latin typeface="+mn-lt"/>
                </a:endParaRPr>
              </a:p>
              <a:p>
                <a:pPr lvl="2"/>
                <a:r>
                  <a:rPr lang="de-DE" dirty="0"/>
                  <a:t>Beginnend bei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de-DE" b="0" dirty="0"/>
                  <a:t> (sowohl erstes Bit auf der Seite, als auch </a:t>
                </a:r>
                <a:r>
                  <a:rPr lang="de-DE" b="0" dirty="0" err="1"/>
                  <a:t>Slotnummer</a:t>
                </a:r>
                <a:r>
                  <a:rPr lang="de-DE" b="0" dirty="0"/>
                  <a:t>)</a:t>
                </a:r>
              </a:p>
              <a:p>
                <a:pPr lvl="2"/>
                <a:r>
                  <a:rPr lang="de-DE" dirty="0"/>
                  <a:t>Funktioniert so nur bei konstanter </a:t>
                </a:r>
                <a:r>
                  <a:rPr lang="de-DE" dirty="0" err="1"/>
                  <a:t>Slotgröße</a:t>
                </a:r>
                <a:endParaRPr lang="de-DE" dirty="0"/>
              </a:p>
              <a:p>
                <a:r>
                  <a:rPr lang="de-DE" dirty="0"/>
                  <a:t>Beispiel: Angenommen Seite sei 42</a:t>
                </a:r>
              </a:p>
              <a:p>
                <a:pPr lvl="1"/>
                <a:r>
                  <a:rPr lang="de-DE" dirty="0"/>
                  <a:t>Referenz Datensatz mit ID 6381: </a:t>
                </a:r>
              </a:p>
              <a:p>
                <a:pPr lvl="2"/>
                <a:r>
                  <a:rPr lang="de-DE" dirty="0"/>
                  <a:t>Kennung ist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42,2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932281" cy="4240848"/>
              </a:xfrm>
              <a:blipFill>
                <a:blip r:embed="rId3"/>
                <a:stretch>
                  <a:fillRect l="-2240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41557D-30D9-406A-9782-3EE0E4902B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98FC64-E576-8D9B-2237-5443281B4B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613904C9-CCD8-14CD-20C4-7ACA49718F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477177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CB4CEE8-9626-E175-868E-E10F82F2EEE4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45B1FB96-E570-75D1-0522-39299972A671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63E872-7932-60B6-BD19-D4BB8AB102A1}"/>
              </a:ext>
            </a:extLst>
          </p:cNvPr>
          <p:cNvCxnSpPr>
            <a:stCxn id="8" idx="2"/>
            <a:endCxn id="9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id="{AFDABE45-777B-DB64-5080-B9CC1880A3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694708"/>
              </p:ext>
            </p:extLst>
          </p:nvPr>
        </p:nvGraphicFramePr>
        <p:xfrm>
          <a:off x="5977877" y="4415143"/>
          <a:ext cx="2056385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val="2110682864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206983288"/>
                    </a:ext>
                  </a:extLst>
                </a:gridCol>
                <a:gridCol w="558737">
                  <a:extLst>
                    <a:ext uri="{9D8B030D-6E8A-4147-A177-3AD203B41FA5}">
                      <a16:colId xmlns:a16="http://schemas.microsoft.com/office/drawing/2014/main" val="376079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Name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Sex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4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4711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John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47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1723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Marc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9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6381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Betty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F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8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3069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923763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Datensatz gelöscht ➝ </a:t>
                </a:r>
                <a:r>
                  <a:rPr lang="de-DE" dirty="0" err="1"/>
                  <a:t>rid</a:t>
                </a:r>
                <a:r>
                  <a:rPr lang="de-DE" dirty="0"/>
                  <a:t> sollte sich nicht ändern</a:t>
                </a:r>
              </a:p>
              <a:p>
                <a:pPr lvl="1"/>
                <a:r>
                  <a:rPr lang="de-DE" dirty="0"/>
                  <a:t>Slot-Verzeichnis (Bitmap) markiert durch 1/0, ob Datensatz noch gültig</a:t>
                </a:r>
              </a:p>
              <a:p>
                <a:r>
                  <a:rPr lang="de-DE" dirty="0"/>
                  <a:t>Beispiel Fortsetzung: </a:t>
                </a:r>
              </a:p>
              <a:p>
                <a:pPr lvl="1"/>
                <a:r>
                  <a:rPr lang="de-DE" dirty="0"/>
                  <a:t>Nach Löschung von Datensatz mit ID 1723</a:t>
                </a:r>
              </a:p>
              <a:p>
                <a:pPr lvl="1"/>
                <a:r>
                  <a:rPr lang="de-DE" dirty="0"/>
                  <a:t>Referenz Datensatz mit ID 6381</a:t>
                </a:r>
              </a:p>
              <a:p>
                <a:pPr lvl="2"/>
                <a:r>
                  <a:rPr lang="de-DE" dirty="0"/>
                  <a:t>Kennung ist immer noch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42,2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923763" cy="4240848"/>
              </a:xfrm>
              <a:blipFill>
                <a:blip r:embed="rId3"/>
                <a:stretch>
                  <a:fillRect l="-2240" t="-3284" r="-11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71020-0786-3AE2-C2FA-80E09640A8F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307355-5A17-E306-81F0-231693B83B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E25D136-670E-C0BE-D043-3865CE21B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7319841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1">
                            <a:lumMod val="40000"/>
                            <a:lumOff val="60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1">
                              <a:lumMod val="40000"/>
                              <a:lumOff val="60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4BAB426-C5FE-F04F-B1D3-68E9C589A27D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FA668F00-1804-98CF-35DF-D34876347863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9CFDABF-437F-52F3-1636-36DB0F571247}"/>
              </a:ext>
            </a:extLst>
          </p:cNvPr>
          <p:cNvCxnSpPr>
            <a:stCxn id="9" idx="2"/>
            <a:endCxn id="11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15">
            <a:extLst>
              <a:ext uri="{FF2B5EF4-FFF2-40B4-BE49-F238E27FC236}">
                <a16:creationId xmlns:a16="http://schemas.microsoft.com/office/drawing/2014/main" id="{466926A3-8D3C-89D1-FCA6-D44030A2D2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6604826"/>
              </p:ext>
            </p:extLst>
          </p:nvPr>
        </p:nvGraphicFramePr>
        <p:xfrm>
          <a:off x="5977877" y="4415143"/>
          <a:ext cx="2056385" cy="14833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818">
                  <a:extLst>
                    <a:ext uri="{9D8B030D-6E8A-4147-A177-3AD203B41FA5}">
                      <a16:colId xmlns:a16="http://schemas.microsoft.com/office/drawing/2014/main" val="2110682864"/>
                    </a:ext>
                  </a:extLst>
                </a:gridCol>
                <a:gridCol w="798830">
                  <a:extLst>
                    <a:ext uri="{9D8B030D-6E8A-4147-A177-3AD203B41FA5}">
                      <a16:colId xmlns:a16="http://schemas.microsoft.com/office/drawing/2014/main" val="2206983288"/>
                    </a:ext>
                  </a:extLst>
                </a:gridCol>
                <a:gridCol w="558737">
                  <a:extLst>
                    <a:ext uri="{9D8B030D-6E8A-4147-A177-3AD203B41FA5}">
                      <a16:colId xmlns:a16="http://schemas.microsoft.com/office/drawing/2014/main" val="3760798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ID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Name</a:t>
                      </a: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b="1" dirty="0"/>
                        <a:t>Sex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3471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4711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John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3747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1723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Marc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2937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6381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Betty</a:t>
                      </a:r>
                    </a:p>
                  </a:txBody>
                  <a:tcP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F</a:t>
                      </a:r>
                    </a:p>
                  </a:txBody>
                  <a:tcPr>
                    <a:solidFill>
                      <a:srgbClr val="FFC0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287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541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Seite: Felder variabler Länge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502193" cy="4240848"/>
              </a:xfrm>
            </p:spPr>
            <p:txBody>
              <a:bodyPr/>
              <a:lstStyle/>
              <a:p>
                <a:r>
                  <a:rPr lang="de-DE" sz="2400" dirty="0"/>
                  <a:t>Felder variabler Länge zum Ende verschoben</a:t>
                </a:r>
              </a:p>
              <a:p>
                <a:pPr lvl="1"/>
                <a:r>
                  <a:rPr lang="de-DE" sz="2000" dirty="0"/>
                  <a:t>Platzhalter zeigt auf Position</a:t>
                </a:r>
              </a:p>
              <a:p>
                <a:r>
                  <a:rPr lang="de-DE" sz="2400" dirty="0"/>
                  <a:t>Dann brauchen wir ein Slot-Verzeichnis </a:t>
                </a:r>
              </a:p>
              <a:p>
                <a:pPr lvl="1"/>
                <a:r>
                  <a:rPr lang="de-DE" sz="2200" dirty="0"/>
                  <a:t>Zeigt auf Start eines Feldes</a:t>
                </a:r>
              </a:p>
              <a:p>
                <a:pPr lvl="1"/>
                <a:r>
                  <a:rPr lang="de-DE" sz="2200" dirty="0"/>
                  <a:t>Datensatz-Kennung bleibt bei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𝑝𝑎𝑔𝑒𝑛𝑜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𝑠𝑙𝑜𝑡𝑛𝑜</m:t>
                        </m:r>
                      </m:e>
                    </m:d>
                  </m:oMath>
                </a14:m>
                <a:r>
                  <a:rPr lang="de-DE" sz="2200" dirty="0"/>
                  <a:t>, verweist jetzt aber auf Position im Slot-Verzeichnis</a:t>
                </a:r>
              </a:p>
              <a:p>
                <a:pPr lvl="1"/>
                <a:r>
                  <a:rPr lang="de-DE" sz="2200" dirty="0"/>
                  <a:t>Damit können auch Datensätze unterschiedlicher Tabellen mit unterschiedlicher Länge pro Datensatz auf einer Seite gespeichert werden</a:t>
                </a:r>
              </a:p>
              <a:p>
                <a:pPr lvl="1"/>
                <a:endParaRPr lang="de-DE" sz="22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502193" cy="4240848"/>
              </a:xfrm>
              <a:blipFill>
                <a:blip r:embed="rId3"/>
                <a:stretch>
                  <a:fillRect l="-236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2E1BE2-5282-F633-E00C-6F011482D0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386A24-3C82-6CEA-776D-CD9D46E93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37747048-F8E6-7FC0-59A8-68BB2B741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356546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184A11B-247A-2767-A982-78AD19C3FEFA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501468E-E3FE-2699-AACA-C49565FD3F89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69903B5-B604-B805-CDB6-0CCE7004E589}"/>
              </a:ext>
            </a:extLst>
          </p:cNvPr>
          <p:cNvCxnSpPr>
            <a:stCxn id="6" idx="2"/>
            <a:endCxn id="10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6223E5BE-F7AB-E51A-3FBB-7DA013E61EE2}"/>
              </a:ext>
            </a:extLst>
          </p:cNvPr>
          <p:cNvSpPr/>
          <p:nvPr/>
        </p:nvSpPr>
        <p:spPr>
          <a:xfrm>
            <a:off x="9221132" y="15173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0F480AFA-5C84-571E-41F4-410583D9AD0E}"/>
              </a:ext>
            </a:extLst>
          </p:cNvPr>
          <p:cNvSpPr/>
          <p:nvPr/>
        </p:nvSpPr>
        <p:spPr>
          <a:xfrm>
            <a:off x="11376957" y="1527830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7B89AC3E-8668-E7FC-5910-A538CD7BAFEB}"/>
              </a:ext>
            </a:extLst>
          </p:cNvPr>
          <p:cNvSpPr/>
          <p:nvPr/>
        </p:nvSpPr>
        <p:spPr>
          <a:xfrm flipV="1">
            <a:off x="9941857" y="19999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67CF9E-84BF-FE42-140F-1CE24BAC4D71}"/>
              </a:ext>
            </a:extLst>
          </p:cNvPr>
          <p:cNvSpPr txBox="1"/>
          <p:nvPr/>
        </p:nvSpPr>
        <p:spPr>
          <a:xfrm>
            <a:off x="8957136" y="4575402"/>
            <a:ext cx="106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slot</a:t>
            </a:r>
            <a:r>
              <a:rPr lang="de-DE" dirty="0"/>
              <a:t> </a:t>
            </a:r>
            <a:r>
              <a:rPr lang="de-DE" dirty="0" err="1"/>
              <a:t>directory</a:t>
            </a:r>
            <a:endParaRPr lang="en-DE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FCB99C16-F743-83CD-645B-96923E4515D3}"/>
              </a:ext>
            </a:extLst>
          </p:cNvPr>
          <p:cNvSpPr/>
          <p:nvPr/>
        </p:nvSpPr>
        <p:spPr>
          <a:xfrm rot="16200000">
            <a:off x="10156843" y="5083409"/>
            <a:ext cx="105271" cy="106727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3C25F4A-F56B-0DB9-2690-3B7A0CC5341B}"/>
              </a:ext>
            </a:extLst>
          </p:cNvPr>
          <p:cNvCxnSpPr>
            <a:cxnSpLocks/>
            <a:stCxn id="15" idx="2"/>
            <a:endCxn id="16" idx="1"/>
          </p:cNvCxnSpPr>
          <p:nvPr/>
        </p:nvCxnSpPr>
        <p:spPr>
          <a:xfrm>
            <a:off x="9490776" y="5221733"/>
            <a:ext cx="718703" cy="342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>
            <a:extLst>
              <a:ext uri="{FF2B5EF4-FFF2-40B4-BE49-F238E27FC236}">
                <a16:creationId xmlns:a16="http://schemas.microsoft.com/office/drawing/2014/main" id="{3E014F47-FDE8-5521-8E0D-3A82407BC043}"/>
              </a:ext>
            </a:extLst>
          </p:cNvPr>
          <p:cNvSpPr/>
          <p:nvPr/>
        </p:nvSpPr>
        <p:spPr>
          <a:xfrm>
            <a:off x="8987348" y="2069432"/>
            <a:ext cx="947299" cy="3726351"/>
          </a:xfrm>
          <a:custGeom>
            <a:avLst/>
            <a:gdLst>
              <a:gd name="connsiteX0" fmla="*/ 947299 w 947299"/>
              <a:gd name="connsiteY0" fmla="*/ 3726351 h 3726351"/>
              <a:gd name="connsiteX1" fmla="*/ 101650 w 947299"/>
              <a:gd name="connsiteY1" fmla="*/ 1498791 h 3726351"/>
              <a:gd name="connsiteX2" fmla="*/ 46649 w 947299"/>
              <a:gd name="connsiteY2" fmla="*/ 0 h 372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7299" h="3726351">
                <a:moveTo>
                  <a:pt x="947299" y="3726351"/>
                </a:moveTo>
                <a:cubicBezTo>
                  <a:pt x="599528" y="2923100"/>
                  <a:pt x="251758" y="2119849"/>
                  <a:pt x="101650" y="1498791"/>
                </a:cubicBezTo>
                <a:cubicBezTo>
                  <a:pt x="-48458" y="877733"/>
                  <a:pt x="-905" y="438866"/>
                  <a:pt x="46649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F7C03225-424C-3607-CB0A-041B9C70E4FE}"/>
              </a:ext>
            </a:extLst>
          </p:cNvPr>
          <p:cNvSpPr/>
          <p:nvPr/>
        </p:nvSpPr>
        <p:spPr>
          <a:xfrm>
            <a:off x="10273949" y="1842550"/>
            <a:ext cx="169462" cy="3946358"/>
          </a:xfrm>
          <a:custGeom>
            <a:avLst/>
            <a:gdLst>
              <a:gd name="connsiteX0" fmla="*/ 25083 w 169462"/>
              <a:gd name="connsiteY0" fmla="*/ 3946358 h 3946358"/>
              <a:gd name="connsiteX1" fmla="*/ 11332 w 169462"/>
              <a:gd name="connsiteY1" fmla="*/ 1251285 h 3946358"/>
              <a:gd name="connsiteX2" fmla="*/ 169462 w 169462"/>
              <a:gd name="connsiteY2" fmla="*/ 0 h 3946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9462" h="3946358">
                <a:moveTo>
                  <a:pt x="25083" y="3946358"/>
                </a:moveTo>
                <a:cubicBezTo>
                  <a:pt x="6176" y="2927684"/>
                  <a:pt x="-12731" y="1909011"/>
                  <a:pt x="11332" y="1251285"/>
                </a:cubicBezTo>
                <a:cubicBezTo>
                  <a:pt x="35395" y="593559"/>
                  <a:pt x="102428" y="296779"/>
                  <a:pt x="169462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5830BD0D-BE2A-47E9-49B6-24ACD6E37D69}"/>
              </a:ext>
            </a:extLst>
          </p:cNvPr>
          <p:cNvSpPr/>
          <p:nvPr/>
        </p:nvSpPr>
        <p:spPr>
          <a:xfrm>
            <a:off x="8367104" y="1821925"/>
            <a:ext cx="2296313" cy="3966983"/>
          </a:xfrm>
          <a:custGeom>
            <a:avLst/>
            <a:gdLst>
              <a:gd name="connsiteX0" fmla="*/ 2296313 w 2296313"/>
              <a:gd name="connsiteY0" fmla="*/ 3966983 h 3966983"/>
              <a:gd name="connsiteX1" fmla="*/ 1436914 w 2296313"/>
              <a:gd name="connsiteY1" fmla="*/ 1856301 h 3966983"/>
              <a:gd name="connsiteX2" fmla="*/ 0 w 2296313"/>
              <a:gd name="connsiteY2" fmla="*/ 0 h 396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313" h="3966983">
                <a:moveTo>
                  <a:pt x="2296313" y="3966983"/>
                </a:moveTo>
                <a:cubicBezTo>
                  <a:pt x="2057973" y="3242224"/>
                  <a:pt x="1819633" y="2517465"/>
                  <a:pt x="1436914" y="1856301"/>
                </a:cubicBezTo>
                <a:cubicBezTo>
                  <a:pt x="1054195" y="1195137"/>
                  <a:pt x="527097" y="597568"/>
                  <a:pt x="0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Wolkenförmige Legende 5">
            <a:extLst>
              <a:ext uri="{FF2B5EF4-FFF2-40B4-BE49-F238E27FC236}">
                <a16:creationId xmlns:a16="http://schemas.microsoft.com/office/drawing/2014/main" id="{2E3D3C04-D93C-57D5-6CB6-CBCAF7477C69}"/>
              </a:ext>
            </a:extLst>
          </p:cNvPr>
          <p:cNvSpPr/>
          <p:nvPr/>
        </p:nvSpPr>
        <p:spPr>
          <a:xfrm>
            <a:off x="5868914" y="2069432"/>
            <a:ext cx="1872208" cy="360040"/>
          </a:xfrm>
          <a:prstGeom prst="cloudCallout">
            <a:avLst>
              <a:gd name="adj1" fmla="val -72151"/>
              <a:gd name="adj2" fmla="val -75774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Warum?</a:t>
            </a:r>
          </a:p>
        </p:txBody>
      </p:sp>
    </p:spTree>
    <p:extLst>
      <p:ext uri="{BB962C8B-B14F-4D97-AF65-F5344CB8AC3E}">
        <p14:creationId xmlns:p14="http://schemas.microsoft.com/office/powerpoint/2010/main" val="42704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Seite: Felder variabler Länge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907627" cy="4240848"/>
              </a:xfrm>
            </p:spPr>
            <p:txBody>
              <a:bodyPr/>
              <a:lstStyle/>
              <a:p>
                <a:r>
                  <a:rPr lang="de-DE" sz="2400" dirty="0"/>
                  <a:t>Felder können auf Seite verschoben werden </a:t>
                </a:r>
                <a:br>
                  <a:rPr lang="de-DE" sz="2400" dirty="0"/>
                </a:br>
                <a:r>
                  <a:rPr lang="de-DE" sz="2400" dirty="0"/>
                  <a:t>(z.B. wenn sich Feldgröße ändert)</a:t>
                </a:r>
              </a:p>
              <a:p>
                <a:r>
                  <a:rPr lang="de-DE" sz="2400" dirty="0"/>
                  <a:t>Beispiel: </a:t>
                </a:r>
              </a:p>
              <a:p>
                <a:pPr lvl="1"/>
                <a:r>
                  <a:rPr lang="de-DE" sz="2200" dirty="0"/>
                  <a:t>Datensatz mit ID 1723 hat </a:t>
                </a:r>
                <a:r>
                  <a:rPr lang="de-DE" dirty="0"/>
                  <a:t>Kennung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42,1</m:t>
                        </m:r>
                      </m:e>
                    </m:d>
                  </m:oMath>
                </a14:m>
                <a:endParaRPr lang="de-DE" sz="2200" dirty="0"/>
              </a:p>
              <a:p>
                <a:pPr lvl="1"/>
                <a:r>
                  <a:rPr lang="de-DE" sz="2200" dirty="0"/>
                  <a:t>Name aktualisieren zu Timothy, was nicht in den Platz passt</a:t>
                </a:r>
              </a:p>
              <a:p>
                <a:pPr lvl="1"/>
                <a:r>
                  <a:rPr lang="de-DE" sz="2200" dirty="0"/>
                  <a:t>Umkopieren an neue Stelle</a:t>
                </a:r>
              </a:p>
              <a:p>
                <a:pPr lvl="2"/>
                <a:r>
                  <a:rPr lang="de-DE" sz="2000" dirty="0"/>
                  <a:t>Referenz in Slot-Verzeichnis aktualisieren</a:t>
                </a:r>
              </a:p>
              <a:p>
                <a:pPr lvl="2"/>
                <a:r>
                  <a:rPr lang="de-DE" sz="2000" dirty="0"/>
                  <a:t>Kennung bleibt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42,1</m:t>
                        </m:r>
                      </m:e>
                    </m:d>
                  </m:oMath>
                </a14:m>
                <a:endParaRPr lang="de-DE" sz="2000" dirty="0"/>
              </a:p>
              <a:p>
                <a:pPr lvl="2"/>
                <a:endParaRPr lang="de-DE" sz="2000" dirty="0"/>
              </a:p>
              <a:p>
                <a:endParaRPr lang="de-DE" sz="2400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907627" cy="4240848"/>
              </a:xfrm>
              <a:blipFill>
                <a:blip r:embed="rId3"/>
                <a:stretch>
                  <a:fillRect l="-2247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400FC-347F-D073-3A91-2C165EC232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3E99C10-D0E0-51FA-1830-C7642B0056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5CEC01A-7F73-D4FE-A575-636B15120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573633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i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32BDD6A-DC2B-A7B3-2ADC-EDB0D29A18AB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599B50B-2986-92E5-C588-F4E547ECC89E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58859EB-FA79-56D6-B312-2BA3611B67A2}"/>
              </a:ext>
            </a:extLst>
          </p:cNvPr>
          <p:cNvCxnSpPr>
            <a:stCxn id="9" idx="2"/>
            <a:endCxn id="10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DBF4ED26-4491-AF4E-3C27-60EBFDE3A984}"/>
              </a:ext>
            </a:extLst>
          </p:cNvPr>
          <p:cNvSpPr/>
          <p:nvPr/>
        </p:nvSpPr>
        <p:spPr>
          <a:xfrm>
            <a:off x="9221132" y="15173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CB901587-F443-B68B-B1A1-8C3805B690E9}"/>
              </a:ext>
            </a:extLst>
          </p:cNvPr>
          <p:cNvSpPr/>
          <p:nvPr/>
        </p:nvSpPr>
        <p:spPr>
          <a:xfrm flipV="1">
            <a:off x="8673676" y="2202310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1F08596-3C29-5AEB-0422-C6533AB59261}"/>
              </a:ext>
            </a:extLst>
          </p:cNvPr>
          <p:cNvSpPr/>
          <p:nvPr/>
        </p:nvSpPr>
        <p:spPr>
          <a:xfrm flipV="1">
            <a:off x="9941857" y="19999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A035504-15C9-47FB-E2E2-0BB7FB82774B}"/>
              </a:ext>
            </a:extLst>
          </p:cNvPr>
          <p:cNvSpPr txBox="1"/>
          <p:nvPr/>
        </p:nvSpPr>
        <p:spPr>
          <a:xfrm>
            <a:off x="8957136" y="4575402"/>
            <a:ext cx="106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slot</a:t>
            </a:r>
            <a:r>
              <a:rPr lang="de-DE" dirty="0"/>
              <a:t> </a:t>
            </a:r>
            <a:r>
              <a:rPr lang="de-DE" dirty="0" err="1"/>
              <a:t>directory</a:t>
            </a:r>
            <a:endParaRPr lang="en-DE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57B093A5-72BF-36A3-9A83-B15F137A09E1}"/>
              </a:ext>
            </a:extLst>
          </p:cNvPr>
          <p:cNvSpPr/>
          <p:nvPr/>
        </p:nvSpPr>
        <p:spPr>
          <a:xfrm rot="16200000">
            <a:off x="10156843" y="5083409"/>
            <a:ext cx="105271" cy="106727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5EBB75D-E145-7F55-75C4-76C33C800021}"/>
              </a:ext>
            </a:extLst>
          </p:cNvPr>
          <p:cNvCxnSpPr>
            <a:cxnSpLocks/>
            <a:stCxn id="15" idx="2"/>
            <a:endCxn id="16" idx="1"/>
          </p:cNvCxnSpPr>
          <p:nvPr/>
        </p:nvCxnSpPr>
        <p:spPr>
          <a:xfrm>
            <a:off x="9490776" y="5221733"/>
            <a:ext cx="718703" cy="342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03F1DFDC-3019-2BBB-4775-A10EA7DA1B32}"/>
              </a:ext>
            </a:extLst>
          </p:cNvPr>
          <p:cNvSpPr/>
          <p:nvPr/>
        </p:nvSpPr>
        <p:spPr>
          <a:xfrm>
            <a:off x="8987348" y="2069432"/>
            <a:ext cx="947299" cy="3726351"/>
          </a:xfrm>
          <a:custGeom>
            <a:avLst/>
            <a:gdLst>
              <a:gd name="connsiteX0" fmla="*/ 947299 w 947299"/>
              <a:gd name="connsiteY0" fmla="*/ 3726351 h 3726351"/>
              <a:gd name="connsiteX1" fmla="*/ 101650 w 947299"/>
              <a:gd name="connsiteY1" fmla="*/ 1498791 h 3726351"/>
              <a:gd name="connsiteX2" fmla="*/ 46649 w 947299"/>
              <a:gd name="connsiteY2" fmla="*/ 0 h 372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7299" h="3726351">
                <a:moveTo>
                  <a:pt x="947299" y="3726351"/>
                </a:moveTo>
                <a:cubicBezTo>
                  <a:pt x="599528" y="2923100"/>
                  <a:pt x="251758" y="2119849"/>
                  <a:pt x="101650" y="1498791"/>
                </a:cubicBezTo>
                <a:cubicBezTo>
                  <a:pt x="-48458" y="877733"/>
                  <a:pt x="-905" y="438866"/>
                  <a:pt x="46649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C46B9D0E-52B8-3354-0D54-AF679B3BBE63}"/>
              </a:ext>
            </a:extLst>
          </p:cNvPr>
          <p:cNvSpPr/>
          <p:nvPr/>
        </p:nvSpPr>
        <p:spPr>
          <a:xfrm>
            <a:off x="8367104" y="1821925"/>
            <a:ext cx="2296313" cy="3966983"/>
          </a:xfrm>
          <a:custGeom>
            <a:avLst/>
            <a:gdLst>
              <a:gd name="connsiteX0" fmla="*/ 2296313 w 2296313"/>
              <a:gd name="connsiteY0" fmla="*/ 3966983 h 3966983"/>
              <a:gd name="connsiteX1" fmla="*/ 1436914 w 2296313"/>
              <a:gd name="connsiteY1" fmla="*/ 1856301 h 3966983"/>
              <a:gd name="connsiteX2" fmla="*/ 0 w 2296313"/>
              <a:gd name="connsiteY2" fmla="*/ 0 h 396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313" h="3966983">
                <a:moveTo>
                  <a:pt x="2296313" y="3966983"/>
                </a:moveTo>
                <a:cubicBezTo>
                  <a:pt x="2057973" y="3242224"/>
                  <a:pt x="1819633" y="2517465"/>
                  <a:pt x="1436914" y="1856301"/>
                </a:cubicBezTo>
                <a:cubicBezTo>
                  <a:pt x="1054195" y="1195137"/>
                  <a:pt x="527097" y="597568"/>
                  <a:pt x="0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22C1424-3A2B-9E6F-A9CF-3B850FF38ADA}"/>
              </a:ext>
            </a:extLst>
          </p:cNvPr>
          <p:cNvSpPr/>
          <p:nvPr/>
        </p:nvSpPr>
        <p:spPr>
          <a:xfrm>
            <a:off x="10305907" y="2035056"/>
            <a:ext cx="1031278" cy="3760727"/>
          </a:xfrm>
          <a:custGeom>
            <a:avLst/>
            <a:gdLst>
              <a:gd name="connsiteX0" fmla="*/ 0 w 1031278"/>
              <a:gd name="connsiteY0" fmla="*/ 3760727 h 3760727"/>
              <a:gd name="connsiteX1" fmla="*/ 481263 w 1031278"/>
              <a:gd name="connsiteY1" fmla="*/ 1120655 h 3760727"/>
              <a:gd name="connsiteX2" fmla="*/ 1031278 w 1031278"/>
              <a:gd name="connsiteY2" fmla="*/ 0 h 376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278" h="3760727">
                <a:moveTo>
                  <a:pt x="0" y="3760727"/>
                </a:moveTo>
                <a:cubicBezTo>
                  <a:pt x="154691" y="2754085"/>
                  <a:pt x="309383" y="1747443"/>
                  <a:pt x="481263" y="1120655"/>
                </a:cubicBezTo>
                <a:cubicBezTo>
                  <a:pt x="653143" y="493867"/>
                  <a:pt x="842210" y="246933"/>
                  <a:pt x="1031278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595128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 einer Seite: Felder variabler Länge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7775621" cy="4240848"/>
              </a:xfrm>
            </p:spPr>
            <p:txBody>
              <a:bodyPr/>
              <a:lstStyle/>
              <a:p>
                <a:r>
                  <a:rPr lang="de-DE" sz="2400" dirty="0"/>
                  <a:t>Felder können auf Seite verschoben werden </a:t>
                </a:r>
                <a:br>
                  <a:rPr lang="de-DE" sz="2400" dirty="0"/>
                </a:br>
                <a:r>
                  <a:rPr lang="de-DE" sz="2400" dirty="0"/>
                  <a:t>(z.B. wenn sich Feldgröße ändert)</a:t>
                </a:r>
              </a:p>
              <a:p>
                <a:r>
                  <a:rPr lang="de-DE" sz="2400" dirty="0"/>
                  <a:t>Beispiel: </a:t>
                </a:r>
              </a:p>
              <a:p>
                <a:pPr lvl="1"/>
                <a:r>
                  <a:rPr lang="de-DE" sz="2200" dirty="0"/>
                  <a:t>Datensatz mit ID 1723 hat </a:t>
                </a:r>
                <a:r>
                  <a:rPr lang="de-DE" dirty="0"/>
                  <a:t>Kennung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42,1</m:t>
                        </m:r>
                      </m:e>
                    </m:d>
                  </m:oMath>
                </a14:m>
                <a:endParaRPr lang="de-DE" sz="2200" dirty="0"/>
              </a:p>
              <a:p>
                <a:pPr lvl="1"/>
                <a:r>
                  <a:rPr lang="de-DE" sz="2200" dirty="0"/>
                  <a:t>Name aktualisieren zu Timothy, was nicht in den Platz passt</a:t>
                </a:r>
              </a:p>
              <a:p>
                <a:pPr lvl="1"/>
                <a:r>
                  <a:rPr lang="de-DE" sz="2200" dirty="0"/>
                  <a:t>Umkopieren an neue Stelle</a:t>
                </a:r>
              </a:p>
              <a:p>
                <a:pPr lvl="2"/>
                <a:r>
                  <a:rPr lang="de-DE" sz="2000" dirty="0"/>
                  <a:t>Referenz in Slot-Verzeichnis aktualisieren</a:t>
                </a:r>
              </a:p>
              <a:p>
                <a:pPr lvl="2"/>
                <a:r>
                  <a:rPr lang="de-DE" sz="2000" dirty="0"/>
                  <a:t>Kennung bleibt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42,1</m:t>
                        </m:r>
                      </m:e>
                    </m:d>
                  </m:oMath>
                </a14:m>
                <a:endParaRPr lang="de-DE" sz="2000" dirty="0"/>
              </a:p>
              <a:p>
                <a:r>
                  <a:rPr lang="de-DE" sz="2400" dirty="0"/>
                  <a:t>Einführung einer Vorwärtsreferenz, wenn Feld nicht auf Seite passt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7775621" cy="4240848"/>
              </a:xfrm>
              <a:blipFill>
                <a:blip r:embed="rId3"/>
                <a:stretch>
                  <a:fillRect l="-2284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578DE-F6E3-780A-7553-78C9C7E2ACF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4FE6120-8AAB-47CD-B4B1-70BC15E60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F1C83F12-A08A-CC0C-5D6E-E7D2AFF7F8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925267"/>
              </p:ext>
            </p:extLst>
          </p:nvPr>
        </p:nvGraphicFramePr>
        <p:xfrm>
          <a:off x="8231675" y="1636267"/>
          <a:ext cx="3600000" cy="42672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80000">
                  <a:extLst>
                    <a:ext uri="{9D8B030D-6E8A-4147-A177-3AD203B41FA5}">
                      <a16:colId xmlns:a16="http://schemas.microsoft.com/office/drawing/2014/main" val="94874969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50647817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36196580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258724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6762650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400566539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6426493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84012812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787698595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91484631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25499303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659024507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4718170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58029274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571721122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192924858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836671699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3744716816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750501413"/>
                    </a:ext>
                  </a:extLst>
                </a:gridCol>
                <a:gridCol w="180000">
                  <a:extLst>
                    <a:ext uri="{9D8B030D-6E8A-4147-A177-3AD203B41FA5}">
                      <a16:colId xmlns:a16="http://schemas.microsoft.com/office/drawing/2014/main" val="2685343866"/>
                    </a:ext>
                  </a:extLst>
                </a:gridCol>
              </a:tblGrid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J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51619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F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/>
                        <a:t>⊥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7781429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99418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42599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9659241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782114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741325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22117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686735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30958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066346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31283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576199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1109840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39051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1639094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6466992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6359553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5879067"/>
                  </a:ext>
                </a:extLst>
              </a:tr>
              <a:tr h="212400"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1400" dirty="0">
                          <a:solidFill>
                            <a:srgbClr val="7030A0"/>
                          </a:solidFill>
                        </a:rPr>
                        <a:t>•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DE" sz="1400" dirty="0"/>
                        <a:t>Header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DE" sz="1400" dirty="0"/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46960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1AF4B63-22CC-72E3-F782-4DBBB51DF0BA}"/>
              </a:ext>
            </a:extLst>
          </p:cNvPr>
          <p:cNvSpPr txBox="1"/>
          <p:nvPr/>
        </p:nvSpPr>
        <p:spPr>
          <a:xfrm>
            <a:off x="10231967" y="4575402"/>
            <a:ext cx="1487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n</a:t>
            </a:r>
            <a:r>
              <a:rPr lang="en-DE" dirty="0"/>
              <a:t>o. of records on this page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F46ADC60-AF88-FFCC-CF71-AB484998FE7A}"/>
              </a:ext>
            </a:extLst>
          </p:cNvPr>
          <p:cNvSpPr/>
          <p:nvPr/>
        </p:nvSpPr>
        <p:spPr>
          <a:xfrm rot="16200000">
            <a:off x="10875410" y="5437634"/>
            <a:ext cx="105271" cy="36985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113C922-31D7-0D4B-487A-5919CCA7037D}"/>
              </a:ext>
            </a:extLst>
          </p:cNvPr>
          <p:cNvCxnSpPr>
            <a:stCxn id="9" idx="2"/>
            <a:endCxn id="10" idx="1"/>
          </p:cNvCxnSpPr>
          <p:nvPr/>
        </p:nvCxnSpPr>
        <p:spPr>
          <a:xfrm flipH="1">
            <a:off x="10928046" y="5221733"/>
            <a:ext cx="47891" cy="3481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E3AEC9A0-2408-BE4E-D9C3-7B5B29293A94}"/>
              </a:ext>
            </a:extLst>
          </p:cNvPr>
          <p:cNvSpPr/>
          <p:nvPr/>
        </p:nvSpPr>
        <p:spPr>
          <a:xfrm>
            <a:off x="9221132" y="15173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34339CB4-E661-FEBD-62A4-C6F79207E3B1}"/>
              </a:ext>
            </a:extLst>
          </p:cNvPr>
          <p:cNvSpPr/>
          <p:nvPr/>
        </p:nvSpPr>
        <p:spPr>
          <a:xfrm flipV="1">
            <a:off x="8313581" y="2191692"/>
            <a:ext cx="3524413" cy="191159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  <a:gd name="connsiteX0" fmla="*/ 0 w 360771"/>
              <a:gd name="connsiteY0" fmla="*/ 188076 h 188076"/>
              <a:gd name="connsiteX1" fmla="*/ 0 w 360771"/>
              <a:gd name="connsiteY1" fmla="*/ 4114 h 188076"/>
              <a:gd name="connsiteX2" fmla="*/ 340871 w 360771"/>
              <a:gd name="connsiteY2" fmla="*/ 0 h 188076"/>
              <a:gd name="connsiteX3" fmla="*/ 360771 w 360771"/>
              <a:gd name="connsiteY3" fmla="*/ 6153 h 188076"/>
              <a:gd name="connsiteX0" fmla="*/ 0 w 361244"/>
              <a:gd name="connsiteY0" fmla="*/ 191159 h 191159"/>
              <a:gd name="connsiteX1" fmla="*/ 0 w 361244"/>
              <a:gd name="connsiteY1" fmla="*/ 7197 h 191159"/>
              <a:gd name="connsiteX2" fmla="*/ 340871 w 361244"/>
              <a:gd name="connsiteY2" fmla="*/ 3083 h 191159"/>
              <a:gd name="connsiteX3" fmla="*/ 361244 w 361244"/>
              <a:gd name="connsiteY3" fmla="*/ 0 h 19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244" h="191159">
                <a:moveTo>
                  <a:pt x="0" y="191159"/>
                </a:moveTo>
                <a:lnTo>
                  <a:pt x="0" y="7197"/>
                </a:lnTo>
                <a:lnTo>
                  <a:pt x="340871" y="3083"/>
                </a:lnTo>
                <a:lnTo>
                  <a:pt x="361244" y="0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673612A8-05F2-3028-792C-5ECDEE4C6CA3}"/>
              </a:ext>
            </a:extLst>
          </p:cNvPr>
          <p:cNvSpPr/>
          <p:nvPr/>
        </p:nvSpPr>
        <p:spPr>
          <a:xfrm flipV="1">
            <a:off x="9941857" y="1999969"/>
            <a:ext cx="365969" cy="188076"/>
          </a:xfrm>
          <a:custGeom>
            <a:avLst/>
            <a:gdLst>
              <a:gd name="connsiteX0" fmla="*/ 0 w 340871"/>
              <a:gd name="connsiteY0" fmla="*/ 183962 h 183962"/>
              <a:gd name="connsiteX1" fmla="*/ 0 w 340871"/>
              <a:gd name="connsiteY1" fmla="*/ 0 h 183962"/>
              <a:gd name="connsiteX2" fmla="*/ 340871 w 340871"/>
              <a:gd name="connsiteY2" fmla="*/ 5411 h 183962"/>
              <a:gd name="connsiteX3" fmla="*/ 340871 w 340871"/>
              <a:gd name="connsiteY3" fmla="*/ 146088 h 183962"/>
              <a:gd name="connsiteX0" fmla="*/ 0 w 340871"/>
              <a:gd name="connsiteY0" fmla="*/ 188076 h 188076"/>
              <a:gd name="connsiteX1" fmla="*/ 0 w 340871"/>
              <a:gd name="connsiteY1" fmla="*/ 4114 h 188076"/>
              <a:gd name="connsiteX2" fmla="*/ 340871 w 340871"/>
              <a:gd name="connsiteY2" fmla="*/ 0 h 188076"/>
              <a:gd name="connsiteX3" fmla="*/ 340871 w 340871"/>
              <a:gd name="connsiteY3" fmla="*/ 150202 h 188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0871" h="188076">
                <a:moveTo>
                  <a:pt x="0" y="188076"/>
                </a:moveTo>
                <a:lnTo>
                  <a:pt x="0" y="4114"/>
                </a:lnTo>
                <a:lnTo>
                  <a:pt x="340871" y="0"/>
                </a:lnTo>
                <a:lnTo>
                  <a:pt x="340871" y="150202"/>
                </a:ln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DB8ED1-CD46-8439-F268-3155FAA2394D}"/>
              </a:ext>
            </a:extLst>
          </p:cNvPr>
          <p:cNvSpPr txBox="1"/>
          <p:nvPr/>
        </p:nvSpPr>
        <p:spPr>
          <a:xfrm>
            <a:off x="8957136" y="4575402"/>
            <a:ext cx="10672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err="1"/>
              <a:t>slot</a:t>
            </a:r>
            <a:r>
              <a:rPr lang="de-DE" dirty="0"/>
              <a:t> </a:t>
            </a:r>
            <a:r>
              <a:rPr lang="de-DE" dirty="0" err="1"/>
              <a:t>directory</a:t>
            </a:r>
            <a:endParaRPr lang="en-DE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E449B9D4-946A-803B-13C2-C52A00C8341B}"/>
              </a:ext>
            </a:extLst>
          </p:cNvPr>
          <p:cNvSpPr/>
          <p:nvPr/>
        </p:nvSpPr>
        <p:spPr>
          <a:xfrm rot="16200000">
            <a:off x="10156843" y="5083409"/>
            <a:ext cx="105271" cy="1067279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59CD69E-366C-5ECD-1EBB-1C8C6DE5E908}"/>
              </a:ext>
            </a:extLst>
          </p:cNvPr>
          <p:cNvCxnSpPr>
            <a:cxnSpLocks/>
            <a:stCxn id="15" idx="2"/>
            <a:endCxn id="16" idx="1"/>
          </p:cNvCxnSpPr>
          <p:nvPr/>
        </p:nvCxnSpPr>
        <p:spPr>
          <a:xfrm>
            <a:off x="9490776" y="5221733"/>
            <a:ext cx="718703" cy="3426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>
            <a:extLst>
              <a:ext uri="{FF2B5EF4-FFF2-40B4-BE49-F238E27FC236}">
                <a16:creationId xmlns:a16="http://schemas.microsoft.com/office/drawing/2014/main" id="{A7405DDC-AF8D-C27E-2606-0DCBE3704B93}"/>
              </a:ext>
            </a:extLst>
          </p:cNvPr>
          <p:cNvSpPr/>
          <p:nvPr/>
        </p:nvSpPr>
        <p:spPr>
          <a:xfrm>
            <a:off x="8987348" y="2069432"/>
            <a:ext cx="947299" cy="3726351"/>
          </a:xfrm>
          <a:custGeom>
            <a:avLst/>
            <a:gdLst>
              <a:gd name="connsiteX0" fmla="*/ 947299 w 947299"/>
              <a:gd name="connsiteY0" fmla="*/ 3726351 h 3726351"/>
              <a:gd name="connsiteX1" fmla="*/ 101650 w 947299"/>
              <a:gd name="connsiteY1" fmla="*/ 1498791 h 3726351"/>
              <a:gd name="connsiteX2" fmla="*/ 46649 w 947299"/>
              <a:gd name="connsiteY2" fmla="*/ 0 h 3726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47299" h="3726351">
                <a:moveTo>
                  <a:pt x="947299" y="3726351"/>
                </a:moveTo>
                <a:cubicBezTo>
                  <a:pt x="599528" y="2923100"/>
                  <a:pt x="251758" y="2119849"/>
                  <a:pt x="101650" y="1498791"/>
                </a:cubicBezTo>
                <a:cubicBezTo>
                  <a:pt x="-48458" y="877733"/>
                  <a:pt x="-905" y="438866"/>
                  <a:pt x="46649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65C16419-8937-13E4-F0FD-8D4202DC47B7}"/>
              </a:ext>
            </a:extLst>
          </p:cNvPr>
          <p:cNvSpPr/>
          <p:nvPr/>
        </p:nvSpPr>
        <p:spPr>
          <a:xfrm>
            <a:off x="8367104" y="1821925"/>
            <a:ext cx="2296313" cy="3966983"/>
          </a:xfrm>
          <a:custGeom>
            <a:avLst/>
            <a:gdLst>
              <a:gd name="connsiteX0" fmla="*/ 2296313 w 2296313"/>
              <a:gd name="connsiteY0" fmla="*/ 3966983 h 3966983"/>
              <a:gd name="connsiteX1" fmla="*/ 1436914 w 2296313"/>
              <a:gd name="connsiteY1" fmla="*/ 1856301 h 3966983"/>
              <a:gd name="connsiteX2" fmla="*/ 0 w 2296313"/>
              <a:gd name="connsiteY2" fmla="*/ 0 h 3966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96313" h="3966983">
                <a:moveTo>
                  <a:pt x="2296313" y="3966983"/>
                </a:moveTo>
                <a:cubicBezTo>
                  <a:pt x="2057973" y="3242224"/>
                  <a:pt x="1819633" y="2517465"/>
                  <a:pt x="1436914" y="1856301"/>
                </a:cubicBezTo>
                <a:cubicBezTo>
                  <a:pt x="1054195" y="1195137"/>
                  <a:pt x="527097" y="597568"/>
                  <a:pt x="0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08A2068-6493-F342-8350-6DFA5D313D27}"/>
              </a:ext>
            </a:extLst>
          </p:cNvPr>
          <p:cNvSpPr/>
          <p:nvPr/>
        </p:nvSpPr>
        <p:spPr>
          <a:xfrm>
            <a:off x="10305907" y="2035056"/>
            <a:ext cx="1031278" cy="3760727"/>
          </a:xfrm>
          <a:custGeom>
            <a:avLst/>
            <a:gdLst>
              <a:gd name="connsiteX0" fmla="*/ 0 w 1031278"/>
              <a:gd name="connsiteY0" fmla="*/ 3760727 h 3760727"/>
              <a:gd name="connsiteX1" fmla="*/ 481263 w 1031278"/>
              <a:gd name="connsiteY1" fmla="*/ 1120655 h 3760727"/>
              <a:gd name="connsiteX2" fmla="*/ 1031278 w 1031278"/>
              <a:gd name="connsiteY2" fmla="*/ 0 h 3760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1278" h="3760727">
                <a:moveTo>
                  <a:pt x="0" y="3760727"/>
                </a:moveTo>
                <a:cubicBezTo>
                  <a:pt x="154691" y="2754085"/>
                  <a:pt x="309383" y="1747443"/>
                  <a:pt x="481263" y="1120655"/>
                </a:cubicBezTo>
                <a:cubicBezTo>
                  <a:pt x="653143" y="493867"/>
                  <a:pt x="842210" y="246933"/>
                  <a:pt x="1031278" y="0"/>
                </a:cubicBezTo>
              </a:path>
            </a:pathLst>
          </a:custGeom>
          <a:noFill/>
          <a:ln>
            <a:solidFill>
              <a:srgbClr val="7030A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D6C8EDB-DF69-59F9-EBCD-5B390FB2C924}"/>
              </a:ext>
            </a:extLst>
          </p:cNvPr>
          <p:cNvSpPr txBox="1"/>
          <p:nvPr/>
        </p:nvSpPr>
        <p:spPr>
          <a:xfrm>
            <a:off x="10998932" y="2369525"/>
            <a:ext cx="92551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dirty="0">
                <a:solidFill>
                  <a:srgbClr val="7030A0"/>
                </a:solidFill>
              </a:rPr>
              <a:t>forward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1039D4-5744-0B2A-63BD-EE31069238E4}"/>
              </a:ext>
            </a:extLst>
          </p:cNvPr>
          <p:cNvCxnSpPr/>
          <p:nvPr/>
        </p:nvCxnSpPr>
        <p:spPr>
          <a:xfrm>
            <a:off x="11658598" y="2382851"/>
            <a:ext cx="98521" cy="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7096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Seiteneinteilungen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 Beispiel wurden Datensätzen zeilenweise angeordnet: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Spaltenweise Anordnung genauso möglich: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A866C6-84CD-6753-F1EC-D59C9A16C3AE}"/>
              </a:ext>
            </a:extLst>
          </p:cNvPr>
          <p:cNvGrpSpPr/>
          <p:nvPr/>
        </p:nvGrpSpPr>
        <p:grpSpPr>
          <a:xfrm>
            <a:off x="8078994" y="1115831"/>
            <a:ext cx="2338048" cy="728734"/>
            <a:chOff x="8306645" y="1300699"/>
            <a:chExt cx="2338048" cy="728734"/>
          </a:xfrm>
        </p:grpSpPr>
        <p:sp>
          <p:nvSpPr>
            <p:cNvPr id="8" name="Wolkenförmige Legende 6">
              <a:extLst>
                <a:ext uri="{FF2B5EF4-FFF2-40B4-BE49-F238E27FC236}">
                  <a16:creationId xmlns:a16="http://schemas.microsoft.com/office/drawing/2014/main" id="{0D1D518D-198F-DD4E-A83A-54F6AB5455EA}"/>
                </a:ext>
              </a:extLst>
            </p:cNvPr>
            <p:cNvSpPr/>
            <p:nvPr/>
          </p:nvSpPr>
          <p:spPr>
            <a:xfrm>
              <a:off x="8306645" y="1300699"/>
              <a:ext cx="2338048" cy="728734"/>
            </a:xfrm>
            <a:prstGeom prst="cloudCallout">
              <a:avLst>
                <a:gd name="adj1" fmla="val -71565"/>
                <a:gd name="adj2" fmla="val -20454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B39A70F-587E-46D9-1002-CDF047F410BF}"/>
                </a:ext>
              </a:extLst>
            </p:cNvPr>
            <p:cNvSpPr txBox="1"/>
            <p:nvPr/>
          </p:nvSpPr>
          <p:spPr>
            <a:xfrm>
              <a:off x="8449014" y="1300699"/>
              <a:ext cx="193533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Wann lohnt sich welche Einteilung?</a:t>
              </a:r>
            </a:p>
          </p:txBody>
        </p:sp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C323BD01-EAA9-24E5-FA73-69538E616E6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508F32F-3EE6-6F37-BC8A-55E0ABEFEA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12">
                <a:extLst>
                  <a:ext uri="{FF2B5EF4-FFF2-40B4-BE49-F238E27FC236}">
                    <a16:creationId xmlns:a16="http://schemas.microsoft.com/office/drawing/2014/main" id="{D61BBA41-CC0C-EA84-B280-2AEDE7F2E0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6132628"/>
                  </p:ext>
                </p:extLst>
              </p:nvPr>
            </p:nvGraphicFramePr>
            <p:xfrm>
              <a:off x="2627464" y="1989160"/>
              <a:ext cx="1840801" cy="1771360"/>
            </p:xfrm>
            <a:graphic>
              <a:graphicData uri="http://schemas.openxmlformats.org/drawingml/2006/table">
                <a:tbl>
                  <a:tblPr firstRow="1" bandCol="1">
                    <a:tableStyleId>{5C22544A-7EE6-4342-B048-85BDC9FD1C3A}</a:tableStyleId>
                  </a:tblPr>
                  <a:tblGrid>
                    <a:gridCol w="468566">
                      <a:extLst>
                        <a:ext uri="{9D8B030D-6E8A-4147-A177-3AD203B41FA5}">
                          <a16:colId xmlns:a16="http://schemas.microsoft.com/office/drawing/2014/main" val="53417752"/>
                        </a:ext>
                      </a:extLst>
                    </a:gridCol>
                    <a:gridCol w="458152">
                      <a:extLst>
                        <a:ext uri="{9D8B030D-6E8A-4147-A177-3AD203B41FA5}">
                          <a16:colId xmlns:a16="http://schemas.microsoft.com/office/drawing/2014/main" val="3927949031"/>
                        </a:ext>
                      </a:extLst>
                    </a:gridCol>
                    <a:gridCol w="440754">
                      <a:extLst>
                        <a:ext uri="{9D8B030D-6E8A-4147-A177-3AD203B41FA5}">
                          <a16:colId xmlns:a16="http://schemas.microsoft.com/office/drawing/2014/main" val="3976342895"/>
                        </a:ext>
                      </a:extLst>
                    </a:gridCol>
                    <a:gridCol w="473329">
                      <a:extLst>
                        <a:ext uri="{9D8B030D-6E8A-4147-A177-3AD203B41FA5}">
                          <a16:colId xmlns:a16="http://schemas.microsoft.com/office/drawing/2014/main" val="127910528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600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030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163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1655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878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12">
                <a:extLst>
                  <a:ext uri="{FF2B5EF4-FFF2-40B4-BE49-F238E27FC236}">
                    <a16:creationId xmlns:a16="http://schemas.microsoft.com/office/drawing/2014/main" id="{D61BBA41-CC0C-EA84-B280-2AEDE7F2E0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36132628"/>
                  </p:ext>
                </p:extLst>
              </p:nvPr>
            </p:nvGraphicFramePr>
            <p:xfrm>
              <a:off x="2627464" y="1989160"/>
              <a:ext cx="1840801" cy="1771360"/>
            </p:xfrm>
            <a:graphic>
              <a:graphicData uri="http://schemas.openxmlformats.org/drawingml/2006/table">
                <a:tbl>
                  <a:tblPr firstRow="1" bandCol="1">
                    <a:tableStyleId>{5C22544A-7EE6-4342-B048-85BDC9FD1C3A}</a:tableStyleId>
                  </a:tblPr>
                  <a:tblGrid>
                    <a:gridCol w="468566">
                      <a:extLst>
                        <a:ext uri="{9D8B030D-6E8A-4147-A177-3AD203B41FA5}">
                          <a16:colId xmlns:a16="http://schemas.microsoft.com/office/drawing/2014/main" val="53417752"/>
                        </a:ext>
                      </a:extLst>
                    </a:gridCol>
                    <a:gridCol w="458152">
                      <a:extLst>
                        <a:ext uri="{9D8B030D-6E8A-4147-A177-3AD203B41FA5}">
                          <a16:colId xmlns:a16="http://schemas.microsoft.com/office/drawing/2014/main" val="3927949031"/>
                        </a:ext>
                      </a:extLst>
                    </a:gridCol>
                    <a:gridCol w="440754">
                      <a:extLst>
                        <a:ext uri="{9D8B030D-6E8A-4147-A177-3AD203B41FA5}">
                          <a16:colId xmlns:a16="http://schemas.microsoft.com/office/drawing/2014/main" val="3976342895"/>
                        </a:ext>
                      </a:extLst>
                    </a:gridCol>
                    <a:gridCol w="473329">
                      <a:extLst>
                        <a:ext uri="{9D8B030D-6E8A-4147-A177-3AD203B41FA5}">
                          <a16:colId xmlns:a16="http://schemas.microsoft.com/office/drawing/2014/main" val="127910528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600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703" t="-79310" r="-30270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703" t="-79310" r="-202703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20588" t="-79310" r="-120588" b="-3103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86842" t="-79310" r="-7895" b="-3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030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703" t="-173333" r="-30270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703" t="-173333" r="-202703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20588" t="-173333" r="-120588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86842" t="-173333" r="-7895" b="-2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163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703" t="-282759" r="-302703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703" t="-282759" r="-202703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20588" t="-282759" r="-120588" b="-1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86842" t="-282759" r="-7895" b="-1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1655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703" t="-370000" r="-30270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102703" t="-370000" r="-202703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20588" t="-370000" r="-120588" b="-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3"/>
                          <a:stretch>
                            <a:fillRect l="-286842" t="-370000" r="-7895" b="-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8783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CA8DB6-CBE6-515F-434A-3F25C1FE4941}"/>
              </a:ext>
            </a:extLst>
          </p:cNvPr>
          <p:cNvCxnSpPr>
            <a:cxnSpLocks/>
          </p:cNvCxnSpPr>
          <p:nvPr/>
        </p:nvCxnSpPr>
        <p:spPr>
          <a:xfrm>
            <a:off x="2798304" y="2480200"/>
            <a:ext cx="154372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6064627-E316-5E52-CBC6-7033AAF8E5A0}"/>
              </a:ext>
            </a:extLst>
          </p:cNvPr>
          <p:cNvCxnSpPr>
            <a:cxnSpLocks/>
          </p:cNvCxnSpPr>
          <p:nvPr/>
        </p:nvCxnSpPr>
        <p:spPr>
          <a:xfrm>
            <a:off x="2798304" y="2849546"/>
            <a:ext cx="154372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FE03281-A27D-09A2-5563-945F68F74CA2}"/>
              </a:ext>
            </a:extLst>
          </p:cNvPr>
          <p:cNvCxnSpPr>
            <a:cxnSpLocks/>
          </p:cNvCxnSpPr>
          <p:nvPr/>
        </p:nvCxnSpPr>
        <p:spPr>
          <a:xfrm>
            <a:off x="2798304" y="3218892"/>
            <a:ext cx="154372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B6FCF2-3A24-92A8-FFCB-90265D276874}"/>
              </a:ext>
            </a:extLst>
          </p:cNvPr>
          <p:cNvCxnSpPr>
            <a:cxnSpLocks/>
          </p:cNvCxnSpPr>
          <p:nvPr/>
        </p:nvCxnSpPr>
        <p:spPr>
          <a:xfrm>
            <a:off x="2798304" y="3588237"/>
            <a:ext cx="154372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2" name="Table 12">
                <a:extLst>
                  <a:ext uri="{FF2B5EF4-FFF2-40B4-BE49-F238E27FC236}">
                    <a16:creationId xmlns:a16="http://schemas.microsoft.com/office/drawing/2014/main" id="{DE87633E-D513-A4C5-BA46-CA8E1F6945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525688"/>
                  </p:ext>
                </p:extLst>
              </p:nvPr>
            </p:nvGraphicFramePr>
            <p:xfrm>
              <a:off x="2627464" y="4204429"/>
              <a:ext cx="1840801" cy="1771360"/>
            </p:xfrm>
            <a:graphic>
              <a:graphicData uri="http://schemas.openxmlformats.org/drawingml/2006/table">
                <a:tbl>
                  <a:tblPr firstRow="1" bandCol="1">
                    <a:tableStyleId>{5C22544A-7EE6-4342-B048-85BDC9FD1C3A}</a:tableStyleId>
                  </a:tblPr>
                  <a:tblGrid>
                    <a:gridCol w="468566">
                      <a:extLst>
                        <a:ext uri="{9D8B030D-6E8A-4147-A177-3AD203B41FA5}">
                          <a16:colId xmlns:a16="http://schemas.microsoft.com/office/drawing/2014/main" val="53417752"/>
                        </a:ext>
                      </a:extLst>
                    </a:gridCol>
                    <a:gridCol w="458152">
                      <a:extLst>
                        <a:ext uri="{9D8B030D-6E8A-4147-A177-3AD203B41FA5}">
                          <a16:colId xmlns:a16="http://schemas.microsoft.com/office/drawing/2014/main" val="3927949031"/>
                        </a:ext>
                      </a:extLst>
                    </a:gridCol>
                    <a:gridCol w="440754">
                      <a:extLst>
                        <a:ext uri="{9D8B030D-6E8A-4147-A177-3AD203B41FA5}">
                          <a16:colId xmlns:a16="http://schemas.microsoft.com/office/drawing/2014/main" val="3976342895"/>
                        </a:ext>
                      </a:extLst>
                    </a:gridCol>
                    <a:gridCol w="473329">
                      <a:extLst>
                        <a:ext uri="{9D8B030D-6E8A-4147-A177-3AD203B41FA5}">
                          <a16:colId xmlns:a16="http://schemas.microsoft.com/office/drawing/2014/main" val="127910528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600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030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163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1655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8783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2" name="Table 12">
                <a:extLst>
                  <a:ext uri="{FF2B5EF4-FFF2-40B4-BE49-F238E27FC236}">
                    <a16:creationId xmlns:a16="http://schemas.microsoft.com/office/drawing/2014/main" id="{DE87633E-D513-A4C5-BA46-CA8E1F6945B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6525688"/>
                  </p:ext>
                </p:extLst>
              </p:nvPr>
            </p:nvGraphicFramePr>
            <p:xfrm>
              <a:off x="2627464" y="4204429"/>
              <a:ext cx="1840801" cy="1771360"/>
            </p:xfrm>
            <a:graphic>
              <a:graphicData uri="http://schemas.openxmlformats.org/drawingml/2006/table">
                <a:tbl>
                  <a:tblPr firstRow="1" bandCol="1">
                    <a:tableStyleId>{5C22544A-7EE6-4342-B048-85BDC9FD1C3A}</a:tableStyleId>
                  </a:tblPr>
                  <a:tblGrid>
                    <a:gridCol w="468566">
                      <a:extLst>
                        <a:ext uri="{9D8B030D-6E8A-4147-A177-3AD203B41FA5}">
                          <a16:colId xmlns:a16="http://schemas.microsoft.com/office/drawing/2014/main" val="53417752"/>
                        </a:ext>
                      </a:extLst>
                    </a:gridCol>
                    <a:gridCol w="458152">
                      <a:extLst>
                        <a:ext uri="{9D8B030D-6E8A-4147-A177-3AD203B41FA5}">
                          <a16:colId xmlns:a16="http://schemas.microsoft.com/office/drawing/2014/main" val="3927949031"/>
                        </a:ext>
                      </a:extLst>
                    </a:gridCol>
                    <a:gridCol w="440754">
                      <a:extLst>
                        <a:ext uri="{9D8B030D-6E8A-4147-A177-3AD203B41FA5}">
                          <a16:colId xmlns:a16="http://schemas.microsoft.com/office/drawing/2014/main" val="3976342895"/>
                        </a:ext>
                      </a:extLst>
                    </a:gridCol>
                    <a:gridCol w="473329">
                      <a:extLst>
                        <a:ext uri="{9D8B030D-6E8A-4147-A177-3AD203B41FA5}">
                          <a16:colId xmlns:a16="http://schemas.microsoft.com/office/drawing/2014/main" val="1279105280"/>
                        </a:ext>
                      </a:extLst>
                    </a:gridCol>
                  </a:tblGrid>
                  <a:tr h="288000"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accent6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FFC0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rgbClr val="7030A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0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</a:endParaRPr>
                        </a:p>
                      </a:txBody>
                      <a:tcPr>
                        <a:solidFill>
                          <a:schemeClr val="tx2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060004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703" t="-82759" r="-302703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2703" t="-82759" r="-202703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20588" t="-82759" r="-120588" b="-3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86842" t="-82759" r="-7895" b="-3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6403090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703" t="-182759" r="-30270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2703" t="-182759" r="-202703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20588" t="-182759" r="-120588" b="-2068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86842" t="-182759" r="-7895" b="-2068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916359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703" t="-273333" r="-30270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2703" t="-273333" r="-202703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20588" t="-273333" r="-120588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86842" t="-273333" r="-7895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111655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703" t="-386207" r="-30270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102703" t="-386207" r="-202703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20588" t="-386207" r="-120588" b="-344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blipFill>
                          <a:blip r:embed="rId4"/>
                          <a:stretch>
                            <a:fillRect l="-286842" t="-386207" r="-7895" b="-34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687837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85DCF32-AD90-E2B5-334C-EDB7503C21D2}"/>
              </a:ext>
            </a:extLst>
          </p:cNvPr>
          <p:cNvCxnSpPr>
            <a:cxnSpLocks/>
          </p:cNvCxnSpPr>
          <p:nvPr/>
        </p:nvCxnSpPr>
        <p:spPr>
          <a:xfrm>
            <a:off x="2844024" y="4689195"/>
            <a:ext cx="0" cy="1212528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75F0A41-0AB8-F309-E8CE-B0893A56084C}"/>
              </a:ext>
            </a:extLst>
          </p:cNvPr>
          <p:cNvCxnSpPr>
            <a:cxnSpLocks/>
          </p:cNvCxnSpPr>
          <p:nvPr/>
        </p:nvCxnSpPr>
        <p:spPr>
          <a:xfrm>
            <a:off x="3304810" y="4689195"/>
            <a:ext cx="0" cy="1212528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0F5F42D-D21E-53C3-7A87-F737D1CCF2C0}"/>
              </a:ext>
            </a:extLst>
          </p:cNvPr>
          <p:cNvCxnSpPr>
            <a:cxnSpLocks/>
          </p:cNvCxnSpPr>
          <p:nvPr/>
        </p:nvCxnSpPr>
        <p:spPr>
          <a:xfrm>
            <a:off x="3765596" y="4689195"/>
            <a:ext cx="0" cy="1212528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6F4E2D6-A3ED-B96D-5E23-1DA19F45A805}"/>
              </a:ext>
            </a:extLst>
          </p:cNvPr>
          <p:cNvCxnSpPr>
            <a:cxnSpLocks/>
          </p:cNvCxnSpPr>
          <p:nvPr/>
        </p:nvCxnSpPr>
        <p:spPr>
          <a:xfrm>
            <a:off x="4226382" y="4689195"/>
            <a:ext cx="0" cy="1212528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>
            <a:extLst>
              <a:ext uri="{FF2B5EF4-FFF2-40B4-BE49-F238E27FC236}">
                <a16:creationId xmlns:a16="http://schemas.microsoft.com/office/drawing/2014/main" id="{B47CB6D4-2880-AFA2-5EF0-8858FE733CF2}"/>
              </a:ext>
            </a:extLst>
          </p:cNvPr>
          <p:cNvSpPr/>
          <p:nvPr/>
        </p:nvSpPr>
        <p:spPr>
          <a:xfrm>
            <a:off x="2646515" y="2479270"/>
            <a:ext cx="1780444" cy="368771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4" name="Freeform 33">
            <a:extLst>
              <a:ext uri="{FF2B5EF4-FFF2-40B4-BE49-F238E27FC236}">
                <a16:creationId xmlns:a16="http://schemas.microsoft.com/office/drawing/2014/main" id="{BBE64284-FBE2-9007-44F5-803E6701DAFD}"/>
              </a:ext>
            </a:extLst>
          </p:cNvPr>
          <p:cNvSpPr/>
          <p:nvPr/>
        </p:nvSpPr>
        <p:spPr>
          <a:xfrm>
            <a:off x="2646515" y="2847576"/>
            <a:ext cx="1780444" cy="368771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3DF56616-DCD6-25C1-FD61-A58B1C9B3B73}"/>
              </a:ext>
            </a:extLst>
          </p:cNvPr>
          <p:cNvSpPr/>
          <p:nvPr/>
        </p:nvSpPr>
        <p:spPr>
          <a:xfrm>
            <a:off x="2646515" y="3216829"/>
            <a:ext cx="1780444" cy="368771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95837222-DDDB-231C-3E82-5C9F78F0F669}"/>
              </a:ext>
            </a:extLst>
          </p:cNvPr>
          <p:cNvSpPr/>
          <p:nvPr/>
        </p:nvSpPr>
        <p:spPr>
          <a:xfrm rot="16200000" flipH="1">
            <a:off x="2367833" y="5035392"/>
            <a:ext cx="1413172" cy="460786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5E24A516-D7E7-9E51-17F6-D20257BA5FD4}"/>
              </a:ext>
            </a:extLst>
          </p:cNvPr>
          <p:cNvSpPr/>
          <p:nvPr/>
        </p:nvSpPr>
        <p:spPr>
          <a:xfrm rot="16200000" flipH="1">
            <a:off x="2830393" y="5035393"/>
            <a:ext cx="1413172" cy="460786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D088BA56-E393-7937-7EE9-CA3401E75A64}"/>
              </a:ext>
            </a:extLst>
          </p:cNvPr>
          <p:cNvSpPr/>
          <p:nvPr/>
        </p:nvSpPr>
        <p:spPr>
          <a:xfrm rot="16200000" flipH="1">
            <a:off x="3288231" y="5031976"/>
            <a:ext cx="1413173" cy="460786"/>
          </a:xfrm>
          <a:custGeom>
            <a:avLst/>
            <a:gdLst>
              <a:gd name="connsiteX0" fmla="*/ 1799788 w 1967079"/>
              <a:gd name="connsiteY0" fmla="*/ 0 h 368771"/>
              <a:gd name="connsiteX1" fmla="*/ 1803551 w 1967079"/>
              <a:gd name="connsiteY1" fmla="*/ 173097 h 368771"/>
              <a:gd name="connsiteX2" fmla="*/ 91403 w 1967079"/>
              <a:gd name="connsiteY2" fmla="*/ 169334 h 368771"/>
              <a:gd name="connsiteX3" fmla="*/ 219344 w 1967079"/>
              <a:gd name="connsiteY3" fmla="*/ 368771 h 368771"/>
              <a:gd name="connsiteX4" fmla="*/ 219344 w 1967079"/>
              <a:gd name="connsiteY4" fmla="*/ 368771 h 368771"/>
              <a:gd name="connsiteX0" fmla="*/ 1807828 w 1975791"/>
              <a:gd name="connsiteY0" fmla="*/ 0 h 368771"/>
              <a:gd name="connsiteX1" fmla="*/ 1811591 w 1975791"/>
              <a:gd name="connsiteY1" fmla="*/ 173097 h 368771"/>
              <a:gd name="connsiteX2" fmla="*/ 89918 w 1975791"/>
              <a:gd name="connsiteY2" fmla="*/ 223309 h 368771"/>
              <a:gd name="connsiteX3" fmla="*/ 227384 w 1975791"/>
              <a:gd name="connsiteY3" fmla="*/ 368771 h 368771"/>
              <a:gd name="connsiteX4" fmla="*/ 227384 w 1975791"/>
              <a:gd name="connsiteY4" fmla="*/ 368771 h 368771"/>
              <a:gd name="connsiteX0" fmla="*/ 1807384 w 1971442"/>
              <a:gd name="connsiteY0" fmla="*/ 0 h 368771"/>
              <a:gd name="connsiteX1" fmla="*/ 1804797 w 1971442"/>
              <a:gd name="connsiteY1" fmla="*/ 144522 h 368771"/>
              <a:gd name="connsiteX2" fmla="*/ 89474 w 1971442"/>
              <a:gd name="connsiteY2" fmla="*/ 223309 h 368771"/>
              <a:gd name="connsiteX3" fmla="*/ 226940 w 1971442"/>
              <a:gd name="connsiteY3" fmla="*/ 368771 h 368771"/>
              <a:gd name="connsiteX4" fmla="*/ 226940 w 1971442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807384 w 1898266"/>
              <a:gd name="connsiteY0" fmla="*/ 0 h 368771"/>
              <a:gd name="connsiteX1" fmla="*/ 1804797 w 1898266"/>
              <a:gd name="connsiteY1" fmla="*/ 144522 h 368771"/>
              <a:gd name="connsiteX2" fmla="*/ 89474 w 1898266"/>
              <a:gd name="connsiteY2" fmla="*/ 223309 h 368771"/>
              <a:gd name="connsiteX3" fmla="*/ 226940 w 1898266"/>
              <a:gd name="connsiteY3" fmla="*/ 368771 h 368771"/>
              <a:gd name="connsiteX4" fmla="*/ 226940 w 1898266"/>
              <a:gd name="connsiteY4" fmla="*/ 368771 h 368771"/>
              <a:gd name="connsiteX0" fmla="*/ 1791348 w 1954070"/>
              <a:gd name="connsiteY0" fmla="*/ 0 h 368771"/>
              <a:gd name="connsiteX1" fmla="*/ 1788761 w 1954070"/>
              <a:gd name="connsiteY1" fmla="*/ 144522 h 368771"/>
              <a:gd name="connsiteX2" fmla="*/ 92488 w 1954070"/>
              <a:gd name="connsiteY2" fmla="*/ 210609 h 368771"/>
              <a:gd name="connsiteX3" fmla="*/ 210904 w 1954070"/>
              <a:gd name="connsiteY3" fmla="*/ 368771 h 368771"/>
              <a:gd name="connsiteX4" fmla="*/ 210904 w 1954070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10609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97844"/>
              <a:gd name="connsiteY0" fmla="*/ 0 h 368771"/>
              <a:gd name="connsiteX1" fmla="*/ 1732535 w 1897844"/>
              <a:gd name="connsiteY1" fmla="*/ 144522 h 368771"/>
              <a:gd name="connsiteX2" fmla="*/ 36262 w 1897844"/>
              <a:gd name="connsiteY2" fmla="*/ 239184 h 368771"/>
              <a:gd name="connsiteX3" fmla="*/ 154678 w 1897844"/>
              <a:gd name="connsiteY3" fmla="*/ 368771 h 368771"/>
              <a:gd name="connsiteX4" fmla="*/ 154678 w 1897844"/>
              <a:gd name="connsiteY4" fmla="*/ 368771 h 368771"/>
              <a:gd name="connsiteX0" fmla="*/ 1735122 w 1838221"/>
              <a:gd name="connsiteY0" fmla="*/ 0 h 368771"/>
              <a:gd name="connsiteX1" fmla="*/ 1732535 w 1838221"/>
              <a:gd name="connsiteY1" fmla="*/ 144522 h 368771"/>
              <a:gd name="connsiteX2" fmla="*/ 36262 w 1838221"/>
              <a:gd name="connsiteY2" fmla="*/ 239184 h 368771"/>
              <a:gd name="connsiteX3" fmla="*/ 154678 w 1838221"/>
              <a:gd name="connsiteY3" fmla="*/ 368771 h 368771"/>
              <a:gd name="connsiteX4" fmla="*/ 154678 w 1838221"/>
              <a:gd name="connsiteY4" fmla="*/ 368771 h 368771"/>
              <a:gd name="connsiteX0" fmla="*/ 1791122 w 1892713"/>
              <a:gd name="connsiteY0" fmla="*/ 0 h 368771"/>
              <a:gd name="connsiteX1" fmla="*/ 1785360 w 1892713"/>
              <a:gd name="connsiteY1" fmla="*/ 166747 h 368771"/>
              <a:gd name="connsiteX2" fmla="*/ 92262 w 1892713"/>
              <a:gd name="connsiteY2" fmla="*/ 239184 h 368771"/>
              <a:gd name="connsiteX3" fmla="*/ 210678 w 1892713"/>
              <a:gd name="connsiteY3" fmla="*/ 368771 h 368771"/>
              <a:gd name="connsiteX4" fmla="*/ 210678 w 1892713"/>
              <a:gd name="connsiteY4" fmla="*/ 368771 h 368771"/>
              <a:gd name="connsiteX0" fmla="*/ 1780544 w 1940454"/>
              <a:gd name="connsiteY0" fmla="*/ 0 h 368771"/>
              <a:gd name="connsiteX1" fmla="*/ 1774782 w 1940454"/>
              <a:gd name="connsiteY1" fmla="*/ 166747 h 368771"/>
              <a:gd name="connsiteX2" fmla="*/ 94384 w 1940454"/>
              <a:gd name="connsiteY2" fmla="*/ 204259 h 368771"/>
              <a:gd name="connsiteX3" fmla="*/ 200100 w 1940454"/>
              <a:gd name="connsiteY3" fmla="*/ 368771 h 368771"/>
              <a:gd name="connsiteX4" fmla="*/ 200100 w 1940454"/>
              <a:gd name="connsiteY4" fmla="*/ 368771 h 368771"/>
              <a:gd name="connsiteX0" fmla="*/ 1759691 w 1917830"/>
              <a:gd name="connsiteY0" fmla="*/ 0 h 368771"/>
              <a:gd name="connsiteX1" fmla="*/ 1753929 w 1917830"/>
              <a:gd name="connsiteY1" fmla="*/ 166747 h 368771"/>
              <a:gd name="connsiteX2" fmla="*/ 98931 w 1917830"/>
              <a:gd name="connsiteY2" fmla="*/ 169334 h 368771"/>
              <a:gd name="connsiteX3" fmla="*/ 179247 w 1917830"/>
              <a:gd name="connsiteY3" fmla="*/ 368771 h 368771"/>
              <a:gd name="connsiteX4" fmla="*/ 179247 w 1917830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16933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91777"/>
              <a:gd name="connsiteY0" fmla="*/ 0 h 368771"/>
              <a:gd name="connsiteX1" fmla="*/ 1727876 w 1891777"/>
              <a:gd name="connsiteY1" fmla="*/ 166747 h 368771"/>
              <a:gd name="connsiteX2" fmla="*/ 72878 w 1891777"/>
              <a:gd name="connsiteY2" fmla="*/ 201084 h 368771"/>
              <a:gd name="connsiteX3" fmla="*/ 153194 w 1891777"/>
              <a:gd name="connsiteY3" fmla="*/ 368771 h 368771"/>
              <a:gd name="connsiteX4" fmla="*/ 153194 w 1891777"/>
              <a:gd name="connsiteY4" fmla="*/ 368771 h 368771"/>
              <a:gd name="connsiteX0" fmla="*/ 1733638 w 1866967"/>
              <a:gd name="connsiteY0" fmla="*/ 0 h 368771"/>
              <a:gd name="connsiteX1" fmla="*/ 1727876 w 1866967"/>
              <a:gd name="connsiteY1" fmla="*/ 166747 h 368771"/>
              <a:gd name="connsiteX2" fmla="*/ 72878 w 1866967"/>
              <a:gd name="connsiteY2" fmla="*/ 201084 h 368771"/>
              <a:gd name="connsiteX3" fmla="*/ 153194 w 1866967"/>
              <a:gd name="connsiteY3" fmla="*/ 368771 h 368771"/>
              <a:gd name="connsiteX4" fmla="*/ 153194 w 1866967"/>
              <a:gd name="connsiteY4" fmla="*/ 368771 h 368771"/>
              <a:gd name="connsiteX0" fmla="*/ 1760149 w 1897083"/>
              <a:gd name="connsiteY0" fmla="*/ 0 h 368771"/>
              <a:gd name="connsiteX1" fmla="*/ 1760737 w 1897083"/>
              <a:gd name="connsiteY1" fmla="*/ 154047 h 368771"/>
              <a:gd name="connsiteX2" fmla="*/ 99389 w 1897083"/>
              <a:gd name="connsiteY2" fmla="*/ 201084 h 368771"/>
              <a:gd name="connsiteX3" fmla="*/ 179705 w 1897083"/>
              <a:gd name="connsiteY3" fmla="*/ 368771 h 368771"/>
              <a:gd name="connsiteX4" fmla="*/ 179705 w 1897083"/>
              <a:gd name="connsiteY4" fmla="*/ 368771 h 368771"/>
              <a:gd name="connsiteX0" fmla="*/ 1760149 w 1850261"/>
              <a:gd name="connsiteY0" fmla="*/ 0 h 368771"/>
              <a:gd name="connsiteX1" fmla="*/ 1760737 w 1850261"/>
              <a:gd name="connsiteY1" fmla="*/ 154047 h 368771"/>
              <a:gd name="connsiteX2" fmla="*/ 99389 w 1850261"/>
              <a:gd name="connsiteY2" fmla="*/ 201084 h 368771"/>
              <a:gd name="connsiteX3" fmla="*/ 179705 w 1850261"/>
              <a:gd name="connsiteY3" fmla="*/ 368771 h 368771"/>
              <a:gd name="connsiteX4" fmla="*/ 179705 w 1850261"/>
              <a:gd name="connsiteY4" fmla="*/ 368771 h 368771"/>
              <a:gd name="connsiteX0" fmla="*/ 1690332 w 1780444"/>
              <a:gd name="connsiteY0" fmla="*/ 0 h 368771"/>
              <a:gd name="connsiteX1" fmla="*/ 1690920 w 1780444"/>
              <a:gd name="connsiteY1" fmla="*/ 154047 h 368771"/>
              <a:gd name="connsiteX2" fmla="*/ 29572 w 1780444"/>
              <a:gd name="connsiteY2" fmla="*/ 201084 h 368771"/>
              <a:gd name="connsiteX3" fmla="*/ 109888 w 1780444"/>
              <a:gd name="connsiteY3" fmla="*/ 368771 h 368771"/>
              <a:gd name="connsiteX4" fmla="*/ 109888 w 1780444"/>
              <a:gd name="connsiteY4" fmla="*/ 368771 h 368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444" h="368771">
                <a:moveTo>
                  <a:pt x="1690332" y="0"/>
                </a:moveTo>
                <a:cubicBezTo>
                  <a:pt x="1834579" y="72437"/>
                  <a:pt x="1783563" y="142758"/>
                  <a:pt x="1690920" y="154047"/>
                </a:cubicBezTo>
                <a:cubicBezTo>
                  <a:pt x="1598277" y="165336"/>
                  <a:pt x="127977" y="149422"/>
                  <a:pt x="29572" y="201084"/>
                </a:cubicBezTo>
                <a:cubicBezTo>
                  <a:pt x="-68833" y="252746"/>
                  <a:pt x="109888" y="368771"/>
                  <a:pt x="109888" y="368771"/>
                </a:cubicBezTo>
                <a:lnTo>
                  <a:pt x="109888" y="368771"/>
                </a:lnTo>
              </a:path>
            </a:pathLst>
          </a:custGeom>
          <a:noFill/>
          <a:ln>
            <a:solidFill>
              <a:schemeClr val="accent1"/>
            </a:solidFill>
            <a:prstDash val="sysDot"/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1799788 w 1967079"/>
                      <a:gd name="connsiteY0" fmla="*/ 0 h 368771"/>
                      <a:gd name="connsiteX1" fmla="*/ 1803551 w 1967079"/>
                      <a:gd name="connsiteY1" fmla="*/ 173097 h 368771"/>
                      <a:gd name="connsiteX2" fmla="*/ 91403 w 1967079"/>
                      <a:gd name="connsiteY2" fmla="*/ 169334 h 368771"/>
                      <a:gd name="connsiteX3" fmla="*/ 219344 w 1967079"/>
                      <a:gd name="connsiteY3" fmla="*/ 368771 h 368771"/>
                      <a:gd name="connsiteX4" fmla="*/ 219344 w 1967079"/>
                      <a:gd name="connsiteY4" fmla="*/ 368771 h 3687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67079" h="368771" extrusionOk="0">
                        <a:moveTo>
                          <a:pt x="1799788" y="0"/>
                        </a:moveTo>
                        <a:cubicBezTo>
                          <a:pt x="1941913" y="71128"/>
                          <a:pt x="2076338" y="149358"/>
                          <a:pt x="1803551" y="173097"/>
                        </a:cubicBezTo>
                        <a:cubicBezTo>
                          <a:pt x="1562889" y="210597"/>
                          <a:pt x="346921" y="136993"/>
                          <a:pt x="91403" y="169334"/>
                        </a:cubicBezTo>
                        <a:cubicBezTo>
                          <a:pt x="-172631" y="201946"/>
                          <a:pt x="219344" y="368771"/>
                          <a:pt x="219344" y="368771"/>
                        </a:cubicBezTo>
                        <a:lnTo>
                          <a:pt x="219344" y="368771"/>
                        </a:ln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2" name="Table 42">
                <a:extLst>
                  <a:ext uri="{FF2B5EF4-FFF2-40B4-BE49-F238E27FC236}">
                    <a16:creationId xmlns:a16="http://schemas.microsoft.com/office/drawing/2014/main" id="{25D67D04-99C7-31ED-E1BD-9DDF957B66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1376104"/>
                  </p:ext>
                </p:extLst>
              </p:nvPr>
            </p:nvGraphicFramePr>
            <p:xfrm>
              <a:off x="4567029" y="2007196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2" name="Table 42">
                <a:extLst>
                  <a:ext uri="{FF2B5EF4-FFF2-40B4-BE49-F238E27FC236}">
                    <a16:creationId xmlns:a16="http://schemas.microsoft.com/office/drawing/2014/main" id="{25D67D04-99C7-31ED-E1BD-9DDF957B66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31376104"/>
                  </p:ext>
                </p:extLst>
              </p:nvPr>
            </p:nvGraphicFramePr>
            <p:xfrm>
              <a:off x="4567029" y="2007196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5000" r="-150000" b="-5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370" t="-5000" r="-52055" b="-5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7297" t="-5000" r="-2703" b="-5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05000" r="-400000" b="-405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685" t="-105000" r="-102740" b="-4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48649" t="-105000" r="-1351" b="-4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205000" r="-150000" b="-3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370" t="-205000" r="-52055" b="-3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7297" t="-205000" r="-2703" b="-3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305000" r="-400000" b="-205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50685" t="-305000" r="-102740" b="-2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48649" t="-305000" r="-1351" b="-2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405000" r="-150000" b="-1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1370" t="-405000" r="-52055" b="-1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8AAE4ACC-353B-A689-8312-1B165127F9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334976"/>
                  </p:ext>
                </p:extLst>
              </p:nvPr>
            </p:nvGraphicFramePr>
            <p:xfrm>
              <a:off x="7003064" y="2007196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7030A0">
                            <a:alpha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2">
                            <a:lumMod val="9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3" name="Table 42">
                <a:extLst>
                  <a:ext uri="{FF2B5EF4-FFF2-40B4-BE49-F238E27FC236}">
                    <a16:creationId xmlns:a16="http://schemas.microsoft.com/office/drawing/2014/main" id="{8AAE4ACC-353B-A689-8312-1B165127F9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02334976"/>
                  </p:ext>
                </p:extLst>
              </p:nvPr>
            </p:nvGraphicFramePr>
            <p:xfrm>
              <a:off x="7003064" y="2007196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370" t="-5000" r="-152055" b="-5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101370" t="-5000" r="-52055" b="-5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397297" t="-5000" r="-2703" b="-50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2703" t="-105000" r="-397297" b="-405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6"/>
                          <a:stretch>
                            <a:fillRect l="-52055" t="-105000" r="-101370" b="-40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8215105B-89EA-89BB-3BD8-0213727B8587}"/>
              </a:ext>
            </a:extLst>
          </p:cNvPr>
          <p:cNvSpPr txBox="1"/>
          <p:nvPr/>
        </p:nvSpPr>
        <p:spPr>
          <a:xfrm>
            <a:off x="6073992" y="3484440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9C193E-10B6-20B4-E68E-1135DC10C3FE}"/>
              </a:ext>
            </a:extLst>
          </p:cNvPr>
          <p:cNvSpPr txBox="1"/>
          <p:nvPr/>
        </p:nvSpPr>
        <p:spPr>
          <a:xfrm>
            <a:off x="8510027" y="3489532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1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0EC50BD-DA06-7DB9-6843-3F4E0542F53E}"/>
              </a:ext>
            </a:extLst>
          </p:cNvPr>
          <p:cNvCxnSpPr>
            <a:cxnSpLocks/>
          </p:cNvCxnSpPr>
          <p:nvPr/>
        </p:nvCxnSpPr>
        <p:spPr>
          <a:xfrm>
            <a:off x="4657937" y="2135758"/>
            <a:ext cx="222557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14557D6-01EE-13DE-D0B1-EED17BC1D856}"/>
              </a:ext>
            </a:extLst>
          </p:cNvPr>
          <p:cNvCxnSpPr>
            <a:cxnSpLocks/>
          </p:cNvCxnSpPr>
          <p:nvPr/>
        </p:nvCxnSpPr>
        <p:spPr>
          <a:xfrm>
            <a:off x="4567029" y="2384179"/>
            <a:ext cx="1260734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1A7AC5BD-E00A-56C5-97FD-B6753048CC2C}"/>
              </a:ext>
            </a:extLst>
          </p:cNvPr>
          <p:cNvCxnSpPr>
            <a:cxnSpLocks/>
          </p:cNvCxnSpPr>
          <p:nvPr/>
        </p:nvCxnSpPr>
        <p:spPr>
          <a:xfrm>
            <a:off x="6073992" y="2384179"/>
            <a:ext cx="809517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B39522D-63AC-5158-1724-6511E49FEEE5}"/>
              </a:ext>
            </a:extLst>
          </p:cNvPr>
          <p:cNvCxnSpPr>
            <a:cxnSpLocks/>
          </p:cNvCxnSpPr>
          <p:nvPr/>
        </p:nvCxnSpPr>
        <p:spPr>
          <a:xfrm>
            <a:off x="4567029" y="2643171"/>
            <a:ext cx="2316480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91984B1-6E1B-40A1-E896-7BDBE0612A34}"/>
              </a:ext>
            </a:extLst>
          </p:cNvPr>
          <p:cNvCxnSpPr>
            <a:cxnSpLocks/>
          </p:cNvCxnSpPr>
          <p:nvPr/>
        </p:nvCxnSpPr>
        <p:spPr>
          <a:xfrm>
            <a:off x="4567029" y="2902163"/>
            <a:ext cx="367476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0E56224A-1C79-631D-B39C-5B6EECBF741F}"/>
              </a:ext>
            </a:extLst>
          </p:cNvPr>
          <p:cNvCxnSpPr>
            <a:cxnSpLocks/>
          </p:cNvCxnSpPr>
          <p:nvPr/>
        </p:nvCxnSpPr>
        <p:spPr>
          <a:xfrm>
            <a:off x="5128350" y="2907562"/>
            <a:ext cx="1755159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216C923-EE9C-3A3F-91ED-82F815AEE504}"/>
              </a:ext>
            </a:extLst>
          </p:cNvPr>
          <p:cNvCxnSpPr>
            <a:cxnSpLocks/>
          </p:cNvCxnSpPr>
          <p:nvPr/>
        </p:nvCxnSpPr>
        <p:spPr>
          <a:xfrm>
            <a:off x="4567029" y="3150584"/>
            <a:ext cx="1852715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8E8C82B7-1CF6-0C27-3039-0FDB2CEEBE60}"/>
              </a:ext>
            </a:extLst>
          </p:cNvPr>
          <p:cNvCxnSpPr>
            <a:cxnSpLocks/>
          </p:cNvCxnSpPr>
          <p:nvPr/>
        </p:nvCxnSpPr>
        <p:spPr>
          <a:xfrm>
            <a:off x="7093972" y="2135758"/>
            <a:ext cx="222557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902A4125-9308-346D-BCB8-C4FC016360BF}"/>
              </a:ext>
            </a:extLst>
          </p:cNvPr>
          <p:cNvCxnSpPr>
            <a:cxnSpLocks/>
          </p:cNvCxnSpPr>
          <p:nvPr/>
        </p:nvCxnSpPr>
        <p:spPr>
          <a:xfrm>
            <a:off x="7003064" y="2384179"/>
            <a:ext cx="1260734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8" name="Table 42">
                <a:extLst>
                  <a:ext uri="{FF2B5EF4-FFF2-40B4-BE49-F238E27FC236}">
                    <a16:creationId xmlns:a16="http://schemas.microsoft.com/office/drawing/2014/main" id="{784D7FE6-CA38-2F00-1AC1-BC21458A8B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8251695"/>
                  </p:ext>
                </p:extLst>
              </p:nvPr>
            </p:nvGraphicFramePr>
            <p:xfrm>
              <a:off x="4567029" y="4214829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8" name="Table 42">
                <a:extLst>
                  <a:ext uri="{FF2B5EF4-FFF2-40B4-BE49-F238E27FC236}">
                    <a16:creationId xmlns:a16="http://schemas.microsoft.com/office/drawing/2014/main" id="{784D7FE6-CA38-2F00-1AC1-BC21458A8BA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38251695"/>
                  </p:ext>
                </p:extLst>
              </p:nvPr>
            </p:nvGraphicFramePr>
            <p:xfrm>
              <a:off x="4567029" y="4214829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r="-150000" b="-5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01370" r="-52055" b="-5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7297" r="-2703" b="-5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t="-100000" r="-400000" b="-41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50685" t="-100000" r="-102740" b="-4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7B08DECD-6563-0C41-351C-4B7FB146EE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6755968"/>
                  </p:ext>
                </p:extLst>
              </p:nvPr>
            </p:nvGraphicFramePr>
            <p:xfrm>
              <a:off x="7003064" y="4214829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de-DE" sz="1400" b="0" i="1" smtClean="0">
                                        <a:solidFill>
                                          <a:schemeClr val="tx1">
                                            <a:lumMod val="60000"/>
                                            <a:lumOff val="4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FFC000">
                            <a:alpha val="20000"/>
                          </a:srgb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9" name="Table 68">
                <a:extLst>
                  <a:ext uri="{FF2B5EF4-FFF2-40B4-BE49-F238E27FC236}">
                    <a16:creationId xmlns:a16="http://schemas.microsoft.com/office/drawing/2014/main" id="{7B08DECD-6563-0C41-351C-4B7FB146EE3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86755968"/>
                  </p:ext>
                </p:extLst>
              </p:nvPr>
            </p:nvGraphicFramePr>
            <p:xfrm>
              <a:off x="7003064" y="4214829"/>
              <a:ext cx="2316480" cy="1512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63296">
                      <a:extLst>
                        <a:ext uri="{9D8B030D-6E8A-4147-A177-3AD203B41FA5}">
                          <a16:colId xmlns:a16="http://schemas.microsoft.com/office/drawing/2014/main" val="895609324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651761067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2947840762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4189228981"/>
                        </a:ext>
                      </a:extLst>
                    </a:gridCol>
                    <a:gridCol w="463296">
                      <a:extLst>
                        <a:ext uri="{9D8B030D-6E8A-4147-A177-3AD203B41FA5}">
                          <a16:colId xmlns:a16="http://schemas.microsoft.com/office/drawing/2014/main" val="3727088317"/>
                        </a:ext>
                      </a:extLst>
                    </a:gridCol>
                  </a:tblGrid>
                  <a:tr h="252000"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370" r="-152055" b="-5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1370" r="-52055" b="-5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397297" r="-2703" b="-51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0567987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2703" t="-100000" r="-397297" b="-410000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52055" t="-100000" r="-101370" b="-410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30164842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pPr marL="0" marR="0" lvl="0" indent="0" algn="l" defTabSz="913463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825022035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45246868"/>
                      </a:ext>
                    </a:extLst>
                  </a:tr>
                  <a:tr h="252000"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770850166"/>
                      </a:ext>
                    </a:extLst>
                  </a:tr>
                  <a:tr h="252000"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DE" sz="1400" dirty="0"/>
                        </a:p>
                      </a:txBody>
                      <a:tcPr marT="0" marB="0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9009950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70" name="TextBox 69">
            <a:extLst>
              <a:ext uri="{FF2B5EF4-FFF2-40B4-BE49-F238E27FC236}">
                <a16:creationId xmlns:a16="http://schemas.microsoft.com/office/drawing/2014/main" id="{34B4820F-C597-B3CD-2B27-5CC00FD7396F}"/>
              </a:ext>
            </a:extLst>
          </p:cNvPr>
          <p:cNvSpPr txBox="1"/>
          <p:nvPr/>
        </p:nvSpPr>
        <p:spPr>
          <a:xfrm>
            <a:off x="6073992" y="5692073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567A7EA-CC30-614F-69F5-842F14883A82}"/>
              </a:ext>
            </a:extLst>
          </p:cNvPr>
          <p:cNvSpPr txBox="1"/>
          <p:nvPr/>
        </p:nvSpPr>
        <p:spPr>
          <a:xfrm>
            <a:off x="8510027" y="5697165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1</a:t>
            </a:r>
          </a:p>
        </p:txBody>
      </p: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F9063EF-DC61-7F1E-4B29-4FF00204C696}"/>
              </a:ext>
            </a:extLst>
          </p:cNvPr>
          <p:cNvCxnSpPr>
            <a:cxnSpLocks/>
          </p:cNvCxnSpPr>
          <p:nvPr/>
        </p:nvCxnSpPr>
        <p:spPr>
          <a:xfrm>
            <a:off x="4657937" y="4343391"/>
            <a:ext cx="222557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26C6A171-8A66-9468-371E-C3BE5C433540}"/>
              </a:ext>
            </a:extLst>
          </p:cNvPr>
          <p:cNvCxnSpPr>
            <a:cxnSpLocks/>
          </p:cNvCxnSpPr>
          <p:nvPr/>
        </p:nvCxnSpPr>
        <p:spPr>
          <a:xfrm>
            <a:off x="4567029" y="4591812"/>
            <a:ext cx="1260734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00F20EFD-44AB-3E1B-30D1-2D3CCFE5B55B}"/>
              </a:ext>
            </a:extLst>
          </p:cNvPr>
          <p:cNvCxnSpPr>
            <a:cxnSpLocks/>
          </p:cNvCxnSpPr>
          <p:nvPr/>
        </p:nvCxnSpPr>
        <p:spPr>
          <a:xfrm>
            <a:off x="7093972" y="4343391"/>
            <a:ext cx="2225572" cy="0"/>
          </a:xfrm>
          <a:prstGeom prst="straightConnector1">
            <a:avLst/>
          </a:prstGeom>
          <a:ln w="28575">
            <a:solidFill>
              <a:schemeClr val="accent1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7ED0B9EC-9185-134D-6031-9BFE33708810}"/>
              </a:ext>
            </a:extLst>
          </p:cNvPr>
          <p:cNvCxnSpPr>
            <a:cxnSpLocks/>
          </p:cNvCxnSpPr>
          <p:nvPr/>
        </p:nvCxnSpPr>
        <p:spPr>
          <a:xfrm>
            <a:off x="7003064" y="4591812"/>
            <a:ext cx="1260734" cy="0"/>
          </a:xfrm>
          <a:prstGeom prst="straightConnector1">
            <a:avLst/>
          </a:prstGeom>
          <a:ln w="28575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9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70" grpId="0"/>
      <p:bldP spid="7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Alternative Seitenanordnungen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Vorgestellte Schemata heißen auch:</a:t>
            </a:r>
          </a:p>
          <a:p>
            <a:pPr lvl="1"/>
            <a:r>
              <a:rPr lang="de-DE" dirty="0" err="1"/>
              <a:t>Row</a:t>
            </a:r>
            <a:r>
              <a:rPr lang="de-DE" dirty="0"/>
              <a:t>-Store</a:t>
            </a:r>
          </a:p>
          <a:p>
            <a:pPr lvl="1"/>
            <a:r>
              <a:rPr lang="de-DE" dirty="0" err="1"/>
              <a:t>Column</a:t>
            </a:r>
            <a:r>
              <a:rPr lang="de-DE" dirty="0"/>
              <a:t>-Store</a:t>
            </a:r>
          </a:p>
          <a:p>
            <a:r>
              <a:rPr lang="de-DE" dirty="0"/>
              <a:t>Anwendungen für verschiedene Lasttypen und </a:t>
            </a:r>
            <a:br>
              <a:rPr lang="de-DE" dirty="0"/>
            </a:br>
            <a:r>
              <a:rPr lang="de-DE" dirty="0"/>
              <a:t>Anwendungskontexte</a:t>
            </a:r>
          </a:p>
          <a:p>
            <a:r>
              <a:rPr lang="de-DE" dirty="0"/>
              <a:t>Unterschiedliche Kompressionsmöglichkeiten</a:t>
            </a:r>
          </a:p>
          <a:p>
            <a:r>
              <a:rPr lang="de-DE" dirty="0"/>
              <a:t>Kombination möglich:</a:t>
            </a:r>
          </a:p>
          <a:p>
            <a:pPr lvl="1"/>
            <a:r>
              <a:rPr lang="de-DE" dirty="0"/>
              <a:t>Unterteilung einer Seite in Miniseiten </a:t>
            </a:r>
          </a:p>
          <a:p>
            <a:pPr lvl="1"/>
            <a:r>
              <a:rPr lang="de-DE" dirty="0"/>
              <a:t>Mit entsprechender Aufteilung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37</a:t>
            </a:fld>
            <a:endParaRPr lang="de-DE"/>
          </a:p>
        </p:txBody>
      </p:sp>
      <p:sp>
        <p:nvSpPr>
          <p:cNvPr id="6" name="Rechteck 5"/>
          <p:cNvSpPr/>
          <p:nvPr/>
        </p:nvSpPr>
        <p:spPr>
          <a:xfrm>
            <a:off x="3863752" y="638132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Ailamaki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Weaving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Relations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for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Cache Performance. VLDB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2001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61F0FE-205B-B07B-F0E2-3D76A3E31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1E82D4-5C37-2830-CC83-ED36351B7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9" name="Table 42">
            <a:extLst>
              <a:ext uri="{FF2B5EF4-FFF2-40B4-BE49-F238E27FC236}">
                <a16:creationId xmlns:a16="http://schemas.microsoft.com/office/drawing/2014/main" id="{9DF65C6D-E03E-8BEC-41FF-07C306CC9C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1885765"/>
              </p:ext>
            </p:extLst>
          </p:nvPr>
        </p:nvGraphicFramePr>
        <p:xfrm>
          <a:off x="8385104" y="2614734"/>
          <a:ext cx="2316480" cy="302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3296">
                  <a:extLst>
                    <a:ext uri="{9D8B030D-6E8A-4147-A177-3AD203B41FA5}">
                      <a16:colId xmlns:a16="http://schemas.microsoft.com/office/drawing/2014/main" val="895609324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651761067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2947840762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4189228981"/>
                    </a:ext>
                  </a:extLst>
                </a:gridCol>
                <a:gridCol w="463296">
                  <a:extLst>
                    <a:ext uri="{9D8B030D-6E8A-4147-A177-3AD203B41FA5}">
                      <a16:colId xmlns:a16="http://schemas.microsoft.com/office/drawing/2014/main" val="3727088317"/>
                    </a:ext>
                  </a:extLst>
                </a:gridCol>
              </a:tblGrid>
              <a:tr h="252000"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6798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0164842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marL="0" marR="0" lvl="0" indent="0" algn="l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5022035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246868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850166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marL="0" marR="0" lvl="0" indent="0" algn="l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099504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3923339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30A0">
                        <a:alpha val="20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>
                        <a:alpha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0710619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marL="0" marR="0" lvl="0" indent="0" algn="l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424299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6777865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9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0398995"/>
                  </a:ext>
                </a:extLst>
              </a:tr>
              <a:tr h="252000">
                <a:tc gridSpan="2">
                  <a:txBody>
                    <a:bodyPr/>
                    <a:lstStyle/>
                    <a:p>
                      <a:pPr marL="0" marR="0" lvl="0" indent="0" algn="l" defTabSz="91346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DE" sz="1400" dirty="0"/>
                    </a:p>
                  </a:txBody>
                  <a:tcPr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 gridSpan="2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/>
                </a:tc>
                <a:tc>
                  <a:txBody>
                    <a:bodyPr/>
                    <a:lstStyle/>
                    <a:p>
                      <a:endParaRPr lang="en-DE" sz="1400" dirty="0"/>
                    </a:p>
                  </a:txBody>
                  <a:tcPr marT="0" marB="0">
                    <a:lnL w="12700" cmpd="sng">
                      <a:noFill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69160276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071A75B-92F2-1E12-C7A6-C78991494BF9}"/>
              </a:ext>
            </a:extLst>
          </p:cNvPr>
          <p:cNvSpPr txBox="1"/>
          <p:nvPr/>
        </p:nvSpPr>
        <p:spPr>
          <a:xfrm>
            <a:off x="9891242" y="5583894"/>
            <a:ext cx="80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</a:t>
            </a:r>
            <a:r>
              <a:rPr lang="en-DE" dirty="0"/>
              <a:t>age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26EEBE-10CF-3D36-C31B-DDB7C5F06050}"/>
              </a:ext>
            </a:extLst>
          </p:cNvPr>
          <p:cNvSpPr txBox="1"/>
          <p:nvPr/>
        </p:nvSpPr>
        <p:spPr>
          <a:xfrm>
            <a:off x="11022158" y="2676902"/>
            <a:ext cx="80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mini-</a:t>
            </a:r>
          </a:p>
          <a:p>
            <a:r>
              <a:rPr lang="en-GB" dirty="0"/>
              <a:t>page</a:t>
            </a:r>
            <a:r>
              <a:rPr lang="en-DE" dirty="0"/>
              <a:t>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9207D1-E385-006F-A0C9-740EF170A42B}"/>
              </a:ext>
            </a:extLst>
          </p:cNvPr>
          <p:cNvSpPr txBox="1"/>
          <p:nvPr/>
        </p:nvSpPr>
        <p:spPr>
          <a:xfrm>
            <a:off x="11022158" y="3430456"/>
            <a:ext cx="80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mini-</a:t>
            </a:r>
          </a:p>
          <a:p>
            <a:r>
              <a:rPr lang="en-GB" dirty="0"/>
              <a:t>page</a:t>
            </a:r>
            <a:r>
              <a:rPr lang="en-DE" dirty="0"/>
              <a:t>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A1E15D3-122D-CF3D-B462-39A9EEEBD198}"/>
              </a:ext>
            </a:extLst>
          </p:cNvPr>
          <p:cNvSpPr txBox="1"/>
          <p:nvPr/>
        </p:nvSpPr>
        <p:spPr>
          <a:xfrm>
            <a:off x="11022158" y="4184010"/>
            <a:ext cx="80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mini-</a:t>
            </a:r>
          </a:p>
          <a:p>
            <a:r>
              <a:rPr lang="en-GB" dirty="0"/>
              <a:t>page</a:t>
            </a:r>
            <a:r>
              <a:rPr lang="en-DE" dirty="0"/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76139B-15D5-A163-AB1E-6340FAB8174B}"/>
              </a:ext>
            </a:extLst>
          </p:cNvPr>
          <p:cNvSpPr txBox="1"/>
          <p:nvPr/>
        </p:nvSpPr>
        <p:spPr>
          <a:xfrm>
            <a:off x="11022158" y="4937563"/>
            <a:ext cx="809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mini-</a:t>
            </a:r>
          </a:p>
          <a:p>
            <a:r>
              <a:rPr lang="en-GB" dirty="0"/>
              <a:t>page</a:t>
            </a:r>
            <a:r>
              <a:rPr lang="en-DE" dirty="0"/>
              <a:t> 0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1E212278-FB86-A22D-9911-FF95AD808DC3}"/>
              </a:ext>
            </a:extLst>
          </p:cNvPr>
          <p:cNvSpPr/>
          <p:nvPr/>
        </p:nvSpPr>
        <p:spPr>
          <a:xfrm>
            <a:off x="10727535" y="2610826"/>
            <a:ext cx="132439" cy="74737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07E597CF-A129-B5F9-1317-13516543C8C8}"/>
              </a:ext>
            </a:extLst>
          </p:cNvPr>
          <p:cNvSpPr/>
          <p:nvPr/>
        </p:nvSpPr>
        <p:spPr>
          <a:xfrm>
            <a:off x="10727971" y="3370983"/>
            <a:ext cx="132439" cy="74737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F15C6275-FEAA-5D20-422B-B311AD3BCE6B}"/>
              </a:ext>
            </a:extLst>
          </p:cNvPr>
          <p:cNvSpPr/>
          <p:nvPr/>
        </p:nvSpPr>
        <p:spPr>
          <a:xfrm>
            <a:off x="10727535" y="4127298"/>
            <a:ext cx="132439" cy="74737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1BEE074B-B491-4AAC-EAA2-EEA898D8A8A1}"/>
              </a:ext>
            </a:extLst>
          </p:cNvPr>
          <p:cNvSpPr/>
          <p:nvPr/>
        </p:nvSpPr>
        <p:spPr>
          <a:xfrm>
            <a:off x="10727971" y="4887455"/>
            <a:ext cx="132439" cy="747371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783375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Content Placeholder 101">
                <a:extLst>
                  <a:ext uri="{FF2B5EF4-FFF2-40B4-BE49-F238E27FC236}">
                    <a16:creationId xmlns:a16="http://schemas.microsoft.com/office/drawing/2014/main" id="{8EB4AD40-2F5D-7D4D-AEFF-045D420C59D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4649803" cy="4240848"/>
              </a:xfrm>
            </p:spPr>
            <p:txBody>
              <a:bodyPr/>
              <a:lstStyle/>
              <a:p>
                <a:r>
                  <a:rPr lang="de-DE" dirty="0">
                    <a:solidFill>
                      <a:schemeClr val="tx1"/>
                    </a:solidFill>
                  </a:rPr>
                  <a:t>Speichermedien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DBs </a:t>
                </a:r>
                <a:r>
                  <a:rPr lang="de-DE" dirty="0" err="1">
                    <a:solidFill>
                      <a:schemeClr val="tx1"/>
                    </a:solidFill>
                  </a:rPr>
                  <a:t>idR</a:t>
                </a:r>
                <a:r>
                  <a:rPr lang="de-DE" dirty="0">
                    <a:solidFill>
                      <a:schemeClr val="tx1"/>
                    </a:solidFill>
                  </a:rPr>
                  <a:t> zu groß für Hauptspeicher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Wahlfreier Zugriff teuer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Verwaltung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Seiten als Referenz auf Speicher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Puffer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Seiten aus externem Speicher in Rahmen des Puffer zu laden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Verdrängungsstrategien</a:t>
                </a:r>
              </a:p>
              <a:p>
                <a:r>
                  <a:rPr lang="de-DE" dirty="0">
                    <a:solidFill>
                      <a:schemeClr val="tx1"/>
                    </a:solidFill>
                  </a:rPr>
                  <a:t>Zugriff</a:t>
                </a:r>
              </a:p>
              <a:p>
                <a:pPr lvl="1"/>
                <a:r>
                  <a:rPr lang="de-DE" dirty="0">
                    <a:solidFill>
                      <a:schemeClr val="tx1"/>
                    </a:solidFill>
                  </a:rPr>
                  <a:t>Stabile Datensatz-Kennung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zur Identifikation der Speicherposition</a:t>
                </a:r>
              </a:p>
            </p:txBody>
          </p:sp>
        </mc:Choice>
        <mc:Fallback xmlns="">
          <p:sp>
            <p:nvSpPr>
              <p:cNvPr id="102" name="Content Placeholder 101">
                <a:extLst>
                  <a:ext uri="{FF2B5EF4-FFF2-40B4-BE49-F238E27FC236}">
                    <a16:creationId xmlns:a16="http://schemas.microsoft.com/office/drawing/2014/main" id="{8EB4AD40-2F5D-7D4D-AEFF-045D420C59D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4649803" cy="4240848"/>
              </a:xfrm>
              <a:blipFill>
                <a:blip r:embed="rId2"/>
                <a:stretch>
                  <a:fillRect l="-3815" t="-2985" r="-272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38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6841814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Speicherung</a:t>
            </a:r>
          </a:p>
          <a:p>
            <a:pPr lvl="1"/>
            <a:r>
              <a:rPr lang="de-DE" dirty="0"/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Indexierung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ISAM-Index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B</a:t>
            </a:r>
            <a:r>
              <a:rPr lang="de-DE" baseline="30000" dirty="0">
                <a:solidFill>
                  <a:schemeClr val="accent1"/>
                </a:solidFill>
              </a:rPr>
              <a:t>+</a:t>
            </a:r>
            <a:r>
              <a:rPr lang="de-DE" dirty="0">
                <a:solidFill>
                  <a:schemeClr val="accent1"/>
                </a:solidFill>
              </a:rPr>
              <a:t>-Bäume (B*-Bäume)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Anfragebeantwortung</a:t>
            </a:r>
            <a:endParaRPr lang="de-DE" dirty="0"/>
          </a:p>
          <a:p>
            <a:pPr lvl="1"/>
            <a:r>
              <a:rPr lang="de-DE" dirty="0"/>
              <a:t>Sortieren</a:t>
            </a:r>
          </a:p>
          <a:p>
            <a:pPr lvl="1"/>
            <a:r>
              <a:rPr lang="de-DE" dirty="0" err="1"/>
              <a:t>Join</a:t>
            </a:r>
            <a:r>
              <a:rPr lang="de-DE" dirty="0"/>
              <a:t>-Verarbeitung</a:t>
            </a:r>
          </a:p>
          <a:p>
            <a:pPr lvl="1"/>
            <a:r>
              <a:rPr lang="de-DE" dirty="0"/>
              <a:t>Weitere Operationen</a:t>
            </a:r>
          </a:p>
          <a:p>
            <a:pPr lvl="1"/>
            <a:r>
              <a:rPr lang="de-DE" dirty="0" err="1"/>
              <a:t>Pipelining</a:t>
            </a:r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Anfrageoptimierung</a:t>
            </a:r>
          </a:p>
          <a:p>
            <a:pPr lvl="1"/>
            <a:r>
              <a:rPr lang="de-DE" dirty="0" err="1"/>
              <a:t>Rewriting</a:t>
            </a:r>
            <a:endParaRPr lang="de-DE" dirty="0"/>
          </a:p>
          <a:p>
            <a:pPr lvl="1"/>
            <a:r>
              <a:rPr lang="de-DE" dirty="0"/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39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95713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6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Phasen des DB-Entwurfs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9D86C0-576B-254D-A9F6-651930CB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3404824" cy="4240848"/>
          </a:xfrm>
        </p:spPr>
        <p:txBody>
          <a:bodyPr/>
          <a:lstStyle/>
          <a:p>
            <a:r>
              <a:rPr lang="de-DE" dirty="0"/>
              <a:t>Ausblick: Von der </a:t>
            </a:r>
            <a:br>
              <a:rPr lang="de-DE" dirty="0"/>
            </a:br>
            <a:r>
              <a:rPr lang="de-DE" dirty="0"/>
              <a:t>Anwendung her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Teil von 2.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DB-Modellierung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Methode: ERM</a:t>
            </a:r>
          </a:p>
          <a:p>
            <a:pPr lvl="1"/>
            <a:r>
              <a:rPr lang="de-DE" dirty="0">
                <a:solidFill>
                  <a:schemeClr val="accent2"/>
                </a:solidFill>
              </a:rPr>
              <a:t>Teil von 3. Das relationale Datenmodell</a:t>
            </a:r>
          </a:p>
          <a:p>
            <a:pPr lvl="2"/>
            <a:r>
              <a:rPr lang="de-DE" dirty="0">
                <a:solidFill>
                  <a:schemeClr val="accent2"/>
                </a:solidFill>
              </a:rPr>
              <a:t>Methode: relationale Modellierung</a:t>
            </a:r>
          </a:p>
          <a:p>
            <a:pPr lvl="1"/>
            <a:r>
              <a:rPr lang="de-DE" dirty="0">
                <a:solidFill>
                  <a:schemeClr val="accent2"/>
                </a:solidFill>
              </a:rPr>
              <a:t>Teil von 4. DB-Entwurf</a:t>
            </a:r>
          </a:p>
          <a:p>
            <a:pPr lvl="1"/>
            <a:r>
              <a:rPr lang="de-DE" dirty="0">
                <a:solidFill>
                  <a:schemeClr val="accent6"/>
                </a:solidFill>
              </a:rPr>
              <a:t>Teil von 5. SQL &amp; Übergang zu „Hinter den Kulissen“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31164-97EE-FF42-96E1-99BDA5673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30" name="Foliennummernplatzhalter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C1B3427-C226-4F34-8D19-E2B603CBE6B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sp>
        <p:nvSpPr>
          <p:cNvPr id="138244" name="AutoShape 4"/>
          <p:cNvSpPr>
            <a:spLocks noChangeArrowheads="1"/>
          </p:cNvSpPr>
          <p:nvPr/>
        </p:nvSpPr>
        <p:spPr bwMode="auto">
          <a:xfrm>
            <a:off x="7920075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>
                <a:solidFill>
                  <a:schemeClr val="bg1"/>
                </a:solidFill>
              </a:rPr>
              <a:t>Logische Daten-</a:t>
            </a:r>
          </a:p>
          <a:p>
            <a:r>
              <a:rPr lang="de-DE" sz="1400">
                <a:solidFill>
                  <a:schemeClr val="bg1"/>
                </a:solidFill>
              </a:rPr>
              <a:t>modellierung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8245" name="AutoShape 5"/>
          <p:cNvSpPr>
            <a:spLocks noChangeArrowheads="1"/>
          </p:cNvSpPr>
          <p:nvPr/>
        </p:nvSpPr>
        <p:spPr bwMode="auto">
          <a:xfrm>
            <a:off x="9990175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Datenbank-</a:t>
            </a:r>
          </a:p>
          <a:p>
            <a:r>
              <a:rPr lang="de-DE" sz="1400">
                <a:solidFill>
                  <a:schemeClr val="bg1"/>
                </a:solidFill>
              </a:rPr>
              <a:t>Installation</a:t>
            </a: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138246" name="AutoShape 6"/>
          <p:cNvSpPr>
            <a:spLocks noChangeArrowheads="1"/>
          </p:cNvSpPr>
          <p:nvPr/>
        </p:nvSpPr>
        <p:spPr bwMode="auto">
          <a:xfrm>
            <a:off x="5851563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Semantische</a:t>
            </a:r>
          </a:p>
          <a:p>
            <a:r>
              <a:rPr lang="de-DE" sz="1400">
                <a:solidFill>
                  <a:schemeClr val="bg1"/>
                </a:solidFill>
              </a:rPr>
              <a:t>Datenmodellier.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8247" name="AutoShape 7"/>
          <p:cNvSpPr>
            <a:spLocks noChangeArrowheads="1"/>
          </p:cNvSpPr>
          <p:nvPr/>
        </p:nvSpPr>
        <p:spPr bwMode="auto">
          <a:xfrm>
            <a:off x="3808450" y="1581920"/>
            <a:ext cx="1816100" cy="517525"/>
          </a:xfrm>
          <a:prstGeom prst="homePlate">
            <a:avLst>
              <a:gd name="adj" fmla="val 57057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Informations-</a:t>
            </a:r>
            <a:br>
              <a:rPr lang="de-DE" sz="1400" b="1">
                <a:solidFill>
                  <a:schemeClr val="bg1"/>
                </a:solidFill>
              </a:rPr>
            </a:br>
            <a:r>
              <a:rPr lang="de-DE" sz="1400" b="1">
                <a:solidFill>
                  <a:schemeClr val="bg1"/>
                </a:solidFill>
              </a:rPr>
              <a:t>sammlung</a:t>
            </a:r>
          </a:p>
        </p:txBody>
      </p:sp>
      <p:sp>
        <p:nvSpPr>
          <p:cNvPr id="138248" name="Line 8"/>
          <p:cNvSpPr>
            <a:spLocks noChangeShapeType="1"/>
          </p:cNvSpPr>
          <p:nvPr/>
        </p:nvSpPr>
        <p:spPr bwMode="auto">
          <a:xfrm flipV="1">
            <a:off x="3808451" y="2857957"/>
            <a:ext cx="8031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11498935" y="2598560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1400" i="1"/>
              <a:t>t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270416" y="2130883"/>
            <a:ext cx="1233491" cy="835025"/>
            <a:chOff x="717" y="1551"/>
            <a:chExt cx="777" cy="526"/>
          </a:xfrm>
        </p:grpSpPr>
        <p:sp>
          <p:nvSpPr>
            <p:cNvPr id="138252" name="Text Box 12"/>
            <p:cNvSpPr txBox="1">
              <a:spLocks noChangeArrowheads="1"/>
            </p:cNvSpPr>
            <p:nvPr/>
          </p:nvSpPr>
          <p:spPr bwMode="auto">
            <a:xfrm>
              <a:off x="717" y="1551"/>
              <a:ext cx="77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/>
                <a:t>Anforderungs-</a:t>
              </a:r>
            </a:p>
            <a:p>
              <a:pPr algn="l"/>
              <a:r>
                <a:rPr lang="de-DE" sz="1400" b="1"/>
                <a:t>analyse</a:t>
              </a:r>
            </a:p>
          </p:txBody>
        </p:sp>
        <p:sp>
          <p:nvSpPr>
            <p:cNvPr id="138253" name="Line 13"/>
            <p:cNvSpPr>
              <a:spLocks noChangeShapeType="1"/>
            </p:cNvSpPr>
            <p:nvPr/>
          </p:nvSpPr>
          <p:spPr bwMode="auto">
            <a:xfrm>
              <a:off x="1066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665832" y="2145169"/>
            <a:ext cx="1168403" cy="820738"/>
            <a:chOff x="1596" y="1560"/>
            <a:chExt cx="736" cy="517"/>
          </a:xfrm>
        </p:grpSpPr>
        <p:sp>
          <p:nvSpPr>
            <p:cNvPr id="138251" name="Text Box 11"/>
            <p:cNvSpPr txBox="1">
              <a:spLocks noChangeArrowheads="1"/>
            </p:cNvSpPr>
            <p:nvPr/>
          </p:nvSpPr>
          <p:spPr bwMode="auto">
            <a:xfrm>
              <a:off x="1596" y="1560"/>
              <a:ext cx="73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 b="1"/>
                <a:t>Grobe</a:t>
              </a:r>
            </a:p>
            <a:p>
              <a:pPr algn="l"/>
              <a:r>
                <a:rPr lang="de-DE" sz="1400"/>
                <a:t>Modellierung</a:t>
              </a:r>
              <a:endParaRPr lang="de-DE" sz="1400" b="1"/>
            </a:p>
          </p:txBody>
        </p:sp>
        <p:sp>
          <p:nvSpPr>
            <p:cNvPr id="138254" name="Line 14"/>
            <p:cNvSpPr>
              <a:spLocks noChangeShapeType="1"/>
            </p:cNvSpPr>
            <p:nvPr/>
          </p:nvSpPr>
          <p:spPr bwMode="auto">
            <a:xfrm>
              <a:off x="1858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878046" y="2162949"/>
            <a:ext cx="1189040" cy="833438"/>
            <a:chOff x="2302" y="1552"/>
            <a:chExt cx="749" cy="525"/>
          </a:xfrm>
        </p:grpSpPr>
        <p:sp>
          <p:nvSpPr>
            <p:cNvPr id="138250" name="Text Box 10"/>
            <p:cNvSpPr txBox="1">
              <a:spLocks noChangeArrowheads="1"/>
            </p:cNvSpPr>
            <p:nvPr/>
          </p:nvSpPr>
          <p:spPr bwMode="auto">
            <a:xfrm>
              <a:off x="2302" y="1552"/>
              <a:ext cx="74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/>
                <a:t>Genaue</a:t>
              </a:r>
            </a:p>
            <a:p>
              <a:pPr algn="l"/>
              <a:r>
                <a:rPr lang="de-DE" sz="1400" b="1"/>
                <a:t>Modellierung</a:t>
              </a:r>
            </a:p>
          </p:txBody>
        </p:sp>
        <p:sp>
          <p:nvSpPr>
            <p:cNvPr id="138255" name="Line 15"/>
            <p:cNvSpPr>
              <a:spLocks noChangeShapeType="1"/>
            </p:cNvSpPr>
            <p:nvPr/>
          </p:nvSpPr>
          <p:spPr bwMode="auto">
            <a:xfrm>
              <a:off x="2610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3808450" y="3097669"/>
            <a:ext cx="17806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2563" indent="-182563">
              <a:buFontTx/>
              <a:buChar char="•"/>
            </a:pPr>
            <a:r>
              <a:rPr lang="de-DE"/>
              <a:t>Interview</a:t>
            </a:r>
          </a:p>
          <a:p>
            <a:pPr marL="182563" indent="-182563">
              <a:buFontTx/>
              <a:buChar char="•"/>
            </a:pPr>
            <a:r>
              <a:rPr lang="de-DE"/>
              <a:t>Begriffsanalyse</a:t>
            </a:r>
          </a:p>
          <a:p>
            <a:pPr marL="182563" indent="-182563">
              <a:buFontTx/>
              <a:buChar char="•"/>
            </a:pPr>
            <a:r>
              <a:rPr lang="de-DE"/>
              <a:t>Brainstorming</a:t>
            </a:r>
          </a:p>
          <a:p>
            <a:pPr marL="182563" indent="-182563">
              <a:buFontTx/>
              <a:buChar char="•"/>
            </a:pPr>
            <a:r>
              <a:rPr lang="de-DE"/>
              <a:t>Dokumenten-</a:t>
            </a:r>
            <a:br>
              <a:rPr lang="de-DE"/>
            </a:br>
            <a:r>
              <a:rPr lang="de-DE"/>
              <a:t>analyse</a:t>
            </a:r>
          </a:p>
          <a:p>
            <a:pPr marL="182563" indent="-182563">
              <a:buFontTx/>
              <a:buChar char="•"/>
            </a:pPr>
            <a:r>
              <a:rPr lang="de-DE"/>
              <a:t>…</a:t>
            </a: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5981739" y="3088145"/>
            <a:ext cx="1366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/>
              <a:t> ERM</a:t>
            </a:r>
          </a:p>
          <a:p>
            <a:pPr algn="l">
              <a:buFontTx/>
              <a:buChar char="•"/>
            </a:pPr>
            <a:r>
              <a:rPr lang="de-DE"/>
              <a:t> NIAM</a:t>
            </a:r>
          </a:p>
          <a:p>
            <a:pPr algn="l">
              <a:buFontTx/>
              <a:buChar char="•"/>
            </a:pPr>
            <a:r>
              <a:rPr lang="de-DE"/>
              <a:t> EXPRESS-G</a:t>
            </a:r>
          </a:p>
          <a:p>
            <a:pPr algn="l">
              <a:buFontTx/>
              <a:buChar char="•"/>
            </a:pPr>
            <a:r>
              <a:rPr lang="de-DE"/>
              <a:t> IDEF1X</a:t>
            </a:r>
          </a:p>
          <a:p>
            <a:pPr algn="l">
              <a:buFontTx/>
              <a:buChar char="•"/>
            </a:pPr>
            <a:r>
              <a:rPr lang="de-DE"/>
              <a:t> STEP</a:t>
            </a:r>
          </a:p>
          <a:p>
            <a:pPr algn="l">
              <a:buFontTx/>
              <a:buChar char="•"/>
            </a:pPr>
            <a:r>
              <a:rPr lang="de-DE"/>
              <a:t> UML</a:t>
            </a:r>
          </a:p>
          <a:p>
            <a:pPr algn="l">
              <a:buFontTx/>
              <a:buChar char="•"/>
            </a:pPr>
            <a:r>
              <a:rPr lang="de-DE"/>
              <a:t> ...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>
            <a:off x="8470938" y="3569368"/>
            <a:ext cx="0" cy="165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38259" name="Text Box 19"/>
          <p:cNvSpPr txBox="1">
            <a:spLocks noChangeArrowheads="1"/>
          </p:cNvSpPr>
          <p:nvPr/>
        </p:nvSpPr>
        <p:spPr bwMode="auto">
          <a:xfrm>
            <a:off x="8494750" y="3224669"/>
            <a:ext cx="193277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/>
              <a:t> Hierarchisch</a:t>
            </a:r>
          </a:p>
          <a:p>
            <a:pPr algn="l">
              <a:buFontTx/>
              <a:buChar char="•"/>
            </a:pPr>
            <a:r>
              <a:rPr lang="de-DE"/>
              <a:t> Netzwerk</a:t>
            </a:r>
          </a:p>
          <a:p>
            <a:pPr algn="l">
              <a:buFontTx/>
              <a:buChar char="•"/>
            </a:pPr>
            <a:r>
              <a:rPr lang="de-DE"/>
              <a:t> Relational</a:t>
            </a:r>
          </a:p>
          <a:p>
            <a:pPr algn="l">
              <a:buFontTx/>
              <a:buChar char="•"/>
            </a:pPr>
            <a:r>
              <a:rPr lang="de-DE"/>
              <a:t> Objekt-orientiert</a:t>
            </a:r>
          </a:p>
          <a:p>
            <a:pPr algn="l">
              <a:buFontTx/>
              <a:buChar char="•"/>
            </a:pPr>
            <a:r>
              <a:rPr lang="de-DE" b="1"/>
              <a:t> </a:t>
            </a:r>
            <a:r>
              <a:rPr lang="de-DE"/>
              <a:t>XML</a:t>
            </a:r>
          </a:p>
          <a:p>
            <a:pPr algn="l">
              <a:buFontTx/>
              <a:buChar char="•"/>
            </a:pPr>
            <a:r>
              <a:rPr lang="de-DE"/>
              <a:t> …</a:t>
            </a: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10527890" y="3228461"/>
            <a:ext cx="11638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5738" indent="-185738">
              <a:buFontTx/>
              <a:buChar char="•"/>
            </a:pPr>
            <a:r>
              <a:rPr lang="de-DE"/>
              <a:t>DB2</a:t>
            </a:r>
          </a:p>
          <a:p>
            <a:pPr marL="185738" indent="-185738">
              <a:buFontTx/>
              <a:buChar char="•"/>
            </a:pPr>
            <a:r>
              <a:rPr lang="de-DE"/>
              <a:t>Informix</a:t>
            </a:r>
          </a:p>
          <a:p>
            <a:pPr marL="185738" indent="-185738">
              <a:buFontTx/>
              <a:buChar char="•"/>
            </a:pPr>
            <a:r>
              <a:rPr lang="de-DE"/>
              <a:t>ORACLE</a:t>
            </a:r>
          </a:p>
          <a:p>
            <a:pPr marL="185738" indent="-185738">
              <a:buFontTx/>
              <a:buChar char="•"/>
            </a:pPr>
            <a:r>
              <a:rPr lang="de-DE"/>
              <a:t>Postgres</a:t>
            </a:r>
          </a:p>
          <a:p>
            <a:pPr marL="185738" indent="-185738">
              <a:buFontTx/>
              <a:buChar char="•"/>
            </a:pPr>
            <a:r>
              <a:rPr lang="de-DE"/>
              <a:t>mySQL</a:t>
            </a:r>
          </a:p>
          <a:p>
            <a:pPr marL="185738" indent="-185738">
              <a:buFontTx/>
              <a:buChar char="•"/>
            </a:pPr>
            <a:r>
              <a:rPr lang="de-DE"/>
              <a:t>...</a:t>
            </a:r>
          </a:p>
        </p:txBody>
      </p:sp>
      <p:sp>
        <p:nvSpPr>
          <p:cNvPr id="138261" name="AutoShape 21"/>
          <p:cNvSpPr>
            <a:spLocks noChangeArrowheads="1"/>
          </p:cNvSpPr>
          <p:nvPr/>
        </p:nvSpPr>
        <p:spPr bwMode="auto">
          <a:xfrm>
            <a:off x="6202718" y="4894387"/>
            <a:ext cx="1877076" cy="466974"/>
          </a:xfrm>
          <a:prstGeom prst="leftArrow">
            <a:avLst>
              <a:gd name="adj1" fmla="val 67741"/>
              <a:gd name="adj2" fmla="val 89391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de-DE" sz="1600"/>
              <a:t>DBMS unabhängig</a:t>
            </a:r>
          </a:p>
        </p:txBody>
      </p:sp>
      <p:sp>
        <p:nvSpPr>
          <p:cNvPr id="138262" name="AutoShape 22"/>
          <p:cNvSpPr>
            <a:spLocks noChangeArrowheads="1"/>
          </p:cNvSpPr>
          <p:nvPr/>
        </p:nvSpPr>
        <p:spPr bwMode="auto">
          <a:xfrm>
            <a:off x="8548726" y="4821904"/>
            <a:ext cx="1935163" cy="611940"/>
          </a:xfrm>
          <a:prstGeom prst="rightArrow">
            <a:avLst>
              <a:gd name="adj1" fmla="val 51870"/>
              <a:gd name="adj2" fmla="val 67722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r"/>
            <a:r>
              <a:rPr lang="de-DE" sz="1600"/>
              <a:t>DBMS abhängig</a:t>
            </a:r>
          </a:p>
        </p:txBody>
      </p:sp>
      <p:sp>
        <p:nvSpPr>
          <p:cNvPr id="138263" name="Text Box 23"/>
          <p:cNvSpPr txBox="1">
            <a:spLocks noChangeArrowheads="1"/>
          </p:cNvSpPr>
          <p:nvPr/>
        </p:nvSpPr>
        <p:spPr bwMode="auto">
          <a:xfrm>
            <a:off x="5928557" y="5382137"/>
            <a:ext cx="1687512" cy="517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konzeptueller DB </a:t>
            </a:r>
          </a:p>
          <a:p>
            <a:r>
              <a:rPr lang="de-DE" sz="1400" b="1">
                <a:solidFill>
                  <a:schemeClr val="bg1"/>
                </a:solidFill>
              </a:rPr>
              <a:t>Schema Entwurf</a:t>
            </a:r>
          </a:p>
        </p:txBody>
      </p:sp>
      <p:sp>
        <p:nvSpPr>
          <p:cNvPr id="138264" name="Rectangle 24"/>
          <p:cNvSpPr>
            <a:spLocks noChangeArrowheads="1"/>
          </p:cNvSpPr>
          <p:nvPr/>
        </p:nvSpPr>
        <p:spPr bwMode="auto">
          <a:xfrm>
            <a:off x="8091096" y="5382137"/>
            <a:ext cx="1508125" cy="5175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Logischer</a:t>
            </a:r>
          </a:p>
          <a:p>
            <a:r>
              <a:rPr lang="de-DE" sz="1400" b="1">
                <a:solidFill>
                  <a:schemeClr val="bg1"/>
                </a:solidFill>
              </a:rPr>
              <a:t>Schemaentwurf</a:t>
            </a:r>
          </a:p>
        </p:txBody>
      </p:sp>
      <p:sp>
        <p:nvSpPr>
          <p:cNvPr id="138265" name="Rectangle 25"/>
          <p:cNvSpPr>
            <a:spLocks noChangeArrowheads="1"/>
          </p:cNvSpPr>
          <p:nvPr/>
        </p:nvSpPr>
        <p:spPr bwMode="auto">
          <a:xfrm>
            <a:off x="10112799" y="5373116"/>
            <a:ext cx="1508125" cy="517525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>
                <a:solidFill>
                  <a:schemeClr val="bg1"/>
                </a:solidFill>
              </a:rPr>
              <a:t>Physischer</a:t>
            </a:r>
            <a:endParaRPr lang="de-DE" sz="1400" b="1">
              <a:solidFill>
                <a:schemeClr val="bg1"/>
              </a:solidFill>
            </a:endParaRPr>
          </a:p>
          <a:p>
            <a:r>
              <a:rPr lang="de-DE" sz="1400" b="1">
                <a:solidFill>
                  <a:schemeClr val="bg1"/>
                </a:solidFill>
              </a:rPr>
              <a:t>Schemaentwurf</a:t>
            </a:r>
          </a:p>
        </p:txBody>
      </p:sp>
      <p:sp>
        <p:nvSpPr>
          <p:cNvPr id="138266" name="Oval 26"/>
          <p:cNvSpPr>
            <a:spLocks noChangeArrowheads="1"/>
          </p:cNvSpPr>
          <p:nvPr/>
        </p:nvSpPr>
        <p:spPr bwMode="auto">
          <a:xfrm>
            <a:off x="8198846" y="2465307"/>
            <a:ext cx="1375802" cy="78530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08000" anchor="t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Konzeptuelles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Schema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38267" name="AutoShape 27"/>
          <p:cNvSpPr>
            <a:spLocks noChangeArrowheads="1"/>
          </p:cNvSpPr>
          <p:nvPr/>
        </p:nvSpPr>
        <p:spPr bwMode="auto">
          <a:xfrm>
            <a:off x="10575495" y="2553951"/>
            <a:ext cx="673100" cy="608012"/>
          </a:xfrm>
          <a:prstGeom prst="can">
            <a:avLst>
              <a:gd name="adj" fmla="val 25000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>
                <a:solidFill>
                  <a:schemeClr val="bg1"/>
                </a:solidFill>
              </a:rPr>
              <a:t>DB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56700D-8A87-7546-9818-7B5E3AB0C7C9}"/>
              </a:ext>
            </a:extLst>
          </p:cNvPr>
          <p:cNvSpPr/>
          <p:nvPr/>
        </p:nvSpPr>
        <p:spPr>
          <a:xfrm>
            <a:off x="9870552" y="1480197"/>
            <a:ext cx="2820154" cy="4492585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6A049C-BEF2-B8CD-90D3-511674F9D9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230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Effiziente Evaluierung einer Anfrage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Plz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8800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9099;</a:t>
            </a:r>
          </a:p>
          <a:p>
            <a:pPr lvl="1"/>
            <a:r>
              <a:rPr lang="de-DE" dirty="0"/>
              <a:t>Auswertung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Sortierung der Tabelle Kunden auf der Platte (nach </a:t>
            </a:r>
            <a:r>
              <a:rPr lang="de-DE" dirty="0" err="1"/>
              <a:t>Plz</a:t>
            </a:r>
            <a:r>
              <a:rPr lang="de-DE" dirty="0"/>
              <a:t>)</a:t>
            </a:r>
          </a:p>
          <a:p>
            <a:pPr lvl="3"/>
            <a:r>
              <a:rPr lang="de-DE" dirty="0">
                <a:solidFill>
                  <a:schemeClr val="accent2"/>
                </a:solidFill>
              </a:rPr>
              <a:t>Effizienter Sortieralgorithmus</a:t>
            </a:r>
            <a:r>
              <a:rPr lang="de-DE" dirty="0"/>
              <a:t> benötigt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Suche Startpunkt, an dem PLZ ≥8800</a:t>
            </a:r>
          </a:p>
          <a:p>
            <a:pPr marL="1140615" lvl="3" indent="-342900"/>
            <a:r>
              <a:rPr lang="de-DE" dirty="0"/>
              <a:t>Binärsuche für Effizienz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Scanne Datensätze, bis </a:t>
            </a:r>
            <a:r>
              <a:rPr lang="de-DE" dirty="0" err="1"/>
              <a:t>Plz</a:t>
            </a:r>
            <a:r>
              <a:rPr lang="de-DE" dirty="0"/>
              <a:t> &gt; 9099</a:t>
            </a:r>
          </a:p>
          <a:p>
            <a:pPr lvl="3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40</a:t>
            </a:fld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1342682" y="5341185"/>
            <a:ext cx="22921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k</a:t>
            </a:r>
            <a:r>
              <a:rPr lang="de-DE" sz="1400" dirty="0"/>
              <a:t>* </a:t>
            </a:r>
            <a:r>
              <a:rPr lang="de-DE" sz="1400" dirty="0" err="1"/>
              <a:t>denotiert</a:t>
            </a:r>
            <a:r>
              <a:rPr lang="de-DE" sz="1400" dirty="0"/>
              <a:t> einen Datensatz mit Suchschlüssel </a:t>
            </a:r>
            <a:r>
              <a:rPr lang="de-DE" sz="1400" dirty="0" err="1"/>
              <a:t>k</a:t>
            </a:r>
            <a:r>
              <a:rPr lang="de-DE" sz="1400" dirty="0"/>
              <a:t> (hier </a:t>
            </a:r>
            <a:r>
              <a:rPr lang="de-DE" sz="1400" dirty="0" err="1"/>
              <a:t>Plz</a:t>
            </a:r>
            <a:r>
              <a:rPr lang="de-DE" sz="1400" dirty="0"/>
              <a:t>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FBF8A-966D-284F-C32D-C1CF135AC8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E62D75F-7F32-1215-B7FA-AB543BDD8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748F69-7B95-751D-9992-AEF4364A4827}"/>
              </a:ext>
            </a:extLst>
          </p:cNvPr>
          <p:cNvSpPr txBox="1"/>
          <p:nvPr/>
        </p:nvSpPr>
        <p:spPr>
          <a:xfrm>
            <a:off x="4056098" y="5277706"/>
            <a:ext cx="7780976" cy="65017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/>
              <a:t>4104*</a:t>
            </a:r>
          </a:p>
          <a:p>
            <a:pPr>
              <a:lnSpc>
                <a:spcPct val="110000"/>
              </a:lnSpc>
            </a:pPr>
            <a:r>
              <a:rPr lang="en-GB" dirty="0"/>
              <a:t>4123*</a:t>
            </a:r>
          </a:p>
          <a:p>
            <a:pPr>
              <a:lnSpc>
                <a:spcPct val="110000"/>
              </a:lnSpc>
            </a:pPr>
            <a:r>
              <a:rPr lang="en-GB" dirty="0"/>
              <a:t>4222*</a:t>
            </a:r>
          </a:p>
          <a:p>
            <a:pPr>
              <a:lnSpc>
                <a:spcPct val="110000"/>
              </a:lnSpc>
            </a:pPr>
            <a:r>
              <a:rPr lang="en-GB" dirty="0"/>
              <a:t>4450*</a:t>
            </a:r>
          </a:p>
          <a:p>
            <a:pPr>
              <a:lnSpc>
                <a:spcPct val="110000"/>
              </a:lnSpc>
            </a:pPr>
            <a:r>
              <a:rPr lang="en-GB" dirty="0"/>
              <a:t>4528*</a:t>
            </a:r>
          </a:p>
          <a:p>
            <a:pPr>
              <a:lnSpc>
                <a:spcPct val="110000"/>
              </a:lnSpc>
            </a:pPr>
            <a:r>
              <a:rPr lang="en-GB" dirty="0"/>
              <a:t>5012*</a:t>
            </a:r>
          </a:p>
          <a:p>
            <a:pPr>
              <a:lnSpc>
                <a:spcPct val="110000"/>
              </a:lnSpc>
            </a:pPr>
            <a:r>
              <a:rPr lang="en-GB" dirty="0"/>
              <a:t>6330*</a:t>
            </a:r>
          </a:p>
          <a:p>
            <a:pPr>
              <a:lnSpc>
                <a:spcPct val="110000"/>
              </a:lnSpc>
            </a:pPr>
            <a:r>
              <a:rPr lang="en-GB" dirty="0"/>
              <a:t>6423*</a:t>
            </a:r>
          </a:p>
          <a:p>
            <a:pPr>
              <a:lnSpc>
                <a:spcPct val="110000"/>
              </a:lnSpc>
            </a:pPr>
            <a:r>
              <a:rPr lang="en-GB" dirty="0"/>
              <a:t>8050*</a:t>
            </a:r>
          </a:p>
          <a:p>
            <a:pPr>
              <a:lnSpc>
                <a:spcPct val="110000"/>
              </a:lnSpc>
            </a:pPr>
            <a:r>
              <a:rPr lang="en-GB" dirty="0"/>
              <a:t>8105*</a:t>
            </a:r>
          </a:p>
          <a:p>
            <a:pPr>
              <a:lnSpc>
                <a:spcPct val="110000"/>
              </a:lnSpc>
            </a:pPr>
            <a:r>
              <a:rPr lang="en-GB" dirty="0"/>
              <a:t>8180*</a:t>
            </a:r>
          </a:p>
          <a:p>
            <a:pPr>
              <a:lnSpc>
                <a:spcPct val="110000"/>
              </a:lnSpc>
            </a:pPr>
            <a:r>
              <a:rPr lang="en-GB" dirty="0"/>
              <a:t>8245*</a:t>
            </a:r>
          </a:p>
          <a:p>
            <a:pPr>
              <a:lnSpc>
                <a:spcPct val="110000"/>
              </a:lnSpc>
            </a:pPr>
            <a:r>
              <a:rPr lang="en-GB" dirty="0"/>
              <a:t>8280*</a:t>
            </a:r>
          </a:p>
          <a:p>
            <a:pPr>
              <a:lnSpc>
                <a:spcPct val="110000"/>
              </a:lnSpc>
            </a:pPr>
            <a:r>
              <a:rPr lang="en-GB" dirty="0"/>
              <a:t>8406*</a:t>
            </a:r>
          </a:p>
          <a:p>
            <a:pPr>
              <a:lnSpc>
                <a:spcPct val="110000"/>
              </a:lnSpc>
            </a:pPr>
            <a:r>
              <a:rPr lang="en-GB" dirty="0"/>
              <a:t>8570*</a:t>
            </a:r>
          </a:p>
          <a:p>
            <a:pPr>
              <a:lnSpc>
                <a:spcPct val="110000"/>
              </a:lnSpc>
            </a:pPr>
            <a:r>
              <a:rPr lang="en-GB" dirty="0"/>
              <a:t>8600*</a:t>
            </a:r>
          </a:p>
          <a:p>
            <a:pPr>
              <a:lnSpc>
                <a:spcPct val="110000"/>
              </a:lnSpc>
            </a:pPr>
            <a:r>
              <a:rPr lang="en-GB" dirty="0"/>
              <a:t>8604*</a:t>
            </a:r>
          </a:p>
          <a:p>
            <a:pPr>
              <a:lnSpc>
                <a:spcPct val="110000"/>
              </a:lnSpc>
            </a:pPr>
            <a:r>
              <a:rPr lang="en-GB" dirty="0"/>
              <a:t>8700*</a:t>
            </a:r>
          </a:p>
          <a:p>
            <a:pPr>
              <a:lnSpc>
                <a:spcPct val="110000"/>
              </a:lnSpc>
            </a:pPr>
            <a:r>
              <a:rPr lang="en-GB" dirty="0"/>
              <a:t>8808*</a:t>
            </a:r>
          </a:p>
          <a:p>
            <a:pPr>
              <a:lnSpc>
                <a:spcPct val="110000"/>
              </a:lnSpc>
            </a:pPr>
            <a:r>
              <a:rPr lang="en-GB" dirty="0"/>
              <a:t>8887*</a:t>
            </a:r>
          </a:p>
          <a:p>
            <a:pPr>
              <a:lnSpc>
                <a:spcPct val="110000"/>
              </a:lnSpc>
            </a:pPr>
            <a:r>
              <a:rPr lang="en-GB" dirty="0"/>
              <a:t>8910*</a:t>
            </a:r>
          </a:p>
          <a:p>
            <a:pPr>
              <a:lnSpc>
                <a:spcPct val="110000"/>
              </a:lnSpc>
            </a:pPr>
            <a:r>
              <a:rPr lang="en-GB" dirty="0"/>
              <a:t>8953*</a:t>
            </a:r>
          </a:p>
          <a:p>
            <a:pPr>
              <a:lnSpc>
                <a:spcPct val="110000"/>
              </a:lnSpc>
            </a:pPr>
            <a:r>
              <a:rPr lang="en-GB" dirty="0"/>
              <a:t>9016*</a:t>
            </a:r>
          </a:p>
          <a:p>
            <a:pPr>
              <a:lnSpc>
                <a:spcPct val="110000"/>
              </a:lnSpc>
            </a:pPr>
            <a:r>
              <a:rPr lang="en-GB" dirty="0"/>
              <a:t>9200*</a:t>
            </a:r>
          </a:p>
          <a:p>
            <a:pPr>
              <a:lnSpc>
                <a:spcPct val="110000"/>
              </a:lnSpc>
            </a:pPr>
            <a:r>
              <a:rPr lang="en-GB" dirty="0"/>
              <a:t>9532*</a:t>
            </a: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92FB1C8D-1209-FC0B-6124-AB9995A4073E}"/>
              </a:ext>
            </a:extLst>
          </p:cNvPr>
          <p:cNvCxnSpPr>
            <a:cxnSpLocks/>
          </p:cNvCxnSpPr>
          <p:nvPr/>
        </p:nvCxnSpPr>
        <p:spPr>
          <a:xfrm>
            <a:off x="6476233" y="4459027"/>
            <a:ext cx="1123200" cy="817322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>
            <a:extLst>
              <a:ext uri="{FF2B5EF4-FFF2-40B4-BE49-F238E27FC236}">
                <a16:creationId xmlns:a16="http://schemas.microsoft.com/office/drawing/2014/main" id="{E7307FEE-FB41-BF2E-F17B-1ED7BF1F045B}"/>
              </a:ext>
            </a:extLst>
          </p:cNvPr>
          <p:cNvCxnSpPr>
            <a:cxnSpLocks/>
          </p:cNvCxnSpPr>
          <p:nvPr/>
        </p:nvCxnSpPr>
        <p:spPr>
          <a:xfrm rot="-2280000">
            <a:off x="7794156" y="4718348"/>
            <a:ext cx="1404000" cy="1116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>
            <a:extLst>
              <a:ext uri="{FF2B5EF4-FFF2-40B4-BE49-F238E27FC236}">
                <a16:creationId xmlns:a16="http://schemas.microsoft.com/office/drawing/2014/main" id="{3D0669BA-373C-5B5A-614A-8D0C4D11831B}"/>
              </a:ext>
            </a:extLst>
          </p:cNvPr>
          <p:cNvCxnSpPr>
            <a:cxnSpLocks/>
          </p:cNvCxnSpPr>
          <p:nvPr/>
        </p:nvCxnSpPr>
        <p:spPr>
          <a:xfrm rot="-2280000">
            <a:off x="9486609" y="5001044"/>
            <a:ext cx="684000" cy="540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AF2758AF-A242-9563-4E1D-FD10D27CF54F}"/>
              </a:ext>
            </a:extLst>
          </p:cNvPr>
          <p:cNvCxnSpPr>
            <a:cxnSpLocks/>
          </p:cNvCxnSpPr>
          <p:nvPr/>
        </p:nvCxnSpPr>
        <p:spPr>
          <a:xfrm rot="2280000" flipH="1">
            <a:off x="9741560" y="5091043"/>
            <a:ext cx="432000" cy="360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2C18B56-8AC9-5676-7881-4010888BFF4D}"/>
              </a:ext>
            </a:extLst>
          </p:cNvPr>
          <p:cNvCxnSpPr>
            <a:cxnSpLocks/>
          </p:cNvCxnSpPr>
          <p:nvPr/>
        </p:nvCxnSpPr>
        <p:spPr>
          <a:xfrm>
            <a:off x="9634966" y="5934143"/>
            <a:ext cx="720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1095EC-99C0-A710-E78C-EA3C42BAB5C5}"/>
              </a:ext>
            </a:extLst>
          </p:cNvPr>
          <p:cNvCxnSpPr/>
          <p:nvPr/>
        </p:nvCxnSpPr>
        <p:spPr>
          <a:xfrm flipV="1">
            <a:off x="9634966" y="5844312"/>
            <a:ext cx="0" cy="17480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FD756299-0109-276F-841D-E113BFDDFC5D}"/>
              </a:ext>
            </a:extLst>
          </p:cNvPr>
          <p:cNvSpPr txBox="1"/>
          <p:nvPr/>
        </p:nvSpPr>
        <p:spPr>
          <a:xfrm>
            <a:off x="9676530" y="5961575"/>
            <a:ext cx="61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FAA229-8DDE-B71E-C9BF-CD916D8C03CB}"/>
                  </a:ext>
                </a:extLst>
              </p:cNvPr>
              <p:cNvSpPr txBox="1"/>
              <p:nvPr/>
            </p:nvSpPr>
            <p:spPr>
              <a:xfrm>
                <a:off x="7247791" y="1668219"/>
                <a:ext cx="4578305" cy="230832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binarySearch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𝑙𝑖𝑠𝑡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𝑖𝑑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i="1">
                            <a:latin typeface="Cambria Math" panose="02040503050406030204" pitchFamily="18" charset="0"/>
                          </a:rPr>
                          <m:t>𝑙𝑖𝑠𝑡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𝑙𝑒𝑛𝑔𝑡h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if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𝑙𝑖𝑠𝑡</m:t>
                    </m:r>
                    <m:d>
                      <m:dPr>
                        <m:begChr m:val="["/>
                        <m:endChr m:val="]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𝑚𝑖𝑑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return</a:t>
                </a:r>
                <a:r>
                  <a:rPr lang="de-DE" b="1" dirty="0"/>
                  <a:t> </a:t>
                </a:r>
                <a:r>
                  <a:rPr lang="de-DE" dirty="0"/>
                  <a:t>reference to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𝑙𝑖𝑠𝑡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𝑚𝑖𝑑</m:t>
                        </m:r>
                      </m:e>
                    </m:d>
                  </m:oMath>
                </a14:m>
                <a:endParaRPr lang="de-DE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else</a:t>
                </a:r>
                <a:r>
                  <a:rPr lang="de-DE" b="1" dirty="0"/>
                  <a:t> 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𝑙𝑖𝑠𝑡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𝑚𝑖𝑑</m:t>
                        </m:r>
                      </m:e>
                    </m:d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binarySearc</m:t>
                    </m:r>
                    <m:r>
                      <m:rPr>
                        <m:sty m:val="p"/>
                      </m:rPr>
                      <a:rPr lang="de-DE" i="0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𝑖𝑠𝑡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𝑚𝑖𝑑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+1: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𝑒𝑛𝑑</m:t>
                            </m:r>
                          </m:e>
                        </m:d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else</a:t>
                </a:r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0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binarySearc</m:t>
                    </m:r>
                    <m:r>
                      <m:rPr>
                        <m:sty m:val="p"/>
                      </m:rPr>
                      <a:rPr lang="de-DE" i="0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𝑖𝑠𝑡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𝑠𝑡𝑎𝑟𝑡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: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𝑚𝑖𝑑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</m: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8FAA229-8DDE-B71E-C9BF-CD916D8C03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7791" y="1668219"/>
                <a:ext cx="4578305" cy="230832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9203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Geordnete Dateien und binäre Suche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pPr>
                  <a:buClr>
                    <a:schemeClr val="accent1"/>
                  </a:buClr>
                  <a:buFont typeface="Wingdings" charset="2"/>
                  <a:buChar char="ü"/>
                </a:pPr>
                <a:r>
                  <a:rPr lang="de-DE" dirty="0"/>
                  <a:t>Sequentieller Zugriff während der Scan-Phase</a:t>
                </a:r>
              </a:p>
              <a:p>
                <a:pPr>
                  <a:buClr>
                    <a:schemeClr val="accent1"/>
                  </a:buClr>
                  <a:buFont typeface="Wingdings" charset="2"/>
                  <a:buChar char="ü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𝑇𝑢𝑝𝑒𝑙</m:t>
                            </m:r>
                          </m:e>
                        </m:d>
                      </m:e>
                    </m:func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während der Such-Phase + entsprechende Tupel während der Scan-Phase lesen (statt insgesamt alle bei unsortierten Datensätzen; plus natürlich Sortieraufwand)</a:t>
                </a:r>
              </a:p>
              <a:p>
                <a:pPr>
                  <a:buClr>
                    <a:srgbClr val="FFC000"/>
                  </a:buClr>
                  <a:buSzPct val="100000"/>
                  <a:buFont typeface="STIXGeneral-Regular"/>
                  <a:buChar char="✗"/>
                </a:pPr>
                <a:r>
                  <a:rPr lang="de-DE" dirty="0"/>
                  <a:t>Für jeden Zugriff während der Such-Phase eine Seite</a:t>
                </a:r>
              </a:p>
              <a:p>
                <a:pPr lvl="1"/>
                <a:r>
                  <a:rPr lang="de-DE" dirty="0"/>
                  <a:t>Weite Sprünge sind die Idee der binären Suche, daher Datensätze während der Suche vermutlich nicht auf einer Seite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770" t="-2985" r="-17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41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8F73C96-9749-FCD1-8806-8B78CD9972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651DE56-CFA7-5A7A-6132-DEE31DAFF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421C2F-6BA7-BB3C-B442-936E21C691F4}"/>
              </a:ext>
            </a:extLst>
          </p:cNvPr>
          <p:cNvSpPr txBox="1"/>
          <p:nvPr/>
        </p:nvSpPr>
        <p:spPr>
          <a:xfrm>
            <a:off x="4056098" y="5277706"/>
            <a:ext cx="7780976" cy="65017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GB" dirty="0"/>
              <a:t>4104*</a:t>
            </a:r>
          </a:p>
          <a:p>
            <a:pPr>
              <a:lnSpc>
                <a:spcPct val="110000"/>
              </a:lnSpc>
            </a:pPr>
            <a:r>
              <a:rPr lang="en-GB" dirty="0"/>
              <a:t>4123*</a:t>
            </a:r>
          </a:p>
          <a:p>
            <a:pPr>
              <a:lnSpc>
                <a:spcPct val="110000"/>
              </a:lnSpc>
            </a:pPr>
            <a:r>
              <a:rPr lang="en-GB" dirty="0"/>
              <a:t>4222*</a:t>
            </a:r>
          </a:p>
          <a:p>
            <a:pPr>
              <a:lnSpc>
                <a:spcPct val="110000"/>
              </a:lnSpc>
            </a:pPr>
            <a:r>
              <a:rPr lang="en-GB" dirty="0"/>
              <a:t>4450*</a:t>
            </a:r>
          </a:p>
          <a:p>
            <a:pPr>
              <a:lnSpc>
                <a:spcPct val="110000"/>
              </a:lnSpc>
            </a:pPr>
            <a:r>
              <a:rPr lang="en-GB" dirty="0"/>
              <a:t>4528*</a:t>
            </a:r>
          </a:p>
          <a:p>
            <a:pPr>
              <a:lnSpc>
                <a:spcPct val="110000"/>
              </a:lnSpc>
            </a:pPr>
            <a:r>
              <a:rPr lang="en-GB" dirty="0"/>
              <a:t>5012*</a:t>
            </a:r>
          </a:p>
          <a:p>
            <a:pPr>
              <a:lnSpc>
                <a:spcPct val="110000"/>
              </a:lnSpc>
            </a:pPr>
            <a:r>
              <a:rPr lang="en-GB" dirty="0"/>
              <a:t>6330*</a:t>
            </a:r>
          </a:p>
          <a:p>
            <a:pPr>
              <a:lnSpc>
                <a:spcPct val="110000"/>
              </a:lnSpc>
            </a:pPr>
            <a:r>
              <a:rPr lang="en-GB" dirty="0"/>
              <a:t>6423*</a:t>
            </a:r>
          </a:p>
          <a:p>
            <a:pPr>
              <a:lnSpc>
                <a:spcPct val="110000"/>
              </a:lnSpc>
            </a:pPr>
            <a:r>
              <a:rPr lang="en-GB" dirty="0"/>
              <a:t>8050*</a:t>
            </a:r>
          </a:p>
          <a:p>
            <a:pPr>
              <a:lnSpc>
                <a:spcPct val="110000"/>
              </a:lnSpc>
            </a:pPr>
            <a:r>
              <a:rPr lang="en-GB" dirty="0"/>
              <a:t>8105*</a:t>
            </a:r>
          </a:p>
          <a:p>
            <a:pPr>
              <a:lnSpc>
                <a:spcPct val="110000"/>
              </a:lnSpc>
            </a:pPr>
            <a:r>
              <a:rPr lang="en-GB" dirty="0"/>
              <a:t>8180*</a:t>
            </a:r>
          </a:p>
          <a:p>
            <a:pPr>
              <a:lnSpc>
                <a:spcPct val="110000"/>
              </a:lnSpc>
            </a:pPr>
            <a:r>
              <a:rPr lang="en-GB" dirty="0"/>
              <a:t>8245*</a:t>
            </a:r>
          </a:p>
          <a:p>
            <a:pPr>
              <a:lnSpc>
                <a:spcPct val="110000"/>
              </a:lnSpc>
            </a:pPr>
            <a:r>
              <a:rPr lang="en-GB" dirty="0"/>
              <a:t>8280*</a:t>
            </a:r>
          </a:p>
          <a:p>
            <a:pPr>
              <a:lnSpc>
                <a:spcPct val="110000"/>
              </a:lnSpc>
            </a:pPr>
            <a:r>
              <a:rPr lang="en-GB" dirty="0"/>
              <a:t>8406*</a:t>
            </a:r>
          </a:p>
          <a:p>
            <a:pPr>
              <a:lnSpc>
                <a:spcPct val="110000"/>
              </a:lnSpc>
            </a:pPr>
            <a:r>
              <a:rPr lang="en-GB" dirty="0"/>
              <a:t>8570*</a:t>
            </a:r>
          </a:p>
          <a:p>
            <a:pPr>
              <a:lnSpc>
                <a:spcPct val="110000"/>
              </a:lnSpc>
            </a:pPr>
            <a:r>
              <a:rPr lang="en-GB" dirty="0"/>
              <a:t>8600*</a:t>
            </a:r>
          </a:p>
          <a:p>
            <a:pPr>
              <a:lnSpc>
                <a:spcPct val="110000"/>
              </a:lnSpc>
            </a:pPr>
            <a:r>
              <a:rPr lang="en-GB" dirty="0"/>
              <a:t>8604*</a:t>
            </a:r>
          </a:p>
          <a:p>
            <a:pPr>
              <a:lnSpc>
                <a:spcPct val="110000"/>
              </a:lnSpc>
            </a:pPr>
            <a:r>
              <a:rPr lang="en-GB" dirty="0"/>
              <a:t>8700*</a:t>
            </a:r>
          </a:p>
          <a:p>
            <a:pPr>
              <a:lnSpc>
                <a:spcPct val="110000"/>
              </a:lnSpc>
            </a:pPr>
            <a:r>
              <a:rPr lang="en-GB" dirty="0"/>
              <a:t>8808*</a:t>
            </a:r>
          </a:p>
          <a:p>
            <a:pPr>
              <a:lnSpc>
                <a:spcPct val="110000"/>
              </a:lnSpc>
            </a:pPr>
            <a:r>
              <a:rPr lang="en-GB" dirty="0"/>
              <a:t>8887*</a:t>
            </a:r>
          </a:p>
          <a:p>
            <a:pPr>
              <a:lnSpc>
                <a:spcPct val="110000"/>
              </a:lnSpc>
            </a:pPr>
            <a:r>
              <a:rPr lang="en-GB" dirty="0"/>
              <a:t>8910*</a:t>
            </a:r>
          </a:p>
          <a:p>
            <a:pPr>
              <a:lnSpc>
                <a:spcPct val="110000"/>
              </a:lnSpc>
            </a:pPr>
            <a:r>
              <a:rPr lang="en-GB" dirty="0"/>
              <a:t>8953*</a:t>
            </a:r>
          </a:p>
          <a:p>
            <a:pPr>
              <a:lnSpc>
                <a:spcPct val="110000"/>
              </a:lnSpc>
            </a:pPr>
            <a:r>
              <a:rPr lang="en-GB" dirty="0"/>
              <a:t>9016*</a:t>
            </a:r>
          </a:p>
          <a:p>
            <a:pPr>
              <a:lnSpc>
                <a:spcPct val="110000"/>
              </a:lnSpc>
            </a:pPr>
            <a:r>
              <a:rPr lang="en-GB" dirty="0"/>
              <a:t>9200*</a:t>
            </a:r>
          </a:p>
          <a:p>
            <a:pPr>
              <a:lnSpc>
                <a:spcPct val="110000"/>
              </a:lnSpc>
            </a:pPr>
            <a:r>
              <a:rPr lang="en-GB" dirty="0"/>
              <a:t>9532*</a:t>
            </a:r>
          </a:p>
        </p:txBody>
      </p:sp>
      <p:cxnSp>
        <p:nvCxnSpPr>
          <p:cNvPr id="9" name="Curved Connector 8">
            <a:extLst>
              <a:ext uri="{FF2B5EF4-FFF2-40B4-BE49-F238E27FC236}">
                <a16:creationId xmlns:a16="http://schemas.microsoft.com/office/drawing/2014/main" id="{FFEC831F-5CE3-427B-A27D-90B68E495110}"/>
              </a:ext>
            </a:extLst>
          </p:cNvPr>
          <p:cNvCxnSpPr>
            <a:cxnSpLocks/>
          </p:cNvCxnSpPr>
          <p:nvPr/>
        </p:nvCxnSpPr>
        <p:spPr>
          <a:xfrm>
            <a:off x="6476233" y="4459027"/>
            <a:ext cx="1123200" cy="817322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4CE97AC0-1A68-F344-3CEE-71E1E3C1D41A}"/>
              </a:ext>
            </a:extLst>
          </p:cNvPr>
          <p:cNvCxnSpPr>
            <a:cxnSpLocks/>
          </p:cNvCxnSpPr>
          <p:nvPr/>
        </p:nvCxnSpPr>
        <p:spPr>
          <a:xfrm rot="-2280000">
            <a:off x="7794156" y="4718348"/>
            <a:ext cx="1404000" cy="1116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4F50FE9C-BFF2-54EA-6A38-6BFD5FB6B15E}"/>
              </a:ext>
            </a:extLst>
          </p:cNvPr>
          <p:cNvCxnSpPr>
            <a:cxnSpLocks/>
          </p:cNvCxnSpPr>
          <p:nvPr/>
        </p:nvCxnSpPr>
        <p:spPr>
          <a:xfrm rot="-2280000">
            <a:off x="9486609" y="5001044"/>
            <a:ext cx="684000" cy="540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52649170-E371-9CCB-5909-93173A255CF0}"/>
              </a:ext>
            </a:extLst>
          </p:cNvPr>
          <p:cNvCxnSpPr>
            <a:cxnSpLocks/>
          </p:cNvCxnSpPr>
          <p:nvPr/>
        </p:nvCxnSpPr>
        <p:spPr>
          <a:xfrm rot="2280000" flipH="1">
            <a:off x="9741560" y="5091043"/>
            <a:ext cx="432000" cy="360000"/>
          </a:xfrm>
          <a:prstGeom prst="curvedConnector2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CAC163-C590-F967-75BD-084F2CEB25B9}"/>
              </a:ext>
            </a:extLst>
          </p:cNvPr>
          <p:cNvCxnSpPr>
            <a:cxnSpLocks/>
          </p:cNvCxnSpPr>
          <p:nvPr/>
        </p:nvCxnSpPr>
        <p:spPr>
          <a:xfrm>
            <a:off x="9634966" y="5934143"/>
            <a:ext cx="720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7962C71-B329-4414-BB1D-F5F4F8FC33C9}"/>
              </a:ext>
            </a:extLst>
          </p:cNvPr>
          <p:cNvCxnSpPr/>
          <p:nvPr/>
        </p:nvCxnSpPr>
        <p:spPr>
          <a:xfrm flipV="1">
            <a:off x="9634966" y="5844312"/>
            <a:ext cx="0" cy="17480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8042325-02BD-3A2F-6231-B4B1EF6B5496}"/>
              </a:ext>
            </a:extLst>
          </p:cNvPr>
          <p:cNvSpPr txBox="1"/>
          <p:nvPr/>
        </p:nvSpPr>
        <p:spPr>
          <a:xfrm>
            <a:off x="9676530" y="5961575"/>
            <a:ext cx="61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Scan</a:t>
            </a:r>
          </a:p>
        </p:txBody>
      </p:sp>
    </p:spTree>
    <p:extLst>
      <p:ext uri="{BB962C8B-B14F-4D97-AF65-F5344CB8AC3E}">
        <p14:creationId xmlns:p14="http://schemas.microsoft.com/office/powerpoint/2010/main" val="26981063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37DAD-BD67-9348-B322-19059BEC3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Helfen Bäume?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AB6779D-2106-AA4A-A281-AAE3843A1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690037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Suchen innerhalb einer Seite im Hauptspeicher effizient machbar</a:t>
                </a:r>
              </a:p>
              <a:p>
                <a:pPr lvl="1"/>
                <a:r>
                  <a:rPr lang="de-DE" dirty="0"/>
                  <a:t>Ziel: möglichst wenige Seiten aus Sekundärspeicher laden</a:t>
                </a:r>
              </a:p>
              <a:p>
                <a:r>
                  <a:rPr lang="de-DE" dirty="0"/>
                  <a:t>Bäume als Navigationsstruktur</a:t>
                </a:r>
              </a:p>
              <a:p>
                <a:pPr lvl="1"/>
                <a:r>
                  <a:rPr lang="de-DE" dirty="0"/>
                  <a:t>Beispiel Binärbaum </a:t>
                </a:r>
              </a:p>
              <a:p>
                <a:pPr lvl="2"/>
                <a:r>
                  <a:rPr lang="de-DE" dirty="0"/>
                  <a:t>Innere Knoten: Schlüsselwerte</a:t>
                </a:r>
              </a:p>
              <a:p>
                <a:pPr lvl="2"/>
                <a:r>
                  <a:rPr lang="de-DE" dirty="0"/>
                  <a:t>Linker Unterbaum: Alle Schlüsselwerte kleiner</a:t>
                </a:r>
              </a:p>
              <a:p>
                <a:pPr lvl="2"/>
                <a:r>
                  <a:rPr lang="de-DE" dirty="0"/>
                  <a:t>Rechter Unterbaum: Alle Schlüsselwerte größer</a:t>
                </a:r>
              </a:p>
              <a:p>
                <a:pPr lvl="2"/>
                <a:r>
                  <a:rPr lang="de-DE" dirty="0"/>
                  <a:t>Tiefe bei Ausgeglichenheit: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de-DE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log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fName>
                      <m:e>
                        <m:d>
                          <m:d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#</m:t>
                            </m:r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𝑇𝑢𝑝𝑒𝑙</m:t>
                            </m:r>
                          </m:e>
                        </m:d>
                      </m:e>
                    </m:func>
                  </m:oMath>
                </a14:m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FAB6779D-2106-AA4A-A281-AAE3843A1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690037" cy="4240848"/>
              </a:xfrm>
              <a:blipFill>
                <a:blip r:embed="rId4"/>
                <a:stretch>
                  <a:fillRect l="-2044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E7528F-5D86-DE46-9713-353B7932E7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876A76F-5263-E54F-A1AB-E262E0803E1F}" type="slidenum">
              <a:rPr lang="de-DE" smtClean="0"/>
              <a:t>42</a:t>
            </a:fld>
            <a:endParaRPr lang="de-DE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AE29480-1FC1-5341-A6D8-2CB0D7F5BE8A}"/>
              </a:ext>
            </a:extLst>
          </p:cNvPr>
          <p:cNvGrpSpPr/>
          <p:nvPr/>
        </p:nvGrpSpPr>
        <p:grpSpPr>
          <a:xfrm>
            <a:off x="6810689" y="2934804"/>
            <a:ext cx="5020986" cy="2971110"/>
            <a:chOff x="6217709" y="2926052"/>
            <a:chExt cx="5020986" cy="297111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BE00264-293D-004D-BD27-88C88C700C2B}"/>
                </a:ext>
              </a:extLst>
            </p:cNvPr>
            <p:cNvSpPr txBox="1"/>
            <p:nvPr/>
          </p:nvSpPr>
          <p:spPr>
            <a:xfrm>
              <a:off x="8683858" y="2926052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D5ECB7E-006C-5C40-923C-C572C4CA2289}"/>
                </a:ext>
              </a:extLst>
            </p:cNvPr>
            <p:cNvSpPr txBox="1"/>
            <p:nvPr/>
          </p:nvSpPr>
          <p:spPr>
            <a:xfrm>
              <a:off x="7918642" y="4257843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8245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512906-4063-BB41-A764-7C6229BDC462}"/>
                </a:ext>
              </a:extLst>
            </p:cNvPr>
            <p:cNvSpPr txBox="1"/>
            <p:nvPr/>
          </p:nvSpPr>
          <p:spPr>
            <a:xfrm>
              <a:off x="6670604" y="4257843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4450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AC375-7D32-834C-8C85-8F36135312D1}"/>
                </a:ext>
              </a:extLst>
            </p:cNvPr>
            <p:cNvSpPr txBox="1"/>
            <p:nvPr/>
          </p:nvSpPr>
          <p:spPr>
            <a:xfrm>
              <a:off x="6349595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4123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019BBC1-9535-514B-908A-6C4A3991B984}"/>
                </a:ext>
              </a:extLst>
            </p:cNvPr>
            <p:cNvSpPr txBox="1"/>
            <p:nvPr/>
          </p:nvSpPr>
          <p:spPr>
            <a:xfrm>
              <a:off x="6977214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C18492-826B-974C-9FC5-4569DC22640A}"/>
                </a:ext>
              </a:extLst>
            </p:cNvPr>
            <p:cNvSpPr txBox="1"/>
            <p:nvPr/>
          </p:nvSpPr>
          <p:spPr>
            <a:xfrm>
              <a:off x="7604833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8105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3D25579-BE62-5F42-9A54-6EC4CA865331}"/>
                </a:ext>
              </a:extLst>
            </p:cNvPr>
            <p:cNvSpPr txBox="1"/>
            <p:nvPr/>
          </p:nvSpPr>
          <p:spPr>
            <a:xfrm>
              <a:off x="8232453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8406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68A1177-CEDF-CF48-9983-2DA6D7AD003E}"/>
                </a:ext>
              </a:extLst>
            </p:cNvPr>
            <p:cNvSpPr txBox="1"/>
            <p:nvPr/>
          </p:nvSpPr>
          <p:spPr>
            <a:xfrm>
              <a:off x="9135264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79C1B0-654A-8949-8B43-9AF62F2820B8}"/>
                </a:ext>
              </a:extLst>
            </p:cNvPr>
            <p:cNvSpPr txBox="1"/>
            <p:nvPr/>
          </p:nvSpPr>
          <p:spPr>
            <a:xfrm>
              <a:off x="9762883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E93D0C2-86DB-C84D-B048-789FF48C0794}"/>
                </a:ext>
              </a:extLst>
            </p:cNvPr>
            <p:cNvSpPr txBox="1"/>
            <p:nvPr/>
          </p:nvSpPr>
          <p:spPr>
            <a:xfrm>
              <a:off x="10390502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9A06530-3D93-5644-9A01-8B9395AB819C}"/>
                </a:ext>
              </a:extLst>
            </p:cNvPr>
            <p:cNvSpPr txBox="1"/>
            <p:nvPr/>
          </p:nvSpPr>
          <p:spPr>
            <a:xfrm>
              <a:off x="11018122" y="48428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7A7577-4E10-194C-88B5-CDB07C76B5A3}"/>
                </a:ext>
              </a:extLst>
            </p:cNvPr>
            <p:cNvSpPr txBox="1"/>
            <p:nvPr/>
          </p:nvSpPr>
          <p:spPr>
            <a:xfrm>
              <a:off x="10691842" y="4257843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9200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3D2F910-F00D-D048-9CB4-2A22E996CBC4}"/>
                </a:ext>
              </a:extLst>
            </p:cNvPr>
            <p:cNvSpPr txBox="1"/>
            <p:nvPr/>
          </p:nvSpPr>
          <p:spPr>
            <a:xfrm>
              <a:off x="9443804" y="4257843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8887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B2D2D9-D8B1-CB41-B386-223364E56562}"/>
                </a:ext>
              </a:extLst>
            </p:cNvPr>
            <p:cNvSpPr txBox="1"/>
            <p:nvPr/>
          </p:nvSpPr>
          <p:spPr>
            <a:xfrm>
              <a:off x="7300413" y="362706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38BBE91-6956-3C47-96F8-3A8A09C45C2A}"/>
                </a:ext>
              </a:extLst>
            </p:cNvPr>
            <p:cNvSpPr txBox="1"/>
            <p:nvPr/>
          </p:nvSpPr>
          <p:spPr>
            <a:xfrm>
              <a:off x="10073613" y="362706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8953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A00D68D-9546-9640-A5A7-EA3103DA3BFE}"/>
                </a:ext>
              </a:extLst>
            </p:cNvPr>
            <p:cNvSpPr txBox="1"/>
            <p:nvPr/>
          </p:nvSpPr>
          <p:spPr>
            <a:xfrm>
              <a:off x="6217709" y="5442434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4104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9C7F08-A3E6-6646-859E-D261D802A9E2}"/>
                </a:ext>
              </a:extLst>
            </p:cNvPr>
            <p:cNvSpPr txBox="1"/>
            <p:nvPr/>
          </p:nvSpPr>
          <p:spPr>
            <a:xfrm>
              <a:off x="6481481" y="5445756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CC3B932-3675-C041-B23E-AA0AC983FAAC}"/>
                </a:ext>
              </a:extLst>
            </p:cNvPr>
            <p:cNvSpPr txBox="1"/>
            <p:nvPr/>
          </p:nvSpPr>
          <p:spPr>
            <a:xfrm>
              <a:off x="6843380" y="5442434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6594CB-39E2-A142-A4A7-BBA213EC162D}"/>
                </a:ext>
              </a:extLst>
            </p:cNvPr>
            <p:cNvSpPr txBox="1"/>
            <p:nvPr/>
          </p:nvSpPr>
          <p:spPr>
            <a:xfrm>
              <a:off x="7110093" y="5442434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8A81FD1F-46D1-8E42-9A90-AB626E4F501E}"/>
                </a:ext>
              </a:extLst>
            </p:cNvPr>
            <p:cNvCxnSpPr>
              <a:stCxn id="10" idx="2"/>
              <a:endCxn id="30" idx="0"/>
            </p:cNvCxnSpPr>
            <p:nvPr/>
          </p:nvCxnSpPr>
          <p:spPr>
            <a:xfrm flipH="1">
              <a:off x="7410700" y="3377458"/>
              <a:ext cx="1383445" cy="2496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4F6AB1E3-0D8D-124A-84F1-F392BC4AFE8D}"/>
                </a:ext>
              </a:extLst>
            </p:cNvPr>
            <p:cNvCxnSpPr>
              <a:cxnSpLocks/>
              <a:stCxn id="10" idx="2"/>
              <a:endCxn id="31" idx="0"/>
            </p:cNvCxnSpPr>
            <p:nvPr/>
          </p:nvCxnSpPr>
          <p:spPr>
            <a:xfrm>
              <a:off x="8794145" y="3377458"/>
              <a:ext cx="1389755" cy="24960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BBB17000-3474-CA4D-B237-8EB036319198}"/>
                </a:ext>
              </a:extLst>
            </p:cNvPr>
            <p:cNvCxnSpPr>
              <a:cxnSpLocks/>
              <a:stCxn id="30" idx="2"/>
              <a:endCxn id="13" idx="0"/>
            </p:cNvCxnSpPr>
            <p:nvPr/>
          </p:nvCxnSpPr>
          <p:spPr>
            <a:xfrm flipH="1">
              <a:off x="6780891" y="4078472"/>
              <a:ext cx="629809" cy="1793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626DE3C-4DC8-C345-97FD-272F10FC02DD}"/>
                </a:ext>
              </a:extLst>
            </p:cNvPr>
            <p:cNvCxnSpPr>
              <a:cxnSpLocks/>
              <a:stCxn id="30" idx="2"/>
              <a:endCxn id="12" idx="0"/>
            </p:cNvCxnSpPr>
            <p:nvPr/>
          </p:nvCxnSpPr>
          <p:spPr>
            <a:xfrm>
              <a:off x="7410700" y="4078472"/>
              <a:ext cx="618229" cy="1793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D19DEAB-0804-6F4B-A107-B7110B738B66}"/>
                </a:ext>
              </a:extLst>
            </p:cNvPr>
            <p:cNvCxnSpPr>
              <a:cxnSpLocks/>
              <a:stCxn id="31" idx="2"/>
              <a:endCxn id="29" idx="0"/>
            </p:cNvCxnSpPr>
            <p:nvPr/>
          </p:nvCxnSpPr>
          <p:spPr>
            <a:xfrm flipH="1">
              <a:off x="9554091" y="4078472"/>
              <a:ext cx="629809" cy="1793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4858827-7936-EF4A-AD93-66D443F4C22E}"/>
                </a:ext>
              </a:extLst>
            </p:cNvPr>
            <p:cNvCxnSpPr>
              <a:cxnSpLocks/>
              <a:stCxn id="31" idx="2"/>
              <a:endCxn id="28" idx="0"/>
            </p:cNvCxnSpPr>
            <p:nvPr/>
          </p:nvCxnSpPr>
          <p:spPr>
            <a:xfrm>
              <a:off x="10183900" y="4078472"/>
              <a:ext cx="618229" cy="17937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CDA335C-5B8D-0D44-974D-A33F4BFBC0DD}"/>
                </a:ext>
              </a:extLst>
            </p:cNvPr>
            <p:cNvCxnSpPr>
              <a:cxnSpLocks/>
              <a:stCxn id="13" idx="2"/>
              <a:endCxn id="14" idx="0"/>
            </p:cNvCxnSpPr>
            <p:nvPr/>
          </p:nvCxnSpPr>
          <p:spPr>
            <a:xfrm flipH="1">
              <a:off x="6459882" y="4709249"/>
              <a:ext cx="321009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90861D8-FD91-B24A-9E33-16AA8AF7E80A}"/>
                </a:ext>
              </a:extLst>
            </p:cNvPr>
            <p:cNvCxnSpPr>
              <a:cxnSpLocks/>
              <a:stCxn id="13" idx="2"/>
              <a:endCxn id="15" idx="0"/>
            </p:cNvCxnSpPr>
            <p:nvPr/>
          </p:nvCxnSpPr>
          <p:spPr>
            <a:xfrm>
              <a:off x="6780891" y="4709249"/>
              <a:ext cx="306610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A079F86-0410-D248-9BF6-504A9A7C38C0}"/>
                </a:ext>
              </a:extLst>
            </p:cNvPr>
            <p:cNvCxnSpPr>
              <a:cxnSpLocks/>
              <a:stCxn id="12" idx="2"/>
              <a:endCxn id="16" idx="0"/>
            </p:cNvCxnSpPr>
            <p:nvPr/>
          </p:nvCxnSpPr>
          <p:spPr>
            <a:xfrm flipH="1">
              <a:off x="7715120" y="4709249"/>
              <a:ext cx="313809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0DFB25C5-12C8-3F46-9E3F-9B4BC828F7F6}"/>
                </a:ext>
              </a:extLst>
            </p:cNvPr>
            <p:cNvCxnSpPr>
              <a:cxnSpLocks/>
              <a:stCxn id="12" idx="2"/>
              <a:endCxn id="17" idx="0"/>
            </p:cNvCxnSpPr>
            <p:nvPr/>
          </p:nvCxnSpPr>
          <p:spPr>
            <a:xfrm>
              <a:off x="8028929" y="4709249"/>
              <a:ext cx="313811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40FCB5BA-8ED1-1547-AC03-70408C5F66E3}"/>
                </a:ext>
              </a:extLst>
            </p:cNvPr>
            <p:cNvCxnSpPr>
              <a:cxnSpLocks/>
              <a:stCxn id="29" idx="2"/>
              <a:endCxn id="22" idx="0"/>
            </p:cNvCxnSpPr>
            <p:nvPr/>
          </p:nvCxnSpPr>
          <p:spPr>
            <a:xfrm flipH="1">
              <a:off x="9245551" y="4709249"/>
              <a:ext cx="308540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2559230-5DF4-D443-9BF0-6589F3B925CA}"/>
                </a:ext>
              </a:extLst>
            </p:cNvPr>
            <p:cNvCxnSpPr>
              <a:cxnSpLocks/>
              <a:stCxn id="29" idx="2"/>
              <a:endCxn id="23" idx="0"/>
            </p:cNvCxnSpPr>
            <p:nvPr/>
          </p:nvCxnSpPr>
          <p:spPr>
            <a:xfrm>
              <a:off x="9554091" y="4709249"/>
              <a:ext cx="319079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692B9B7-43BA-F246-81ED-EB8F95555D9E}"/>
                </a:ext>
              </a:extLst>
            </p:cNvPr>
            <p:cNvCxnSpPr>
              <a:cxnSpLocks/>
              <a:stCxn id="28" idx="2"/>
              <a:endCxn id="24" idx="0"/>
            </p:cNvCxnSpPr>
            <p:nvPr/>
          </p:nvCxnSpPr>
          <p:spPr>
            <a:xfrm flipH="1">
              <a:off x="10500789" y="4709249"/>
              <a:ext cx="301340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1FB7329-785D-9740-996F-3447EF4DE027}"/>
                </a:ext>
              </a:extLst>
            </p:cNvPr>
            <p:cNvCxnSpPr>
              <a:cxnSpLocks/>
              <a:stCxn id="28" idx="2"/>
              <a:endCxn id="25" idx="0"/>
            </p:cNvCxnSpPr>
            <p:nvPr/>
          </p:nvCxnSpPr>
          <p:spPr>
            <a:xfrm>
              <a:off x="10802129" y="4709249"/>
              <a:ext cx="326280" cy="13360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65B628D-3FDA-1142-88A0-6AB976AFE3C6}"/>
                </a:ext>
              </a:extLst>
            </p:cNvPr>
            <p:cNvCxnSpPr>
              <a:cxnSpLocks/>
              <a:stCxn id="14" idx="2"/>
              <a:endCxn id="32" idx="0"/>
            </p:cNvCxnSpPr>
            <p:nvPr/>
          </p:nvCxnSpPr>
          <p:spPr>
            <a:xfrm flipH="1">
              <a:off x="6327996" y="5294262"/>
              <a:ext cx="131886" cy="1481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18B923FB-7702-CA4C-BB54-2CF2FE18CDF8}"/>
                </a:ext>
              </a:extLst>
            </p:cNvPr>
            <p:cNvCxnSpPr>
              <a:cxnSpLocks/>
              <a:stCxn id="14" idx="2"/>
              <a:endCxn id="33" idx="0"/>
            </p:cNvCxnSpPr>
            <p:nvPr/>
          </p:nvCxnSpPr>
          <p:spPr>
            <a:xfrm>
              <a:off x="6459882" y="5294262"/>
              <a:ext cx="131886" cy="1514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CA377212-DA92-DA43-83D7-9E3A1D85207D}"/>
                </a:ext>
              </a:extLst>
            </p:cNvPr>
            <p:cNvCxnSpPr>
              <a:cxnSpLocks/>
              <a:stCxn id="15" idx="2"/>
              <a:endCxn id="34" idx="0"/>
            </p:cNvCxnSpPr>
            <p:nvPr/>
          </p:nvCxnSpPr>
          <p:spPr>
            <a:xfrm flipH="1">
              <a:off x="6953667" y="5294262"/>
              <a:ext cx="133834" cy="1481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E5FCE066-E311-1A42-8A60-50C36549BB1C}"/>
                </a:ext>
              </a:extLst>
            </p:cNvPr>
            <p:cNvCxnSpPr>
              <a:cxnSpLocks/>
              <a:stCxn id="15" idx="2"/>
              <a:endCxn id="35" idx="0"/>
            </p:cNvCxnSpPr>
            <p:nvPr/>
          </p:nvCxnSpPr>
          <p:spPr>
            <a:xfrm>
              <a:off x="7087501" y="5294262"/>
              <a:ext cx="132879" cy="1481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BF40B433-8A23-194A-9CF8-C917537FF47C}"/>
                </a:ext>
              </a:extLst>
            </p:cNvPr>
            <p:cNvSpPr txBox="1"/>
            <p:nvPr/>
          </p:nvSpPr>
          <p:spPr>
            <a:xfrm>
              <a:off x="7471630" y="5439112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194ED199-0597-9D41-9F1B-A1BD68D7E22F}"/>
                </a:ext>
              </a:extLst>
            </p:cNvPr>
            <p:cNvSpPr txBox="1"/>
            <p:nvPr/>
          </p:nvSpPr>
          <p:spPr>
            <a:xfrm>
              <a:off x="7735402" y="5442434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F39DFDF-E0E5-5C45-AD41-ED10B1E8B7DC}"/>
                </a:ext>
              </a:extLst>
            </p:cNvPr>
            <p:cNvSpPr txBox="1"/>
            <p:nvPr/>
          </p:nvSpPr>
          <p:spPr>
            <a:xfrm>
              <a:off x="8097301" y="5439112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3E63961-EEFC-B349-AEFB-D95BB9EA4560}"/>
                </a:ext>
              </a:extLst>
            </p:cNvPr>
            <p:cNvSpPr txBox="1"/>
            <p:nvPr/>
          </p:nvSpPr>
          <p:spPr>
            <a:xfrm>
              <a:off x="8364014" y="5439112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4973787A-3038-2945-BDC5-80F59BEFE28E}"/>
                </a:ext>
              </a:extLst>
            </p:cNvPr>
            <p:cNvCxnSpPr>
              <a:cxnSpLocks/>
              <a:stCxn id="16" idx="2"/>
              <a:endCxn id="100" idx="0"/>
            </p:cNvCxnSpPr>
            <p:nvPr/>
          </p:nvCxnSpPr>
          <p:spPr>
            <a:xfrm flipH="1">
              <a:off x="7581917" y="5294262"/>
              <a:ext cx="133203" cy="1448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2058E2FB-24A9-7842-BC13-9C0DE30D2E69}"/>
                </a:ext>
              </a:extLst>
            </p:cNvPr>
            <p:cNvCxnSpPr>
              <a:cxnSpLocks/>
              <a:stCxn id="16" idx="2"/>
              <a:endCxn id="101" idx="0"/>
            </p:cNvCxnSpPr>
            <p:nvPr/>
          </p:nvCxnSpPr>
          <p:spPr>
            <a:xfrm>
              <a:off x="7715120" y="5294262"/>
              <a:ext cx="130569" cy="14817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EE15D61E-18F1-0442-8A16-3A81E1A1759F}"/>
                </a:ext>
              </a:extLst>
            </p:cNvPr>
            <p:cNvCxnSpPr>
              <a:cxnSpLocks/>
              <a:stCxn id="17" idx="2"/>
              <a:endCxn id="102" idx="0"/>
            </p:cNvCxnSpPr>
            <p:nvPr/>
          </p:nvCxnSpPr>
          <p:spPr>
            <a:xfrm flipH="1">
              <a:off x="8207588" y="5294262"/>
              <a:ext cx="135152" cy="1448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24F6844D-54E5-B343-9FE0-9AB6F5663537}"/>
                </a:ext>
              </a:extLst>
            </p:cNvPr>
            <p:cNvCxnSpPr>
              <a:cxnSpLocks/>
              <a:stCxn id="17" idx="2"/>
              <a:endCxn id="103" idx="0"/>
            </p:cNvCxnSpPr>
            <p:nvPr/>
          </p:nvCxnSpPr>
          <p:spPr>
            <a:xfrm>
              <a:off x="8342740" y="5294262"/>
              <a:ext cx="131561" cy="1448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BA2E7183-D204-0041-AC3B-261E8FC0CDF0}"/>
                </a:ext>
              </a:extLst>
            </p:cNvPr>
            <p:cNvSpPr txBox="1"/>
            <p:nvPr/>
          </p:nvSpPr>
          <p:spPr>
            <a:xfrm>
              <a:off x="9001907" y="5445756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BCD79095-664A-6149-93CB-FB8ADE5F7911}"/>
                </a:ext>
              </a:extLst>
            </p:cNvPr>
            <p:cNvCxnSpPr>
              <a:cxnSpLocks/>
              <a:stCxn id="22" idx="2"/>
              <a:endCxn id="116" idx="0"/>
            </p:cNvCxnSpPr>
            <p:nvPr/>
          </p:nvCxnSpPr>
          <p:spPr>
            <a:xfrm flipH="1">
              <a:off x="9114470" y="5294262"/>
              <a:ext cx="131081" cy="15149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4163DC7A-C3BA-474C-8CAC-4012FB2CEE3E}"/>
                </a:ext>
              </a:extLst>
            </p:cNvPr>
            <p:cNvSpPr txBox="1"/>
            <p:nvPr/>
          </p:nvSpPr>
          <p:spPr>
            <a:xfrm>
              <a:off x="9266468" y="5439112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2C83DC4-403E-194C-A172-F17FB3F0730F}"/>
                </a:ext>
              </a:extLst>
            </p:cNvPr>
            <p:cNvCxnSpPr>
              <a:cxnSpLocks/>
              <a:stCxn id="22" idx="2"/>
              <a:endCxn id="121" idx="0"/>
            </p:cNvCxnSpPr>
            <p:nvPr/>
          </p:nvCxnSpPr>
          <p:spPr>
            <a:xfrm>
              <a:off x="9245551" y="5294262"/>
              <a:ext cx="133480" cy="14485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AFDF5C05-E4A9-F345-B142-35AD1B858F74}"/>
              </a:ext>
            </a:extLst>
          </p:cNvPr>
          <p:cNvGrpSpPr/>
          <p:nvPr/>
        </p:nvGrpSpPr>
        <p:grpSpPr>
          <a:xfrm>
            <a:off x="9068181" y="1674088"/>
            <a:ext cx="2767601" cy="1107996"/>
            <a:chOff x="1340510" y="5538534"/>
            <a:chExt cx="2767601" cy="110799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00F274-2984-9F45-ACFB-B1763BE1572C}"/>
                </a:ext>
              </a:extLst>
            </p:cNvPr>
            <p:cNvSpPr txBox="1"/>
            <p:nvPr/>
          </p:nvSpPr>
          <p:spPr>
            <a:xfrm>
              <a:off x="1340510" y="5538534"/>
              <a:ext cx="2767601" cy="1107996"/>
            </a:xfrm>
            <a:prstGeom prst="rect">
              <a:avLst/>
            </a:prstGeom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de-DE" dirty="0"/>
                <a:t>Idee: Innere Knoten nutzen</a:t>
              </a:r>
            </a:p>
            <a:p>
              <a:endParaRPr lang="de-DE" sz="1600" dirty="0"/>
            </a:p>
            <a:p>
              <a:endParaRPr lang="de-DE" sz="1600" dirty="0"/>
            </a:p>
            <a:p>
              <a:endParaRPr lang="de-DE" sz="1600" dirty="0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6510C8F3-9638-E94E-A528-5E03E6A86406}"/>
                </a:ext>
              </a:extLst>
            </p:cNvPr>
            <p:cNvGrpSpPr/>
            <p:nvPr/>
          </p:nvGrpSpPr>
          <p:grpSpPr>
            <a:xfrm>
              <a:off x="2151958" y="5897162"/>
              <a:ext cx="1118027" cy="472967"/>
              <a:chOff x="5263577" y="6214105"/>
              <a:chExt cx="1118027" cy="472967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1BED65B-F59D-B541-BCEA-DE027D358A92}"/>
                  </a:ext>
                </a:extLst>
              </p:cNvPr>
              <p:cNvSpPr txBox="1"/>
              <p:nvPr/>
            </p:nvSpPr>
            <p:spPr>
              <a:xfrm>
                <a:off x="5309852" y="6214105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vert270" wrap="none" lIns="0" r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bg1"/>
                    </a:solidFill>
                  </a:rPr>
                  <a:t>4222</a:t>
                </a:r>
              </a:p>
            </p:txBody>
          </p:sp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6F96DF9A-37F0-AA47-9450-69901B7D1229}"/>
                  </a:ext>
                </a:extLst>
              </p:cNvPr>
              <p:cNvSpPr txBox="1"/>
              <p:nvPr/>
            </p:nvSpPr>
            <p:spPr>
              <a:xfrm>
                <a:off x="5576594" y="6214105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vert270" wrap="none" lIns="0" r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>
                    <a:solidFill>
                      <a:schemeClr val="bg1"/>
                    </a:solidFill>
                  </a:rPr>
                  <a:t>4528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209BABEF-1326-B14D-A912-4846DEE40A5F}"/>
                  </a:ext>
                </a:extLst>
              </p:cNvPr>
              <p:cNvSpPr txBox="1"/>
              <p:nvPr/>
            </p:nvSpPr>
            <p:spPr>
              <a:xfrm>
                <a:off x="5843336" y="6214105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vert270" wrap="none" lIns="0" r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>
                    <a:solidFill>
                      <a:schemeClr val="bg1"/>
                    </a:solidFill>
                  </a:rPr>
                  <a:t>6330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A1509A86-6A00-E948-8F65-5D78AF4066AB}"/>
                  </a:ext>
                </a:extLst>
              </p:cNvPr>
              <p:cNvSpPr txBox="1"/>
              <p:nvPr/>
            </p:nvSpPr>
            <p:spPr>
              <a:xfrm>
                <a:off x="6110077" y="6214105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vert270" wrap="none" lIns="0" rIns="0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bg1"/>
                    </a:solidFill>
                  </a:rPr>
                  <a:t>8050</a:t>
                </a:r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BC7E180-BA0F-A746-AF77-48FA85DE5236}"/>
                  </a:ext>
                </a:extLst>
              </p:cNvPr>
              <p:cNvSpPr/>
              <p:nvPr/>
            </p:nvSpPr>
            <p:spPr>
              <a:xfrm>
                <a:off x="5263577" y="6214105"/>
                <a:ext cx="1118027" cy="45140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4767AEF7-1727-7A4E-85D0-B57B11EFFF95}"/>
                  </a:ext>
                </a:extLst>
              </p:cNvPr>
              <p:cNvSpPr/>
              <p:nvPr/>
            </p:nvSpPr>
            <p:spPr>
              <a:xfrm>
                <a:off x="5530425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E7E8B75D-AD40-4247-A004-FB194E2675AB}"/>
                  </a:ext>
                </a:extLst>
              </p:cNvPr>
              <p:cNvSpPr/>
              <p:nvPr/>
            </p:nvSpPr>
            <p:spPr>
              <a:xfrm>
                <a:off x="5263683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13A10424-A92D-D645-AA95-26D0FD61DB30}"/>
                  </a:ext>
                </a:extLst>
              </p:cNvPr>
              <p:cNvSpPr/>
              <p:nvPr/>
            </p:nvSpPr>
            <p:spPr>
              <a:xfrm>
                <a:off x="5796328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6E177B03-7433-5748-B94B-A57F681EF2FD}"/>
                  </a:ext>
                </a:extLst>
              </p:cNvPr>
              <p:cNvSpPr/>
              <p:nvPr/>
            </p:nvSpPr>
            <p:spPr>
              <a:xfrm>
                <a:off x="6063070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AD773723-CC6B-5F48-879E-A96ED62618CC}"/>
                  </a:ext>
                </a:extLst>
              </p:cNvPr>
              <p:cNvSpPr/>
              <p:nvPr/>
            </p:nvSpPr>
            <p:spPr>
              <a:xfrm>
                <a:off x="6332204" y="6641353"/>
                <a:ext cx="46169" cy="45719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6019C4D9-C03F-364F-9C73-5E7EF3704615}"/>
                </a:ext>
              </a:extLst>
            </p:cNvPr>
            <p:cNvCxnSpPr>
              <a:cxnSpLocks/>
              <a:stCxn id="134" idx="3"/>
            </p:cNvCxnSpPr>
            <p:nvPr/>
          </p:nvCxnSpPr>
          <p:spPr>
            <a:xfrm flipH="1">
              <a:off x="1908408" y="6363434"/>
              <a:ext cx="250417" cy="2057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8386444D-8E43-2442-8DE8-3A6C105EA364}"/>
                </a:ext>
              </a:extLst>
            </p:cNvPr>
            <p:cNvCxnSpPr>
              <a:cxnSpLocks/>
              <a:stCxn id="133" idx="3"/>
            </p:cNvCxnSpPr>
            <p:nvPr/>
          </p:nvCxnSpPr>
          <p:spPr>
            <a:xfrm flipH="1">
              <a:off x="2338424" y="6363434"/>
              <a:ext cx="87143" cy="2057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B1DF1A50-60D3-CA4C-985B-E0D628EC95A1}"/>
                </a:ext>
              </a:extLst>
            </p:cNvPr>
            <p:cNvCxnSpPr>
              <a:cxnSpLocks/>
              <a:stCxn id="135" idx="4"/>
            </p:cNvCxnSpPr>
            <p:nvPr/>
          </p:nvCxnSpPr>
          <p:spPr>
            <a:xfrm>
              <a:off x="2707794" y="6370129"/>
              <a:ext cx="0" cy="22827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8F64780A-7F31-9F4B-AE67-DDE2A37C7B64}"/>
                </a:ext>
              </a:extLst>
            </p:cNvPr>
            <p:cNvCxnSpPr>
              <a:cxnSpLocks/>
              <a:stCxn id="136" idx="5"/>
            </p:cNvCxnSpPr>
            <p:nvPr/>
          </p:nvCxnSpPr>
          <p:spPr>
            <a:xfrm>
              <a:off x="2990859" y="6363434"/>
              <a:ext cx="128219" cy="21320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Arrow Connector 141">
              <a:extLst>
                <a:ext uri="{FF2B5EF4-FFF2-40B4-BE49-F238E27FC236}">
                  <a16:creationId xmlns:a16="http://schemas.microsoft.com/office/drawing/2014/main" id="{06A3DC9A-0C7E-DD47-8602-973ACBF2DF8B}"/>
                </a:ext>
              </a:extLst>
            </p:cNvPr>
            <p:cNvCxnSpPr>
              <a:cxnSpLocks/>
              <a:stCxn id="137" idx="5"/>
            </p:cNvCxnSpPr>
            <p:nvPr/>
          </p:nvCxnSpPr>
          <p:spPr>
            <a:xfrm>
              <a:off x="3259993" y="6363434"/>
              <a:ext cx="158552" cy="205771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DDDE40A-FAF1-32A3-9DC5-9CE15C0F25D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9F7169-1B6D-DF83-3990-5228F5694B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652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24"/>
    </mc:Choice>
    <mc:Fallback xmlns="">
      <p:transition spd="slow" advTm="116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Index-basierte Lösung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Zurück zum Beispiel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Plz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8800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9099;</a:t>
            </a:r>
          </a:p>
          <a:p>
            <a:pPr lvl="1"/>
            <a:r>
              <a:rPr lang="de-DE" dirty="0"/>
              <a:t>Auswertung: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Suche Startpunkt in Index, </a:t>
            </a:r>
            <a:br>
              <a:rPr lang="de-DE" dirty="0"/>
            </a:br>
            <a:r>
              <a:rPr lang="de-DE" dirty="0"/>
              <a:t>an dem PLZ ≥ 8800</a:t>
            </a:r>
          </a:p>
          <a:p>
            <a:pPr marL="990067" lvl="2" indent="-457200">
              <a:buFont typeface="+mj-lt"/>
              <a:buAutoNum type="arabicPeriod"/>
            </a:pPr>
            <a:r>
              <a:rPr lang="de-DE" dirty="0"/>
              <a:t>Finde Startpunkt auf Datenseite;</a:t>
            </a:r>
            <a:br>
              <a:rPr lang="de-DE" dirty="0"/>
            </a:br>
            <a:r>
              <a:rPr lang="de-DE" dirty="0"/>
              <a:t>scanne Datensätze, bis </a:t>
            </a:r>
            <a:r>
              <a:rPr lang="de-DE" dirty="0" err="1"/>
              <a:t>Plz</a:t>
            </a:r>
            <a:r>
              <a:rPr lang="de-DE" dirty="0"/>
              <a:t> &gt; 9099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0963D5-7105-31CF-AF04-19BFA447EB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291A46-521A-22A3-930D-2A223F096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1D1DF-32E5-10A6-78B5-95F8BD91FFD0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15DC8-5199-9254-E985-EE480F1380E6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1AF006-6585-B2DB-8256-510B70AF3927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41311-199D-886A-5438-DD18F91BEC6D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E560B-BFCB-4FC6-2F43-E9B5477AAF6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6DF07-FF9B-0C7C-39D6-D155C502AEAA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E6D9E-42F8-739F-EAF2-AECC3F2F050A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9C0AF-017C-D04A-912E-1153AD62C49F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5B2BB-0B33-BF11-4A66-9F4E4EAEE834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5BC5F-10F9-C94D-0E52-1F7D376F5C5F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DA172B-EDD8-AC28-EF25-66ADF3EE372E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5484F6-CCD1-CC80-0D14-8DA8C84656F0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6CFB6-5FDF-8F42-7EB3-C347B28922B2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17F15-4921-5037-9FA7-60A892251424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2D3FF-034C-40EF-132F-C466ABC8C405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EEACF-08FA-D8CC-40DF-65609A56E04B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264A51D-669A-CF65-6F27-C26CF9467F16}"/>
              </a:ext>
            </a:extLst>
          </p:cNvPr>
          <p:cNvSpPr/>
          <p:nvPr/>
        </p:nvSpPr>
        <p:spPr>
          <a:xfrm>
            <a:off x="9263310" y="4248592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A3A80FE8-44D5-E69A-1F3D-006C44796305}"/>
              </a:ext>
            </a:extLst>
          </p:cNvPr>
          <p:cNvSpPr/>
          <p:nvPr/>
        </p:nvSpPr>
        <p:spPr>
          <a:xfrm>
            <a:off x="9000875" y="4240358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F7AAA51F-C45C-10F1-AB1D-659BFDCEB9C8}"/>
              </a:ext>
            </a:extLst>
          </p:cNvPr>
          <p:cNvSpPr/>
          <p:nvPr/>
        </p:nvSpPr>
        <p:spPr>
          <a:xfrm>
            <a:off x="8729051" y="424035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02C5DD84-DDA8-AD29-4151-84887A4DFCC1}"/>
              </a:ext>
            </a:extLst>
          </p:cNvPr>
          <p:cNvSpPr/>
          <p:nvPr/>
        </p:nvSpPr>
        <p:spPr>
          <a:xfrm>
            <a:off x="8209047" y="336566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AB3A981-524E-9E38-7F44-E85CB0A41897}"/>
              </a:ext>
            </a:extLst>
          </p:cNvPr>
          <p:cNvSpPr/>
          <p:nvPr/>
        </p:nvSpPr>
        <p:spPr>
          <a:xfrm>
            <a:off x="7941294" y="336158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0F63B5-52A2-B269-AB2B-C3BDE5F9563C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69E457-954C-87C5-F714-2818BB99CCC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A7ABC6-A14F-8527-42F6-CE6E8E2442B1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96922F-3A0F-0591-6D48-0B1BA7514C53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33EC63-9996-E0AC-7061-8F4E7A57BA00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6A8D3F-A08C-6EB0-F599-268E59E232D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30BBBC7-D75A-1195-79A2-C1E01FB2458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8BBB019-A792-A37E-1008-42DFDEE74F4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90D49B1-4911-35F3-4E78-A307A589A95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311F4DA-6191-1AEC-A3F0-6BA8FD6827BA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041798-D942-FF87-F6EA-37DFB3E0E2E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9BE2E5-2B43-2E84-21EE-BA7892C67F28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EE1BED-4ABD-B74F-FD11-93F8C1AAEB6A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8D0F97-0225-45E6-2324-45208CDA0D00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0685F9-F33B-979A-2022-097E523D525E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3EFD9F-0087-2B6F-B01A-5F4482D761D0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1B4F8D6-008D-2760-590A-2EDBE60FDDD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409612-0200-2CE7-005D-4042B0DB05D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EAA622-7FD5-6CFD-1D5B-549B3744790C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703D68B-B330-BFEA-7108-F0C023BB2722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084E1C2-BDDB-F56E-61EC-D33F19341C38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1C9B00A-2B49-BAAE-7316-98661C3B340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2C33765-3723-E162-EDB4-673B7EA7B46F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A20BA32-4049-159B-6EF3-35196254576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295F73-0250-DC2C-596D-B528BDB51A9B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96526B-9F61-22BB-3A38-6CBF0F118727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A9C437-07AE-0D28-9833-94E9E31D8B10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16ACA6-443B-C7D5-47EC-965785B95684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61F5E0E-E845-2A7C-DC87-A4937136259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B22B36-37AA-0A2C-4555-5401E0A7C66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5C9B0E9-1F2A-F528-9EB5-9C20869670A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897158-E3EA-4B58-7888-4DA6A92026C4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9EEACDC-A133-152E-3ECD-DA3BB8F59CEE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110E73-4CE2-70B3-5D2C-642A2C3E76E1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B31938-1785-6886-8EA6-7A9E3C737FA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C345CE-0058-011E-427C-26ACD975B3B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33EDDF-1D30-940C-ACD2-6417AFA5AD34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FD27F3-9675-ADAA-8048-16F6CBF0767F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153900D-A9CA-A5F0-A9E8-63340FD612A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B6981F5-7707-AE45-0C37-C9C083C4E1B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74A0C1-9D85-110B-D6CA-F665E1BF963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12EE193-5462-F97E-374D-BA7E29A1A3C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99C3646-974D-5584-721F-350753614E5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524F5EA-E9C2-7548-673D-68B4318F3B76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6EB50C0-9EC5-4D8A-855A-7DED002911E3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084C882-B949-AC7D-CC69-B2C5E0B956A9}"/>
              </a:ext>
            </a:extLst>
          </p:cNvPr>
          <p:cNvCxnSpPr>
            <a:cxnSpLocks/>
            <a:stCxn id="31" idx="3"/>
            <a:endCxn id="11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FAABCDB-5B1F-E676-4AE1-3230C586F28E}"/>
              </a:ext>
            </a:extLst>
          </p:cNvPr>
          <p:cNvCxnSpPr>
            <a:cxnSpLocks/>
            <a:stCxn id="30" idx="3"/>
            <a:endCxn id="12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9DBED09-505D-00CD-7764-5C29C382D618}"/>
              </a:ext>
            </a:extLst>
          </p:cNvPr>
          <p:cNvCxnSpPr>
            <a:cxnSpLocks/>
            <a:stCxn id="32" idx="4"/>
            <a:endCxn id="13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242853B-E391-A672-E2FD-07F7231B2FB6}"/>
              </a:ext>
            </a:extLst>
          </p:cNvPr>
          <p:cNvCxnSpPr>
            <a:cxnSpLocks/>
            <a:stCxn id="33" idx="5"/>
            <a:endCxn id="14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52E30FC-54E4-6C49-FD50-F694FB9F3AC1}"/>
              </a:ext>
            </a:extLst>
          </p:cNvPr>
          <p:cNvCxnSpPr>
            <a:cxnSpLocks/>
            <a:stCxn id="34" idx="5"/>
            <a:endCxn id="15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A03BF0-1470-2787-3DCB-AD258BC9BEA6}"/>
              </a:ext>
            </a:extLst>
          </p:cNvPr>
          <p:cNvCxnSpPr>
            <a:cxnSpLocks/>
            <a:stCxn id="42" idx="3"/>
            <a:endCxn id="16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6C2DA59-09B8-F9EE-4E8A-241525A35A1E}"/>
              </a:ext>
            </a:extLst>
          </p:cNvPr>
          <p:cNvCxnSpPr>
            <a:cxnSpLocks/>
            <a:stCxn id="41" idx="3"/>
            <a:endCxn id="17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18802BA-B042-EBB6-0182-1935819A34E6}"/>
              </a:ext>
            </a:extLst>
          </p:cNvPr>
          <p:cNvCxnSpPr>
            <a:cxnSpLocks/>
            <a:stCxn id="43" idx="4"/>
            <a:endCxn id="18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0BB122-AECD-843D-AF2F-21C7FD3D02C7}"/>
              </a:ext>
            </a:extLst>
          </p:cNvPr>
          <p:cNvCxnSpPr>
            <a:cxnSpLocks/>
            <a:stCxn id="44" idx="5"/>
            <a:endCxn id="19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D788CC4-95E5-CFCA-D6EF-04441032ECFA}"/>
              </a:ext>
            </a:extLst>
          </p:cNvPr>
          <p:cNvCxnSpPr>
            <a:cxnSpLocks/>
            <a:stCxn id="45" idx="5"/>
            <a:endCxn id="20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E8A0082-4B5F-1F0E-A2AA-55A2267F73BB}"/>
              </a:ext>
            </a:extLst>
          </p:cNvPr>
          <p:cNvCxnSpPr>
            <a:cxnSpLocks/>
            <a:stCxn id="53" idx="4"/>
            <a:endCxn id="21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B45DD36-A763-F1A5-AE7F-1DF02CC92987}"/>
              </a:ext>
            </a:extLst>
          </p:cNvPr>
          <p:cNvCxnSpPr>
            <a:cxnSpLocks/>
            <a:stCxn id="52" idx="5"/>
            <a:endCxn id="22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042A31-A3CD-B8A4-66F5-B9D3CA1A3BE5}"/>
              </a:ext>
            </a:extLst>
          </p:cNvPr>
          <p:cNvCxnSpPr>
            <a:cxnSpLocks/>
            <a:stCxn id="54" idx="5"/>
            <a:endCxn id="23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27EC362-9A1E-B381-5D09-F3E2B1650E90}"/>
              </a:ext>
            </a:extLst>
          </p:cNvPr>
          <p:cNvCxnSpPr>
            <a:cxnSpLocks/>
            <a:stCxn id="64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22DB583-FBC9-8DBA-FBA9-1844852DF281}"/>
              </a:ext>
            </a:extLst>
          </p:cNvPr>
          <p:cNvCxnSpPr>
            <a:cxnSpLocks/>
            <a:stCxn id="63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B7ADC7B-4D44-7908-8BD2-835C2E1859D8}"/>
              </a:ext>
            </a:extLst>
          </p:cNvPr>
          <p:cNvCxnSpPr>
            <a:cxnSpLocks/>
            <a:stCxn id="65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68A4F3A-4AD2-38F2-19CF-462FEA332788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C261DCC-4D27-FFA6-4E8A-027770C20305}"/>
              </a:ext>
            </a:extLst>
          </p:cNvPr>
          <p:cNvCxnSpPr>
            <a:cxnSpLocks/>
          </p:cNvCxnSpPr>
          <p:nvPr/>
        </p:nvCxnSpPr>
        <p:spPr>
          <a:xfrm>
            <a:off x="9266224" y="5667839"/>
            <a:ext cx="720000" cy="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3ADE79B-1E1C-88A0-E60D-20B4CC2E7675}"/>
              </a:ext>
            </a:extLst>
          </p:cNvPr>
          <p:cNvCxnSpPr/>
          <p:nvPr/>
        </p:nvCxnSpPr>
        <p:spPr>
          <a:xfrm flipV="1">
            <a:off x="9266224" y="5578008"/>
            <a:ext cx="0" cy="17480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58D77CF-F7FF-DB85-D068-D7E581D13743}"/>
              </a:ext>
            </a:extLst>
          </p:cNvPr>
          <p:cNvSpPr txBox="1"/>
          <p:nvPr/>
        </p:nvSpPr>
        <p:spPr>
          <a:xfrm>
            <a:off x="9307788" y="5615289"/>
            <a:ext cx="618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Scan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A052E7D2-F098-68DC-BEB8-B6D29C82DE43}"/>
              </a:ext>
            </a:extLst>
          </p:cNvPr>
          <p:cNvCxnSpPr>
            <a:cxnSpLocks/>
          </p:cNvCxnSpPr>
          <p:nvPr/>
        </p:nvCxnSpPr>
        <p:spPr>
          <a:xfrm>
            <a:off x="8193103" y="3820362"/>
            <a:ext cx="214042" cy="431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2D74213-6F3D-7576-C072-582C682B39AB}"/>
              </a:ext>
            </a:extLst>
          </p:cNvPr>
          <p:cNvCxnSpPr>
            <a:cxnSpLocks/>
            <a:endCxn id="19" idx="0"/>
          </p:cNvCxnSpPr>
          <p:nvPr/>
        </p:nvCxnSpPr>
        <p:spPr>
          <a:xfrm>
            <a:off x="9217438" y="4665712"/>
            <a:ext cx="275934" cy="3682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84E42E8-5989-136A-0D86-95D614D85A61}"/>
              </a:ext>
            </a:extLst>
          </p:cNvPr>
          <p:cNvSpPr/>
          <p:nvPr/>
        </p:nvSpPr>
        <p:spPr>
          <a:xfrm>
            <a:off x="7300210" y="1672724"/>
            <a:ext cx="4498597" cy="646331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dirty="0" err="1"/>
              <a:t>Indexed</a:t>
            </a:r>
            <a:r>
              <a:rPr lang="de-DE" dirty="0"/>
              <a:t> </a:t>
            </a:r>
            <a:r>
              <a:rPr lang="de-DE" dirty="0" err="1"/>
              <a:t>Sequential</a:t>
            </a:r>
            <a:r>
              <a:rPr lang="de-DE" dirty="0"/>
              <a:t> Access Method (ISAM)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Von IBM Ende der 1960er Jahre entwickelt</a:t>
            </a:r>
          </a:p>
        </p:txBody>
      </p:sp>
    </p:spTree>
    <p:extLst>
      <p:ext uri="{BB962C8B-B14F-4D97-AF65-F5344CB8AC3E}">
        <p14:creationId xmlns:p14="http://schemas.microsoft.com/office/powerpoint/2010/main" val="4251825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93" grpId="0" animBg="1"/>
      <p:bldP spid="92" grpId="0" animBg="1"/>
      <p:bldP spid="91" grpId="0" animBg="1"/>
      <p:bldP spid="90" grpId="0" animBg="1"/>
      <p:bldP spid="88" grpId="0"/>
      <p:bldP spid="10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Indexed Sequential Access Method </a:t>
            </a:r>
            <a:r>
              <a:rPr lang="de-DE" dirty="0"/>
              <a:t>(ISAM)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Datenseiten im Speicher, sortiert gemäß Suchschlüssel (wie für die Binärsuche)</a:t>
            </a:r>
          </a:p>
          <a:p>
            <a:r>
              <a:rPr lang="de-DE" dirty="0"/>
              <a:t>Indexseiten mit Schlüsselwerten im Baum</a:t>
            </a:r>
          </a:p>
          <a:p>
            <a:pPr lvl="1"/>
            <a:r>
              <a:rPr lang="de-DE" dirty="0"/>
              <a:t>Hunderte Einträge pro Seite</a:t>
            </a:r>
          </a:p>
          <a:p>
            <a:pPr lvl="2"/>
            <a:r>
              <a:rPr lang="de-DE" dirty="0"/>
              <a:t>Hohe Verzweigung</a:t>
            </a:r>
          </a:p>
          <a:p>
            <a:pPr lvl="2"/>
            <a:r>
              <a:rPr lang="de-DE" dirty="0"/>
              <a:t>Kleine Tiefe</a:t>
            </a:r>
          </a:p>
          <a:p>
            <a:pPr lvl="1"/>
            <a:r>
              <a:rPr lang="de-DE" dirty="0"/>
              <a:t>Felder fester Länge</a:t>
            </a:r>
          </a:p>
          <a:p>
            <a:pPr lvl="2"/>
            <a:r>
              <a:rPr lang="de-DE" dirty="0"/>
              <a:t>Navigation mittels Versatz</a:t>
            </a:r>
          </a:p>
          <a:p>
            <a:pPr lvl="2"/>
            <a:r>
              <a:rPr lang="de-DE" dirty="0"/>
              <a:t>Binärsuche möglich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0963D5-7105-31CF-AF04-19BFA447EB2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3291A46-521A-22A3-930D-2A223F096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21D1DF-32E5-10A6-78B5-95F8BD91FFD0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415DC8-5199-9254-E985-EE480F1380E6}"/>
              </a:ext>
            </a:extLst>
          </p:cNvPr>
          <p:cNvSpPr txBox="1"/>
          <p:nvPr/>
        </p:nvSpPr>
        <p:spPr>
          <a:xfrm>
            <a:off x="10758282" y="5593240"/>
            <a:ext cx="1068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1AF006-6585-B2DB-8256-510B70AF3927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6841311-199D-886A-5438-DD18F91BEC6D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E560B-BFCB-4FC6-2F43-E9B5477AAF6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6DF07-FF9B-0C7C-39D6-D155C502AEAA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DE6D9E-42F8-739F-EAF2-AECC3F2F050A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59C0AF-017C-D04A-912E-1153AD62C49F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F5B2BB-0B33-BF11-4A66-9F4E4EAEE834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35BC5F-10F9-C94D-0E52-1F7D376F5C5F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DA172B-EDD8-AC28-EF25-66ADF3EE372E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5484F6-CCD1-CC80-0D14-8DA8C84656F0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BF6CFB6-5FDF-8F42-7EB3-C347B28922B2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717F15-4921-5037-9FA7-60A892251424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4A2D3FF-034C-40EF-132F-C466ABC8C405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BEEACF-08FA-D8CC-40DF-65609A56E04B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0F63B5-52A2-B269-AB2B-C3BDE5F9563C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769E457-954C-87C5-F714-2818BB99CCC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EA7ABC6-A14F-8527-42F6-CE6E8E2442B1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C96922F-3A0F-0591-6D48-0B1BA7514C53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D33EC63-9996-E0AC-7061-8F4E7A57BA00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56A8D3F-A08C-6EB0-F599-268E59E232D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530BBBC7-D75A-1195-79A2-C1E01FB2458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8BBB019-A792-A37E-1008-42DFDEE74F4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90D49B1-4911-35F3-4E78-A307A589A95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311F4DA-6191-1AEC-A3F0-6BA8FD6827BA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7041798-D942-FF87-F6EA-37DFB3E0E2E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C9BE2E5-2B43-2E84-21EE-BA7892C67F28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EE1BED-4ABD-B74F-FD11-93F8C1AAEB6A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B8D0F97-0225-45E6-2324-45208CDA0D00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10685F9-F33B-979A-2022-097E523D525E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73EFD9F-0087-2B6F-B01A-5F4482D761D0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1B4F8D6-008D-2760-590A-2EDBE60FDDD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38409612-0200-2CE7-005D-4042B0DB05D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BEAA622-7FD5-6CFD-1D5B-549B3744790C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703D68B-B330-BFEA-7108-F0C023BB2722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B084E1C2-BDDB-F56E-61EC-D33F19341C38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1C9B00A-2B49-BAAE-7316-98661C3B340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2C33765-3723-E162-EDB4-673B7EA7B46F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A20BA32-4049-159B-6EF3-35196254576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295F73-0250-DC2C-596D-B528BDB51A9B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96526B-9F61-22BB-3A38-6CBF0F118727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BA9C437-07AE-0D28-9833-94E9E31D8B10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E16ACA6-443B-C7D5-47EC-965785B95684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461F5E0E-E845-2A7C-DC87-A4937136259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9B22B36-37AA-0A2C-4555-5401E0A7C66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5C9B0E9-1F2A-F528-9EB5-9C20869670A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3897158-E3EA-4B58-7888-4DA6A92026C4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9EEACDC-A133-152E-3ECD-DA3BB8F59CEE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9110E73-4CE2-70B3-5D2C-642A2C3E76E1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4B31938-1785-6886-8EA6-7A9E3C737FA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7C345CE-0058-011E-427C-26ACD975B3B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933EDDF-1D30-940C-ACD2-6417AFA5AD34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FD27F3-9675-ADAA-8048-16F6CBF0767F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D153900D-A9CA-A5F0-A9E8-63340FD612A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B6981F5-7707-AE45-0C37-C9C083C4E1B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5874A0C1-9D85-110B-D6CA-F665E1BF963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12EE193-5462-F97E-374D-BA7E29A1A3C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F99C3646-974D-5584-721F-350753614E5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C524F5EA-E9C2-7548-673D-68B4318F3B76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56EB50C0-9EC5-4D8A-855A-7DED002911E3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084C882-B949-AC7D-CC69-B2C5E0B956A9}"/>
              </a:ext>
            </a:extLst>
          </p:cNvPr>
          <p:cNvCxnSpPr>
            <a:cxnSpLocks/>
            <a:stCxn id="31" idx="3"/>
            <a:endCxn id="11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FAABCDB-5B1F-E676-4AE1-3230C586F28E}"/>
              </a:ext>
            </a:extLst>
          </p:cNvPr>
          <p:cNvCxnSpPr>
            <a:cxnSpLocks/>
            <a:stCxn id="30" idx="3"/>
            <a:endCxn id="12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A9DBED09-505D-00CD-7764-5C29C382D618}"/>
              </a:ext>
            </a:extLst>
          </p:cNvPr>
          <p:cNvCxnSpPr>
            <a:cxnSpLocks/>
            <a:stCxn id="32" idx="4"/>
            <a:endCxn id="13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8242853B-E391-A672-E2FD-07F7231B2FB6}"/>
              </a:ext>
            </a:extLst>
          </p:cNvPr>
          <p:cNvCxnSpPr>
            <a:cxnSpLocks/>
            <a:stCxn id="33" idx="5"/>
            <a:endCxn id="14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52E30FC-54E4-6C49-FD50-F694FB9F3AC1}"/>
              </a:ext>
            </a:extLst>
          </p:cNvPr>
          <p:cNvCxnSpPr>
            <a:cxnSpLocks/>
            <a:stCxn id="34" idx="5"/>
            <a:endCxn id="15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DA03BF0-1470-2787-3DCB-AD258BC9BEA6}"/>
              </a:ext>
            </a:extLst>
          </p:cNvPr>
          <p:cNvCxnSpPr>
            <a:cxnSpLocks/>
            <a:stCxn id="42" idx="3"/>
            <a:endCxn id="16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B6C2DA59-09B8-F9EE-4E8A-241525A35A1E}"/>
              </a:ext>
            </a:extLst>
          </p:cNvPr>
          <p:cNvCxnSpPr>
            <a:cxnSpLocks/>
            <a:stCxn id="41" idx="3"/>
            <a:endCxn id="17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F18802BA-B042-EBB6-0182-1935819A34E6}"/>
              </a:ext>
            </a:extLst>
          </p:cNvPr>
          <p:cNvCxnSpPr>
            <a:cxnSpLocks/>
            <a:stCxn id="43" idx="4"/>
            <a:endCxn id="18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C0BB122-AECD-843D-AF2F-21C7FD3D02C7}"/>
              </a:ext>
            </a:extLst>
          </p:cNvPr>
          <p:cNvCxnSpPr>
            <a:cxnSpLocks/>
            <a:stCxn id="44" idx="5"/>
            <a:endCxn id="19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4D788CC4-95E5-CFCA-D6EF-04441032ECFA}"/>
              </a:ext>
            </a:extLst>
          </p:cNvPr>
          <p:cNvCxnSpPr>
            <a:cxnSpLocks/>
            <a:stCxn id="45" idx="5"/>
            <a:endCxn id="20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E8A0082-4B5F-1F0E-A2AA-55A2267F73BB}"/>
              </a:ext>
            </a:extLst>
          </p:cNvPr>
          <p:cNvCxnSpPr>
            <a:cxnSpLocks/>
            <a:stCxn id="53" idx="4"/>
            <a:endCxn id="21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6B45DD36-A763-F1A5-AE7F-1DF02CC92987}"/>
              </a:ext>
            </a:extLst>
          </p:cNvPr>
          <p:cNvCxnSpPr>
            <a:cxnSpLocks/>
            <a:stCxn id="52" idx="5"/>
            <a:endCxn id="22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A042A31-A3CD-B8A4-66F5-B9D3CA1A3BE5}"/>
              </a:ext>
            </a:extLst>
          </p:cNvPr>
          <p:cNvCxnSpPr>
            <a:cxnSpLocks/>
            <a:stCxn id="54" idx="5"/>
            <a:endCxn id="23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727EC362-9A1E-B381-5D09-F3E2B1650E90}"/>
              </a:ext>
            </a:extLst>
          </p:cNvPr>
          <p:cNvCxnSpPr>
            <a:cxnSpLocks/>
            <a:stCxn id="64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22DB583-FBC9-8DBA-FBA9-1844852DF281}"/>
              </a:ext>
            </a:extLst>
          </p:cNvPr>
          <p:cNvCxnSpPr>
            <a:cxnSpLocks/>
            <a:stCxn id="63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B7ADC7B-4D44-7908-8BD2-835C2E1859D8}"/>
              </a:ext>
            </a:extLst>
          </p:cNvPr>
          <p:cNvCxnSpPr>
            <a:cxnSpLocks/>
            <a:stCxn id="65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568A4F3A-4AD2-38F2-19CF-462FEA332788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</p:spTree>
    <p:extLst>
      <p:ext uri="{BB962C8B-B14F-4D97-AF65-F5344CB8AC3E}">
        <p14:creationId xmlns:p14="http://schemas.microsoft.com/office/powerpoint/2010/main" val="27210252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Indexeinträge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Separator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Referenz auf Index- oder Datenseite</a:t>
                </a:r>
              </a:p>
              <a:p>
                <a:pPr lvl="2"/>
                <a:r>
                  <a:rPr lang="de-DE" dirty="0"/>
                  <a:t>Schlüsselwerte in Seite </a:t>
                </a:r>
                <a:br>
                  <a:rPr lang="de-DE" dirty="0"/>
                </a:br>
                <a:r>
                  <a:rPr lang="de-DE" dirty="0"/>
                  <a:t>referenziert durch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alle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≥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br>
                  <a:rPr lang="de-DE" dirty="0"/>
                </a:br>
                <a:r>
                  <a:rPr lang="de-DE" dirty="0"/>
                  <a:t>und 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45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61AB-BC9E-56E7-131F-84BCBB2C9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79C04-E87C-52C5-101A-FBC7DB3F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A57C9-47AE-19CE-25DE-211FD8D60B53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D24-DDFC-95E2-7349-594D528234CC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4E183-0688-7633-3540-ABDB9E142940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2D71-281E-ADAC-563C-8A4ED4F683A3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51AC-C5E5-FB70-DE6E-4D4C6C5D28C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B65F-A221-12F2-1B11-F8E4CBB65FFE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8E17A-132D-609C-96B9-8AC01715E629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7B1B8-8B2D-0FA2-8703-01328A1B7B0D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FA01A-46E7-FCB3-385A-EB1F8082B66C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C5123-01E8-503F-444D-965124972467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0407A-720A-098A-7505-8BA40F09E216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C9F91-86C4-57F1-3C51-1313964B7AC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1C6F8-EC99-25B7-3A7F-6D73218DC774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7D4B-DB09-F79B-E247-822229F2465C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35439-3CB1-7FBA-3D66-BD941ADDB366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58279-B504-2E97-FEC3-0B1128EDE4B8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8DEC0-5A11-4D86-7480-4C8CC5702DD9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67D03-D909-7DC9-5CC4-32E836F9DD5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8C5C6-3B0C-F66F-2DDE-41DD5F8FA917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D5AB5-E481-59D4-5663-B668B1133F7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0BE2B-F2FE-9988-4271-6FF051A405E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B5522C-827B-D47C-4F45-4BA502B9922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ACE9E-1E45-D260-5082-F83A773F31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59374-AE51-6DAB-93DF-0D1E8DE7ED8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E9AE49-7263-BE23-7236-4227DC6579B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51FC41-212F-3B43-1BB3-42DCB824411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17A136-BAC6-EAE9-D2BA-65A669254B1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98854-57C6-4E20-7541-80A46743F6DE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EDEC86-13BD-9C05-2247-21DB44ECE67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BC27D8-32E5-8863-8653-BFF1DB1F4863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4F55C-0CF1-8C0C-6955-08758A76C61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676EF-2A5C-3001-8ABE-BC11B474E63C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9CC55-5C6F-1B36-F9C1-315B4F17E08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7238-0992-5566-2E06-A66DFF7F8A9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E3DDB3-FEB3-2F81-602E-7E49D804CD9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01ECB-1692-A1D2-0BDA-0A001504498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ECA7004-1DCD-9CD3-F289-0D3159AC654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5AF011-84C8-6FD5-3FF9-1C9F0A2A23C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4C36C3-D931-D2C6-735F-346DB6AAE2A7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07422C-8AC6-1C34-3135-1E3D11998CB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B3963-3B6A-7C04-D065-3DACB4A03DFA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3DC5B2-B523-2C26-22CF-38B9B93DBA1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B1E066-C975-507E-4AFA-4A7888DCB3CB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C40A38-FE77-C56E-D262-147099E7EE8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492A8C-5E79-D043-7207-3B79A245852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4CA52-F495-D737-E406-885BA8C655C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69DE5F9-CB9B-1FB6-D785-1B02D2B06CB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248F47-CFF9-04D6-CE40-F185496244E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2DD483-6AF6-DE34-04EC-6F5285E700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A3DDE2-695B-FF2F-CB3A-E547A140BA3A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AC793E-9B1A-3E3F-96C8-D0CC799439B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191FFE-D8FA-8ED9-45EB-5E5E56C6C0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1E24CE8-BF2F-5E31-5C60-E5825366C6EA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57EF40-15A9-A8BD-3B8E-C3BC877B4695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2145C92-6F5C-C810-C17A-DA23C23E43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A552A3-DC7A-AEB1-61B5-ACE10B08FA0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497B44-7995-B886-5AFB-0E6E11D10B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DDDB6A-F60F-6BA0-81B9-4D09A7D1748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6FFA64-5572-35FE-F041-ED7CC8EF552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21F91A8-97E1-FF4A-B6CC-762BA9D46E6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7975C8-DC23-B183-D161-23496F7E51C9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A0A2C9-948A-47D9-F917-3B77162CA8B6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F2F7A0-728A-6F24-4F3E-6C578D018A03}"/>
              </a:ext>
            </a:extLst>
          </p:cNvPr>
          <p:cNvCxnSpPr>
            <a:cxnSpLocks/>
            <a:stCxn id="36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45DC14-DD40-97F3-36DE-CFBAF5B55CAB}"/>
              </a:ext>
            </a:extLst>
          </p:cNvPr>
          <p:cNvCxnSpPr>
            <a:cxnSpLocks/>
            <a:stCxn id="38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E232DFE-CF49-518D-C8D9-9189996C6512}"/>
              </a:ext>
            </a:extLst>
          </p:cNvPr>
          <p:cNvCxnSpPr>
            <a:cxnSpLocks/>
            <a:stCxn id="39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6C4165-ABE1-093E-525B-E6E4B0079CC1}"/>
              </a:ext>
            </a:extLst>
          </p:cNvPr>
          <p:cNvCxnSpPr>
            <a:cxnSpLocks/>
            <a:stCxn id="40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7F4AEE1-5435-440A-3349-89BB84DD9454}"/>
              </a:ext>
            </a:extLst>
          </p:cNvPr>
          <p:cNvCxnSpPr>
            <a:cxnSpLocks/>
            <a:stCxn id="48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228F80-6923-3929-F155-BB70331BDE20}"/>
              </a:ext>
            </a:extLst>
          </p:cNvPr>
          <p:cNvCxnSpPr>
            <a:cxnSpLocks/>
            <a:stCxn id="47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857EB0-A143-A6D1-7741-B41BB5139164}"/>
              </a:ext>
            </a:extLst>
          </p:cNvPr>
          <p:cNvCxnSpPr>
            <a:cxnSpLocks/>
            <a:stCxn id="49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840307-7271-8446-33C7-279CA87D1E9A}"/>
              </a:ext>
            </a:extLst>
          </p:cNvPr>
          <p:cNvCxnSpPr>
            <a:cxnSpLocks/>
            <a:stCxn id="50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EA76DA-38EF-1D4E-49DE-0BA3D5FCCFB4}"/>
              </a:ext>
            </a:extLst>
          </p:cNvPr>
          <p:cNvCxnSpPr>
            <a:cxnSpLocks/>
            <a:stCxn id="51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8A48702-4627-0178-FA2E-BC27D2E4356E}"/>
              </a:ext>
            </a:extLst>
          </p:cNvPr>
          <p:cNvCxnSpPr>
            <a:cxnSpLocks/>
            <a:stCxn id="59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4325268-655B-D06B-C6BC-A1447BB50C26}"/>
              </a:ext>
            </a:extLst>
          </p:cNvPr>
          <p:cNvCxnSpPr>
            <a:cxnSpLocks/>
            <a:stCxn id="58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B8DD7B4-950D-C26E-7549-415E40F065AD}"/>
              </a:ext>
            </a:extLst>
          </p:cNvPr>
          <p:cNvCxnSpPr>
            <a:cxnSpLocks/>
            <a:stCxn id="60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000154-AE55-C053-F789-BB6867AE9AC5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C07BE5-4ED2-A045-B69D-763283B4243D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D0C4BF2-D6F2-7239-E00D-C7CEF4E3210B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CCFA43-AECF-B39B-D69B-F08BA2F792D3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4BE9C66-2919-CD25-66AE-FC2C4A06A5D7}"/>
              </a:ext>
            </a:extLst>
          </p:cNvPr>
          <p:cNvGrpSpPr/>
          <p:nvPr/>
        </p:nvGrpSpPr>
        <p:grpSpPr>
          <a:xfrm>
            <a:off x="841565" y="4369935"/>
            <a:ext cx="3216097" cy="1328066"/>
            <a:chOff x="640706" y="5034911"/>
            <a:chExt cx="3216097" cy="13280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EC42EDA-4FE3-31AD-888D-CC6A2C73607D}"/>
                    </a:ext>
                  </a:extLst>
                </p:cNvPr>
                <p:cNvSpPr txBox="1"/>
                <p:nvPr/>
              </p:nvSpPr>
              <p:spPr>
                <a:xfrm>
                  <a:off x="1235048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0EC42EDA-4FE3-31AD-888D-CC6A2C7360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048" y="5447413"/>
                  <a:ext cx="360000" cy="397032"/>
                </a:xfrm>
                <a:prstGeom prst="rect">
                  <a:avLst/>
                </a:prstGeom>
                <a:blipFill>
                  <a:blip r:embed="rId4"/>
                  <a:stretch>
                    <a:fillRect l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CB963F2-B59F-6631-DA94-237A5ACB666B}"/>
                    </a:ext>
                  </a:extLst>
                </p:cNvPr>
                <p:cNvSpPr txBox="1"/>
                <p:nvPr/>
              </p:nvSpPr>
              <p:spPr>
                <a:xfrm>
                  <a:off x="1892537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ACB963F2-B59F-6631-DA94-237A5ACB66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537" y="5447413"/>
                  <a:ext cx="360000" cy="397032"/>
                </a:xfrm>
                <a:prstGeom prst="rect">
                  <a:avLst/>
                </a:prstGeom>
                <a:blipFill>
                  <a:blip r:embed="rId5"/>
                  <a:stretch>
                    <a:fillRect l="-3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98BCDE0-9FB6-3745-B0A8-455A875284BE}"/>
                    </a:ext>
                  </a:extLst>
                </p:cNvPr>
                <p:cNvSpPr txBox="1"/>
                <p:nvPr/>
              </p:nvSpPr>
              <p:spPr>
                <a:xfrm>
                  <a:off x="2546401" y="5447413"/>
                  <a:ext cx="432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498BCDE0-9FB6-3745-B0A8-455A875284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401" y="5447413"/>
                  <a:ext cx="432000" cy="3970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57D6C5F1-67B1-A88E-A3BC-A2627F74F8C0}"/>
                    </a:ext>
                  </a:extLst>
                </p:cNvPr>
                <p:cNvSpPr txBox="1"/>
                <p:nvPr/>
              </p:nvSpPr>
              <p:spPr>
                <a:xfrm>
                  <a:off x="2977439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57D6C5F1-67B1-A88E-A3BC-A2627F74F8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7439" y="5447413"/>
                  <a:ext cx="360000" cy="3970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584E866-39F4-90B5-1E33-470CE180DD5E}"/>
                    </a:ext>
                  </a:extLst>
                </p:cNvPr>
                <p:cNvSpPr txBox="1"/>
                <p:nvPr/>
              </p:nvSpPr>
              <p:spPr>
                <a:xfrm>
                  <a:off x="943252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3584E866-39F4-90B5-1E33-470CE180DD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52" y="5447413"/>
                  <a:ext cx="288000" cy="397032"/>
                </a:xfrm>
                <a:prstGeom prst="rect">
                  <a:avLst/>
                </a:prstGeom>
                <a:blipFill>
                  <a:blip r:embed="rId8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AF69EBFB-DC81-595F-8921-3B3D18B5B5AC}"/>
                    </a:ext>
                  </a:extLst>
                </p:cNvPr>
                <p:cNvSpPr txBox="1"/>
                <p:nvPr/>
              </p:nvSpPr>
              <p:spPr>
                <a:xfrm>
                  <a:off x="1600888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AF69EBFB-DC81-595F-8921-3B3D18B5B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888" y="5447413"/>
                  <a:ext cx="288000" cy="397032"/>
                </a:xfrm>
                <a:prstGeom prst="rect">
                  <a:avLst/>
                </a:prstGeom>
                <a:blipFill>
                  <a:blip r:embed="rId9"/>
                  <a:stretch>
                    <a:fillRect l="-8000" r="-4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16C4420-6C4C-755C-E205-1812D438DFB4}"/>
                    </a:ext>
                  </a:extLst>
                </p:cNvPr>
                <p:cNvSpPr txBox="1"/>
                <p:nvPr/>
              </p:nvSpPr>
              <p:spPr>
                <a:xfrm>
                  <a:off x="2256234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216C4420-6C4C-755C-E205-1812D438DF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234" y="5447413"/>
                  <a:ext cx="288000" cy="397032"/>
                </a:xfrm>
                <a:prstGeom prst="rect">
                  <a:avLst/>
                </a:prstGeom>
                <a:blipFill>
                  <a:blip r:embed="rId10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1EF4115-1BD8-B147-1171-D0273823B046}"/>
                    </a:ext>
                  </a:extLst>
                </p:cNvPr>
                <p:cNvSpPr txBox="1"/>
                <p:nvPr/>
              </p:nvSpPr>
              <p:spPr>
                <a:xfrm>
                  <a:off x="3341621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18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61EF4115-1BD8-B147-1171-D0273823B0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1621" y="5447413"/>
                  <a:ext cx="288000" cy="397032"/>
                </a:xfrm>
                <a:prstGeom prst="rect">
                  <a:avLst/>
                </a:prstGeom>
                <a:blipFill>
                  <a:blip r:embed="rId11"/>
                  <a:stretch>
                    <a:fillRect l="-12500" r="-4167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93B08100-91D4-15F2-835B-584E52327978}"/>
                </a:ext>
              </a:extLst>
            </p:cNvPr>
            <p:cNvCxnSpPr>
              <a:cxnSpLocks/>
              <a:stCxn id="106" idx="2"/>
            </p:cNvCxnSpPr>
            <p:nvPr/>
          </p:nvCxnSpPr>
          <p:spPr>
            <a:xfrm flipH="1">
              <a:off x="640706" y="5844445"/>
              <a:ext cx="446546" cy="4233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F4E4F0-2E12-74F8-860D-F0D8E83F10C2}"/>
                </a:ext>
              </a:extLst>
            </p:cNvPr>
            <p:cNvCxnSpPr>
              <a:cxnSpLocks/>
              <a:stCxn id="103" idx="3"/>
            </p:cNvCxnSpPr>
            <p:nvPr/>
          </p:nvCxnSpPr>
          <p:spPr>
            <a:xfrm flipH="1">
              <a:off x="1453394" y="5860609"/>
              <a:ext cx="272776" cy="5023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03D66A30-CBF6-F6FE-D648-1744794EDDA4}"/>
                </a:ext>
              </a:extLst>
            </p:cNvPr>
            <p:cNvCxnSpPr>
              <a:cxnSpLocks/>
              <a:stCxn id="105" idx="4"/>
            </p:cNvCxnSpPr>
            <p:nvPr/>
          </p:nvCxnSpPr>
          <p:spPr>
            <a:xfrm>
              <a:off x="2397178" y="5867304"/>
              <a:ext cx="10339" cy="4670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8AF005CA-10C0-1F6D-A907-13C4C5C8CF3F}"/>
                </a:ext>
              </a:extLst>
            </p:cNvPr>
            <p:cNvCxnSpPr>
              <a:cxnSpLocks/>
              <a:stCxn id="104" idx="5"/>
            </p:cNvCxnSpPr>
            <p:nvPr/>
          </p:nvCxnSpPr>
          <p:spPr>
            <a:xfrm>
              <a:off x="3503449" y="5860609"/>
              <a:ext cx="353354" cy="456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69F679F1-C381-9420-6C43-21DA519E633E}"/>
                </a:ext>
              </a:extLst>
            </p:cNvPr>
            <p:cNvSpPr/>
            <p:nvPr/>
          </p:nvSpPr>
          <p:spPr>
            <a:xfrm>
              <a:off x="1055516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B4BDF79-CA80-EB62-D666-21FAAFEB9D77}"/>
                </a:ext>
              </a:extLst>
            </p:cNvPr>
            <p:cNvSpPr/>
            <p:nvPr/>
          </p:nvSpPr>
          <p:spPr>
            <a:xfrm>
              <a:off x="1719409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A9018CE1-E47D-45BF-77E2-CE610B37C906}"/>
                </a:ext>
              </a:extLst>
            </p:cNvPr>
            <p:cNvSpPr/>
            <p:nvPr/>
          </p:nvSpPr>
          <p:spPr>
            <a:xfrm>
              <a:off x="3464041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Oval 104">
              <a:extLst>
                <a:ext uri="{FF2B5EF4-FFF2-40B4-BE49-F238E27FC236}">
                  <a16:creationId xmlns:a16="http://schemas.microsoft.com/office/drawing/2014/main" id="{F8FA1956-6A99-A97D-98D4-94ACAF389DE5}"/>
                </a:ext>
              </a:extLst>
            </p:cNvPr>
            <p:cNvSpPr/>
            <p:nvPr/>
          </p:nvSpPr>
          <p:spPr>
            <a:xfrm>
              <a:off x="2374093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5BCE9C9-E362-EE80-6C62-AEC1F712E6BF}"/>
                </a:ext>
              </a:extLst>
            </p:cNvPr>
            <p:cNvSpPr txBox="1"/>
            <p:nvPr/>
          </p:nvSpPr>
          <p:spPr>
            <a:xfrm>
              <a:off x="959711" y="5034911"/>
              <a:ext cx="13512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accent1"/>
                  </a:solidFill>
                </a:rPr>
                <a:t>Indexeintrag</a:t>
              </a:r>
            </a:p>
          </p:txBody>
        </p:sp>
        <p:sp>
          <p:nvSpPr>
            <p:cNvPr id="115" name="Right Brace 114">
              <a:extLst>
                <a:ext uri="{FF2B5EF4-FFF2-40B4-BE49-F238E27FC236}">
                  <a16:creationId xmlns:a16="http://schemas.microsoft.com/office/drawing/2014/main" id="{40950499-96D2-40D6-4337-64FB1A3FC370}"/>
                </a:ext>
              </a:extLst>
            </p:cNvPr>
            <p:cNvSpPr/>
            <p:nvPr/>
          </p:nvSpPr>
          <p:spPr>
            <a:xfrm rot="16200000">
              <a:off x="1512272" y="5048688"/>
              <a:ext cx="99392" cy="65384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91531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Anfragetypen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Anfragetypen</a:t>
            </a:r>
          </a:p>
          <a:p>
            <a:pPr lvl="1"/>
            <a:r>
              <a:rPr lang="de-DE" dirty="0"/>
              <a:t>Bereichsanfragen</a:t>
            </a:r>
          </a:p>
          <a:p>
            <a:pPr lvl="2"/>
            <a:r>
              <a:rPr lang="de-DE" dirty="0"/>
              <a:t>Beispiel: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Plz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8800 </a:t>
            </a: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9099</a:t>
            </a:r>
            <a:endParaRPr lang="de-DE" dirty="0"/>
          </a:p>
          <a:p>
            <a:pPr lvl="1"/>
            <a:r>
              <a:rPr lang="de-DE" dirty="0"/>
              <a:t>Punktanfragen</a:t>
            </a:r>
          </a:p>
          <a:p>
            <a:pPr lvl="2"/>
            <a:r>
              <a:rPr lang="de-DE" dirty="0"/>
              <a:t>Beispiel: </a:t>
            </a:r>
            <a:r>
              <a:rPr lang="de-DE" dirty="0" err="1">
                <a:latin typeface="Courier" pitchFamily="2" charset="0"/>
              </a:rPr>
              <a:t>Plz</a:t>
            </a:r>
            <a:r>
              <a:rPr lang="de-DE" dirty="0">
                <a:latin typeface="Courier" pitchFamily="2" charset="0"/>
              </a:rPr>
              <a:t>=4123</a:t>
            </a:r>
          </a:p>
          <a:p>
            <a:r>
              <a:rPr lang="de-DE" dirty="0"/>
              <a:t>Indexierung möglich, solange</a:t>
            </a:r>
            <a:br>
              <a:rPr lang="de-DE" dirty="0"/>
            </a:br>
            <a:r>
              <a:rPr lang="de-DE" dirty="0"/>
              <a:t>eine totale Ordnung definiert ist</a:t>
            </a:r>
          </a:p>
          <a:p>
            <a:pPr lvl="1"/>
            <a:r>
              <a:rPr lang="de-DE" dirty="0"/>
              <a:t>Zahlenbasierte Datentypen</a:t>
            </a:r>
          </a:p>
          <a:p>
            <a:pPr lvl="1"/>
            <a:r>
              <a:rPr lang="de-DE" dirty="0"/>
              <a:t>Lexikographisch: String, Char</a:t>
            </a:r>
          </a:p>
          <a:p>
            <a:pPr lvl="2"/>
            <a:r>
              <a:rPr lang="de-DE" dirty="0"/>
              <a:t> (A ≺ B ≺ …)</a:t>
            </a:r>
          </a:p>
          <a:p>
            <a:pPr lvl="2"/>
            <a:r>
              <a:rPr lang="de-DE" dirty="0"/>
              <a:t>Manche Systeme erlauben keinen</a:t>
            </a:r>
            <a:br>
              <a:rPr lang="de-DE" dirty="0"/>
            </a:br>
            <a:r>
              <a:rPr lang="de-DE" dirty="0"/>
              <a:t>Index über sehr lange Strings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46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61AB-BC9E-56E7-131F-84BCBB2C9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79C04-E87C-52C5-101A-FBC7DB3F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A57C9-47AE-19CE-25DE-211FD8D60B53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D24-DDFC-95E2-7349-594D528234CC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4E183-0688-7633-3540-ABDB9E142940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2D71-281E-ADAC-563C-8A4ED4F683A3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51AC-C5E5-FB70-DE6E-4D4C6C5D28C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B65F-A221-12F2-1B11-F8E4CBB65FFE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8E17A-132D-609C-96B9-8AC01715E629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7B1B8-8B2D-0FA2-8703-01328A1B7B0D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FA01A-46E7-FCB3-385A-EB1F8082B66C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C5123-01E8-503F-444D-965124972467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0407A-720A-098A-7505-8BA40F09E216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C9F91-86C4-57F1-3C51-1313964B7AC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1C6F8-EC99-25B7-3A7F-6D73218DC774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7D4B-DB09-F79B-E247-822229F2465C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35439-3CB1-7FBA-3D66-BD941ADDB366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58279-B504-2E97-FEC3-0B1128EDE4B8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BA7C71B-0CBA-5E14-CA44-D7A2EFC0980A}"/>
              </a:ext>
            </a:extLst>
          </p:cNvPr>
          <p:cNvSpPr/>
          <p:nvPr/>
        </p:nvSpPr>
        <p:spPr>
          <a:xfrm>
            <a:off x="6133181" y="424644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3CFD209D-1FFA-7018-43A3-8124A96B7D8E}"/>
              </a:ext>
            </a:extLst>
          </p:cNvPr>
          <p:cNvSpPr/>
          <p:nvPr/>
        </p:nvSpPr>
        <p:spPr>
          <a:xfrm>
            <a:off x="5861357" y="4246447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98474825-27C8-90E7-C2C4-0A3DD4399B03}"/>
              </a:ext>
            </a:extLst>
          </p:cNvPr>
          <p:cNvSpPr/>
          <p:nvPr/>
        </p:nvSpPr>
        <p:spPr>
          <a:xfrm>
            <a:off x="7935883" y="336158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A371D5FE-C223-2D09-0E39-9E6225282373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5500" y="3827862"/>
            <a:ext cx="2087398" cy="4241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166EA031-8908-20F8-5CE4-516377230F0D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8DEC0-5A11-4D86-7480-4C8CC5702DD9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67D03-D909-7DC9-5CC4-32E836F9DD5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8C5C6-3B0C-F66F-2DDE-41DD5F8FA917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D5AB5-E481-59D4-5663-B668B1133F7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0BE2B-F2FE-9988-4271-6FF051A405E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B5522C-827B-D47C-4F45-4BA502B9922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ACE9E-1E45-D260-5082-F83A773F31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59374-AE51-6DAB-93DF-0D1E8DE7ED8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E9AE49-7263-BE23-7236-4227DC6579B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51FC41-212F-3B43-1BB3-42DCB824411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17A136-BAC6-EAE9-D2BA-65A669254B1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98854-57C6-4E20-7541-80A46743F6DE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EDEC86-13BD-9C05-2247-21DB44ECE67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BC27D8-32E5-8863-8653-BFF1DB1F4863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4F55C-0CF1-8C0C-6955-08758A76C61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676EF-2A5C-3001-8ABE-BC11B474E63C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9CC55-5C6F-1B36-F9C1-315B4F17E08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7238-0992-5566-2E06-A66DFF7F8A9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E3DDB3-FEB3-2F81-602E-7E49D804CD9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01ECB-1692-A1D2-0BDA-0A001504498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ECA7004-1DCD-9CD3-F289-0D3159AC654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5AF011-84C8-6FD5-3FF9-1C9F0A2A23C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4C36C3-D931-D2C6-735F-346DB6AAE2A7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07422C-8AC6-1C34-3135-1E3D11998CB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B3963-3B6A-7C04-D065-3DACB4A03DFA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3DC5B2-B523-2C26-22CF-38B9B93DBA1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B1E066-C975-507E-4AFA-4A7888DCB3CB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C40A38-FE77-C56E-D262-147099E7EE8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492A8C-5E79-D043-7207-3B79A245852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4CA52-F495-D737-E406-885BA8C655C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69DE5F9-CB9B-1FB6-D785-1B02D2B06CB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248F47-CFF9-04D6-CE40-F185496244E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2DD483-6AF6-DE34-04EC-6F5285E700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A3DDE2-695B-FF2F-CB3A-E547A140BA3A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AC793E-9B1A-3E3F-96C8-D0CC799439B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191FFE-D8FA-8ED9-45EB-5E5E56C6C0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1E24CE8-BF2F-5E31-5C60-E5825366C6EA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57EF40-15A9-A8BD-3B8E-C3BC877B4695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2145C92-6F5C-C810-C17A-DA23C23E43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A552A3-DC7A-AEB1-61B5-ACE10B08FA0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497B44-7995-B886-5AFB-0E6E11D10B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DDDB6A-F60F-6BA0-81B9-4D09A7D1748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6FFA64-5572-35FE-F041-ED7CC8EF552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21F91A8-97E1-FF4A-B6CC-762BA9D46E6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7975C8-DC23-B183-D161-23496F7E51C9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A0A2C9-948A-47D9-F917-3B77162CA8B6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F2F7A0-728A-6F24-4F3E-6C578D018A03}"/>
              </a:ext>
            </a:extLst>
          </p:cNvPr>
          <p:cNvCxnSpPr>
            <a:cxnSpLocks/>
            <a:stCxn id="36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45DC14-DD40-97F3-36DE-CFBAF5B55CAB}"/>
              </a:ext>
            </a:extLst>
          </p:cNvPr>
          <p:cNvCxnSpPr>
            <a:cxnSpLocks/>
            <a:stCxn id="38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E232DFE-CF49-518D-C8D9-9189996C6512}"/>
              </a:ext>
            </a:extLst>
          </p:cNvPr>
          <p:cNvCxnSpPr>
            <a:cxnSpLocks/>
            <a:stCxn id="39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6C4165-ABE1-093E-525B-E6E4B0079CC1}"/>
              </a:ext>
            </a:extLst>
          </p:cNvPr>
          <p:cNvCxnSpPr>
            <a:cxnSpLocks/>
            <a:stCxn id="40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7F4AEE1-5435-440A-3349-89BB84DD9454}"/>
              </a:ext>
            </a:extLst>
          </p:cNvPr>
          <p:cNvCxnSpPr>
            <a:cxnSpLocks/>
            <a:stCxn id="48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228F80-6923-3929-F155-BB70331BDE20}"/>
              </a:ext>
            </a:extLst>
          </p:cNvPr>
          <p:cNvCxnSpPr>
            <a:cxnSpLocks/>
            <a:stCxn id="47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857EB0-A143-A6D1-7741-B41BB5139164}"/>
              </a:ext>
            </a:extLst>
          </p:cNvPr>
          <p:cNvCxnSpPr>
            <a:cxnSpLocks/>
            <a:stCxn id="49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840307-7271-8446-33C7-279CA87D1E9A}"/>
              </a:ext>
            </a:extLst>
          </p:cNvPr>
          <p:cNvCxnSpPr>
            <a:cxnSpLocks/>
            <a:stCxn id="50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EA76DA-38EF-1D4E-49DE-0BA3D5FCCFB4}"/>
              </a:ext>
            </a:extLst>
          </p:cNvPr>
          <p:cNvCxnSpPr>
            <a:cxnSpLocks/>
            <a:stCxn id="51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8A48702-4627-0178-FA2E-BC27D2E4356E}"/>
              </a:ext>
            </a:extLst>
          </p:cNvPr>
          <p:cNvCxnSpPr>
            <a:cxnSpLocks/>
            <a:stCxn id="59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4325268-655B-D06B-C6BC-A1447BB50C26}"/>
              </a:ext>
            </a:extLst>
          </p:cNvPr>
          <p:cNvCxnSpPr>
            <a:cxnSpLocks/>
            <a:stCxn id="58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B8DD7B4-950D-C26E-7549-415E40F065AD}"/>
              </a:ext>
            </a:extLst>
          </p:cNvPr>
          <p:cNvCxnSpPr>
            <a:cxnSpLocks/>
            <a:stCxn id="60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000154-AE55-C053-F789-BB6867AE9AC5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C07BE5-4ED2-A045-B69D-763283B4243D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D0C4BF2-D6F2-7239-E00D-C7CEF4E3210B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CCFA43-AECF-B39B-D69B-F08BA2F792D3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</p:spTree>
    <p:extLst>
      <p:ext uri="{BB962C8B-B14F-4D97-AF65-F5344CB8AC3E}">
        <p14:creationId xmlns:p14="http://schemas.microsoft.com/office/powerpoint/2010/main" val="72740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0" grpId="0" animBg="1"/>
      <p:bldP spid="10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Suche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47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61AB-BC9E-56E7-131F-84BCBB2C9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79C04-E87C-52C5-101A-FBC7DB3F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A57C9-47AE-19CE-25DE-211FD8D60B53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D24-DDFC-95E2-7349-594D528234CC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4E183-0688-7633-3540-ABDB9E142940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2D71-281E-ADAC-563C-8A4ED4F683A3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51AC-C5E5-FB70-DE6E-4D4C6C5D28C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B65F-A221-12F2-1B11-F8E4CBB65FFE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8E17A-132D-609C-96B9-8AC01715E629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7B1B8-8B2D-0FA2-8703-01328A1B7B0D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FA01A-46E7-FCB3-385A-EB1F8082B66C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C5123-01E8-503F-444D-965124972467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0407A-720A-098A-7505-8BA40F09E216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C9F91-86C4-57F1-3C51-1313964B7AC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1C6F8-EC99-25B7-3A7F-6D73218DC774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7D4B-DB09-F79B-E247-822229F2465C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35439-3CB1-7FBA-3D66-BD941ADDB366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58279-B504-2E97-FEC3-0B1128EDE4B8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8DEC0-5A11-4D86-7480-4C8CC5702DD9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67D03-D909-7DC9-5CC4-32E836F9DD5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8C5C6-3B0C-F66F-2DDE-41DD5F8FA917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D5AB5-E481-59D4-5663-B668B1133F7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0BE2B-F2FE-9988-4271-6FF051A405E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B5522C-827B-D47C-4F45-4BA502B9922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ACE9E-1E45-D260-5082-F83A773F31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59374-AE51-6DAB-93DF-0D1E8DE7ED8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E9AE49-7263-BE23-7236-4227DC6579B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51FC41-212F-3B43-1BB3-42DCB824411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17A136-BAC6-EAE9-D2BA-65A669254B1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98854-57C6-4E20-7541-80A46743F6DE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EDEC86-13BD-9C05-2247-21DB44ECE67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BC27D8-32E5-8863-8653-BFF1DB1F4863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4F55C-0CF1-8C0C-6955-08758A76C61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676EF-2A5C-3001-8ABE-BC11B474E63C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9CC55-5C6F-1B36-F9C1-315B4F17E08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7238-0992-5566-2E06-A66DFF7F8A9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E3DDB3-FEB3-2F81-602E-7E49D804CD9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01ECB-1692-A1D2-0BDA-0A001504498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ECA7004-1DCD-9CD3-F289-0D3159AC654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5AF011-84C8-6FD5-3FF9-1C9F0A2A23C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4C36C3-D931-D2C6-735F-346DB6AAE2A7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07422C-8AC6-1C34-3135-1E3D11998CB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B3963-3B6A-7C04-D065-3DACB4A03DFA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3DC5B2-B523-2C26-22CF-38B9B93DBA1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B1E066-C975-507E-4AFA-4A7888DCB3CB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C40A38-FE77-C56E-D262-147099E7EE8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492A8C-5E79-D043-7207-3B79A245852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4CA52-F495-D737-E406-885BA8C655C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69DE5F9-CB9B-1FB6-D785-1B02D2B06CB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248F47-CFF9-04D6-CE40-F185496244E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2DD483-6AF6-DE34-04EC-6F5285E700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A3DDE2-695B-FF2F-CB3A-E547A140BA3A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AC793E-9B1A-3E3F-96C8-D0CC799439B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191FFE-D8FA-8ED9-45EB-5E5E56C6C0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1E24CE8-BF2F-5E31-5C60-E5825366C6EA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57EF40-15A9-A8BD-3B8E-C3BC877B4695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2145C92-6F5C-C810-C17A-DA23C23E43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A552A3-DC7A-AEB1-61B5-ACE10B08FA0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497B44-7995-B886-5AFB-0E6E11D10B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DDDB6A-F60F-6BA0-81B9-4D09A7D1748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6FFA64-5572-35FE-F041-ED7CC8EF552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21F91A8-97E1-FF4A-B6CC-762BA9D46E6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7975C8-DC23-B183-D161-23496F7E51C9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A0A2C9-948A-47D9-F917-3B77162CA8B6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F2F7A0-728A-6F24-4F3E-6C578D018A03}"/>
              </a:ext>
            </a:extLst>
          </p:cNvPr>
          <p:cNvCxnSpPr>
            <a:cxnSpLocks/>
            <a:stCxn id="36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45DC14-DD40-97F3-36DE-CFBAF5B55CAB}"/>
              </a:ext>
            </a:extLst>
          </p:cNvPr>
          <p:cNvCxnSpPr>
            <a:cxnSpLocks/>
            <a:stCxn id="38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E232DFE-CF49-518D-C8D9-9189996C6512}"/>
              </a:ext>
            </a:extLst>
          </p:cNvPr>
          <p:cNvCxnSpPr>
            <a:cxnSpLocks/>
            <a:stCxn id="39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6C4165-ABE1-093E-525B-E6E4B0079CC1}"/>
              </a:ext>
            </a:extLst>
          </p:cNvPr>
          <p:cNvCxnSpPr>
            <a:cxnSpLocks/>
            <a:stCxn id="40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7F4AEE1-5435-440A-3349-89BB84DD9454}"/>
              </a:ext>
            </a:extLst>
          </p:cNvPr>
          <p:cNvCxnSpPr>
            <a:cxnSpLocks/>
            <a:stCxn id="48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228F80-6923-3929-F155-BB70331BDE20}"/>
              </a:ext>
            </a:extLst>
          </p:cNvPr>
          <p:cNvCxnSpPr>
            <a:cxnSpLocks/>
            <a:stCxn id="47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857EB0-A143-A6D1-7741-B41BB5139164}"/>
              </a:ext>
            </a:extLst>
          </p:cNvPr>
          <p:cNvCxnSpPr>
            <a:cxnSpLocks/>
            <a:stCxn id="49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840307-7271-8446-33C7-279CA87D1E9A}"/>
              </a:ext>
            </a:extLst>
          </p:cNvPr>
          <p:cNvCxnSpPr>
            <a:cxnSpLocks/>
            <a:stCxn id="50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EA76DA-38EF-1D4E-49DE-0BA3D5FCCFB4}"/>
              </a:ext>
            </a:extLst>
          </p:cNvPr>
          <p:cNvCxnSpPr>
            <a:cxnSpLocks/>
            <a:stCxn id="51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8A48702-4627-0178-FA2E-BC27D2E4356E}"/>
              </a:ext>
            </a:extLst>
          </p:cNvPr>
          <p:cNvCxnSpPr>
            <a:cxnSpLocks/>
            <a:stCxn id="59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4325268-655B-D06B-C6BC-A1447BB50C26}"/>
              </a:ext>
            </a:extLst>
          </p:cNvPr>
          <p:cNvCxnSpPr>
            <a:cxnSpLocks/>
            <a:stCxn id="58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B8DD7B4-950D-C26E-7549-415E40F065AD}"/>
              </a:ext>
            </a:extLst>
          </p:cNvPr>
          <p:cNvCxnSpPr>
            <a:cxnSpLocks/>
            <a:stCxn id="60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000154-AE55-C053-F789-BB6867AE9AC5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C07BE5-4ED2-A045-B69D-763283B4243D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D0C4BF2-D6F2-7239-E00D-C7CEF4E3210B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CCFA43-AECF-B39B-D69B-F08BA2F792D3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182BC70A-4538-7486-6349-A60E70C26514}"/>
              </a:ext>
            </a:extLst>
          </p:cNvPr>
          <p:cNvGrpSpPr/>
          <p:nvPr/>
        </p:nvGrpSpPr>
        <p:grpSpPr>
          <a:xfrm>
            <a:off x="6554217" y="420997"/>
            <a:ext cx="1753496" cy="728734"/>
            <a:chOff x="8580964" y="1300699"/>
            <a:chExt cx="1753496" cy="728734"/>
          </a:xfrm>
        </p:grpSpPr>
        <p:sp>
          <p:nvSpPr>
            <p:cNvPr id="118" name="Wolkenförmige Legende 6">
              <a:extLst>
                <a:ext uri="{FF2B5EF4-FFF2-40B4-BE49-F238E27FC236}">
                  <a16:creationId xmlns:a16="http://schemas.microsoft.com/office/drawing/2014/main" id="{E39F4A9C-7695-EDC6-0584-397DA4BEE03E}"/>
                </a:ext>
              </a:extLst>
            </p:cNvPr>
            <p:cNvSpPr/>
            <p:nvPr/>
          </p:nvSpPr>
          <p:spPr>
            <a:xfrm>
              <a:off x="8580964" y="1300699"/>
              <a:ext cx="1753496" cy="728734"/>
            </a:xfrm>
            <a:prstGeom prst="cloudCallout">
              <a:avLst>
                <a:gd name="adj1" fmla="val 20268"/>
                <a:gd name="adj2" fmla="val 106760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0D89633F-73A2-E325-D597-A74E52C2F6BB}"/>
                </a:ext>
              </a:extLst>
            </p:cNvPr>
            <p:cNvSpPr txBox="1"/>
            <p:nvPr/>
          </p:nvSpPr>
          <p:spPr>
            <a:xfrm>
              <a:off x="8657629" y="1355656"/>
              <a:ext cx="15652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haben wir gewonnen?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E8B99C6-B157-BDD5-FA2F-5851659F452F}"/>
              </a:ext>
            </a:extLst>
          </p:cNvPr>
          <p:cNvGrpSpPr/>
          <p:nvPr/>
        </p:nvGrpSpPr>
        <p:grpSpPr>
          <a:xfrm>
            <a:off x="8377347" y="106140"/>
            <a:ext cx="1753496" cy="728734"/>
            <a:chOff x="8580964" y="1300699"/>
            <a:chExt cx="1753496" cy="728734"/>
          </a:xfrm>
        </p:grpSpPr>
        <p:sp>
          <p:nvSpPr>
            <p:cNvPr id="121" name="Wolkenförmige Legende 6">
              <a:extLst>
                <a:ext uri="{FF2B5EF4-FFF2-40B4-BE49-F238E27FC236}">
                  <a16:creationId xmlns:a16="http://schemas.microsoft.com/office/drawing/2014/main" id="{8DBFF7C3-D0C2-A339-96A5-0DF9CFD9BF71}"/>
                </a:ext>
              </a:extLst>
            </p:cNvPr>
            <p:cNvSpPr/>
            <p:nvPr/>
          </p:nvSpPr>
          <p:spPr>
            <a:xfrm>
              <a:off x="8580964" y="1300699"/>
              <a:ext cx="1753496" cy="728734"/>
            </a:xfrm>
            <a:prstGeom prst="cloudCallout">
              <a:avLst>
                <a:gd name="adj1" fmla="val -22476"/>
                <a:gd name="adj2" fmla="val 100589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F85C409D-CE78-BACB-0746-ABAC203C218D}"/>
                </a:ext>
              </a:extLst>
            </p:cNvPr>
            <p:cNvSpPr txBox="1"/>
            <p:nvPr/>
          </p:nvSpPr>
          <p:spPr>
            <a:xfrm>
              <a:off x="8657629" y="1355656"/>
              <a:ext cx="156528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haben wir bezahlt?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3117DC-230D-0AFC-CEA7-0C3AFF8C2964}"/>
                  </a:ext>
                </a:extLst>
              </p:cNvPr>
              <p:cNvSpPr txBox="1"/>
              <p:nvPr/>
            </p:nvSpPr>
            <p:spPr>
              <a:xfrm>
                <a:off x="8416160" y="1660634"/>
                <a:ext cx="3410677" cy="1477328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 err="1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earch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binarySearc</m:t>
                        </m:r>
                        <m:r>
                          <m:rPr>
                            <m:sty m:val="p"/>
                          </m:rPr>
                          <a:rPr lang="de-DE" i="0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if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refers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data</a:t>
                </a:r>
                <a:r>
                  <a:rPr lang="de-DE" dirty="0"/>
                  <a:t> </a:t>
                </a:r>
                <a:r>
                  <a:rPr lang="de-DE" dirty="0" err="1"/>
                  <a:t>page</a:t>
                </a:r>
                <a:r>
                  <a:rPr lang="de-DE" dirty="0"/>
                  <a:t> </a:t>
                </a:r>
                <a:r>
                  <a:rPr lang="de-DE" b="1" dirty="0" err="1"/>
                  <a:t>then</a:t>
                </a:r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return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binarySearch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  <a:tab pos="3420000" algn="r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earc</m:t>
                    </m:r>
                    <m:r>
                      <m:rPr>
                        <m:sty m:val="p"/>
                      </m:rPr>
                      <a:rPr lang="de-DE" i="0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en-DE" dirty="0"/>
                  <a:t>    ▹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DE" dirty="0"/>
                  <a:t> index page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F3117DC-230D-0AFC-CEA7-0C3AFF8C29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6160" y="1660634"/>
                <a:ext cx="3410677" cy="147732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D80AC3-4718-1C66-5603-001B01C4F08B}"/>
                  </a:ext>
                </a:extLst>
              </p:cNvPr>
              <p:cNvSpPr txBox="1"/>
              <p:nvPr/>
            </p:nvSpPr>
            <p:spPr>
              <a:xfrm>
                <a:off x="3074404" y="6173683"/>
                <a:ext cx="69596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 dirty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4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binarySearch</m:t>
                        </m:r>
                      </m:e>
                      <m:sup>
                        <m:r>
                          <a:rPr lang="de-DE" sz="1400" b="0" i="1" dirty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setzt eine Binärsuche nach </a:t>
                </a:r>
                <a14:m>
                  <m:oMath xmlns:m="http://schemas.openxmlformats.org/officeDocument/2006/math">
                    <m:r>
                      <a:rPr lang="de-DE" sz="1400" i="1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um, wie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binarySearch</m:t>
                    </m:r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berücksichtigt aber die Separatoren bei der Berechnung der Positionen und gibt den passenden Separator zurück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2D80AC3-4718-1C66-5603-001B01C4F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404" y="6173683"/>
                <a:ext cx="6959626" cy="523220"/>
              </a:xfrm>
              <a:prstGeom prst="rect">
                <a:avLst/>
              </a:prstGeom>
              <a:blipFill>
                <a:blip r:embed="rId4"/>
                <a:stretch>
                  <a:fillRect l="-182" t="-2381" r="-364" b="-119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A14714E6-5809-FA2F-FD5B-E1555A67C28A}"/>
              </a:ext>
            </a:extLst>
          </p:cNvPr>
          <p:cNvSpPr/>
          <p:nvPr/>
        </p:nvSpPr>
        <p:spPr>
          <a:xfrm>
            <a:off x="5076877" y="3252933"/>
            <a:ext cx="1380194" cy="535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Suche von Einträgen mit Schlüsselwert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Indexseite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</a:t>
                </a:r>
                <a:endParaRPr lang="de-DE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ist eine Referenz auf eine Indexseite</a:t>
                </a:r>
              </a:p>
              <a:p>
                <a:pPr lvl="2"/>
                <a:r>
                  <a:rPr lang="de-DE" dirty="0"/>
                  <a:t>Suche startet bei Wurzelknoten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𝑟𝑜𝑜𝑡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Implementierung: Funktion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search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de-DE" dirty="0"/>
                  <a:t> mit Aufruf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search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𝑟𝑜𝑜𝑡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Suche Separator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, so dass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, dann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Mittels Binärsuche umsetzen</a:t>
                </a:r>
              </a:p>
              <a:p>
                <a:pPr lvl="1"/>
                <a:r>
                  <a:rPr lang="de-DE" dirty="0"/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Referenz auf Datenseite,</a:t>
                </a:r>
                <a:br>
                  <a:rPr lang="de-DE" dirty="0"/>
                </a:br>
                <a:r>
                  <a:rPr lang="de-DE" dirty="0"/>
                  <a:t>suche nach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auf Datenseite (und </a:t>
                </a:r>
                <a:br>
                  <a:rPr lang="de-DE" dirty="0"/>
                </a:br>
                <a:r>
                  <a:rPr lang="de-DE" dirty="0"/>
                  <a:t>bei Bereichsanfrage scanne ab da)</a:t>
                </a:r>
              </a:p>
              <a:p>
                <a:pPr lvl="1"/>
                <a:r>
                  <a:rPr lang="de-DE" dirty="0"/>
                  <a:t>Sonst: Rekursiver Aufruf der Suche </a:t>
                </a:r>
                <a:br>
                  <a:rPr lang="de-DE" dirty="0"/>
                </a:br>
                <a:r>
                  <a:rPr lang="de-DE" dirty="0"/>
                  <a:t>mit Indexseite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auf die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verweist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549" t="-2985" b="-65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517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Diskussion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Vorteile</a:t>
            </a:r>
          </a:p>
          <a:p>
            <a:pPr lvl="1"/>
            <a:r>
              <a:rPr lang="de-DE" dirty="0"/>
              <a:t>Nicht für jeden Zugriff während der Suche eine eigene Seite laden</a:t>
            </a:r>
          </a:p>
          <a:p>
            <a:pPr lvl="1"/>
            <a:r>
              <a:rPr lang="de-DE" dirty="0"/>
              <a:t>Binärsuche innerhalb einer Indexseite</a:t>
            </a:r>
          </a:p>
          <a:p>
            <a:pPr lvl="1"/>
            <a:r>
              <a:rPr lang="de-DE" dirty="0"/>
              <a:t>Einstiegspunkt nahe Startpunkt gefunden, ab dem sequentiell gelesen werden kann</a:t>
            </a:r>
          </a:p>
          <a:p>
            <a:r>
              <a:rPr lang="de-DE" dirty="0"/>
              <a:t>Nachteil</a:t>
            </a:r>
          </a:p>
          <a:p>
            <a:pPr lvl="1"/>
            <a:r>
              <a:rPr lang="de-DE" dirty="0"/>
              <a:t>Zusätzlicher Speicher für Indexseiten</a:t>
            </a:r>
          </a:p>
          <a:p>
            <a:pPr lvl="2"/>
            <a:r>
              <a:rPr lang="de-DE" dirty="0"/>
              <a:t>Analyse von Anfragen zum Finden</a:t>
            </a:r>
            <a:br>
              <a:rPr lang="de-DE" dirty="0"/>
            </a:br>
            <a:r>
              <a:rPr lang="de-DE" dirty="0"/>
              <a:t>häufiger Suchschlüssel für Indices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48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6561AB-BC9E-56E7-131F-84BCBB2C9D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D79C04-E87C-52C5-101A-FBC7DB3F7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DA57C9-47AE-19CE-25DE-211FD8D60B53}"/>
              </a:ext>
            </a:extLst>
          </p:cNvPr>
          <p:cNvSpPr/>
          <p:nvPr/>
        </p:nvSpPr>
        <p:spPr>
          <a:xfrm>
            <a:off x="5083053" y="4827972"/>
            <a:ext cx="6748622" cy="107794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21D24-DDFC-95E2-7349-594D528234CC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04E183-0688-7633-3540-ABDB9E142940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132D71-281E-ADAC-563C-8A4ED4F683A3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EC51AC-C5E5-FB70-DE6E-4D4C6C5D28CA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3B65F-A221-12F2-1B11-F8E4CBB65FFE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E8E17A-132D-609C-96B9-8AC01715E629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7B1B8-8B2D-0FA2-8703-01328A1B7B0D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EBFA01A-46E7-FCB3-385A-EB1F8082B66C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8C5123-01E8-503F-444D-965124972467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E0407A-720A-098A-7505-8BA40F09E216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54C9F91-86C4-57F1-3C51-1313964B7AC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591C6F8-EC99-25B7-3A7F-6D73218DC774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207D4B-DB09-F79B-E247-822229F2465C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835439-3CB1-7FBA-3D66-BD941ADDB366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158279-B504-2E97-FEC3-0B1128EDE4B8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D98DEC0-5A11-4D86-7480-4C8CC5702DD9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F567D03-D909-7DC9-5CC4-32E836F9DD5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68C5C6-3B0C-F66F-2DDE-41DD5F8FA917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BED5AB5-E481-59D4-5663-B668B1133F7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CD0BE2B-F2FE-9988-4271-6FF051A405E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5B5522C-827B-D47C-4F45-4BA502B9922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01ACE9E-1E45-D260-5082-F83A773F31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D359374-AE51-6DAB-93DF-0D1E8DE7ED8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AE9AE49-7263-BE23-7236-4227DC6579B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E51FC41-212F-3B43-1BB3-42DCB824411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1E17A136-BAC6-EAE9-D2BA-65A669254B1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AA98854-57C6-4E20-7541-80A46743F6DE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2EDEC86-13BD-9C05-2247-21DB44ECE67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CBC27D8-32E5-8863-8653-BFF1DB1F4863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614F55C-0CF1-8C0C-6955-08758A76C61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CA676EF-2A5C-3001-8ABE-BC11B474E63C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019CC55-5C6F-1B36-F9C1-315B4F17E08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F857238-0992-5566-2E06-A66DFF7F8A9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7E3DDB3-FEB3-2F81-602E-7E49D804CD9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01ECB-1692-A1D2-0BDA-0A001504498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1ECA7004-1DCD-9CD3-F289-0D3159AC654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F85AF011-84C8-6FD5-3FF9-1C9F0A2A23C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114C36C3-D931-D2C6-735F-346DB6AAE2A7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807422C-8AC6-1C34-3135-1E3D11998CB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C2B3963-3B6A-7C04-D065-3DACB4A03DFA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3DC5B2-B523-2C26-22CF-38B9B93DBA1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B1E066-C975-507E-4AFA-4A7888DCB3CB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8C40A38-FE77-C56E-D262-147099E7EE8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6492A8C-5E79-D043-7207-3B79A245852F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2E4CA52-F495-D737-E406-885BA8C655C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369DE5F9-CB9B-1FB6-D785-1B02D2B06CB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D248F47-CFF9-04D6-CE40-F185496244E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A2DD483-6AF6-DE34-04EC-6F5285E700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6A3DDE2-695B-FF2F-CB3A-E547A140BA3A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8AC793E-9B1A-3E3F-96C8-D0CC799439B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DB191FFE-D8FA-8ED9-45EB-5E5E56C6C0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1E24CE8-BF2F-5E31-5C60-E5825366C6EA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157EF40-15A9-A8BD-3B8E-C3BC877B4695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2145C92-6F5C-C810-C17A-DA23C23E43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11A552A3-DC7A-AEB1-61B5-ACE10B08FA0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AE497B44-7995-B886-5AFB-0E6E11D10B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87DDDB6A-F60F-6BA0-81B9-4D09A7D1748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8A6FFA64-5572-35FE-F041-ED7CC8EF552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D21F91A8-97E1-FF4A-B6CC-762BA9D46E6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B97975C8-DC23-B183-D161-23496F7E51C9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3A0A2C9-948A-47D9-F917-3B77162CA8B6}"/>
              </a:ext>
            </a:extLst>
          </p:cNvPr>
          <p:cNvCxnSpPr>
            <a:cxnSpLocks/>
            <a:stCxn id="37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50F2F7A0-728A-6F24-4F3E-6C578D018A03}"/>
              </a:ext>
            </a:extLst>
          </p:cNvPr>
          <p:cNvCxnSpPr>
            <a:cxnSpLocks/>
            <a:stCxn id="36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45DC14-DD40-97F3-36DE-CFBAF5B55CAB}"/>
              </a:ext>
            </a:extLst>
          </p:cNvPr>
          <p:cNvCxnSpPr>
            <a:cxnSpLocks/>
            <a:stCxn id="38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E232DFE-CF49-518D-C8D9-9189996C6512}"/>
              </a:ext>
            </a:extLst>
          </p:cNvPr>
          <p:cNvCxnSpPr>
            <a:cxnSpLocks/>
            <a:stCxn id="39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96C4165-ABE1-093E-525B-E6E4B0079CC1}"/>
              </a:ext>
            </a:extLst>
          </p:cNvPr>
          <p:cNvCxnSpPr>
            <a:cxnSpLocks/>
            <a:stCxn id="40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A7F4AEE1-5435-440A-3349-89BB84DD9454}"/>
              </a:ext>
            </a:extLst>
          </p:cNvPr>
          <p:cNvCxnSpPr>
            <a:cxnSpLocks/>
            <a:stCxn id="48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0228F80-6923-3929-F155-BB70331BDE20}"/>
              </a:ext>
            </a:extLst>
          </p:cNvPr>
          <p:cNvCxnSpPr>
            <a:cxnSpLocks/>
            <a:stCxn id="47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6857EB0-A143-A6D1-7741-B41BB5139164}"/>
              </a:ext>
            </a:extLst>
          </p:cNvPr>
          <p:cNvCxnSpPr>
            <a:cxnSpLocks/>
            <a:stCxn id="49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E840307-7271-8446-33C7-279CA87D1E9A}"/>
              </a:ext>
            </a:extLst>
          </p:cNvPr>
          <p:cNvCxnSpPr>
            <a:cxnSpLocks/>
            <a:stCxn id="50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BEA76DA-38EF-1D4E-49DE-0BA3D5FCCFB4}"/>
              </a:ext>
            </a:extLst>
          </p:cNvPr>
          <p:cNvCxnSpPr>
            <a:cxnSpLocks/>
            <a:stCxn id="51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D8A48702-4627-0178-FA2E-BC27D2E4356E}"/>
              </a:ext>
            </a:extLst>
          </p:cNvPr>
          <p:cNvCxnSpPr>
            <a:cxnSpLocks/>
            <a:stCxn id="59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A4325268-655B-D06B-C6BC-A1447BB50C26}"/>
              </a:ext>
            </a:extLst>
          </p:cNvPr>
          <p:cNvCxnSpPr>
            <a:cxnSpLocks/>
            <a:stCxn id="58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6B8DD7B4-950D-C26E-7549-415E40F065AD}"/>
              </a:ext>
            </a:extLst>
          </p:cNvPr>
          <p:cNvCxnSpPr>
            <a:cxnSpLocks/>
            <a:stCxn id="60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4000154-AE55-C053-F789-BB6867AE9AC5}"/>
              </a:ext>
            </a:extLst>
          </p:cNvPr>
          <p:cNvCxnSpPr>
            <a:cxnSpLocks/>
            <a:stCxn id="70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51C07BE5-4ED2-A045-B69D-763283B4243D}"/>
              </a:ext>
            </a:extLst>
          </p:cNvPr>
          <p:cNvCxnSpPr>
            <a:cxnSpLocks/>
            <a:stCxn id="69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D0C4BF2-D6F2-7239-E00D-C7CEF4E3210B}"/>
              </a:ext>
            </a:extLst>
          </p:cNvPr>
          <p:cNvCxnSpPr>
            <a:cxnSpLocks/>
            <a:stCxn id="71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:a16="http://schemas.microsoft.com/office/drawing/2014/main" id="{9DCCFA43-AECF-B39B-D69B-F08BA2F792D3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</p:spTree>
    <p:extLst>
      <p:ext uri="{BB962C8B-B14F-4D97-AF65-F5344CB8AC3E}">
        <p14:creationId xmlns:p14="http://schemas.microsoft.com/office/powerpoint/2010/main" val="2354410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Aktualisierungsoperationen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Löschen</a:t>
            </a:r>
            <a:r>
              <a:rPr lang="de-DE" dirty="0"/>
              <a:t>: Datensatz über Index suchen und anschließend aus Datenseite entfernen</a:t>
            </a:r>
          </a:p>
          <a:p>
            <a:r>
              <a:rPr lang="de-DE" dirty="0">
                <a:solidFill>
                  <a:schemeClr val="accent1"/>
                </a:solidFill>
              </a:rPr>
              <a:t>Einfügen</a:t>
            </a:r>
            <a:r>
              <a:rPr lang="de-DE" dirty="0"/>
              <a:t>: Auf passende Datenseite navigieren und Datensatz einfügen</a:t>
            </a:r>
          </a:p>
          <a:p>
            <a:pPr lvl="1"/>
            <a:r>
              <a:rPr lang="de-DE" dirty="0"/>
              <a:t>Problem, wenn Seite voll</a:t>
            </a:r>
          </a:p>
          <a:p>
            <a:pPr lvl="2"/>
            <a:r>
              <a:rPr lang="de-DE" dirty="0"/>
              <a:t>Im Vorhinein Platz lassen</a:t>
            </a:r>
          </a:p>
          <a:p>
            <a:pPr lvl="2"/>
            <a:r>
              <a:rPr lang="de-DE" dirty="0">
                <a:solidFill>
                  <a:schemeClr val="accent5"/>
                </a:solidFill>
              </a:rPr>
              <a:t>Überlauf-Seite</a:t>
            </a:r>
            <a:r>
              <a:rPr lang="de-DE" b="1" dirty="0"/>
              <a:t> </a:t>
            </a:r>
            <a:r>
              <a:rPr lang="de-DE" dirty="0"/>
              <a:t>einfügen</a:t>
            </a:r>
          </a:p>
          <a:p>
            <a:r>
              <a:rPr lang="de-DE" dirty="0"/>
              <a:t>Vorteil: Index statisch, i.e., </a:t>
            </a:r>
            <a:br>
              <a:rPr lang="de-DE" dirty="0"/>
            </a:br>
            <a:r>
              <a:rPr lang="de-DE" dirty="0"/>
              <a:t>bleibt gültig</a:t>
            </a:r>
          </a:p>
          <a:p>
            <a:pPr lvl="1"/>
            <a:r>
              <a:rPr lang="de-DE" dirty="0"/>
              <a:t>Kein Aufwand bei Änderungen</a:t>
            </a:r>
          </a:p>
          <a:p>
            <a:r>
              <a:rPr lang="de-DE" dirty="0"/>
              <a:t>Nachteil: Index </a:t>
            </a:r>
            <a:r>
              <a:rPr lang="de-DE" dirty="0">
                <a:solidFill>
                  <a:srgbClr val="FFC000"/>
                </a:solidFill>
              </a:rPr>
              <a:t>degeneriert</a:t>
            </a:r>
          </a:p>
          <a:p>
            <a:pPr lvl="1"/>
            <a:r>
              <a:rPr lang="de-DE" dirty="0"/>
              <a:t>Sequentielle Ordnung durch </a:t>
            </a:r>
            <a:br>
              <a:rPr lang="de-DE" dirty="0"/>
            </a:br>
            <a:r>
              <a:rPr lang="de-DE" dirty="0"/>
              <a:t>Überlauf-Seiten zerstört</a:t>
            </a:r>
            <a:endParaRPr lang="en-DE" dirty="0"/>
          </a:p>
          <a:p>
            <a:pPr lvl="3"/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A2E0A0-A1CA-9119-9C03-5E04A9E653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182FD-0613-1C7D-3ECD-0E39B14085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49</a:t>
            </a:fld>
            <a:endParaRPr lang="de-DE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AAA1DB1-2C5C-B94A-A1B5-10EA4B6C27DF}"/>
              </a:ext>
            </a:extLst>
          </p:cNvPr>
          <p:cNvSpPr/>
          <p:nvPr/>
        </p:nvSpPr>
        <p:spPr>
          <a:xfrm>
            <a:off x="5084879" y="5902836"/>
            <a:ext cx="6748622" cy="108792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Bild 4" descr="Pages from 06-Indexing-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766" y="-3308863"/>
            <a:ext cx="7548132" cy="237626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533410" y="-1338550"/>
            <a:ext cx="1650391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Überlauf-Seiten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E6663F-7372-CA07-1836-E2DA05A3A337}"/>
              </a:ext>
            </a:extLst>
          </p:cNvPr>
          <p:cNvSpPr/>
          <p:nvPr/>
        </p:nvSpPr>
        <p:spPr>
          <a:xfrm>
            <a:off x="5083053" y="4827973"/>
            <a:ext cx="6748622" cy="107304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D5C6C4-B21A-F454-97B7-3F552D8A955E}"/>
              </a:ext>
            </a:extLst>
          </p:cNvPr>
          <p:cNvSpPr txBox="1"/>
          <p:nvPr/>
        </p:nvSpPr>
        <p:spPr>
          <a:xfrm>
            <a:off x="10767263" y="5593240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82D0F82-8873-E1C3-FA59-C7735D38C82B}"/>
              </a:ext>
            </a:extLst>
          </p:cNvPr>
          <p:cNvSpPr/>
          <p:nvPr/>
        </p:nvSpPr>
        <p:spPr>
          <a:xfrm>
            <a:off x="5083053" y="3257830"/>
            <a:ext cx="6748622" cy="15701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22F29C-3EE5-AF34-DA8A-F7DF8243D3AA}"/>
              </a:ext>
            </a:extLst>
          </p:cNvPr>
          <p:cNvSpPr txBox="1"/>
          <p:nvPr/>
        </p:nvSpPr>
        <p:spPr>
          <a:xfrm>
            <a:off x="511128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4104*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4123*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E3D4DA-5773-2C57-2FBB-3D2AF9D4FF85}"/>
              </a:ext>
            </a:extLst>
          </p:cNvPr>
          <p:cNvSpPr txBox="1"/>
          <p:nvPr/>
        </p:nvSpPr>
        <p:spPr>
          <a:xfrm>
            <a:off x="563045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4222*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4450*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F91BCA-DDA3-27A1-373A-21B95DDD5262}"/>
              </a:ext>
            </a:extLst>
          </p:cNvPr>
          <p:cNvSpPr txBox="1"/>
          <p:nvPr/>
        </p:nvSpPr>
        <p:spPr>
          <a:xfrm>
            <a:off x="6149613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4528*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5012*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5D0FB-D455-0BAC-23EB-EB6524179B26}"/>
              </a:ext>
            </a:extLst>
          </p:cNvPr>
          <p:cNvSpPr txBox="1"/>
          <p:nvPr/>
        </p:nvSpPr>
        <p:spPr>
          <a:xfrm>
            <a:off x="666877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6330*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6423*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52E8B9-3443-D99A-00EE-3138AD0E69A6}"/>
              </a:ext>
            </a:extLst>
          </p:cNvPr>
          <p:cNvSpPr txBox="1"/>
          <p:nvPr/>
        </p:nvSpPr>
        <p:spPr>
          <a:xfrm>
            <a:off x="7187939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8050*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8105*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8FE45F-6831-218C-B9E8-ADF566D77413}"/>
              </a:ext>
            </a:extLst>
          </p:cNvPr>
          <p:cNvSpPr txBox="1"/>
          <p:nvPr/>
        </p:nvSpPr>
        <p:spPr>
          <a:xfrm>
            <a:off x="7707102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8245*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F2773CE-2D63-61F0-A6F8-6C6EAE177B63}"/>
              </a:ext>
            </a:extLst>
          </p:cNvPr>
          <p:cNvSpPr txBox="1"/>
          <p:nvPr/>
        </p:nvSpPr>
        <p:spPr>
          <a:xfrm>
            <a:off x="8226265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8280*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8406*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3EE869-1FF0-B95D-9F8C-BAFCB4B13B92}"/>
              </a:ext>
            </a:extLst>
          </p:cNvPr>
          <p:cNvSpPr txBox="1"/>
          <p:nvPr/>
        </p:nvSpPr>
        <p:spPr>
          <a:xfrm>
            <a:off x="8745428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8570*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8600*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8AAD4A-CE34-A40C-733E-550D0AE6AAF9}"/>
              </a:ext>
            </a:extLst>
          </p:cNvPr>
          <p:cNvSpPr txBox="1"/>
          <p:nvPr/>
        </p:nvSpPr>
        <p:spPr>
          <a:xfrm>
            <a:off x="9264591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8604*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8700*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55409-DCEA-85C6-88C3-A73DE15A1FAA}"/>
              </a:ext>
            </a:extLst>
          </p:cNvPr>
          <p:cNvSpPr txBox="1"/>
          <p:nvPr/>
        </p:nvSpPr>
        <p:spPr>
          <a:xfrm>
            <a:off x="9783754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8808*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8887*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72CFB5-018F-98D3-817F-1EF460EEA470}"/>
              </a:ext>
            </a:extLst>
          </p:cNvPr>
          <p:cNvSpPr txBox="1"/>
          <p:nvPr/>
        </p:nvSpPr>
        <p:spPr>
          <a:xfrm>
            <a:off x="10302917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8910*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8953*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096DCC4-CBC8-4A36-8354-E9DB4CE0B65F}"/>
              </a:ext>
            </a:extLst>
          </p:cNvPr>
          <p:cNvSpPr txBox="1"/>
          <p:nvPr/>
        </p:nvSpPr>
        <p:spPr>
          <a:xfrm>
            <a:off x="10822080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9016*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9200*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6A13841-5AA9-6A3E-7C54-6B3B16A6032B}"/>
              </a:ext>
            </a:extLst>
          </p:cNvPr>
          <p:cNvSpPr txBox="1"/>
          <p:nvPr/>
        </p:nvSpPr>
        <p:spPr>
          <a:xfrm>
            <a:off x="11341246" y="5033968"/>
            <a:ext cx="457561" cy="5267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9532*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E6D925-495A-425C-E90A-62CAE976234A}"/>
              </a:ext>
            </a:extLst>
          </p:cNvPr>
          <p:cNvGrpSpPr/>
          <p:nvPr/>
        </p:nvGrpSpPr>
        <p:grpSpPr>
          <a:xfrm>
            <a:off x="5816233" y="4246447"/>
            <a:ext cx="1118027" cy="472967"/>
            <a:chOff x="5157512" y="6223139"/>
            <a:chExt cx="1118027" cy="47296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3E9CFB6-CB35-B882-8592-9D3B425C593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7E52E42-4455-928B-6643-9D0EB33E0F12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00D512E-6002-4204-9CFC-1E054B46070B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6330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97E84FF-CE40-F5EC-C960-3986DB10F5B4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8050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B5A216F-34AE-22C7-72BE-E5B9284B391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3A5A6078-BB49-4BB9-C91D-9556FB4772FE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3149434-E54C-DA53-9D13-29E4476FAD9C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4B81303-E451-9D5E-7749-4BBE777A60E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6C318E6-91E3-39FE-F3D6-5ABADCB80A5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0725F9B-EAC9-D70C-CA53-BD46A5627104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B019064-D15F-996E-033E-C0653973C1C1}"/>
              </a:ext>
            </a:extLst>
          </p:cNvPr>
          <p:cNvGrpSpPr/>
          <p:nvPr/>
        </p:nvGrpSpPr>
        <p:grpSpPr>
          <a:xfrm>
            <a:off x="8415194" y="4246447"/>
            <a:ext cx="1118027" cy="472967"/>
            <a:chOff x="5157512" y="6223139"/>
            <a:chExt cx="1118027" cy="472967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ABEB58C-6936-9A2A-78F7-99BA7145C6ED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082177-0E06-903A-C460-2418994629D2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8570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BC377C-4AF9-31AA-DDA8-53D1769EFF3E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8604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7E88F0B-D15F-BED3-4ABC-DEF3A963F706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8808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444BD6F-E614-30AB-0EA3-B94F087D590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2C16B8B1-1997-D1FD-714E-ED4DD924BEA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D4623BF-E88B-8675-6DDF-00B8DDFB48D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5EDD1F3-B23D-6736-A9B6-E126C9B1A833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B4EDCDA4-3944-8E13-0CF3-ACA307B3018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ABE7B2E-2BEA-CE41-09C2-778F0017F5CA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B311195-AA62-9F23-B3D4-1883BE883402}"/>
              </a:ext>
            </a:extLst>
          </p:cNvPr>
          <p:cNvGrpSpPr/>
          <p:nvPr/>
        </p:nvGrpSpPr>
        <p:grpSpPr>
          <a:xfrm>
            <a:off x="10497689" y="4252005"/>
            <a:ext cx="1118027" cy="472968"/>
            <a:chOff x="5157512" y="6223138"/>
            <a:chExt cx="1118027" cy="47296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2EF5F8C-6F39-151A-5110-A06EDE579ADE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BDFF958-4FC9-DF63-E413-B8E7ED53D34D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9532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BA96550-6CF4-1A05-9345-1DA4140371BC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AC4E5D9-B378-00AB-EDFC-B30A2E4F3906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1726150-8DCE-F461-C56F-36E8FA71A914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9ECA0600-36F2-D555-CCD6-497262D0769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F071DAA-BBD6-086A-D996-7C36C296BBD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A087FD56-1E8A-7206-A2A9-EC0A5BC6DE49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6CB8F91-5C6C-D5A8-1CDB-DFA78E864D3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FB1061D-3A90-DB4C-682C-8158A18756E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436419-52EA-9D9B-40AA-155EB165B36B}"/>
              </a:ext>
            </a:extLst>
          </p:cNvPr>
          <p:cNvGrpSpPr/>
          <p:nvPr/>
        </p:nvGrpSpPr>
        <p:grpSpPr>
          <a:xfrm>
            <a:off x="7896031" y="3361589"/>
            <a:ext cx="1118027" cy="472968"/>
            <a:chOff x="5157512" y="6223138"/>
            <a:chExt cx="1118027" cy="47296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0FC2E48-33AA-C607-1ABE-15B1E0D27711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8180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9FEC834-94C0-F3ED-5529-4C67274F6670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8910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206BE674-A313-5DCE-72A7-28C26BBE8B0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A419479-799E-971C-21F0-8E61D8F06530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8D3F9E2-5FA8-CF8A-911B-63680C620BC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FF9FD3F-0DD5-9CB8-EB56-6D3CCFEE5F4C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2B4FFC03-10F4-DE5A-AEF4-A5F13ED11330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E2FD43EF-73DD-FB0C-7012-2A82CA5D2939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CD69E0E-70B2-7641-750F-B1CF07723C5B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C09CC34A-DD87-22F8-BDD5-9BC9ED0F04D4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9B9EB60-B92A-83F6-ABBA-044530A8A20B}"/>
              </a:ext>
            </a:extLst>
          </p:cNvPr>
          <p:cNvCxnSpPr>
            <a:cxnSpLocks/>
          </p:cNvCxnSpPr>
          <p:nvPr/>
        </p:nvCxnSpPr>
        <p:spPr>
          <a:xfrm>
            <a:off x="5076877" y="4827971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F33AA4C4-A053-0746-41D4-07D9A13F64C8}"/>
              </a:ext>
            </a:extLst>
          </p:cNvPr>
          <p:cNvCxnSpPr>
            <a:cxnSpLocks/>
            <a:stCxn id="32" idx="3"/>
            <a:endCxn id="12" idx="0"/>
          </p:cNvCxnSpPr>
          <p:nvPr/>
        </p:nvCxnSpPr>
        <p:spPr>
          <a:xfrm flipH="1">
            <a:off x="5340068" y="4712719"/>
            <a:ext cx="48303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B2AAB48-1846-AB48-F923-34447C3D68BA}"/>
              </a:ext>
            </a:extLst>
          </p:cNvPr>
          <p:cNvCxnSpPr>
            <a:cxnSpLocks/>
            <a:stCxn id="31" idx="3"/>
            <a:endCxn id="13" idx="0"/>
          </p:cNvCxnSpPr>
          <p:nvPr/>
        </p:nvCxnSpPr>
        <p:spPr>
          <a:xfrm flipH="1">
            <a:off x="5859231" y="4712719"/>
            <a:ext cx="230611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A4A0EFD9-7057-3725-B461-70D1D27575DB}"/>
              </a:ext>
            </a:extLst>
          </p:cNvPr>
          <p:cNvCxnSpPr>
            <a:cxnSpLocks/>
            <a:stCxn id="33" idx="4"/>
            <a:endCxn id="14" idx="0"/>
          </p:cNvCxnSpPr>
          <p:nvPr/>
        </p:nvCxnSpPr>
        <p:spPr>
          <a:xfrm>
            <a:off x="6372069" y="4719414"/>
            <a:ext cx="6325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46F70AB-2694-6047-D313-0B735A0640A7}"/>
              </a:ext>
            </a:extLst>
          </p:cNvPr>
          <p:cNvCxnSpPr>
            <a:cxnSpLocks/>
            <a:stCxn id="34" idx="5"/>
            <a:endCxn id="15" idx="0"/>
          </p:cNvCxnSpPr>
          <p:nvPr/>
        </p:nvCxnSpPr>
        <p:spPr>
          <a:xfrm>
            <a:off x="6655134" y="4712719"/>
            <a:ext cx="242423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8C389F1E-10B0-154B-C036-BA6777CC0272}"/>
              </a:ext>
            </a:extLst>
          </p:cNvPr>
          <p:cNvCxnSpPr>
            <a:cxnSpLocks/>
            <a:stCxn id="35" idx="5"/>
            <a:endCxn id="16" idx="0"/>
          </p:cNvCxnSpPr>
          <p:nvPr/>
        </p:nvCxnSpPr>
        <p:spPr>
          <a:xfrm>
            <a:off x="6924268" y="4712719"/>
            <a:ext cx="492452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8BC2B274-D88E-3FFD-7A6E-216CA3C9F86F}"/>
              </a:ext>
            </a:extLst>
          </p:cNvPr>
          <p:cNvCxnSpPr>
            <a:cxnSpLocks/>
            <a:stCxn id="43" idx="3"/>
            <a:endCxn id="17" idx="0"/>
          </p:cNvCxnSpPr>
          <p:nvPr/>
        </p:nvCxnSpPr>
        <p:spPr>
          <a:xfrm flipH="1">
            <a:off x="7935883" y="4712719"/>
            <a:ext cx="486178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9CCFCE2-264D-784F-BF6B-9FD347F8BEF0}"/>
              </a:ext>
            </a:extLst>
          </p:cNvPr>
          <p:cNvCxnSpPr>
            <a:cxnSpLocks/>
            <a:stCxn id="42" idx="3"/>
            <a:endCxn id="18" idx="0"/>
          </p:cNvCxnSpPr>
          <p:nvPr/>
        </p:nvCxnSpPr>
        <p:spPr>
          <a:xfrm flipH="1">
            <a:off x="8455046" y="4712719"/>
            <a:ext cx="23375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BA6933AD-8942-9CFB-D3D9-6324EAAAA437}"/>
              </a:ext>
            </a:extLst>
          </p:cNvPr>
          <p:cNvCxnSpPr>
            <a:cxnSpLocks/>
            <a:stCxn id="44" idx="4"/>
            <a:endCxn id="19" idx="0"/>
          </p:cNvCxnSpPr>
          <p:nvPr/>
        </p:nvCxnSpPr>
        <p:spPr>
          <a:xfrm>
            <a:off x="8971030" y="4719414"/>
            <a:ext cx="3179" cy="314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FD6D6A3E-1100-FEC0-2AA4-39A4EB591AD7}"/>
              </a:ext>
            </a:extLst>
          </p:cNvPr>
          <p:cNvCxnSpPr>
            <a:cxnSpLocks/>
            <a:stCxn id="45" idx="5"/>
            <a:endCxn id="20" idx="0"/>
          </p:cNvCxnSpPr>
          <p:nvPr/>
        </p:nvCxnSpPr>
        <p:spPr>
          <a:xfrm>
            <a:off x="9254095" y="4712719"/>
            <a:ext cx="239277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43C622F-9FCD-DA19-0F0A-4B3E55946598}"/>
              </a:ext>
            </a:extLst>
          </p:cNvPr>
          <p:cNvCxnSpPr>
            <a:cxnSpLocks/>
            <a:stCxn id="46" idx="5"/>
            <a:endCxn id="21" idx="0"/>
          </p:cNvCxnSpPr>
          <p:nvPr/>
        </p:nvCxnSpPr>
        <p:spPr>
          <a:xfrm>
            <a:off x="9523229" y="4712719"/>
            <a:ext cx="489306" cy="3212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96F6065C-7344-AAD9-02C9-D8865D801F9B}"/>
              </a:ext>
            </a:extLst>
          </p:cNvPr>
          <p:cNvCxnSpPr>
            <a:cxnSpLocks/>
            <a:stCxn id="54" idx="4"/>
            <a:endCxn id="22" idx="0"/>
          </p:cNvCxnSpPr>
          <p:nvPr/>
        </p:nvCxnSpPr>
        <p:spPr>
          <a:xfrm>
            <a:off x="10520880" y="4724973"/>
            <a:ext cx="10818" cy="3089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4C854451-4C75-5DF3-45E5-1C7B6792D9E5}"/>
              </a:ext>
            </a:extLst>
          </p:cNvPr>
          <p:cNvCxnSpPr>
            <a:cxnSpLocks/>
            <a:stCxn id="53" idx="5"/>
            <a:endCxn id="23" idx="0"/>
          </p:cNvCxnSpPr>
          <p:nvPr/>
        </p:nvCxnSpPr>
        <p:spPr>
          <a:xfrm>
            <a:off x="10803945" y="4718278"/>
            <a:ext cx="246916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18671BDA-E807-CE3E-A5CE-598354E11D94}"/>
              </a:ext>
            </a:extLst>
          </p:cNvPr>
          <p:cNvCxnSpPr>
            <a:cxnSpLocks/>
            <a:stCxn id="55" idx="5"/>
            <a:endCxn id="24" idx="0"/>
          </p:cNvCxnSpPr>
          <p:nvPr/>
        </p:nvCxnSpPr>
        <p:spPr>
          <a:xfrm>
            <a:off x="11069848" y="4718278"/>
            <a:ext cx="500179" cy="3156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DEDBF124-E683-2822-799D-DEBA55D1545B}"/>
              </a:ext>
            </a:extLst>
          </p:cNvPr>
          <p:cNvCxnSpPr>
            <a:cxnSpLocks/>
            <a:stCxn id="65" idx="3"/>
          </p:cNvCxnSpPr>
          <p:nvPr/>
        </p:nvCxnSpPr>
        <p:spPr>
          <a:xfrm flipH="1">
            <a:off x="5816339" y="3827862"/>
            <a:ext cx="2086559" cy="418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394A75C6-2962-C302-F5D6-1BBC1064FD10}"/>
              </a:ext>
            </a:extLst>
          </p:cNvPr>
          <p:cNvCxnSpPr>
            <a:cxnSpLocks/>
            <a:stCxn id="64" idx="5"/>
          </p:cNvCxnSpPr>
          <p:nvPr/>
        </p:nvCxnSpPr>
        <p:spPr>
          <a:xfrm>
            <a:off x="8202287" y="3827862"/>
            <a:ext cx="204858" cy="4229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103491C0-6E6D-9130-1976-E9AF8EE490FB}"/>
              </a:ext>
            </a:extLst>
          </p:cNvPr>
          <p:cNvCxnSpPr>
            <a:cxnSpLocks/>
            <a:stCxn id="66" idx="6"/>
          </p:cNvCxnSpPr>
          <p:nvPr/>
        </p:nvCxnSpPr>
        <p:spPr>
          <a:xfrm>
            <a:off x="8474951" y="3811698"/>
            <a:ext cx="2025638" cy="4479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DB4C89A9-CC0E-8BE1-F760-EAFE16EC1A55}"/>
              </a:ext>
            </a:extLst>
          </p:cNvPr>
          <p:cNvSpPr txBox="1"/>
          <p:nvPr/>
        </p:nvSpPr>
        <p:spPr>
          <a:xfrm>
            <a:off x="10717298" y="3252933"/>
            <a:ext cx="11180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A7EF563-1874-7625-808F-34BFE6411387}"/>
              </a:ext>
            </a:extLst>
          </p:cNvPr>
          <p:cNvSpPr txBox="1"/>
          <p:nvPr/>
        </p:nvSpPr>
        <p:spPr>
          <a:xfrm>
            <a:off x="7518466" y="5739819"/>
            <a:ext cx="457561" cy="52674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8110*</a:t>
            </a:r>
          </a:p>
          <a:p>
            <a:pPr>
              <a:lnSpc>
                <a:spcPct val="110000"/>
              </a:lnSpc>
            </a:pPr>
            <a:endParaRPr lang="de-DE" sz="1400" dirty="0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BEF0F35C-D1B5-8007-2FDF-FC482C4790B4}"/>
              </a:ext>
            </a:extLst>
          </p:cNvPr>
          <p:cNvCxnSpPr>
            <a:cxnSpLocks/>
            <a:stCxn id="90" idx="5"/>
            <a:endCxn id="88" idx="0"/>
          </p:cNvCxnSpPr>
          <p:nvPr/>
        </p:nvCxnSpPr>
        <p:spPr>
          <a:xfrm>
            <a:off x="7662682" y="5576716"/>
            <a:ext cx="84565" cy="16310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38ACF50A-4E47-A7AF-9C23-2BC5F0D73502}"/>
              </a:ext>
            </a:extLst>
          </p:cNvPr>
          <p:cNvSpPr/>
          <p:nvPr/>
        </p:nvSpPr>
        <p:spPr>
          <a:xfrm>
            <a:off x="7623274" y="5537692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35DBF5A6-B223-53DC-CBC4-3B4452915BAC}"/>
              </a:ext>
            </a:extLst>
          </p:cNvPr>
          <p:cNvSpPr txBox="1"/>
          <p:nvPr/>
        </p:nvSpPr>
        <p:spPr>
          <a:xfrm>
            <a:off x="8604725" y="5739776"/>
            <a:ext cx="457561" cy="52674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8410*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8414*</a:t>
            </a: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480C4E8A-C91A-323A-8351-D1E0B442FBE9}"/>
              </a:ext>
            </a:extLst>
          </p:cNvPr>
          <p:cNvCxnSpPr>
            <a:cxnSpLocks/>
            <a:stCxn id="93" idx="5"/>
            <a:endCxn id="91" idx="0"/>
          </p:cNvCxnSpPr>
          <p:nvPr/>
        </p:nvCxnSpPr>
        <p:spPr>
          <a:xfrm>
            <a:off x="8693225" y="5576716"/>
            <a:ext cx="140281" cy="163060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Oval 92">
            <a:extLst>
              <a:ext uri="{FF2B5EF4-FFF2-40B4-BE49-F238E27FC236}">
                <a16:creationId xmlns:a16="http://schemas.microsoft.com/office/drawing/2014/main" id="{081C5701-6FE6-D27F-6395-11E4F7B449D7}"/>
              </a:ext>
            </a:extLst>
          </p:cNvPr>
          <p:cNvSpPr/>
          <p:nvPr/>
        </p:nvSpPr>
        <p:spPr>
          <a:xfrm>
            <a:off x="8653817" y="5537692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244EFF3-D5C4-B80F-153B-D0BAA9B1D7C8}"/>
              </a:ext>
            </a:extLst>
          </p:cNvPr>
          <p:cNvSpPr txBox="1"/>
          <p:nvPr/>
        </p:nvSpPr>
        <p:spPr>
          <a:xfrm>
            <a:off x="8971030" y="6459780"/>
            <a:ext cx="457561" cy="526747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txBody>
          <a:bodyPr vert="vert270" wrap="none" lIns="0" rIns="0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8410*</a:t>
            </a:r>
          </a:p>
          <a:p>
            <a:pPr>
              <a:lnSpc>
                <a:spcPct val="110000"/>
              </a:lnSpc>
            </a:pPr>
            <a:r>
              <a:rPr lang="de-DE" sz="1400" dirty="0"/>
              <a:t>8414*</a:t>
            </a: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B238A4BD-E01C-64AA-A1B8-0B5117810611}"/>
              </a:ext>
            </a:extLst>
          </p:cNvPr>
          <p:cNvCxnSpPr>
            <a:cxnSpLocks/>
            <a:stCxn id="96" idx="5"/>
            <a:endCxn id="94" idx="0"/>
          </p:cNvCxnSpPr>
          <p:nvPr/>
        </p:nvCxnSpPr>
        <p:spPr>
          <a:xfrm>
            <a:off x="9078609" y="6281327"/>
            <a:ext cx="121202" cy="178453"/>
          </a:xfrm>
          <a:prstGeom prst="straightConnector1">
            <a:avLst/>
          </a:prstGeom>
          <a:ln>
            <a:solidFill>
              <a:schemeClr val="accent3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 95">
            <a:extLst>
              <a:ext uri="{FF2B5EF4-FFF2-40B4-BE49-F238E27FC236}">
                <a16:creationId xmlns:a16="http://schemas.microsoft.com/office/drawing/2014/main" id="{5B6E9AEB-042B-D7D3-E39C-AF4ECB4B9E88}"/>
              </a:ext>
            </a:extLst>
          </p:cNvPr>
          <p:cNvSpPr/>
          <p:nvPr/>
        </p:nvSpPr>
        <p:spPr>
          <a:xfrm>
            <a:off x="9039201" y="6242303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539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88" grpId="0" animBg="1"/>
      <p:bldP spid="90" grpId="0" animBg="1"/>
      <p:bldP spid="91" grpId="0" animBg="1"/>
      <p:bldP spid="93" grpId="0" animBg="1"/>
      <p:bldP spid="94" grpId="0" animBg="1"/>
      <p:bldP spid="9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Anfragebeantwortung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DBMS muss eine Menge von Aufgaben erledigen</a:t>
            </a:r>
          </a:p>
          <a:p>
            <a:pPr lvl="1"/>
            <a:r>
              <a:rPr lang="de-DE" dirty="0"/>
              <a:t>Mit minimalen Ressourcen</a:t>
            </a:r>
          </a:p>
          <a:p>
            <a:pPr lvl="1"/>
            <a:r>
              <a:rPr lang="de-DE" dirty="0"/>
              <a:t>Über großen Datenmengen</a:t>
            </a:r>
          </a:p>
          <a:p>
            <a:pPr lvl="1"/>
            <a:r>
              <a:rPr lang="de-DE" dirty="0"/>
              <a:t>So schnell wie möglich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659852" y="3886243"/>
            <a:ext cx="8871596" cy="14747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a.total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Einnahmen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Kunden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k.Plz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8000 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8999 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a.Kunden_ID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k.Kunden_ID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6" name="Rechteckige Legende 5"/>
          <p:cNvSpPr/>
          <p:nvPr/>
        </p:nvSpPr>
        <p:spPr>
          <a:xfrm>
            <a:off x="7450251" y="3262835"/>
            <a:ext cx="1728192" cy="360040"/>
          </a:xfrm>
          <a:prstGeom prst="wedgeRectCallout">
            <a:avLst>
              <a:gd name="adj1" fmla="val -57842"/>
              <a:gd name="adj2" fmla="val 135728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Aggregation</a:t>
            </a:r>
          </a:p>
        </p:txBody>
      </p:sp>
      <p:sp>
        <p:nvSpPr>
          <p:cNvPr id="7" name="Rechteckige Legende 6"/>
          <p:cNvSpPr/>
          <p:nvPr/>
        </p:nvSpPr>
        <p:spPr>
          <a:xfrm>
            <a:off x="602841" y="3380060"/>
            <a:ext cx="1728192" cy="360040"/>
          </a:xfrm>
          <a:prstGeom prst="wedgeRectCallout">
            <a:avLst>
              <a:gd name="adj1" fmla="val 60596"/>
              <a:gd name="adj2" fmla="val 267566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Selektion</a:t>
            </a:r>
          </a:p>
        </p:txBody>
      </p:sp>
      <p:sp>
        <p:nvSpPr>
          <p:cNvPr id="8" name="Rechteckige Legende 7"/>
          <p:cNvSpPr/>
          <p:nvPr/>
        </p:nvSpPr>
        <p:spPr>
          <a:xfrm>
            <a:off x="10047388" y="5284124"/>
            <a:ext cx="864096" cy="360040"/>
          </a:xfrm>
          <a:prstGeom prst="wedgeRectCallout">
            <a:avLst>
              <a:gd name="adj1" fmla="val -206713"/>
              <a:gd name="adj2" fmla="val -217000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>
                <a:solidFill>
                  <a:schemeClr val="bg1"/>
                </a:solidFill>
              </a:rPr>
              <a:t>Join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ige Legende 8"/>
          <p:cNvSpPr/>
          <p:nvPr/>
        </p:nvSpPr>
        <p:spPr>
          <a:xfrm>
            <a:off x="4926146" y="5545874"/>
            <a:ext cx="1728192" cy="360040"/>
          </a:xfrm>
          <a:prstGeom prst="wedgeRectCallout">
            <a:avLst>
              <a:gd name="adj1" fmla="val -66134"/>
              <a:gd name="adj2" fmla="val -123218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Sortierung</a:t>
            </a:r>
          </a:p>
        </p:txBody>
      </p:sp>
      <p:sp>
        <p:nvSpPr>
          <p:cNvPr id="10" name="Rechteckige Legende 9"/>
          <p:cNvSpPr/>
          <p:nvPr/>
        </p:nvSpPr>
        <p:spPr>
          <a:xfrm>
            <a:off x="6095650" y="4878633"/>
            <a:ext cx="1728192" cy="360040"/>
          </a:xfrm>
          <a:prstGeom prst="wedgeRectCallout">
            <a:avLst>
              <a:gd name="adj1" fmla="val -139260"/>
              <a:gd name="adj2" fmla="val -50342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Gruppierung</a:t>
            </a:r>
          </a:p>
        </p:txBody>
      </p:sp>
      <p:sp>
        <p:nvSpPr>
          <p:cNvPr id="11" name="Rechteckige Legende 5"/>
          <p:cNvSpPr/>
          <p:nvPr/>
        </p:nvSpPr>
        <p:spPr>
          <a:xfrm>
            <a:off x="5415771" y="3262835"/>
            <a:ext cx="1728192" cy="360040"/>
          </a:xfrm>
          <a:prstGeom prst="wedgeRectCallout">
            <a:avLst>
              <a:gd name="adj1" fmla="val -57842"/>
              <a:gd name="adj2" fmla="val 135728"/>
            </a:avLst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Projektion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3F240739-4AD5-3DB6-E181-693F4728D7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1D63D508-FEF1-D6DB-E458-32FF3D708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5003706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ISAM: Aktualisierungsoperationen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Freiraum bei der Indexerzeugung vorsehen</a:t>
            </a:r>
          </a:p>
          <a:p>
            <a:pPr lvl="1"/>
            <a:r>
              <a:rPr lang="de-DE" dirty="0"/>
              <a:t>Reduziert das </a:t>
            </a:r>
            <a:r>
              <a:rPr lang="de-DE" dirty="0" err="1"/>
              <a:t>Einfügeproblem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Typisch sind </a:t>
            </a:r>
            <a:r>
              <a:rPr lang="de-DE" dirty="0">
                <a:solidFill>
                  <a:schemeClr val="accent1"/>
                </a:solidFill>
              </a:rPr>
              <a:t>20%</a:t>
            </a:r>
            <a:r>
              <a:rPr lang="de-DE" dirty="0"/>
              <a:t> Freiraum</a:t>
            </a:r>
          </a:p>
          <a:p>
            <a:r>
              <a:rPr lang="de-DE" dirty="0"/>
              <a:t>Da Indexseiten statisch, keine Zugriffskoordination (bei Mehrbenutzerbetrieb) nötig</a:t>
            </a:r>
          </a:p>
          <a:p>
            <a:pPr lvl="1"/>
            <a:r>
              <a:rPr lang="de-DE" dirty="0"/>
              <a:t>Zugriffskoordination (Sperren) würde gleichzeitigen Zugriff (besonders nahe der Wurzel) für andere Anfragen vermindern</a:t>
            </a:r>
          </a:p>
          <a:p>
            <a:r>
              <a:rPr lang="de-DE" dirty="0"/>
              <a:t>ISAM ist nützlich für (relativ) statische Daten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0F0CA43-12D9-A2DC-2D68-D83C8E2ADC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BE5F6AC-C3B1-2BA4-31D8-FEF243516B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946650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FCBF-F208-F8C0-58B0-1ED7AB593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B</a:t>
            </a:r>
            <a:r>
              <a:rPr lang="en-DE" baseline="30000" dirty="0"/>
              <a:t>+</a:t>
            </a:r>
            <a:r>
              <a:rPr lang="en-DE" dirty="0"/>
              <a:t>-Bäume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FCD68-ACB0-1B76-D9C2-57008CE3B5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Indexierung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C2520-FD5D-4F75-B96A-C5F8DDEFCD3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BF7C5C-344C-3EE7-AFCC-C7D0D34AF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5E30BF-5A44-FF60-B8BF-91A9009DC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51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6715ADB-85DE-0D60-F225-800A283FFE09}"/>
              </a:ext>
            </a:extLst>
          </p:cNvPr>
          <p:cNvSpPr/>
          <p:nvPr/>
        </p:nvSpPr>
        <p:spPr>
          <a:xfrm>
            <a:off x="5083053" y="3810795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CE051C-E860-6B3C-A69C-8853F6BFD950}"/>
              </a:ext>
            </a:extLst>
          </p:cNvPr>
          <p:cNvSpPr txBox="1"/>
          <p:nvPr/>
        </p:nvSpPr>
        <p:spPr>
          <a:xfrm>
            <a:off x="10807782" y="3987241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10F192-D054-630A-472A-507D5EACEB96}"/>
              </a:ext>
            </a:extLst>
          </p:cNvPr>
          <p:cNvSpPr/>
          <p:nvPr/>
        </p:nvSpPr>
        <p:spPr>
          <a:xfrm>
            <a:off x="5083053" y="1531983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82F24A-8A47-7CCA-EC1E-E17EC95D0E4D}"/>
              </a:ext>
            </a:extLst>
          </p:cNvPr>
          <p:cNvGrpSpPr/>
          <p:nvPr/>
        </p:nvGrpSpPr>
        <p:grpSpPr>
          <a:xfrm>
            <a:off x="6079307" y="2407754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A8CBFD5-C3C7-8EE7-1AAF-0002B8A1C24A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3DC193C-548A-E52B-E0FD-B49D2E2DDFB7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1F4F1-F364-9ED2-BD6A-4E7092C3F81F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52C3245-1716-E2D2-1577-07B2660156D7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9B2FAB-1A05-AB61-EFAF-1E4B9A140E0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F3E25E1-37A2-4259-EDAB-15A65728FF6B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4DE7D9C-9311-D363-49DE-D18A43CD3A6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CDBAC6A-D2CD-DCD3-7E06-8C9017EEADB2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A28929C-8E3B-BEDE-914F-75E0BED87FB2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F3B8C76-5F3E-DEF3-182B-FFB8EF4BB67A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CC4F058-50BF-8DB1-3D4A-E7ADB7BD3A7A}"/>
              </a:ext>
            </a:extLst>
          </p:cNvPr>
          <p:cNvGrpSpPr/>
          <p:nvPr/>
        </p:nvGrpSpPr>
        <p:grpSpPr>
          <a:xfrm>
            <a:off x="9584385" y="2407754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6CB80EE-2B11-E936-6593-D2D09920DFF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80B8A0-B5CD-C350-0732-3055AE8A2E7F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B97B600-D037-D112-41FE-EF0E968868AC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E8BA74D-7D33-BD2E-EFC1-83DE5D9F5E76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901F17B-A376-1A21-4F0B-4FF86C3029D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57A591B-FC59-1BEA-4136-84EB409C5CD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CDCAC0D-CF0A-0839-7968-B9A8923CAB2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3DA6EE95-AE11-3421-EA70-E3E0DFA433B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DA654CE-2E89-1A4A-12F7-82A4854BCF5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24B9696-38ED-FA42-B112-A86AF3B57C65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B1FA84C-C983-7C3D-3AA6-320AAACEDB89}"/>
              </a:ext>
            </a:extLst>
          </p:cNvPr>
          <p:cNvGrpSpPr/>
          <p:nvPr/>
        </p:nvGrpSpPr>
        <p:grpSpPr>
          <a:xfrm>
            <a:off x="7896031" y="1632966"/>
            <a:ext cx="1118027" cy="472969"/>
            <a:chOff x="5157512" y="6223137"/>
            <a:chExt cx="1118027" cy="472969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6DCB6F2-8C12-1B9E-4276-3EA5F7DD76A1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42CBBE-E550-314B-8478-C8FF9530F8FE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CA6F98-1789-EAB6-D2C8-08FFD74A5022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9A638DA-C9B5-BE98-939C-67EA70C100F4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DC9EAB5-4CA6-7C61-9BB5-BB6D6B9A95C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E916D68-0AD2-0F17-BC9E-51B5186DB96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EEEE287-5709-D1CC-C2CB-1774A071DE2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1D28F56-5998-0923-B164-8712F0931C29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B77AC24-6CD1-052E-CDD1-1CA29F78642A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307A2D8-E017-3F46-245B-AD6C6B6BF7E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EED210-B525-EE21-4196-DE0EDC371459}"/>
              </a:ext>
            </a:extLst>
          </p:cNvPr>
          <p:cNvCxnSpPr>
            <a:cxnSpLocks/>
          </p:cNvCxnSpPr>
          <p:nvPr/>
        </p:nvCxnSpPr>
        <p:spPr>
          <a:xfrm>
            <a:off x="5088490" y="3810795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5952DB6-50E3-1F0C-1DE6-6CC445646A59}"/>
              </a:ext>
            </a:extLst>
          </p:cNvPr>
          <p:cNvCxnSpPr>
            <a:cxnSpLocks/>
            <a:stCxn id="17" idx="3"/>
            <a:endCxn id="56" idx="0"/>
          </p:cNvCxnSpPr>
          <p:nvPr/>
        </p:nvCxnSpPr>
        <p:spPr>
          <a:xfrm flipH="1">
            <a:off x="5632133" y="2874026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D948694-8585-3EE6-F73D-C463712B1715}"/>
              </a:ext>
            </a:extLst>
          </p:cNvPr>
          <p:cNvCxnSpPr>
            <a:cxnSpLocks/>
            <a:stCxn id="16" idx="3"/>
            <a:endCxn id="73" idx="0"/>
          </p:cNvCxnSpPr>
          <p:nvPr/>
        </p:nvCxnSpPr>
        <p:spPr>
          <a:xfrm>
            <a:off x="6352916" y="2874026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C21D70E-342B-B8E5-9203-9055C37FFACD}"/>
              </a:ext>
            </a:extLst>
          </p:cNvPr>
          <p:cNvCxnSpPr>
            <a:cxnSpLocks/>
            <a:stCxn id="18" idx="4"/>
            <a:endCxn id="82" idx="0"/>
          </p:cNvCxnSpPr>
          <p:nvPr/>
        </p:nvCxnSpPr>
        <p:spPr>
          <a:xfrm>
            <a:off x="6635143" y="2880721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9A1F445-E180-7FD5-2A11-8973F6E4684F}"/>
              </a:ext>
            </a:extLst>
          </p:cNvPr>
          <p:cNvGrpSpPr/>
          <p:nvPr/>
        </p:nvGrpSpPr>
        <p:grpSpPr>
          <a:xfrm>
            <a:off x="5135259" y="3187947"/>
            <a:ext cx="993747" cy="869149"/>
            <a:chOff x="5052318" y="4843825"/>
            <a:chExt cx="993747" cy="869149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49238FD6-CAEC-74AD-44C5-DBD859D5AE4B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B22B622-9C39-8D97-E5EB-31D8B1E9D133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5330134-6011-C7EC-A5F4-81034540C6C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8C807D8-EB78-D052-435B-054F4AC773B0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767559C-02B6-D6FD-9276-BAFB12CF382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8857800A-2FD5-9808-1550-690435B85379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4FDADA44-CE7E-9E85-6589-72F06C654D80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89EC4F7F-E599-9021-E02C-840E599F20B6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A423B325-5DA2-08FD-C15B-87905A72CB3D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DF640950-C678-D483-1FCF-A8B475D5C417}"/>
              </a:ext>
            </a:extLst>
          </p:cNvPr>
          <p:cNvCxnSpPr>
            <a:cxnSpLocks/>
            <a:stCxn id="28" idx="4"/>
            <a:endCxn id="92" idx="0"/>
          </p:cNvCxnSpPr>
          <p:nvPr/>
        </p:nvCxnSpPr>
        <p:spPr>
          <a:xfrm flipH="1">
            <a:off x="9025037" y="2880722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E3EBE27-D17A-46C0-8D44-3727B1F0BFD2}"/>
              </a:ext>
            </a:extLst>
          </p:cNvPr>
          <p:cNvCxnSpPr>
            <a:cxnSpLocks/>
            <a:stCxn id="27" idx="5"/>
            <a:endCxn id="102" idx="0"/>
          </p:cNvCxnSpPr>
          <p:nvPr/>
        </p:nvCxnSpPr>
        <p:spPr>
          <a:xfrm>
            <a:off x="9890641" y="2874027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F4417FE-D978-8548-5AE0-9C61435B27BB}"/>
              </a:ext>
            </a:extLst>
          </p:cNvPr>
          <p:cNvCxnSpPr>
            <a:cxnSpLocks/>
            <a:stCxn id="29" idx="5"/>
            <a:endCxn id="111" idx="0"/>
          </p:cNvCxnSpPr>
          <p:nvPr/>
        </p:nvCxnSpPr>
        <p:spPr>
          <a:xfrm>
            <a:off x="10156544" y="2874027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458617B8-8A4F-9EBB-F81D-74982E7702D9}"/>
              </a:ext>
            </a:extLst>
          </p:cNvPr>
          <p:cNvCxnSpPr>
            <a:cxnSpLocks/>
            <a:stCxn id="39" idx="3"/>
            <a:endCxn id="14" idx="0"/>
          </p:cNvCxnSpPr>
          <p:nvPr/>
        </p:nvCxnSpPr>
        <p:spPr>
          <a:xfrm flipH="1">
            <a:off x="7036094" y="2099240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E5182609-4DD2-B7BE-6723-627AAAD032AE}"/>
              </a:ext>
            </a:extLst>
          </p:cNvPr>
          <p:cNvCxnSpPr>
            <a:cxnSpLocks/>
            <a:stCxn id="38" idx="4"/>
            <a:endCxn id="22" idx="0"/>
          </p:cNvCxnSpPr>
          <p:nvPr/>
        </p:nvCxnSpPr>
        <p:spPr>
          <a:xfrm>
            <a:off x="8185964" y="2105935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83D88A6-4E37-5BB1-6E43-EACE54D8C446}"/>
              </a:ext>
            </a:extLst>
          </p:cNvPr>
          <p:cNvSpPr txBox="1"/>
          <p:nvPr/>
        </p:nvSpPr>
        <p:spPr>
          <a:xfrm>
            <a:off x="10699181" y="1517583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2074656F-3DEC-B5B0-CE6C-B04BE1A8E36E}"/>
              </a:ext>
            </a:extLst>
          </p:cNvPr>
          <p:cNvGrpSpPr/>
          <p:nvPr/>
        </p:nvGrpSpPr>
        <p:grpSpPr>
          <a:xfrm>
            <a:off x="6266227" y="3187947"/>
            <a:ext cx="995204" cy="858262"/>
            <a:chOff x="6249191" y="4843824"/>
            <a:chExt cx="995204" cy="858262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C8AD5B7-4169-1E5C-45BD-F3888173DE73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B28EBF66-593C-2477-7A42-9DA0C157423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BCE7D383-905F-6890-1906-973A3478786E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304F8F29-6096-1FA8-EEB3-512183FBE3E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38E21E6A-DDFF-6D1D-E911-77F500AAD2AC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4587507F-72AF-6FD8-A49B-A6D3E7299363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E6208876-96AE-842D-CC2B-A787FCDC545F}"/>
                </a:ext>
              </a:extLst>
            </p:cNvPr>
            <p:cNvCxnSpPr>
              <a:cxnSpLocks/>
              <a:stCxn id="69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E5FA45CD-5176-AB04-BB73-AC071EF95A3D}"/>
                </a:ext>
              </a:extLst>
            </p:cNvPr>
            <p:cNvCxnSpPr>
              <a:cxnSpLocks/>
              <a:stCxn id="70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C2CC28B8-2078-B3AF-EADA-7DE1F6EB0982}"/>
                </a:ext>
              </a:extLst>
            </p:cNvPr>
            <p:cNvCxnSpPr>
              <a:cxnSpLocks/>
              <a:stCxn id="71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6BBCAEE5-E5CE-F5CB-DB52-67091890B224}"/>
                </a:ext>
              </a:extLst>
            </p:cNvPr>
            <p:cNvCxnSpPr>
              <a:cxnSpLocks/>
              <a:stCxn id="72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B2DDDE2-5778-10CF-50B2-A3B2E10F07A1}"/>
              </a:ext>
            </a:extLst>
          </p:cNvPr>
          <p:cNvGrpSpPr/>
          <p:nvPr/>
        </p:nvGrpSpPr>
        <p:grpSpPr>
          <a:xfrm>
            <a:off x="7397195" y="3187947"/>
            <a:ext cx="993747" cy="858262"/>
            <a:chOff x="7442670" y="4843824"/>
            <a:chExt cx="993747" cy="858262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4FF5BE8A-8C07-E1B0-7D41-C6220337A7F3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F2E1B17-7583-24EF-9301-974D9CFA3595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F12CE9A4-5627-D6C8-A6A0-CB80B907C67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ED2AF98D-7B2C-9330-21AF-05C897ED7F49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7CE03033-26E2-151C-27E9-D3DFA970A32E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E74573C0-BD88-43E9-7D8D-B33B1551B035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FDAD127D-F468-53CB-CF94-7AAC87379768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2934ED3-B71F-0917-D91F-B120989C911A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BA86B41-5F56-1F03-533E-9A8BE4F6B109}"/>
              </a:ext>
            </a:extLst>
          </p:cNvPr>
          <p:cNvGrpSpPr/>
          <p:nvPr/>
        </p:nvGrpSpPr>
        <p:grpSpPr>
          <a:xfrm>
            <a:off x="8528163" y="3187947"/>
            <a:ext cx="993747" cy="858262"/>
            <a:chOff x="8165885" y="4843825"/>
            <a:chExt cx="993747" cy="858262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DB6033E1-A9BF-F26C-623B-A29949A58E30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377E4A79-C27B-52E9-7892-5635BB3807B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E6FF8409-99FB-288C-E4E2-D2E9E8954013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F923485C-24D9-259E-212A-ECDF5E15F80D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F5BBCAD3-3C96-92C4-B4C6-D042B88BE5D9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ECA4D7E-7AC5-9E42-D92B-9B23D9C14739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57EF66CF-F9E7-1DA5-3EB1-15EB7885EC7A}"/>
                </a:ext>
              </a:extLst>
            </p:cNvPr>
            <p:cNvCxnSpPr>
              <a:cxnSpLocks/>
              <a:stCxn id="88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A4DFB011-F94F-C34A-492D-B68BAED47572}"/>
                </a:ext>
              </a:extLst>
            </p:cNvPr>
            <p:cNvCxnSpPr>
              <a:cxnSpLocks/>
              <a:stCxn id="89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5C71DC08-5F56-C463-F012-DADA079E5ACA}"/>
                </a:ext>
              </a:extLst>
            </p:cNvPr>
            <p:cNvCxnSpPr>
              <a:cxnSpLocks/>
              <a:stCxn id="90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7178F1A1-A7A8-0AEB-918D-BF10A1B432DA}"/>
              </a:ext>
            </a:extLst>
          </p:cNvPr>
          <p:cNvGrpSpPr/>
          <p:nvPr/>
        </p:nvGrpSpPr>
        <p:grpSpPr>
          <a:xfrm>
            <a:off x="9659131" y="3187947"/>
            <a:ext cx="993747" cy="858262"/>
            <a:chOff x="9362758" y="4843824"/>
            <a:chExt cx="993747" cy="858262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E716521E-0EE8-B873-2EEE-27081C444DC6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35175C65-4019-15CA-A809-94FA0A694CF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82777C6-FB5F-45CA-9C38-02A1844C12C0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31F2CF2-53E7-01A0-E0FB-434BA0F6BDE4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305D4C68-41A9-3EDC-DE24-ECB9787E4F8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A31C6EFF-D0A2-0DD7-A3E2-0B51DA0DCE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95" name="Straight Arrow Connector 94">
              <a:extLst>
                <a:ext uri="{FF2B5EF4-FFF2-40B4-BE49-F238E27FC236}">
                  <a16:creationId xmlns:a16="http://schemas.microsoft.com/office/drawing/2014/main" id="{8B41EBDD-AE88-92D9-3065-63D07C4C78EC}"/>
                </a:ext>
              </a:extLst>
            </p:cNvPr>
            <p:cNvCxnSpPr>
              <a:cxnSpLocks/>
              <a:stCxn id="98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E12968AE-F780-F83F-1EA0-7C259996B832}"/>
                </a:ext>
              </a:extLst>
            </p:cNvPr>
            <p:cNvCxnSpPr>
              <a:cxnSpLocks/>
              <a:stCxn id="99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386C2EF2-49DE-4D36-9390-9E3C46ABF5E6}"/>
                </a:ext>
              </a:extLst>
            </p:cNvPr>
            <p:cNvCxnSpPr>
              <a:cxnSpLocks/>
              <a:stCxn id="100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2B8F943C-B0D8-76F0-18F6-575F3C61B2E0}"/>
              </a:ext>
            </a:extLst>
          </p:cNvPr>
          <p:cNvGrpSpPr/>
          <p:nvPr/>
        </p:nvGrpSpPr>
        <p:grpSpPr>
          <a:xfrm>
            <a:off x="10790098" y="3187947"/>
            <a:ext cx="993747" cy="851004"/>
            <a:chOff x="10556237" y="4843824"/>
            <a:chExt cx="993747" cy="851004"/>
          </a:xfrm>
        </p:grpSpPr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A2A32AD1-C92E-9939-F27D-653FEE0A0989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94042E24-2AA3-2937-D1A7-2DE4035AC90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8BA8D270-8274-5166-601A-F9AFD3EF011B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98F5F145-9625-40B2-B559-1D698897B11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1FA26F87-6F83-B12D-D220-EF17DE459BE9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88260D43-7D2C-B937-38E2-3D394F86F43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82C63972-E548-5706-E61D-F4A181095225}"/>
                </a:ext>
              </a:extLst>
            </p:cNvPr>
            <p:cNvCxnSpPr>
              <a:cxnSpLocks/>
              <a:stCxn id="107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>
              <a:extLst>
                <a:ext uri="{FF2B5EF4-FFF2-40B4-BE49-F238E27FC236}">
                  <a16:creationId xmlns:a16="http://schemas.microsoft.com/office/drawing/2014/main" id="{134D606C-070F-355D-B678-0FDA42898AB8}"/>
                </a:ext>
              </a:extLst>
            </p:cNvPr>
            <p:cNvCxnSpPr>
              <a:cxnSpLocks/>
              <a:stCxn id="108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2" name="Freeform 111">
            <a:extLst>
              <a:ext uri="{FF2B5EF4-FFF2-40B4-BE49-F238E27FC236}">
                <a16:creationId xmlns:a16="http://schemas.microsoft.com/office/drawing/2014/main" id="{1315EE2C-FFE6-59DC-59C8-9FE9F9FF2177}"/>
              </a:ext>
            </a:extLst>
          </p:cNvPr>
          <p:cNvSpPr/>
          <p:nvPr/>
        </p:nvSpPr>
        <p:spPr>
          <a:xfrm>
            <a:off x="6127894" y="312161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Freeform 112">
            <a:extLst>
              <a:ext uri="{FF2B5EF4-FFF2-40B4-BE49-F238E27FC236}">
                <a16:creationId xmlns:a16="http://schemas.microsoft.com/office/drawing/2014/main" id="{226B1532-14EF-2249-FC83-5F6F0D9A70A0}"/>
              </a:ext>
            </a:extLst>
          </p:cNvPr>
          <p:cNvSpPr/>
          <p:nvPr/>
        </p:nvSpPr>
        <p:spPr>
          <a:xfrm>
            <a:off x="7263657" y="313298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4" name="Freeform 113">
            <a:extLst>
              <a:ext uri="{FF2B5EF4-FFF2-40B4-BE49-F238E27FC236}">
                <a16:creationId xmlns:a16="http://schemas.microsoft.com/office/drawing/2014/main" id="{86294287-7B1C-0DB5-48BF-57132F228561}"/>
              </a:ext>
            </a:extLst>
          </p:cNvPr>
          <p:cNvSpPr/>
          <p:nvPr/>
        </p:nvSpPr>
        <p:spPr>
          <a:xfrm>
            <a:off x="8399649" y="3126899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Freeform 114">
            <a:extLst>
              <a:ext uri="{FF2B5EF4-FFF2-40B4-BE49-F238E27FC236}">
                <a16:creationId xmlns:a16="http://schemas.microsoft.com/office/drawing/2014/main" id="{C6898859-9F4F-DBBF-0C58-61217E53C6BD}"/>
              </a:ext>
            </a:extLst>
          </p:cNvPr>
          <p:cNvSpPr/>
          <p:nvPr/>
        </p:nvSpPr>
        <p:spPr>
          <a:xfrm>
            <a:off x="9525593" y="31281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Freeform 115">
            <a:extLst>
              <a:ext uri="{FF2B5EF4-FFF2-40B4-BE49-F238E27FC236}">
                <a16:creationId xmlns:a16="http://schemas.microsoft.com/office/drawing/2014/main" id="{5381CF3D-61B6-7DBA-8FC5-BFD5CBEB29E6}"/>
              </a:ext>
            </a:extLst>
          </p:cNvPr>
          <p:cNvSpPr/>
          <p:nvPr/>
        </p:nvSpPr>
        <p:spPr>
          <a:xfrm>
            <a:off x="10652249" y="31281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Freeform 116">
            <a:extLst>
              <a:ext uri="{FF2B5EF4-FFF2-40B4-BE49-F238E27FC236}">
                <a16:creationId xmlns:a16="http://schemas.microsoft.com/office/drawing/2014/main" id="{3AE527FA-1057-2328-5610-CFE14726B6E2}"/>
              </a:ext>
            </a:extLst>
          </p:cNvPr>
          <p:cNvSpPr/>
          <p:nvPr/>
        </p:nvSpPr>
        <p:spPr>
          <a:xfrm flipH="1" flipV="1">
            <a:off x="10653706" y="3635065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Freeform 117">
            <a:extLst>
              <a:ext uri="{FF2B5EF4-FFF2-40B4-BE49-F238E27FC236}">
                <a16:creationId xmlns:a16="http://schemas.microsoft.com/office/drawing/2014/main" id="{18F236A0-35B5-0908-8A00-C923FD190204}"/>
              </a:ext>
            </a:extLst>
          </p:cNvPr>
          <p:cNvSpPr/>
          <p:nvPr/>
        </p:nvSpPr>
        <p:spPr>
          <a:xfrm flipH="1" flipV="1">
            <a:off x="9528848" y="3635065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Freeform 118">
            <a:extLst>
              <a:ext uri="{FF2B5EF4-FFF2-40B4-BE49-F238E27FC236}">
                <a16:creationId xmlns:a16="http://schemas.microsoft.com/office/drawing/2014/main" id="{162DDF4B-78A8-D498-2A36-888A3A5EA619}"/>
              </a:ext>
            </a:extLst>
          </p:cNvPr>
          <p:cNvSpPr/>
          <p:nvPr/>
        </p:nvSpPr>
        <p:spPr>
          <a:xfrm flipH="1" flipV="1">
            <a:off x="8393876" y="3640239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0" name="Freeform 119">
            <a:extLst>
              <a:ext uri="{FF2B5EF4-FFF2-40B4-BE49-F238E27FC236}">
                <a16:creationId xmlns:a16="http://schemas.microsoft.com/office/drawing/2014/main" id="{670A0B3B-6A0F-1684-4A1B-0479AE2ACA64}"/>
              </a:ext>
            </a:extLst>
          </p:cNvPr>
          <p:cNvSpPr/>
          <p:nvPr/>
        </p:nvSpPr>
        <p:spPr>
          <a:xfrm flipH="1" flipV="1">
            <a:off x="7259011" y="3634350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Freeform 120">
            <a:extLst>
              <a:ext uri="{FF2B5EF4-FFF2-40B4-BE49-F238E27FC236}">
                <a16:creationId xmlns:a16="http://schemas.microsoft.com/office/drawing/2014/main" id="{15195FD6-FC4E-ACFC-0BF3-BF629EA27E56}"/>
              </a:ext>
            </a:extLst>
          </p:cNvPr>
          <p:cNvSpPr/>
          <p:nvPr/>
        </p:nvSpPr>
        <p:spPr>
          <a:xfrm flipH="1" flipV="1">
            <a:off x="6124039" y="363952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75151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Eine dynamische Indexstruktur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-Bäume vom ISAM-Index abgeleitet, sind aber dynamisch</a:t>
                </a:r>
              </a:p>
              <a:p>
                <a:pPr lvl="1"/>
                <a:r>
                  <a:rPr lang="de-DE" dirty="0"/>
                  <a:t>Keine Überlauf-Ketten</a:t>
                </a:r>
              </a:p>
              <a:p>
                <a:pPr lvl="1"/>
                <a:r>
                  <a:rPr lang="de-DE" dirty="0"/>
                  <a:t>Balancierung wird aufrechterhalten</a:t>
                </a:r>
              </a:p>
              <a:p>
                <a:pPr lvl="1"/>
                <a:r>
                  <a:rPr lang="de-DE" dirty="0"/>
                  <a:t>Behandelt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insert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delete</m:t>
                    </m:r>
                  </m:oMath>
                </a14:m>
                <a:r>
                  <a:rPr lang="de-DE" dirty="0"/>
                  <a:t> angemessen</a:t>
                </a:r>
              </a:p>
              <a:p>
                <a:pPr lvl="1"/>
                <a:r>
                  <a:rPr lang="de-DE" dirty="0"/>
                  <a:t>Indexseiten nicht statisch</a:t>
                </a:r>
              </a:p>
              <a:p>
                <a:r>
                  <a:rPr lang="de-DE" dirty="0"/>
                  <a:t>Minimale Besetzungsregel für B</a:t>
                </a:r>
                <a:r>
                  <a:rPr lang="de-DE" baseline="30000" dirty="0"/>
                  <a:t>+</a:t>
                </a:r>
                <a:r>
                  <a:rPr lang="de-DE" dirty="0"/>
                  <a:t>-Baum-Knoten (außer der Wurzel): </a:t>
                </a:r>
                <a:br>
                  <a:rPr lang="de-DE" dirty="0"/>
                </a:br>
                <a:r>
                  <a:rPr lang="de-DE" dirty="0">
                    <a:solidFill>
                      <a:schemeClr val="accent1"/>
                    </a:solidFill>
                  </a:rPr>
                  <a:t>50%</a:t>
                </a:r>
                <a:r>
                  <a:rPr lang="de-DE" dirty="0"/>
                  <a:t> (typisch sind </a:t>
                </a:r>
                <a:r>
                  <a:rPr lang="de-DE" dirty="0">
                    <a:solidFill>
                      <a:schemeClr val="accent1"/>
                    </a:solidFill>
                  </a:rPr>
                  <a:t>67%</a:t>
                </a:r>
                <a:r>
                  <a:rPr lang="de-DE" dirty="0"/>
                  <a:t>, wird dann manchmal auch B*-Baum genannt)</a:t>
                </a:r>
              </a:p>
              <a:p>
                <a:pPr lvl="1"/>
                <a:r>
                  <a:rPr lang="de-DE" dirty="0"/>
                  <a:t>Verzweigung nicht zu klein</a:t>
                </a:r>
              </a:p>
              <a:p>
                <a:pPr marL="268288" lvl="1" indent="0">
                  <a:buNone/>
                </a:pPr>
                <a:r>
                  <a:rPr lang="de-DE" dirty="0"/>
                  <a:t>vs.</a:t>
                </a:r>
              </a:p>
              <a:p>
                <a:pPr lvl="1"/>
                <a:r>
                  <a:rPr lang="de-DE" dirty="0"/>
                  <a:t>Indexknotensuche nicht zu linear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52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791744" y="6207696"/>
            <a:ext cx="457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R. Bayer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E. M.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McCreight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Organization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Maintenance of Large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Ordered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Indexes, Acta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Informatica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vol. 1, </a:t>
            </a:r>
            <a:r>
              <a:rPr lang="de-DE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no</a:t>
            </a:r>
            <a:r>
              <a:rPr lang="de-DE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3, </a:t>
            </a:r>
            <a:r>
              <a:rPr lang="de-DE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1972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7C54B27-4621-6B11-492D-421E65C574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452F9C-30E8-EB8F-1457-A8CF7DFEE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40191630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Grundlagen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-Bäume ähnlich zu ISAM-Index, wobei</a:t>
                </a:r>
              </a:p>
              <a:p>
                <a:pPr lvl="1"/>
                <a:r>
                  <a:rPr lang="de-DE" dirty="0"/>
                  <a:t>Referenzierte Datenseiten i.d.R. nicht in sequentieller Ordnung</a:t>
                </a:r>
              </a:p>
              <a:p>
                <a:pPr lvl="1"/>
                <a:r>
                  <a:rPr lang="de-DE" dirty="0"/>
                  <a:t>Index-Blätter zu doppelt verketteter Liste verbunden</a:t>
                </a:r>
              </a:p>
              <a:p>
                <a:pPr lvl="2"/>
                <a:r>
                  <a:rPr lang="de-DE" dirty="0"/>
                  <a:t>Schlüssel dort noch einmal wiederholt, sortiert</a:t>
                </a:r>
              </a:p>
              <a:p>
                <a:r>
                  <a:rPr lang="de-DE" dirty="0"/>
                  <a:t>Jeder Knoten enthält zwischen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heißt </a:t>
                </a:r>
                <a:r>
                  <a:rPr lang="de-DE" dirty="0">
                    <a:solidFill>
                      <a:schemeClr val="accent1"/>
                    </a:solidFill>
                  </a:rPr>
                  <a:t>Ordnung</a:t>
                </a:r>
                <a:r>
                  <a:rPr lang="de-DE" dirty="0"/>
                  <a:t> des Baumes, </a:t>
                </a:r>
                <a:br>
                  <a:rPr lang="de-DE" dirty="0"/>
                </a:br>
                <a:r>
                  <a:rPr lang="de-DE" dirty="0"/>
                  <a:t>Wurzel ist Ausnahme</a:t>
                </a:r>
              </a:p>
              <a:p>
                <a:r>
                  <a:rPr lang="de-DE" dirty="0"/>
                  <a:t>Es gilt weiterhin für die </a:t>
                </a:r>
                <a:br>
                  <a:rPr lang="de-DE" dirty="0"/>
                </a:br>
                <a:r>
                  <a:rPr lang="de-DE" dirty="0"/>
                  <a:t>Indexknoten (Nicht-Blätter): </a:t>
                </a:r>
                <a:br>
                  <a:rPr lang="de-DE" dirty="0"/>
                </a:br>
                <a:r>
                  <a:rPr lang="de-DE" dirty="0"/>
                  <a:t>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53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AD8893-662E-7088-9067-0A89A0EACD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053401-6679-FF88-E642-7DD305DE3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5DBAB967-62A7-A597-DEC8-250E68215299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440321-640C-9CA7-5357-40CD28844C63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6A4CD47A-5075-AD32-A230-A482E6F7BB07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73817AC-4B30-BC17-6E14-8533029EBD31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89C3FC8B-7521-2B6A-6582-E75B2150E75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28E5C93C-05D1-896E-5ED2-A83E1546BFAE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3563F41D-D5C9-6756-075A-E51463E68CB5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1A7A4E8F-0628-251F-E012-39CED9DDEE8F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B021ED85-2778-52EB-4C3F-54053AEF38C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Oval 138">
              <a:extLst>
                <a:ext uri="{FF2B5EF4-FFF2-40B4-BE49-F238E27FC236}">
                  <a16:creationId xmlns:a16="http://schemas.microsoft.com/office/drawing/2014/main" id="{DF8D3350-313A-9C28-495D-DF64AAEEA5E2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93A2584D-F1B4-42CE-0EF3-C25E7EB284A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2EEE629C-8036-808B-7F26-10B4435D63CA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2" name="Oval 141">
              <a:extLst>
                <a:ext uri="{FF2B5EF4-FFF2-40B4-BE49-F238E27FC236}">
                  <a16:creationId xmlns:a16="http://schemas.microsoft.com/office/drawing/2014/main" id="{E2B27D8C-4835-FB91-3CFD-643457244104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AC088808-1A59-822B-971E-9FBDD227257A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4BA0CBAD-46E2-D8CB-FBDF-4841F56828E1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44A34A05-755B-74DD-6B9C-47F1D4A9CA2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3ECDD5B5-AA74-34EE-C16B-50B049A29ED5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323662F3-66EE-F37F-87C0-4E59A710E3B1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451667D-AF00-4832-07C2-B8C98C3E3089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C2D99AEB-5D23-A923-BD89-8A79F5D1BD08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5CFB588A-7776-9F44-A140-FE6AD9DFF39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Oval 150">
              <a:extLst>
                <a:ext uri="{FF2B5EF4-FFF2-40B4-BE49-F238E27FC236}">
                  <a16:creationId xmlns:a16="http://schemas.microsoft.com/office/drawing/2014/main" id="{555AD62C-696C-7F7E-8691-779F4AB6AB4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Oval 151">
              <a:extLst>
                <a:ext uri="{FF2B5EF4-FFF2-40B4-BE49-F238E27FC236}">
                  <a16:creationId xmlns:a16="http://schemas.microsoft.com/office/drawing/2014/main" id="{301E6932-19B9-E8D7-8289-FB478523E448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Oval 152">
              <a:extLst>
                <a:ext uri="{FF2B5EF4-FFF2-40B4-BE49-F238E27FC236}">
                  <a16:creationId xmlns:a16="http://schemas.microsoft.com/office/drawing/2014/main" id="{6B2C57F1-39B6-E401-6A57-311347D529E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Oval 153">
              <a:extLst>
                <a:ext uri="{FF2B5EF4-FFF2-40B4-BE49-F238E27FC236}">
                  <a16:creationId xmlns:a16="http://schemas.microsoft.com/office/drawing/2014/main" id="{3746A04F-B0AF-94A8-C247-F6FA3FEE4C76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A446C1D7-53DF-5260-BCE7-CA83975F5DB0}"/>
              </a:ext>
            </a:extLst>
          </p:cNvPr>
          <p:cNvGrpSpPr/>
          <p:nvPr/>
        </p:nvGrpSpPr>
        <p:grpSpPr>
          <a:xfrm>
            <a:off x="7896031" y="3214838"/>
            <a:ext cx="1118027" cy="472969"/>
            <a:chOff x="5157512" y="6223137"/>
            <a:chExt cx="1118027" cy="472969"/>
          </a:xfrm>
        </p:grpSpPr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0A0AA881-88E9-3C33-369C-69FE120935E4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551EDED-58E9-C460-C209-71A993E0C04E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89BB2C6E-F5EB-E142-C18E-12DE9F77EE6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D29858C2-A83A-8E92-363E-D2ACA91EFB3F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6D5D4EF-302C-924E-BBF5-05100F49BB2E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Oval 160">
              <a:extLst>
                <a:ext uri="{FF2B5EF4-FFF2-40B4-BE49-F238E27FC236}">
                  <a16:creationId xmlns:a16="http://schemas.microsoft.com/office/drawing/2014/main" id="{CD21FF26-E2AF-B76B-0BEA-78C488FEC47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7DA21ECE-F7B8-8005-1833-35DA0861F9D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Oval 162">
              <a:extLst>
                <a:ext uri="{FF2B5EF4-FFF2-40B4-BE49-F238E27FC236}">
                  <a16:creationId xmlns:a16="http://schemas.microsoft.com/office/drawing/2014/main" id="{70ACDE62-F4D4-B941-F65A-758EA51D9A2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Oval 163">
              <a:extLst>
                <a:ext uri="{FF2B5EF4-FFF2-40B4-BE49-F238E27FC236}">
                  <a16:creationId xmlns:a16="http://schemas.microsoft.com/office/drawing/2014/main" id="{B34CC139-D653-3888-66FC-042FB2403598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F06F175B-C143-961B-DC7D-413F44B4E22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4BBF1730-D4C4-5D60-71DD-8E5B97586A96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EE38030E-7D1F-25A8-604D-1494B58010F5}"/>
              </a:ext>
            </a:extLst>
          </p:cNvPr>
          <p:cNvCxnSpPr>
            <a:cxnSpLocks/>
            <a:stCxn id="140" idx="3"/>
            <a:endCxn id="180" idx="0"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1019E496-3B36-0BAF-1A08-A96233AB0555}"/>
              </a:ext>
            </a:extLst>
          </p:cNvPr>
          <p:cNvCxnSpPr>
            <a:cxnSpLocks/>
            <a:stCxn id="139" idx="3"/>
            <a:endCxn id="197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06A3925C-2EBA-8011-0085-206409D11EFD}"/>
              </a:ext>
            </a:extLst>
          </p:cNvPr>
          <p:cNvCxnSpPr>
            <a:cxnSpLocks/>
            <a:stCxn id="141" idx="4"/>
            <a:endCxn id="208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2792EB81-77EC-5D23-5304-30C51445EAE9}"/>
              </a:ext>
            </a:extLst>
          </p:cNvPr>
          <p:cNvGrpSpPr/>
          <p:nvPr/>
        </p:nvGrpSpPr>
        <p:grpSpPr>
          <a:xfrm>
            <a:off x="5135259" y="4769819"/>
            <a:ext cx="993747" cy="869149"/>
            <a:chOff x="5052318" y="4843825"/>
            <a:chExt cx="993747" cy="869149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2395CE3A-50AF-1414-4F64-035353443521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F39127E3-A59E-06AA-CD0E-36FC06ECF3F0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DEBF9B25-64CB-1B01-090F-71C4343D14A6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TextBox 177">
                <a:extLst>
                  <a:ext uri="{FF2B5EF4-FFF2-40B4-BE49-F238E27FC236}">
                    <a16:creationId xmlns:a16="http://schemas.microsoft.com/office/drawing/2014/main" id="{B720EC5E-F38C-74DF-638B-44964A4DFBA5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1A392227-D169-A296-9C46-BD5F9CFD54B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8E76B7BC-4D69-C4A8-68AB-51D3F12639A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1C9D4F69-1DC0-1B83-043E-7EE181711D8C}"/>
                </a:ext>
              </a:extLst>
            </p:cNvPr>
            <p:cNvCxnSpPr>
              <a:cxnSpLocks/>
              <a:stCxn id="176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Arrow Connector 172">
              <a:extLst>
                <a:ext uri="{FF2B5EF4-FFF2-40B4-BE49-F238E27FC236}">
                  <a16:creationId xmlns:a16="http://schemas.microsoft.com/office/drawing/2014/main" id="{EBDD0D01-D691-A72D-5858-D746CC0A1AA6}"/>
                </a:ext>
              </a:extLst>
            </p:cNvPr>
            <p:cNvCxnSpPr>
              <a:cxnSpLocks/>
              <a:stCxn id="177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>
              <a:extLst>
                <a:ext uri="{FF2B5EF4-FFF2-40B4-BE49-F238E27FC236}">
                  <a16:creationId xmlns:a16="http://schemas.microsoft.com/office/drawing/2014/main" id="{A8AA7168-77F7-067C-40C7-554013B0B7EE}"/>
                </a:ext>
              </a:extLst>
            </p:cNvPr>
            <p:cNvCxnSpPr>
              <a:cxnSpLocks/>
              <a:stCxn id="178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CDCF96D9-6107-B71E-99A1-F988228056DD}"/>
              </a:ext>
            </a:extLst>
          </p:cNvPr>
          <p:cNvCxnSpPr>
            <a:cxnSpLocks/>
            <a:stCxn id="151" idx="4"/>
            <a:endCxn id="219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11FFE308-AB27-500E-F2A6-DE8E7EF6BA63}"/>
              </a:ext>
            </a:extLst>
          </p:cNvPr>
          <p:cNvCxnSpPr>
            <a:cxnSpLocks/>
            <a:stCxn id="150" idx="5"/>
            <a:endCxn id="230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076DA3BB-96BE-D37D-3FB7-08BE7548FBEE}"/>
              </a:ext>
            </a:extLst>
          </p:cNvPr>
          <p:cNvCxnSpPr>
            <a:cxnSpLocks/>
            <a:stCxn id="152" idx="5"/>
            <a:endCxn id="241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7AB3B21A-DCAD-9C75-182B-AFB106886270}"/>
              </a:ext>
            </a:extLst>
          </p:cNvPr>
          <p:cNvCxnSpPr>
            <a:cxnSpLocks/>
            <a:stCxn id="162" idx="3"/>
            <a:endCxn id="137" idx="0"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5A96C51B-1A3E-5451-3810-063092113A45}"/>
              </a:ext>
            </a:extLst>
          </p:cNvPr>
          <p:cNvCxnSpPr>
            <a:cxnSpLocks/>
            <a:stCxn id="161" idx="4"/>
            <a:endCxn id="145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463F455E-BFD8-A4E5-95E3-4ACE01BF2A90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15820E8-1F8E-A6AA-7F44-10B8B4E08757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188" name="Group 187">
              <a:extLst>
                <a:ext uri="{FF2B5EF4-FFF2-40B4-BE49-F238E27FC236}">
                  <a16:creationId xmlns:a16="http://schemas.microsoft.com/office/drawing/2014/main" id="{34B45FE0-D1B1-62AD-6281-688EF85D1F10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125D7A22-6D44-E97D-727A-5BBD512BD54E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065E8A1A-8ED0-8F97-87E1-9F1B2969019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A26312A0-2C6E-E03B-5EFF-526C0B876230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76A72793-4E64-8760-BF04-70B027F98409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9EBA06B1-0FE9-9D42-79FC-EBA990112A9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F4231898-ACF1-A47C-46F0-1E992D842288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F40E0187-D240-14FD-7D90-B6230D0C9C77}"/>
                </a:ext>
              </a:extLst>
            </p:cNvPr>
            <p:cNvCxnSpPr>
              <a:cxnSpLocks/>
              <a:stCxn id="19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8A90F3CA-1932-5D02-0DCF-485D342D22FA}"/>
                </a:ext>
              </a:extLst>
            </p:cNvPr>
            <p:cNvCxnSpPr>
              <a:cxnSpLocks/>
              <a:stCxn id="195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76577E6F-759A-415E-7114-97BF7F0E0483}"/>
                </a:ext>
              </a:extLst>
            </p:cNvPr>
            <p:cNvCxnSpPr>
              <a:cxnSpLocks/>
              <a:stCxn id="196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8" name="Group 197">
            <a:extLst>
              <a:ext uri="{FF2B5EF4-FFF2-40B4-BE49-F238E27FC236}">
                <a16:creationId xmlns:a16="http://schemas.microsoft.com/office/drawing/2014/main" id="{FF3ACDBA-821A-A1D2-B169-89816C264B29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92BF883E-FA1D-D2D4-FFCD-3B2DC1C404F0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204" name="TextBox 203">
                <a:extLst>
                  <a:ext uri="{FF2B5EF4-FFF2-40B4-BE49-F238E27FC236}">
                    <a16:creationId xmlns:a16="http://schemas.microsoft.com/office/drawing/2014/main" id="{4E4BB165-0A35-0C18-BF50-6C619ADADE52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5" name="TextBox 204">
                <a:extLst>
                  <a:ext uri="{FF2B5EF4-FFF2-40B4-BE49-F238E27FC236}">
                    <a16:creationId xmlns:a16="http://schemas.microsoft.com/office/drawing/2014/main" id="{BF417F5F-E930-81BD-89F8-6F11C9A2F1D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C05BBCD7-07BB-22CF-96DD-F0F0A7B812F0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7" name="TextBox 206">
                <a:extLst>
                  <a:ext uri="{FF2B5EF4-FFF2-40B4-BE49-F238E27FC236}">
                    <a16:creationId xmlns:a16="http://schemas.microsoft.com/office/drawing/2014/main" id="{19A9DA6C-E24D-5914-A73B-4A40F4DD3A1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C8B1D5B4-E347-0DDC-3ABD-C4FA355E586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00" name="Straight Arrow Connector 199">
              <a:extLst>
                <a:ext uri="{FF2B5EF4-FFF2-40B4-BE49-F238E27FC236}">
                  <a16:creationId xmlns:a16="http://schemas.microsoft.com/office/drawing/2014/main" id="{36D421F6-7AF8-8668-9120-7039985AA364}"/>
                </a:ext>
              </a:extLst>
            </p:cNvPr>
            <p:cNvCxnSpPr>
              <a:cxnSpLocks/>
              <a:stCxn id="20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Arrow Connector 200">
              <a:extLst>
                <a:ext uri="{FF2B5EF4-FFF2-40B4-BE49-F238E27FC236}">
                  <a16:creationId xmlns:a16="http://schemas.microsoft.com/office/drawing/2014/main" id="{36B5D23C-4564-39D2-18D2-74097549838A}"/>
                </a:ext>
              </a:extLst>
            </p:cNvPr>
            <p:cNvCxnSpPr>
              <a:cxnSpLocks/>
              <a:stCxn id="20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5C065D68-296F-D817-8FB7-0EC5197A11F0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BDEC593D-CA53-AF23-582F-915E9531B5A6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24540BD1-B1D5-3C1D-8206-9F3A2C010651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B57B992-C2D3-B052-06AF-4A76B74FF43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0556F9B8-D93C-90CB-CAA4-D840BB6E46A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8643306E-0CF6-C292-818E-783D50F6590D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2C3A7CC5-1843-3AC3-B688-D3A574836C7D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11" name="Straight Arrow Connector 210">
              <a:extLst>
                <a:ext uri="{FF2B5EF4-FFF2-40B4-BE49-F238E27FC236}">
                  <a16:creationId xmlns:a16="http://schemas.microsoft.com/office/drawing/2014/main" id="{A2BC795B-244F-69A3-C815-BF88C92DD9DD}"/>
                </a:ext>
              </a:extLst>
            </p:cNvPr>
            <p:cNvCxnSpPr>
              <a:cxnSpLocks/>
              <a:stCxn id="215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Arrow Connector 211">
              <a:extLst>
                <a:ext uri="{FF2B5EF4-FFF2-40B4-BE49-F238E27FC236}">
                  <a16:creationId xmlns:a16="http://schemas.microsoft.com/office/drawing/2014/main" id="{4941AB36-E075-84E0-F9DA-6262A2177D52}"/>
                </a:ext>
              </a:extLst>
            </p:cNvPr>
            <p:cNvCxnSpPr>
              <a:cxnSpLocks/>
              <a:stCxn id="216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Arrow Connector 212">
              <a:extLst>
                <a:ext uri="{FF2B5EF4-FFF2-40B4-BE49-F238E27FC236}">
                  <a16:creationId xmlns:a16="http://schemas.microsoft.com/office/drawing/2014/main" id="{4194235B-EBBA-8795-4180-03E2D241DEC0}"/>
                </a:ext>
              </a:extLst>
            </p:cNvPr>
            <p:cNvCxnSpPr>
              <a:cxnSpLocks/>
              <a:stCxn id="217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9309ED9D-E5D9-61D4-730E-43CBC1B45494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B6397BD6-ED75-6512-C158-0831B6B91B2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226" name="TextBox 225">
                <a:extLst>
                  <a:ext uri="{FF2B5EF4-FFF2-40B4-BE49-F238E27FC236}">
                    <a16:creationId xmlns:a16="http://schemas.microsoft.com/office/drawing/2014/main" id="{545C3CBF-7022-045A-6B1D-E8CE07CD4A7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7" name="TextBox 226">
                <a:extLst>
                  <a:ext uri="{FF2B5EF4-FFF2-40B4-BE49-F238E27FC236}">
                    <a16:creationId xmlns:a16="http://schemas.microsoft.com/office/drawing/2014/main" id="{6B3E22D7-5F83-5718-4F57-0CB1B18A8917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8" name="TextBox 227">
                <a:extLst>
                  <a:ext uri="{FF2B5EF4-FFF2-40B4-BE49-F238E27FC236}">
                    <a16:creationId xmlns:a16="http://schemas.microsoft.com/office/drawing/2014/main" id="{8CA7C9E8-743D-24DC-35D2-53E2E3693F68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29" name="TextBox 228">
                <a:extLst>
                  <a:ext uri="{FF2B5EF4-FFF2-40B4-BE49-F238E27FC236}">
                    <a16:creationId xmlns:a16="http://schemas.microsoft.com/office/drawing/2014/main" id="{1B42F588-FDD3-6321-22C1-B9B7434D3B7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5D2FFC00-8767-330C-1876-CD7D0DF19686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22" name="Straight Arrow Connector 221">
              <a:extLst>
                <a:ext uri="{FF2B5EF4-FFF2-40B4-BE49-F238E27FC236}">
                  <a16:creationId xmlns:a16="http://schemas.microsoft.com/office/drawing/2014/main" id="{7B97F964-2613-4878-202A-48B8DE508DC2}"/>
                </a:ext>
              </a:extLst>
            </p:cNvPr>
            <p:cNvCxnSpPr>
              <a:cxnSpLocks/>
              <a:stCxn id="226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>
              <a:extLst>
                <a:ext uri="{FF2B5EF4-FFF2-40B4-BE49-F238E27FC236}">
                  <a16:creationId xmlns:a16="http://schemas.microsoft.com/office/drawing/2014/main" id="{368EF062-5290-9C77-88F9-F494AE1BC748}"/>
                </a:ext>
              </a:extLst>
            </p:cNvPr>
            <p:cNvCxnSpPr>
              <a:cxnSpLocks/>
              <a:stCxn id="227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Arrow Connector 223">
              <a:extLst>
                <a:ext uri="{FF2B5EF4-FFF2-40B4-BE49-F238E27FC236}">
                  <a16:creationId xmlns:a16="http://schemas.microsoft.com/office/drawing/2014/main" id="{81C1990C-50DE-60E5-ADE2-243C83CDD16F}"/>
                </a:ext>
              </a:extLst>
            </p:cNvPr>
            <p:cNvCxnSpPr>
              <a:cxnSpLocks/>
              <a:stCxn id="228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55027F90-D3B6-E21B-9C6C-C2EECD9F1874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EB309922-BF64-3FAF-2B45-4275C2C481E0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0BA41ED1-8C7C-3DA9-B28A-CACDB1CC9C8D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3837C273-FFCB-1ABF-FB38-2C868D8CA1EA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A60F52AE-CA4F-E1EC-4DEE-775698F7581F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664D99E1-B6B3-F2F4-F4CB-71B4F84FA64B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1" name="Rectangle 240">
                <a:extLst>
                  <a:ext uri="{FF2B5EF4-FFF2-40B4-BE49-F238E27FC236}">
                    <a16:creationId xmlns:a16="http://schemas.microsoft.com/office/drawing/2014/main" id="{C800B480-6E88-16F9-C747-78DD06DDB6E1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33" name="Straight Arrow Connector 232">
              <a:extLst>
                <a:ext uri="{FF2B5EF4-FFF2-40B4-BE49-F238E27FC236}">
                  <a16:creationId xmlns:a16="http://schemas.microsoft.com/office/drawing/2014/main" id="{A2B4B2EC-496C-1330-2D93-E0A1968324A6}"/>
                </a:ext>
              </a:extLst>
            </p:cNvPr>
            <p:cNvCxnSpPr>
              <a:cxnSpLocks/>
              <a:stCxn id="237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5C593F95-BE08-FADC-E575-53EA715CB93A}"/>
                </a:ext>
              </a:extLst>
            </p:cNvPr>
            <p:cNvCxnSpPr>
              <a:cxnSpLocks/>
              <a:stCxn id="238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2" name="Freeform 241">
            <a:extLst>
              <a:ext uri="{FF2B5EF4-FFF2-40B4-BE49-F238E27FC236}">
                <a16:creationId xmlns:a16="http://schemas.microsoft.com/office/drawing/2014/main" id="{141BE902-2F55-77A5-E452-88699D84A5EF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3" name="Freeform 242">
            <a:extLst>
              <a:ext uri="{FF2B5EF4-FFF2-40B4-BE49-F238E27FC236}">
                <a16:creationId xmlns:a16="http://schemas.microsoft.com/office/drawing/2014/main" id="{E37F068F-140E-45BD-0272-BE490E084E5C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4" name="Freeform 243">
            <a:extLst>
              <a:ext uri="{FF2B5EF4-FFF2-40B4-BE49-F238E27FC236}">
                <a16:creationId xmlns:a16="http://schemas.microsoft.com/office/drawing/2014/main" id="{57943891-8563-3C4F-66EA-A76B2C117B17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5" name="Freeform 244">
            <a:extLst>
              <a:ext uri="{FF2B5EF4-FFF2-40B4-BE49-F238E27FC236}">
                <a16:creationId xmlns:a16="http://schemas.microsoft.com/office/drawing/2014/main" id="{41813F46-7004-0129-93E2-73467D413902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6" name="Freeform 245">
            <a:extLst>
              <a:ext uri="{FF2B5EF4-FFF2-40B4-BE49-F238E27FC236}">
                <a16:creationId xmlns:a16="http://schemas.microsoft.com/office/drawing/2014/main" id="{58D759ED-E961-DCF7-E8F4-8A5C64B8722D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7" name="Freeform 246">
            <a:extLst>
              <a:ext uri="{FF2B5EF4-FFF2-40B4-BE49-F238E27FC236}">
                <a16:creationId xmlns:a16="http://schemas.microsoft.com/office/drawing/2014/main" id="{3DF8CFE2-A73F-C0CD-3033-DDC883196F38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8" name="Freeform 247">
            <a:extLst>
              <a:ext uri="{FF2B5EF4-FFF2-40B4-BE49-F238E27FC236}">
                <a16:creationId xmlns:a16="http://schemas.microsoft.com/office/drawing/2014/main" id="{76C9D74B-A8C5-7EAC-57FD-5EA0E6504D51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9" name="Freeform 248">
            <a:extLst>
              <a:ext uri="{FF2B5EF4-FFF2-40B4-BE49-F238E27FC236}">
                <a16:creationId xmlns:a16="http://schemas.microsoft.com/office/drawing/2014/main" id="{7C1AE4B9-D9C4-6482-1740-753296833A2C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0" name="Freeform 249">
            <a:extLst>
              <a:ext uri="{FF2B5EF4-FFF2-40B4-BE49-F238E27FC236}">
                <a16:creationId xmlns:a16="http://schemas.microsoft.com/office/drawing/2014/main" id="{49E6393D-A0C2-F9ED-13A7-2D6D3EDFBE15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1" name="Freeform 250">
            <a:extLst>
              <a:ext uri="{FF2B5EF4-FFF2-40B4-BE49-F238E27FC236}">
                <a16:creationId xmlns:a16="http://schemas.microsoft.com/office/drawing/2014/main" id="{E55DE4F9-8C0F-9C9A-86B4-B3224767C9D0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58EA8A3C-433A-B0E4-8D10-7C51BF75265F}"/>
              </a:ext>
            </a:extLst>
          </p:cNvPr>
          <p:cNvGrpSpPr/>
          <p:nvPr/>
        </p:nvGrpSpPr>
        <p:grpSpPr>
          <a:xfrm>
            <a:off x="8615578" y="1614403"/>
            <a:ext cx="3216097" cy="1328066"/>
            <a:chOff x="640706" y="5034911"/>
            <a:chExt cx="3216097" cy="132806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4CCF9BD-0706-E77C-800B-385E6B25010E}"/>
                    </a:ext>
                  </a:extLst>
                </p:cNvPr>
                <p:cNvSpPr txBox="1"/>
                <p:nvPr/>
              </p:nvSpPr>
              <p:spPr>
                <a:xfrm>
                  <a:off x="1235048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C4CCF9BD-0706-E77C-800B-385E6B2501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5048" y="5447413"/>
                  <a:ext cx="360000" cy="3970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C238AEFC-C086-C27A-ED52-9B28D6707947}"/>
                    </a:ext>
                  </a:extLst>
                </p:cNvPr>
                <p:cNvSpPr txBox="1"/>
                <p:nvPr/>
              </p:nvSpPr>
              <p:spPr>
                <a:xfrm>
                  <a:off x="1892537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C238AEFC-C086-C27A-ED52-9B28D67079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2537" y="5447413"/>
                  <a:ext cx="360000" cy="397032"/>
                </a:xfrm>
                <a:prstGeom prst="rect">
                  <a:avLst/>
                </a:prstGeom>
                <a:blipFill>
                  <a:blip r:embed="rId5"/>
                  <a:stretch>
                    <a:fillRect l="-3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D8FC2D60-28F5-0A49-601E-3EFBCDE53611}"/>
                    </a:ext>
                  </a:extLst>
                </p:cNvPr>
                <p:cNvSpPr txBox="1"/>
                <p:nvPr/>
              </p:nvSpPr>
              <p:spPr>
                <a:xfrm>
                  <a:off x="2546401" y="5447413"/>
                  <a:ext cx="432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5" name="TextBox 254">
                  <a:extLst>
                    <a:ext uri="{FF2B5EF4-FFF2-40B4-BE49-F238E27FC236}">
                      <a16:creationId xmlns:a16="http://schemas.microsoft.com/office/drawing/2014/main" id="{D8FC2D60-28F5-0A49-601E-3EFBCDE536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6401" y="5447413"/>
                  <a:ext cx="432000" cy="3970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02CE395A-C8FA-E169-2E4A-43CA91AC252C}"/>
                    </a:ext>
                  </a:extLst>
                </p:cNvPr>
                <p:cNvSpPr txBox="1"/>
                <p:nvPr/>
              </p:nvSpPr>
              <p:spPr>
                <a:xfrm>
                  <a:off x="2977439" y="5447413"/>
                  <a:ext cx="360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72000" rIns="7200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6" name="TextBox 255">
                  <a:extLst>
                    <a:ext uri="{FF2B5EF4-FFF2-40B4-BE49-F238E27FC236}">
                      <a16:creationId xmlns:a16="http://schemas.microsoft.com/office/drawing/2014/main" id="{02CE395A-C8FA-E169-2E4A-43CA91AC25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7439" y="5447413"/>
                  <a:ext cx="360000" cy="397032"/>
                </a:xfrm>
                <a:prstGeom prst="rect">
                  <a:avLst/>
                </a:prstGeom>
                <a:blipFill>
                  <a:blip r:embed="rId7"/>
                  <a:stretch>
                    <a:fillRect l="-333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693060F-01C5-FF63-61F5-9C4BEDFC2218}"/>
                    </a:ext>
                  </a:extLst>
                </p:cNvPr>
                <p:cNvSpPr txBox="1"/>
                <p:nvPr/>
              </p:nvSpPr>
              <p:spPr>
                <a:xfrm>
                  <a:off x="943252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693060F-01C5-FF63-61F5-9C4BEDFC22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3252" y="5447413"/>
                  <a:ext cx="288000" cy="397032"/>
                </a:xfrm>
                <a:prstGeom prst="rect">
                  <a:avLst/>
                </a:prstGeom>
                <a:blipFill>
                  <a:blip r:embed="rId8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084B4C85-33BC-412D-AC3E-53674AFF8B6A}"/>
                    </a:ext>
                  </a:extLst>
                </p:cNvPr>
                <p:cNvSpPr txBox="1"/>
                <p:nvPr/>
              </p:nvSpPr>
              <p:spPr>
                <a:xfrm>
                  <a:off x="1600888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084B4C85-33BC-412D-AC3E-53674AFF8B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00888" y="5447413"/>
                  <a:ext cx="288000" cy="397032"/>
                </a:xfrm>
                <a:prstGeom prst="rect">
                  <a:avLst/>
                </a:prstGeom>
                <a:blipFill>
                  <a:blip r:embed="rId9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897978B6-A2A8-7D72-1E10-94E6FA61C5D9}"/>
                    </a:ext>
                  </a:extLst>
                </p:cNvPr>
                <p:cNvSpPr txBox="1"/>
                <p:nvPr/>
              </p:nvSpPr>
              <p:spPr>
                <a:xfrm>
                  <a:off x="2256234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36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897978B6-A2A8-7D72-1E10-94E6FA61C5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56234" y="5447413"/>
                  <a:ext cx="288000" cy="397032"/>
                </a:xfrm>
                <a:prstGeom prst="rect">
                  <a:avLst/>
                </a:prstGeom>
                <a:blipFill>
                  <a:blip r:embed="rId10"/>
                  <a:stretch>
                    <a:fillRect l="-8000" r="-8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6E3E04DE-7390-7180-50FB-898E0DF22522}"/>
                    </a:ext>
                  </a:extLst>
                </p:cNvPr>
                <p:cNvSpPr txBox="1"/>
                <p:nvPr/>
              </p:nvSpPr>
              <p:spPr>
                <a:xfrm>
                  <a:off x="3341621" y="5447413"/>
                  <a:ext cx="288000" cy="3970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vert="horz" wrap="square" lIns="18000" rIns="0" rtlCol="0">
                  <a:spAutoFit/>
                </a:bodyPr>
                <a:lstStyle/>
                <a:p>
                  <a:pPr>
                    <a:lnSpc>
                      <a:spcPct val="11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6E3E04DE-7390-7180-50FB-898E0DF225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1621" y="5447413"/>
                  <a:ext cx="288000" cy="397032"/>
                </a:xfrm>
                <a:prstGeom prst="rect">
                  <a:avLst/>
                </a:prstGeom>
                <a:blipFill>
                  <a:blip r:embed="rId11"/>
                  <a:stretch>
                    <a:fillRect l="-1200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1C1242F3-17CC-779A-1DCD-457270D17557}"/>
                </a:ext>
              </a:extLst>
            </p:cNvPr>
            <p:cNvCxnSpPr>
              <a:cxnSpLocks/>
              <a:stCxn id="257" idx="2"/>
            </p:cNvCxnSpPr>
            <p:nvPr/>
          </p:nvCxnSpPr>
          <p:spPr>
            <a:xfrm flipH="1">
              <a:off x="640706" y="5844445"/>
              <a:ext cx="446546" cy="4233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B35B7655-1692-0B3C-5F38-E4B93F5342C8}"/>
                </a:ext>
              </a:extLst>
            </p:cNvPr>
            <p:cNvCxnSpPr>
              <a:cxnSpLocks/>
              <a:stCxn id="266" idx="3"/>
            </p:cNvCxnSpPr>
            <p:nvPr/>
          </p:nvCxnSpPr>
          <p:spPr>
            <a:xfrm flipH="1">
              <a:off x="1453394" y="5860609"/>
              <a:ext cx="272776" cy="50236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Arrow Connector 262">
              <a:extLst>
                <a:ext uri="{FF2B5EF4-FFF2-40B4-BE49-F238E27FC236}">
                  <a16:creationId xmlns:a16="http://schemas.microsoft.com/office/drawing/2014/main" id="{31A260CF-5035-5CCD-B46D-6698DD65D5A4}"/>
                </a:ext>
              </a:extLst>
            </p:cNvPr>
            <p:cNvCxnSpPr>
              <a:cxnSpLocks/>
              <a:stCxn id="268" idx="4"/>
            </p:cNvCxnSpPr>
            <p:nvPr/>
          </p:nvCxnSpPr>
          <p:spPr>
            <a:xfrm>
              <a:off x="2397178" y="5867304"/>
              <a:ext cx="10339" cy="46708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Arrow Connector 263">
              <a:extLst>
                <a:ext uri="{FF2B5EF4-FFF2-40B4-BE49-F238E27FC236}">
                  <a16:creationId xmlns:a16="http://schemas.microsoft.com/office/drawing/2014/main" id="{342D015B-D82F-7DB0-6108-3176A9CEDE4E}"/>
                </a:ext>
              </a:extLst>
            </p:cNvPr>
            <p:cNvCxnSpPr>
              <a:cxnSpLocks/>
              <a:stCxn id="267" idx="5"/>
            </p:cNvCxnSpPr>
            <p:nvPr/>
          </p:nvCxnSpPr>
          <p:spPr>
            <a:xfrm>
              <a:off x="3503449" y="5860609"/>
              <a:ext cx="353354" cy="456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7E185252-7BD9-6DC2-E184-5C211167BC7F}"/>
                </a:ext>
              </a:extLst>
            </p:cNvPr>
            <p:cNvSpPr/>
            <p:nvPr/>
          </p:nvSpPr>
          <p:spPr>
            <a:xfrm>
              <a:off x="1055516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6" name="Oval 265">
              <a:extLst>
                <a:ext uri="{FF2B5EF4-FFF2-40B4-BE49-F238E27FC236}">
                  <a16:creationId xmlns:a16="http://schemas.microsoft.com/office/drawing/2014/main" id="{CF86FC89-5743-5566-46DE-79A6717210BD}"/>
                </a:ext>
              </a:extLst>
            </p:cNvPr>
            <p:cNvSpPr/>
            <p:nvPr/>
          </p:nvSpPr>
          <p:spPr>
            <a:xfrm>
              <a:off x="1719409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7" name="Oval 266">
              <a:extLst>
                <a:ext uri="{FF2B5EF4-FFF2-40B4-BE49-F238E27FC236}">
                  <a16:creationId xmlns:a16="http://schemas.microsoft.com/office/drawing/2014/main" id="{090D13DE-A257-7339-8B70-DADDE1A0F56F}"/>
                </a:ext>
              </a:extLst>
            </p:cNvPr>
            <p:cNvSpPr/>
            <p:nvPr/>
          </p:nvSpPr>
          <p:spPr>
            <a:xfrm>
              <a:off x="3464041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8" name="Oval 267">
              <a:extLst>
                <a:ext uri="{FF2B5EF4-FFF2-40B4-BE49-F238E27FC236}">
                  <a16:creationId xmlns:a16="http://schemas.microsoft.com/office/drawing/2014/main" id="{DD2B6E45-1762-153A-9693-DA9638BCEB29}"/>
                </a:ext>
              </a:extLst>
            </p:cNvPr>
            <p:cNvSpPr/>
            <p:nvPr/>
          </p:nvSpPr>
          <p:spPr>
            <a:xfrm>
              <a:off x="2374093" y="5821585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9" name="TextBox 268">
              <a:extLst>
                <a:ext uri="{FF2B5EF4-FFF2-40B4-BE49-F238E27FC236}">
                  <a16:creationId xmlns:a16="http://schemas.microsoft.com/office/drawing/2014/main" id="{B3DEAAB8-DDD7-4CF0-691C-E36DA3E17117}"/>
                </a:ext>
              </a:extLst>
            </p:cNvPr>
            <p:cNvSpPr txBox="1"/>
            <p:nvPr/>
          </p:nvSpPr>
          <p:spPr>
            <a:xfrm>
              <a:off x="959711" y="5034911"/>
              <a:ext cx="1351267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de-DE" dirty="0">
                  <a:solidFill>
                    <a:schemeClr val="accent1"/>
                  </a:solidFill>
                </a:rPr>
                <a:t>Indexeintrag</a:t>
              </a:r>
            </a:p>
          </p:txBody>
        </p:sp>
        <p:sp>
          <p:nvSpPr>
            <p:cNvPr id="270" name="Right Brace 269">
              <a:extLst>
                <a:ext uri="{FF2B5EF4-FFF2-40B4-BE49-F238E27FC236}">
                  <a16:creationId xmlns:a16="http://schemas.microsoft.com/office/drawing/2014/main" id="{B67FD088-5915-8ECC-AECC-4F33384B31B3}"/>
                </a:ext>
              </a:extLst>
            </p:cNvPr>
            <p:cNvSpPr/>
            <p:nvPr/>
          </p:nvSpPr>
          <p:spPr>
            <a:xfrm rot="16200000">
              <a:off x="1512272" y="5048688"/>
              <a:ext cx="99392" cy="653840"/>
            </a:xfrm>
            <a:prstGeom prst="rightBrac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8E1702F1-9815-16E4-0218-AC28B669000D}"/>
              </a:ext>
            </a:extLst>
          </p:cNvPr>
          <p:cNvGrpSpPr/>
          <p:nvPr/>
        </p:nvGrpSpPr>
        <p:grpSpPr>
          <a:xfrm>
            <a:off x="6959629" y="2584205"/>
            <a:ext cx="1047974" cy="386762"/>
            <a:chOff x="7270210" y="1033994"/>
            <a:chExt cx="1047974" cy="386762"/>
          </a:xfrm>
        </p:grpSpPr>
        <p:sp>
          <p:nvSpPr>
            <p:cNvPr id="273" name="Cloud Callout 272">
              <a:extLst>
                <a:ext uri="{FF2B5EF4-FFF2-40B4-BE49-F238E27FC236}">
                  <a16:creationId xmlns:a16="http://schemas.microsoft.com/office/drawing/2014/main" id="{AE2B084F-3389-7DEE-54FA-F402236A65DA}"/>
                </a:ext>
              </a:extLst>
            </p:cNvPr>
            <p:cNvSpPr/>
            <p:nvPr/>
          </p:nvSpPr>
          <p:spPr>
            <a:xfrm>
              <a:off x="7270210" y="1033994"/>
              <a:ext cx="1047974" cy="386762"/>
            </a:xfrm>
            <a:prstGeom prst="cloudCallout">
              <a:avLst>
                <a:gd name="adj1" fmla="val -71031"/>
                <a:gd name="adj2" fmla="val -12679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E9B8B63C-1D1C-5AEF-2855-D337BEA867FA}"/>
                </a:ext>
              </a:extLst>
            </p:cNvPr>
            <p:cNvSpPr/>
            <p:nvPr/>
          </p:nvSpPr>
          <p:spPr>
            <a:xfrm>
              <a:off x="7297773" y="1041367"/>
              <a:ext cx="97881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896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Was wird in den Blättern gespeichert?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Drei Alternativen</a:t>
                </a:r>
              </a:p>
              <a:p>
                <a:pPr marL="857250" lvl="1" indent="-514350">
                  <a:buFont typeface="+mj-lt"/>
                  <a:buAutoNum type="arabicPeriod"/>
                </a:pPr>
                <a:r>
                  <a:rPr lang="de-DE" dirty="0"/>
                  <a:t>Vollständiger Datensatz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de-DE" dirty="0"/>
                  <a:t>:</a:t>
                </a:r>
              </a:p>
              <a:p>
                <a:pPr lvl="2"/>
                <a:r>
                  <a:rPr lang="de-DE" dirty="0"/>
                  <a:t>Blatt ist Datenseite (wie bei ISAM Index)</a:t>
                </a:r>
              </a:p>
              <a:p>
                <a:pPr marL="857250" lvl="1" indent="-514350">
                  <a:buFont typeface="+mj-lt"/>
                  <a:buAutoNum type="arabicPeriod"/>
                </a:pPr>
                <a:r>
                  <a:rPr lang="de-DE" dirty="0"/>
                  <a:t>Ein Paar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, wobei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(</a:t>
                </a:r>
                <a:r>
                  <a:rPr lang="de-DE" dirty="0" err="1"/>
                  <a:t>record</a:t>
                </a:r>
                <a:r>
                  <a:rPr lang="de-DE" dirty="0"/>
                  <a:t> ID) Zeiger auf Datensatz:</a:t>
                </a:r>
              </a:p>
              <a:p>
                <a:pPr lvl="2"/>
                <a:r>
                  <a:rPr lang="de-DE" dirty="0"/>
                  <a:t>Blatt enthält Liste von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 Paaren, sortiert nach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2"/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kann auf Blatt häufiger auftreten (mehrere </a:t>
                </a:r>
                <a:r>
                  <a:rPr lang="de-DE" dirty="0" err="1"/>
                  <a:t>rid‘s</a:t>
                </a:r>
                <a:r>
                  <a:rPr lang="de-DE" dirty="0"/>
                  <a:t> mit Suchschlüssel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)</a:t>
                </a:r>
              </a:p>
              <a:p>
                <a:pPr lvl="2"/>
                <a:r>
                  <a:rPr lang="de-DE" dirty="0"/>
                  <a:t>Bei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𝑝𝑎𝑔𝑒𝑛𝑜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𝑠𝑙𝑜𝑡𝑛𝑜</m:t>
                        </m:r>
                      </m:e>
                    </m:d>
                  </m:oMath>
                </a14:m>
                <a:r>
                  <a:rPr lang="de-DE" dirty="0"/>
                  <a:t> lässt sich der genaue Speicherort des Datensatzes bestimmen</a:t>
                </a:r>
              </a:p>
              <a:p>
                <a:pPr marL="857250" lvl="1" indent="-514350">
                  <a:buFont typeface="+mj-lt"/>
                  <a:buAutoNum type="arabicPeriod"/>
                </a:pPr>
                <a:r>
                  <a:rPr lang="de-DE" dirty="0"/>
                  <a:t>Ein Paar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</m:t>
                                </m:r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, wobei alle </a:t>
                </a:r>
                <a:r>
                  <a:rPr lang="de-DE" dirty="0" err="1"/>
                  <a:t>rid‘s</a:t>
                </a:r>
                <a:r>
                  <a:rPr lang="de-DE" dirty="0"/>
                  <a:t> den Suchschlüssel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haben</a:t>
                </a:r>
              </a:p>
              <a:p>
                <a:pPr lvl="2"/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tritt nur einmal auf (weniger Redundanz)</a:t>
                </a:r>
              </a:p>
              <a:p>
                <a:pPr lvl="2"/>
                <a:r>
                  <a:rPr lang="de-DE" dirty="0"/>
                  <a:t>Aber: kein regelmäßiger Abstand von einem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/>
                  <a:t> zum nächsten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de-DE" b="0" i="1" dirty="0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,…</m:t>
                            </m:r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Varianten 2. und 3. bedingen, dass </a:t>
                </a:r>
                <a:r>
                  <a:rPr lang="de-DE" dirty="0" err="1"/>
                  <a:t>rid‘s</a:t>
                </a:r>
                <a:r>
                  <a:rPr lang="de-DE" dirty="0"/>
                  <a:t> stabil sein müssen, also nicht (einfach) verschoben werden können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pPr marL="514350" indent="-514350">
                  <a:buFont typeface="+mj-lt"/>
                  <a:buAutoNum type="arabicPeriod"/>
                </a:pP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1659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FBC51-7C56-D74C-791F-C7682709DC7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FB0C5-7061-286A-B8B3-B399863D70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416432-2766-5DC2-DFB2-E23AA975A7B2}"/>
              </a:ext>
            </a:extLst>
          </p:cNvPr>
          <p:cNvSpPr txBox="1"/>
          <p:nvPr/>
        </p:nvSpPr>
        <p:spPr>
          <a:xfrm>
            <a:off x="9325708" y="1665066"/>
            <a:ext cx="2505967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de-DE" dirty="0"/>
              <a:t>Alternative 2 scheint am meisten verwendet zu werden. Wir nehmen im Folgenden Variante 2 an.</a:t>
            </a:r>
          </a:p>
        </p:txBody>
      </p:sp>
    </p:spTree>
    <p:extLst>
      <p:ext uri="{BB962C8B-B14F-4D97-AF65-F5344CB8AC3E}">
        <p14:creationId xmlns:p14="http://schemas.microsoft.com/office/powerpoint/2010/main" val="15330788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Suche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020931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Suche von Einträgen mit 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B</a:t>
                </a:r>
                <a:r>
                  <a:rPr lang="de-DE" baseline="30000" dirty="0"/>
                  <a:t>+</a:t>
                </a:r>
                <a:r>
                  <a:rPr lang="de-DE" dirty="0"/>
                  <a:t>-Baum wie beim ISAM-Index, wobei aber die Abbruchbedingung nicht auf Datenseite prüft, sondern auf Index-Blattseite:</a:t>
                </a:r>
              </a:p>
              <a:p>
                <a:pPr lvl="1"/>
                <a:r>
                  <a:rPr lang="de-DE" dirty="0"/>
                  <a:t>Suche in Index nach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bis zum Index-Blattknoten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Suche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nach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Folge der Referenz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Punktanfrage: 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4450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Bereichsanfrage: </a:t>
                </a:r>
                <a:br>
                  <a:rPr lang="de-DE" dirty="0"/>
                </a:br>
                <a:r>
                  <a:rPr lang="de-DE" dirty="0"/>
                  <a:t>Schlüssel zwischen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4450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5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020931" cy="4240848"/>
              </a:xfrm>
              <a:blipFill>
                <a:blip r:embed="rId3"/>
                <a:stretch>
                  <a:fillRect l="-221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F86DF21-38CE-3AAA-523C-77E8FD70436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06E250C-A258-A061-A270-AAD8B3AF5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3665C1A8-4968-C5D3-9713-9EE1E4E65ECA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025875CD-3288-DAC3-9D4F-0BF4D0957C49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2B51E473-D405-DBE3-EBBD-EFA08DB5639A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27E3C742-ADAB-DAA2-C1E5-C69CBC5F4CA2}"/>
              </a:ext>
            </a:extLst>
          </p:cNvPr>
          <p:cNvSpPr/>
          <p:nvPr/>
        </p:nvSpPr>
        <p:spPr>
          <a:xfrm>
            <a:off x="5410903" y="4769647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68B4F3D2-3B7F-D7AA-A6DA-073627EC5A11}"/>
              </a:ext>
            </a:extLst>
          </p:cNvPr>
          <p:cNvSpPr/>
          <p:nvPr/>
        </p:nvSpPr>
        <p:spPr>
          <a:xfrm>
            <a:off x="6129889" y="398962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1DB64BA5-F2BF-33AB-45A2-207133E1AF20}"/>
              </a:ext>
            </a:extLst>
          </p:cNvPr>
          <p:cNvSpPr/>
          <p:nvPr/>
        </p:nvSpPr>
        <p:spPr>
          <a:xfrm>
            <a:off x="7942368" y="321548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E7702685-66A0-34B3-5116-9D5828BBAA7F}"/>
              </a:ext>
            </a:extLst>
          </p:cNvPr>
          <p:cNvCxnSpPr>
            <a:cxnSpLocks/>
            <a:endCxn id="207" idx="0"/>
          </p:cNvCxnSpPr>
          <p:nvPr/>
        </p:nvCxnSpPr>
        <p:spPr>
          <a:xfrm flipH="1">
            <a:off x="7036094" y="3687807"/>
            <a:ext cx="857975" cy="301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2421F871-8DDE-7378-8095-1F906C93666C}"/>
              </a:ext>
            </a:extLst>
          </p:cNvPr>
          <p:cNvCxnSpPr>
            <a:cxnSpLocks/>
            <a:stCxn id="210" idx="3"/>
            <a:endCxn id="250" idx="0"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8B9812A0-BE28-5B31-C3B3-F4F5A36FA8F3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8419CB47-5FD7-ED56-47B6-5A7D9F15BA20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F69D698D-76CF-77A3-530F-888966311F75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FA553177-D509-9B4C-F7F6-CD79420AB328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71415984-1BC7-D9F9-233A-DE0C19919948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3D2548BD-BCD5-0F9B-1CE6-4F7D96B4F06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BF7DF092-36C5-5634-8F9C-8D58F820883C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3ACB5A09-7CE0-ECA3-CCCB-383CEA9A6A2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C3FDDE93-F891-B745-E803-8426F567649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DB17F7FC-D498-A84B-8787-464725DF14E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28BE749-2F2B-FC20-439A-EED05FB830E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8224E158-0722-9C0F-6F7F-B5B40E645393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278FB31B-F9A3-61AA-008B-ADDDCD24F279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DC65D935-B33B-3B70-2596-5C539EC64176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27C5B41F-CF20-1A44-E2A4-6D28C446806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9F6D856A-5A4A-39F8-DD87-403AF93CC0F0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C8E69820-023D-3AAA-E1C8-5A9D6BAFA171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FBA07C85-2D66-9671-6EF8-41218C5307A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B1DE32E1-0BBC-9B85-4C0B-E23E28791E1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397756DD-3985-6CD2-1481-3672258711F3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7FB85442-EF85-AB80-8A3F-D4F54CBD7CF3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4" name="Oval 223">
              <a:extLst>
                <a:ext uri="{FF2B5EF4-FFF2-40B4-BE49-F238E27FC236}">
                  <a16:creationId xmlns:a16="http://schemas.microsoft.com/office/drawing/2014/main" id="{0F9A5B72-2258-BF14-0778-04F2DEE607C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80C72854-1DE8-D194-8708-488D88F3C2A0}"/>
              </a:ext>
            </a:extLst>
          </p:cNvPr>
          <p:cNvGrpSpPr/>
          <p:nvPr/>
        </p:nvGrpSpPr>
        <p:grpSpPr>
          <a:xfrm>
            <a:off x="7896031" y="3214838"/>
            <a:ext cx="1118027" cy="472969"/>
            <a:chOff x="5157512" y="6223137"/>
            <a:chExt cx="1118027" cy="472969"/>
          </a:xfrm>
        </p:grpSpPr>
        <p:sp>
          <p:nvSpPr>
            <p:cNvPr id="226" name="TextBox 225">
              <a:extLst>
                <a:ext uri="{FF2B5EF4-FFF2-40B4-BE49-F238E27FC236}">
                  <a16:creationId xmlns:a16="http://schemas.microsoft.com/office/drawing/2014/main" id="{DA2735D9-1E70-4099-6873-93067431DE0E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A04713D6-69D0-7D5D-EB0F-5E18BC45E66F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C49542F4-6481-AC73-70B7-883DACF4C159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2AFBC2BF-4871-2B58-6D95-3DF2832DD9B4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1A9EEB4A-E7C8-0E89-1782-CFE7E5D14FA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BC0665EF-6C50-2DB3-2A88-6946E9D54891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7EA0F312-0981-F23B-6F66-1AA6E1902B3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86BB8A84-851D-D930-C97C-7AFA57D3A31F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B44D68EB-002D-5A74-F6BA-7D6C6484FD73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Oval 234">
              <a:extLst>
                <a:ext uri="{FF2B5EF4-FFF2-40B4-BE49-F238E27FC236}">
                  <a16:creationId xmlns:a16="http://schemas.microsoft.com/office/drawing/2014/main" id="{4F1E542E-509A-AF04-7E8E-387D6BE9A81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66296A3A-EBBD-EEFD-25A5-2CBAFD8FBC0C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A381C974-1D90-3778-90D7-DB2F3BB75157}"/>
              </a:ext>
            </a:extLst>
          </p:cNvPr>
          <p:cNvCxnSpPr>
            <a:cxnSpLocks/>
            <a:stCxn id="210" idx="3"/>
            <a:endCxn id="250" idx="0"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Arrow Connector 237">
            <a:extLst>
              <a:ext uri="{FF2B5EF4-FFF2-40B4-BE49-F238E27FC236}">
                <a16:creationId xmlns:a16="http://schemas.microsoft.com/office/drawing/2014/main" id="{414A1DB7-A65F-8CD5-1B6D-FCC8A41FAB93}"/>
              </a:ext>
            </a:extLst>
          </p:cNvPr>
          <p:cNvCxnSpPr>
            <a:cxnSpLocks/>
            <a:stCxn id="209" idx="3"/>
            <a:endCxn id="267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Arrow Connector 238">
            <a:extLst>
              <a:ext uri="{FF2B5EF4-FFF2-40B4-BE49-F238E27FC236}">
                <a16:creationId xmlns:a16="http://schemas.microsoft.com/office/drawing/2014/main" id="{6FCD0D38-292D-0F2D-A3F4-302C5C01C2E2}"/>
              </a:ext>
            </a:extLst>
          </p:cNvPr>
          <p:cNvCxnSpPr>
            <a:cxnSpLocks/>
            <a:stCxn id="211" idx="4"/>
            <a:endCxn id="278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2035B3A4-D01A-1E35-2675-143EEC7A722A}"/>
              </a:ext>
            </a:extLst>
          </p:cNvPr>
          <p:cNvGrpSpPr/>
          <p:nvPr/>
        </p:nvGrpSpPr>
        <p:grpSpPr>
          <a:xfrm>
            <a:off x="5135259" y="4769819"/>
            <a:ext cx="993747" cy="869149"/>
            <a:chOff x="5052318" y="4843825"/>
            <a:chExt cx="993747" cy="869149"/>
          </a:xfrm>
        </p:grpSpPr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48599D1C-979B-77C2-EC9E-5A3DD25D2D82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B8D278CA-DB42-6C20-2DCA-C01DE71B2AC0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48AC517A-C94F-8360-92A2-B2BF208303CD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8B59F9B6-6FFB-EBD1-985F-C8D7F65B1180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4F71D07F-2A1A-11E8-550E-B07C723D0AC9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62BBDB36-EE37-CCBE-564C-796C7D6F87B5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6D0E4B32-481B-A62E-D5B1-66695774C963}"/>
                </a:ext>
              </a:extLst>
            </p:cNvPr>
            <p:cNvCxnSpPr>
              <a:cxnSpLocks/>
              <a:stCxn id="246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847B2AF3-8D52-91EA-F2F4-B7DD52CB6A6E}"/>
                </a:ext>
              </a:extLst>
            </p:cNvPr>
            <p:cNvCxnSpPr>
              <a:cxnSpLocks/>
              <a:stCxn id="247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Arrow Connector 243">
              <a:extLst>
                <a:ext uri="{FF2B5EF4-FFF2-40B4-BE49-F238E27FC236}">
                  <a16:creationId xmlns:a16="http://schemas.microsoft.com/office/drawing/2014/main" id="{6E04E32C-2DDB-7992-7C33-C4DF07A4AE17}"/>
                </a:ext>
              </a:extLst>
            </p:cNvPr>
            <p:cNvCxnSpPr>
              <a:cxnSpLocks/>
              <a:stCxn id="248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009C8484-4A38-68A2-A1F4-9590181B51BD}"/>
              </a:ext>
            </a:extLst>
          </p:cNvPr>
          <p:cNvCxnSpPr>
            <a:cxnSpLocks/>
            <a:stCxn id="221" idx="4"/>
            <a:endCxn id="289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1B035EA3-5C39-4612-7AB9-FF73F9A952FA}"/>
              </a:ext>
            </a:extLst>
          </p:cNvPr>
          <p:cNvCxnSpPr>
            <a:cxnSpLocks/>
            <a:stCxn id="220" idx="5"/>
            <a:endCxn id="300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Arrow Connector 252">
            <a:extLst>
              <a:ext uri="{FF2B5EF4-FFF2-40B4-BE49-F238E27FC236}">
                <a16:creationId xmlns:a16="http://schemas.microsoft.com/office/drawing/2014/main" id="{B1276AB0-320C-F80E-E50B-4AC8D15264D5}"/>
              </a:ext>
            </a:extLst>
          </p:cNvPr>
          <p:cNvCxnSpPr>
            <a:cxnSpLocks/>
            <a:stCxn id="222" idx="5"/>
            <a:endCxn id="311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Arrow Connector 253">
            <a:extLst>
              <a:ext uri="{FF2B5EF4-FFF2-40B4-BE49-F238E27FC236}">
                <a16:creationId xmlns:a16="http://schemas.microsoft.com/office/drawing/2014/main" id="{AAA41AA1-E7A3-42BE-5759-D1C805A28C10}"/>
              </a:ext>
            </a:extLst>
          </p:cNvPr>
          <p:cNvCxnSpPr>
            <a:cxnSpLocks/>
            <a:stCxn id="232" idx="3"/>
            <a:endCxn id="207" idx="0"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Arrow Connector 254">
            <a:extLst>
              <a:ext uri="{FF2B5EF4-FFF2-40B4-BE49-F238E27FC236}">
                <a16:creationId xmlns:a16="http://schemas.microsoft.com/office/drawing/2014/main" id="{C7A11B58-7B7B-ED2A-F232-3CE1BB2D55F1}"/>
              </a:ext>
            </a:extLst>
          </p:cNvPr>
          <p:cNvCxnSpPr>
            <a:cxnSpLocks/>
            <a:stCxn id="231" idx="4"/>
            <a:endCxn id="215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>
            <a:extLst>
              <a:ext uri="{FF2B5EF4-FFF2-40B4-BE49-F238E27FC236}">
                <a16:creationId xmlns:a16="http://schemas.microsoft.com/office/drawing/2014/main" id="{E5692CC3-ECDF-5E80-1232-E12BE7C9E161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6FDBF30-7AA0-529A-28B6-CEEDC76826D0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DF0B5795-2218-16AE-D4A4-0C067A2D7285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FCC6FEF9-BDA0-0CA6-A0A7-B7EEF80D4F8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4" name="TextBox 263">
                <a:extLst>
                  <a:ext uri="{FF2B5EF4-FFF2-40B4-BE49-F238E27FC236}">
                    <a16:creationId xmlns:a16="http://schemas.microsoft.com/office/drawing/2014/main" id="{BE43DF19-14F3-A946-FB68-7E89C84E303E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5" name="TextBox 264">
                <a:extLst>
                  <a:ext uri="{FF2B5EF4-FFF2-40B4-BE49-F238E27FC236}">
                    <a16:creationId xmlns:a16="http://schemas.microsoft.com/office/drawing/2014/main" id="{A2074252-29C2-AAF1-BCE8-F33268EC27FF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6" name="TextBox 265">
                <a:extLst>
                  <a:ext uri="{FF2B5EF4-FFF2-40B4-BE49-F238E27FC236}">
                    <a16:creationId xmlns:a16="http://schemas.microsoft.com/office/drawing/2014/main" id="{5CB6A096-8F1D-A114-D85E-1C2AE88D5A2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F8412A1B-91B2-7F52-D50B-DB9B3A77FB4D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163F6DA3-5F30-037B-F9B0-8FE5FFE4C799}"/>
                </a:ext>
              </a:extLst>
            </p:cNvPr>
            <p:cNvCxnSpPr>
              <a:cxnSpLocks/>
              <a:stCxn id="26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Arrow Connector 259">
              <a:extLst>
                <a:ext uri="{FF2B5EF4-FFF2-40B4-BE49-F238E27FC236}">
                  <a16:creationId xmlns:a16="http://schemas.microsoft.com/office/drawing/2014/main" id="{79AAC818-D9A7-B5F1-B90B-2AD093E8346C}"/>
                </a:ext>
              </a:extLst>
            </p:cNvPr>
            <p:cNvCxnSpPr>
              <a:cxnSpLocks/>
              <a:stCxn id="26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Arrow Connector 260">
              <a:extLst>
                <a:ext uri="{FF2B5EF4-FFF2-40B4-BE49-F238E27FC236}">
                  <a16:creationId xmlns:a16="http://schemas.microsoft.com/office/drawing/2014/main" id="{8A9D38D7-E461-0A5B-706F-455ED6F459AB}"/>
                </a:ext>
              </a:extLst>
            </p:cNvPr>
            <p:cNvCxnSpPr>
              <a:cxnSpLocks/>
              <a:stCxn id="265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Arrow Connector 261">
              <a:extLst>
                <a:ext uri="{FF2B5EF4-FFF2-40B4-BE49-F238E27FC236}">
                  <a16:creationId xmlns:a16="http://schemas.microsoft.com/office/drawing/2014/main" id="{A2FB758D-FA6E-77FB-DAFD-E7E6DB592A65}"/>
                </a:ext>
              </a:extLst>
            </p:cNvPr>
            <p:cNvCxnSpPr>
              <a:cxnSpLocks/>
              <a:stCxn id="266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451E56D4-01EC-8A23-BBF0-274C32112004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269" name="Group 268">
              <a:extLst>
                <a:ext uri="{FF2B5EF4-FFF2-40B4-BE49-F238E27FC236}">
                  <a16:creationId xmlns:a16="http://schemas.microsoft.com/office/drawing/2014/main" id="{AFD5B869-91C6-F4DE-F0F1-1A8BA2E65EDC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2DE4E0AB-0FE2-3DE4-F243-47FB476B03F5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TextBox 274">
                <a:extLst>
                  <a:ext uri="{FF2B5EF4-FFF2-40B4-BE49-F238E27FC236}">
                    <a16:creationId xmlns:a16="http://schemas.microsoft.com/office/drawing/2014/main" id="{7EFD8A24-FBD8-8572-CCA7-F0B4DDBB8367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6" name="TextBox 275">
                <a:extLst>
                  <a:ext uri="{FF2B5EF4-FFF2-40B4-BE49-F238E27FC236}">
                    <a16:creationId xmlns:a16="http://schemas.microsoft.com/office/drawing/2014/main" id="{7C324C51-0EE5-1196-D7A9-1478573EC1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7" name="TextBox 276">
                <a:extLst>
                  <a:ext uri="{FF2B5EF4-FFF2-40B4-BE49-F238E27FC236}">
                    <a16:creationId xmlns:a16="http://schemas.microsoft.com/office/drawing/2014/main" id="{7B128738-0DE8-6AC6-449C-3D07069E4F7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8B80FFD6-EED9-F46C-97C9-EE8F049C6B1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70" name="Straight Arrow Connector 269">
              <a:extLst>
                <a:ext uri="{FF2B5EF4-FFF2-40B4-BE49-F238E27FC236}">
                  <a16:creationId xmlns:a16="http://schemas.microsoft.com/office/drawing/2014/main" id="{158D040F-EDF3-D646-189C-E63D498FD7BB}"/>
                </a:ext>
              </a:extLst>
            </p:cNvPr>
            <p:cNvCxnSpPr>
              <a:cxnSpLocks/>
              <a:stCxn id="27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Arrow Connector 270">
              <a:extLst>
                <a:ext uri="{FF2B5EF4-FFF2-40B4-BE49-F238E27FC236}">
                  <a16:creationId xmlns:a16="http://schemas.microsoft.com/office/drawing/2014/main" id="{71EBF8A2-81EA-EAA3-CB95-AAC30CBD2030}"/>
                </a:ext>
              </a:extLst>
            </p:cNvPr>
            <p:cNvCxnSpPr>
              <a:cxnSpLocks/>
              <a:stCxn id="27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3D4969DA-7D6D-4CBE-36F4-2A4C1E592070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214727E8-1136-5871-058C-E42729E0C221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073786D4-6791-AF5C-EA0D-1988E17F60A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003DFE13-26D2-FF88-7C46-65807DC0593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7" name="TextBox 286">
                <a:extLst>
                  <a:ext uri="{FF2B5EF4-FFF2-40B4-BE49-F238E27FC236}">
                    <a16:creationId xmlns:a16="http://schemas.microsoft.com/office/drawing/2014/main" id="{50E34D8D-AE0A-389D-0840-50F6F3BDE9B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B0740F3B-24EF-2420-0A6C-835F662CC22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D239230C-21AB-7FE3-4E85-87B2F6A6743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81" name="Straight Arrow Connector 280">
              <a:extLst>
                <a:ext uri="{FF2B5EF4-FFF2-40B4-BE49-F238E27FC236}">
                  <a16:creationId xmlns:a16="http://schemas.microsoft.com/office/drawing/2014/main" id="{297A2A1B-478D-E427-7536-FDA2840601AA}"/>
                </a:ext>
              </a:extLst>
            </p:cNvPr>
            <p:cNvCxnSpPr>
              <a:cxnSpLocks/>
              <a:stCxn id="285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Arrow Connector 281">
              <a:extLst>
                <a:ext uri="{FF2B5EF4-FFF2-40B4-BE49-F238E27FC236}">
                  <a16:creationId xmlns:a16="http://schemas.microsoft.com/office/drawing/2014/main" id="{2F4EE743-35F2-707B-4FAD-1A3E0E6AA34F}"/>
                </a:ext>
              </a:extLst>
            </p:cNvPr>
            <p:cNvCxnSpPr>
              <a:cxnSpLocks/>
              <a:stCxn id="286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Arrow Connector 282">
              <a:extLst>
                <a:ext uri="{FF2B5EF4-FFF2-40B4-BE49-F238E27FC236}">
                  <a16:creationId xmlns:a16="http://schemas.microsoft.com/office/drawing/2014/main" id="{1498F2B6-8BB7-CC46-F17C-D0A70CC24AED}"/>
                </a:ext>
              </a:extLst>
            </p:cNvPr>
            <p:cNvCxnSpPr>
              <a:cxnSpLocks/>
              <a:stCxn id="287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F2E40A0D-E971-B9AD-B780-5E0A6F174DA4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291" name="Group 290">
              <a:extLst>
                <a:ext uri="{FF2B5EF4-FFF2-40B4-BE49-F238E27FC236}">
                  <a16:creationId xmlns:a16="http://schemas.microsoft.com/office/drawing/2014/main" id="{BFAE5B63-0127-96F9-8E5B-E509610B98DC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8E055388-A8D1-82FF-5E2E-D19E62622D5A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8C460348-82E4-E1A6-9ABC-A39A96563E2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1DFE1F6A-0CE2-779C-1009-C50CC632B507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9" name="TextBox 298">
                <a:extLst>
                  <a:ext uri="{FF2B5EF4-FFF2-40B4-BE49-F238E27FC236}">
                    <a16:creationId xmlns:a16="http://schemas.microsoft.com/office/drawing/2014/main" id="{21A56DD5-368D-A2E5-9F0D-9A654C0D9F6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EBDE3F9D-A991-1CE6-11C6-5D2269AF3F3E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92" name="Straight Arrow Connector 291">
              <a:extLst>
                <a:ext uri="{FF2B5EF4-FFF2-40B4-BE49-F238E27FC236}">
                  <a16:creationId xmlns:a16="http://schemas.microsoft.com/office/drawing/2014/main" id="{F4B33D46-09B9-CE0A-50BA-DF4959543BB9}"/>
                </a:ext>
              </a:extLst>
            </p:cNvPr>
            <p:cNvCxnSpPr>
              <a:cxnSpLocks/>
              <a:stCxn id="296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Arrow Connector 292">
              <a:extLst>
                <a:ext uri="{FF2B5EF4-FFF2-40B4-BE49-F238E27FC236}">
                  <a16:creationId xmlns:a16="http://schemas.microsoft.com/office/drawing/2014/main" id="{05386E8A-0A3D-2BDD-1A4A-D5FFF652EEBE}"/>
                </a:ext>
              </a:extLst>
            </p:cNvPr>
            <p:cNvCxnSpPr>
              <a:cxnSpLocks/>
              <a:stCxn id="297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Arrow Connector 293">
              <a:extLst>
                <a:ext uri="{FF2B5EF4-FFF2-40B4-BE49-F238E27FC236}">
                  <a16:creationId xmlns:a16="http://schemas.microsoft.com/office/drawing/2014/main" id="{0883D79C-4B0F-F447-557B-5473BBF8AAE2}"/>
                </a:ext>
              </a:extLst>
            </p:cNvPr>
            <p:cNvCxnSpPr>
              <a:cxnSpLocks/>
              <a:stCxn id="298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ED96D67A-2BED-25C8-6DF7-D0B6D7E3722D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DE5C3583-8322-6059-7798-2CE9A874DC33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939ACC4E-533F-9018-1372-DC3B57527AC7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A2207BA4-5E3C-EA82-7A27-64FC9BA2F28B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352FEF64-1DD1-AF73-E279-A96F70C1E7F2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405DE376-5A0F-C50E-443E-A96BBF281817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3B0F4BAE-9641-B61F-99A4-880938945D83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03" name="Straight Arrow Connector 302">
              <a:extLst>
                <a:ext uri="{FF2B5EF4-FFF2-40B4-BE49-F238E27FC236}">
                  <a16:creationId xmlns:a16="http://schemas.microsoft.com/office/drawing/2014/main" id="{851E1CA3-F8B2-070C-BC54-1CB348BECD76}"/>
                </a:ext>
              </a:extLst>
            </p:cNvPr>
            <p:cNvCxnSpPr>
              <a:cxnSpLocks/>
              <a:stCxn id="307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Arrow Connector 303">
              <a:extLst>
                <a:ext uri="{FF2B5EF4-FFF2-40B4-BE49-F238E27FC236}">
                  <a16:creationId xmlns:a16="http://schemas.microsoft.com/office/drawing/2014/main" id="{FA0AADFC-97EB-67BD-DC84-AAF252C376D8}"/>
                </a:ext>
              </a:extLst>
            </p:cNvPr>
            <p:cNvCxnSpPr>
              <a:cxnSpLocks/>
              <a:stCxn id="308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2" name="Freeform 311">
            <a:extLst>
              <a:ext uri="{FF2B5EF4-FFF2-40B4-BE49-F238E27FC236}">
                <a16:creationId xmlns:a16="http://schemas.microsoft.com/office/drawing/2014/main" id="{41DED1B6-8811-0127-2FF1-047994628B4F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Freeform 312">
            <a:extLst>
              <a:ext uri="{FF2B5EF4-FFF2-40B4-BE49-F238E27FC236}">
                <a16:creationId xmlns:a16="http://schemas.microsoft.com/office/drawing/2014/main" id="{A306E6EE-257B-E9B7-715A-0CE2EC8CA939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Freeform 313">
            <a:extLst>
              <a:ext uri="{FF2B5EF4-FFF2-40B4-BE49-F238E27FC236}">
                <a16:creationId xmlns:a16="http://schemas.microsoft.com/office/drawing/2014/main" id="{2AE8B6E8-6CA7-540E-17D2-C01CD506375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Freeform 314">
            <a:extLst>
              <a:ext uri="{FF2B5EF4-FFF2-40B4-BE49-F238E27FC236}">
                <a16:creationId xmlns:a16="http://schemas.microsoft.com/office/drawing/2014/main" id="{766A0928-8D82-A7CD-AC77-2EE0DC5D9F2C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C051A0F3-FA43-6C75-3962-2E62E226E6AC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Freeform 316">
            <a:extLst>
              <a:ext uri="{FF2B5EF4-FFF2-40B4-BE49-F238E27FC236}">
                <a16:creationId xmlns:a16="http://schemas.microsoft.com/office/drawing/2014/main" id="{4B8E6E51-E5A8-4B7E-606E-4844D40DF833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Freeform 317">
            <a:extLst>
              <a:ext uri="{FF2B5EF4-FFF2-40B4-BE49-F238E27FC236}">
                <a16:creationId xmlns:a16="http://schemas.microsoft.com/office/drawing/2014/main" id="{A3F87A62-DC22-2227-E277-57BF878B869F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9" name="Freeform 318">
            <a:extLst>
              <a:ext uri="{FF2B5EF4-FFF2-40B4-BE49-F238E27FC236}">
                <a16:creationId xmlns:a16="http://schemas.microsoft.com/office/drawing/2014/main" id="{F9A4ECDF-DBD5-B53C-4415-435BF4A20C7B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0" name="Freeform 319">
            <a:extLst>
              <a:ext uri="{FF2B5EF4-FFF2-40B4-BE49-F238E27FC236}">
                <a16:creationId xmlns:a16="http://schemas.microsoft.com/office/drawing/2014/main" id="{C95E63E6-6F9A-8A9D-8B1D-1B5B80560AE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1" name="Freeform 320">
            <a:extLst>
              <a:ext uri="{FF2B5EF4-FFF2-40B4-BE49-F238E27FC236}">
                <a16:creationId xmlns:a16="http://schemas.microsoft.com/office/drawing/2014/main" id="{CBCD43C0-B6CA-426D-604B-3A4807ECA6A2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28" name="Straight Arrow Connector 327">
            <a:extLst>
              <a:ext uri="{FF2B5EF4-FFF2-40B4-BE49-F238E27FC236}">
                <a16:creationId xmlns:a16="http://schemas.microsoft.com/office/drawing/2014/main" id="{EE0C2CF1-0C5E-E324-5EDB-16D8B23018C8}"/>
              </a:ext>
            </a:extLst>
          </p:cNvPr>
          <p:cNvCxnSpPr>
            <a:cxnSpLocks/>
          </p:cNvCxnSpPr>
          <p:nvPr/>
        </p:nvCxnSpPr>
        <p:spPr>
          <a:xfrm flipH="1">
            <a:off x="5635933" y="4453937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>
            <a:extLst>
              <a:ext uri="{FF2B5EF4-FFF2-40B4-BE49-F238E27FC236}">
                <a16:creationId xmlns:a16="http://schemas.microsoft.com/office/drawing/2014/main" id="{6E4DAC42-A0EC-A8CD-1C3B-FCB68B638101}"/>
              </a:ext>
            </a:extLst>
          </p:cNvPr>
          <p:cNvCxnSpPr>
            <a:cxnSpLocks/>
          </p:cNvCxnSpPr>
          <p:nvPr/>
        </p:nvCxnSpPr>
        <p:spPr>
          <a:xfrm flipH="1">
            <a:off x="7039894" y="3679151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736026-1224-53E3-D007-56AF0D4D7FD0}"/>
                  </a:ext>
                </a:extLst>
              </p:cNvPr>
              <p:cNvSpPr txBox="1"/>
              <p:nvPr/>
            </p:nvSpPr>
            <p:spPr>
              <a:xfrm>
                <a:off x="8422520" y="1670940"/>
                <a:ext cx="3410677" cy="1477328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function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earch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𝑝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</m:oMath>
                </a14:m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binarySearc</m:t>
                        </m:r>
                        <m:r>
                          <m:rPr>
                            <m:sty m:val="p"/>
                          </m:rPr>
                          <a:rPr lang="de-DE" i="0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if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refers</a:t>
                </a:r>
                <a:r>
                  <a:rPr lang="de-DE" dirty="0"/>
                  <a:t> </a:t>
                </a:r>
                <a:r>
                  <a:rPr lang="de-DE" dirty="0" err="1"/>
                  <a:t>to</a:t>
                </a:r>
                <a:r>
                  <a:rPr lang="de-DE" dirty="0"/>
                  <a:t> </a:t>
                </a:r>
                <a:r>
                  <a:rPr lang="de-DE" dirty="0" err="1"/>
                  <a:t>index</a:t>
                </a:r>
                <a:r>
                  <a:rPr lang="de-DE" dirty="0"/>
                  <a:t> </a:t>
                </a:r>
                <a:r>
                  <a:rPr lang="de-DE" dirty="0" err="1"/>
                  <a:t>leaf</a:t>
                </a:r>
                <a:r>
                  <a:rPr lang="de-DE" dirty="0"/>
                  <a:t> </a:t>
                </a:r>
                <a:r>
                  <a:rPr lang="de-DE" b="1" dirty="0" err="1"/>
                  <a:t>then</a:t>
                </a:r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return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binarySearch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de-DE" b="1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  <a:tab pos="3420000" algn="r"/>
                  </a:tabLst>
                </a:pPr>
                <a:r>
                  <a:rPr lang="de-DE" dirty="0"/>
                  <a:t>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0" dirty="0" smtClean="0">
                        <a:latin typeface="Cambria Math" panose="02040503050406030204" pitchFamily="18" charset="0"/>
                      </a:rPr>
                      <m:t>s</m:t>
                    </m:r>
                    <m:r>
                      <m:rPr>
                        <m:sty m:val="p"/>
                      </m:rPr>
                      <a:rPr lang="de-DE" dirty="0">
                        <a:latin typeface="Cambria Math" panose="02040503050406030204" pitchFamily="18" charset="0"/>
                      </a:rPr>
                      <m:t>earc</m:t>
                    </m:r>
                    <m:r>
                      <m:rPr>
                        <m:sty m:val="p"/>
                      </m:rPr>
                      <a:rPr lang="de-DE" i="0" dirty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736026-1224-53E3-D007-56AF0D4D7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520" y="1670940"/>
                <a:ext cx="3410677" cy="14773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9382B9-8776-637A-6A2F-966768B7FA5B}"/>
                  </a:ext>
                </a:extLst>
              </p:cNvPr>
              <p:cNvSpPr txBox="1"/>
              <p:nvPr/>
            </p:nvSpPr>
            <p:spPr>
              <a:xfrm>
                <a:off x="3074404" y="6173683"/>
                <a:ext cx="69596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de-DE" sz="1400" i="1" dirty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sz="1400" dirty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binarySearch</m:t>
                        </m:r>
                      </m:e>
                      <m:sup>
                        <m:r>
                          <a:rPr lang="de-DE" sz="1400" b="0" i="1" dirty="0" smtClean="0">
                            <a:solidFill>
                              <a:schemeClr val="tx1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setzt eine Binärsuche nach </a:t>
                </a:r>
                <a14:m>
                  <m:oMath xmlns:m="http://schemas.openxmlformats.org/officeDocument/2006/math">
                    <m:r>
                      <a:rPr lang="de-DE" sz="1400" i="1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 um, wie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1400" dirty="0">
                        <a:solidFill>
                          <a:schemeClr val="tx1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binarySearch</m:t>
                    </m:r>
                  </m:oMath>
                </a14:m>
                <a:r>
                  <a:rPr lang="en-DE" sz="1400" dirty="0">
                    <a:solidFill>
                      <a:schemeClr val="tx1">
                        <a:lumMod val="60000"/>
                        <a:lumOff val="40000"/>
                      </a:schemeClr>
                    </a:solidFill>
                  </a:rPr>
                  <a:t>, berücksichtigt aber die Separatoren bei der Berechnung der Positionen und gibt den passenden Separator zurück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709382B9-8776-637A-6A2F-966768B7FA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4404" y="6173683"/>
                <a:ext cx="6959626" cy="523220"/>
              </a:xfrm>
              <a:prstGeom prst="rect">
                <a:avLst/>
              </a:prstGeom>
              <a:blipFill>
                <a:blip r:embed="rId5"/>
                <a:stretch>
                  <a:fillRect l="-182" t="-2381" r="-364" b="-1190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27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0" animBg="1"/>
      <p:bldP spid="194" grpId="0" animBg="1"/>
      <p:bldP spid="19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-Baum soll nach Einfügung </a:t>
                </a:r>
                <a:r>
                  <a:rPr lang="de-DE" dirty="0">
                    <a:solidFill>
                      <a:srgbClr val="FFC000"/>
                    </a:solidFill>
                  </a:rPr>
                  <a:t>balanciert bleiben</a:t>
                </a:r>
                <a:r>
                  <a:rPr lang="de-DE" dirty="0"/>
                  <a:t>, i.e., keine Überlauf-Seiten</a:t>
                </a:r>
              </a:p>
              <a:p>
                <a:r>
                  <a:rPr lang="de-DE" dirty="0"/>
                  <a:t>Überblick über Vorgehen zum Einfügen mit Eingaben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𝑟𝑖𝑑</m:t>
                    </m:r>
                  </m:oMath>
                </a14:m>
                <a:r>
                  <a:rPr lang="de-DE" dirty="0"/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insert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):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</a:rPr>
                  <a:t>Suche Blattseite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, in der Eintrag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sein kann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</a:rPr>
                  <a:t>Falls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genug Platz hat (höchstens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Einträge): Füge 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ein</a:t>
                </a:r>
              </a:p>
              <a:p>
                <a:pPr marL="875772" lvl="2" indent="-342900"/>
                <a:r>
                  <a:rPr lang="de-DE" dirty="0">
                    <a:solidFill>
                      <a:schemeClr val="tx1"/>
                    </a:solidFill>
                  </a:rPr>
                  <a:t>Suche nach passender Position mittels Binärsuche</a:t>
                </a:r>
              </a:p>
              <a:p>
                <a:pPr marL="726810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tx1"/>
                    </a:solidFill>
                  </a:rPr>
                  <a:t>Sonst: Teile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auf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inklusive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und füge neuen 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in Elternknoten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von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ein, wobei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als Separator für die Referenz auf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steht und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der kleinste Schlüssel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>
                    <a:solidFill>
                      <a:schemeClr val="tx1"/>
                    </a:solidFill>
                  </a:rPr>
                  <a:t> ist</a:t>
                </a:r>
              </a:p>
              <a:p>
                <a:pPr lvl="2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/>
                  <a:t> keinen Platz mehr hat (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Einträge), muss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:r>
                  <a:rPr lang="de-DE" dirty="0"/>
                  <a:t>ebenfalls aufgeteilt werden</a:t>
                </a:r>
                <a:endParaRPr lang="de-DE" dirty="0">
                  <a:solidFill>
                    <a:schemeClr val="accent1"/>
                  </a:solidFill>
                </a:endParaRPr>
              </a:p>
              <a:p>
                <a:pPr marL="883709" lvl="2" indent="-355600">
                  <a:buFont typeface="Zapf Dingbats"/>
                  <a:buChar char="➝"/>
                </a:pPr>
                <a:r>
                  <a:rPr lang="de-DE" dirty="0"/>
                  <a:t>Aufspaltung kann sich rekursiv nach oben fortsetzen, eventuell bis zur Wurzel</a:t>
                </a:r>
              </a:p>
              <a:p>
                <a:pPr lvl="3"/>
                <a:r>
                  <a:rPr lang="de-DE" dirty="0"/>
                  <a:t>Wenn die Wurzel aufgeteilt wird, wird ein neuer Wurzelknoten als Elternknoten eingeführt (Baum erhöht sich)</a:t>
                </a:r>
              </a:p>
              <a:p>
                <a:pPr lvl="3"/>
                <a:r>
                  <a:rPr lang="de-DE" dirty="0"/>
                  <a:t>Wurzel kann unter 50% gefüllt sein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FAC7F-A4C2-1EB5-6464-E6D5CD61F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1A108A-D7BE-E202-14DE-4232E71A1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070621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 – Beispiel ohne Aufspaltung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Einfügen eines Eintrags mit 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4222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Suche führt zu erstem Blattknoten in der verketteten Liste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3&lt;2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Blattknoten hat genug Platz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3&lt;2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), von daher einfach einfügen</a:t>
                </a:r>
              </a:p>
              <a:p>
                <a:pPr lvl="2"/>
                <a:r>
                  <a:rPr lang="de-DE" dirty="0"/>
                  <a:t>Erhalte </a:t>
                </a:r>
                <a:r>
                  <a:rPr lang="de-DE" dirty="0">
                    <a:solidFill>
                      <a:srgbClr val="FFC000"/>
                    </a:solidFill>
                  </a:rPr>
                  <a:t>Sortierung innerhalb der Knoten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57</a:t>
            </a:fld>
            <a:endParaRPr lang="de-DE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F5DAD92-CF59-C092-6EF7-E62AFA16F2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9A6D078-6083-7FA5-F54C-1BF723E1C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E1EF-41A2-A3B0-1685-C947ADC5F4E3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DAB9E-DE0C-C8B5-EC48-B994D3C5BC1C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D55FF-5D03-505A-FFC2-809F612D3B91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CF5750-C6A8-05C8-DE86-345351313C86}"/>
              </a:ext>
            </a:extLst>
          </p:cNvPr>
          <p:cNvSpPr/>
          <p:nvPr/>
        </p:nvSpPr>
        <p:spPr>
          <a:xfrm>
            <a:off x="5410903" y="4769647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12D17C-766E-BA89-3E10-B6E65F2BE4E7}"/>
              </a:ext>
            </a:extLst>
          </p:cNvPr>
          <p:cNvSpPr/>
          <p:nvPr/>
        </p:nvSpPr>
        <p:spPr>
          <a:xfrm>
            <a:off x="6129889" y="398962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ACF8F72-A681-314E-D38C-E6964EF76550}"/>
              </a:ext>
            </a:extLst>
          </p:cNvPr>
          <p:cNvSpPr/>
          <p:nvPr/>
        </p:nvSpPr>
        <p:spPr>
          <a:xfrm>
            <a:off x="7942368" y="321548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D1332CB-98B9-0471-6383-2B92761CEDF0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7036094" y="3687807"/>
            <a:ext cx="857975" cy="3018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E8E90A0-96E2-91A1-38DA-9FF253548B61}"/>
              </a:ext>
            </a:extLst>
          </p:cNvPr>
          <p:cNvCxnSpPr>
            <a:cxnSpLocks/>
            <a:stCxn id="33" idx="3"/>
            <a:endCxn id="118" idx="0"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2E130-0C0F-6ED2-3150-982295186E96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8C70CE-B892-FF82-1353-5E714347874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A02C53-8BBB-5EBE-A818-A09902A7F4D0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C24421-5B74-9838-FD0F-420AAE6F7179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DC037E-6357-A15C-3741-FF1266533A4A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809DBC-7C6E-030E-957A-568F5504B35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DCDDCD-C15F-4F97-4D4E-70CFEEF27519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D8BABA9-06C2-3C6F-CC61-4D3B26431FD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7A6F6D-CD85-5653-F758-50780FFA5A27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C3F7AC8-70F5-369D-2082-49211D489E9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94D100E-8F98-C0F0-0897-76AD789127F5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B48166-6FDB-2CFB-2A96-726D2AAA138F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4DF13E-223E-CC44-616D-64B01806E49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AAFE963-8C45-FE34-16CD-52D96390076D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0AC4EAA-CEFB-CA69-2B45-B90BC514634F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D94741F-ED17-FD36-E3CC-7D57F92D76F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8418A8A-5A99-F051-4A9A-B4A35C13140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F86A79D-66EB-9A20-8521-D619ADDADC0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EE68EAA-9671-0AA2-1704-E8338FD36D3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8D16B6D-049B-2301-A622-837C75B7E278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2A969BD-184D-6DAE-0B98-6F2C5C9821C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C78CF57-90B7-B004-937A-D350D880B75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0B8A75-619A-8260-891E-B67B6C0A7DDC}"/>
              </a:ext>
            </a:extLst>
          </p:cNvPr>
          <p:cNvGrpSpPr/>
          <p:nvPr/>
        </p:nvGrpSpPr>
        <p:grpSpPr>
          <a:xfrm>
            <a:off x="7896031" y="3214838"/>
            <a:ext cx="1118027" cy="472969"/>
            <a:chOff x="5157512" y="6223137"/>
            <a:chExt cx="1118027" cy="472969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8DC21C1-7887-569D-7763-83E33073172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4262C4B-1A0D-438C-0F39-61EB00685B94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094F28-594A-2EE8-6860-D07E33ABF5C1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9719E3-5E8B-3F17-A0E9-464B0F1D3BA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97CD2D0-4E3F-4DD6-C735-172FB6D52671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73CEC90-1E9C-AF13-E8E1-7F6A5325A6C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8FD8133-B25E-6D18-DC60-B498BE7AB75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ADF2412-EB98-1361-FC20-AAB87012555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AC8BE74-6786-6639-1F28-C9D5716CFCD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BA3FACC-696B-D598-6B9F-81F11BDF3D0C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199E916-206B-C6F4-D4C4-73ADBA5A4238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9" name="Rectangle 188">
            <a:extLst>
              <a:ext uri="{FF2B5EF4-FFF2-40B4-BE49-F238E27FC236}">
                <a16:creationId xmlns:a16="http://schemas.microsoft.com/office/drawing/2014/main" id="{0EFF98F5-AAB4-CA3D-F449-FDD494517A43}"/>
              </a:ext>
            </a:extLst>
          </p:cNvPr>
          <p:cNvSpPr/>
          <p:nvPr/>
        </p:nvSpPr>
        <p:spPr>
          <a:xfrm>
            <a:off x="5182403" y="477325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C363449-76F1-CFC2-EBCE-591652E2F24C}"/>
              </a:ext>
            </a:extLst>
          </p:cNvPr>
          <p:cNvCxnSpPr>
            <a:cxnSpLocks/>
            <a:stCxn id="27" idx="3"/>
            <a:endCxn id="134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E91D72-6431-7DB5-DD15-B6E5C435B96A}"/>
              </a:ext>
            </a:extLst>
          </p:cNvPr>
          <p:cNvCxnSpPr>
            <a:cxnSpLocks/>
            <a:stCxn id="43" idx="4"/>
            <a:endCxn id="145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4BD010-0F34-4756-12E6-0749C6945B05}"/>
              </a:ext>
            </a:extLst>
          </p:cNvPr>
          <p:cNvGrpSpPr/>
          <p:nvPr/>
        </p:nvGrpSpPr>
        <p:grpSpPr>
          <a:xfrm>
            <a:off x="5135259" y="4769819"/>
            <a:ext cx="993747" cy="869149"/>
            <a:chOff x="5052318" y="4843825"/>
            <a:chExt cx="993747" cy="869149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D736ACC-8C48-2941-95A0-3DE24C1FC3A7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3141F3C-6134-0323-65AF-835121C1D7D3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E870E36-5D9D-E303-0B1F-19FBFDD2E2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3FCFF61-76B5-5509-D1A8-922587A0B6AD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8A7C394C-FE0D-A378-E24F-ABC3BD448001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5D2B513-2E28-84A3-A4FE-72F76E61BDC6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417040B9-36ED-8B15-E6DF-CC9A1C033475}"/>
                </a:ext>
              </a:extLst>
            </p:cNvPr>
            <p:cNvCxnSpPr>
              <a:cxnSpLocks/>
              <a:stCxn id="114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E19F4D8E-D8FF-FBB6-E612-CBE10A95F484}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1F5A68A-6509-290F-2340-14B2DEB5C634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C0D2724-72C9-315C-7734-CD2982D62D45}"/>
              </a:ext>
            </a:extLst>
          </p:cNvPr>
          <p:cNvCxnSpPr>
            <a:cxnSpLocks/>
            <a:stCxn id="81" idx="4"/>
            <a:endCxn id="15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596CA53-29DB-1BAE-A62E-53FB906D6CDA}"/>
              </a:ext>
            </a:extLst>
          </p:cNvPr>
          <p:cNvCxnSpPr>
            <a:cxnSpLocks/>
            <a:stCxn id="80" idx="5"/>
            <a:endCxn id="167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317E07E-0D58-639F-8059-2F8232E42B13}"/>
              </a:ext>
            </a:extLst>
          </p:cNvPr>
          <p:cNvCxnSpPr>
            <a:cxnSpLocks/>
            <a:stCxn id="90" idx="5"/>
            <a:endCxn id="178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FF08335-D8A3-CB12-AA0A-8C480619E05A}"/>
              </a:ext>
            </a:extLst>
          </p:cNvPr>
          <p:cNvCxnSpPr>
            <a:cxnSpLocks/>
            <a:stCxn id="100" idx="4"/>
            <a:endCxn id="53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A62EAB5-D8AB-6F54-B890-456BAAB82FF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A2B7357-34D7-0B86-FFB2-30755D2041D0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5A5DA46-2E2A-EEA7-F515-DDE389DC68AD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AB64B15D-E3AA-FD96-A4E3-77DC77E3ACB6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7F1FF12-B5D3-6AA0-C04F-C22DB4DA5C9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C7C54CD-A47C-7518-DBBF-0E0E13EFBC4D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6560318-63AE-A8AD-45C8-FB03AA3CC2F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829DD75-0E4E-04D9-8CA2-DA2D06867F4E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35485ECE-B9B1-8490-ED05-8C35D422F4CA}"/>
                </a:ext>
              </a:extLst>
            </p:cNvPr>
            <p:cNvCxnSpPr>
              <a:cxnSpLocks/>
              <a:stCxn id="130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5A8F669F-7867-C5C6-DB2C-6E1E359A335D}"/>
                </a:ext>
              </a:extLst>
            </p:cNvPr>
            <p:cNvCxnSpPr>
              <a:cxnSpLocks/>
              <a:stCxn id="131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EFEB8328-A1B6-0CCB-8E46-5B72E6D9BCB1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DE4A59C-6ABB-DA92-B7D1-58712BBBA42B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A489C9-3028-4ED5-4FA4-0BC1E1C79AEF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F20856C-ECBE-98CB-41CD-E79AAF7F178F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81A3902-A846-86F3-C1B9-748D7294D702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FEF4604-212D-9AE2-A564-F078BA0EC2CD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A525584-47E2-BA42-A2BA-A723B3A46837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3DF7EBE-3FDE-C5AA-1A3C-D81CFD2A86F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C40F020-B300-DFDC-EED5-475F72446A54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CBC8E39-0A15-D8EF-3FFA-F6C918983BE8}"/>
                </a:ext>
              </a:extLst>
            </p:cNvPr>
            <p:cNvCxnSpPr>
              <a:cxnSpLocks/>
              <a:stCxn id="141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EFB0042E-D130-1514-5ACC-BFC012C841FD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9E7183-8981-B2B6-9F14-CF0F039D86EB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15BCFAA-8CF4-CDAF-D277-92D8A3B52E8E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BCCE3278-1B45-1D9E-F9BE-AA01A712EF4A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F8FDEF4-C593-4390-CBBA-873A1FB63E9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B96CB9F-0A47-489F-52E2-BEC02D70235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1AB0A00A-000F-F777-ABBA-7655108E6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3BCC97E-3E45-72CC-EACC-A2DD72BA57D3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A6FEA43-9ED3-6EC4-213E-2B1FAB407D56}"/>
                </a:ext>
              </a:extLst>
            </p:cNvPr>
            <p:cNvCxnSpPr>
              <a:cxnSpLocks/>
              <a:stCxn id="15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343A65A-1C55-C952-868C-6F73172D1BD8}"/>
                </a:ext>
              </a:extLst>
            </p:cNvPr>
            <p:cNvCxnSpPr>
              <a:cxnSpLocks/>
              <a:stCxn id="15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F34CB0B5-3831-4FE2-3186-705EF3A5D085}"/>
                </a:ext>
              </a:extLst>
            </p:cNvPr>
            <p:cNvCxnSpPr>
              <a:cxnSpLocks/>
              <a:stCxn id="15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E2C1E1E8-0B77-7D98-AC4C-8324318A0691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EBF1571B-7F6E-FD83-8249-40F61D8D5148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6F35C03-2B50-F5F8-F4A2-6323262AB211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FFC0286A-5D90-B85D-AB1A-EA789776D57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88F3A477-F00B-C528-E7B2-2152E5A4A633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1181CCFD-34D1-17A7-8CC9-202DA3495C3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C8DDBEF-212F-21E9-8F01-1087FBF7E8E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FB059387-5DC4-ADA8-2191-737063500D47}"/>
                </a:ext>
              </a:extLst>
            </p:cNvPr>
            <p:cNvCxnSpPr>
              <a:cxnSpLocks/>
              <a:stCxn id="163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8CB899E4-CEE1-5210-8249-6E6661FDFE59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70437DF7-7191-D75F-CEE5-66688285002D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0BF702D-9671-C42A-0255-CF445D4C9A7C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308AD0A-A5BE-22C6-23F0-C0067D0CE7C3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5A0AD99E-0F29-1285-7966-ADF55BCDC4F7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D676C44-D0F9-0BB8-4DC0-9DA0FE498099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A3294D8D-5F43-005C-7633-0543E6EBAE08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A8BCD41-8320-5793-22B4-B571D22EE308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14EBEE69-0916-BC37-01AB-7C79F1A4BD4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CE04D320-184E-ED68-0D71-BD2DAFB2DB64}"/>
                </a:ext>
              </a:extLst>
            </p:cNvPr>
            <p:cNvCxnSpPr>
              <a:cxnSpLocks/>
              <a:stCxn id="174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37B41BD7-99F4-0803-9502-B62BABAF90F2}"/>
                </a:ext>
              </a:extLst>
            </p:cNvPr>
            <p:cNvCxnSpPr>
              <a:cxnSpLocks/>
              <a:stCxn id="175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DE4CDD81-9EBA-6099-5B4C-90DC59859D8F}"/>
                </a:ext>
              </a:extLst>
            </p:cNvPr>
            <p:cNvCxnSpPr>
              <a:cxnSpLocks/>
              <a:stCxn id="176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Freeform 178">
            <a:extLst>
              <a:ext uri="{FF2B5EF4-FFF2-40B4-BE49-F238E27FC236}">
                <a16:creationId xmlns:a16="http://schemas.microsoft.com/office/drawing/2014/main" id="{E029411D-1A77-A9C4-BAEE-026C62C6F146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D8CB4C11-30DD-25E4-5663-5FBA075AA5D3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CA1DBAF0-46D0-0FD5-C481-18123A3F6A96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61DB7282-D063-5039-F963-D966E2948CF4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BE576EC7-55A4-261F-9590-48A8C56EA04A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5F10126D-99BA-B4C0-9481-453187F27A04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BE70E8B0-51F8-C865-70C3-BFC501E8480B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6610AFFB-E611-E84D-36B2-C18CC5EB5DBB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0CE1E9D4-923E-F2E2-D632-492FF0BD970D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FB305D7B-749C-49FC-0687-1CDEC32D1E83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609341CA-3A70-FDBC-0242-C264258B8FED}"/>
              </a:ext>
            </a:extLst>
          </p:cNvPr>
          <p:cNvCxnSpPr>
            <a:cxnSpLocks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44A5CA18-75D6-635B-357A-27E692C97B0E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49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8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 – Beispiel ohne Aufspaltung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Einfügen eines Eintrags mit 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4222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Suche führt zu erstem Blattknoten in der verketteten Liste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3&lt;2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Blattknoten hat genug Platz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3&lt;2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de-DE" dirty="0"/>
                  <a:t>), von daher einfach einfügen</a:t>
                </a:r>
              </a:p>
              <a:p>
                <a:pPr lvl="2"/>
                <a:r>
                  <a:rPr lang="de-DE" dirty="0"/>
                  <a:t>Erhalte </a:t>
                </a:r>
                <a:r>
                  <a:rPr lang="de-DE" dirty="0">
                    <a:solidFill>
                      <a:srgbClr val="FFC000"/>
                    </a:solidFill>
                  </a:rPr>
                  <a:t>Sortierung innerhalb der Knoten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58</a:t>
            </a:fld>
            <a:endParaRPr lang="de-DE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7F5DAD92-CF59-C092-6EF7-E62AFA16F2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89A6D078-6083-7FA5-F54C-1BF723E1C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83FE1EF-41A2-A3B0-1685-C947ADC5F4E3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DAB9E-DE0C-C8B5-EC48-B994D3C5BC1C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4D55FF-5D03-505A-FFC2-809F612D3B91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6D2E130-0C0F-6ED2-3150-982295186E96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C8C70CE-B892-FF82-1353-5E714347874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A02C53-8BBB-5EBE-A818-A09902A7F4D0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2C24421-5B74-9838-FD0F-420AAE6F7179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8DC037E-6357-A15C-3741-FF1266533A4A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7809DBC-7C6E-030E-957A-568F5504B35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3DCDDCD-C15F-4F97-4D4E-70CFEEF27519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0D8BABA9-06C2-3C6F-CC61-4D3B26431FD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F7A6F6D-CD85-5653-F758-50780FFA5A27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CC3F7AC8-70F5-369D-2082-49211D489E9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94D100E-8F98-C0F0-0897-76AD789127F5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EB48166-6FDB-2CFB-2A96-726D2AAA138F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4DF13E-223E-CC44-616D-64B01806E49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AAFE963-8C45-FE34-16CD-52D96390076D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0AC4EAA-CEFB-CA69-2B45-B90BC514634F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D94741F-ED17-FD36-E3CC-7D57F92D76F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8418A8A-5A99-F051-4A9A-B4A35C13140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7F86A79D-66EB-9A20-8521-D619ADDADC0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AEE68EAA-9671-0AA2-1704-E8338FD36D3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F8D16B6D-049B-2301-A622-837C75B7E278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22A969BD-184D-6DAE-0B98-6F2C5C9821C0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0C78CF57-90B7-B004-937A-D350D880B75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E80B8A75-619A-8260-891E-B67B6C0A7DDC}"/>
              </a:ext>
            </a:extLst>
          </p:cNvPr>
          <p:cNvGrpSpPr/>
          <p:nvPr/>
        </p:nvGrpSpPr>
        <p:grpSpPr>
          <a:xfrm>
            <a:off x="7896031" y="3214838"/>
            <a:ext cx="1118027" cy="472969"/>
            <a:chOff x="5157512" y="6223137"/>
            <a:chExt cx="1118027" cy="472969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A8DC21C1-7887-569D-7763-83E330731725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4262C4B-1A0D-438C-0F39-61EB00685B94}"/>
                </a:ext>
              </a:extLst>
            </p:cNvPr>
            <p:cNvSpPr txBox="1"/>
            <p:nvPr/>
          </p:nvSpPr>
          <p:spPr>
            <a:xfrm>
              <a:off x="5470529" y="6223137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08094F28-594A-2EE8-6860-D07E33ABF5C1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A69719E3-5E8B-3F17-A0E9-464B0F1D3BA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F97CD2D0-4E3F-4DD6-C735-172FB6D52671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A73CEC90-1E9C-AF13-E8E1-7F6A5325A6C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8FD8133-B25E-6D18-DC60-B498BE7AB75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4ADF2412-EB98-1361-FC20-AAB87012555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6AC8BE74-6786-6639-1F28-C9D5716CFCD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0BA3FACC-696B-D598-6B9F-81F11BDF3D0C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C199E916-206B-C6F4-D4C4-73ADBA5A4238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8C363449-76F1-CFC2-EBCE-591652E2F24C}"/>
              </a:ext>
            </a:extLst>
          </p:cNvPr>
          <p:cNvCxnSpPr>
            <a:cxnSpLocks/>
            <a:stCxn id="27" idx="3"/>
            <a:endCxn id="134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A4E91D72-6431-7DB5-DD15-B6E5C435B96A}"/>
              </a:ext>
            </a:extLst>
          </p:cNvPr>
          <p:cNvCxnSpPr>
            <a:cxnSpLocks/>
            <a:stCxn id="43" idx="4"/>
            <a:endCxn id="145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14BD010-0F34-4756-12E6-0749C6945B05}"/>
              </a:ext>
            </a:extLst>
          </p:cNvPr>
          <p:cNvGrpSpPr/>
          <p:nvPr/>
        </p:nvGrpSpPr>
        <p:grpSpPr>
          <a:xfrm>
            <a:off x="5135259" y="4769819"/>
            <a:ext cx="995204" cy="869149"/>
            <a:chOff x="5052318" y="4843825"/>
            <a:chExt cx="995204" cy="869149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D736ACC-8C48-2941-95A0-3DE24C1FC3A7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3141F3C-6134-0323-65AF-835121C1D7D3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4E870E36-5D9D-E303-0B1F-19FBFDD2E2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accent1"/>
                    </a:solidFill>
                  </a:rPr>
                  <a:t>4222</a:t>
                </a:r>
              </a:p>
            </p:txBody>
          </p:sp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B3FCFF61-76B5-5509-D1A8-922587A0B6AD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8A7C394C-FE0D-A378-E24F-ABC3BD448001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F5D2B513-2E28-84A3-A4FE-72F76E61BDC6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417040B9-36ED-8B15-E6DF-CC9A1C033475}"/>
                </a:ext>
              </a:extLst>
            </p:cNvPr>
            <p:cNvCxnSpPr>
              <a:cxnSpLocks/>
              <a:stCxn id="114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E19F4D8E-D8FF-FBB6-E612-CBE10A95F484}"/>
                </a:ext>
              </a:extLst>
            </p:cNvPr>
            <p:cNvCxnSpPr>
              <a:cxnSpLocks/>
              <a:stCxn id="115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:a16="http://schemas.microsoft.com/office/drawing/2014/main" id="{A1F5A68A-6509-290F-2340-14B2DEB5C634}"/>
                </a:ext>
              </a:extLst>
            </p:cNvPr>
            <p:cNvCxnSpPr>
              <a:cxnSpLocks/>
              <a:stCxn id="116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4BE64E85-B366-AFA2-4BC3-A4BEF93C0745}"/>
                </a:ext>
              </a:extLst>
            </p:cNvPr>
            <p:cNvCxnSpPr>
              <a:cxnSpLocks/>
              <a:stCxn id="117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C0D2724-72C9-315C-7734-CD2982D62D45}"/>
              </a:ext>
            </a:extLst>
          </p:cNvPr>
          <p:cNvCxnSpPr>
            <a:cxnSpLocks/>
            <a:stCxn id="81" idx="4"/>
            <a:endCxn id="15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F596CA53-29DB-1BAE-A62E-53FB906D6CDA}"/>
              </a:ext>
            </a:extLst>
          </p:cNvPr>
          <p:cNvCxnSpPr>
            <a:cxnSpLocks/>
            <a:stCxn id="80" idx="5"/>
            <a:endCxn id="167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1317E07E-0D58-639F-8059-2F8232E42B13}"/>
              </a:ext>
            </a:extLst>
          </p:cNvPr>
          <p:cNvCxnSpPr>
            <a:cxnSpLocks/>
            <a:stCxn id="90" idx="5"/>
            <a:endCxn id="178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FF08335-D8A3-CB12-AA0A-8C480619E05A}"/>
              </a:ext>
            </a:extLst>
          </p:cNvPr>
          <p:cNvCxnSpPr>
            <a:cxnSpLocks/>
            <a:stCxn id="100" idx="4"/>
            <a:endCxn id="53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AA62EAB5-D8AB-6F54-B890-456BAAB82FF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AA2B7357-34D7-0B86-FFB2-30755D2041D0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5A5DA46-2E2A-EEA7-F515-DDE389DC68AD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AB64B15D-E3AA-FD96-A4E3-77DC77E3ACB6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17F1FF12-B5D3-6AA0-C04F-C22DB4DA5C9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5C7C54CD-A47C-7518-DBBF-0E0E13EFBC4D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A6560318-63AE-A8AD-45C8-FB03AA3CC2F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B829DD75-0E4E-04D9-8CA2-DA2D06867F4E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35485ECE-B9B1-8490-ED05-8C35D422F4CA}"/>
                </a:ext>
              </a:extLst>
            </p:cNvPr>
            <p:cNvCxnSpPr>
              <a:cxnSpLocks/>
              <a:stCxn id="130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5A8F669F-7867-C5C6-DB2C-6E1E359A335D}"/>
                </a:ext>
              </a:extLst>
            </p:cNvPr>
            <p:cNvCxnSpPr>
              <a:cxnSpLocks/>
              <a:stCxn id="131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EFEB8328-A1B6-0CCB-8E46-5B72E6D9BCB1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8DE4A59C-6ABB-DA92-B7D1-58712BBBA42B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5BA489C9-3028-4ED5-4FA4-0BC1E1C79AEF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CF20856C-ECBE-98CB-41CD-E79AAF7F178F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781A3902-A846-86F3-C1B9-748D7294D702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AFEF4604-212D-9AE2-A564-F078BA0EC2CD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CA525584-47E2-BA42-A2BA-A723B3A46837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23DF7EBE-3FDE-C5AA-1A3C-D81CFD2A86F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0C40F020-B300-DFDC-EED5-475F72446A54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4CBC8E39-0A15-D8EF-3FFA-F6C918983BE8}"/>
                </a:ext>
              </a:extLst>
            </p:cNvPr>
            <p:cNvCxnSpPr>
              <a:cxnSpLocks/>
              <a:stCxn id="141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EFB0042E-D130-1514-5ACC-BFC012C841FD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9E7183-8981-B2B6-9F14-CF0F039D86EB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A15BCFAA-8CF4-CDAF-D277-92D8A3B52E8E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BCCE3278-1B45-1D9E-F9BE-AA01A712EF4A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9F8FDEF4-C593-4390-CBBA-873A1FB63E9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FB96CB9F-0A47-489F-52E2-BEC02D70235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5" name="TextBox 154">
                <a:extLst>
                  <a:ext uri="{FF2B5EF4-FFF2-40B4-BE49-F238E27FC236}">
                    <a16:creationId xmlns:a16="http://schemas.microsoft.com/office/drawing/2014/main" id="{1AB0A00A-000F-F777-ABBA-7655108E6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3BCC97E-3E45-72CC-EACC-A2DD72BA57D3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48" name="Straight Arrow Connector 147">
              <a:extLst>
                <a:ext uri="{FF2B5EF4-FFF2-40B4-BE49-F238E27FC236}">
                  <a16:creationId xmlns:a16="http://schemas.microsoft.com/office/drawing/2014/main" id="{4A6FEA43-9ED3-6EC4-213E-2B1FAB407D56}"/>
                </a:ext>
              </a:extLst>
            </p:cNvPr>
            <p:cNvCxnSpPr>
              <a:cxnSpLocks/>
              <a:stCxn id="15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Arrow Connector 148">
              <a:extLst>
                <a:ext uri="{FF2B5EF4-FFF2-40B4-BE49-F238E27FC236}">
                  <a16:creationId xmlns:a16="http://schemas.microsoft.com/office/drawing/2014/main" id="{A343A65A-1C55-C952-868C-6F73172D1BD8}"/>
                </a:ext>
              </a:extLst>
            </p:cNvPr>
            <p:cNvCxnSpPr>
              <a:cxnSpLocks/>
              <a:stCxn id="15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Arrow Connector 149">
              <a:extLst>
                <a:ext uri="{FF2B5EF4-FFF2-40B4-BE49-F238E27FC236}">
                  <a16:creationId xmlns:a16="http://schemas.microsoft.com/office/drawing/2014/main" id="{F34CB0B5-3831-4FE2-3186-705EF3A5D085}"/>
                </a:ext>
              </a:extLst>
            </p:cNvPr>
            <p:cNvCxnSpPr>
              <a:cxnSpLocks/>
              <a:stCxn id="15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E2C1E1E8-0B77-7D98-AC4C-8324318A0691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EBF1571B-7F6E-FD83-8249-40F61D8D5148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F6F35C03-2B50-F5F8-F4A2-6323262AB211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FFC0286A-5D90-B85D-AB1A-EA789776D57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88F3A477-F00B-C528-E7B2-2152E5A4A633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1181CCFD-34D1-17A7-8CC9-202DA3495C3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EC8DDBEF-212F-21E9-8F01-1087FBF7E8E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FB059387-5DC4-ADA8-2191-737063500D47}"/>
                </a:ext>
              </a:extLst>
            </p:cNvPr>
            <p:cNvCxnSpPr>
              <a:cxnSpLocks/>
              <a:stCxn id="163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>
              <a:extLst>
                <a:ext uri="{FF2B5EF4-FFF2-40B4-BE49-F238E27FC236}">
                  <a16:creationId xmlns:a16="http://schemas.microsoft.com/office/drawing/2014/main" id="{8CB899E4-CEE1-5210-8249-6E6661FDFE59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70437DF7-7191-D75F-CEE5-66688285002D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60BF702D-9671-C42A-0255-CF445D4C9A7C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2308AD0A-A5BE-22C6-23F0-C0067D0CE7C3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74" name="TextBox 173">
                <a:extLst>
                  <a:ext uri="{FF2B5EF4-FFF2-40B4-BE49-F238E27FC236}">
                    <a16:creationId xmlns:a16="http://schemas.microsoft.com/office/drawing/2014/main" id="{5A0AD99E-0F29-1285-7966-ADF55BCDC4F7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3D676C44-D0F9-0BB8-4DC0-9DA0FE498099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A3294D8D-5F43-005C-7633-0543E6EBAE08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CA8BCD41-8320-5793-22B4-B571D22EE308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14EBEE69-0916-BC37-01AB-7C79F1A4BD4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70" name="Straight Arrow Connector 169">
              <a:extLst>
                <a:ext uri="{FF2B5EF4-FFF2-40B4-BE49-F238E27FC236}">
                  <a16:creationId xmlns:a16="http://schemas.microsoft.com/office/drawing/2014/main" id="{CE04D320-184E-ED68-0D71-BD2DAFB2DB64}"/>
                </a:ext>
              </a:extLst>
            </p:cNvPr>
            <p:cNvCxnSpPr>
              <a:cxnSpLocks/>
              <a:stCxn id="174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Arrow Connector 170">
              <a:extLst>
                <a:ext uri="{FF2B5EF4-FFF2-40B4-BE49-F238E27FC236}">
                  <a16:creationId xmlns:a16="http://schemas.microsoft.com/office/drawing/2014/main" id="{37B41BD7-99F4-0803-9502-B62BABAF90F2}"/>
                </a:ext>
              </a:extLst>
            </p:cNvPr>
            <p:cNvCxnSpPr>
              <a:cxnSpLocks/>
              <a:stCxn id="175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Arrow Connector 171">
              <a:extLst>
                <a:ext uri="{FF2B5EF4-FFF2-40B4-BE49-F238E27FC236}">
                  <a16:creationId xmlns:a16="http://schemas.microsoft.com/office/drawing/2014/main" id="{DE4CDD81-9EBA-6099-5B4C-90DC59859D8F}"/>
                </a:ext>
              </a:extLst>
            </p:cNvPr>
            <p:cNvCxnSpPr>
              <a:cxnSpLocks/>
              <a:stCxn id="176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9" name="Freeform 178">
            <a:extLst>
              <a:ext uri="{FF2B5EF4-FFF2-40B4-BE49-F238E27FC236}">
                <a16:creationId xmlns:a16="http://schemas.microsoft.com/office/drawing/2014/main" id="{E029411D-1A77-A9C4-BAEE-026C62C6F146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D8CB4C11-30DD-25E4-5663-5FBA075AA5D3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CA1DBAF0-46D0-0FD5-C481-18123A3F6A96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61DB7282-D063-5039-F963-D966E2948CF4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BE576EC7-55A4-261F-9590-48A8C56EA04A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5F10126D-99BA-B4C0-9481-453187F27A04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5" name="Freeform 184">
            <a:extLst>
              <a:ext uri="{FF2B5EF4-FFF2-40B4-BE49-F238E27FC236}">
                <a16:creationId xmlns:a16="http://schemas.microsoft.com/office/drawing/2014/main" id="{BE70E8B0-51F8-C865-70C3-BFC501E8480B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Freeform 185">
            <a:extLst>
              <a:ext uri="{FF2B5EF4-FFF2-40B4-BE49-F238E27FC236}">
                <a16:creationId xmlns:a16="http://schemas.microsoft.com/office/drawing/2014/main" id="{6610AFFB-E611-E84D-36B2-C18CC5EB5DBB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Freeform 186">
            <a:extLst>
              <a:ext uri="{FF2B5EF4-FFF2-40B4-BE49-F238E27FC236}">
                <a16:creationId xmlns:a16="http://schemas.microsoft.com/office/drawing/2014/main" id="{0CE1E9D4-923E-F2E2-D632-492FF0BD970D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8" name="Freeform 187">
            <a:extLst>
              <a:ext uri="{FF2B5EF4-FFF2-40B4-BE49-F238E27FC236}">
                <a16:creationId xmlns:a16="http://schemas.microsoft.com/office/drawing/2014/main" id="{FB305D7B-749C-49FC-0687-1CDEC32D1E83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609341CA-3A70-FDBC-0242-C264258B8FED}"/>
              </a:ext>
            </a:extLst>
          </p:cNvPr>
          <p:cNvCxnSpPr>
            <a:cxnSpLocks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44A5CA18-75D6-635B-357A-27E692C97B0E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9668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 – Beispiel mit Aufspaltung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Einfügen eines Eintrags mit 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Suche führt zu zweitem Blattknoten in verketteter Liste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Blattknoten hat nicht mehr genug Platz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Index anpassen</a:t>
                </a:r>
              </a:p>
              <a:p>
                <a:pPr lvl="2"/>
                <a:r>
                  <a:rPr lang="de-DE" dirty="0"/>
                  <a:t>Erste Hälfe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 bleibt in </a:t>
                </a:r>
                <a:br>
                  <a:rPr lang="de-DE" dirty="0"/>
                </a:br>
                <a:r>
                  <a:rPr lang="de-DE" dirty="0"/>
                  <a:t>Knoten</a:t>
                </a:r>
              </a:p>
              <a:p>
                <a:pPr lvl="2"/>
                <a:r>
                  <a:rPr lang="de-DE" dirty="0"/>
                  <a:t>Zweite Hälfte (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Einträg) geht </a:t>
                </a:r>
                <a:br>
                  <a:rPr lang="de-DE" dirty="0"/>
                </a:br>
                <a:r>
                  <a:rPr lang="de-DE" dirty="0"/>
                  <a:t>in neuen Knoten</a:t>
                </a:r>
              </a:p>
              <a:p>
                <a:pPr lvl="2"/>
                <a:r>
                  <a:rPr lang="de-DE" dirty="0"/>
                  <a:t>Neuer Eintrag in Elternknoten</a:t>
                </a:r>
              </a:p>
              <a:p>
                <a:pPr lvl="3"/>
                <a:r>
                  <a:rPr lang="de-DE" dirty="0"/>
                  <a:t>Kleinster Eintrag im neuen Knoten: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6423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3"/>
                <a:r>
                  <a:rPr lang="de-DE" dirty="0"/>
                  <a:t>Platz in Elternknoten, daher direkt </a:t>
                </a:r>
                <a:br>
                  <a:rPr lang="de-DE" dirty="0"/>
                </a:br>
                <a:r>
                  <a:rPr lang="de-DE" dirty="0"/>
                  <a:t>einfügen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59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CF841B-000C-85F2-98BC-E31E5FFC09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8F31EB-7840-521B-AA0E-AB713870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42BA802-652B-E7E3-AE61-262E6D683935}"/>
              </a:ext>
            </a:extLst>
          </p:cNvPr>
          <p:cNvSpPr txBox="1"/>
          <p:nvPr/>
        </p:nvSpPr>
        <p:spPr>
          <a:xfrm>
            <a:off x="8022445" y="1510246"/>
            <a:ext cx="1476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DE" dirty="0">
                <a:solidFill>
                  <a:schemeClr val="accent1"/>
                </a:solidFill>
              </a:rPr>
              <a:t>euer Eintrag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E17DC00-E22E-15D0-960D-08873ED3A6CE}"/>
              </a:ext>
            </a:extLst>
          </p:cNvPr>
          <p:cNvSpPr txBox="1"/>
          <p:nvPr/>
        </p:nvSpPr>
        <p:spPr>
          <a:xfrm>
            <a:off x="8390942" y="732264"/>
            <a:ext cx="1733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N</a:t>
            </a:r>
            <a:r>
              <a:rPr lang="en-DE" dirty="0">
                <a:solidFill>
                  <a:schemeClr val="accent1"/>
                </a:solidFill>
              </a:rPr>
              <a:t>euer Separator</a:t>
            </a: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739A023A-B6B7-44CE-2C44-7D77BE6F8996}"/>
              </a:ext>
            </a:extLst>
          </p:cNvPr>
          <p:cNvCxnSpPr>
            <a:cxnSpLocks/>
            <a:stCxn id="140" idx="2"/>
          </p:cNvCxnSpPr>
          <p:nvPr/>
        </p:nvCxnSpPr>
        <p:spPr>
          <a:xfrm>
            <a:off x="8760564" y="1879578"/>
            <a:ext cx="339164" cy="2606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720F597E-0163-3049-3B9E-ADCC64FCBB12}"/>
              </a:ext>
            </a:extLst>
          </p:cNvPr>
          <p:cNvCxnSpPr>
            <a:cxnSpLocks/>
            <a:stCxn id="141" idx="2"/>
          </p:cNvCxnSpPr>
          <p:nvPr/>
        </p:nvCxnSpPr>
        <p:spPr>
          <a:xfrm>
            <a:off x="9257782" y="1101596"/>
            <a:ext cx="599341" cy="4058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Rectangle 198">
            <a:extLst>
              <a:ext uri="{FF2B5EF4-FFF2-40B4-BE49-F238E27FC236}">
                <a16:creationId xmlns:a16="http://schemas.microsoft.com/office/drawing/2014/main" id="{B2F1DFB3-9135-95EB-56BF-0542FC3C0D95}"/>
              </a:ext>
            </a:extLst>
          </p:cNvPr>
          <p:cNvSpPr/>
          <p:nvPr/>
        </p:nvSpPr>
        <p:spPr>
          <a:xfrm>
            <a:off x="5083053" y="5392667"/>
            <a:ext cx="6748622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7CA677EE-366A-0516-F5E9-9BB8832ED014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6219117C-7EC6-AC08-B3BE-C088FF26E375}"/>
              </a:ext>
            </a:extLst>
          </p:cNvPr>
          <p:cNvSpPr/>
          <p:nvPr/>
        </p:nvSpPr>
        <p:spPr>
          <a:xfrm>
            <a:off x="5083053" y="3113855"/>
            <a:ext cx="6748622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839E6F59-2DD1-CF1A-F261-92823138EDD1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3DF158AC-49EB-2603-1583-BA44AFBB2036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14A509DB-A63E-8F34-D4D9-E7C18F38E5BA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326" name="Straight Arrow Connector 325">
            <a:extLst>
              <a:ext uri="{FF2B5EF4-FFF2-40B4-BE49-F238E27FC236}">
                <a16:creationId xmlns:a16="http://schemas.microsoft.com/office/drawing/2014/main" id="{E4DAEEF0-8213-5AD1-7720-09ADC7E77A78}"/>
              </a:ext>
            </a:extLst>
          </p:cNvPr>
          <p:cNvCxnSpPr>
            <a:cxnSpLocks/>
            <a:stCxn id="231" idx="3"/>
            <a:endCxn id="206" idx="0"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Arrow Connector 326">
            <a:extLst>
              <a:ext uri="{FF2B5EF4-FFF2-40B4-BE49-F238E27FC236}">
                <a16:creationId xmlns:a16="http://schemas.microsoft.com/office/drawing/2014/main" id="{82A03894-5FEB-4289-4759-4E6734B32B38}"/>
              </a:ext>
            </a:extLst>
          </p:cNvPr>
          <p:cNvCxnSpPr>
            <a:cxnSpLocks/>
            <a:stCxn id="208" idx="3"/>
            <a:endCxn id="264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903D636-ABF0-FB87-4806-A69683F0258A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203" name="TextBox 202">
              <a:extLst>
                <a:ext uri="{FF2B5EF4-FFF2-40B4-BE49-F238E27FC236}">
                  <a16:creationId xmlns:a16="http://schemas.microsoft.com/office/drawing/2014/main" id="{5697DCE0-CC2A-02B5-56F6-790E3561B499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23313978-04BE-4238-B01B-69B18B7E5313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5DAB8EC4-3920-12B7-6876-BD5E1ACAE6EF}"/>
                </a:ext>
              </a:extLst>
            </p:cNvPr>
            <p:cNvSpPr txBox="1"/>
            <p:nvPr/>
          </p:nvSpPr>
          <p:spPr>
            <a:xfrm>
              <a:off x="5737271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C5868CDB-C355-4BC6-C9E1-8017D38DD516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AD46AFD4-7DF8-5F3B-340D-74889D4B936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85D61648-4D17-97FD-7E96-5A549D37E97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F8BC8B26-046D-DB34-BA4C-B58900503953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5C8942CE-2AB0-C1B7-4F04-194BF6E6395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A1D1B991-E18C-2DB7-A7B0-7B7C7076840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C172B465-55BE-E34C-B53F-090D65686D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3887770-7648-142D-8F5B-C31FBC192418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FA1B255C-56F7-D696-FA75-39884EA161D3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3B3DC5C5-76C1-8212-797E-3AB0E7A4485D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6" name="TextBox 215">
              <a:extLst>
                <a:ext uri="{FF2B5EF4-FFF2-40B4-BE49-F238E27FC236}">
                  <a16:creationId xmlns:a16="http://schemas.microsoft.com/office/drawing/2014/main" id="{1D65CBD4-79B1-CB67-9FB4-E8864ED6BC2D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669FB0C3-E7A7-EEE5-DBFB-A0600C912387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6856BCCC-110E-7CAB-A23C-DED077207DD3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9" name="Oval 218">
              <a:extLst>
                <a:ext uri="{FF2B5EF4-FFF2-40B4-BE49-F238E27FC236}">
                  <a16:creationId xmlns:a16="http://schemas.microsoft.com/office/drawing/2014/main" id="{D9597E72-7B87-182C-7EBB-0896CAF22E1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0" name="Oval 219">
              <a:extLst>
                <a:ext uri="{FF2B5EF4-FFF2-40B4-BE49-F238E27FC236}">
                  <a16:creationId xmlns:a16="http://schemas.microsoft.com/office/drawing/2014/main" id="{257EF7D6-DFA5-43BE-1E14-E09734608BBE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Oval 220">
              <a:extLst>
                <a:ext uri="{FF2B5EF4-FFF2-40B4-BE49-F238E27FC236}">
                  <a16:creationId xmlns:a16="http://schemas.microsoft.com/office/drawing/2014/main" id="{40491C05-FC5A-7D03-D532-9512EE350D44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Oval 221">
              <a:extLst>
                <a:ext uri="{FF2B5EF4-FFF2-40B4-BE49-F238E27FC236}">
                  <a16:creationId xmlns:a16="http://schemas.microsoft.com/office/drawing/2014/main" id="{9C740754-76E7-D77C-B54C-4BD31C0CC92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3" name="Oval 222">
              <a:extLst>
                <a:ext uri="{FF2B5EF4-FFF2-40B4-BE49-F238E27FC236}">
                  <a16:creationId xmlns:a16="http://schemas.microsoft.com/office/drawing/2014/main" id="{D9A69C3D-0526-2D06-F4FC-B60485076DCD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2A18890E-80F9-8008-FACC-D28BF14F5964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225" name="TextBox 224">
              <a:extLst>
                <a:ext uri="{FF2B5EF4-FFF2-40B4-BE49-F238E27FC236}">
                  <a16:creationId xmlns:a16="http://schemas.microsoft.com/office/drawing/2014/main" id="{93EA04DB-173B-E31B-451C-A32BF3751678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7" name="TextBox 226">
              <a:extLst>
                <a:ext uri="{FF2B5EF4-FFF2-40B4-BE49-F238E27FC236}">
                  <a16:creationId xmlns:a16="http://schemas.microsoft.com/office/drawing/2014/main" id="{0B873065-B7EC-7205-9130-54B4AA806D45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07F28F8-D55E-5296-CA7F-C6CEAEF4704C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3B607793-B802-50F5-CD18-E93AA4408DC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0" name="Oval 229">
              <a:extLst>
                <a:ext uri="{FF2B5EF4-FFF2-40B4-BE49-F238E27FC236}">
                  <a16:creationId xmlns:a16="http://schemas.microsoft.com/office/drawing/2014/main" id="{9DEE4C1A-72C2-E558-66D7-156715C8B511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Oval 230">
              <a:extLst>
                <a:ext uri="{FF2B5EF4-FFF2-40B4-BE49-F238E27FC236}">
                  <a16:creationId xmlns:a16="http://schemas.microsoft.com/office/drawing/2014/main" id="{E7ECB2A4-D925-0766-9353-6DAC6E584F0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2" name="Oval 231">
              <a:extLst>
                <a:ext uri="{FF2B5EF4-FFF2-40B4-BE49-F238E27FC236}">
                  <a16:creationId xmlns:a16="http://schemas.microsoft.com/office/drawing/2014/main" id="{B8C577CB-8B11-26D4-1278-17B8D0B201F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3" name="Oval 232">
              <a:extLst>
                <a:ext uri="{FF2B5EF4-FFF2-40B4-BE49-F238E27FC236}">
                  <a16:creationId xmlns:a16="http://schemas.microsoft.com/office/drawing/2014/main" id="{8B9EED5E-DDC9-67F5-A94F-376D8CBC8F1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4" name="Oval 233">
              <a:extLst>
                <a:ext uri="{FF2B5EF4-FFF2-40B4-BE49-F238E27FC236}">
                  <a16:creationId xmlns:a16="http://schemas.microsoft.com/office/drawing/2014/main" id="{1B5BCB17-FA8E-D317-B4DB-E1C8039CBDE9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235" name="Straight Connector 234">
            <a:extLst>
              <a:ext uri="{FF2B5EF4-FFF2-40B4-BE49-F238E27FC236}">
                <a16:creationId xmlns:a16="http://schemas.microsoft.com/office/drawing/2014/main" id="{8B97A326-CDFD-4C2C-EDAF-293DA0887331}"/>
              </a:ext>
            </a:extLst>
          </p:cNvPr>
          <p:cNvCxnSpPr>
            <a:cxnSpLocks/>
          </p:cNvCxnSpPr>
          <p:nvPr/>
        </p:nvCxnSpPr>
        <p:spPr>
          <a:xfrm>
            <a:off x="5088490" y="5392667"/>
            <a:ext cx="6748622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>
            <a:extLst>
              <a:ext uri="{FF2B5EF4-FFF2-40B4-BE49-F238E27FC236}">
                <a16:creationId xmlns:a16="http://schemas.microsoft.com/office/drawing/2014/main" id="{7789044E-218A-1A13-D894-8CB8852A3B33}"/>
              </a:ext>
            </a:extLst>
          </p:cNvPr>
          <p:cNvCxnSpPr>
            <a:cxnSpLocks/>
            <a:stCxn id="208" idx="3"/>
            <a:endCxn id="264" idx="0"/>
          </p:cNvCxnSpPr>
          <p:nvPr/>
        </p:nvCxnSpPr>
        <p:spPr>
          <a:xfrm>
            <a:off x="6352916" y="4455898"/>
            <a:ext cx="410185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Arrow Connector 236">
            <a:extLst>
              <a:ext uri="{FF2B5EF4-FFF2-40B4-BE49-F238E27FC236}">
                <a16:creationId xmlns:a16="http://schemas.microsoft.com/office/drawing/2014/main" id="{BB822E7C-CF6F-47CF-A848-834F49ABB599}"/>
              </a:ext>
            </a:extLst>
          </p:cNvPr>
          <p:cNvCxnSpPr>
            <a:cxnSpLocks/>
            <a:stCxn id="210" idx="4"/>
            <a:endCxn id="275" idx="0"/>
          </p:cNvCxnSpPr>
          <p:nvPr/>
        </p:nvCxnSpPr>
        <p:spPr>
          <a:xfrm>
            <a:off x="6635143" y="4462593"/>
            <a:ext cx="1258926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E9D05EB3-1762-5D6F-BBC1-03C79CE65536}"/>
              </a:ext>
            </a:extLst>
          </p:cNvPr>
          <p:cNvGrpSpPr/>
          <p:nvPr/>
        </p:nvGrpSpPr>
        <p:grpSpPr>
          <a:xfrm>
            <a:off x="5135259" y="4769819"/>
            <a:ext cx="995204" cy="869149"/>
            <a:chOff x="5052318" y="4843825"/>
            <a:chExt cx="995204" cy="869149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66C9ADAA-DE0F-FCCB-1BD0-149D1E03D049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52172A4C-2D88-BC04-7931-5B1111C50352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104D0998-B532-9277-31E7-8C34BAA3D456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01E9F481-9F1C-9A90-353F-2D322D3F69C5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538E46EC-5021-F0CF-4D59-9109A9171969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1199933B-CF3D-7E56-E310-A5755F77388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40" name="Straight Arrow Connector 239">
              <a:extLst>
                <a:ext uri="{FF2B5EF4-FFF2-40B4-BE49-F238E27FC236}">
                  <a16:creationId xmlns:a16="http://schemas.microsoft.com/office/drawing/2014/main" id="{1774CC9F-CC35-D939-67F7-C58668AFE7FF}"/>
                </a:ext>
              </a:extLst>
            </p:cNvPr>
            <p:cNvCxnSpPr>
              <a:cxnSpLocks/>
              <a:stCxn id="244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Arrow Connector 240">
              <a:extLst>
                <a:ext uri="{FF2B5EF4-FFF2-40B4-BE49-F238E27FC236}">
                  <a16:creationId xmlns:a16="http://schemas.microsoft.com/office/drawing/2014/main" id="{B88D8F4B-FFD2-4B9F-055C-24382534FC34}"/>
                </a:ext>
              </a:extLst>
            </p:cNvPr>
            <p:cNvCxnSpPr>
              <a:cxnSpLocks/>
              <a:stCxn id="245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Arrow Connector 241">
              <a:extLst>
                <a:ext uri="{FF2B5EF4-FFF2-40B4-BE49-F238E27FC236}">
                  <a16:creationId xmlns:a16="http://schemas.microsoft.com/office/drawing/2014/main" id="{A5F5ED13-CE1C-0C9F-8084-776B9A0089B9}"/>
                </a:ext>
              </a:extLst>
            </p:cNvPr>
            <p:cNvCxnSpPr>
              <a:cxnSpLocks/>
              <a:stCxn id="246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>
              <a:extLst>
                <a:ext uri="{FF2B5EF4-FFF2-40B4-BE49-F238E27FC236}">
                  <a16:creationId xmlns:a16="http://schemas.microsoft.com/office/drawing/2014/main" id="{E1D411F0-360B-9426-CC05-912AEA5C133D}"/>
                </a:ext>
              </a:extLst>
            </p:cNvPr>
            <p:cNvCxnSpPr>
              <a:cxnSpLocks/>
              <a:stCxn id="247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9" name="Straight Arrow Connector 248">
            <a:extLst>
              <a:ext uri="{FF2B5EF4-FFF2-40B4-BE49-F238E27FC236}">
                <a16:creationId xmlns:a16="http://schemas.microsoft.com/office/drawing/2014/main" id="{2F43AC38-7B1F-4FA4-739F-756B755F85F3}"/>
              </a:ext>
            </a:extLst>
          </p:cNvPr>
          <p:cNvCxnSpPr>
            <a:cxnSpLocks/>
            <a:stCxn id="220" idx="4"/>
            <a:endCxn id="28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Arrow Connector 249">
            <a:extLst>
              <a:ext uri="{FF2B5EF4-FFF2-40B4-BE49-F238E27FC236}">
                <a16:creationId xmlns:a16="http://schemas.microsoft.com/office/drawing/2014/main" id="{F78CADFE-3EF2-2474-550A-9EA03AE923E3}"/>
              </a:ext>
            </a:extLst>
          </p:cNvPr>
          <p:cNvCxnSpPr>
            <a:cxnSpLocks/>
            <a:stCxn id="219" idx="5"/>
            <a:endCxn id="297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Arrow Connector 250">
            <a:extLst>
              <a:ext uri="{FF2B5EF4-FFF2-40B4-BE49-F238E27FC236}">
                <a16:creationId xmlns:a16="http://schemas.microsoft.com/office/drawing/2014/main" id="{D26445FC-5CA7-031C-7920-0A29AFB41ED6}"/>
              </a:ext>
            </a:extLst>
          </p:cNvPr>
          <p:cNvCxnSpPr>
            <a:cxnSpLocks/>
            <a:stCxn id="221" idx="5"/>
            <a:endCxn id="308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Arrow Connector 251">
            <a:extLst>
              <a:ext uri="{FF2B5EF4-FFF2-40B4-BE49-F238E27FC236}">
                <a16:creationId xmlns:a16="http://schemas.microsoft.com/office/drawing/2014/main" id="{02270189-B77A-091A-E031-5BC550F73D31}"/>
              </a:ext>
            </a:extLst>
          </p:cNvPr>
          <p:cNvCxnSpPr>
            <a:cxnSpLocks/>
            <a:stCxn id="230" idx="4"/>
            <a:endCxn id="214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9C8C2F26-3FED-8785-E82A-E815D4D28ECF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AACF773C-CC00-572C-FB84-3908DC6AA24B}"/>
              </a:ext>
            </a:extLst>
          </p:cNvPr>
          <p:cNvGrpSpPr/>
          <p:nvPr/>
        </p:nvGrpSpPr>
        <p:grpSpPr>
          <a:xfrm>
            <a:off x="6266227" y="4769819"/>
            <a:ext cx="995204" cy="858262"/>
            <a:chOff x="6249191" y="4843824"/>
            <a:chExt cx="995204" cy="858262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9FC4AA54-549C-D3CD-038E-FC6219157C6A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260" name="TextBox 259">
                <a:extLst>
                  <a:ext uri="{FF2B5EF4-FFF2-40B4-BE49-F238E27FC236}">
                    <a16:creationId xmlns:a16="http://schemas.microsoft.com/office/drawing/2014/main" id="{4ACDE7D3-6552-49CC-010E-D0894D5CCA6E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6AAC7699-D68B-7E6F-509D-1DD5B68F785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AFE5FD0C-2861-644A-9382-B7FCF85CB3C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2139AB60-CA14-821A-8FFD-92A36E0B538D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37F12E0D-0AB9-127C-EF42-889C8601EDB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56" name="Straight Arrow Connector 255">
              <a:extLst>
                <a:ext uri="{FF2B5EF4-FFF2-40B4-BE49-F238E27FC236}">
                  <a16:creationId xmlns:a16="http://schemas.microsoft.com/office/drawing/2014/main" id="{4707A66B-89AA-510C-E5A2-CA4D539E102B}"/>
                </a:ext>
              </a:extLst>
            </p:cNvPr>
            <p:cNvCxnSpPr>
              <a:cxnSpLocks/>
              <a:stCxn id="260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Arrow Connector 256">
              <a:extLst>
                <a:ext uri="{FF2B5EF4-FFF2-40B4-BE49-F238E27FC236}">
                  <a16:creationId xmlns:a16="http://schemas.microsoft.com/office/drawing/2014/main" id="{5375C1D7-8554-F85B-51F7-F27443B9EC68}"/>
                </a:ext>
              </a:extLst>
            </p:cNvPr>
            <p:cNvCxnSpPr>
              <a:cxnSpLocks/>
              <a:stCxn id="261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>
              <a:extLst>
                <a:ext uri="{FF2B5EF4-FFF2-40B4-BE49-F238E27FC236}">
                  <a16:creationId xmlns:a16="http://schemas.microsoft.com/office/drawing/2014/main" id="{EC5FC80A-CBC9-AB6A-B0D8-8AB64384C8EA}"/>
                </a:ext>
              </a:extLst>
            </p:cNvPr>
            <p:cNvCxnSpPr>
              <a:cxnSpLocks/>
              <a:stCxn id="262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Arrow Connector 258">
              <a:extLst>
                <a:ext uri="{FF2B5EF4-FFF2-40B4-BE49-F238E27FC236}">
                  <a16:creationId xmlns:a16="http://schemas.microsoft.com/office/drawing/2014/main" id="{80DAC2BC-7805-9C16-A5C7-93AA12B1F108}"/>
                </a:ext>
              </a:extLst>
            </p:cNvPr>
            <p:cNvCxnSpPr>
              <a:cxnSpLocks/>
              <a:stCxn id="263" idx="2"/>
            </p:cNvCxnSpPr>
            <p:nvPr/>
          </p:nvCxnSpPr>
          <p:spPr>
            <a:xfrm>
              <a:off x="7085399" y="5294670"/>
              <a:ext cx="15899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8C04E690-A610-9DE8-8172-2E6BB92615E1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82F0D813-B870-48BE-7724-880A7B99056D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271" name="TextBox 270">
                <a:extLst>
                  <a:ext uri="{FF2B5EF4-FFF2-40B4-BE49-F238E27FC236}">
                    <a16:creationId xmlns:a16="http://schemas.microsoft.com/office/drawing/2014/main" id="{D0CD877D-83F6-C0D1-7EB9-78C3FA77E93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E0AFB496-FF53-CC2E-F21D-49FA72B63A5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FE3AD96E-82FB-DCDF-A41E-558A6EB03AD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4" name="TextBox 273">
                <a:extLst>
                  <a:ext uri="{FF2B5EF4-FFF2-40B4-BE49-F238E27FC236}">
                    <a16:creationId xmlns:a16="http://schemas.microsoft.com/office/drawing/2014/main" id="{4B9B4501-2C42-51E2-3BD3-3CADAF63C12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5DD0A5CC-43DD-E1A2-F41A-14086D2BD5B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67" name="Straight Arrow Connector 266">
              <a:extLst>
                <a:ext uri="{FF2B5EF4-FFF2-40B4-BE49-F238E27FC236}">
                  <a16:creationId xmlns:a16="http://schemas.microsoft.com/office/drawing/2014/main" id="{3DDF42DF-0F54-078C-A7E5-944BEDC7689D}"/>
                </a:ext>
              </a:extLst>
            </p:cNvPr>
            <p:cNvCxnSpPr>
              <a:cxnSpLocks/>
              <a:stCxn id="271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Arrow Connector 267">
              <a:extLst>
                <a:ext uri="{FF2B5EF4-FFF2-40B4-BE49-F238E27FC236}">
                  <a16:creationId xmlns:a16="http://schemas.microsoft.com/office/drawing/2014/main" id="{5899D10E-BE4B-9BBC-BC21-C519A8E27C65}"/>
                </a:ext>
              </a:extLst>
            </p:cNvPr>
            <p:cNvCxnSpPr>
              <a:cxnSpLocks/>
              <a:stCxn id="272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384AD39A-ED1A-1728-A949-10A703AC9789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B29973BF-BABC-F4DC-71C8-547F85925D48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26A3637A-876F-7271-13F6-A844D6ED632E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3" name="TextBox 282">
                <a:extLst>
                  <a:ext uri="{FF2B5EF4-FFF2-40B4-BE49-F238E27FC236}">
                    <a16:creationId xmlns:a16="http://schemas.microsoft.com/office/drawing/2014/main" id="{CCEC37B9-1137-14FE-32AD-1D7592A773C0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9C8549F4-849F-2A98-299A-4591CB52590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B7FCC0E9-B99C-A684-848E-AB593ADFB8D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566907F0-5C12-C889-B817-59D938D755F5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78" name="Straight Arrow Connector 277">
              <a:extLst>
                <a:ext uri="{FF2B5EF4-FFF2-40B4-BE49-F238E27FC236}">
                  <a16:creationId xmlns:a16="http://schemas.microsoft.com/office/drawing/2014/main" id="{598197D5-2740-BD8A-90F5-005D7AA52ED7}"/>
                </a:ext>
              </a:extLst>
            </p:cNvPr>
            <p:cNvCxnSpPr>
              <a:cxnSpLocks/>
              <a:stCxn id="28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Arrow Connector 278">
              <a:extLst>
                <a:ext uri="{FF2B5EF4-FFF2-40B4-BE49-F238E27FC236}">
                  <a16:creationId xmlns:a16="http://schemas.microsoft.com/office/drawing/2014/main" id="{957BB76A-4483-296D-78FF-FE3D6630A9E7}"/>
                </a:ext>
              </a:extLst>
            </p:cNvPr>
            <p:cNvCxnSpPr>
              <a:cxnSpLocks/>
              <a:stCxn id="28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Arrow Connector 279">
              <a:extLst>
                <a:ext uri="{FF2B5EF4-FFF2-40B4-BE49-F238E27FC236}">
                  <a16:creationId xmlns:a16="http://schemas.microsoft.com/office/drawing/2014/main" id="{C198C9A4-803F-CB46-282A-EE33E981EA3D}"/>
                </a:ext>
              </a:extLst>
            </p:cNvPr>
            <p:cNvCxnSpPr>
              <a:cxnSpLocks/>
              <a:stCxn id="28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6E4415AB-C6C6-7AA2-0197-1996EB75C4B9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288" name="Group 287">
              <a:extLst>
                <a:ext uri="{FF2B5EF4-FFF2-40B4-BE49-F238E27FC236}">
                  <a16:creationId xmlns:a16="http://schemas.microsoft.com/office/drawing/2014/main" id="{4F4D8F6B-9496-4D06-131A-1CA74816C4DC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669BAA5F-39ED-B735-3BB7-5FF1ECB2C121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2847BDA7-35F3-40D4-534A-55B0629C1DF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411FA038-E027-4679-863F-A56BF3404FFA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B30CDEFB-FF85-DB6B-14C3-4D91C8833AAD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3B224262-C3EE-69C9-E0CB-93691DD7C25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289" name="Straight Arrow Connector 288">
              <a:extLst>
                <a:ext uri="{FF2B5EF4-FFF2-40B4-BE49-F238E27FC236}">
                  <a16:creationId xmlns:a16="http://schemas.microsoft.com/office/drawing/2014/main" id="{1BD96F28-26FC-3341-376D-1FEFF4FB7CB6}"/>
                </a:ext>
              </a:extLst>
            </p:cNvPr>
            <p:cNvCxnSpPr>
              <a:cxnSpLocks/>
              <a:stCxn id="293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Arrow Connector 289">
              <a:extLst>
                <a:ext uri="{FF2B5EF4-FFF2-40B4-BE49-F238E27FC236}">
                  <a16:creationId xmlns:a16="http://schemas.microsoft.com/office/drawing/2014/main" id="{0956325E-703B-EF99-DABF-43EC9DA050F4}"/>
                </a:ext>
              </a:extLst>
            </p:cNvPr>
            <p:cNvCxnSpPr>
              <a:cxnSpLocks/>
              <a:stCxn id="294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Arrow Connector 290">
              <a:extLst>
                <a:ext uri="{FF2B5EF4-FFF2-40B4-BE49-F238E27FC236}">
                  <a16:creationId xmlns:a16="http://schemas.microsoft.com/office/drawing/2014/main" id="{43C71115-DDFC-30E1-B430-6C7F12B2E591}"/>
                </a:ext>
              </a:extLst>
            </p:cNvPr>
            <p:cNvCxnSpPr>
              <a:cxnSpLocks/>
              <a:stCxn id="295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093AFBA2-EC54-0938-A2D4-66BA25552E4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299" name="Group 298">
              <a:extLst>
                <a:ext uri="{FF2B5EF4-FFF2-40B4-BE49-F238E27FC236}">
                  <a16:creationId xmlns:a16="http://schemas.microsoft.com/office/drawing/2014/main" id="{7756E898-AEF9-9DE8-F00B-3D04D9EA14B0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1A02CDE9-8761-2B8F-5A4B-E5A3B8A624D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B584A84-BF25-C5C6-7F63-EE1284FCF3BD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D771C5B9-D763-8476-EA81-EC0E650E3A95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4B7E2965-7E23-9BC1-5308-E92457E1C172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95819382-6C6F-5EB0-AA6C-2E6F9F7B3FA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00" name="Straight Arrow Connector 299">
              <a:extLst>
                <a:ext uri="{FF2B5EF4-FFF2-40B4-BE49-F238E27FC236}">
                  <a16:creationId xmlns:a16="http://schemas.microsoft.com/office/drawing/2014/main" id="{C97F697A-D97A-829C-8569-79A29863C2E9}"/>
                </a:ext>
              </a:extLst>
            </p:cNvPr>
            <p:cNvCxnSpPr>
              <a:cxnSpLocks/>
              <a:stCxn id="304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Arrow Connector 300">
              <a:extLst>
                <a:ext uri="{FF2B5EF4-FFF2-40B4-BE49-F238E27FC236}">
                  <a16:creationId xmlns:a16="http://schemas.microsoft.com/office/drawing/2014/main" id="{250BE854-CCC9-841D-4028-F4AEC283DFEB}"/>
                </a:ext>
              </a:extLst>
            </p:cNvPr>
            <p:cNvCxnSpPr>
              <a:cxnSpLocks/>
              <a:stCxn id="305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Arrow Connector 301">
              <a:extLst>
                <a:ext uri="{FF2B5EF4-FFF2-40B4-BE49-F238E27FC236}">
                  <a16:creationId xmlns:a16="http://schemas.microsoft.com/office/drawing/2014/main" id="{0370362A-6A96-2A58-D300-C6E072DBD879}"/>
                </a:ext>
              </a:extLst>
            </p:cNvPr>
            <p:cNvCxnSpPr>
              <a:cxnSpLocks/>
              <a:stCxn id="306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9" name="Freeform 308">
            <a:extLst>
              <a:ext uri="{FF2B5EF4-FFF2-40B4-BE49-F238E27FC236}">
                <a16:creationId xmlns:a16="http://schemas.microsoft.com/office/drawing/2014/main" id="{282068B2-2577-934E-EABA-4D207A094844}"/>
              </a:ext>
            </a:extLst>
          </p:cNvPr>
          <p:cNvSpPr/>
          <p:nvPr/>
        </p:nvSpPr>
        <p:spPr>
          <a:xfrm>
            <a:off x="6127894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0" name="Freeform 309">
            <a:extLst>
              <a:ext uri="{FF2B5EF4-FFF2-40B4-BE49-F238E27FC236}">
                <a16:creationId xmlns:a16="http://schemas.microsoft.com/office/drawing/2014/main" id="{16400C7E-7EDA-1892-49C3-2E89E140AC13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1" name="Freeform 310">
            <a:extLst>
              <a:ext uri="{FF2B5EF4-FFF2-40B4-BE49-F238E27FC236}">
                <a16:creationId xmlns:a16="http://schemas.microsoft.com/office/drawing/2014/main" id="{EEFF8D64-7BEF-8EB3-BB1F-B1CF2FFE87E8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2" name="Freeform 311">
            <a:extLst>
              <a:ext uri="{FF2B5EF4-FFF2-40B4-BE49-F238E27FC236}">
                <a16:creationId xmlns:a16="http://schemas.microsoft.com/office/drawing/2014/main" id="{8DC720E0-DEA1-EE2B-519A-99D18C916B52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3" name="Freeform 312">
            <a:extLst>
              <a:ext uri="{FF2B5EF4-FFF2-40B4-BE49-F238E27FC236}">
                <a16:creationId xmlns:a16="http://schemas.microsoft.com/office/drawing/2014/main" id="{F66BE000-AE1F-9A6A-665A-F0839DCEA02F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4" name="Freeform 313">
            <a:extLst>
              <a:ext uri="{FF2B5EF4-FFF2-40B4-BE49-F238E27FC236}">
                <a16:creationId xmlns:a16="http://schemas.microsoft.com/office/drawing/2014/main" id="{B9BE5A27-02CD-7ECF-B772-8E144D8A98E5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5" name="Freeform 314">
            <a:extLst>
              <a:ext uri="{FF2B5EF4-FFF2-40B4-BE49-F238E27FC236}">
                <a16:creationId xmlns:a16="http://schemas.microsoft.com/office/drawing/2014/main" id="{BA59558A-7F0B-BCDF-0564-634F9CDEBFBB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6" name="Freeform 315">
            <a:extLst>
              <a:ext uri="{FF2B5EF4-FFF2-40B4-BE49-F238E27FC236}">
                <a16:creationId xmlns:a16="http://schemas.microsoft.com/office/drawing/2014/main" id="{FAF46174-A4FF-60B0-039E-5405B1776BFC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7" name="Freeform 316">
            <a:extLst>
              <a:ext uri="{FF2B5EF4-FFF2-40B4-BE49-F238E27FC236}">
                <a16:creationId xmlns:a16="http://schemas.microsoft.com/office/drawing/2014/main" id="{BC2635BC-0E6E-4484-3CEA-A9CE409833F9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8" name="Freeform 317">
            <a:extLst>
              <a:ext uri="{FF2B5EF4-FFF2-40B4-BE49-F238E27FC236}">
                <a16:creationId xmlns:a16="http://schemas.microsoft.com/office/drawing/2014/main" id="{9BADB625-0B50-772A-5249-23CA7D34848C}"/>
              </a:ext>
            </a:extLst>
          </p:cNvPr>
          <p:cNvSpPr/>
          <p:nvPr/>
        </p:nvSpPr>
        <p:spPr>
          <a:xfrm flipH="1" flipV="1">
            <a:off x="6124039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19" name="Straight Arrow Connector 318">
            <a:extLst>
              <a:ext uri="{FF2B5EF4-FFF2-40B4-BE49-F238E27FC236}">
                <a16:creationId xmlns:a16="http://schemas.microsoft.com/office/drawing/2014/main" id="{6F971760-B386-74DF-ACC9-43446C0B8C17}"/>
              </a:ext>
            </a:extLst>
          </p:cNvPr>
          <p:cNvCxnSpPr>
            <a:cxnSpLocks/>
          </p:cNvCxnSpPr>
          <p:nvPr/>
        </p:nvCxnSpPr>
        <p:spPr>
          <a:xfrm flipH="1">
            <a:off x="5632133" y="4455898"/>
            <a:ext cx="454041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0" name="Straight Arrow Connector 319">
            <a:extLst>
              <a:ext uri="{FF2B5EF4-FFF2-40B4-BE49-F238E27FC236}">
                <a16:creationId xmlns:a16="http://schemas.microsoft.com/office/drawing/2014/main" id="{BAD0F42E-B774-3E70-F3BA-236B3B499474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89E7D6CF-6802-4C08-9242-0710F6040BB2}"/>
              </a:ext>
            </a:extLst>
          </p:cNvPr>
          <p:cNvGrpSpPr/>
          <p:nvPr/>
        </p:nvGrpSpPr>
        <p:grpSpPr>
          <a:xfrm>
            <a:off x="8719268" y="2140215"/>
            <a:ext cx="993747" cy="858262"/>
            <a:chOff x="6249191" y="4843824"/>
            <a:chExt cx="993747" cy="858262"/>
          </a:xfrm>
        </p:grpSpPr>
        <p:grpSp>
          <p:nvGrpSpPr>
            <p:cNvPr id="335" name="Group 334">
              <a:extLst>
                <a:ext uri="{FF2B5EF4-FFF2-40B4-BE49-F238E27FC236}">
                  <a16:creationId xmlns:a16="http://schemas.microsoft.com/office/drawing/2014/main" id="{1D2F3DED-1F85-1C0D-94F6-6E793D49E129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E26B1F89-AEF4-1831-B4ED-8DC7AED076E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1" name="TextBox 340">
                <a:extLst>
                  <a:ext uri="{FF2B5EF4-FFF2-40B4-BE49-F238E27FC236}">
                    <a16:creationId xmlns:a16="http://schemas.microsoft.com/office/drawing/2014/main" id="{603F3FC1-0917-B698-6CBB-01060B1C75A2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accent1"/>
                    </a:solidFill>
                  </a:rPr>
                  <a:t>6330</a:t>
                </a:r>
              </a:p>
            </p:txBody>
          </p:sp>
          <p:sp>
            <p:nvSpPr>
              <p:cNvPr id="342" name="TextBox 341">
                <a:extLst>
                  <a:ext uri="{FF2B5EF4-FFF2-40B4-BE49-F238E27FC236}">
                    <a16:creationId xmlns:a16="http://schemas.microsoft.com/office/drawing/2014/main" id="{1E7A3EDD-0A3D-3C83-8595-E184B7D83D1A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3" name="TextBox 342">
                <a:extLst>
                  <a:ext uri="{FF2B5EF4-FFF2-40B4-BE49-F238E27FC236}">
                    <a16:creationId xmlns:a16="http://schemas.microsoft.com/office/drawing/2014/main" id="{C4A8C9DF-34E0-050E-578D-48EE60243A7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44" name="Rectangle 343">
                <a:extLst>
                  <a:ext uri="{FF2B5EF4-FFF2-40B4-BE49-F238E27FC236}">
                    <a16:creationId xmlns:a16="http://schemas.microsoft.com/office/drawing/2014/main" id="{E763CE66-5C37-25A1-A621-78AB19EBC068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36" name="Straight Arrow Connector 335">
              <a:extLst>
                <a:ext uri="{FF2B5EF4-FFF2-40B4-BE49-F238E27FC236}">
                  <a16:creationId xmlns:a16="http://schemas.microsoft.com/office/drawing/2014/main" id="{E873AD15-4909-482D-1348-B5767D609773}"/>
                </a:ext>
              </a:extLst>
            </p:cNvPr>
            <p:cNvCxnSpPr>
              <a:cxnSpLocks/>
              <a:stCxn id="340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Arrow Connector 336">
              <a:extLst>
                <a:ext uri="{FF2B5EF4-FFF2-40B4-BE49-F238E27FC236}">
                  <a16:creationId xmlns:a16="http://schemas.microsoft.com/office/drawing/2014/main" id="{0E32AD6F-3937-0379-99B2-55E0DB44EE4B}"/>
                </a:ext>
              </a:extLst>
            </p:cNvPr>
            <p:cNvCxnSpPr>
              <a:cxnSpLocks/>
              <a:stCxn id="341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AC72247E-74B7-7749-DEA5-A8EEF6FE4EB0}"/>
              </a:ext>
            </a:extLst>
          </p:cNvPr>
          <p:cNvGrpSpPr/>
          <p:nvPr/>
        </p:nvGrpSpPr>
        <p:grpSpPr>
          <a:xfrm>
            <a:off x="9850236" y="2140215"/>
            <a:ext cx="993747" cy="858262"/>
            <a:chOff x="7442670" y="4843824"/>
            <a:chExt cx="993747" cy="858262"/>
          </a:xfrm>
        </p:grpSpPr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7479DF29-F6A2-C9CB-2F50-593607298F38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351" name="TextBox 350">
                <a:extLst>
                  <a:ext uri="{FF2B5EF4-FFF2-40B4-BE49-F238E27FC236}">
                    <a16:creationId xmlns:a16="http://schemas.microsoft.com/office/drawing/2014/main" id="{0746F7FE-2042-D8FD-BA74-3A806E7745B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2" name="TextBox 351">
                <a:extLst>
                  <a:ext uri="{FF2B5EF4-FFF2-40B4-BE49-F238E27FC236}">
                    <a16:creationId xmlns:a16="http://schemas.microsoft.com/office/drawing/2014/main" id="{3E8498E0-FA6E-870F-4516-B1AB6A4767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3" name="TextBox 352">
                <a:extLst>
                  <a:ext uri="{FF2B5EF4-FFF2-40B4-BE49-F238E27FC236}">
                    <a16:creationId xmlns:a16="http://schemas.microsoft.com/office/drawing/2014/main" id="{3391A5B2-B615-FFBA-302A-C398E35645E8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</a:p>
            </p:txBody>
          </p:sp>
          <p:sp>
            <p:nvSpPr>
              <p:cNvPr id="354" name="TextBox 353">
                <a:extLst>
                  <a:ext uri="{FF2B5EF4-FFF2-40B4-BE49-F238E27FC236}">
                    <a16:creationId xmlns:a16="http://schemas.microsoft.com/office/drawing/2014/main" id="{5C9DD49B-9B5E-B0F0-E98D-D91677EBEFB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5" name="Rectangle 354">
                <a:extLst>
                  <a:ext uri="{FF2B5EF4-FFF2-40B4-BE49-F238E27FC236}">
                    <a16:creationId xmlns:a16="http://schemas.microsoft.com/office/drawing/2014/main" id="{C722DB23-8519-E5D2-5DA7-CAFB762F267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347" name="Straight Arrow Connector 346">
              <a:extLst>
                <a:ext uri="{FF2B5EF4-FFF2-40B4-BE49-F238E27FC236}">
                  <a16:creationId xmlns:a16="http://schemas.microsoft.com/office/drawing/2014/main" id="{5E433510-5DF1-A007-265F-E843A40460F6}"/>
                </a:ext>
              </a:extLst>
            </p:cNvPr>
            <p:cNvCxnSpPr>
              <a:cxnSpLocks/>
              <a:stCxn id="351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Arrow Connector 347">
              <a:extLst>
                <a:ext uri="{FF2B5EF4-FFF2-40B4-BE49-F238E27FC236}">
                  <a16:creationId xmlns:a16="http://schemas.microsoft.com/office/drawing/2014/main" id="{302850B6-4E0E-87E6-52A6-8AEB3ECC2105}"/>
                </a:ext>
              </a:extLst>
            </p:cNvPr>
            <p:cNvCxnSpPr>
              <a:cxnSpLocks/>
              <a:stCxn id="352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>
              <a:extLst>
                <a:ext uri="{FF2B5EF4-FFF2-40B4-BE49-F238E27FC236}">
                  <a16:creationId xmlns:a16="http://schemas.microsoft.com/office/drawing/2014/main" id="{11AFD1AB-E580-AB9D-D514-8B077E191431}"/>
                </a:ext>
              </a:extLst>
            </p:cNvPr>
            <p:cNvCxnSpPr>
              <a:cxnSpLocks/>
              <a:stCxn id="353" idx="2"/>
            </p:cNvCxnSpPr>
            <p:nvPr/>
          </p:nvCxnSpPr>
          <p:spPr>
            <a:xfrm>
              <a:off x="8053078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6" name="Freeform 355">
            <a:extLst>
              <a:ext uri="{FF2B5EF4-FFF2-40B4-BE49-F238E27FC236}">
                <a16:creationId xmlns:a16="http://schemas.microsoft.com/office/drawing/2014/main" id="{22FBE850-5956-57E1-9971-B85B7BB06BE4}"/>
              </a:ext>
            </a:extLst>
          </p:cNvPr>
          <p:cNvSpPr/>
          <p:nvPr/>
        </p:nvSpPr>
        <p:spPr>
          <a:xfrm>
            <a:off x="9716698" y="208525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7" name="Freeform 356">
            <a:extLst>
              <a:ext uri="{FF2B5EF4-FFF2-40B4-BE49-F238E27FC236}">
                <a16:creationId xmlns:a16="http://schemas.microsoft.com/office/drawing/2014/main" id="{36241665-859D-2138-1644-4E0E3774FD52}"/>
              </a:ext>
            </a:extLst>
          </p:cNvPr>
          <p:cNvSpPr/>
          <p:nvPr/>
        </p:nvSpPr>
        <p:spPr>
          <a:xfrm flipH="1" flipV="1">
            <a:off x="9712052" y="258661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9F68F3-854B-F951-0F3C-F05476B26DE7}"/>
              </a:ext>
            </a:extLst>
          </p:cNvPr>
          <p:cNvSpPr txBox="1"/>
          <p:nvPr/>
        </p:nvSpPr>
        <p:spPr>
          <a:xfrm>
            <a:off x="9939053" y="1282464"/>
            <a:ext cx="225062" cy="4500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vert="vert270" wrap="none" lIns="0" rIns="0" rtlCol="0">
            <a:noAutofit/>
          </a:bodyPr>
          <a:lstStyle/>
          <a:p>
            <a:pPr>
              <a:lnSpc>
                <a:spcPct val="110000"/>
              </a:lnSpc>
            </a:pPr>
            <a:r>
              <a:rPr lang="de-DE" sz="1400" dirty="0"/>
              <a:t>6423</a:t>
            </a:r>
            <a:endParaRPr lang="de-DE" sz="14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E6067E2-36FE-740E-8644-94F10493E05A}"/>
              </a:ext>
            </a:extLst>
          </p:cNvPr>
          <p:cNvCxnSpPr>
            <a:cxnSpLocks/>
            <a:stCxn id="14" idx="4"/>
            <a:endCxn id="351" idx="0"/>
          </p:cNvCxnSpPr>
          <p:nvPr/>
        </p:nvCxnSpPr>
        <p:spPr>
          <a:xfrm flipH="1">
            <a:off x="10009042" y="1754658"/>
            <a:ext cx="174341" cy="38640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436DD37A-0BF6-DB98-5D61-0484F9610675}"/>
              </a:ext>
            </a:extLst>
          </p:cNvPr>
          <p:cNvSpPr/>
          <p:nvPr/>
        </p:nvSpPr>
        <p:spPr>
          <a:xfrm>
            <a:off x="10160298" y="1708939"/>
            <a:ext cx="46169" cy="45719"/>
          </a:xfrm>
          <a:prstGeom prst="ellipse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5C77E5-B9C0-8B40-26F6-24E4B661A9AF}"/>
              </a:ext>
            </a:extLst>
          </p:cNvPr>
          <p:cNvSpPr/>
          <p:nvPr/>
        </p:nvSpPr>
        <p:spPr>
          <a:xfrm>
            <a:off x="9939054" y="1279927"/>
            <a:ext cx="267414" cy="451405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A97F65-8D83-EF7B-FC0A-CE4858D6424F}"/>
              </a:ext>
            </a:extLst>
          </p:cNvPr>
          <p:cNvSpPr/>
          <p:nvPr/>
        </p:nvSpPr>
        <p:spPr>
          <a:xfrm>
            <a:off x="6195530" y="4703484"/>
            <a:ext cx="1142717" cy="581986"/>
          </a:xfrm>
          <a:prstGeom prst="ellipse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5373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/>
      <p:bldP spid="141" grpId="0"/>
      <p:bldP spid="323" grpId="0" animBg="1"/>
      <p:bldP spid="324" grpId="0" animBg="1"/>
      <p:bldP spid="325" grpId="0" animBg="1"/>
      <p:bldP spid="356" grpId="0" animBg="1"/>
      <p:bldP spid="357" grpId="0" animBg="1"/>
      <p:bldP spid="8" grpId="0" animBg="1"/>
      <p:bldP spid="14" grpId="0" animBg="1"/>
      <p:bldP spid="15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Puffer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Zugriff</a:t>
            </a:r>
          </a:p>
          <a:p>
            <a:r>
              <a:rPr lang="de-DE" dirty="0">
                <a:solidFill>
                  <a:schemeClr val="accent1"/>
                </a:solidFill>
              </a:rPr>
              <a:t>Anfrageverarbeitung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Operator-</a:t>
            </a:r>
            <a:r>
              <a:rPr lang="de-DE" dirty="0" err="1">
                <a:solidFill>
                  <a:schemeClr val="accent1"/>
                </a:solidFill>
              </a:rPr>
              <a:t>Evaluierer</a:t>
            </a:r>
            <a:endParaRPr lang="de-DE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Optimierer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</a:p>
          <a:p>
            <a:pPr lvl="1"/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Transaktionsverwaltung</a:t>
            </a:r>
          </a:p>
          <a:p>
            <a:pPr lvl="1"/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Sperrverwaltung</a:t>
            </a:r>
          </a:p>
          <a:p>
            <a:pPr lvl="1"/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Wiederherstellungsverwaltung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8100832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Einfügen – Beispiel mit Aufspaltung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Einfügen eines Eintrags mit 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Suche führt zu zweitem Blattknoten in verketteter Liste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Blattknoten hat nicht mehr genug Platz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Index anpassen</a:t>
                </a:r>
              </a:p>
              <a:p>
                <a:pPr lvl="2"/>
                <a:r>
                  <a:rPr lang="de-DE" dirty="0"/>
                  <a:t>Angepasster Index:</a:t>
                </a: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60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BCF841B-000C-85F2-98BC-E31E5FFC09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28F31EB-7840-521B-AA0E-AB713870D4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E69C90-C2BC-A891-59F5-B2A0EC77C2EE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379AF0-BAB7-A71F-4AB1-2CD5BE8FA2FC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B2FC81-CECE-2F17-F435-70A18E2FC7E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1D7F6FF-8F23-E975-1F4D-9A9BCE541676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55754C0-222A-9210-F881-6B772CF3145E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D3485B9-56C5-DC9F-47F7-E06184FA1E4B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>
                  <a:solidFill>
                    <a:schemeClr val="accent1"/>
                  </a:solidFill>
                </a:rPr>
                <a:t>6423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C2D57BF-AD65-94F0-4467-B5F508366ED8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554275-E599-88D9-6DDB-2852628C034D}"/>
                </a:ext>
              </a:extLst>
            </p:cNvPr>
            <p:cNvSpPr txBox="1"/>
            <p:nvPr/>
          </p:nvSpPr>
          <p:spPr>
            <a:xfrm>
              <a:off x="6004012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1B08C15-7FDA-975D-715B-B4F038542D2B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6FC519B-3C0E-4137-3FED-65964D856A4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BF70052-0DC6-36DA-9BE1-6B94CE79475E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634225D-FDB4-4736-9995-0568C2B5868C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0692105-7DC2-F62D-9FE8-66AED2E55B82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C90F1BB-2918-8C18-37A1-EB794475EEA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50FBB87-2EF3-9933-C87E-EE2AFBB5015E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FC0CEBD-1529-775C-23FC-94F3AACBDA2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77432DE-12D8-9911-B0A4-7B7305D9AFB6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12DC495-DAB9-5C72-7A0E-2DF0DAEE7E48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D0D0FE9-2A75-F611-D83F-4CC3934187D4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412566E-5065-F38E-0C24-DB9F12FB991F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C11694C-390E-E019-A672-F674714B063E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983AC33-4580-6951-1314-8A14BDC049B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789B9AD-C161-1D2A-61E5-AFB44AC91E61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EEE240D-4B5D-56DD-6F06-75A2AA324923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31E25158-8D6B-01C3-F272-1D7EB9519BA8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475FE2-8EAB-509B-6F53-F02E7AE52E4C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A9A5130-F993-44B0-D247-AEDB9F8FD94F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35D50E3-B8C8-AEA6-3C31-9FE2A7001C13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B4818C6-1D3B-F06D-21A6-18E2DD5D99A1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138E001-6366-0A37-E0EE-3AEA46EF8B81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8E99329-D5E5-765F-559A-F76675269C4A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8AAE7C11-951A-ACF6-DE9E-7083EDCB8F3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E4E3B7C0-FEC6-53B5-5C67-6F6CE89B11D7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124C8C4-832C-DC1E-3841-92F3C103F09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BC7E2464-E9AE-2247-1B75-C47A0D7D05A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ADA7292-D92A-2D89-901C-7B79A64000DB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E5451FE-6F7D-7983-EB6B-D107915B1153}"/>
              </a:ext>
            </a:extLst>
          </p:cNvPr>
          <p:cNvCxnSpPr>
            <a:cxnSpLocks/>
            <a:stCxn id="22" idx="3"/>
            <a:endCxn id="7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23A4614F-2D72-ACDD-F076-64F52E411E52}"/>
              </a:ext>
            </a:extLst>
          </p:cNvPr>
          <p:cNvCxnSpPr>
            <a:cxnSpLocks/>
            <a:stCxn id="25" idx="4"/>
            <a:endCxn id="142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A9A8997-A529-9E28-EA50-CBC13B50AF17}"/>
              </a:ext>
            </a:extLst>
          </p:cNvPr>
          <p:cNvGrpSpPr/>
          <p:nvPr/>
        </p:nvGrpSpPr>
        <p:grpSpPr>
          <a:xfrm>
            <a:off x="4009847" y="4769819"/>
            <a:ext cx="995204" cy="869149"/>
            <a:chOff x="5052318" y="4843825"/>
            <a:chExt cx="995204" cy="86914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985D0AF-95C9-947F-5965-0696DA0147DC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C4C28B22-A87E-914D-2B7C-B718620DBC43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5EE48EC2-61C8-5C0A-E077-2E42D36D596B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DEDD0DB-9906-9C3E-ED9B-F724A63D2C9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A974E1F-7BD7-1952-D2DC-F3A3E74D40F6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507023C-A00D-DE7C-9F6D-793C75A9B0AF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F0CDFADD-AB95-B9D8-5E7F-738968FEAFCB}"/>
                </a:ext>
              </a:extLst>
            </p:cNvPr>
            <p:cNvCxnSpPr>
              <a:cxnSpLocks/>
              <a:stCxn id="57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0CA2EAC5-33F0-DA3E-54A6-F21E15C12438}"/>
                </a:ext>
              </a:extLst>
            </p:cNvPr>
            <p:cNvCxnSpPr>
              <a:cxnSpLocks/>
              <a:stCxn id="58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14CB0F6E-F300-7E22-6BC0-C5B6FE62D947}"/>
                </a:ext>
              </a:extLst>
            </p:cNvPr>
            <p:cNvCxnSpPr>
              <a:cxnSpLocks/>
              <a:stCxn id="59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7305AD8C-FC6E-3943-2A31-489B3B569DD0}"/>
                </a:ext>
              </a:extLst>
            </p:cNvPr>
            <p:cNvCxnSpPr>
              <a:cxnSpLocks/>
              <a:stCxn id="60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DABFFB8-5BE1-98D0-CD2C-489EE86B4633}"/>
              </a:ext>
            </a:extLst>
          </p:cNvPr>
          <p:cNvCxnSpPr>
            <a:cxnSpLocks/>
            <a:stCxn id="34" idx="4"/>
            <a:endCxn id="152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C7C906D1-DC2B-4BF1-1DC3-4F86EDCBE15F}"/>
              </a:ext>
            </a:extLst>
          </p:cNvPr>
          <p:cNvCxnSpPr>
            <a:cxnSpLocks/>
            <a:stCxn id="33" idx="5"/>
            <a:endCxn id="164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3E74E57-8019-13D0-15D6-9A3F3870D450}"/>
              </a:ext>
            </a:extLst>
          </p:cNvPr>
          <p:cNvCxnSpPr>
            <a:cxnSpLocks/>
            <a:stCxn id="35" idx="5"/>
            <a:endCxn id="174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0F1A1C56-97ED-F0F9-5022-BE6FE8025F35}"/>
              </a:ext>
            </a:extLst>
          </p:cNvPr>
          <p:cNvCxnSpPr>
            <a:cxnSpLocks/>
            <a:stCxn id="43" idx="4"/>
            <a:endCxn id="28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29A4398B-E5E1-A836-4833-BFF623254983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5DC2146-9F72-F550-26CB-03E2BF7A3B88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85AA037-3053-9236-088A-5C01BAAF46E7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7EC944A5-C87D-8A0B-DDD6-6FCFC300F10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68BBF6C-F1F1-7435-4B69-AC7D35AB594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>
                    <a:solidFill>
                      <a:schemeClr val="accent1"/>
                    </a:solidFill>
                  </a:rPr>
                  <a:t>6330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9C8C8FF-60DD-7C1E-23A8-7F8FD8025E95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9314111-9C1D-0B4F-545B-78364285427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0A51CEAE-234E-D05A-1052-054B2295A351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85481B51-E304-9128-7EE7-AB6C6A77C174}"/>
                </a:ext>
              </a:extLst>
            </p:cNvPr>
            <p:cNvCxnSpPr>
              <a:cxnSpLocks/>
              <a:stCxn id="7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A83FC983-D4F0-2BE6-BE38-91663B02878D}"/>
                </a:ext>
              </a:extLst>
            </p:cNvPr>
            <p:cNvCxnSpPr>
              <a:cxnSpLocks/>
              <a:stCxn id="7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9226160-EAA5-24F4-D839-DDF6D9A79072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F3610DB-2391-00DF-0E8B-9FDE1EFA1414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38" name="TextBox 137">
                <a:extLst>
                  <a:ext uri="{FF2B5EF4-FFF2-40B4-BE49-F238E27FC236}">
                    <a16:creationId xmlns:a16="http://schemas.microsoft.com/office/drawing/2014/main" id="{E45AFF81-B7B5-070D-3069-A644F9A3205C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9AFE276A-420B-0183-59E3-1CC109E1BF6A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E27DB423-308E-EBB7-0257-AF51DCFBBFDF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CBF7B404-4A1C-3F45-66D4-76820E7EFF3A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A04CE060-466C-A439-1BE5-0A8BED1E2F8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4" name="Straight Arrow Connector 133">
              <a:extLst>
                <a:ext uri="{FF2B5EF4-FFF2-40B4-BE49-F238E27FC236}">
                  <a16:creationId xmlns:a16="http://schemas.microsoft.com/office/drawing/2014/main" id="{C94C56CA-6D65-52CB-985D-F30A944E7A03}"/>
                </a:ext>
              </a:extLst>
            </p:cNvPr>
            <p:cNvCxnSpPr>
              <a:cxnSpLocks/>
              <a:stCxn id="138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CF0A0E74-AD11-F209-3D82-6863CFD63CEC}"/>
                </a:ext>
              </a:extLst>
            </p:cNvPr>
            <p:cNvCxnSpPr>
              <a:cxnSpLocks/>
              <a:stCxn id="139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2CC6FF4F-0D67-1391-F37A-78BB5A24004F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A3F1B587-27F8-62A0-065D-ACD51CFD48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0ADA7740-5490-56D1-47B7-8B9827EEB066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E502EFE8-236E-C9AC-D78C-2B0AA06351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60854FDC-FC68-90A5-4DB6-A54AE55A9137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78FC0E78-B519-56BF-F000-3A405AA2519F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620C574D-94F4-731D-4732-A41A7ABFC0A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45" name="Straight Arrow Connector 144">
              <a:extLst>
                <a:ext uri="{FF2B5EF4-FFF2-40B4-BE49-F238E27FC236}">
                  <a16:creationId xmlns:a16="http://schemas.microsoft.com/office/drawing/2014/main" id="{81B8A627-7ADF-1A20-EDBD-305F0869304F}"/>
                </a:ext>
              </a:extLst>
            </p:cNvPr>
            <p:cNvCxnSpPr>
              <a:cxnSpLocks/>
              <a:stCxn id="148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Arrow Connector 145">
              <a:extLst>
                <a:ext uri="{FF2B5EF4-FFF2-40B4-BE49-F238E27FC236}">
                  <a16:creationId xmlns:a16="http://schemas.microsoft.com/office/drawing/2014/main" id="{CCBE421E-88C0-B7A1-2785-E539BCB5B309}"/>
                </a:ext>
              </a:extLst>
            </p:cNvPr>
            <p:cNvCxnSpPr>
              <a:cxnSpLocks/>
              <a:stCxn id="149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:a16="http://schemas.microsoft.com/office/drawing/2014/main" id="{A3A8A298-30BB-E81D-5544-610C192F5B74}"/>
                </a:ext>
              </a:extLst>
            </p:cNvPr>
            <p:cNvCxnSpPr>
              <a:cxnSpLocks/>
              <a:stCxn id="150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BC5E7CB-244F-9855-38EB-F5E19F328216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CF888268-469B-4B7E-C24B-F408AC5EB93A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EFA7F396-FD55-5580-83DC-B6D00552A017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7670BE6C-F6F1-2163-3E13-BD5DDDF5C0B7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2" name="TextBox 161">
                <a:extLst>
                  <a:ext uri="{FF2B5EF4-FFF2-40B4-BE49-F238E27FC236}">
                    <a16:creationId xmlns:a16="http://schemas.microsoft.com/office/drawing/2014/main" id="{6F8C0134-14ED-DCDE-8C35-9E23DB725892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3" name="TextBox 162">
                <a:extLst>
                  <a:ext uri="{FF2B5EF4-FFF2-40B4-BE49-F238E27FC236}">
                    <a16:creationId xmlns:a16="http://schemas.microsoft.com/office/drawing/2014/main" id="{33AFBAFE-67CC-50E3-317F-65234121C938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23BC200A-2DE3-154A-AFBD-E553826D2E34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55" name="Straight Arrow Connector 154">
              <a:extLst>
                <a:ext uri="{FF2B5EF4-FFF2-40B4-BE49-F238E27FC236}">
                  <a16:creationId xmlns:a16="http://schemas.microsoft.com/office/drawing/2014/main" id="{E730638F-62C4-A47F-1F14-317E0A975B7A}"/>
                </a:ext>
              </a:extLst>
            </p:cNvPr>
            <p:cNvCxnSpPr>
              <a:cxnSpLocks/>
              <a:stCxn id="160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0E6AA027-66CA-185F-5867-91DC4C0BDFED}"/>
                </a:ext>
              </a:extLst>
            </p:cNvPr>
            <p:cNvCxnSpPr>
              <a:cxnSpLocks/>
              <a:stCxn id="161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>
              <a:extLst>
                <a:ext uri="{FF2B5EF4-FFF2-40B4-BE49-F238E27FC236}">
                  <a16:creationId xmlns:a16="http://schemas.microsoft.com/office/drawing/2014/main" id="{CE117AE4-9AC1-EC70-6474-079FA29A7897}"/>
                </a:ext>
              </a:extLst>
            </p:cNvPr>
            <p:cNvCxnSpPr>
              <a:cxnSpLocks/>
              <a:stCxn id="162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213F4A5-6031-DD2B-EEF0-3234AE544131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C04BADD8-F37B-359B-DC8B-9A41DB98EA18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83BA3A8C-6279-9535-3320-F2951B597B9B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59B30FE8-DAAE-11AB-0714-135CEE470C0F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7358BF99-3E83-EF8E-6B8C-2A60CA141D02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CACC1C90-C026-8E9D-62BD-A2FDE85FC7E7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CA19326D-F248-4818-E6FF-AD41A3E1339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96E5568C-EB97-A1CF-54B4-7EFB142C6275}"/>
                </a:ext>
              </a:extLst>
            </p:cNvPr>
            <p:cNvCxnSpPr>
              <a:cxnSpLocks/>
              <a:stCxn id="170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32E3E718-B3F2-6C79-0C06-8A072683B1B1}"/>
                </a:ext>
              </a:extLst>
            </p:cNvPr>
            <p:cNvCxnSpPr>
              <a:cxnSpLocks/>
              <a:stCxn id="171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>
              <a:extLst>
                <a:ext uri="{FF2B5EF4-FFF2-40B4-BE49-F238E27FC236}">
                  <a16:creationId xmlns:a16="http://schemas.microsoft.com/office/drawing/2014/main" id="{6BE3ADCD-8241-E275-34E0-B886814DA4B2}"/>
                </a:ext>
              </a:extLst>
            </p:cNvPr>
            <p:cNvCxnSpPr>
              <a:cxnSpLocks/>
              <a:stCxn id="172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5" name="Freeform 174">
            <a:extLst>
              <a:ext uri="{FF2B5EF4-FFF2-40B4-BE49-F238E27FC236}">
                <a16:creationId xmlns:a16="http://schemas.microsoft.com/office/drawing/2014/main" id="{A1F23493-C2DA-055C-D4C6-DCABE7A9C1D0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Freeform 175">
            <a:extLst>
              <a:ext uri="{FF2B5EF4-FFF2-40B4-BE49-F238E27FC236}">
                <a16:creationId xmlns:a16="http://schemas.microsoft.com/office/drawing/2014/main" id="{C288CE06-5E74-9FD5-9537-E410489F6A07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Freeform 176">
            <a:extLst>
              <a:ext uri="{FF2B5EF4-FFF2-40B4-BE49-F238E27FC236}">
                <a16:creationId xmlns:a16="http://schemas.microsoft.com/office/drawing/2014/main" id="{81BE2294-F465-3845-2394-CE72D0AC9679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Freeform 177">
            <a:extLst>
              <a:ext uri="{FF2B5EF4-FFF2-40B4-BE49-F238E27FC236}">
                <a16:creationId xmlns:a16="http://schemas.microsoft.com/office/drawing/2014/main" id="{3728CAE3-CA64-A29D-E3C7-0C2E39E29EEF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Freeform 178">
            <a:extLst>
              <a:ext uri="{FF2B5EF4-FFF2-40B4-BE49-F238E27FC236}">
                <a16:creationId xmlns:a16="http://schemas.microsoft.com/office/drawing/2014/main" id="{7C0BCD3A-E9D9-0D5C-A820-6E4032DD24B5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Freeform 179">
            <a:extLst>
              <a:ext uri="{FF2B5EF4-FFF2-40B4-BE49-F238E27FC236}">
                <a16:creationId xmlns:a16="http://schemas.microsoft.com/office/drawing/2014/main" id="{A49FC513-B6DB-E9AA-0C03-36E70BC5624D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Freeform 180">
            <a:extLst>
              <a:ext uri="{FF2B5EF4-FFF2-40B4-BE49-F238E27FC236}">
                <a16:creationId xmlns:a16="http://schemas.microsoft.com/office/drawing/2014/main" id="{C9F3B129-0C22-DA01-6ACF-E174261E3CFA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Freeform 181">
            <a:extLst>
              <a:ext uri="{FF2B5EF4-FFF2-40B4-BE49-F238E27FC236}">
                <a16:creationId xmlns:a16="http://schemas.microsoft.com/office/drawing/2014/main" id="{BB0DC7E0-7AEF-9EEC-F4F9-88B583BF4414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Freeform 182">
            <a:extLst>
              <a:ext uri="{FF2B5EF4-FFF2-40B4-BE49-F238E27FC236}">
                <a16:creationId xmlns:a16="http://schemas.microsoft.com/office/drawing/2014/main" id="{6C4E2A90-11FD-0435-914D-1FB4C6E382E0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 183">
            <a:extLst>
              <a:ext uri="{FF2B5EF4-FFF2-40B4-BE49-F238E27FC236}">
                <a16:creationId xmlns:a16="http://schemas.microsoft.com/office/drawing/2014/main" id="{D78FDBA3-554B-1972-6C1A-ED6813254487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D9E07D28-2978-DA05-8C92-6F9F8CACAFE5}"/>
              </a:ext>
            </a:extLst>
          </p:cNvPr>
          <p:cNvCxnSpPr>
            <a:cxnSpLocks/>
            <a:stCxn id="23" idx="4"/>
            <a:endCxn id="61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7AB794D4-A709-6184-7D45-7738A398FEC7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Oval 186">
            <a:extLst>
              <a:ext uri="{FF2B5EF4-FFF2-40B4-BE49-F238E27FC236}">
                <a16:creationId xmlns:a16="http://schemas.microsoft.com/office/drawing/2014/main" id="{0B1F164F-98E6-7A12-F6ED-3CECC0FF138D}"/>
              </a:ext>
            </a:extLst>
          </p:cNvPr>
          <p:cNvSpPr/>
          <p:nvPr/>
        </p:nvSpPr>
        <p:spPr>
          <a:xfrm>
            <a:off x="5028137" y="4640621"/>
            <a:ext cx="2387100" cy="746271"/>
          </a:xfrm>
          <a:prstGeom prst="ellipse">
            <a:avLst/>
          </a:prstGeom>
          <a:solidFill>
            <a:srgbClr val="FFC000">
              <a:alpha val="20000"/>
            </a:srgbClr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4E544683-8FF0-00CF-9346-B16670C20513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A7E4FA18-4071-A134-A55E-81B008EAF070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93" name="TextBox 192">
                <a:extLst>
                  <a:ext uri="{FF2B5EF4-FFF2-40B4-BE49-F238E27FC236}">
                    <a16:creationId xmlns:a16="http://schemas.microsoft.com/office/drawing/2014/main" id="{6511CAB6-81C2-B4AC-CBE6-E6FF34942C3E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4" name="TextBox 193">
                <a:extLst>
                  <a:ext uri="{FF2B5EF4-FFF2-40B4-BE49-F238E27FC236}">
                    <a16:creationId xmlns:a16="http://schemas.microsoft.com/office/drawing/2014/main" id="{DE131DCC-4A04-50B1-DD09-15D344F73576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5" name="TextBox 194">
                <a:extLst>
                  <a:ext uri="{FF2B5EF4-FFF2-40B4-BE49-F238E27FC236}">
                    <a16:creationId xmlns:a16="http://schemas.microsoft.com/office/drawing/2014/main" id="{82299032-A5F0-D1EE-8646-EC3A7F44DB9E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</a:p>
            </p:txBody>
          </p:sp>
          <p:sp>
            <p:nvSpPr>
              <p:cNvPr id="196" name="TextBox 195">
                <a:extLst>
                  <a:ext uri="{FF2B5EF4-FFF2-40B4-BE49-F238E27FC236}">
                    <a16:creationId xmlns:a16="http://schemas.microsoft.com/office/drawing/2014/main" id="{642DA9BE-DE84-26D2-C43D-0E2499EE04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DB60AA49-2462-A34B-9833-633E88B2F8C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90" name="Straight Arrow Connector 189">
              <a:extLst>
                <a:ext uri="{FF2B5EF4-FFF2-40B4-BE49-F238E27FC236}">
                  <a16:creationId xmlns:a16="http://schemas.microsoft.com/office/drawing/2014/main" id="{D193D0B9-78BE-AF77-4511-B9D020C3273D}"/>
                </a:ext>
              </a:extLst>
            </p:cNvPr>
            <p:cNvCxnSpPr>
              <a:cxnSpLocks/>
              <a:stCxn id="193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Arrow Connector 190">
              <a:extLst>
                <a:ext uri="{FF2B5EF4-FFF2-40B4-BE49-F238E27FC236}">
                  <a16:creationId xmlns:a16="http://schemas.microsoft.com/office/drawing/2014/main" id="{30E88805-9F3C-2855-6DD7-B6A5BB71E98B}"/>
                </a:ext>
              </a:extLst>
            </p:cNvPr>
            <p:cNvCxnSpPr>
              <a:cxnSpLocks/>
              <a:stCxn id="194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Arrow Connector 191">
              <a:extLst>
                <a:ext uri="{FF2B5EF4-FFF2-40B4-BE49-F238E27FC236}">
                  <a16:creationId xmlns:a16="http://schemas.microsoft.com/office/drawing/2014/main" id="{EDCB400B-2571-B01B-3041-1F81D598B8D8}"/>
                </a:ext>
              </a:extLst>
            </p:cNvPr>
            <p:cNvCxnSpPr>
              <a:cxnSpLocks/>
              <a:stCxn id="195" idx="2"/>
            </p:cNvCxnSpPr>
            <p:nvPr/>
          </p:nvCxnSpPr>
          <p:spPr>
            <a:xfrm>
              <a:off x="8053078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Freeform 197">
            <a:extLst>
              <a:ext uri="{FF2B5EF4-FFF2-40B4-BE49-F238E27FC236}">
                <a16:creationId xmlns:a16="http://schemas.microsoft.com/office/drawing/2014/main" id="{6EF90EDF-5C5E-5A95-000E-734959E609BD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9" name="Freeform 198">
            <a:extLst>
              <a:ext uri="{FF2B5EF4-FFF2-40B4-BE49-F238E27FC236}">
                <a16:creationId xmlns:a16="http://schemas.microsoft.com/office/drawing/2014/main" id="{27164D4D-5CA2-0F6E-449B-7685F2CB7CCB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4" name="Straight Arrow Connector 203">
            <a:extLst>
              <a:ext uri="{FF2B5EF4-FFF2-40B4-BE49-F238E27FC236}">
                <a16:creationId xmlns:a16="http://schemas.microsoft.com/office/drawing/2014/main" id="{CDFEAF0C-A6EB-3D01-3B53-4B219A1CFBA0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627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Insert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i="0" dirty="0" smtClean="0">
                        <a:latin typeface="Cambria Math" panose="02040503050406030204" pitchFamily="18" charset="0"/>
                      </a:rPr>
                      <m:t>insert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 wird von außen aufgerufen</a:t>
                </a:r>
              </a:p>
              <a:p>
                <a:r>
                  <a:rPr lang="de-DE" dirty="0"/>
                  <a:t>Blattknoten enthalten </a:t>
                </a:r>
                <a:r>
                  <a:rPr lang="de-DE" dirty="0" err="1"/>
                  <a:t>rids</a:t>
                </a:r>
                <a:r>
                  <a:rPr lang="de-DE" dirty="0"/>
                  <a:t>, innere Knoten enthalten Zeiger auf andere B</a:t>
                </a:r>
                <a:r>
                  <a:rPr lang="de-DE" baseline="30000" dirty="0"/>
                  <a:t>+</a:t>
                </a:r>
                <a:r>
                  <a:rPr lang="de-DE" dirty="0"/>
                  <a:t>-Baum-Knoten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61</a:t>
            </a:fld>
            <a:endParaRPr lang="de-DE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932A3AD-1641-9BAA-FDF9-FBD2240C830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189AF5E-6792-249C-CC4F-229727EA04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49B5D5-42BA-B30A-D067-7775D315224A}"/>
                  </a:ext>
                </a:extLst>
              </p:cNvPr>
              <p:cNvSpPr txBox="1"/>
              <p:nvPr/>
            </p:nvSpPr>
            <p:spPr>
              <a:xfrm>
                <a:off x="1763342" y="2908327"/>
                <a:ext cx="8664616" cy="1754326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1" dirty="0"/>
                  <a:t>function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insert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𝑘𝑒𝑦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𝑝𝑡𝑟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treeInsert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𝑟𝑜𝑜𝑡</m:t>
                        </m:r>
                      </m:e>
                    </m:d>
                  </m:oMath>
                </a14:m>
                <a:r>
                  <a:rPr lang="en-GB" b="0" dirty="0"/>
                  <a:t>	▹root contains the root of the index tree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𝑘𝑒𝑦</m:t>
                    </m:r>
                  </m:oMath>
                </a14:m>
                <a:r>
                  <a:rPr lang="en-GB" dirty="0"/>
                  <a:t> is not </a:t>
                </a:r>
                <a:r>
                  <a:rPr lang="en-GB" b="1" dirty="0"/>
                  <a:t>null</a:t>
                </a:r>
                <a:r>
                  <a:rPr lang="en-GB" dirty="0"/>
                  <a:t>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Allocate new root page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Populate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𝑟</m:t>
                    </m:r>
                  </m:oMath>
                </a14:m>
                <a:r>
                  <a:rPr lang="en-GB" dirty="0"/>
                  <a:t>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𝑘𝑒𝑦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𝑝𝑡𝑟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0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𝑟𝑜𝑜𝑡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149B5D5-42BA-B30A-D067-7775D31522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42" y="2908327"/>
                <a:ext cx="8664616" cy="17543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881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-Bäume: </a:t>
            </a:r>
            <a:r>
              <a:rPr lang="de-DE" dirty="0" err="1"/>
              <a:t>Tree</a:t>
            </a:r>
            <a:r>
              <a:rPr lang="de-DE" dirty="0"/>
              <a:t>-Insert für Insert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540B1A-B642-114A-8BBF-B8B889EC45C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36267"/>
                <a:ext cx="11472051" cy="4240848"/>
              </a:xfrm>
            </p:spPr>
            <p:txBody>
              <a:bodyPr/>
              <a:lstStyle/>
              <a:p>
                <a:r>
                  <a:rPr lang="de-DE" b="0" dirty="0">
                    <a:ea typeface="Cambria Math" panose="02040503050406030204" pitchFamily="18" charset="0"/>
                  </a:rPr>
                  <a:t>Einträge pro Seite maximal: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3540B1A-B642-114A-8BBF-B8B889EC45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36267"/>
                <a:ext cx="11472051" cy="4240848"/>
              </a:xfrm>
              <a:blipFill>
                <a:blip r:embed="rId3"/>
                <a:stretch>
                  <a:fillRect l="-1549" t="-2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62</a:t>
            </a:fld>
            <a:endParaRPr lang="de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92EED12-7B79-77CD-CAA4-68F72BD5427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60B708C-13A2-4029-08F0-14F1EE1CF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59441E-2E2D-8EF7-BC63-1479A39812AA}"/>
                  </a:ext>
                </a:extLst>
              </p:cNvPr>
              <p:cNvSpPr txBox="1"/>
              <p:nvPr/>
            </p:nvSpPr>
            <p:spPr>
              <a:xfrm>
                <a:off x="2257131" y="1935596"/>
                <a:ext cx="7677038" cy="3970318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1" dirty="0"/>
                  <a:t>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treeInsert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𝑛𝑜𝑑𝑒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𝑛𝑜𝑑𝑒</m:t>
                    </m:r>
                  </m:oMath>
                </a14:m>
                <a:r>
                  <a:rPr lang="en-GB" dirty="0"/>
                  <a:t> is leaf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leafInsert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𝑛𝑜𝑑𝑒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b="0" dirty="0"/>
                  <a:t>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0" dirty="0"/>
                  <a:t>	</a:t>
                </a:r>
                <a:r>
                  <a:rPr lang="en-GB" b="1" dirty="0"/>
                  <a:t>else</a:t>
                </a:r>
                <a:r>
                  <a:rPr lang="en-GB" b="0" dirty="0"/>
                  <a:t> </a:t>
                </a:r>
                <a:r>
                  <a:rPr lang="en-GB" b="1" dirty="0"/>
                  <a:t>if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GB" b="0" dirty="0"/>
                  <a:t>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else</a:t>
                </a:r>
                <a:r>
                  <a:rPr lang="en-GB" dirty="0"/>
                  <a:t> 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Find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GB" b="0" dirty="0"/>
                  <a:t> such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</m:oMath>
                </a14:m>
                <a:r>
                  <a:rPr lang="en-GB" dirty="0"/>
                  <a:t>	▹Use binary search</a:t>
                </a:r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𝑠𝑒𝑝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𝑝𝑡𝑟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treeInsert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b="0" dirty="0"/>
                  <a:t>	▹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GB" b="0" dirty="0"/>
                  <a:t> contains the reference to next node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𝑠𝑒𝑝</m:t>
                    </m:r>
                  </m:oMath>
                </a14:m>
                <a:r>
                  <a:rPr lang="en-GB" dirty="0"/>
                  <a:t> is </a:t>
                </a:r>
                <a:r>
                  <a:rPr lang="en-GB" b="1" dirty="0"/>
                  <a:t>null</a:t>
                </a:r>
                <a:r>
                  <a:rPr lang="en-GB" dirty="0"/>
                  <a:t> </a:t>
                </a:r>
                <a:r>
                  <a:rPr lang="en-GB" b="1" dirty="0"/>
                  <a:t>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</m:e>
                    </m:d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else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split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𝑠𝑒𝑝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𝑝𝑡𝑟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𝑛𝑜𝑑𝑒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459441E-2E2D-8EF7-BC63-1479A39812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131" y="1935596"/>
                <a:ext cx="7677038" cy="39703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43147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</a:t>
            </a:r>
            <a:r>
              <a:rPr lang="de-DE" baseline="30000"/>
              <a:t>+</a:t>
            </a:r>
            <a:r>
              <a:rPr lang="de-DE"/>
              <a:t>-Bäume: Leaf-Insert für Insert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E906ABE-1E02-4548-8006-3A204CA8B59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>
                    <a:ea typeface="Cambria Math" panose="02040503050406030204" pitchFamily="18" charset="0"/>
                  </a:rPr>
                  <a:t>Einträge pro Seite maximal: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endParaRPr lang="de-DE"/>
              </a:p>
              <a:p>
                <a:r>
                  <a:rPr lang="de-DE"/>
                  <a:t>Einträge auf Seite: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/>
              </a:p>
              <a:p>
                <a:endParaRPr lang="de-DE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E906ABE-1E02-4548-8006-3A204CA8B59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63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E47C5E-5DA7-D729-826C-F73A54DF54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E05858-F946-6D05-B2FC-B04D1ECE15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95FE1-A58E-29C0-035E-020ACC995D44}"/>
                  </a:ext>
                </a:extLst>
              </p:cNvPr>
              <p:cNvSpPr txBox="1"/>
              <p:nvPr/>
            </p:nvSpPr>
            <p:spPr>
              <a:xfrm>
                <a:off x="2098690" y="2779658"/>
                <a:ext cx="7993920" cy="2585323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1" dirty="0"/>
                  <a:t>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leaf</m:t>
                    </m:r>
                    <m:r>
                      <m:rPr>
                        <m:sty m:val="p"/>
                      </m:rPr>
                      <a:rPr lang="en-GB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Insert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𝑟𝑖𝑑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𝑙𝑒𝑎𝑓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 </a:t>
                </a:r>
                <a:r>
                  <a:rPr lang="en-GB" dirty="0"/>
                  <a:t>another entry fits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𝑙𝑒𝑎𝑓</m:t>
                    </m:r>
                  </m:oMath>
                </a14:m>
                <a:r>
                  <a:rPr lang="en-GB" b="1" dirty="0"/>
                  <a:t> 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Insert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𝑙𝑒𝑎𝑓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Allocate new leaf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𝑟𝑖𝑑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Store entries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𝑙𝑒𝑎𝑓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Store entries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𝑟𝑖𝑑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return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9895FE1-A58E-29C0-035E-020ACC995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8690" y="2779658"/>
                <a:ext cx="7993920" cy="25853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452759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</a:t>
            </a:r>
            <a:r>
              <a:rPr lang="de-DE" baseline="30000"/>
              <a:t>+</a:t>
            </a:r>
            <a:r>
              <a:rPr lang="de-DE"/>
              <a:t>-Bäume: Split für Insert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07487B-C444-4343-9311-9C415FB0875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b="0">
                    <a:ea typeface="Cambria Math" panose="02040503050406030204" pitchFamily="18" charset="0"/>
                  </a:rPr>
                  <a:t>Einträge pro Seite maximal: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</m:oMath>
                </a14:m>
                <a:endParaRPr lang="de-DE"/>
              </a:p>
              <a:p>
                <a:r>
                  <a:rPr lang="de-DE"/>
                  <a:t>Einträge auf Seite: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de-DE"/>
                  <a:t>, dazu noch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de-DE"/>
              </a:p>
              <a:p>
                <a:endParaRPr lang="de-DE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6907487B-C444-4343-9311-9C415FB0875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64</a:t>
            </a:fld>
            <a:endParaRPr lang="de-DE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18AD04D-57A7-515D-6603-54B7C01678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7FBDBA2-C4F0-C50F-9633-4A973C5DB9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A3DDCB-42F1-8FF8-771C-63C4625CEABD}"/>
                  </a:ext>
                </a:extLst>
              </p:cNvPr>
              <p:cNvSpPr txBox="1"/>
              <p:nvPr/>
            </p:nvSpPr>
            <p:spPr>
              <a:xfrm>
                <a:off x="2483122" y="2738627"/>
                <a:ext cx="7225055" cy="2909451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b="1" dirty="0"/>
                  <a:t>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split</m:t>
                    </m:r>
                    <m:d>
                      <m:d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𝑝𝑡𝑟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𝑛𝑜𝑑𝑒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if </a:t>
                </a:r>
                <a:r>
                  <a:rPr lang="en-GB" dirty="0"/>
                  <a:t>another entry fits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𝑛𝑜𝑑𝑒</m:t>
                    </m:r>
                  </m:oMath>
                </a14:m>
                <a:r>
                  <a:rPr lang="en-GB" b="1" dirty="0"/>
                  <a:t> then</a:t>
                </a:r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Insert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𝑝𝑡𝑟</m:t>
                        </m:r>
                      </m:e>
                    </m:d>
                  </m:oMath>
                </a14:m>
                <a:r>
                  <a:rPr lang="en-GB" dirty="0"/>
                  <a:t> into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𝑛𝑜𝑑𝑒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	</a:t>
                </a:r>
                <a:r>
                  <a:rPr lang="en-GB" b="1" dirty="0"/>
                  <a:t>return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𝑛𝑢𝑙𝑙</m:t>
                        </m:r>
                      </m:e>
                    </m:d>
                  </m:oMath>
                </a14:m>
                <a:endParaRPr lang="en-GB" b="0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Allocate new node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+1</m:t>
                                </m:r>
                              </m:sub>
                              <m:sup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bSup>
                          </m:e>
                        </m:d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en-GB" i="1">
                            <a:latin typeface="Cambria Math" panose="02040503050406030204" pitchFamily="18" charset="0"/>
                          </a:rPr>
                          <m:t>,…,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GB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𝑝𝑡𝑟</m:t>
                            </m:r>
                          </m:e>
                        </m:d>
                      </m:e>
                    </m:d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Store entries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𝑛𝑜𝑑𝑒</m:t>
                    </m:r>
                  </m:oMath>
                </a14:m>
                <a:r>
                  <a:rPr lang="en-GB" dirty="0"/>
                  <a:t>, keeping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Store entries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+2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,…,</m:t>
                    </m:r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+1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GB" dirty="0"/>
                  <a:t> in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endParaRPr lang="en-GB" dirty="0"/>
              </a:p>
              <a:p>
                <a:pPr marL="11113" lvl="3">
                  <a:tabLst>
                    <a:tab pos="360000" algn="l"/>
                    <a:tab pos="720000" algn="l"/>
                    <a:tab pos="1080000" algn="l"/>
                  </a:tabLst>
                </a:pPr>
                <a:r>
                  <a:rPr lang="en-GB" dirty="0"/>
                  <a:t>	</a:t>
                </a:r>
                <a:r>
                  <a:rPr lang="en-GB" b="1" dirty="0"/>
                  <a:t>return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GB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A3DDCB-42F1-8FF8-771C-63C4625CE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122" y="2738627"/>
                <a:ext cx="7225055" cy="29094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07750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-Baum soll nach Löschung </a:t>
                </a:r>
                <a:r>
                  <a:rPr lang="de-DE" dirty="0">
                    <a:solidFill>
                      <a:schemeClr val="accent1"/>
                    </a:solidFill>
                  </a:rPr>
                  <a:t>balanciert bleiben</a:t>
                </a:r>
              </a:p>
              <a:p>
                <a:pPr lvl="1"/>
                <a:r>
                  <a:rPr lang="de-DE" dirty="0"/>
                  <a:t>Wenn Löschen nicht für einen Unterlauf sorgt (min.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Einträge), einfach löschen</a:t>
                </a:r>
              </a:p>
              <a:p>
                <a:pPr lvl="2"/>
                <a:r>
                  <a:rPr lang="de-DE" dirty="0"/>
                  <a:t>Innere Knoten können dann alte Schlüssel enthalten ➝ ist ok, da die Ordnung erhalten bleibt</a:t>
                </a:r>
              </a:p>
              <a:p>
                <a:pPr lvl="1"/>
                <a:r>
                  <a:rPr lang="de-DE" dirty="0"/>
                  <a:t>Sonst, d.h., wenn nach löschen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Einträge übrig bleiben: Index wieder balancieren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</a:t>
                </a:r>
                <a:br>
                  <a:rPr lang="de-DE" dirty="0"/>
                </a:br>
                <a:r>
                  <a:rPr lang="de-DE" dirty="0"/>
                  <a:t>mit 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8105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65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BF35203-4271-FB69-02FC-B41605209168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972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0BB6B-D9F6-D6A8-A5C8-7E7F782D931B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5913A5AA-3209-50EA-0770-3670BFAC51A8}"/>
              </a:ext>
            </a:extLst>
          </p:cNvPr>
          <p:cNvSpPr/>
          <p:nvPr/>
        </p:nvSpPr>
        <p:spPr>
          <a:xfrm>
            <a:off x="6658529" y="399395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A2E7B0A-6739-5606-C4A2-6F6DD57C53F1}"/>
              </a:ext>
            </a:extLst>
          </p:cNvPr>
          <p:cNvSpPr/>
          <p:nvPr/>
        </p:nvSpPr>
        <p:spPr>
          <a:xfrm>
            <a:off x="6768462" y="4762104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D750CF0-F30D-6810-A74E-0A2A4BE5A66A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A1A0B9-5924-A8DE-3DCE-26FB92A08AD6}"/>
              </a:ext>
            </a:extLst>
          </p:cNvPr>
          <p:cNvCxnSpPr>
            <a:cxnSpLocks/>
          </p:cNvCxnSpPr>
          <p:nvPr/>
        </p:nvCxnSpPr>
        <p:spPr>
          <a:xfrm>
            <a:off x="6634120" y="4471719"/>
            <a:ext cx="128981" cy="298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3214"/>
            <a:ext cx="1118027" cy="479379"/>
            <a:chOff x="5157512" y="6216727"/>
            <a:chExt cx="1118027" cy="47937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16727"/>
              <a:ext cx="225126" cy="4578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5204" cy="869149"/>
            <a:chOff x="5052318" y="4843825"/>
            <a:chExt cx="995204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6D77841-7A57-5FE6-9E75-6FB110B61F4C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6330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8105</a:t>
                </a:r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>
              <a:extLst>
                <a:ext uri="{FF2B5EF4-FFF2-40B4-BE49-F238E27FC236}">
                  <a16:creationId xmlns:a16="http://schemas.microsoft.com/office/drawing/2014/main" id="{AA3F711E-9A56-174D-F1FF-2E3E8CEF5068}"/>
                </a:ext>
              </a:extLst>
            </p:cNvPr>
            <p:cNvCxnSpPr>
              <a:cxnSpLocks/>
              <a:stCxn id="166" idx="2"/>
            </p:cNvCxnSpPr>
            <p:nvPr/>
          </p:nvCxnSpPr>
          <p:spPr>
            <a:xfrm>
              <a:off x="8053078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82E80D88-D0A6-9188-68DD-46DD718EB9CD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636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7" grpId="0" animBg="1"/>
      <p:bldP spid="17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-Baum soll nach Löschung </a:t>
                </a:r>
                <a:r>
                  <a:rPr lang="de-DE" dirty="0">
                    <a:solidFill>
                      <a:schemeClr val="accent1"/>
                    </a:solidFill>
                  </a:rPr>
                  <a:t>balanciert bleiben</a:t>
                </a:r>
              </a:p>
              <a:p>
                <a:pPr lvl="1"/>
                <a:r>
                  <a:rPr lang="de-DE" dirty="0"/>
                  <a:t>Wenn Löschen nicht für einen Unterlauf sorgt (min.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Einträge), einfach löschen</a:t>
                </a:r>
              </a:p>
              <a:p>
                <a:pPr lvl="2"/>
                <a:r>
                  <a:rPr lang="de-DE" dirty="0"/>
                  <a:t>Innere Knoten können dann alte Schlüssel enthalten ➝ ist ok, da die Ordnung erhalten bleibt</a:t>
                </a:r>
              </a:p>
              <a:p>
                <a:pPr lvl="1"/>
                <a:r>
                  <a:rPr lang="de-DE" dirty="0"/>
                  <a:t>Sonst, d.h., wenn nach löschen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Einträge übrig bleiben: Index wieder balancieren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</a:t>
                </a:r>
                <a:br>
                  <a:rPr lang="de-DE" dirty="0"/>
                </a:br>
                <a:r>
                  <a:rPr lang="de-DE" dirty="0"/>
                  <a:t>mit 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8105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Anschließendes Löschen</a:t>
                </a:r>
                <a:br>
                  <a:rPr lang="de-DE" dirty="0"/>
                </a:br>
                <a:r>
                  <a:rPr lang="de-DE" dirty="0"/>
                  <a:t>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BF35203-4271-FB69-02FC-B41605209168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0BB6B-D9F6-D6A8-A5C8-7E7F782D931B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A2E7B0A-6739-5606-C4A2-6F6DD57C53F1}"/>
              </a:ext>
            </a:extLst>
          </p:cNvPr>
          <p:cNvSpPr/>
          <p:nvPr/>
        </p:nvSpPr>
        <p:spPr>
          <a:xfrm>
            <a:off x="5414598" y="477056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D750CF0-F30D-6810-A74E-0A2A4BE5A66A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A1A0B9-5924-A8DE-3DCE-26FB92A08AD6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5204" cy="869149"/>
            <a:chOff x="5052318" y="4843825"/>
            <a:chExt cx="995204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6D77841-7A57-5FE6-9E75-6FB110B61F4C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6330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B86736F7-10F5-908F-6642-2942AEC638AC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93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9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-Baum soll nach Löschung </a:t>
                </a:r>
                <a:r>
                  <a:rPr lang="de-DE" dirty="0">
                    <a:solidFill>
                      <a:schemeClr val="accent1"/>
                    </a:solidFill>
                  </a:rPr>
                  <a:t>balanciert bleiben</a:t>
                </a:r>
              </a:p>
              <a:p>
                <a:pPr lvl="1"/>
                <a:r>
                  <a:rPr lang="de-DE" dirty="0"/>
                  <a:t>Wenn Löschen nicht für einen Unterlauf sorgt (min.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Einträge), einfach löschen</a:t>
                </a:r>
              </a:p>
              <a:p>
                <a:pPr lvl="2"/>
                <a:r>
                  <a:rPr lang="de-DE" dirty="0"/>
                  <a:t>Innere Knoten können dann alte Schlüssel enthalten ➝ ist ok, da die Ordnung erhalten bleibt</a:t>
                </a:r>
              </a:p>
              <a:p>
                <a:pPr lvl="1"/>
                <a:r>
                  <a:rPr lang="de-DE" dirty="0"/>
                  <a:t>Sonst, d.h., wenn nach löschen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Einträge übrig bleiben: Index wieder balancieren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</a:t>
                </a:r>
                <a:br>
                  <a:rPr lang="de-DE" dirty="0"/>
                </a:br>
                <a:r>
                  <a:rPr lang="de-DE" dirty="0"/>
                  <a:t>mit 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8105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Anschließendes Löschen</a:t>
                </a:r>
                <a:br>
                  <a:rPr lang="de-DE" dirty="0"/>
                </a:br>
                <a:r>
                  <a:rPr lang="de-DE" dirty="0"/>
                  <a:t>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67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5BF35203-4271-FB69-02FC-B41605209168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0BB6B-D9F6-D6A8-A5C8-7E7F782D931B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4A2E7B0A-6739-5606-C4A2-6F6DD57C53F1}"/>
              </a:ext>
            </a:extLst>
          </p:cNvPr>
          <p:cNvSpPr/>
          <p:nvPr/>
        </p:nvSpPr>
        <p:spPr>
          <a:xfrm>
            <a:off x="5414598" y="4770565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9D750CF0-F30D-6810-A74E-0A2A4BE5A66A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A1A0B9-5924-A8DE-3DCE-26FB92A08AD6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5204" cy="869149"/>
            <a:chOff x="5052318" y="4843825"/>
            <a:chExt cx="995204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6D77841-7A57-5FE6-9E75-6FB110B61F4C}"/>
                </a:ext>
              </a:extLst>
            </p:cNvPr>
            <p:cNvCxnSpPr>
              <a:cxnSpLocks/>
              <a:stCxn id="54" idx="2"/>
            </p:cNvCxnSpPr>
            <p:nvPr/>
          </p:nvCxnSpPr>
          <p:spPr>
            <a:xfrm>
              <a:off x="5889395" y="5294671"/>
              <a:ext cx="158127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B1BE9689-E087-D948-AFA7-AF681F4B43D5}"/>
              </a:ext>
            </a:extLst>
          </p:cNvPr>
          <p:cNvGrpSpPr/>
          <p:nvPr/>
        </p:nvGrpSpPr>
        <p:grpSpPr>
          <a:xfrm>
            <a:off x="2015901" y="5334510"/>
            <a:ext cx="1160505" cy="386762"/>
            <a:chOff x="7270209" y="1033994"/>
            <a:chExt cx="1160505" cy="386762"/>
          </a:xfrm>
        </p:grpSpPr>
        <p:sp>
          <p:nvSpPr>
            <p:cNvPr id="65" name="Cloud Callout 64">
              <a:extLst>
                <a:ext uri="{FF2B5EF4-FFF2-40B4-BE49-F238E27FC236}">
                  <a16:creationId xmlns:a16="http://schemas.microsoft.com/office/drawing/2014/main" id="{EA5F1285-0151-706A-4DF5-82729FACF3BB}"/>
                </a:ext>
              </a:extLst>
            </p:cNvPr>
            <p:cNvSpPr/>
            <p:nvPr/>
          </p:nvSpPr>
          <p:spPr>
            <a:xfrm>
              <a:off x="7270209" y="1033994"/>
              <a:ext cx="1160505" cy="386762"/>
            </a:xfrm>
            <a:prstGeom prst="cloudCallout">
              <a:avLst>
                <a:gd name="adj1" fmla="val -25832"/>
                <a:gd name="adj2" fmla="val -100651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84274DD9-2F44-17B2-8F3A-F4939965E85E}"/>
                </a:ext>
              </a:extLst>
            </p:cNvPr>
            <p:cNvSpPr/>
            <p:nvPr/>
          </p:nvSpPr>
          <p:spPr>
            <a:xfrm>
              <a:off x="7300457" y="1040862"/>
              <a:ext cx="1118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nun?</a:t>
              </a:r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B4062E8-A632-41F4-B607-523B3EF9278E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836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Unterlauf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Vorgehen, wenn eines der Nachbarblätter genug Einträge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</a:t>
                </a:r>
              </a:p>
              <a:p>
                <a:pPr lvl="1"/>
                <a:r>
                  <a:rPr lang="de-DE" dirty="0"/>
                  <a:t>Blatt mit Eintrag aus Nachbarknoten auffüllen und Indexeintrag in Vorfahrknoten aktualisieren</a:t>
                </a:r>
              </a:p>
              <a:p>
                <a:pPr lvl="2"/>
                <a:r>
                  <a:rPr lang="de-DE" dirty="0"/>
                  <a:t>Wenn Nachbarblatt gleichen Elternknoten wie unterlaufener Knoten hat, dann Elternknoten anpassen, sonst Großelternknoten anpassen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6330 </m:t>
                    </m:r>
                  </m:oMath>
                </a14:m>
                <a:r>
                  <a:rPr lang="de-DE" dirty="0"/>
                  <a:t>führt</a:t>
                </a:r>
                <a:br>
                  <a:rPr lang="de-DE" dirty="0"/>
                </a:br>
                <a:r>
                  <a:rPr lang="de-DE" dirty="0"/>
                  <a:t>zu Unterlauf, welcher mit </a:t>
                </a:r>
                <a:br>
                  <a:rPr lang="de-DE" dirty="0"/>
                </a:br>
                <a:r>
                  <a:rPr lang="de-DE" dirty="0"/>
                  <a:t>Nachbar-Eintrag aufgefüllt</a:t>
                </a:r>
                <a:br>
                  <a:rPr lang="de-DE" dirty="0"/>
                </a:br>
                <a:r>
                  <a:rPr lang="de-DE" dirty="0"/>
                  <a:t>werden kann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9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240BB6B-D9F6-D6A8-A5C8-7E7F782D931B}"/>
              </a:ext>
            </a:extLst>
          </p:cNvPr>
          <p:cNvSpPr/>
          <p:nvPr/>
        </p:nvSpPr>
        <p:spPr>
          <a:xfrm>
            <a:off x="5190480" y="4771115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C5749CD-8B86-D9CB-1931-A1FDA124F18E}"/>
              </a:ext>
            </a:extLst>
          </p:cNvPr>
          <p:cNvSpPr/>
          <p:nvPr/>
        </p:nvSpPr>
        <p:spPr>
          <a:xfrm>
            <a:off x="4738153" y="4769647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0AA1A0B9-5924-A8DE-3DCE-26FB92A08AD6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3747" cy="869149"/>
            <a:chOff x="5052318" y="4843825"/>
            <a:chExt cx="993747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73F614-79B4-16E6-F553-4E702AEC5BD0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948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Unterlauf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Vorgehen, wenn eines der Nachbarblätter genug Einträge (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</a:t>
                </a:r>
              </a:p>
              <a:p>
                <a:pPr lvl="1"/>
                <a:r>
                  <a:rPr lang="de-DE" dirty="0"/>
                  <a:t>Blatt mit Eintrag aus Nachbarknoten auffüllen und Indexeintrag in Vorfahrknoten aktualisieren</a:t>
                </a:r>
              </a:p>
              <a:p>
                <a:pPr lvl="2"/>
                <a:r>
                  <a:rPr lang="de-DE" dirty="0"/>
                  <a:t>Wenn Nachbarblatt gleichen Elternknoten wie unterlaufener Knoten hat, dann Elternknoten anpassen, sonst Großelternknoten anpassen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6330 </m:t>
                    </m:r>
                  </m:oMath>
                </a14:m>
                <a:r>
                  <a:rPr lang="de-DE" dirty="0"/>
                  <a:t>führt</a:t>
                </a:r>
                <a:br>
                  <a:rPr lang="de-DE" dirty="0"/>
                </a:br>
                <a:r>
                  <a:rPr lang="de-DE" dirty="0"/>
                  <a:t>zu Unterlauf, welcher mit </a:t>
                </a:r>
                <a:br>
                  <a:rPr lang="de-DE" dirty="0"/>
                </a:br>
                <a:r>
                  <a:rPr lang="de-DE" dirty="0"/>
                  <a:t>Nachbar-Eintrag aufgefüllt</a:t>
                </a:r>
                <a:br>
                  <a:rPr lang="de-DE" dirty="0"/>
                </a:br>
                <a:r>
                  <a:rPr lang="de-DE" dirty="0"/>
                  <a:t>werden kann </a:t>
                </a:r>
              </a:p>
              <a:p>
                <a:pPr lvl="1"/>
                <a:r>
                  <a:rPr lang="de-DE" dirty="0"/>
                  <a:t>Anschließendes Löschen</a:t>
                </a:r>
                <a:br>
                  <a:rPr lang="de-DE" dirty="0"/>
                </a:br>
                <a:r>
                  <a:rPr lang="de-DE" dirty="0"/>
                  <a:t>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8050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996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69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5849C3CD-5D37-EC06-2898-549E52C60A1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36024D7-7743-5AFB-EA2B-0712D78515E1}"/>
              </a:ext>
            </a:extLst>
          </p:cNvPr>
          <p:cNvSpPr/>
          <p:nvPr/>
        </p:nvSpPr>
        <p:spPr>
          <a:xfrm>
            <a:off x="6395020" y="399027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938AE19-C827-2504-3225-99B7DAB87421}"/>
              </a:ext>
            </a:extLst>
          </p:cNvPr>
          <p:cNvSpPr/>
          <p:nvPr/>
        </p:nvSpPr>
        <p:spPr>
          <a:xfrm>
            <a:off x="6124132" y="398401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681A624C-1E0A-1D6E-BCC0-7AAC6E26AD1B}"/>
              </a:ext>
            </a:extLst>
          </p:cNvPr>
          <p:cNvSpPr/>
          <p:nvPr/>
        </p:nvSpPr>
        <p:spPr>
          <a:xfrm>
            <a:off x="7941271" y="3213921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FC582A1-FF3F-3C5E-9180-4E501E2FF11A}"/>
              </a:ext>
            </a:extLst>
          </p:cNvPr>
          <p:cNvSpPr/>
          <p:nvPr/>
        </p:nvSpPr>
        <p:spPr>
          <a:xfrm>
            <a:off x="6658529" y="3993956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9793DB6-9294-53EB-1F73-D1A0B1CDDE8B}"/>
              </a:ext>
            </a:extLst>
          </p:cNvPr>
          <p:cNvSpPr/>
          <p:nvPr/>
        </p:nvSpPr>
        <p:spPr>
          <a:xfrm>
            <a:off x="6541635" y="4756389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42326BC-1113-D388-048D-4D1FF7653071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9C4D769D-23FB-6AA4-287A-56CD6514E514}"/>
              </a:ext>
            </a:extLst>
          </p:cNvPr>
          <p:cNvCxnSpPr>
            <a:cxnSpLocks/>
          </p:cNvCxnSpPr>
          <p:nvPr/>
        </p:nvCxnSpPr>
        <p:spPr>
          <a:xfrm>
            <a:off x="6634120" y="4471719"/>
            <a:ext cx="128981" cy="2981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3747" cy="869149"/>
            <a:chOff x="5052318" y="4843825"/>
            <a:chExt cx="993747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F53E8459-BBF8-018A-BD31-B571D8C0DD3D}"/>
              </a:ext>
            </a:extLst>
          </p:cNvPr>
          <p:cNvGrpSpPr/>
          <p:nvPr/>
        </p:nvGrpSpPr>
        <p:grpSpPr>
          <a:xfrm>
            <a:off x="6266937" y="4763234"/>
            <a:ext cx="993747" cy="858262"/>
            <a:chOff x="7442670" y="4843824"/>
            <a:chExt cx="993747" cy="858262"/>
          </a:xfrm>
        </p:grpSpPr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9BEFC4D3-EE71-2AE9-EE6E-3B225FA1BC47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E045D5FD-6853-C3AA-8403-49010E84155D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7F77AE05-657D-16B5-5214-FC71BE9BC769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8050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CDA7CF16-FBC8-EC94-568B-2AA65C8B7E0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67" name="TextBox 166">
                <a:extLst>
                  <a:ext uri="{FF2B5EF4-FFF2-40B4-BE49-F238E27FC236}">
                    <a16:creationId xmlns:a16="http://schemas.microsoft.com/office/drawing/2014/main" id="{14061A1B-DADD-786F-0B73-117615A63407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6D1431B-8062-D56C-5D02-2D4ED1A59D8A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61" name="Straight Arrow Connector 160">
              <a:extLst>
                <a:ext uri="{FF2B5EF4-FFF2-40B4-BE49-F238E27FC236}">
                  <a16:creationId xmlns:a16="http://schemas.microsoft.com/office/drawing/2014/main" id="{600D3281-4A4D-DAC9-9952-79F023CBE9AC}"/>
                </a:ext>
              </a:extLst>
            </p:cNvPr>
            <p:cNvCxnSpPr>
              <a:cxnSpLocks/>
              <a:stCxn id="164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>
              <a:extLst>
                <a:ext uri="{FF2B5EF4-FFF2-40B4-BE49-F238E27FC236}">
                  <a16:creationId xmlns:a16="http://schemas.microsoft.com/office/drawing/2014/main" id="{D259827B-B070-EF12-FC67-E39059BC4244}"/>
                </a:ext>
              </a:extLst>
            </p:cNvPr>
            <p:cNvCxnSpPr>
              <a:cxnSpLocks/>
              <a:stCxn id="165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73F614-79B4-16E6-F553-4E702AEC5BD0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0A1DCEF-49B3-E92E-E0C7-076A144B0976}"/>
              </a:ext>
            </a:extLst>
          </p:cNvPr>
          <p:cNvGrpSpPr/>
          <p:nvPr/>
        </p:nvGrpSpPr>
        <p:grpSpPr>
          <a:xfrm>
            <a:off x="2895617" y="6063646"/>
            <a:ext cx="1160505" cy="386762"/>
            <a:chOff x="7270209" y="1033994"/>
            <a:chExt cx="1160505" cy="386762"/>
          </a:xfrm>
        </p:grpSpPr>
        <p:sp>
          <p:nvSpPr>
            <p:cNvPr id="68" name="Cloud Callout 67">
              <a:extLst>
                <a:ext uri="{FF2B5EF4-FFF2-40B4-BE49-F238E27FC236}">
                  <a16:creationId xmlns:a16="http://schemas.microsoft.com/office/drawing/2014/main" id="{8C942227-563C-2E14-DC83-E713CEC530A4}"/>
                </a:ext>
              </a:extLst>
            </p:cNvPr>
            <p:cNvSpPr/>
            <p:nvPr/>
          </p:nvSpPr>
          <p:spPr>
            <a:xfrm>
              <a:off x="7270209" y="1033994"/>
              <a:ext cx="1160505" cy="386762"/>
            </a:xfrm>
            <a:prstGeom prst="cloudCallout">
              <a:avLst>
                <a:gd name="adj1" fmla="val -25832"/>
                <a:gd name="adj2" fmla="val -100651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3C64C68-C2F5-AD1C-524D-41691A53CE85}"/>
                </a:ext>
              </a:extLst>
            </p:cNvPr>
            <p:cNvSpPr/>
            <p:nvPr/>
          </p:nvSpPr>
          <p:spPr>
            <a:xfrm>
              <a:off x="7300457" y="1040862"/>
              <a:ext cx="111802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Und nun?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022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7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Speicherung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Speichermedien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Verwaltung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Puffer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Indexierung</a:t>
            </a:r>
          </a:p>
          <a:p>
            <a:pPr lvl="1"/>
            <a:r>
              <a:rPr lang="de-DE" dirty="0"/>
              <a:t>ISAM-Index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(B*-Bäume)</a:t>
            </a:r>
          </a:p>
          <a:p>
            <a:pPr lvl="1"/>
            <a:r>
              <a:rPr lang="de-DE" dirty="0"/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Anfragebeantwortung</a:t>
            </a:r>
            <a:endParaRPr lang="de-DE" dirty="0"/>
          </a:p>
          <a:p>
            <a:pPr lvl="1"/>
            <a:r>
              <a:rPr lang="de-DE" dirty="0"/>
              <a:t>Sortieren</a:t>
            </a:r>
          </a:p>
          <a:p>
            <a:pPr lvl="1"/>
            <a:r>
              <a:rPr lang="de-DE" dirty="0" err="1"/>
              <a:t>Join</a:t>
            </a:r>
            <a:r>
              <a:rPr lang="de-DE" dirty="0"/>
              <a:t>-Verarbeitung</a:t>
            </a:r>
          </a:p>
          <a:p>
            <a:pPr lvl="1"/>
            <a:r>
              <a:rPr lang="de-DE" dirty="0"/>
              <a:t>Weitere Operationen</a:t>
            </a:r>
          </a:p>
          <a:p>
            <a:pPr lvl="1"/>
            <a:r>
              <a:rPr lang="de-DE" dirty="0" err="1"/>
              <a:t>Pipelining</a:t>
            </a:r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Anfrageoptimierung</a:t>
            </a:r>
          </a:p>
          <a:p>
            <a:pPr lvl="1"/>
            <a:r>
              <a:rPr lang="de-DE" dirty="0" err="1"/>
              <a:t>Rewriting</a:t>
            </a:r>
            <a:endParaRPr lang="de-DE" dirty="0"/>
          </a:p>
          <a:p>
            <a:pPr lvl="1"/>
            <a:r>
              <a:rPr lang="de-DE" dirty="0"/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627307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Unterlauf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Vorgehen, wenn kein Nachbarblatt genug Einträge hat (beide nur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</a:t>
                </a:r>
              </a:p>
              <a:p>
                <a:pPr lvl="1"/>
                <a:r>
                  <a:rPr lang="de-DE" dirty="0"/>
                  <a:t>Blattseite mit einem der Nachbarblätter verschmelzen und verweisenden Indexeintrag in Elternknoten löschen</a:t>
                </a:r>
              </a:p>
              <a:p>
                <a:pPr lvl="2"/>
                <a:r>
                  <a:rPr lang="de-DE" dirty="0"/>
                  <a:t>Verschmelzen bei unterschiedlichen Elternknoten: Zusätzlich Großeltern-Indexeintrag aktualisieren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Löschen eines Eintrags mit </a:t>
                </a:r>
                <a:br>
                  <a:rPr lang="de-DE" dirty="0"/>
                </a:b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8050</m:t>
                    </m:r>
                  </m:oMath>
                </a14:m>
                <a:r>
                  <a:rPr lang="de-DE" dirty="0"/>
                  <a:t> führt</a:t>
                </a:r>
                <a:br>
                  <a:rPr lang="de-DE" dirty="0"/>
                </a:br>
                <a:r>
                  <a:rPr lang="de-DE" dirty="0"/>
                  <a:t>zu Unterlauf</a:t>
                </a:r>
              </a:p>
              <a:p>
                <a:pPr lvl="2"/>
                <a:r>
                  <a:rPr lang="de-DE" dirty="0"/>
                  <a:t>Einträge in vorheriges</a:t>
                </a:r>
                <a:br>
                  <a:rPr lang="de-DE" dirty="0"/>
                </a:br>
                <a:r>
                  <a:rPr lang="de-DE" dirty="0"/>
                  <a:t>Blatt überführen</a:t>
                </a:r>
              </a:p>
              <a:p>
                <a:pPr lvl="2"/>
                <a:r>
                  <a:rPr lang="de-DE" dirty="0"/>
                  <a:t>Dritte Blattseite und </a:t>
                </a:r>
                <a:br>
                  <a:rPr lang="de-DE" dirty="0"/>
                </a:br>
                <a:r>
                  <a:rPr lang="de-DE" dirty="0"/>
                  <a:t>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6423,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𝑙𝑒𝑎𝑓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br>
                  <a:rPr lang="de-DE" dirty="0"/>
                </a:br>
                <a:r>
                  <a:rPr lang="de-DE" dirty="0"/>
                  <a:t>löschen</a:t>
                </a: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70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324B50-091F-C666-BBB8-688F7FDF28FE}"/>
              </a:ext>
            </a:extLst>
          </p:cNvPr>
          <p:cNvSpPr/>
          <p:nvPr/>
        </p:nvSpPr>
        <p:spPr>
          <a:xfrm>
            <a:off x="5641628" y="4774953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12B31A4-9139-BC65-A862-D76DEC8B5EC4}"/>
              </a:ext>
            </a:extLst>
          </p:cNvPr>
          <p:cNvCxnSpPr>
            <a:cxnSpLocks/>
            <a:stCxn id="18" idx="4"/>
            <a:endCxn id="168" idx="0"/>
          </p:cNvCxnSpPr>
          <p:nvPr/>
        </p:nvCxnSpPr>
        <p:spPr>
          <a:xfrm>
            <a:off x="6635143" y="4462593"/>
            <a:ext cx="128668" cy="3006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F2AD916C-C889-06A7-8A95-85A536B6EF1E}"/>
              </a:ext>
            </a:extLst>
          </p:cNvPr>
          <p:cNvSpPr/>
          <p:nvPr/>
        </p:nvSpPr>
        <p:spPr>
          <a:xfrm>
            <a:off x="6395586" y="398475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9" idx="4"/>
            <a:endCxn id="116" idx="0"/>
          </p:cNvCxnSpPr>
          <p:nvPr/>
        </p:nvCxnSpPr>
        <p:spPr>
          <a:xfrm>
            <a:off x="6901885" y="4462593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3747" cy="869149"/>
            <a:chOff x="5052318" y="4843825"/>
            <a:chExt cx="993747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B875183-4CA8-C436-9DD7-8B06B57C3274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7263657" y="471485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7259011" y="5216222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9BEFC4D3-EE71-2AE9-EE6E-3B225FA1BC47}"/>
              </a:ext>
            </a:extLst>
          </p:cNvPr>
          <p:cNvGrpSpPr/>
          <p:nvPr/>
        </p:nvGrpSpPr>
        <p:grpSpPr>
          <a:xfrm>
            <a:off x="6266938" y="4763234"/>
            <a:ext cx="993746" cy="451405"/>
            <a:chOff x="5157513" y="6223139"/>
            <a:chExt cx="993746" cy="451405"/>
          </a:xfrm>
        </p:grpSpPr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E045D5FD-6853-C3AA-8403-49010E84155D}"/>
                </a:ext>
              </a:extLst>
            </p:cNvPr>
            <p:cNvSpPr txBox="1"/>
            <p:nvPr/>
          </p:nvSpPr>
          <p:spPr>
            <a:xfrm>
              <a:off x="5203787" y="6223985"/>
              <a:ext cx="225062" cy="45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vert="vert270" wrap="none" lIns="0" rIns="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7F77AE05-657D-16B5-5214-FC71BE9BC769}"/>
                </a:ext>
              </a:extLst>
            </p:cNvPr>
            <p:cNvSpPr txBox="1"/>
            <p:nvPr/>
          </p:nvSpPr>
          <p:spPr>
            <a:xfrm>
              <a:off x="5429588" y="6223985"/>
              <a:ext cx="225062" cy="45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vert="vert270" wrap="none" lIns="0" rIns="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DA7CF16-FBC8-EC94-568B-2AA65C8B7E0C}"/>
                </a:ext>
              </a:extLst>
            </p:cNvPr>
            <p:cNvSpPr txBox="1"/>
            <p:nvPr/>
          </p:nvSpPr>
          <p:spPr>
            <a:xfrm>
              <a:off x="5655389" y="6223985"/>
              <a:ext cx="225062" cy="45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vert="vert270" wrap="none" lIns="0" rIns="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14061A1B-DADD-786F-0B73-117615A63407}"/>
                </a:ext>
              </a:extLst>
            </p:cNvPr>
            <p:cNvSpPr txBox="1"/>
            <p:nvPr/>
          </p:nvSpPr>
          <p:spPr>
            <a:xfrm>
              <a:off x="5881189" y="6223985"/>
              <a:ext cx="225062" cy="450000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txBody>
            <a:bodyPr vert="vert270" wrap="none" lIns="0" rIns="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6D1431B-8062-D56C-5D02-2D4ED1A59D8A}"/>
                </a:ext>
              </a:extLst>
            </p:cNvPr>
            <p:cNvSpPr/>
            <p:nvPr/>
          </p:nvSpPr>
          <p:spPr>
            <a:xfrm>
              <a:off x="5157513" y="6223139"/>
              <a:ext cx="993746" cy="451405"/>
            </a:xfrm>
            <a:prstGeom prst="rect">
              <a:avLst/>
            </a:prstGeom>
            <a:noFill/>
            <a:ln w="952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GB"/>
            </a:p>
          </p:txBody>
        </p:sp>
      </p:grpSp>
      <p:sp>
        <p:nvSpPr>
          <p:cNvPr id="169" name="Freeform 168">
            <a:extLst>
              <a:ext uri="{FF2B5EF4-FFF2-40B4-BE49-F238E27FC236}">
                <a16:creationId xmlns:a16="http://schemas.microsoft.com/office/drawing/2014/main" id="{2125A888-189E-25C6-E383-8C90E09BACD7}"/>
              </a:ext>
            </a:extLst>
          </p:cNvPr>
          <p:cNvSpPr/>
          <p:nvPr/>
        </p:nvSpPr>
        <p:spPr>
          <a:xfrm>
            <a:off x="6133399" y="4708273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0" name="Freeform 169">
            <a:extLst>
              <a:ext uri="{FF2B5EF4-FFF2-40B4-BE49-F238E27FC236}">
                <a16:creationId xmlns:a16="http://schemas.microsoft.com/office/drawing/2014/main" id="{AF01E730-F97F-BC72-AD52-BC3E26735BBD}"/>
              </a:ext>
            </a:extLst>
          </p:cNvPr>
          <p:cNvSpPr/>
          <p:nvPr/>
        </p:nvSpPr>
        <p:spPr>
          <a:xfrm flipH="1" flipV="1">
            <a:off x="6128753" y="52096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8AD3DD9C-6A9D-439D-98C3-CC44D045D0F4}"/>
              </a:ext>
            </a:extLst>
          </p:cNvPr>
          <p:cNvCxnSpPr>
            <a:cxnSpLocks/>
            <a:stCxn id="18" idx="4"/>
          </p:cNvCxnSpPr>
          <p:nvPr/>
        </p:nvCxnSpPr>
        <p:spPr>
          <a:xfrm>
            <a:off x="6635143" y="4462593"/>
            <a:ext cx="120392" cy="3080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73F614-79B4-16E6-F553-4E702AEC5BD0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24336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Unterlauf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Vorgehen, wenn kein Nachbarblatt genug Einträge hat (beide nur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</a:t>
                </a:r>
              </a:p>
              <a:p>
                <a:pPr lvl="1"/>
                <a:r>
                  <a:rPr lang="de-DE" dirty="0"/>
                  <a:t>Blattseite mit einem der Nachbarblätter verschmelzen und verweisenden Indexeintrag in Elternknoten löschen</a:t>
                </a:r>
              </a:p>
              <a:p>
                <a:pPr lvl="2"/>
                <a:r>
                  <a:rPr lang="de-DE" dirty="0"/>
                  <a:t>Verschmelzen bei unterschiedlichen Elternknoten: Zusätzlich Großeltern-Indexeintrag aktualisieren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:r>
                  <a:rPr lang="de-DE" dirty="0"/>
                  <a:t>Ergebnis</a:t>
                </a:r>
              </a:p>
              <a:p>
                <a:r>
                  <a:rPr lang="de-DE" dirty="0"/>
                  <a:t>Verbleibende Aufgabe:</a:t>
                </a:r>
                <a:br>
                  <a:rPr lang="de-DE" dirty="0"/>
                </a:br>
                <a:r>
                  <a:rPr lang="de-DE" dirty="0"/>
                  <a:t>Was machen, wenn durch</a:t>
                </a:r>
                <a:br>
                  <a:rPr lang="de-DE" dirty="0"/>
                </a:br>
                <a:r>
                  <a:rPr lang="de-DE" dirty="0"/>
                  <a:t>Löschen des Indexeintrags</a:t>
                </a:r>
                <a:br>
                  <a:rPr lang="de-DE" dirty="0"/>
                </a:br>
                <a:r>
                  <a:rPr lang="de-DE" dirty="0"/>
                  <a:t>im Elternknoten der</a:t>
                </a:r>
                <a:br>
                  <a:rPr lang="de-DE" dirty="0"/>
                </a:br>
                <a:r>
                  <a:rPr lang="de-DE" dirty="0"/>
                  <a:t>Elternknoten unterläuft?</a:t>
                </a: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71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45123C-68DA-3096-BF8F-47D99910C2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F40BB6-CF91-0DB3-32E8-DDC194A31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A9AC25-77E8-0367-4280-51208DFBB1C5}"/>
              </a:ext>
            </a:extLst>
          </p:cNvPr>
          <p:cNvSpPr/>
          <p:nvPr/>
        </p:nvSpPr>
        <p:spPr>
          <a:xfrm>
            <a:off x="3975361" y="5392667"/>
            <a:ext cx="7856314" cy="5121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74FE8C-9144-68C4-3CE8-641D0CA81C01}"/>
              </a:ext>
            </a:extLst>
          </p:cNvPr>
          <p:cNvSpPr txBox="1"/>
          <p:nvPr/>
        </p:nvSpPr>
        <p:spPr>
          <a:xfrm>
            <a:off x="10807782" y="5569113"/>
            <a:ext cx="10598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Datenseiten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787951-9176-AD01-9F25-BC90F1CFA20A}"/>
              </a:ext>
            </a:extLst>
          </p:cNvPr>
          <p:cNvSpPr/>
          <p:nvPr/>
        </p:nvSpPr>
        <p:spPr>
          <a:xfrm>
            <a:off x="3975361" y="3113855"/>
            <a:ext cx="7856314" cy="22845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32324B50-091F-C666-BBB8-688F7FDF28FE}"/>
              </a:ext>
            </a:extLst>
          </p:cNvPr>
          <p:cNvSpPr/>
          <p:nvPr/>
        </p:nvSpPr>
        <p:spPr>
          <a:xfrm>
            <a:off x="5641628" y="4774953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F2AD916C-C889-06A7-8A95-85A536B6EF1E}"/>
              </a:ext>
            </a:extLst>
          </p:cNvPr>
          <p:cNvSpPr/>
          <p:nvPr/>
        </p:nvSpPr>
        <p:spPr>
          <a:xfrm>
            <a:off x="6395586" y="398475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E89A1A8-F402-5AC4-2230-76BEFB2F8824}"/>
              </a:ext>
            </a:extLst>
          </p:cNvPr>
          <p:cNvGrpSpPr/>
          <p:nvPr/>
        </p:nvGrpSpPr>
        <p:grpSpPr>
          <a:xfrm>
            <a:off x="6079307" y="3989626"/>
            <a:ext cx="1118027" cy="472967"/>
            <a:chOff x="5157512" y="6223139"/>
            <a:chExt cx="1118027" cy="47296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1CF2C49-CDF7-F0B9-2EF4-36D7DB74DFC5}"/>
                </a:ext>
              </a:extLst>
            </p:cNvPr>
            <p:cNvSpPr txBox="1"/>
            <p:nvPr/>
          </p:nvSpPr>
          <p:spPr>
            <a:xfrm>
              <a:off x="5203787" y="6227359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4528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5DB6FB-F9FA-6910-7DAF-30A6291B0644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296AF4-9142-25B1-417E-ECCF897163A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73DE5E-B07E-DB8C-BB61-CF763C347473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C0F019-0310-26ED-F51B-66A5DD89147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1D52815-EEB7-262A-AC33-6A331D3FF535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67FDE54-E812-E13F-C67C-73BDAB13109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8AA117C-AD7B-FB3F-3E7C-EE326CF6042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AF5E771-CF49-3A0E-F21F-4D001C66E13F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15FE3EE-3BD0-5B7C-4D89-41EE0ED8375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6AA271-D2E2-C883-566F-CC2833E43F7A}"/>
              </a:ext>
            </a:extLst>
          </p:cNvPr>
          <p:cNvGrpSpPr/>
          <p:nvPr/>
        </p:nvGrpSpPr>
        <p:grpSpPr>
          <a:xfrm>
            <a:off x="9584385" y="3989626"/>
            <a:ext cx="1118027" cy="472968"/>
            <a:chOff x="5157512" y="6223138"/>
            <a:chExt cx="1118027" cy="472968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6C36D61-A790-C11B-1D3C-1D0BDFACA3B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8700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07C3659-88C8-D415-308F-AEE0C7797878}"/>
                </a:ext>
              </a:extLst>
            </p:cNvPr>
            <p:cNvSpPr txBox="1"/>
            <p:nvPr/>
          </p:nvSpPr>
          <p:spPr>
            <a:xfrm>
              <a:off x="5470529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9016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EC6EFD8-B925-7D05-2D2A-8EB2221129EE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F9B9B6B-1AF9-77FB-711B-FB18A92A447D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2C72D8C-C2E0-85E5-3BE6-0670C689FB0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3D4DDB1-BB50-9276-2F77-5BFCF9F28B8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5A96A11-B55A-BD5B-1FBD-179C1E226E4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D901BE4-87BC-683A-F3E8-FA9611F86B1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070C2D7-F1D8-8134-F760-C698AAB53FC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E0E39FA-2578-B018-6D28-C2CC2157F47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4C2BAD6-5A63-70B6-BA67-3EEB0EBFD3F7}"/>
              </a:ext>
            </a:extLst>
          </p:cNvPr>
          <p:cNvGrpSpPr/>
          <p:nvPr/>
        </p:nvGrpSpPr>
        <p:grpSpPr>
          <a:xfrm>
            <a:off x="7896031" y="3214839"/>
            <a:ext cx="1118027" cy="472968"/>
            <a:chOff x="5157512" y="6223138"/>
            <a:chExt cx="1118027" cy="47296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6BEE7E5-2B72-44D6-7465-7B901DAAD8C2}"/>
                </a:ext>
              </a:extLst>
            </p:cNvPr>
            <p:cNvSpPr txBox="1"/>
            <p:nvPr/>
          </p:nvSpPr>
          <p:spPr>
            <a:xfrm>
              <a:off x="5203787" y="6223139"/>
              <a:ext cx="220573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C37E974-2A4B-27FF-A0B5-E32130252576}"/>
                </a:ext>
              </a:extLst>
            </p:cNvPr>
            <p:cNvSpPr txBox="1"/>
            <p:nvPr/>
          </p:nvSpPr>
          <p:spPr>
            <a:xfrm>
              <a:off x="5737271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8CDC40-2784-4A7F-D0D3-6D8A32DB86F2}"/>
                </a:ext>
              </a:extLst>
            </p:cNvPr>
            <p:cNvSpPr txBox="1"/>
            <p:nvPr/>
          </p:nvSpPr>
          <p:spPr>
            <a:xfrm>
              <a:off x="6004012" y="6223138"/>
              <a:ext cx="220573" cy="4514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 </a:t>
              </a:r>
              <a:endParaRPr lang="de-DE" sz="1400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EBDBF95-E0E9-2FDB-7111-EEE45829719A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DC404C8-6456-8D09-2D69-0DA4FD8ADD5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333A141-0B90-0DCE-F738-39E07C0F0DAA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6940398-D53B-C52D-F9AE-1D8B61C6F430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939894BD-E159-42B2-F6CE-DFBC5FF69FA7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850F43C-9BCE-1BDC-8775-285E6DE09487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6C766E3-DBFE-CB6C-CC7E-0C83ECD831C1}"/>
              </a:ext>
            </a:extLst>
          </p:cNvPr>
          <p:cNvCxnSpPr>
            <a:cxnSpLocks/>
            <a:stCxn id="16" idx="3"/>
            <a:endCxn id="107" idx="0"/>
          </p:cNvCxnSpPr>
          <p:nvPr/>
        </p:nvCxnSpPr>
        <p:spPr>
          <a:xfrm flipH="1">
            <a:off x="5637689" y="4455898"/>
            <a:ext cx="715227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EC44D6D6-C93C-E354-0B97-ED18190BDF1F}"/>
              </a:ext>
            </a:extLst>
          </p:cNvPr>
          <p:cNvCxnSpPr>
            <a:cxnSpLocks/>
            <a:stCxn id="18" idx="3"/>
            <a:endCxn id="116" idx="0"/>
          </p:cNvCxnSpPr>
          <p:nvPr/>
        </p:nvCxnSpPr>
        <p:spPr>
          <a:xfrm>
            <a:off x="6618819" y="4455898"/>
            <a:ext cx="1275250" cy="31392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7BDB160-C248-2511-8BA7-72770AB1CD12}"/>
              </a:ext>
            </a:extLst>
          </p:cNvPr>
          <p:cNvGrpSpPr/>
          <p:nvPr/>
        </p:nvGrpSpPr>
        <p:grpSpPr>
          <a:xfrm>
            <a:off x="4009847" y="4769819"/>
            <a:ext cx="993747" cy="869149"/>
            <a:chOff x="5052318" y="4843825"/>
            <a:chExt cx="993747" cy="869149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6C6E094-9FC1-9C1E-C06A-E7F7581EE7D5}"/>
                </a:ext>
              </a:extLst>
            </p:cNvPr>
            <p:cNvGrpSpPr/>
            <p:nvPr/>
          </p:nvGrpSpPr>
          <p:grpSpPr>
            <a:xfrm>
              <a:off x="5052319" y="4843825"/>
              <a:ext cx="993746" cy="451735"/>
              <a:chOff x="5157513" y="6223139"/>
              <a:chExt cx="993746" cy="451735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678F3D6-329E-6725-21B6-BDA8E252B46E}"/>
                  </a:ext>
                </a:extLst>
              </p:cNvPr>
              <p:cNvSpPr txBox="1"/>
              <p:nvPr/>
            </p:nvSpPr>
            <p:spPr>
              <a:xfrm>
                <a:off x="5203787" y="6224874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tIns="4680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4123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9D5720D-4F79-EB95-7698-9F95D2771988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4222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3DD6D826-07B7-D5F8-7327-C8C2AB4A2747}"/>
                  </a:ext>
                </a:extLst>
              </p:cNvPr>
              <p:cNvSpPr txBox="1"/>
              <p:nvPr/>
            </p:nvSpPr>
            <p:spPr>
              <a:xfrm>
                <a:off x="5655389" y="622342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4450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A1FC9B65-9258-DA5F-8A40-5D73373FCD5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6800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11FF45C-D418-B78A-8ABE-6FBF9160AA77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330F3CD-9853-CE15-8800-7AC5BF360342}"/>
                </a:ext>
              </a:extLst>
            </p:cNvPr>
            <p:cNvCxnSpPr>
              <a:cxnSpLocks/>
              <a:stCxn id="51" idx="2"/>
            </p:cNvCxnSpPr>
            <p:nvPr/>
          </p:nvCxnSpPr>
          <p:spPr>
            <a:xfrm flipH="1">
              <a:off x="5052318" y="5295560"/>
              <a:ext cx="159675" cy="4174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E4DC7EC0-ACCE-D6B6-ED81-C536811C5013}"/>
                </a:ext>
              </a:extLst>
            </p:cNvPr>
            <p:cNvCxnSpPr>
              <a:cxnSpLocks/>
              <a:stCxn id="52" idx="2"/>
            </p:cNvCxnSpPr>
            <p:nvPr/>
          </p:nvCxnSpPr>
          <p:spPr>
            <a:xfrm flipH="1">
              <a:off x="5434681" y="5294671"/>
              <a:ext cx="3113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C8B839F-127E-5D97-96C6-34476793BFEB}"/>
                </a:ext>
              </a:extLst>
            </p:cNvPr>
            <p:cNvCxnSpPr>
              <a:cxnSpLocks/>
              <a:stCxn id="53" idx="2"/>
            </p:cNvCxnSpPr>
            <p:nvPr/>
          </p:nvCxnSpPr>
          <p:spPr>
            <a:xfrm>
              <a:off x="5662726" y="5294111"/>
              <a:ext cx="100838" cy="41523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FF01F41-5DE4-EAD5-CB81-303310EBFBE0}"/>
              </a:ext>
            </a:extLst>
          </p:cNvPr>
          <p:cNvCxnSpPr>
            <a:cxnSpLocks/>
            <a:stCxn id="28" idx="4"/>
            <a:endCxn id="126" idx="0"/>
          </p:cNvCxnSpPr>
          <p:nvPr/>
        </p:nvCxnSpPr>
        <p:spPr>
          <a:xfrm flipH="1">
            <a:off x="9025037" y="4462594"/>
            <a:ext cx="582539" cy="307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866A453-4E9C-B682-DD0E-B98362120FCE}"/>
              </a:ext>
            </a:extLst>
          </p:cNvPr>
          <p:cNvCxnSpPr>
            <a:cxnSpLocks/>
            <a:stCxn id="27" idx="5"/>
            <a:endCxn id="136" idx="0"/>
          </p:cNvCxnSpPr>
          <p:nvPr/>
        </p:nvCxnSpPr>
        <p:spPr>
          <a:xfrm>
            <a:off x="9890641" y="4455899"/>
            <a:ext cx="265364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2E49763-5BDC-EBD6-B4E8-3897ED8F23B3}"/>
              </a:ext>
            </a:extLst>
          </p:cNvPr>
          <p:cNvCxnSpPr>
            <a:cxnSpLocks/>
            <a:stCxn id="29" idx="5"/>
            <a:endCxn id="146" idx="0"/>
          </p:cNvCxnSpPr>
          <p:nvPr/>
        </p:nvCxnSpPr>
        <p:spPr>
          <a:xfrm>
            <a:off x="10156544" y="4455899"/>
            <a:ext cx="1130428" cy="3139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AC68017-89B4-1978-E9BA-8F359561D8A2}"/>
              </a:ext>
            </a:extLst>
          </p:cNvPr>
          <p:cNvCxnSpPr>
            <a:cxnSpLocks/>
            <a:stCxn id="37" idx="4"/>
            <a:endCxn id="22" idx="0"/>
          </p:cNvCxnSpPr>
          <p:nvPr/>
        </p:nvCxnSpPr>
        <p:spPr>
          <a:xfrm>
            <a:off x="8185964" y="3687807"/>
            <a:ext cx="1554983" cy="3018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5E8EDFA-DC8E-684E-4AE1-E003E34CFD2A}"/>
              </a:ext>
            </a:extLst>
          </p:cNvPr>
          <p:cNvSpPr txBox="1"/>
          <p:nvPr/>
        </p:nvSpPr>
        <p:spPr>
          <a:xfrm>
            <a:off x="10699181" y="3099455"/>
            <a:ext cx="11332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400" dirty="0"/>
              <a:t>Indexseiten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C6007F4A-673D-D4E5-8EA7-4DA6E0A389D1}"/>
              </a:ext>
            </a:extLst>
          </p:cNvPr>
          <p:cNvGrpSpPr/>
          <p:nvPr/>
        </p:nvGrpSpPr>
        <p:grpSpPr>
          <a:xfrm>
            <a:off x="5140815" y="4769819"/>
            <a:ext cx="993747" cy="858262"/>
            <a:chOff x="6249191" y="4843824"/>
            <a:chExt cx="993747" cy="858262"/>
          </a:xfrm>
        </p:grpSpPr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78C5A17C-8C12-32A5-C256-CE65CF51D341}"/>
                </a:ext>
              </a:extLst>
            </p:cNvPr>
            <p:cNvGrpSpPr/>
            <p:nvPr/>
          </p:nvGrpSpPr>
          <p:grpSpPr>
            <a:xfrm>
              <a:off x="6249192" y="4843824"/>
              <a:ext cx="993746" cy="451405"/>
              <a:chOff x="5157513" y="6223139"/>
              <a:chExt cx="993746" cy="451405"/>
            </a:xfrm>
          </p:grpSpPr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4DEFDDEE-33C4-D2E0-E350-5330B8AB6BD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4528</a:t>
                </a: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F09C7670-A5A5-53F1-E982-02A255AD4B71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5012</a:t>
                </a:r>
              </a:p>
            </p:txBody>
          </p:sp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59C193F1-550E-73C8-A9FE-329171F9FE46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6423</a:t>
                </a:r>
              </a:p>
            </p:txBody>
          </p:sp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C203AC28-65F6-3CDB-2AEA-6990FCE02FCB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DF381CE4-7C2D-6C5B-495C-92DBBB97B7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99" name="Straight Arrow Connector 98">
              <a:extLst>
                <a:ext uri="{FF2B5EF4-FFF2-40B4-BE49-F238E27FC236}">
                  <a16:creationId xmlns:a16="http://schemas.microsoft.com/office/drawing/2014/main" id="{A90195CD-E1DE-9C20-4BAB-0024D7E17E89}"/>
                </a:ext>
              </a:extLst>
            </p:cNvPr>
            <p:cNvCxnSpPr>
              <a:cxnSpLocks/>
              <a:stCxn id="103" idx="2"/>
            </p:cNvCxnSpPr>
            <p:nvPr/>
          </p:nvCxnSpPr>
          <p:spPr>
            <a:xfrm flipH="1">
              <a:off x="6249191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34A3064E-DAA7-B636-4FB7-D6B390CAADC5}"/>
                </a:ext>
              </a:extLst>
            </p:cNvPr>
            <p:cNvCxnSpPr>
              <a:cxnSpLocks/>
              <a:stCxn id="104" idx="2"/>
            </p:cNvCxnSpPr>
            <p:nvPr/>
          </p:nvCxnSpPr>
          <p:spPr>
            <a:xfrm flipH="1">
              <a:off x="6631554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>
              <a:extLst>
                <a:ext uri="{FF2B5EF4-FFF2-40B4-BE49-F238E27FC236}">
                  <a16:creationId xmlns:a16="http://schemas.microsoft.com/office/drawing/2014/main" id="{CB875183-4CA8-C436-9DD7-8B06B57C3274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>
              <a:off x="6859599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5E7C24F-1AE0-353F-2AFD-D439BFA10D18}"/>
              </a:ext>
            </a:extLst>
          </p:cNvPr>
          <p:cNvGrpSpPr/>
          <p:nvPr/>
        </p:nvGrpSpPr>
        <p:grpSpPr>
          <a:xfrm>
            <a:off x="7397195" y="4769819"/>
            <a:ext cx="993747" cy="858262"/>
            <a:chOff x="7442670" y="4843824"/>
            <a:chExt cx="993747" cy="858262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F7AF3AA-F2A9-F8B3-0BBD-59E119AD3125}"/>
                </a:ext>
              </a:extLst>
            </p:cNvPr>
            <p:cNvGrpSpPr/>
            <p:nvPr/>
          </p:nvGrpSpPr>
          <p:grpSpPr>
            <a:xfrm>
              <a:off x="7442671" y="4843824"/>
              <a:ext cx="993746" cy="451405"/>
              <a:chOff x="5157513" y="6223139"/>
              <a:chExt cx="993746" cy="451405"/>
            </a:xfrm>
          </p:grpSpPr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2BC12D00-A290-96E2-00A6-3C387D51361F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8280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12EFD15A-BF46-54E3-9C78-0082B3A086A5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8404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39E3BC93-7D5A-F935-7FFA-25CC366F4DDC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016CE4C2-87CB-E6A3-E47D-37A2D24F40A3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8D371BF2-42BA-9D21-B97B-6059EFF002BB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24453E44-023D-2CEA-F3AC-C26D553DB9C4}"/>
                </a:ext>
              </a:extLst>
            </p:cNvPr>
            <p:cNvCxnSpPr>
              <a:cxnSpLocks/>
              <a:stCxn id="112" idx="2"/>
            </p:cNvCxnSpPr>
            <p:nvPr/>
          </p:nvCxnSpPr>
          <p:spPr>
            <a:xfrm flipH="1">
              <a:off x="7442670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>
              <a:extLst>
                <a:ext uri="{FF2B5EF4-FFF2-40B4-BE49-F238E27FC236}">
                  <a16:creationId xmlns:a16="http://schemas.microsoft.com/office/drawing/2014/main" id="{916526B9-9ECF-19B3-7B2A-1D4293FDC92D}"/>
                </a:ext>
              </a:extLst>
            </p:cNvPr>
            <p:cNvCxnSpPr>
              <a:cxnSpLocks/>
              <a:stCxn id="113" idx="2"/>
            </p:cNvCxnSpPr>
            <p:nvPr/>
          </p:nvCxnSpPr>
          <p:spPr>
            <a:xfrm flipH="1">
              <a:off x="7825033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7085313-610B-6146-301A-74CFD4EBA868}"/>
              </a:ext>
            </a:extLst>
          </p:cNvPr>
          <p:cNvGrpSpPr/>
          <p:nvPr/>
        </p:nvGrpSpPr>
        <p:grpSpPr>
          <a:xfrm>
            <a:off x="8528163" y="4769819"/>
            <a:ext cx="993747" cy="858262"/>
            <a:chOff x="8165885" y="4843825"/>
            <a:chExt cx="993747" cy="858262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31427CDC-330B-2B3B-9BC1-178EE4EF9C59}"/>
                </a:ext>
              </a:extLst>
            </p:cNvPr>
            <p:cNvGrpSpPr/>
            <p:nvPr/>
          </p:nvGrpSpPr>
          <p:grpSpPr>
            <a:xfrm>
              <a:off x="8165886" y="4843825"/>
              <a:ext cx="993746" cy="451405"/>
              <a:chOff x="5157513" y="6223139"/>
              <a:chExt cx="993746" cy="451405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9641F116-FC6D-EC8A-9AFF-3515F12E31CB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39E52693-AB16-8B46-87AA-269BF6C4037C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8570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9E8FDCE8-10CA-E566-522C-6DD1BF50C2A1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8604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872EB4EC-3C91-25C3-0512-62D5C0F992D2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F5F788AE-DB31-74D6-EB17-32B5731FB4F2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19" name="Straight Arrow Connector 118">
              <a:extLst>
                <a:ext uri="{FF2B5EF4-FFF2-40B4-BE49-F238E27FC236}">
                  <a16:creationId xmlns:a16="http://schemas.microsoft.com/office/drawing/2014/main" id="{4F99D98B-F341-29CA-4DF7-C490F92501A0}"/>
                </a:ext>
              </a:extLst>
            </p:cNvPr>
            <p:cNvCxnSpPr>
              <a:cxnSpLocks/>
              <a:stCxn id="122" idx="2"/>
            </p:cNvCxnSpPr>
            <p:nvPr/>
          </p:nvCxnSpPr>
          <p:spPr>
            <a:xfrm flipH="1">
              <a:off x="8165885" y="5294671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95A6144F-0B2F-5FD6-4B70-EDE119E0AF44}"/>
                </a:ext>
              </a:extLst>
            </p:cNvPr>
            <p:cNvCxnSpPr>
              <a:cxnSpLocks/>
              <a:stCxn id="123" idx="2"/>
            </p:cNvCxnSpPr>
            <p:nvPr/>
          </p:nvCxnSpPr>
          <p:spPr>
            <a:xfrm flipH="1">
              <a:off x="8548248" y="5294671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AA2DCFA2-D030-03FE-F3B1-CC4EE997B6BE}"/>
                </a:ext>
              </a:extLst>
            </p:cNvPr>
            <p:cNvCxnSpPr>
              <a:cxnSpLocks/>
              <a:stCxn id="124" idx="2"/>
            </p:cNvCxnSpPr>
            <p:nvPr/>
          </p:nvCxnSpPr>
          <p:spPr>
            <a:xfrm>
              <a:off x="8776293" y="5294671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8C34FF4B-75DE-5FFE-985B-E5B5A226FDF0}"/>
              </a:ext>
            </a:extLst>
          </p:cNvPr>
          <p:cNvGrpSpPr/>
          <p:nvPr/>
        </p:nvGrpSpPr>
        <p:grpSpPr>
          <a:xfrm>
            <a:off x="9659131" y="4769819"/>
            <a:ext cx="993747" cy="858262"/>
            <a:chOff x="9362758" y="4843824"/>
            <a:chExt cx="993747" cy="858262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491AE4C-78AF-F541-4AC9-784EC7CEBEA2}"/>
                </a:ext>
              </a:extLst>
            </p:cNvPr>
            <p:cNvGrpSpPr/>
            <p:nvPr/>
          </p:nvGrpSpPr>
          <p:grpSpPr>
            <a:xfrm>
              <a:off x="9362759" y="4843824"/>
              <a:ext cx="993746" cy="451405"/>
              <a:chOff x="5157513" y="6223139"/>
              <a:chExt cx="993746" cy="451405"/>
            </a:xfrm>
          </p:grpSpPr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3373CD70-C148-8242-AF39-A64F917DB754}"/>
                  </a:ext>
                </a:extLst>
              </p:cNvPr>
              <p:cNvSpPr txBox="1"/>
              <p:nvPr/>
            </p:nvSpPr>
            <p:spPr>
              <a:xfrm>
                <a:off x="5203787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8700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17025372-8392-F922-E2D4-51139E6238BF}"/>
                  </a:ext>
                </a:extLst>
              </p:cNvPr>
              <p:cNvSpPr txBox="1"/>
              <p:nvPr/>
            </p:nvSpPr>
            <p:spPr>
              <a:xfrm>
                <a:off x="5429588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8808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2599C40E-C66D-7BA1-9A5C-FE5DB1B4579B}"/>
                  </a:ext>
                </a:extLst>
              </p:cNvPr>
              <p:cNvSpPr txBox="1"/>
              <p:nvPr/>
            </p:nvSpPr>
            <p:spPr>
              <a:xfrm>
                <a:off x="56553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8887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5" name="TextBox 134">
                <a:extLst>
                  <a:ext uri="{FF2B5EF4-FFF2-40B4-BE49-F238E27FC236}">
                    <a16:creationId xmlns:a16="http://schemas.microsoft.com/office/drawing/2014/main" id="{D812F8DD-580F-E695-E5B6-F336CD48FC90}"/>
                  </a:ext>
                </a:extLst>
              </p:cNvPr>
              <p:cNvSpPr txBox="1"/>
              <p:nvPr/>
            </p:nvSpPr>
            <p:spPr>
              <a:xfrm>
                <a:off x="5881189" y="6223985"/>
                <a:ext cx="225062" cy="4500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99C7B70-BC22-6708-B050-3DE774C23AEC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A113C4E3-6F57-50C5-53E1-890E59CC0364}"/>
                </a:ext>
              </a:extLst>
            </p:cNvPr>
            <p:cNvCxnSpPr>
              <a:cxnSpLocks/>
              <a:stCxn id="132" idx="2"/>
            </p:cNvCxnSpPr>
            <p:nvPr/>
          </p:nvCxnSpPr>
          <p:spPr>
            <a:xfrm flipH="1">
              <a:off x="9362758" y="5294670"/>
              <a:ext cx="158806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29">
              <a:extLst>
                <a:ext uri="{FF2B5EF4-FFF2-40B4-BE49-F238E27FC236}">
                  <a16:creationId xmlns:a16="http://schemas.microsoft.com/office/drawing/2014/main" id="{ADCCA1BF-DDB5-F53B-8B19-F15716C12BE9}"/>
                </a:ext>
              </a:extLst>
            </p:cNvPr>
            <p:cNvCxnSpPr>
              <a:cxnSpLocks/>
              <a:stCxn id="133" idx="2"/>
            </p:cNvCxnSpPr>
            <p:nvPr/>
          </p:nvCxnSpPr>
          <p:spPr>
            <a:xfrm flipH="1">
              <a:off x="9745121" y="5294670"/>
              <a:ext cx="2244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D5485CE7-BED9-6B9E-A749-D8DC75EDE969}"/>
                </a:ext>
              </a:extLst>
            </p:cNvPr>
            <p:cNvCxnSpPr>
              <a:cxnSpLocks/>
              <a:stCxn id="134" idx="2"/>
            </p:cNvCxnSpPr>
            <p:nvPr/>
          </p:nvCxnSpPr>
          <p:spPr>
            <a:xfrm>
              <a:off x="9973166" y="5294670"/>
              <a:ext cx="100838" cy="40741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7" name="Group 136">
            <a:extLst>
              <a:ext uri="{FF2B5EF4-FFF2-40B4-BE49-F238E27FC236}">
                <a16:creationId xmlns:a16="http://schemas.microsoft.com/office/drawing/2014/main" id="{0EF084BB-CF81-B8F5-63DA-9E48DE31076E}"/>
              </a:ext>
            </a:extLst>
          </p:cNvPr>
          <p:cNvGrpSpPr/>
          <p:nvPr/>
        </p:nvGrpSpPr>
        <p:grpSpPr>
          <a:xfrm>
            <a:off x="10790098" y="4769819"/>
            <a:ext cx="993747" cy="851004"/>
            <a:chOff x="10556237" y="4843824"/>
            <a:chExt cx="993747" cy="851004"/>
          </a:xfrm>
        </p:grpSpPr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E0653DAC-2DE1-50AC-0502-A0FD803D280D}"/>
                </a:ext>
              </a:extLst>
            </p:cNvPr>
            <p:cNvGrpSpPr/>
            <p:nvPr/>
          </p:nvGrpSpPr>
          <p:grpSpPr>
            <a:xfrm>
              <a:off x="10556238" y="4843824"/>
              <a:ext cx="993746" cy="451406"/>
              <a:chOff x="5157513" y="6223139"/>
              <a:chExt cx="993746" cy="451406"/>
            </a:xfrm>
          </p:grpSpPr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149B5387-9375-689D-2A6D-5772F26FE958}"/>
                  </a:ext>
                </a:extLst>
              </p:cNvPr>
              <p:cNvSpPr txBox="1"/>
              <p:nvPr/>
            </p:nvSpPr>
            <p:spPr>
              <a:xfrm>
                <a:off x="5203787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9016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8C2D846D-8725-AB9B-A211-57E1B126B776}"/>
                  </a:ext>
                </a:extLst>
              </p:cNvPr>
              <p:cNvSpPr txBox="1"/>
              <p:nvPr/>
            </p:nvSpPr>
            <p:spPr>
              <a:xfrm>
                <a:off x="5429588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de-DE" sz="1400" dirty="0"/>
                  <a:t>9200</a:t>
                </a: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4" name="TextBox 143">
                <a:extLst>
                  <a:ext uri="{FF2B5EF4-FFF2-40B4-BE49-F238E27FC236}">
                    <a16:creationId xmlns:a16="http://schemas.microsoft.com/office/drawing/2014/main" id="{7E49B797-9987-6523-D158-5EC6C818CEBB}"/>
                  </a:ext>
                </a:extLst>
              </p:cNvPr>
              <p:cNvSpPr txBox="1"/>
              <p:nvPr/>
            </p:nvSpPr>
            <p:spPr>
              <a:xfrm>
                <a:off x="56553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5" name="TextBox 144">
                <a:extLst>
                  <a:ext uri="{FF2B5EF4-FFF2-40B4-BE49-F238E27FC236}">
                    <a16:creationId xmlns:a16="http://schemas.microsoft.com/office/drawing/2014/main" id="{96BDECD7-96EC-FB45-B9D8-CFB408C246F6}"/>
                  </a:ext>
                </a:extLst>
              </p:cNvPr>
              <p:cNvSpPr txBox="1"/>
              <p:nvPr/>
            </p:nvSpPr>
            <p:spPr>
              <a:xfrm>
                <a:off x="5881189" y="6223139"/>
                <a:ext cx="220573" cy="45140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vert="vert270" wrap="none" lIns="0" rIns="0" rtlCol="0">
                <a:noAutofit/>
              </a:bodyPr>
              <a:lstStyle/>
              <a:p>
                <a:pPr>
                  <a:lnSpc>
                    <a:spcPct val="110000"/>
                  </a:lnSpc>
                </a:pPr>
                <a:endParaRPr lang="de-DE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85809C18-3651-A624-79D9-B33383C32FF0}"/>
                  </a:ext>
                </a:extLst>
              </p:cNvPr>
              <p:cNvSpPr/>
              <p:nvPr/>
            </p:nvSpPr>
            <p:spPr>
              <a:xfrm>
                <a:off x="5157513" y="6223139"/>
                <a:ext cx="993746" cy="45140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499794D8-FBC4-0C82-E8FA-1703858E964F}"/>
                </a:ext>
              </a:extLst>
            </p:cNvPr>
            <p:cNvCxnSpPr>
              <a:cxnSpLocks/>
              <a:stCxn id="142" idx="2"/>
            </p:cNvCxnSpPr>
            <p:nvPr/>
          </p:nvCxnSpPr>
          <p:spPr>
            <a:xfrm flipH="1">
              <a:off x="10556237" y="5295230"/>
              <a:ext cx="15656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Arrow Connector 139">
              <a:extLst>
                <a:ext uri="{FF2B5EF4-FFF2-40B4-BE49-F238E27FC236}">
                  <a16:creationId xmlns:a16="http://schemas.microsoft.com/office/drawing/2014/main" id="{492686F6-EEC8-03F6-11A1-9646C0FE06DA}"/>
                </a:ext>
              </a:extLst>
            </p:cNvPr>
            <p:cNvCxnSpPr>
              <a:cxnSpLocks/>
              <a:stCxn id="143" idx="2"/>
            </p:cNvCxnSpPr>
            <p:nvPr/>
          </p:nvCxnSpPr>
          <p:spPr>
            <a:xfrm>
              <a:off x="10938600" y="5295230"/>
              <a:ext cx="0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>
              <a:extLst>
                <a:ext uri="{FF2B5EF4-FFF2-40B4-BE49-F238E27FC236}">
                  <a16:creationId xmlns:a16="http://schemas.microsoft.com/office/drawing/2014/main" id="{DD5E9A11-2A4E-1CAB-3A51-5B6B553A2306}"/>
                </a:ext>
              </a:extLst>
            </p:cNvPr>
            <p:cNvCxnSpPr>
              <a:cxnSpLocks/>
              <a:stCxn id="144" idx="2"/>
            </p:cNvCxnSpPr>
            <p:nvPr/>
          </p:nvCxnSpPr>
          <p:spPr>
            <a:xfrm>
              <a:off x="11164401" y="5295230"/>
              <a:ext cx="103082" cy="39959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7" name="Freeform 146">
            <a:extLst>
              <a:ext uri="{FF2B5EF4-FFF2-40B4-BE49-F238E27FC236}">
                <a16:creationId xmlns:a16="http://schemas.microsoft.com/office/drawing/2014/main" id="{8EBC21FB-D445-9FE3-B039-F122E4E2E784}"/>
              </a:ext>
            </a:extLst>
          </p:cNvPr>
          <p:cNvSpPr/>
          <p:nvPr/>
        </p:nvSpPr>
        <p:spPr>
          <a:xfrm>
            <a:off x="5002482" y="4703484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Freeform 147">
            <a:extLst>
              <a:ext uri="{FF2B5EF4-FFF2-40B4-BE49-F238E27FC236}">
                <a16:creationId xmlns:a16="http://schemas.microsoft.com/office/drawing/2014/main" id="{B5D788C6-9C26-4306-6E04-57007143C740}"/>
              </a:ext>
            </a:extLst>
          </p:cNvPr>
          <p:cNvSpPr/>
          <p:nvPr/>
        </p:nvSpPr>
        <p:spPr>
          <a:xfrm>
            <a:off x="6136531" y="4714858"/>
            <a:ext cx="1260000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Freeform 148">
            <a:extLst>
              <a:ext uri="{FF2B5EF4-FFF2-40B4-BE49-F238E27FC236}">
                <a16:creationId xmlns:a16="http://schemas.microsoft.com/office/drawing/2014/main" id="{0C33E911-81E1-492C-A005-5B41FF493B7B}"/>
              </a:ext>
            </a:extLst>
          </p:cNvPr>
          <p:cNvSpPr/>
          <p:nvPr/>
        </p:nvSpPr>
        <p:spPr>
          <a:xfrm>
            <a:off x="8399649" y="470877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Freeform 149">
            <a:extLst>
              <a:ext uri="{FF2B5EF4-FFF2-40B4-BE49-F238E27FC236}">
                <a16:creationId xmlns:a16="http://schemas.microsoft.com/office/drawing/2014/main" id="{3CCBF232-1E4E-95FA-2F62-31DFEF6C5911}"/>
              </a:ext>
            </a:extLst>
          </p:cNvPr>
          <p:cNvSpPr/>
          <p:nvPr/>
        </p:nvSpPr>
        <p:spPr>
          <a:xfrm>
            <a:off x="9525593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Freeform 150">
            <a:extLst>
              <a:ext uri="{FF2B5EF4-FFF2-40B4-BE49-F238E27FC236}">
                <a16:creationId xmlns:a16="http://schemas.microsoft.com/office/drawing/2014/main" id="{19D2BA66-78EF-2440-9AB0-36C2BC8DADBE}"/>
              </a:ext>
            </a:extLst>
          </p:cNvPr>
          <p:cNvSpPr/>
          <p:nvPr/>
        </p:nvSpPr>
        <p:spPr>
          <a:xfrm>
            <a:off x="10652249" y="4710068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2" name="Freeform 151">
            <a:extLst>
              <a:ext uri="{FF2B5EF4-FFF2-40B4-BE49-F238E27FC236}">
                <a16:creationId xmlns:a16="http://schemas.microsoft.com/office/drawing/2014/main" id="{3F514FD9-68DE-DE49-A0AF-6FA074795C39}"/>
              </a:ext>
            </a:extLst>
          </p:cNvPr>
          <p:cNvSpPr/>
          <p:nvPr/>
        </p:nvSpPr>
        <p:spPr>
          <a:xfrm flipH="1" flipV="1">
            <a:off x="10653706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3" name="Freeform 152">
            <a:extLst>
              <a:ext uri="{FF2B5EF4-FFF2-40B4-BE49-F238E27FC236}">
                <a16:creationId xmlns:a16="http://schemas.microsoft.com/office/drawing/2014/main" id="{9A7BA4BE-5ADD-694B-A616-58FC430381C8}"/>
              </a:ext>
            </a:extLst>
          </p:cNvPr>
          <p:cNvSpPr/>
          <p:nvPr/>
        </p:nvSpPr>
        <p:spPr>
          <a:xfrm flipH="1" flipV="1">
            <a:off x="9528848" y="5216937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4" name="Freeform 153">
            <a:extLst>
              <a:ext uri="{FF2B5EF4-FFF2-40B4-BE49-F238E27FC236}">
                <a16:creationId xmlns:a16="http://schemas.microsoft.com/office/drawing/2014/main" id="{EB6BF05F-AD80-281A-CD59-AD0D292EE032}"/>
              </a:ext>
            </a:extLst>
          </p:cNvPr>
          <p:cNvSpPr/>
          <p:nvPr/>
        </p:nvSpPr>
        <p:spPr>
          <a:xfrm flipH="1" flipV="1">
            <a:off x="8393876" y="5222111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5" name="Freeform 154">
            <a:extLst>
              <a:ext uri="{FF2B5EF4-FFF2-40B4-BE49-F238E27FC236}">
                <a16:creationId xmlns:a16="http://schemas.microsoft.com/office/drawing/2014/main" id="{2C89F48F-4CA4-017D-3206-62844FBCB3B6}"/>
              </a:ext>
            </a:extLst>
          </p:cNvPr>
          <p:cNvSpPr/>
          <p:nvPr/>
        </p:nvSpPr>
        <p:spPr>
          <a:xfrm flipH="1" flipV="1">
            <a:off x="6131885" y="5216222"/>
            <a:ext cx="1260000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6" name="Freeform 155">
            <a:extLst>
              <a:ext uri="{FF2B5EF4-FFF2-40B4-BE49-F238E27FC236}">
                <a16:creationId xmlns:a16="http://schemas.microsoft.com/office/drawing/2014/main" id="{63E0E0E3-7E44-9496-FFA8-E491EA94DCB8}"/>
              </a:ext>
            </a:extLst>
          </p:cNvPr>
          <p:cNvSpPr/>
          <p:nvPr/>
        </p:nvSpPr>
        <p:spPr>
          <a:xfrm flipH="1" flipV="1">
            <a:off x="4998627" y="5221396"/>
            <a:ext cx="137849" cy="59750"/>
          </a:xfrm>
          <a:custGeom>
            <a:avLst/>
            <a:gdLst>
              <a:gd name="connsiteX0" fmla="*/ 0 w 137849"/>
              <a:gd name="connsiteY0" fmla="*/ 55155 h 59750"/>
              <a:gd name="connsiteX1" fmla="*/ 64329 w 137849"/>
              <a:gd name="connsiteY1" fmla="*/ 15 h 59750"/>
              <a:gd name="connsiteX2" fmla="*/ 137849 w 137849"/>
              <a:gd name="connsiteY2" fmla="*/ 59750 h 5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7849" h="59750">
                <a:moveTo>
                  <a:pt x="0" y="55155"/>
                </a:moveTo>
                <a:cubicBezTo>
                  <a:pt x="20677" y="27202"/>
                  <a:pt x="41354" y="-751"/>
                  <a:pt x="64329" y="15"/>
                </a:cubicBezTo>
                <a:cubicBezTo>
                  <a:pt x="87304" y="781"/>
                  <a:pt x="112576" y="30265"/>
                  <a:pt x="137849" y="59750"/>
                </a:cubicBezTo>
              </a:path>
            </a:pathLst>
          </a:custGeom>
          <a:noFill/>
          <a:ln w="9525">
            <a:solidFill>
              <a:schemeClr val="tx1"/>
            </a:solidFill>
            <a:tailEnd type="triangle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C2397EEA-AAB4-A0B5-3DE3-DF2FBDDE2DF3}"/>
              </a:ext>
            </a:extLst>
          </p:cNvPr>
          <p:cNvCxnSpPr>
            <a:cxnSpLocks/>
            <a:stCxn id="17" idx="4"/>
            <a:endCxn id="55" idx="0"/>
          </p:cNvCxnSpPr>
          <p:nvPr/>
        </p:nvCxnSpPr>
        <p:spPr>
          <a:xfrm flipH="1">
            <a:off x="4506721" y="4462593"/>
            <a:ext cx="1595777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6D9A6465-E7AA-9AF9-3AE6-42B9BE63CAD2}"/>
              </a:ext>
            </a:extLst>
          </p:cNvPr>
          <p:cNvCxnSpPr>
            <a:cxnSpLocks/>
          </p:cNvCxnSpPr>
          <p:nvPr/>
        </p:nvCxnSpPr>
        <p:spPr>
          <a:xfrm flipH="1">
            <a:off x="7036094" y="3681112"/>
            <a:ext cx="866804" cy="3085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73F614-79B4-16E6-F553-4E702AEC5BD0}"/>
              </a:ext>
            </a:extLst>
          </p:cNvPr>
          <p:cNvCxnSpPr>
            <a:cxnSpLocks/>
          </p:cNvCxnSpPr>
          <p:nvPr/>
        </p:nvCxnSpPr>
        <p:spPr>
          <a:xfrm>
            <a:off x="3975361" y="5392667"/>
            <a:ext cx="7861751" cy="0"/>
          </a:xfrm>
          <a:prstGeom prst="line">
            <a:avLst/>
          </a:prstGeom>
          <a:ln w="2222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45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Indexeintrag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Löschen von einem 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in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(ähnlich zu vorher):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genügend Einträge (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dann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einfach löschen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Sonst: (Umverteilen oder verschmelzen)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Wenn Nachbarknoten genügend Einträge (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umverteilen:</a:t>
                </a:r>
              </a:p>
              <a:p>
                <a:pPr lvl="3"/>
                <a:r>
                  <a:rPr lang="de-DE" dirty="0"/>
                  <a:t>Rotiere 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aus Nachbarknoten über den Elternknoten in den unterlaufenen Knoten</a:t>
                </a:r>
              </a:p>
              <a:p>
                <a:pPr marL="1199350" lvl="3" indent="-400050">
                  <a:buFont typeface="+mj-lt"/>
                  <a:buAutoNum type="romanLcPeriod"/>
                </a:pPr>
                <a:r>
                  <a:rPr lang="de-DE" dirty="0"/>
                  <a:t>Suchschlüssel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ersetzt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 im Elternknoten</a:t>
                </a:r>
              </a:p>
              <a:p>
                <a:pPr marL="1199350" lvl="3" indent="-400050">
                  <a:buFont typeface="+mj-lt"/>
                  <a:buAutoNum type="romanLcPeriod"/>
                </a:pPr>
                <a:r>
                  <a:rPr lang="de-DE" dirty="0"/>
                  <a:t>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wird im unterlaufenen Knoten eingefügt</a:t>
                </a:r>
              </a:p>
              <a:p>
                <a:pPr lvl="2"/>
                <a:r>
                  <a:rPr lang="de-DE" dirty="0"/>
                  <a:t>Beispiel</a:t>
                </a:r>
              </a:p>
              <a:p>
                <a:pPr lvl="3"/>
                <a:r>
                  <a:rPr lang="de-DE" dirty="0"/>
                  <a:t>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8105,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löschen </a:t>
                </a:r>
              </a:p>
              <a:p>
                <a:pPr lvl="3"/>
                <a:r>
                  <a:rPr lang="de-DE" dirty="0"/>
                  <a:t>Rotieren des Schlüssels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5823</m:t>
                    </m:r>
                  </m:oMath>
                </a14:m>
                <a:r>
                  <a:rPr lang="de-DE" dirty="0"/>
                  <a:t> in den </a:t>
                </a:r>
                <a:br>
                  <a:rPr lang="de-DE" dirty="0"/>
                </a:br>
                <a:r>
                  <a:rPr lang="de-DE" dirty="0"/>
                  <a:t>Elternknoten mit Weiterrotation des </a:t>
                </a:r>
                <a:br>
                  <a:rPr lang="de-DE" dirty="0"/>
                </a:br>
                <a:r>
                  <a:rPr lang="de-DE" dirty="0"/>
                  <a:t>Eintrags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6423</m:t>
                    </m:r>
                  </m:oMath>
                </a14:m>
                <a:r>
                  <a:rPr lang="de-DE" dirty="0"/>
                  <a:t> im Elternknoten in den </a:t>
                </a:r>
                <a:br>
                  <a:rPr lang="de-DE" dirty="0"/>
                </a:br>
                <a:r>
                  <a:rPr lang="de-DE" dirty="0"/>
                  <a:t>unterlaufenen </a:t>
                </a:r>
                <a:r>
                  <a:rPr lang="de-DE" dirty="0" err="1"/>
                  <a:t>Kindknoten</a:t>
                </a:r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72</a:t>
            </a:fld>
            <a:endParaRPr lang="de-DE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1859B247-7DBE-81FA-B670-51C0DFAFF028}"/>
              </a:ext>
            </a:extLst>
          </p:cNvPr>
          <p:cNvSpPr/>
          <p:nvPr/>
        </p:nvSpPr>
        <p:spPr>
          <a:xfrm>
            <a:off x="6011677" y="5081048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8B60F5AF-277B-B8A6-300B-5BAFE0E026F7}"/>
              </a:ext>
            </a:extLst>
          </p:cNvPr>
          <p:cNvCxnSpPr>
            <a:cxnSpLocks/>
            <a:endCxn id="86" idx="0"/>
          </p:cNvCxnSpPr>
          <p:nvPr/>
        </p:nvCxnSpPr>
        <p:spPr>
          <a:xfrm>
            <a:off x="6970769" y="4773786"/>
            <a:ext cx="427233" cy="30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93F5F67-E9FD-4209-9417-3CDE0BD9BF63}"/>
              </a:ext>
            </a:extLst>
          </p:cNvPr>
          <p:cNvSpPr/>
          <p:nvPr/>
        </p:nvSpPr>
        <p:spPr>
          <a:xfrm>
            <a:off x="6732635" y="429969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BB0D4B2F-F6E4-3D22-3DA7-DDC5E463427A}"/>
              </a:ext>
            </a:extLst>
          </p:cNvPr>
          <p:cNvSpPr/>
          <p:nvPr/>
        </p:nvSpPr>
        <p:spPr>
          <a:xfrm>
            <a:off x="6885269" y="508031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BB66592-44F5-045B-2194-1CAFCABFE514}"/>
              </a:ext>
            </a:extLst>
          </p:cNvPr>
          <p:cNvCxnSpPr>
            <a:cxnSpLocks/>
            <a:stCxn id="32" idx="3"/>
            <a:endCxn id="64" idx="0"/>
          </p:cNvCxnSpPr>
          <p:nvPr/>
        </p:nvCxnSpPr>
        <p:spPr>
          <a:xfrm flipH="1">
            <a:off x="59873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D7C48813-1CEF-9335-6865-FAF45911AE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7B608731-39C2-8BFB-96A1-1D91AC2ED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1B3AC84-E2C2-7253-AC1B-B8B467A8D3F0}"/>
              </a:ext>
            </a:extLst>
          </p:cNvPr>
          <p:cNvGrpSpPr/>
          <p:nvPr/>
        </p:nvGrpSpPr>
        <p:grpSpPr>
          <a:xfrm>
            <a:off x="6408313" y="4297977"/>
            <a:ext cx="1118027" cy="472967"/>
            <a:chOff x="5157512" y="6223139"/>
            <a:chExt cx="1118027" cy="47296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7146B7C-8608-E760-8415-0D504B44C5DD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3460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0B8152-96BF-6D3E-AC61-7BD2E174BF1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976D3C-172B-AA64-9886-ECE531ECFE00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038A3B-43C5-DEF4-F97F-DA243F3AC57A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71F7B47-F681-CCE0-7B38-817B2C5076D3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E147F434-3F62-F588-B490-EB80AEEC5BA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8F26AE0-0FD3-A935-71D5-8446061DF285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846E1F6-7F4F-F075-C32B-EBA2A4DF640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2AC943A-793A-A985-1CBD-7CC6D66DB2AA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648482E-5E54-F9A7-6BE6-4A430CDD3AD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997BCF-D439-BCD9-0C06-D646DE5EA870}"/>
              </a:ext>
            </a:extLst>
          </p:cNvPr>
          <p:cNvCxnSpPr>
            <a:cxnSpLocks/>
            <a:stCxn id="32" idx="3"/>
            <a:endCxn id="64" idx="0"/>
          </p:cNvCxnSpPr>
          <p:nvPr/>
        </p:nvCxnSpPr>
        <p:spPr>
          <a:xfrm flipH="1">
            <a:off x="59873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7A9AFC3-4670-F090-4A22-6F3073DCDDBF}"/>
              </a:ext>
            </a:extLst>
          </p:cNvPr>
          <p:cNvCxnSpPr>
            <a:cxnSpLocks/>
            <a:stCxn id="35" idx="4"/>
          </p:cNvCxnSpPr>
          <p:nvPr/>
        </p:nvCxnSpPr>
        <p:spPr>
          <a:xfrm>
            <a:off x="7230891" y="4770944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9158FBDB-27B9-16BB-3E93-3C7D2EF469CB}"/>
              </a:ext>
            </a:extLst>
          </p:cNvPr>
          <p:cNvCxnSpPr>
            <a:cxnSpLocks/>
            <a:stCxn id="33" idx="4"/>
          </p:cNvCxnSpPr>
          <p:nvPr/>
        </p:nvCxnSpPr>
        <p:spPr>
          <a:xfrm flipH="1">
            <a:off x="5225007" y="4770944"/>
            <a:ext cx="1206497" cy="320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653569D-23BC-3258-C129-ACD498D555A4}"/>
              </a:ext>
            </a:extLst>
          </p:cNvPr>
          <p:cNvCxnSpPr>
            <a:cxnSpLocks/>
            <a:stCxn id="34" idx="4"/>
            <a:endCxn id="86" idx="0"/>
          </p:cNvCxnSpPr>
          <p:nvPr/>
        </p:nvCxnSpPr>
        <p:spPr>
          <a:xfrm>
            <a:off x="6964149" y="4770944"/>
            <a:ext cx="433853" cy="306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FFB5400-9BFC-8CE3-1505-BED10B9D4A0D}"/>
              </a:ext>
            </a:extLst>
          </p:cNvPr>
          <p:cNvGrpSpPr/>
          <p:nvPr/>
        </p:nvGrpSpPr>
        <p:grpSpPr>
          <a:xfrm>
            <a:off x="5428354" y="5077157"/>
            <a:ext cx="1118027" cy="472967"/>
            <a:chOff x="5157512" y="6223139"/>
            <a:chExt cx="1118027" cy="472967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AFFB0B86-8ACD-74F0-0589-E6A288C9D70A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4A8E743-F728-E30F-25B3-5C3544DD34E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EC14EDF-5E19-DC66-815D-14DFEC8FCC8A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5823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16C1581-B8EA-9D42-F49A-DD6DD4020A48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884E1DC-7B2E-74AC-A54E-4C297846A43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E3FB02A2-CEBF-6F7D-0D9A-5DF7F9FF6019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9E6C31-F488-1338-C9B6-3CAA4E6EBCE2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70880198-F7D2-864C-508F-9B8F3678F69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8E274ED8-70E7-07F7-78FE-0A48F91EE8DB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B07D2E03-5F8C-4005-B2B6-4EBE6FB5BBAE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DC35877D-C2A9-C2B8-C1C7-40D10991BBF3}"/>
              </a:ext>
            </a:extLst>
          </p:cNvPr>
          <p:cNvCxnSpPr>
            <a:cxnSpLocks/>
            <a:stCxn id="65" idx="4"/>
          </p:cNvCxnSpPr>
          <p:nvPr/>
        </p:nvCxnSpPr>
        <p:spPr>
          <a:xfrm flipH="1">
            <a:off x="5564944" y="5550124"/>
            <a:ext cx="153343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6493675F-11A3-6B8F-D0E6-49C998620789}"/>
              </a:ext>
            </a:extLst>
          </p:cNvPr>
          <p:cNvCxnSpPr>
            <a:cxnSpLocks/>
            <a:stCxn id="68" idx="4"/>
          </p:cNvCxnSpPr>
          <p:nvPr/>
        </p:nvCxnSpPr>
        <p:spPr>
          <a:xfrm>
            <a:off x="6250932" y="5550124"/>
            <a:ext cx="180572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62BC25A2-00FA-E01F-347C-A892117C8F16}"/>
              </a:ext>
            </a:extLst>
          </p:cNvPr>
          <p:cNvCxnSpPr>
            <a:cxnSpLocks/>
            <a:stCxn id="66" idx="4"/>
          </p:cNvCxnSpPr>
          <p:nvPr/>
        </p:nvCxnSpPr>
        <p:spPr>
          <a:xfrm flipH="1">
            <a:off x="5130845" y="5550124"/>
            <a:ext cx="320700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43842DC-9C33-5C7A-9DA5-ED4808B1DEF9}"/>
              </a:ext>
            </a:extLst>
          </p:cNvPr>
          <p:cNvCxnSpPr>
            <a:cxnSpLocks/>
            <a:stCxn id="67" idx="4"/>
          </p:cNvCxnSpPr>
          <p:nvPr/>
        </p:nvCxnSpPr>
        <p:spPr>
          <a:xfrm>
            <a:off x="5984190" y="5550124"/>
            <a:ext cx="46169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958B82B-6B72-D667-6988-DDEF3296B78B}"/>
              </a:ext>
            </a:extLst>
          </p:cNvPr>
          <p:cNvGrpSpPr/>
          <p:nvPr/>
        </p:nvGrpSpPr>
        <p:grpSpPr>
          <a:xfrm>
            <a:off x="6838988" y="5077157"/>
            <a:ext cx="1118027" cy="472967"/>
            <a:chOff x="5157512" y="6223139"/>
            <a:chExt cx="1118027" cy="472967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BDAC711-AB3F-3AA0-D78B-FD6AC4FA8E8F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strike="sngStrike" dirty="0"/>
                <a:t>8105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87E4D97-07AB-BAD0-6231-52F4DFF619F9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CD2D6534-1551-064F-4E9F-4E3BF4715AA7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86349F3-6AF0-A539-59C8-9CF7F19C287B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1CC0DE85-1A3F-4586-451A-13193AC23AA2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894E393-B7EC-D606-EAC7-AF94ECB06AF6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7807718-CC71-DEF5-E2FB-C060FAF3A43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C392C6FE-A5F3-31C5-E330-5EA286A4397D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C777A3AE-23D7-0A82-6766-38D965A749F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B46E05DA-FD86-914E-4EB5-076D9BF436EE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DCA7BFC4-3014-9044-BF60-9914AEB92473}"/>
              </a:ext>
            </a:extLst>
          </p:cNvPr>
          <p:cNvCxnSpPr>
            <a:cxnSpLocks/>
            <a:stCxn id="87" idx="4"/>
          </p:cNvCxnSpPr>
          <p:nvPr/>
        </p:nvCxnSpPr>
        <p:spPr>
          <a:xfrm flipH="1">
            <a:off x="7081913" y="5550124"/>
            <a:ext cx="47008" cy="340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84CB0A08-57C8-B30C-0B25-144A51B0536C}"/>
              </a:ext>
            </a:extLst>
          </p:cNvPr>
          <p:cNvCxnSpPr>
            <a:cxnSpLocks/>
            <a:stCxn id="88" idx="4"/>
          </p:cNvCxnSpPr>
          <p:nvPr/>
        </p:nvCxnSpPr>
        <p:spPr>
          <a:xfrm flipH="1">
            <a:off x="6752613" y="5550124"/>
            <a:ext cx="109566" cy="353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F046EAB8-9EC7-1E43-2775-DFC3937B1D7F}"/>
              </a:ext>
            </a:extLst>
          </p:cNvPr>
          <p:cNvCxnSpPr>
            <a:cxnSpLocks/>
            <a:stCxn id="89" idx="4"/>
          </p:cNvCxnSpPr>
          <p:nvPr/>
        </p:nvCxnSpPr>
        <p:spPr>
          <a:xfrm>
            <a:off x="7394824" y="5550124"/>
            <a:ext cx="51919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" name="Rectangle 161">
            <a:extLst>
              <a:ext uri="{FF2B5EF4-FFF2-40B4-BE49-F238E27FC236}">
                <a16:creationId xmlns:a16="http://schemas.microsoft.com/office/drawing/2014/main" id="{9F8B86F6-2599-6A69-67B4-9B4C53CDF663}"/>
              </a:ext>
            </a:extLst>
          </p:cNvPr>
          <p:cNvSpPr/>
          <p:nvPr/>
        </p:nvSpPr>
        <p:spPr>
          <a:xfrm>
            <a:off x="9620277" y="5081048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B9DF238D-D098-2F6C-C334-F4463AB4B5FC}"/>
              </a:ext>
            </a:extLst>
          </p:cNvPr>
          <p:cNvCxnSpPr>
            <a:cxnSpLocks/>
            <a:endCxn id="202" idx="0"/>
          </p:cNvCxnSpPr>
          <p:nvPr/>
        </p:nvCxnSpPr>
        <p:spPr>
          <a:xfrm>
            <a:off x="10579369" y="4773786"/>
            <a:ext cx="427233" cy="30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Rectangle 163">
            <a:extLst>
              <a:ext uri="{FF2B5EF4-FFF2-40B4-BE49-F238E27FC236}">
                <a16:creationId xmlns:a16="http://schemas.microsoft.com/office/drawing/2014/main" id="{5E501C8C-3681-82E5-6E5C-D05519BF13B5}"/>
              </a:ext>
            </a:extLst>
          </p:cNvPr>
          <p:cNvSpPr/>
          <p:nvPr/>
        </p:nvSpPr>
        <p:spPr>
          <a:xfrm>
            <a:off x="10341235" y="429969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453711E-DDC5-F83B-5EB8-0191E15F0A48}"/>
              </a:ext>
            </a:extLst>
          </p:cNvPr>
          <p:cNvSpPr/>
          <p:nvPr/>
        </p:nvSpPr>
        <p:spPr>
          <a:xfrm>
            <a:off x="10493869" y="5080313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863D847F-DE91-9442-1CD8-3BC6044D883B}"/>
              </a:ext>
            </a:extLst>
          </p:cNvPr>
          <p:cNvCxnSpPr>
            <a:cxnSpLocks/>
            <a:stCxn id="173" idx="3"/>
            <a:endCxn id="187" idx="0"/>
          </p:cNvCxnSpPr>
          <p:nvPr/>
        </p:nvCxnSpPr>
        <p:spPr>
          <a:xfrm flipH="1">
            <a:off x="95959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3E3315D6-F54C-647B-1520-1324108767BC}"/>
              </a:ext>
            </a:extLst>
          </p:cNvPr>
          <p:cNvGrpSpPr/>
          <p:nvPr/>
        </p:nvGrpSpPr>
        <p:grpSpPr>
          <a:xfrm>
            <a:off x="10016913" y="4297977"/>
            <a:ext cx="1118027" cy="472967"/>
            <a:chOff x="5157512" y="6223139"/>
            <a:chExt cx="1118027" cy="472967"/>
          </a:xfrm>
        </p:grpSpPr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F5A06845-BB17-9BCB-EC69-9F966A833DD1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3460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8E4D6967-05AA-21ED-B563-B8E92C78E14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5823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F58A545F-9FB9-8452-88C4-422CA21472BD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</a:p>
          </p:txBody>
        </p:sp>
        <p:sp>
          <p:nvSpPr>
            <p:cNvPr id="171" name="TextBox 170">
              <a:extLst>
                <a:ext uri="{FF2B5EF4-FFF2-40B4-BE49-F238E27FC236}">
                  <a16:creationId xmlns:a16="http://schemas.microsoft.com/office/drawing/2014/main" id="{176D90B6-0551-3414-3B69-B9914FA60598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FB399E64-984A-B3F5-0E2D-0ABFB57E31F6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E908F992-B172-E8CA-2234-436BC8F895DA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273275DE-FBD3-EA48-62AC-568A9D744847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C2AF74F3-48DB-E542-832D-9673828D13E5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E465C37-C477-6F00-339C-9F8DB0C548BE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E1EE82CF-21DD-6665-6497-8960A3D19A4F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709C9CC3-2445-D011-3011-D463358D6834}"/>
              </a:ext>
            </a:extLst>
          </p:cNvPr>
          <p:cNvCxnSpPr>
            <a:cxnSpLocks/>
            <a:stCxn id="173" idx="3"/>
            <a:endCxn id="187" idx="0"/>
          </p:cNvCxnSpPr>
          <p:nvPr/>
        </p:nvCxnSpPr>
        <p:spPr>
          <a:xfrm flipH="1">
            <a:off x="95959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927DEA8B-9466-71FA-C774-E005BC3FE6F6}"/>
              </a:ext>
            </a:extLst>
          </p:cNvPr>
          <p:cNvCxnSpPr>
            <a:cxnSpLocks/>
            <a:stCxn id="176" idx="4"/>
          </p:cNvCxnSpPr>
          <p:nvPr/>
        </p:nvCxnSpPr>
        <p:spPr>
          <a:xfrm>
            <a:off x="10839491" y="4770944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0CC15B48-D3B2-AC30-5E78-1E45DBF4CE1F}"/>
              </a:ext>
            </a:extLst>
          </p:cNvPr>
          <p:cNvCxnSpPr>
            <a:cxnSpLocks/>
            <a:stCxn id="174" idx="4"/>
          </p:cNvCxnSpPr>
          <p:nvPr/>
        </p:nvCxnSpPr>
        <p:spPr>
          <a:xfrm flipH="1">
            <a:off x="8813989" y="4770944"/>
            <a:ext cx="1226115" cy="326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E631C262-D433-771A-A161-25FE5DBE018D}"/>
              </a:ext>
            </a:extLst>
          </p:cNvPr>
          <p:cNvCxnSpPr>
            <a:cxnSpLocks/>
            <a:stCxn id="175" idx="4"/>
            <a:endCxn id="202" idx="0"/>
          </p:cNvCxnSpPr>
          <p:nvPr/>
        </p:nvCxnSpPr>
        <p:spPr>
          <a:xfrm>
            <a:off x="10572749" y="4770944"/>
            <a:ext cx="433853" cy="306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2" name="Group 181">
            <a:extLst>
              <a:ext uri="{FF2B5EF4-FFF2-40B4-BE49-F238E27FC236}">
                <a16:creationId xmlns:a16="http://schemas.microsoft.com/office/drawing/2014/main" id="{A78F1670-F792-B0DB-4639-2511538EF8D6}"/>
              </a:ext>
            </a:extLst>
          </p:cNvPr>
          <p:cNvGrpSpPr/>
          <p:nvPr/>
        </p:nvGrpSpPr>
        <p:grpSpPr>
          <a:xfrm>
            <a:off x="9036954" y="5077157"/>
            <a:ext cx="1118027" cy="472967"/>
            <a:chOff x="5157512" y="6223139"/>
            <a:chExt cx="1118027" cy="472967"/>
          </a:xfrm>
        </p:grpSpPr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D6DDE3AE-8273-7E07-3BA0-9FEA69451099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</a:p>
          </p:txBody>
        </p:sp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1512E047-9442-947A-1D12-E46BE4CBE0A8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CD152A5E-F6EB-8CD0-E23A-EEC6D4E4BBEE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2CD46651-B82D-5748-18B4-497771C08FD8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DFDA432A-5303-21B5-42C8-814CF0CD21E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3FF3D1A6-C29A-85CC-96A3-AF1B299CF3C4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BBAE183A-5B78-CD0D-5B61-F25EE7F4910F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0" name="Oval 189">
              <a:extLst>
                <a:ext uri="{FF2B5EF4-FFF2-40B4-BE49-F238E27FC236}">
                  <a16:creationId xmlns:a16="http://schemas.microsoft.com/office/drawing/2014/main" id="{E1982A6A-1DB0-86A7-A00F-CBE0F854B486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AD9C2028-1A44-8068-7D0A-483ABF153C13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5B2578F8-2630-A03D-76F3-B488C76DA17D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B7FFDFED-E1F7-6CAB-6FFB-B3D27A1F8BD9}"/>
              </a:ext>
            </a:extLst>
          </p:cNvPr>
          <p:cNvCxnSpPr>
            <a:cxnSpLocks/>
            <a:stCxn id="188" idx="4"/>
          </p:cNvCxnSpPr>
          <p:nvPr/>
        </p:nvCxnSpPr>
        <p:spPr>
          <a:xfrm flipH="1">
            <a:off x="9173544" y="5550124"/>
            <a:ext cx="153343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Arrow Connector 194">
            <a:extLst>
              <a:ext uri="{FF2B5EF4-FFF2-40B4-BE49-F238E27FC236}">
                <a16:creationId xmlns:a16="http://schemas.microsoft.com/office/drawing/2014/main" id="{EF52330A-A104-37C4-24B7-52F210AB0D7C}"/>
              </a:ext>
            </a:extLst>
          </p:cNvPr>
          <p:cNvCxnSpPr>
            <a:cxnSpLocks/>
            <a:stCxn id="189" idx="4"/>
          </p:cNvCxnSpPr>
          <p:nvPr/>
        </p:nvCxnSpPr>
        <p:spPr>
          <a:xfrm flipH="1">
            <a:off x="8739445" y="5550124"/>
            <a:ext cx="320700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Arrow Connector 195">
            <a:extLst>
              <a:ext uri="{FF2B5EF4-FFF2-40B4-BE49-F238E27FC236}">
                <a16:creationId xmlns:a16="http://schemas.microsoft.com/office/drawing/2014/main" id="{D024AE3C-BD75-A316-8C80-8DF3802F2E2A}"/>
              </a:ext>
            </a:extLst>
          </p:cNvPr>
          <p:cNvCxnSpPr>
            <a:cxnSpLocks/>
            <a:stCxn id="190" idx="4"/>
          </p:cNvCxnSpPr>
          <p:nvPr/>
        </p:nvCxnSpPr>
        <p:spPr>
          <a:xfrm>
            <a:off x="9592790" y="5550124"/>
            <a:ext cx="46169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6A397A4-CC5C-5497-9ACB-F20FBCD65CEF}"/>
              </a:ext>
            </a:extLst>
          </p:cNvPr>
          <p:cNvGrpSpPr/>
          <p:nvPr/>
        </p:nvGrpSpPr>
        <p:grpSpPr>
          <a:xfrm>
            <a:off x="10447588" y="5071597"/>
            <a:ext cx="1118027" cy="478527"/>
            <a:chOff x="5157512" y="6217579"/>
            <a:chExt cx="1118027" cy="478527"/>
          </a:xfrm>
        </p:grpSpPr>
        <p:sp>
          <p:nvSpPr>
            <p:cNvPr id="198" name="TextBox 197">
              <a:extLst>
                <a:ext uri="{FF2B5EF4-FFF2-40B4-BE49-F238E27FC236}">
                  <a16:creationId xmlns:a16="http://schemas.microsoft.com/office/drawing/2014/main" id="{2C702277-F6D6-97C2-315B-C1719F2D573C}"/>
                </a:ext>
              </a:extLst>
            </p:cNvPr>
            <p:cNvSpPr txBox="1"/>
            <p:nvPr/>
          </p:nvSpPr>
          <p:spPr>
            <a:xfrm>
              <a:off x="5203787" y="6217579"/>
              <a:ext cx="225126" cy="4578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99" name="TextBox 198">
              <a:extLst>
                <a:ext uri="{FF2B5EF4-FFF2-40B4-BE49-F238E27FC236}">
                  <a16:creationId xmlns:a16="http://schemas.microsoft.com/office/drawing/2014/main" id="{1543526C-7D4D-D9BF-8D07-7DBFC7972DEE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200" name="TextBox 199">
              <a:extLst>
                <a:ext uri="{FF2B5EF4-FFF2-40B4-BE49-F238E27FC236}">
                  <a16:creationId xmlns:a16="http://schemas.microsoft.com/office/drawing/2014/main" id="{CA3DB53E-080B-B220-9151-FD0937A90B00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29BFBFC7-F8F5-50AB-3EC1-6284B13A2255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2A446E5-BB8B-D73E-D097-8CC75A4AE25D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3" name="Oval 202">
              <a:extLst>
                <a:ext uri="{FF2B5EF4-FFF2-40B4-BE49-F238E27FC236}">
                  <a16:creationId xmlns:a16="http://schemas.microsoft.com/office/drawing/2014/main" id="{1D174F9B-192A-F137-F0C8-2C309037FBD7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4" name="Oval 203">
              <a:extLst>
                <a:ext uri="{FF2B5EF4-FFF2-40B4-BE49-F238E27FC236}">
                  <a16:creationId xmlns:a16="http://schemas.microsoft.com/office/drawing/2014/main" id="{A5EF6800-B332-9CB8-0380-2AFDDC53C16E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379387CA-1E61-04FC-F573-2D44CC7C70E2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B56E3B79-9771-93C6-5219-C829335D9436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338F4519-2A7C-554C-3EDC-A61C640803ED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208" name="Straight Arrow Connector 207">
            <a:extLst>
              <a:ext uri="{FF2B5EF4-FFF2-40B4-BE49-F238E27FC236}">
                <a16:creationId xmlns:a16="http://schemas.microsoft.com/office/drawing/2014/main" id="{F1E8CF70-C8A5-2B1E-DCC3-7B475EA4294B}"/>
              </a:ext>
            </a:extLst>
          </p:cNvPr>
          <p:cNvCxnSpPr>
            <a:cxnSpLocks/>
            <a:stCxn id="203" idx="4"/>
          </p:cNvCxnSpPr>
          <p:nvPr/>
        </p:nvCxnSpPr>
        <p:spPr>
          <a:xfrm flipH="1">
            <a:off x="10690513" y="5550124"/>
            <a:ext cx="47008" cy="340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B3E5403E-510F-6844-BD97-4CAED6962D47}"/>
              </a:ext>
            </a:extLst>
          </p:cNvPr>
          <p:cNvCxnSpPr>
            <a:cxnSpLocks/>
            <a:stCxn id="204" idx="4"/>
          </p:cNvCxnSpPr>
          <p:nvPr/>
        </p:nvCxnSpPr>
        <p:spPr>
          <a:xfrm flipH="1">
            <a:off x="10361213" y="5550124"/>
            <a:ext cx="109566" cy="353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66A7E3F5-B07B-36DD-74CB-B17CF61EA0DB}"/>
              </a:ext>
            </a:extLst>
          </p:cNvPr>
          <p:cNvCxnSpPr>
            <a:cxnSpLocks/>
            <a:stCxn id="205" idx="4"/>
          </p:cNvCxnSpPr>
          <p:nvPr/>
        </p:nvCxnSpPr>
        <p:spPr>
          <a:xfrm>
            <a:off x="11003424" y="5550124"/>
            <a:ext cx="51919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0B00766F-26FA-7C42-AC79-ABB17C191E86}"/>
              </a:ext>
            </a:extLst>
          </p:cNvPr>
          <p:cNvCxnSpPr>
            <a:cxnSpLocks/>
            <a:stCxn id="68" idx="4"/>
          </p:cNvCxnSpPr>
          <p:nvPr/>
        </p:nvCxnSpPr>
        <p:spPr>
          <a:xfrm>
            <a:off x="6250932" y="5550124"/>
            <a:ext cx="180095" cy="3540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Straight Arrow Connector 213">
            <a:extLst>
              <a:ext uri="{FF2B5EF4-FFF2-40B4-BE49-F238E27FC236}">
                <a16:creationId xmlns:a16="http://schemas.microsoft.com/office/drawing/2014/main" id="{204160E7-A528-F0AF-D786-4B5AF37123DD}"/>
              </a:ext>
            </a:extLst>
          </p:cNvPr>
          <p:cNvCxnSpPr>
            <a:cxnSpLocks/>
            <a:stCxn id="204" idx="4"/>
          </p:cNvCxnSpPr>
          <p:nvPr/>
        </p:nvCxnSpPr>
        <p:spPr>
          <a:xfrm flipH="1">
            <a:off x="10361213" y="5550124"/>
            <a:ext cx="109566" cy="352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Straight Arrow Connector 216">
            <a:extLst>
              <a:ext uri="{FF2B5EF4-FFF2-40B4-BE49-F238E27FC236}">
                <a16:creationId xmlns:a16="http://schemas.microsoft.com/office/drawing/2014/main" id="{D1704ABD-5E8C-B613-689E-E54E9671DD7A}"/>
              </a:ext>
            </a:extLst>
          </p:cNvPr>
          <p:cNvCxnSpPr>
            <a:cxnSpLocks/>
            <a:stCxn id="87" idx="4"/>
          </p:cNvCxnSpPr>
          <p:nvPr/>
        </p:nvCxnSpPr>
        <p:spPr>
          <a:xfrm flipH="1">
            <a:off x="7081913" y="5550124"/>
            <a:ext cx="47008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0D6FA93D-CF71-31B7-54AD-244730EE9617}"/>
              </a:ext>
            </a:extLst>
          </p:cNvPr>
          <p:cNvCxnSpPr>
            <a:cxnSpLocks/>
            <a:stCxn id="88" idx="4"/>
          </p:cNvCxnSpPr>
          <p:nvPr/>
        </p:nvCxnSpPr>
        <p:spPr>
          <a:xfrm flipH="1">
            <a:off x="6752136" y="5550124"/>
            <a:ext cx="110043" cy="355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7030A0">
                <a:alpha val="5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197397E2-B584-A168-F697-9223EF9F78BA}"/>
              </a:ext>
            </a:extLst>
          </p:cNvPr>
          <p:cNvCxnSpPr>
            <a:cxnSpLocks/>
            <a:stCxn id="203" idx="4"/>
          </p:cNvCxnSpPr>
          <p:nvPr/>
        </p:nvCxnSpPr>
        <p:spPr>
          <a:xfrm flipH="1">
            <a:off x="10690513" y="5550124"/>
            <a:ext cx="47008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7030A0">
                <a:alpha val="5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ight Arrow 227">
            <a:extLst>
              <a:ext uri="{FF2B5EF4-FFF2-40B4-BE49-F238E27FC236}">
                <a16:creationId xmlns:a16="http://schemas.microsoft.com/office/drawing/2014/main" id="{FA41401E-640B-0076-78DD-CED85ECF2AF7}"/>
              </a:ext>
            </a:extLst>
          </p:cNvPr>
          <p:cNvSpPr/>
          <p:nvPr/>
        </p:nvSpPr>
        <p:spPr>
          <a:xfrm>
            <a:off x="8356600" y="4770944"/>
            <a:ext cx="382845" cy="56305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8270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0" animBg="1"/>
      <p:bldP spid="164" grpId="0" animBg="1"/>
      <p:bldP spid="165" grpId="0" animBg="1"/>
      <p:bldP spid="22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-Baum: Löschen – Indexeintrag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Löschen von einem Indexeintrag mit Schlüssel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Knoten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de-DE" dirty="0"/>
                  <a:t>ähnlich zu vorher):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genügend Einträge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dann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einfach löschen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Sonst: (Umverteilen oder verschmelzen)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Wenn Nachbarknoten genügend Einträge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umverteilen:</a:t>
                </a:r>
              </a:p>
              <a:p>
                <a:pPr lvl="3"/>
                <a:r>
                  <a:rPr lang="de-DE" dirty="0"/>
                  <a:t>Rotiere Eintrag über den Elternknoten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Sonst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 der Nachbarknoten):</a:t>
                </a:r>
              </a:p>
              <a:p>
                <a:pPr lvl="3"/>
                <a:r>
                  <a:rPr lang="de-DE" dirty="0"/>
                  <a:t>Verschmelze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Nachbarknoten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Ziehe Schlüssel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der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 dirty="0"/>
                  <a:t> getrennt hat, </a:t>
                </a:r>
                <a:br>
                  <a:rPr lang="de-DE" dirty="0"/>
                </a:br>
                <a:r>
                  <a:rPr lang="de-DE" dirty="0"/>
                  <a:t>in den verschmolzenen Knoten</a:t>
                </a:r>
              </a:p>
              <a:p>
                <a:pPr lvl="3"/>
                <a:r>
                  <a:rPr lang="de-DE" dirty="0"/>
                  <a:t>Lösche Indexeintrag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in Elternknoten</a:t>
                </a:r>
                <a:br>
                  <a:rPr lang="de-DE" dirty="0"/>
                </a:br>
                <a:r>
                  <a:rPr lang="de-DE" dirty="0"/>
                  <a:t>(rekursiver Aufruf)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73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0FC375-40A4-BDFF-73A4-676270040F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1F6CF3-C401-1159-6B94-DF3E88513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BA22F1-8389-90FB-973E-82C7A818A967}"/>
              </a:ext>
            </a:extLst>
          </p:cNvPr>
          <p:cNvCxnSpPr>
            <a:cxnSpLocks/>
            <a:endCxn id="61" idx="0"/>
          </p:cNvCxnSpPr>
          <p:nvPr/>
        </p:nvCxnSpPr>
        <p:spPr>
          <a:xfrm>
            <a:off x="6970769" y="4773786"/>
            <a:ext cx="427233" cy="3033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E667F95E-FA61-8522-DB45-107106339C83}"/>
              </a:ext>
            </a:extLst>
          </p:cNvPr>
          <p:cNvSpPr/>
          <p:nvPr/>
        </p:nvSpPr>
        <p:spPr>
          <a:xfrm>
            <a:off x="6732635" y="4299699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EAADC3-C641-DFFE-7D7D-560B531C6B6A}"/>
              </a:ext>
            </a:extLst>
          </p:cNvPr>
          <p:cNvSpPr/>
          <p:nvPr/>
        </p:nvSpPr>
        <p:spPr>
          <a:xfrm>
            <a:off x="6885269" y="5080313"/>
            <a:ext cx="219734" cy="45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909DDF4-535F-3993-A5F8-00E136D0C078}"/>
              </a:ext>
            </a:extLst>
          </p:cNvPr>
          <p:cNvCxnSpPr>
            <a:cxnSpLocks/>
            <a:stCxn id="18" idx="3"/>
            <a:endCxn id="32" idx="0"/>
          </p:cNvCxnSpPr>
          <p:nvPr/>
        </p:nvCxnSpPr>
        <p:spPr>
          <a:xfrm flipH="1">
            <a:off x="59873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E485E45-07EC-E1B9-A5ED-5536E68B96C5}"/>
              </a:ext>
            </a:extLst>
          </p:cNvPr>
          <p:cNvGrpSpPr/>
          <p:nvPr/>
        </p:nvGrpSpPr>
        <p:grpSpPr>
          <a:xfrm>
            <a:off x="6408313" y="4297977"/>
            <a:ext cx="1118027" cy="472967"/>
            <a:chOff x="5157512" y="6223139"/>
            <a:chExt cx="1118027" cy="47296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45D908-D230-438F-D6BE-D0966C2CCE9D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3460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C93118C-56B6-B17F-1DE3-18A0BB8F0441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204609-83AD-AD10-CA66-02E8CB9846F2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87A864A-0233-0710-A7E4-A79F00C6E2C8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055F988-F40A-C185-1E72-066CAB4E0FB7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71F6AF-43B8-850D-1C01-9AD21113B22B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BD9BDBDD-668E-9F1B-D015-897BCB626CEC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0370DFB-112C-7A2C-1D80-A1614B7FA929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FC7AB8E-2562-5334-B970-33B43D821E8D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AF7D352-FD06-7213-2F40-72FECDD2146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8019F7A-0634-4AC4-3EA2-C1E03383C96C}"/>
              </a:ext>
            </a:extLst>
          </p:cNvPr>
          <p:cNvCxnSpPr>
            <a:cxnSpLocks/>
            <a:stCxn id="18" idx="3"/>
            <a:endCxn id="32" idx="0"/>
          </p:cNvCxnSpPr>
          <p:nvPr/>
        </p:nvCxnSpPr>
        <p:spPr>
          <a:xfrm flipH="1">
            <a:off x="59873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5D2598D-ADEC-6A9A-1435-27DF72674977}"/>
              </a:ext>
            </a:extLst>
          </p:cNvPr>
          <p:cNvCxnSpPr>
            <a:cxnSpLocks/>
            <a:stCxn id="21" idx="4"/>
          </p:cNvCxnSpPr>
          <p:nvPr/>
        </p:nvCxnSpPr>
        <p:spPr>
          <a:xfrm>
            <a:off x="7230891" y="4770944"/>
            <a:ext cx="992184" cy="3072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DFE0C48-2236-A39F-6103-F731BB9AF14F}"/>
              </a:ext>
            </a:extLst>
          </p:cNvPr>
          <p:cNvCxnSpPr>
            <a:cxnSpLocks/>
            <a:stCxn id="19" idx="4"/>
          </p:cNvCxnSpPr>
          <p:nvPr/>
        </p:nvCxnSpPr>
        <p:spPr>
          <a:xfrm flipH="1">
            <a:off x="5225007" y="4770944"/>
            <a:ext cx="1206497" cy="3202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35C90C7-940B-DC0E-C166-636DD076BF3F}"/>
              </a:ext>
            </a:extLst>
          </p:cNvPr>
          <p:cNvCxnSpPr>
            <a:cxnSpLocks/>
            <a:stCxn id="20" idx="4"/>
            <a:endCxn id="61" idx="0"/>
          </p:cNvCxnSpPr>
          <p:nvPr/>
        </p:nvCxnSpPr>
        <p:spPr>
          <a:xfrm>
            <a:off x="6964149" y="4770944"/>
            <a:ext cx="433853" cy="3062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EF40E30-A52B-CA51-A52D-070A0451647B}"/>
              </a:ext>
            </a:extLst>
          </p:cNvPr>
          <p:cNvGrpSpPr/>
          <p:nvPr/>
        </p:nvGrpSpPr>
        <p:grpSpPr>
          <a:xfrm>
            <a:off x="5428354" y="5077157"/>
            <a:ext cx="1118027" cy="472967"/>
            <a:chOff x="5157512" y="6223139"/>
            <a:chExt cx="1118027" cy="47296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C3CD55E-4097-B2C1-5A45-1B32D3953FC0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51F568D-F656-77F6-EFB2-D6E4FA5E649B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90534EA-EA10-B57F-F1A7-45BAF2CE686E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2444D27-9093-4E7A-03A5-58861EBE7FF1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AA739F-7BDC-6D63-84A9-42E9DD036635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1B80D56F-DAE7-63B3-A6C1-7F3AC51C91A0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DFF0E7CF-86DA-C01C-23D0-209B29A13B88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0B67977-0B66-5D76-D1FC-6AFC6EBC1E7E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45ECBDB-DB58-3B88-12BF-D15F20E9A871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43DF183-8BDE-15CA-2B5B-A77240EAC790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165638B-45ED-F28A-BA87-670FB55EA5CF}"/>
              </a:ext>
            </a:extLst>
          </p:cNvPr>
          <p:cNvCxnSpPr>
            <a:cxnSpLocks/>
            <a:stCxn id="33" idx="4"/>
          </p:cNvCxnSpPr>
          <p:nvPr/>
        </p:nvCxnSpPr>
        <p:spPr>
          <a:xfrm flipH="1">
            <a:off x="5564944" y="5550124"/>
            <a:ext cx="153343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E4A030D-F48A-A08A-E349-E320AC9EAD51}"/>
              </a:ext>
            </a:extLst>
          </p:cNvPr>
          <p:cNvCxnSpPr>
            <a:cxnSpLocks/>
            <a:stCxn id="34" idx="4"/>
          </p:cNvCxnSpPr>
          <p:nvPr/>
        </p:nvCxnSpPr>
        <p:spPr>
          <a:xfrm flipH="1">
            <a:off x="5130845" y="5550124"/>
            <a:ext cx="320700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7908F83B-4CFF-0E9D-A4BC-A771C1DCA24E}"/>
              </a:ext>
            </a:extLst>
          </p:cNvPr>
          <p:cNvCxnSpPr>
            <a:cxnSpLocks/>
            <a:stCxn id="35" idx="4"/>
          </p:cNvCxnSpPr>
          <p:nvPr/>
        </p:nvCxnSpPr>
        <p:spPr>
          <a:xfrm>
            <a:off x="5984190" y="5550124"/>
            <a:ext cx="46169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F6D39A-614C-EFD7-CD9A-441EF8A40A5F}"/>
              </a:ext>
            </a:extLst>
          </p:cNvPr>
          <p:cNvGrpSpPr/>
          <p:nvPr/>
        </p:nvGrpSpPr>
        <p:grpSpPr>
          <a:xfrm>
            <a:off x="6838988" y="5077157"/>
            <a:ext cx="1118027" cy="472967"/>
            <a:chOff x="5157512" y="6223139"/>
            <a:chExt cx="1118027" cy="472967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D3E4B88-F2C2-FC0D-5ABF-90606D3A50BB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strike="sngStrike" dirty="0"/>
                <a:t>8105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F26D2F7-6A39-5A71-10F8-A43A1F541723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17AB2A4-CAFF-6577-42BC-1500AEB0543C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243832BD-A88E-2536-B90A-8B7604D57A5F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2122534-DDDE-1D8C-BC89-F1AAA2A3C36F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85DCD72-D26B-1800-B64D-D38C5CE39A7D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75C5489C-AB03-4415-3F11-CA90219C0079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C97315BF-5418-08CD-E807-3322F234DF28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92BA670-D704-2456-CE9D-F4661303D81C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F169EA3-AA58-084E-8FB3-A8AC6A5348BB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9018616A-BD12-0887-4B73-F31C8740ADFC}"/>
              </a:ext>
            </a:extLst>
          </p:cNvPr>
          <p:cNvCxnSpPr>
            <a:cxnSpLocks/>
            <a:stCxn id="62" idx="4"/>
          </p:cNvCxnSpPr>
          <p:nvPr/>
        </p:nvCxnSpPr>
        <p:spPr>
          <a:xfrm flipH="1">
            <a:off x="7081913" y="5550124"/>
            <a:ext cx="47008" cy="3407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CA8B9CB1-7D1C-7419-43DB-49E4BB2224E0}"/>
              </a:ext>
            </a:extLst>
          </p:cNvPr>
          <p:cNvCxnSpPr>
            <a:cxnSpLocks/>
            <a:stCxn id="63" idx="4"/>
          </p:cNvCxnSpPr>
          <p:nvPr/>
        </p:nvCxnSpPr>
        <p:spPr>
          <a:xfrm flipH="1">
            <a:off x="6752613" y="5550124"/>
            <a:ext cx="109566" cy="353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5F4DDEB4-B706-F8D4-FF41-20A5165BBE42}"/>
              </a:ext>
            </a:extLst>
          </p:cNvPr>
          <p:cNvCxnSpPr>
            <a:cxnSpLocks/>
            <a:stCxn id="64" idx="4"/>
          </p:cNvCxnSpPr>
          <p:nvPr/>
        </p:nvCxnSpPr>
        <p:spPr>
          <a:xfrm>
            <a:off x="7394824" y="5550124"/>
            <a:ext cx="51919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7224FD9B-94D5-C302-A833-0D18D2393C56}"/>
              </a:ext>
            </a:extLst>
          </p:cNvPr>
          <p:cNvSpPr/>
          <p:nvPr/>
        </p:nvSpPr>
        <p:spPr>
          <a:xfrm>
            <a:off x="9620277" y="5081048"/>
            <a:ext cx="219734" cy="450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97425EE-8728-A516-976B-0B183F05492E}"/>
              </a:ext>
            </a:extLst>
          </p:cNvPr>
          <p:cNvCxnSpPr>
            <a:cxnSpLocks/>
            <a:stCxn id="81" idx="3"/>
            <a:endCxn id="95" idx="0"/>
          </p:cNvCxnSpPr>
          <p:nvPr/>
        </p:nvCxnSpPr>
        <p:spPr>
          <a:xfrm flipH="1">
            <a:off x="95959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FFC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E93C04C-FFEC-8AFF-F7ED-CD6D29630B85}"/>
              </a:ext>
            </a:extLst>
          </p:cNvPr>
          <p:cNvGrpSpPr/>
          <p:nvPr/>
        </p:nvGrpSpPr>
        <p:grpSpPr>
          <a:xfrm>
            <a:off x="10016913" y="4297977"/>
            <a:ext cx="1118027" cy="472967"/>
            <a:chOff x="5157512" y="6223139"/>
            <a:chExt cx="1118027" cy="472967"/>
          </a:xfrm>
        </p:grpSpPr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7AECABB-9C3E-424C-6893-96B49DBE725E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3460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8F59B189-7842-9EF6-CDEF-C4AB3FA5FE9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8500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27EE20-174B-6CB4-9E54-50AAB9FBA4CC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4850CCC2-5A7C-5F53-CA69-F50EB4702A31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de-DE" sz="1400" dirty="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6C92E7E-5FE0-CD91-B783-B00BE9566379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4989CD22-0147-B138-0C95-9F3AD3ABA64B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691C0449-B45C-F4A3-10A1-64C67FB9726E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15F3EFB3-B190-275D-2A75-9B27FF501EDB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FECDEEA9-E051-E585-FDDC-F41D6EA591C5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CDE756F-FE8E-AF77-0943-F79A66E35493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D78B3950-B04F-9080-9FD5-6948FB0A6ADF}"/>
              </a:ext>
            </a:extLst>
          </p:cNvPr>
          <p:cNvCxnSpPr>
            <a:cxnSpLocks/>
            <a:stCxn id="81" idx="3"/>
            <a:endCxn id="95" idx="0"/>
          </p:cNvCxnSpPr>
          <p:nvPr/>
        </p:nvCxnSpPr>
        <p:spPr>
          <a:xfrm flipH="1">
            <a:off x="9595968" y="4764249"/>
            <a:ext cx="694554" cy="3129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4C56BFF6-AA9A-072E-29A3-E3C1DAC54A18}"/>
              </a:ext>
            </a:extLst>
          </p:cNvPr>
          <p:cNvCxnSpPr>
            <a:cxnSpLocks/>
            <a:stCxn id="82" idx="4"/>
          </p:cNvCxnSpPr>
          <p:nvPr/>
        </p:nvCxnSpPr>
        <p:spPr>
          <a:xfrm flipH="1">
            <a:off x="8813989" y="4770944"/>
            <a:ext cx="1226115" cy="326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oup 89">
            <a:extLst>
              <a:ext uri="{FF2B5EF4-FFF2-40B4-BE49-F238E27FC236}">
                <a16:creationId xmlns:a16="http://schemas.microsoft.com/office/drawing/2014/main" id="{0386570A-680B-4759-E16A-372CAD870B98}"/>
              </a:ext>
            </a:extLst>
          </p:cNvPr>
          <p:cNvGrpSpPr/>
          <p:nvPr/>
        </p:nvGrpSpPr>
        <p:grpSpPr>
          <a:xfrm>
            <a:off x="9036954" y="5077157"/>
            <a:ext cx="1118027" cy="472967"/>
            <a:chOff x="5157512" y="6223139"/>
            <a:chExt cx="1118027" cy="472967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864D400-0C28-FBD6-10F5-AF475E8A40AB}"/>
                </a:ext>
              </a:extLst>
            </p:cNvPr>
            <p:cNvSpPr txBox="1"/>
            <p:nvPr/>
          </p:nvSpPr>
          <p:spPr>
            <a:xfrm>
              <a:off x="5203787" y="6225397"/>
              <a:ext cx="225126" cy="450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none" l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4222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14B3608-8F48-39E9-E6FE-5654FBBEC3BF}"/>
                </a:ext>
              </a:extLst>
            </p:cNvPr>
            <p:cNvSpPr txBox="1"/>
            <p:nvPr/>
          </p:nvSpPr>
          <p:spPr>
            <a:xfrm>
              <a:off x="5470529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5012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C099EAC-3832-2B4D-9955-95F2EDD1A13F}"/>
                </a:ext>
              </a:extLst>
            </p:cNvPr>
            <p:cNvSpPr txBox="1"/>
            <p:nvPr/>
          </p:nvSpPr>
          <p:spPr>
            <a:xfrm>
              <a:off x="5737271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6423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09F16A94-1140-6CCB-2E11-A3FFAEBD4AAC}"/>
                </a:ext>
              </a:extLst>
            </p:cNvPr>
            <p:cNvSpPr txBox="1"/>
            <p:nvPr/>
          </p:nvSpPr>
          <p:spPr>
            <a:xfrm>
              <a:off x="6004012" y="6223139"/>
              <a:ext cx="225126" cy="4514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vert="vert270" wrap="square" lIns="0" tIns="0" rIns="0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de-DE" sz="1400" dirty="0"/>
                <a:t>8280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D88B831E-BE5F-2656-FE71-3748CCF9B2AC}"/>
                </a:ext>
              </a:extLst>
            </p:cNvPr>
            <p:cNvSpPr/>
            <p:nvPr/>
          </p:nvSpPr>
          <p:spPr>
            <a:xfrm>
              <a:off x="5157512" y="6223139"/>
              <a:ext cx="1118027" cy="451405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BC417448-557C-C877-1318-CAC3C13CF9A3}"/>
                </a:ext>
              </a:extLst>
            </p:cNvPr>
            <p:cNvSpPr/>
            <p:nvPr/>
          </p:nvSpPr>
          <p:spPr>
            <a:xfrm>
              <a:off x="5424360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C15D7573-23CF-D43E-55EC-A73DCB07AF04}"/>
                </a:ext>
              </a:extLst>
            </p:cNvPr>
            <p:cNvSpPr/>
            <p:nvPr/>
          </p:nvSpPr>
          <p:spPr>
            <a:xfrm>
              <a:off x="5157618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8674D699-7122-3909-539C-3E8184F60007}"/>
                </a:ext>
              </a:extLst>
            </p:cNvPr>
            <p:cNvSpPr/>
            <p:nvPr/>
          </p:nvSpPr>
          <p:spPr>
            <a:xfrm>
              <a:off x="5690263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7B32F87-06E7-07BC-7250-86396198B1C9}"/>
                </a:ext>
              </a:extLst>
            </p:cNvPr>
            <p:cNvSpPr/>
            <p:nvPr/>
          </p:nvSpPr>
          <p:spPr>
            <a:xfrm>
              <a:off x="5957005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13FECCA5-B560-FD9D-04DB-17095CF0791C}"/>
                </a:ext>
              </a:extLst>
            </p:cNvPr>
            <p:cNvSpPr/>
            <p:nvPr/>
          </p:nvSpPr>
          <p:spPr>
            <a:xfrm>
              <a:off x="6226139" y="6650387"/>
              <a:ext cx="46169" cy="4571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B80E0CA5-ECE4-4439-E339-A40A7D08C955}"/>
              </a:ext>
            </a:extLst>
          </p:cNvPr>
          <p:cNvCxnSpPr>
            <a:cxnSpLocks/>
            <a:stCxn id="96" idx="4"/>
          </p:cNvCxnSpPr>
          <p:nvPr/>
        </p:nvCxnSpPr>
        <p:spPr>
          <a:xfrm flipH="1">
            <a:off x="9173544" y="5550124"/>
            <a:ext cx="153343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FEE55B09-0702-8FFF-DD0C-E1FEE374F8C6}"/>
              </a:ext>
            </a:extLst>
          </p:cNvPr>
          <p:cNvCxnSpPr>
            <a:cxnSpLocks/>
            <a:stCxn id="97" idx="4"/>
          </p:cNvCxnSpPr>
          <p:nvPr/>
        </p:nvCxnSpPr>
        <p:spPr>
          <a:xfrm flipH="1">
            <a:off x="8739445" y="5550124"/>
            <a:ext cx="320700" cy="3411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7065F3A9-061D-21EE-5A50-806B3BD45278}"/>
              </a:ext>
            </a:extLst>
          </p:cNvPr>
          <p:cNvCxnSpPr>
            <a:cxnSpLocks/>
            <a:stCxn id="98" idx="4"/>
          </p:cNvCxnSpPr>
          <p:nvPr/>
        </p:nvCxnSpPr>
        <p:spPr>
          <a:xfrm>
            <a:off x="9592790" y="5550124"/>
            <a:ext cx="46169" cy="3544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092025CF-8555-EA30-CFE9-4DC4438BBEE3}"/>
              </a:ext>
            </a:extLst>
          </p:cNvPr>
          <p:cNvCxnSpPr>
            <a:cxnSpLocks/>
            <a:stCxn id="83" idx="4"/>
          </p:cNvCxnSpPr>
          <p:nvPr/>
        </p:nvCxnSpPr>
        <p:spPr>
          <a:xfrm>
            <a:off x="10572749" y="4770944"/>
            <a:ext cx="796370" cy="326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2EC7CF2-2BD9-88EB-6F30-E24DDD438755}"/>
              </a:ext>
            </a:extLst>
          </p:cNvPr>
          <p:cNvCxnSpPr>
            <a:cxnSpLocks/>
          </p:cNvCxnSpPr>
          <p:nvPr/>
        </p:nvCxnSpPr>
        <p:spPr>
          <a:xfrm>
            <a:off x="10140545" y="5550124"/>
            <a:ext cx="51919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91BB3F12-3BB8-FCA5-FA40-17D037D88E43}"/>
              </a:ext>
            </a:extLst>
          </p:cNvPr>
          <p:cNvCxnSpPr>
            <a:cxnSpLocks/>
            <a:stCxn id="62" idx="4"/>
          </p:cNvCxnSpPr>
          <p:nvPr/>
        </p:nvCxnSpPr>
        <p:spPr>
          <a:xfrm flipH="1">
            <a:off x="7081913" y="5550124"/>
            <a:ext cx="47008" cy="33920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chemeClr val="accent3">
                <a:lumMod val="60000"/>
                <a:lumOff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7962CB52-90BE-39AA-67B6-62D2AFF90674}"/>
              </a:ext>
            </a:extLst>
          </p:cNvPr>
          <p:cNvCxnSpPr>
            <a:cxnSpLocks/>
            <a:stCxn id="63" idx="4"/>
          </p:cNvCxnSpPr>
          <p:nvPr/>
        </p:nvCxnSpPr>
        <p:spPr>
          <a:xfrm flipH="1">
            <a:off x="6752136" y="5550124"/>
            <a:ext cx="110043" cy="3557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7030A0">
                <a:alpha val="5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8E8C42E2-B7D1-57F3-FA89-55FA357EEE33}"/>
              </a:ext>
            </a:extLst>
          </p:cNvPr>
          <p:cNvCxnSpPr>
            <a:cxnSpLocks/>
            <a:stCxn id="99" idx="4"/>
          </p:cNvCxnSpPr>
          <p:nvPr/>
        </p:nvCxnSpPr>
        <p:spPr>
          <a:xfrm>
            <a:off x="9859532" y="5550124"/>
            <a:ext cx="36586" cy="3521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>
            <a:glow rad="63500">
              <a:srgbClr val="7030A0">
                <a:alpha val="5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ight Arrow 122">
            <a:extLst>
              <a:ext uri="{FF2B5EF4-FFF2-40B4-BE49-F238E27FC236}">
                <a16:creationId xmlns:a16="http://schemas.microsoft.com/office/drawing/2014/main" id="{BDA93AF5-4C96-F251-2B09-42A522E6CCDD}"/>
              </a:ext>
            </a:extLst>
          </p:cNvPr>
          <p:cNvSpPr/>
          <p:nvPr/>
        </p:nvSpPr>
        <p:spPr>
          <a:xfrm>
            <a:off x="8356600" y="4770944"/>
            <a:ext cx="382845" cy="563056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25135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123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4556B-B2E6-8D00-4032-6742FB0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B+-Baum: Delete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4467F-0640-B485-6725-08EC0AFD301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dirty="0"/>
                  <a:t>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 löschen</a:t>
                </a: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/>
                  <a:t>Finde Blattseite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de-DE" dirty="0"/>
                  <a:t>, in der Eintrag für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dirty="0"/>
                  <a:t> steht</a:t>
                </a: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/>
                  <a:t>Falls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de-DE" dirty="0"/>
                  <a:t> genügend gefüllt (min.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+1</m:t>
                    </m:r>
                  </m:oMath>
                </a14:m>
                <a:r>
                  <a:rPr lang="de-DE" dirty="0"/>
                  <a:t> Einträge), Eintrag löschen</a:t>
                </a:r>
              </a:p>
              <a:p>
                <a:pPr marL="722047" lvl="1" indent="-457200">
                  <a:buFont typeface="+mj-lt"/>
                  <a:buAutoNum type="arabicPeriod"/>
                </a:pPr>
                <a:r>
                  <a:rPr lang="de-DE" dirty="0"/>
                  <a:t>Sonst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Einträge):</a:t>
                </a: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/>
                  <a:t>Wenn Nachbarblatt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genügend Einträge (</a:t>
                </a:r>
                <a14:m>
                  <m:oMath xmlns:m="http://schemas.openxmlformats.org/officeDocument/2006/math">
                    <m:r>
                      <a:rPr lang="de-DE" b="0" i="0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hat: Mit Eintrag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auffüllen und Indexeintrag im Vorfahren aktualisieren</a:t>
                </a:r>
              </a:p>
              <a:p>
                <a:pPr marL="978965" lvl="2" indent="-457200">
                  <a:buFont typeface="+mj-lt"/>
                  <a:buAutoNum type="alphaLcPeriod"/>
                </a:pPr>
                <a:r>
                  <a:rPr lang="de-DE" dirty="0"/>
                  <a:t>Sonst (Nachbarblätter haben auch nur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Einträge): Nachbarblatt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𝑙</m:t>
                    </m:r>
                  </m:oMath>
                </a14:m>
                <a:r>
                  <a:rPr lang="de-DE" dirty="0"/>
                  <a:t> verschmelzen und Indexeintrag in Vorfahren löschen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814467F-0640-B485-6725-08EC0AFD30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 r="-46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39852EFD-9E8B-3E2B-4579-FB74727EAE8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dirty="0"/>
                  <a:t>Indexeintrag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in Knoten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löschen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genügend Einträge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dann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r>
                  <a:rPr lang="de-DE" dirty="0"/>
                  <a:t> einfach löschen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Sonst: (Umverteilen oder verschmelzen)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Wenn Nachbarknoten genügend Einträge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) hat, umverteilen:</a:t>
                </a:r>
              </a:p>
              <a:p>
                <a:pPr lvl="3"/>
                <a:r>
                  <a:rPr lang="de-DE" dirty="0"/>
                  <a:t>Rotiere Eintrag über den Elternknoten</a:t>
                </a:r>
              </a:p>
              <a:p>
                <a:pPr lvl="3"/>
                <a:r>
                  <a:rPr lang="de-DE" dirty="0"/>
                  <a:t>Eventuell Großelternknoten aktualisieren</a:t>
                </a:r>
              </a:p>
              <a:p>
                <a:pPr marL="990067" lvl="2" indent="-457200">
                  <a:buFont typeface="+mj-lt"/>
                  <a:buAutoNum type="alphaLcPeriod"/>
                </a:pPr>
                <a:r>
                  <a:rPr lang="de-DE" dirty="0"/>
                  <a:t>Sonst (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de-DE" dirty="0"/>
                  <a:t> Einträge der Nachbarknoten):</a:t>
                </a:r>
              </a:p>
              <a:p>
                <a:pPr lvl="3"/>
                <a:r>
                  <a:rPr lang="de-DE" dirty="0"/>
                  <a:t>Verschmelze Knoten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Nachbarknoten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de-DE" dirty="0"/>
              </a:p>
              <a:p>
                <a:pPr lvl="3"/>
                <a:r>
                  <a:rPr lang="de-DE" dirty="0"/>
                  <a:t>Ziehe Schlüssel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de-DE" dirty="0"/>
                  <a:t>, der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de-DE" dirty="0"/>
                  <a:t> getrennt hat, </a:t>
                </a:r>
                <a:br>
                  <a:rPr lang="de-DE" dirty="0"/>
                </a:br>
                <a:r>
                  <a:rPr lang="de-DE" dirty="0"/>
                  <a:t>in den verschmolzenen Knoten</a:t>
                </a:r>
              </a:p>
              <a:p>
                <a:pPr lvl="3"/>
                <a:r>
                  <a:rPr lang="de-DE" dirty="0"/>
                  <a:t>Lösche Indexeintrag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p>
                            <m:r>
                              <a:rPr lang="de-DE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</m:oMath>
                </a14:m>
                <a:r>
                  <a:rPr lang="de-DE" dirty="0"/>
                  <a:t> in Elternknoten</a:t>
                </a:r>
                <a:br>
                  <a:rPr lang="de-DE" dirty="0"/>
                </a:br>
                <a:r>
                  <a:rPr lang="de-DE" dirty="0"/>
                  <a:t>(rekursiver Aufruf)</a:t>
                </a:r>
              </a:p>
              <a:p>
                <a:pPr lvl="1"/>
                <a:endParaRPr lang="de-DE" dirty="0"/>
              </a:p>
              <a:p>
                <a:pPr lvl="1"/>
                <a:endParaRPr lang="en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22" name="Content Placeholder 21">
                <a:extLst>
                  <a:ext uri="{FF2B5EF4-FFF2-40B4-BE49-F238E27FC236}">
                    <a16:creationId xmlns:a16="http://schemas.microsoft.com/office/drawing/2014/main" id="{39852EFD-9E8B-3E2B-4579-FB74727EAE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r="-1136" b="-59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1E3C69-3527-AD14-2185-E4AB83943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F76D98-B5CE-7221-B447-A1975A758E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8A1D0E-CB0D-6A16-4128-A7C74E15E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74</a:t>
            </a:fld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EE362C-10F0-AFFF-18B1-E71E3FE8EB9C}"/>
              </a:ext>
            </a:extLst>
          </p:cNvPr>
          <p:cNvSpPr txBox="1"/>
          <p:nvPr/>
        </p:nvSpPr>
        <p:spPr>
          <a:xfrm>
            <a:off x="4409104" y="376439"/>
            <a:ext cx="5452008" cy="113877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DE" dirty="0"/>
              <a:t>Bei der Umsetzung zu beachten: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Wo liegt der Nachbarknoten gemäß der Ordnung?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Hat der Nachbarknoten den gleichen Elternknoten?</a:t>
            </a:r>
          </a:p>
          <a:p>
            <a:pPr algn="ctr"/>
            <a:r>
              <a:rPr lang="en-DE" sz="1400" i="1" dirty="0">
                <a:solidFill>
                  <a:srgbClr val="FFC000"/>
                </a:solidFill>
              </a:rPr>
              <a:t>Versuchen Sie sich gern selbst mal am Pseudocode dafür.</a:t>
            </a:r>
          </a:p>
        </p:txBody>
      </p:sp>
    </p:spTree>
    <p:extLst>
      <p:ext uri="{BB962C8B-B14F-4D97-AF65-F5344CB8AC3E}">
        <p14:creationId xmlns:p14="http://schemas.microsoft.com/office/powerpoint/2010/main" val="41533839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in realen Systemen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Implementierungen verzichten auf die Kosten der Verschmelzung und der Neuverteilung und weichen die Regel der Minimumbelegung auf</a:t>
            </a:r>
          </a:p>
          <a:p>
            <a:pPr lvl="1"/>
            <a:r>
              <a:rPr lang="de-DE" dirty="0"/>
              <a:t>Beispiel: IBM DB2 UDB</a:t>
            </a:r>
          </a:p>
          <a:p>
            <a:pPr lvl="2"/>
            <a:r>
              <a:rPr lang="de-DE" dirty="0"/>
              <a:t>MIN</a:t>
            </a:r>
            <a:r>
              <a:rPr lang="de-DE" b="1" dirty="0"/>
              <a:t>PCT</a:t>
            </a:r>
            <a:r>
              <a:rPr lang="de-DE" dirty="0"/>
              <a:t>USED als Parameter zur Steuerung der Blattknotenverschmelzung (Online-Indexreorganisation)</a:t>
            </a:r>
          </a:p>
          <a:p>
            <a:pPr lvl="2"/>
            <a:r>
              <a:rPr lang="de-DE" dirty="0"/>
              <a:t>Innere Knoten werden niemals verschmolzen (nur bei Reorganisation der gesamten Tabelle)</a:t>
            </a:r>
          </a:p>
          <a:p>
            <a:r>
              <a:rPr lang="de-DE" dirty="0"/>
              <a:t>Zur Verbesserung der Nebenläufigkeit evtl. nur Markierung von Knoten als gelöscht </a:t>
            </a:r>
            <a:br>
              <a:rPr lang="de-DE" dirty="0"/>
            </a:br>
            <a:r>
              <a:rPr lang="de-DE" dirty="0"/>
              <a:t>(keine aufwendige </a:t>
            </a:r>
            <a:r>
              <a:rPr lang="de-DE" dirty="0" err="1"/>
              <a:t>Neuverzeigerung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75</a:t>
            </a:fld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4520891" y="5536582"/>
            <a:ext cx="3149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PCT</a:t>
            </a:r>
            <a:r>
              <a:rPr lang="de-DE" dirty="0"/>
              <a:t> = Partition Change Tracking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C202936-FF6F-EAFA-4A47-5FF2218C88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CDE941-9BE4-F5EA-AFA6-F3855BED8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1878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C2354-7770-5147-ABEC-C444FBFA5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Erzeugung von Indexstrukturen in SQL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7CB0D-B96F-E44F-A247-870E3B5BF7C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Implizite Indexe</a:t>
                </a:r>
              </a:p>
              <a:p>
                <a:pPr lvl="1"/>
                <a:r>
                  <a:rPr lang="de-DE" dirty="0"/>
                  <a:t>Indexe automatisch erzeugt für Primärschlüssel und Unique-Integritätsbedingungen </a:t>
                </a:r>
              </a:p>
              <a:p>
                <a:pPr lvl="2"/>
                <a:r>
                  <a:rPr lang="de-DE" dirty="0"/>
                  <a:t>Werden z.B. bei </a:t>
                </a:r>
                <a:r>
                  <a:rPr lang="de-DE" dirty="0" err="1"/>
                  <a:t>Einfügeoperationen</a:t>
                </a:r>
                <a:r>
                  <a:rPr lang="de-DE" dirty="0"/>
                  <a:t> genutzt für effiziente Prüfung, ob Wert schon existiert</a:t>
                </a:r>
              </a:p>
              <a:p>
                <a:pPr lvl="3"/>
                <a:r>
                  <a:rPr lang="de-DE" dirty="0"/>
                  <a:t>Kein Zugriff auf Datensatz selbst nötig</a:t>
                </a:r>
              </a:p>
              <a:p>
                <a:pPr lvl="2"/>
                <a:r>
                  <a:rPr lang="de-DE" dirty="0"/>
                  <a:t>Schnelle Findung von Einträgen anhand des Primärschlüssels</a:t>
                </a:r>
              </a:p>
              <a:p>
                <a:r>
                  <a:rPr lang="de-DE" dirty="0"/>
                  <a:t>Explizite Indexe: </a:t>
                </a:r>
                <a:r>
                  <a:rPr lang="de-DE" dirty="0">
                    <a:solidFill>
                      <a:schemeClr val="accent1"/>
                    </a:solidFill>
                  </a:rPr>
                  <a:t>CREATE INDEX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𝑁𝑎𝑚𝑒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ON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Wissen über häufige Anfragen nutzen</a:t>
                </a:r>
              </a:p>
              <a:p>
                <a:pPr lvl="1"/>
                <a:r>
                  <a:rPr lang="de-DE" dirty="0"/>
                  <a:t>Einfache Indexe über ein Attribut, zusammengesetzte Indexe (Verbundindexe) über mehrere Attribute einer Tabelle</a:t>
                </a:r>
              </a:p>
              <a:p>
                <a:pPr lvl="1"/>
                <a:r>
                  <a:rPr lang="de-DE" dirty="0"/>
                  <a:t>Beispiel</a:t>
                </a:r>
              </a:p>
              <a:p>
                <a:pPr lvl="2"/>
                <a:r>
                  <a:rPr lang="de-DE" dirty="0"/>
                  <a:t>Bei häufigen Anfragen mit Selektion der PLZ</a:t>
                </a:r>
              </a:p>
              <a:p>
                <a:pPr lvl="2"/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create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index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PlzIndex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on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Kunden(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Plz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97CB0D-B96F-E44F-A247-870E3B5BF7C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776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0BD1F0-94E9-3C42-A76A-A77398033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F612A2-780E-2547-B8CB-996370EF5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050" y="4455117"/>
            <a:ext cx="3215625" cy="643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IndexName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TableName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A1F8F71-2990-D84E-9CC6-3A47EBDCA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12" y="5262724"/>
            <a:ext cx="5424563" cy="643766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IndexName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TableName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(Attr</a:t>
            </a:r>
            <a:r>
              <a:rPr lang="de-DE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Attr</a:t>
            </a:r>
            <a:r>
              <a:rPr lang="de-DE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...,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Attr</a:t>
            </a:r>
            <a:r>
              <a:rPr lang="de-DE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FEDA1D-8AF5-FCE6-2FD0-20CADD30DE7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5AA4FC5-525D-C89C-0B21-62B62488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73052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Indexe mit zusammengesetzten Schlüsseln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Voraussetzung: Dinge haben eine definierte </a:t>
            </a:r>
            <a:r>
              <a:rPr lang="de-DE" b="1" dirty="0"/>
              <a:t>totale Ordnung</a:t>
            </a:r>
            <a:endParaRPr lang="de-DE" dirty="0"/>
          </a:p>
          <a:p>
            <a:pPr lvl="1"/>
            <a:r>
              <a:rPr lang="de-DE" dirty="0"/>
              <a:t>Integer, Zeichenketten, Datumsangaben, ...</a:t>
            </a:r>
          </a:p>
          <a:p>
            <a:pPr lvl="2"/>
            <a:r>
              <a:rPr lang="de-DE" dirty="0"/>
              <a:t>In einigen Implementierungen können lange Zeichenketten nicht als Index verwendet werden</a:t>
            </a:r>
          </a:p>
          <a:p>
            <a:pPr lvl="1"/>
            <a:r>
              <a:rPr lang="de-DE" dirty="0"/>
              <a:t>Auch </a:t>
            </a:r>
            <a:r>
              <a:rPr lang="de-DE" dirty="0" err="1"/>
              <a:t>Hintereinandersetzung</a:t>
            </a:r>
            <a:r>
              <a:rPr lang="de-DE" dirty="0"/>
              <a:t> möglich </a:t>
            </a:r>
          </a:p>
          <a:p>
            <a:pPr lvl="2"/>
            <a:r>
              <a:rPr lang="de-DE" dirty="0"/>
              <a:t>Z.B. basierend auf einer lexikographischen Ordnung</a:t>
            </a:r>
          </a:p>
          <a:p>
            <a:r>
              <a:rPr lang="de-DE" dirty="0"/>
              <a:t>Beispiel:</a:t>
            </a:r>
          </a:p>
          <a:p>
            <a:pPr lvl="1"/>
            <a:r>
              <a:rPr lang="de-DE" dirty="0"/>
              <a:t>Bei häufigen Anfragen nach Kundennach- und –</a:t>
            </a:r>
            <a:r>
              <a:rPr lang="de-DE" dirty="0" err="1"/>
              <a:t>vornamen</a:t>
            </a:r>
            <a:r>
              <a:rPr lang="de-DE" dirty="0"/>
              <a:t> (in der Reihenfolge)</a:t>
            </a:r>
          </a:p>
          <a:p>
            <a:pPr lvl="1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idx_nname_vname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>
                <a:latin typeface="Courier New" panose="02070309020205020404" pitchFamily="49" charset="0"/>
                <a:cs typeface="Courier New" panose="02070309020205020404" pitchFamily="49" charset="0"/>
              </a:rPr>
              <a:t>on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Kunden(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Nachname,Vorname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77</a:t>
            </a:fld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7B1F430-602B-DD59-D5CA-B66684F40E3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841498-0EAE-61E1-0852-BE6A508418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69222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und Sortierung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Eine typische Situation mit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𝑟𝑖𝑑</m:t>
                        </m:r>
                      </m:e>
                    </m:d>
                  </m:oMath>
                </a14:m>
                <a:r>
                  <a:rPr lang="de-DE" i="1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Paaren in Blättern sieht so aus:</a:t>
                </a:r>
              </a:p>
              <a:p>
                <a:pPr lvl="1"/>
                <a:endParaRPr lang="de-DE" i="1" dirty="0"/>
              </a:p>
              <a:p>
                <a:endParaRPr lang="de-DE" i="1" dirty="0"/>
              </a:p>
              <a:p>
                <a:endParaRPr lang="de-DE" i="1" dirty="0"/>
              </a:p>
              <a:p>
                <a:endParaRPr lang="de-DE" i="1" dirty="0"/>
              </a:p>
              <a:p>
                <a:endParaRPr lang="de-DE" i="1" dirty="0"/>
              </a:p>
              <a:p>
                <a:endParaRPr lang="de-DE" i="1" dirty="0"/>
              </a:p>
              <a:p>
                <a:r>
                  <a:rPr lang="de-DE" dirty="0"/>
                  <a:t>Was passiert, wenn man Folgendes ausführt?</a:t>
                </a:r>
              </a:p>
              <a:p>
                <a:pPr lvl="1"/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select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*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from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Kunden</a:t>
                </a:r>
                <a:b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where</a:t>
                </a:r>
                <a:r>
                  <a:rPr lang="de-DE" dirty="0">
                    <a:solidFill>
                      <a:srgbClr val="C00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err="1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Plz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between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8800 </a:t>
                </a:r>
                <a:r>
                  <a:rPr lang="de-DE" b="1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and</a:t>
                </a:r>
                <a: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  <a:t> 9099</a:t>
                </a:r>
                <a:br>
                  <a:rPr lang="de-DE" dirty="0">
                    <a:solidFill>
                      <a:srgbClr val="FFC000"/>
                    </a:solidFill>
                    <a:latin typeface="Courier New" panose="02070309020205020404" pitchFamily="49" charset="0"/>
                    <a:cs typeface="Courier New" panose="02070309020205020404" pitchFamily="49" charset="0"/>
                  </a:rPr>
                </a:b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order</a:t>
                </a:r>
                <a:r>
                  <a:rPr lang="de-DE" b="1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b="1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by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 </a:t>
                </a:r>
                <a:r>
                  <a:rPr lang="de-DE" dirty="0" err="1">
                    <a:latin typeface="Courier New" panose="02070309020205020404" pitchFamily="49" charset="0"/>
                    <a:cs typeface="Courier New" panose="02070309020205020404" pitchFamily="49" charset="0"/>
                  </a:rPr>
                  <a:t>Plz</a:t>
                </a:r>
                <a:r>
                  <a:rPr lang="de-DE" dirty="0">
                    <a:latin typeface="Courier New" panose="02070309020205020404" pitchFamily="49" charset="0"/>
                    <a:cs typeface="Courier New" panose="02070309020205020404" pitchFamily="49" charset="0"/>
                  </a:rPr>
                  <a:t>;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597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78</a:t>
            </a:fld>
            <a:endParaRPr lang="de-DE"/>
          </a:p>
        </p:txBody>
      </p:sp>
      <p:pic>
        <p:nvPicPr>
          <p:cNvPr id="5" name="Bild 4" descr="Pages from 06-Indexing-2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461" y="2096387"/>
            <a:ext cx="6582378" cy="21602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94505-401D-D71E-32A3-68CB956025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755D63-F0AA-A0BA-413E-3579DFE11A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9483148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Geclusterte</a:t>
            </a:r>
            <a:r>
              <a:rPr lang="de-DE" dirty="0"/>
              <a:t> B</a:t>
            </a:r>
            <a:r>
              <a:rPr lang="de-DE" baseline="30000" dirty="0"/>
              <a:t>+</a:t>
            </a:r>
            <a:r>
              <a:rPr lang="de-DE" dirty="0"/>
              <a:t>-Bäume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Wenn die Datei mit den Datensätzen sortiert und sequentiell gespeichert ist, erfolgt der Zugriff schneller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Ein so organisierter Index heißt </a:t>
            </a:r>
            <a:r>
              <a:rPr lang="de-DE" dirty="0">
                <a:solidFill>
                  <a:schemeClr val="accent1"/>
                </a:solidFill>
              </a:rPr>
              <a:t>geclusterter</a:t>
            </a:r>
            <a:r>
              <a:rPr lang="de-DE" dirty="0"/>
              <a:t> Index</a:t>
            </a:r>
          </a:p>
          <a:p>
            <a:pPr lvl="1"/>
            <a:r>
              <a:rPr lang="de-DE" dirty="0"/>
              <a:t>Sequentieller Zugriff während der Scan-Phase</a:t>
            </a:r>
          </a:p>
          <a:p>
            <a:pPr lvl="1"/>
            <a:r>
              <a:rPr lang="de-DE" dirty="0"/>
              <a:t>Besonders für Bereichsanfragen geeignet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79</a:t>
            </a:fld>
            <a:endParaRPr lang="de-DE"/>
          </a:p>
        </p:txBody>
      </p:sp>
      <p:pic>
        <p:nvPicPr>
          <p:cNvPr id="5" name="Bild 4" descr="Pages from 06-Indexing-22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/>
          <a:stretch/>
        </p:blipFill>
        <p:spPr>
          <a:xfrm>
            <a:off x="3215330" y="2352087"/>
            <a:ext cx="5760640" cy="16845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C74E58D-2487-3943-A6D5-185340E84DC9}"/>
              </a:ext>
            </a:extLst>
          </p:cNvPr>
          <p:cNvGrpSpPr/>
          <p:nvPr/>
        </p:nvGrpSpPr>
        <p:grpSpPr>
          <a:xfrm>
            <a:off x="7523220" y="4592064"/>
            <a:ext cx="2084603" cy="1201740"/>
            <a:chOff x="6235791" y="1032232"/>
            <a:chExt cx="2084603" cy="1201740"/>
          </a:xfrm>
        </p:grpSpPr>
        <p:sp>
          <p:nvSpPr>
            <p:cNvPr id="9" name="Cloud Callout 8">
              <a:extLst>
                <a:ext uri="{FF2B5EF4-FFF2-40B4-BE49-F238E27FC236}">
                  <a16:creationId xmlns:a16="http://schemas.microsoft.com/office/drawing/2014/main" id="{238C2BE8-2D98-C34D-8908-B6AD68B59C0F}"/>
                </a:ext>
              </a:extLst>
            </p:cNvPr>
            <p:cNvSpPr/>
            <p:nvPr/>
          </p:nvSpPr>
          <p:spPr>
            <a:xfrm rot="231418">
              <a:off x="6235791" y="1032232"/>
              <a:ext cx="2084603" cy="1201740"/>
            </a:xfrm>
            <a:prstGeom prst="cloudCallout">
              <a:avLst>
                <a:gd name="adj1" fmla="val -68584"/>
                <a:gd name="adj2" fmla="val -3226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2181AD-AEE7-EF46-BDB2-60513C3448E9}"/>
                </a:ext>
              </a:extLst>
            </p:cNvPr>
            <p:cNvSpPr/>
            <p:nvPr/>
          </p:nvSpPr>
          <p:spPr>
            <a:xfrm>
              <a:off x="6292148" y="1080335"/>
              <a:ext cx="190505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 macht man Indexe nicht immer geclustert?</a:t>
              </a:r>
            </a:p>
          </p:txBody>
        </p: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0DC82F5-BF43-FD66-3F34-4D9574F3DA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E77A082-5577-6A7B-D5D0-74B29F662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428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/>
              <a:t>Speicherung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</a:p>
          <a:p>
            <a:r>
              <a:rPr lang="de-DE" dirty="0"/>
              <a:t>Anfragebeantwortung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Operator-Evaluierer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rgbClr val="FFC000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10481643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B0D10-BA62-6443-B852-28550837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Hash-basierte Indexierung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0D7F6-089D-AFAD-DA58-B24C9739B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DE" dirty="0"/>
              <a:t>Effiziente Indexierung bei </a:t>
            </a:r>
            <a:r>
              <a:rPr lang="en-DE" i="1" dirty="0"/>
              <a:t>Gleichheitsprädikaten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124570-8014-7F1F-FF12-898439A7FC0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7A51-89BC-40C5-C587-D9703408B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800C1E-8102-6CE2-4B4A-8063F67218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62778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Hash-basierte Indexierung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B</a:t>
                </a:r>
                <a:r>
                  <a:rPr lang="de-DE" baseline="30000" dirty="0"/>
                  <a:t>+</a:t>
                </a:r>
                <a:r>
                  <a:rPr lang="de-DE" dirty="0"/>
                  <a:t>-Bäume dominieren in Datenbanken</a:t>
                </a:r>
              </a:p>
              <a:p>
                <a:r>
                  <a:rPr lang="de-DE" dirty="0"/>
                  <a:t>Alternative: </a:t>
                </a:r>
                <a:r>
                  <a:rPr lang="de-DE" dirty="0">
                    <a:solidFill>
                      <a:schemeClr val="accent1"/>
                    </a:solidFill>
                  </a:rPr>
                  <a:t>hash-basierte Indexierung</a:t>
                </a:r>
                <a:r>
                  <a:rPr lang="de-DE" dirty="0"/>
                  <a:t> für Gleichheitsprädikate</a:t>
                </a:r>
              </a:p>
              <a:p>
                <a:pPr lvl="1"/>
                <a:r>
                  <a:rPr lang="de-DE" dirty="0"/>
                  <a:t>Aufteilung von möglichen Eingabewerten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Buckets</a:t>
                </a:r>
                <a:r>
                  <a:rPr lang="de-DE" dirty="0"/>
                  <a:t> mittels Hash-Funktion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 :</m:t>
                    </m:r>
                    <m:r>
                      <m:rPr>
                        <m:sty m:val="p"/>
                      </m:rPr>
                      <a:rPr lang="de-DE">
                        <a:latin typeface="Cambria Math" panose="02040503050406030204" pitchFamily="18" charset="0"/>
                      </a:rPr>
                      <m:t>dom</m:t>
                    </m:r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𝑘𝑒𝑦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0,…,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Anzahl an </a:t>
                </a:r>
                <a:r>
                  <a:rPr lang="de-DE" dirty="0" err="1"/>
                  <a:t>Buckets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: vorher festzulegen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≪</m:t>
                    </m:r>
                  </m:oMath>
                </a14:m>
                <a:r>
                  <a:rPr lang="de-DE" dirty="0"/>
                  <a:t> Anzahl an Eingabewerten (Werte eines Attributs </a:t>
                </a:r>
                <a:br>
                  <a:rPr lang="de-DE" dirty="0"/>
                </a:br>
                <a:r>
                  <a:rPr lang="de-DE" dirty="0"/>
                  <a:t>oder einer Kombination von Attributen)</a:t>
                </a:r>
              </a:p>
              <a:p>
                <a:pPr lvl="2"/>
                <a:r>
                  <a:rPr lang="de-DE" dirty="0"/>
                  <a:t>Inhalt </a:t>
                </a:r>
                <a:r>
                  <a:rPr lang="de-DE" dirty="0" err="1"/>
                  <a:t>Bucket</a:t>
                </a:r>
                <a:r>
                  <a:rPr lang="de-DE" dirty="0"/>
                  <a:t>-Seite: Datensätze oder </a:t>
                </a:r>
                <a:r>
                  <a:rPr lang="de-DE" dirty="0" err="1"/>
                  <a:t>rid</a:t>
                </a:r>
                <a:r>
                  <a:rPr lang="de-DE" dirty="0"/>
                  <a:t> Liste</a:t>
                </a:r>
              </a:p>
              <a:p>
                <a:pPr lvl="3"/>
                <a:r>
                  <a:rPr lang="de-DE" dirty="0"/>
                  <a:t>Wird gefüllt durch Anwendung der Hash-Funktion auf </a:t>
                </a:r>
                <a:br>
                  <a:rPr lang="de-DE" dirty="0"/>
                </a:br>
                <a:r>
                  <a:rPr lang="de-DE" dirty="0"/>
                  <a:t>Datensatz und anschließende Einsortierung in </a:t>
                </a:r>
                <a:r>
                  <a:rPr lang="de-DE" dirty="0" err="1"/>
                  <a:t>Bucket</a:t>
                </a:r>
                <a:r>
                  <a:rPr lang="de-DE" dirty="0"/>
                  <a:t> </a:t>
                </a:r>
              </a:p>
              <a:p>
                <a:pPr lvl="3"/>
                <a:r>
                  <a:rPr lang="de-DE" dirty="0">
                    <a:sym typeface="Wingdings"/>
                  </a:rPr>
                  <a:t>Wenn Seite voll: Kollisionslisten (</a:t>
                </a:r>
                <a:r>
                  <a:rPr lang="de-DE" dirty="0" err="1">
                    <a:sym typeface="Wingdings"/>
                  </a:rPr>
                  <a:t>overflow</a:t>
                </a:r>
                <a:r>
                  <a:rPr lang="de-DE" dirty="0">
                    <a:sym typeface="Wingdings"/>
                  </a:rPr>
                  <a:t> </a:t>
                </a:r>
                <a:r>
                  <a:rPr lang="de-DE" dirty="0" err="1">
                    <a:sym typeface="Wingdings"/>
                  </a:rPr>
                  <a:t>pages</a:t>
                </a:r>
                <a:r>
                  <a:rPr lang="de-DE" dirty="0">
                    <a:sym typeface="Wingdings"/>
                  </a:rPr>
                  <a:t>), </a:t>
                </a:r>
                <a:br>
                  <a:rPr lang="de-DE" dirty="0">
                    <a:sym typeface="Wingdings"/>
                  </a:rPr>
                </a:br>
                <a:r>
                  <a:rPr lang="de-DE" dirty="0">
                    <a:sym typeface="Wingdings"/>
                  </a:rPr>
                  <a:t>lineares Sondieren o.ä.</a:t>
                </a:r>
              </a:p>
              <a:p>
                <a:pPr lvl="1"/>
                <a:r>
                  <a:rPr lang="de-DE" dirty="0"/>
                  <a:t>Suche nach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: Suche nach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de-DE" dirty="0"/>
                  <a:t> in </a:t>
                </a:r>
                <a:r>
                  <a:rPr lang="de-DE" dirty="0" err="1"/>
                  <a:t>Bucket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>
                  <a:sym typeface="Wingdings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FF1E6D0-ED7C-46B0-D6D0-903F05E3DD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C379DB0-6C91-0476-70CA-F81A94F9B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81</a:t>
            </a:fld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5CA41C3-61BA-664F-F3D5-B281ECE23BA8}"/>
              </a:ext>
            </a:extLst>
          </p:cNvPr>
          <p:cNvGrpSpPr/>
          <p:nvPr/>
        </p:nvGrpSpPr>
        <p:grpSpPr>
          <a:xfrm>
            <a:off x="7097563" y="3373228"/>
            <a:ext cx="4734112" cy="2532686"/>
            <a:chOff x="7097563" y="3373228"/>
            <a:chExt cx="4734112" cy="2532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C0BD9B4-561A-8EDB-79DD-3CC2A527C0AB}"/>
                    </a:ext>
                  </a:extLst>
                </p:cNvPr>
                <p:cNvSpPr txBox="1"/>
                <p:nvPr/>
              </p:nvSpPr>
              <p:spPr>
                <a:xfrm>
                  <a:off x="7097563" y="3974963"/>
                  <a:ext cx="698396" cy="477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key</m:t>
                            </m:r>
                          </m:e>
                        </m:groupCh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C0BD9B4-561A-8EDB-79DD-3CC2A527C0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7563" y="3974963"/>
                  <a:ext cx="698396" cy="47750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8773139-43F0-E6B1-2831-75872E26F251}"/>
                    </a:ext>
                  </a:extLst>
                </p:cNvPr>
                <p:cNvSpPr txBox="1"/>
                <p:nvPr/>
              </p:nvSpPr>
              <p:spPr>
                <a:xfrm>
                  <a:off x="8791104" y="3373228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8773139-43F0-E6B1-2831-75872E26F2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3373228"/>
                  <a:ext cx="99514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750" t="-3125" b="-218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4FB3835-7838-36D9-5B8A-0E9E22F51871}"/>
                    </a:ext>
                  </a:extLst>
                </p:cNvPr>
                <p:cNvSpPr txBox="1"/>
                <p:nvPr/>
              </p:nvSpPr>
              <p:spPr>
                <a:xfrm>
                  <a:off x="8791104" y="3742560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94FB3835-7838-36D9-5B8A-0E9E22F51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3742560"/>
                  <a:ext cx="99514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750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6F7C3E0-49DC-5B30-724D-FDC52ECECFBF}"/>
                    </a:ext>
                  </a:extLst>
                </p:cNvPr>
                <p:cNvSpPr txBox="1"/>
                <p:nvPr/>
              </p:nvSpPr>
              <p:spPr>
                <a:xfrm>
                  <a:off x="8791104" y="4684870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6F7C3E0-49DC-5B30-724D-FDC52ECECF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4684870"/>
                  <a:ext cx="99514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750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0FCD73-E391-8300-3C7D-21E201319A5C}"/>
                </a:ext>
              </a:extLst>
            </p:cNvPr>
            <p:cNvSpPr/>
            <p:nvPr/>
          </p:nvSpPr>
          <p:spPr>
            <a:xfrm>
              <a:off x="8791104" y="3373228"/>
              <a:ext cx="995144" cy="16809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94A75EF-64F2-47B8-8D00-7E31C005F239}"/>
                </a:ext>
              </a:extLst>
            </p:cNvPr>
            <p:cNvSpPr txBox="1"/>
            <p:nvPr/>
          </p:nvSpPr>
          <p:spPr>
            <a:xfrm>
              <a:off x="10106045" y="3742560"/>
              <a:ext cx="9951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DE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3F012CD-C6CE-37D9-AA61-28761BAAAFB1}"/>
                </a:ext>
              </a:extLst>
            </p:cNvPr>
            <p:cNvSpPr txBox="1"/>
            <p:nvPr/>
          </p:nvSpPr>
          <p:spPr>
            <a:xfrm>
              <a:off x="10106045" y="4684870"/>
              <a:ext cx="9951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DE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589724C4-D92D-2822-294E-3A434C036EDA}"/>
                </a:ext>
              </a:extLst>
            </p:cNvPr>
            <p:cNvCxnSpPr>
              <a:endCxn id="10" idx="1"/>
            </p:cNvCxnSpPr>
            <p:nvPr/>
          </p:nvCxnSpPr>
          <p:spPr>
            <a:xfrm flipV="1">
              <a:off x="7795959" y="3557894"/>
              <a:ext cx="995145" cy="655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F39B25C-9184-C54F-FEDB-2C3B7B98910C}"/>
                </a:ext>
              </a:extLst>
            </p:cNvPr>
            <p:cNvCxnSpPr>
              <a:cxnSpLocks/>
              <a:stCxn id="9" idx="3"/>
              <a:endCxn id="11" idx="1"/>
            </p:cNvCxnSpPr>
            <p:nvPr/>
          </p:nvCxnSpPr>
          <p:spPr>
            <a:xfrm flipV="1">
              <a:off x="7795959" y="3927226"/>
              <a:ext cx="995145" cy="2864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C5425A0-7D05-6841-9619-6252A896CCD9}"/>
                </a:ext>
              </a:extLst>
            </p:cNvPr>
            <p:cNvCxnSpPr>
              <a:cxnSpLocks/>
              <a:stCxn id="9" idx="3"/>
              <a:endCxn id="12" idx="1"/>
            </p:cNvCxnSpPr>
            <p:nvPr/>
          </p:nvCxnSpPr>
          <p:spPr>
            <a:xfrm>
              <a:off x="7795959" y="4213715"/>
              <a:ext cx="995145" cy="655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4091ECE-A12E-6E50-140D-3D2674A255AF}"/>
                    </a:ext>
                  </a:extLst>
                </p:cNvPr>
                <p:cNvSpPr txBox="1"/>
                <p:nvPr/>
              </p:nvSpPr>
              <p:spPr>
                <a:xfrm>
                  <a:off x="9143922" y="4220345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74091ECE-A12E-6E50-140D-3D2674A255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3922" y="4220345"/>
                  <a:ext cx="30970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73A6B63-F482-F715-1395-A84D85E73AD8}"/>
                </a:ext>
              </a:extLst>
            </p:cNvPr>
            <p:cNvCxnSpPr>
              <a:cxnSpLocks/>
              <a:stCxn id="11" idx="3"/>
              <a:endCxn id="14" idx="1"/>
            </p:cNvCxnSpPr>
            <p:nvPr/>
          </p:nvCxnSpPr>
          <p:spPr>
            <a:xfrm>
              <a:off x="9786248" y="392722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380736E-1E8E-029D-CFB8-69F3B5B779D0}"/>
                </a:ext>
              </a:extLst>
            </p:cNvPr>
            <p:cNvCxnSpPr>
              <a:cxnSpLocks/>
              <a:stCxn id="12" idx="3"/>
              <a:endCxn id="15" idx="1"/>
            </p:cNvCxnSpPr>
            <p:nvPr/>
          </p:nvCxnSpPr>
          <p:spPr>
            <a:xfrm>
              <a:off x="9786248" y="486953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A3C49F6-E5E5-8E71-68BF-22E32AE01127}"/>
                </a:ext>
              </a:extLst>
            </p:cNvPr>
            <p:cNvCxnSpPr>
              <a:cxnSpLocks/>
              <a:stCxn id="14" idx="3"/>
              <a:endCxn id="33" idx="1"/>
            </p:cNvCxnSpPr>
            <p:nvPr/>
          </p:nvCxnSpPr>
          <p:spPr>
            <a:xfrm>
              <a:off x="11101189" y="392722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57843F-A6F8-D263-9429-E4FFF192AAC1}"/>
                    </a:ext>
                  </a:extLst>
                </p:cNvPr>
                <p:cNvSpPr txBox="1"/>
                <p:nvPr/>
              </p:nvSpPr>
              <p:spPr>
                <a:xfrm>
                  <a:off x="11420986" y="3742560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F57843F-A6F8-D263-9429-E4FFF192AA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0986" y="3742560"/>
                  <a:ext cx="41068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Right Brace 34">
              <a:extLst>
                <a:ext uri="{FF2B5EF4-FFF2-40B4-BE49-F238E27FC236}">
                  <a16:creationId xmlns:a16="http://schemas.microsoft.com/office/drawing/2014/main" id="{9AC34205-8CAA-C9EE-08B2-E12C2704A5F1}"/>
                </a:ext>
              </a:extLst>
            </p:cNvPr>
            <p:cNvSpPr/>
            <p:nvPr/>
          </p:nvSpPr>
          <p:spPr>
            <a:xfrm rot="5400000">
              <a:off x="9201077" y="4540668"/>
              <a:ext cx="195385" cy="124397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D5AA27C-B793-796E-C0CC-CC3173928914}"/>
                </a:ext>
              </a:extLst>
            </p:cNvPr>
            <p:cNvSpPr txBox="1"/>
            <p:nvPr/>
          </p:nvSpPr>
          <p:spPr>
            <a:xfrm>
              <a:off x="8592966" y="5259583"/>
              <a:ext cx="1411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</a:t>
              </a:r>
              <a:r>
                <a:rPr lang="en-DE" dirty="0"/>
                <a:t>rimary</a:t>
              </a:r>
            </a:p>
            <a:p>
              <a:pPr algn="ctr"/>
              <a:r>
                <a:rPr lang="en-DE" dirty="0"/>
                <a:t>bucket pages</a:t>
              </a:r>
            </a:p>
          </p:txBody>
        </p:sp>
        <p:sp>
          <p:nvSpPr>
            <p:cNvPr id="37" name="Right Brace 36">
              <a:extLst>
                <a:ext uri="{FF2B5EF4-FFF2-40B4-BE49-F238E27FC236}">
                  <a16:creationId xmlns:a16="http://schemas.microsoft.com/office/drawing/2014/main" id="{831611E3-DF8D-0177-6C4A-9E9D46629ECF}"/>
                </a:ext>
              </a:extLst>
            </p:cNvPr>
            <p:cNvSpPr/>
            <p:nvPr/>
          </p:nvSpPr>
          <p:spPr>
            <a:xfrm rot="5400000">
              <a:off x="10820431" y="4245184"/>
              <a:ext cx="195385" cy="182710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059487D-F8CA-BB66-ED31-64048D44412E}"/>
                </a:ext>
              </a:extLst>
            </p:cNvPr>
            <p:cNvSpPr txBox="1"/>
            <p:nvPr/>
          </p:nvSpPr>
          <p:spPr>
            <a:xfrm>
              <a:off x="10411894" y="5256427"/>
              <a:ext cx="1012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overflow</a:t>
              </a:r>
              <a:endParaRPr lang="en-DE" dirty="0"/>
            </a:p>
            <a:p>
              <a:pPr algn="ctr"/>
              <a:r>
                <a:rPr lang="en-DE" dirty="0"/>
                <a:t>pages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6454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A20F6-BBBB-284E-94E0-817C94B4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Statisches </a:t>
            </a:r>
            <a:r>
              <a:rPr lang="de-DE" dirty="0" err="1"/>
              <a:t>Hashing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44AF02-A4A9-C34F-B628-16E08DED9F0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𝑆𝑡𝑢𝑑𝑒𝑛𝑡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𝑀𝑎𝑡𝑟𝑖𝑘𝑒𝑙𝑛𝑢𝑚𝑚𝑒𝑟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𝑁𝑎𝑚𝑒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𝑆𝑒𝑚𝑒𝑠𝑡𝑒𝑟</m:t>
                        </m:r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Hashfunktion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𝑥</m:t>
                    </m:r>
                    <m:func>
                      <m:func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mod</m:t>
                        </m:r>
                      </m:fName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de-DE" dirty="0"/>
                  <a:t> Matrikelnummer </a:t>
                </a:r>
              </a:p>
              <a:p>
                <a:pPr lvl="1"/>
                <a:r>
                  <a:rPr lang="de-DE" dirty="0"/>
                  <a:t>Anzahl an </a:t>
                </a:r>
                <a:r>
                  <a:rPr lang="de-DE" dirty="0" err="1"/>
                  <a:t>Buckets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de-DE" dirty="0"/>
                  <a:t>, daher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dirty="0">
                            <a:latin typeface="Cambria Math" panose="02040503050406030204" pitchFamily="18" charset="0"/>
                          </a:rPr>
                          <m:t>mod</m:t>
                        </m:r>
                      </m:fName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func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Kollisionsbehandlung mit Kollisionslisten</a:t>
                </a:r>
              </a:p>
              <a:p>
                <a:r>
                  <a:rPr lang="de-DE" dirty="0"/>
                  <a:t>Beispiel: </a:t>
                </a:r>
                <a:r>
                  <a:rPr lang="en-DE" dirty="0"/>
                  <a:t>(26830, ‘Aristoxenos, 8), (26120, ‘Fichte’, 10), (28106, ‘Carnap’, 3), … </a:t>
                </a:r>
                <a:r>
                  <a:rPr lang="de-DE" dirty="0"/>
                  <a:t>einfügen</a:t>
                </a:r>
                <a:endParaRPr lang="en-DE" dirty="0"/>
              </a:p>
              <a:p>
                <a:pPr lvl="2"/>
                <a:endParaRPr lang="en-DE" dirty="0"/>
              </a:p>
              <a:p>
                <a:pPr lvl="2"/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44AF02-A4A9-C34F-B628-16E08DED9F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876A0-B8D0-D045-9618-7BB1ABB133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82</a:t>
            </a:fld>
            <a:endParaRPr lang="en-GB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67A04A3-6836-CE7E-0FC8-68B5DCE2FA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DEB24F-24DF-3071-DC22-1A5A833B4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F3C15FB7-78B6-A7F6-8DCA-A1BCCE0345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241397"/>
              </p:ext>
            </p:extLst>
          </p:nvPr>
        </p:nvGraphicFramePr>
        <p:xfrm>
          <a:off x="359624" y="3680874"/>
          <a:ext cx="3435478" cy="22250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1155">
                  <a:extLst>
                    <a:ext uri="{9D8B030D-6E8A-4147-A177-3AD203B41FA5}">
                      <a16:colId xmlns:a16="http://schemas.microsoft.com/office/drawing/2014/main" val="1148194954"/>
                    </a:ext>
                  </a:extLst>
                </a:gridCol>
                <a:gridCol w="2734755">
                  <a:extLst>
                    <a:ext uri="{9D8B030D-6E8A-4147-A177-3AD203B41FA5}">
                      <a16:colId xmlns:a16="http://schemas.microsoft.com/office/drawing/2014/main" val="3875153092"/>
                    </a:ext>
                  </a:extLst>
                </a:gridCol>
                <a:gridCol w="349568">
                  <a:extLst>
                    <a:ext uri="{9D8B030D-6E8A-4147-A177-3AD203B41FA5}">
                      <a16:colId xmlns:a16="http://schemas.microsoft.com/office/drawing/2014/main" val="10415654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r>
                        <a:rPr lang="en-DE" dirty="0"/>
                        <a:t>0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85950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554338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DE" dirty="0"/>
                        <a:t>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(27550, ‘Schopenhauer’, 6)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endParaRPr lang="en-DE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50963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9862891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r>
                        <a:rPr lang="en-DE" dirty="0"/>
                        <a:t>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(24002, ‘Xenokrates’, 18)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DE" dirty="0"/>
                        <a:t>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63111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(25403, ‘Jonas’, 12)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634455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E9E5D32D-9217-0BD9-21AE-A0D69E4943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63679"/>
              </p:ext>
            </p:extLst>
          </p:nvPr>
        </p:nvGraphicFramePr>
        <p:xfrm>
          <a:off x="4280357" y="5161860"/>
          <a:ext cx="3084323" cy="741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34755">
                  <a:extLst>
                    <a:ext uri="{9D8B030D-6E8A-4147-A177-3AD203B41FA5}">
                      <a16:colId xmlns:a16="http://schemas.microsoft.com/office/drawing/2014/main" val="2295204407"/>
                    </a:ext>
                  </a:extLst>
                </a:gridCol>
                <a:gridCol w="349568">
                  <a:extLst>
                    <a:ext uri="{9D8B030D-6E8A-4147-A177-3AD203B41FA5}">
                      <a16:colId xmlns:a16="http://schemas.microsoft.com/office/drawing/2014/main" val="29056863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DE" dirty="0"/>
                        <a:t>(26120, ‘Fichte’, 10)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r>
                        <a:rPr lang="en-DE" dirty="0"/>
                        <a:t>•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43552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DE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5740829"/>
                  </a:ext>
                </a:extLst>
              </a:tr>
            </a:tbl>
          </a:graphicData>
        </a:graphic>
      </p:graphicFrame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EA7970D-CE2D-BC55-6D6A-169ABCBB3C31}"/>
              </a:ext>
            </a:extLst>
          </p:cNvPr>
          <p:cNvCxnSpPr/>
          <p:nvPr/>
        </p:nvCxnSpPr>
        <p:spPr>
          <a:xfrm>
            <a:off x="3588695" y="5534465"/>
            <a:ext cx="6916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739CCF0-1884-22F9-FF1A-5022830566D6}"/>
              </a:ext>
            </a:extLst>
          </p:cNvPr>
          <p:cNvCxnSpPr/>
          <p:nvPr/>
        </p:nvCxnSpPr>
        <p:spPr>
          <a:xfrm>
            <a:off x="7158370" y="5532700"/>
            <a:ext cx="6916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708C437-1020-2895-1A6A-8E33D98DE54A}"/>
              </a:ext>
            </a:extLst>
          </p:cNvPr>
          <p:cNvSpPr txBox="1"/>
          <p:nvPr/>
        </p:nvSpPr>
        <p:spPr>
          <a:xfrm>
            <a:off x="7778028" y="527004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/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E21B1-21C0-A6DD-D0DA-0991282A1AE5}"/>
              </a:ext>
            </a:extLst>
          </p:cNvPr>
          <p:cNvSpPr txBox="1"/>
          <p:nvPr/>
        </p:nvSpPr>
        <p:spPr>
          <a:xfrm>
            <a:off x="718035" y="4793394"/>
            <a:ext cx="237488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dirty="0"/>
              <a:t>(26830, ‘Aristoxenos, 8)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8B1E8F-3B9E-28D4-19B2-183F75A8640F}"/>
              </a:ext>
            </a:extLst>
          </p:cNvPr>
          <p:cNvSpPr txBox="1"/>
          <p:nvPr/>
        </p:nvSpPr>
        <p:spPr>
          <a:xfrm>
            <a:off x="4280357" y="5532700"/>
            <a:ext cx="201061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DE" dirty="0"/>
              <a:t>(28106, ‘Carnap’, 3)</a:t>
            </a:r>
          </a:p>
        </p:txBody>
      </p:sp>
    </p:spTree>
    <p:extLst>
      <p:ext uri="{BB962C8B-B14F-4D97-AF65-F5344CB8AC3E}">
        <p14:creationId xmlns:p14="http://schemas.microsoft.com/office/powerpoint/2010/main" val="1407907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16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Hash-basierte Indexierung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Hash-Indexe eignen sich nur für </a:t>
            </a:r>
            <a:r>
              <a:rPr lang="de-DE" dirty="0">
                <a:solidFill>
                  <a:schemeClr val="accent1"/>
                </a:solidFill>
              </a:rPr>
              <a:t>Gleichheitsprädikate</a:t>
            </a:r>
          </a:p>
          <a:p>
            <a:pPr lvl="1"/>
            <a:r>
              <a:rPr lang="de-DE" dirty="0"/>
              <a:t>Insbesondere für (lange) Zeichenketten</a:t>
            </a:r>
          </a:p>
          <a:p>
            <a:pPr lvl="1"/>
            <a:r>
              <a:rPr lang="de-DE" dirty="0"/>
              <a:t>Beispielanfragen, für die sich ein Hash-Index lohnen könnte</a:t>
            </a:r>
          </a:p>
          <a:p>
            <a:pPr lvl="2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AbtStandort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Standort='Stafford'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de-DE" dirty="0">
              <a:solidFill>
                <a:srgbClr val="FFC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lvl="2"/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*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Kunden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 a</a:t>
            </a:r>
            <a:b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='IBM Corp.'</a:t>
            </a:r>
            <a:r>
              <a:rPr lang="de-DE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br>
              <a:rPr lang="de-DE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de-DE" dirty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	</a:t>
            </a:r>
            <a:r>
              <a:rPr lang="de-DE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r>
              <a:rPr lang="de-DE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=</a:t>
            </a:r>
            <a:r>
              <a:rPr lang="de-DE" dirty="0" err="1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a.KundenID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endParaRPr lang="de-D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EE13AF-441F-ED53-8B53-759A1EB09F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D67BAEE-0072-595B-1CF6-58D564A3B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83</a:t>
            </a:fld>
            <a:endParaRPr lang="de-DE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0775EB-9DC2-4DB3-4849-FADC2076D7DC}"/>
              </a:ext>
            </a:extLst>
          </p:cNvPr>
          <p:cNvGrpSpPr/>
          <p:nvPr/>
        </p:nvGrpSpPr>
        <p:grpSpPr>
          <a:xfrm>
            <a:off x="7097563" y="3373228"/>
            <a:ext cx="4734112" cy="2532686"/>
            <a:chOff x="7097563" y="3373228"/>
            <a:chExt cx="4734112" cy="25326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006785-4EE0-2FC2-08A9-07C4B00C99DD}"/>
                    </a:ext>
                  </a:extLst>
                </p:cNvPr>
                <p:cNvSpPr txBox="1"/>
                <p:nvPr/>
              </p:nvSpPr>
              <p:spPr>
                <a:xfrm>
                  <a:off x="7097563" y="3974963"/>
                  <a:ext cx="698396" cy="4775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lang="en-GB" i="1" smtClean="0"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m:rPr>
                                <m:sty m:val="p"/>
                              </m:rPr>
                              <a:rPr lang="de-DE" b="0" i="0" smtClean="0">
                                <a:latin typeface="Cambria Math" panose="02040503050406030204" pitchFamily="18" charset="0"/>
                              </a:rPr>
                              <m:t>key</m:t>
                            </m:r>
                          </m:e>
                        </m:groupCh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8006785-4EE0-2FC2-08A9-07C4B00C99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7563" y="3974963"/>
                  <a:ext cx="698396" cy="47750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172A8AA-2C6D-89AB-C7DB-A08271FA917B}"/>
                    </a:ext>
                  </a:extLst>
                </p:cNvPr>
                <p:cNvSpPr txBox="1"/>
                <p:nvPr/>
              </p:nvSpPr>
              <p:spPr>
                <a:xfrm>
                  <a:off x="8791104" y="3373228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172A8AA-2C6D-89AB-C7DB-A08271FA91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3373228"/>
                  <a:ext cx="995144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750" t="-3125" b="-2187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7E107B8-71CB-D37E-6412-C1D578EF4E37}"/>
                    </a:ext>
                  </a:extLst>
                </p:cNvPr>
                <p:cNvSpPr txBox="1"/>
                <p:nvPr/>
              </p:nvSpPr>
              <p:spPr>
                <a:xfrm>
                  <a:off x="8791104" y="3742560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7E107B8-71CB-D37E-6412-C1D578EF4E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3742560"/>
                  <a:ext cx="995144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750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4E83A30-7252-F415-D7CA-ED476E0C1851}"/>
                    </a:ext>
                  </a:extLst>
                </p:cNvPr>
                <p:cNvSpPr txBox="1"/>
                <p:nvPr/>
              </p:nvSpPr>
              <p:spPr>
                <a:xfrm>
                  <a:off x="8791104" y="4684870"/>
                  <a:ext cx="995144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none" rtlCol="0">
                  <a:noAutofit/>
                </a:bodyPr>
                <a:lstStyle/>
                <a:p>
                  <a:r>
                    <a:rPr lang="en-DE" dirty="0"/>
                    <a:t>bucket </a:t>
                  </a:r>
                  <a14:m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4E83A30-7252-F415-D7CA-ED476E0C185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1104" y="4684870"/>
                  <a:ext cx="995144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750" t="-6452" b="-2258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A796652-DE4E-AE8E-C9B8-739EBE32CFB2}"/>
                </a:ext>
              </a:extLst>
            </p:cNvPr>
            <p:cNvSpPr/>
            <p:nvPr/>
          </p:nvSpPr>
          <p:spPr>
            <a:xfrm>
              <a:off x="8791104" y="3373228"/>
              <a:ext cx="995144" cy="16809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3E8F1EB-C02B-4011-642B-20111593924D}"/>
                </a:ext>
              </a:extLst>
            </p:cNvPr>
            <p:cNvSpPr txBox="1"/>
            <p:nvPr/>
          </p:nvSpPr>
          <p:spPr>
            <a:xfrm>
              <a:off x="10106045" y="3742560"/>
              <a:ext cx="9951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DE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EBDB0C0-81F3-CE27-BC48-11D60CDFCD8D}"/>
                </a:ext>
              </a:extLst>
            </p:cNvPr>
            <p:cNvSpPr txBox="1"/>
            <p:nvPr/>
          </p:nvSpPr>
          <p:spPr>
            <a:xfrm>
              <a:off x="10106045" y="4684870"/>
              <a:ext cx="99514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endParaRPr lang="en-DE" dirty="0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DC738229-4DA5-DD1D-4341-DCC4F7118337}"/>
                </a:ext>
              </a:extLst>
            </p:cNvPr>
            <p:cNvCxnSpPr>
              <a:endCxn id="16" idx="1"/>
            </p:cNvCxnSpPr>
            <p:nvPr/>
          </p:nvCxnSpPr>
          <p:spPr>
            <a:xfrm flipV="1">
              <a:off x="7795959" y="3557894"/>
              <a:ext cx="995145" cy="655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FE98E968-C458-6002-3D13-71870C392B8A}"/>
                </a:ext>
              </a:extLst>
            </p:cNvPr>
            <p:cNvCxnSpPr>
              <a:cxnSpLocks/>
              <a:stCxn id="15" idx="3"/>
              <a:endCxn id="17" idx="1"/>
            </p:cNvCxnSpPr>
            <p:nvPr/>
          </p:nvCxnSpPr>
          <p:spPr>
            <a:xfrm flipV="1">
              <a:off x="7795959" y="3927226"/>
              <a:ext cx="995145" cy="2864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380692E-10F0-E06A-C0B6-B1ACD799F23E}"/>
                </a:ext>
              </a:extLst>
            </p:cNvPr>
            <p:cNvCxnSpPr>
              <a:cxnSpLocks/>
              <a:stCxn id="15" idx="3"/>
              <a:endCxn id="18" idx="1"/>
            </p:cNvCxnSpPr>
            <p:nvPr/>
          </p:nvCxnSpPr>
          <p:spPr>
            <a:xfrm>
              <a:off x="7795959" y="4213715"/>
              <a:ext cx="995145" cy="6558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C539947-0151-7788-9477-BB049B3ED8D8}"/>
                    </a:ext>
                  </a:extLst>
                </p:cNvPr>
                <p:cNvSpPr txBox="1"/>
                <p:nvPr/>
              </p:nvSpPr>
              <p:spPr>
                <a:xfrm>
                  <a:off x="9143922" y="4220345"/>
                  <a:ext cx="3097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DE" i="1" smtClean="0">
                            <a:latin typeface="Cambria Math" panose="02040503050406030204" pitchFamily="18" charset="0"/>
                          </a:rPr>
                          <m:t>⋮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C539947-0151-7788-9477-BB049B3ED8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3922" y="4220345"/>
                  <a:ext cx="309700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3998C1EB-7E90-68D2-CFDA-2F4837DD90CF}"/>
                </a:ext>
              </a:extLst>
            </p:cNvPr>
            <p:cNvCxnSpPr>
              <a:cxnSpLocks/>
              <a:stCxn id="17" idx="3"/>
              <a:endCxn id="20" idx="1"/>
            </p:cNvCxnSpPr>
            <p:nvPr/>
          </p:nvCxnSpPr>
          <p:spPr>
            <a:xfrm>
              <a:off x="9786248" y="392722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8F9E6613-0A43-3DA6-7B67-9FF2E4A710F7}"/>
                </a:ext>
              </a:extLst>
            </p:cNvPr>
            <p:cNvCxnSpPr>
              <a:cxnSpLocks/>
              <a:stCxn id="18" idx="3"/>
              <a:endCxn id="21" idx="1"/>
            </p:cNvCxnSpPr>
            <p:nvPr/>
          </p:nvCxnSpPr>
          <p:spPr>
            <a:xfrm>
              <a:off x="9786248" y="486953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DB0DF09-475D-3949-D05F-9540BA19BCC2}"/>
                </a:ext>
              </a:extLst>
            </p:cNvPr>
            <p:cNvCxnSpPr>
              <a:cxnSpLocks/>
              <a:stCxn id="20" idx="3"/>
              <a:endCxn id="29" idx="1"/>
            </p:cNvCxnSpPr>
            <p:nvPr/>
          </p:nvCxnSpPr>
          <p:spPr>
            <a:xfrm>
              <a:off x="11101189" y="3927226"/>
              <a:ext cx="31979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B974AE6-835A-E920-8F4A-CD9449129365}"/>
                    </a:ext>
                  </a:extLst>
                </p:cNvPr>
                <p:cNvSpPr txBox="1"/>
                <p:nvPr/>
              </p:nvSpPr>
              <p:spPr>
                <a:xfrm>
                  <a:off x="11420986" y="3742560"/>
                  <a:ext cx="4106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DE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FB974AE6-835A-E920-8F4A-CD944912936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20986" y="3742560"/>
                  <a:ext cx="41068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Right Brace 29">
              <a:extLst>
                <a:ext uri="{FF2B5EF4-FFF2-40B4-BE49-F238E27FC236}">
                  <a16:creationId xmlns:a16="http://schemas.microsoft.com/office/drawing/2014/main" id="{CE47E208-BD57-AB37-712F-385DF8C0D7C4}"/>
                </a:ext>
              </a:extLst>
            </p:cNvPr>
            <p:cNvSpPr/>
            <p:nvPr/>
          </p:nvSpPr>
          <p:spPr>
            <a:xfrm rot="5400000">
              <a:off x="9201077" y="4540668"/>
              <a:ext cx="195385" cy="1243974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F6C5A60-2F0D-E874-5458-0480D8B0886A}"/>
                </a:ext>
              </a:extLst>
            </p:cNvPr>
            <p:cNvSpPr txBox="1"/>
            <p:nvPr/>
          </p:nvSpPr>
          <p:spPr>
            <a:xfrm>
              <a:off x="8592966" y="5259583"/>
              <a:ext cx="14116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p</a:t>
              </a:r>
              <a:r>
                <a:rPr lang="en-DE" dirty="0"/>
                <a:t>rimary</a:t>
              </a:r>
            </a:p>
            <a:p>
              <a:pPr algn="ctr"/>
              <a:r>
                <a:rPr lang="en-DE" dirty="0"/>
                <a:t>bucket pages</a:t>
              </a:r>
            </a:p>
          </p:txBody>
        </p:sp>
        <p:sp>
          <p:nvSpPr>
            <p:cNvPr id="32" name="Right Brace 31">
              <a:extLst>
                <a:ext uri="{FF2B5EF4-FFF2-40B4-BE49-F238E27FC236}">
                  <a16:creationId xmlns:a16="http://schemas.microsoft.com/office/drawing/2014/main" id="{FA07D314-100A-0CB3-5090-6EB3CB8E527B}"/>
                </a:ext>
              </a:extLst>
            </p:cNvPr>
            <p:cNvSpPr/>
            <p:nvPr/>
          </p:nvSpPr>
          <p:spPr>
            <a:xfrm rot="5400000">
              <a:off x="10820431" y="4245184"/>
              <a:ext cx="195385" cy="1827101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8F6F3A5-EBA0-BC4D-CCE3-85BC046F2810}"/>
                </a:ext>
              </a:extLst>
            </p:cNvPr>
            <p:cNvSpPr txBox="1"/>
            <p:nvPr/>
          </p:nvSpPr>
          <p:spPr>
            <a:xfrm>
              <a:off x="10411894" y="5256427"/>
              <a:ext cx="10124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dirty="0" err="1"/>
                <a:t>overflow</a:t>
              </a:r>
              <a:endParaRPr lang="en-DE" dirty="0"/>
            </a:p>
            <a:p>
              <a:pPr algn="ctr"/>
              <a:r>
                <a:rPr lang="en-DE" dirty="0"/>
                <a:t>pages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248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Dynamisches </a:t>
            </a:r>
            <a:r>
              <a:rPr lang="de-DE" dirty="0" err="1"/>
              <a:t>Hashing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Statisches </a:t>
                </a:r>
                <a:r>
                  <a:rPr lang="de-DE" dirty="0" err="1"/>
                  <a:t>Hashing</a:t>
                </a:r>
                <a:r>
                  <a:rPr lang="de-DE" dirty="0"/>
                  <a:t> ineffizient bei unvorhersehbaren Daten und langen Kollisionslisten</a:t>
                </a:r>
                <a:endParaRPr lang="de-DE" b="1" dirty="0"/>
              </a:p>
              <a:p>
                <a:r>
                  <a:rPr lang="de-DE" dirty="0">
                    <a:solidFill>
                      <a:srgbClr val="FFC000"/>
                    </a:solidFill>
                  </a:rPr>
                  <a:t>Problem</a:t>
                </a:r>
                <a:r>
                  <a:rPr lang="de-DE" dirty="0"/>
                  <a:t>: Wie groß soll die Anzahl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der </a:t>
                </a:r>
                <a:r>
                  <a:rPr lang="de-DE" dirty="0" err="1"/>
                  <a:t>Buckets</a:t>
                </a:r>
                <a:r>
                  <a:rPr lang="de-DE" dirty="0"/>
                  <a:t> sein?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de-DE" dirty="0"/>
                  <a:t> zu groß </a:t>
                </a:r>
                <a:r>
                  <a:rPr lang="de-DE" dirty="0">
                    <a:sym typeface="Wingdings"/>
                  </a:rPr>
                  <a:t>➝ schlechte Platznutzung und –Lokalität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Wingdings"/>
                      </a:rPr>
                      <m:t>𝑛</m:t>
                    </m:r>
                  </m:oMath>
                </a14:m>
                <a:r>
                  <a:rPr lang="de-DE" dirty="0">
                    <a:sym typeface="Wingdings"/>
                  </a:rPr>
                  <a:t> zu klein ➝ viele Überlaufseiten, lange Listen</a:t>
                </a:r>
              </a:p>
              <a:p>
                <a:r>
                  <a:rPr lang="de-DE" dirty="0">
                    <a:sym typeface="Wingdings"/>
                  </a:rPr>
                  <a:t>Datenbanken verwenden daher </a:t>
                </a:r>
                <a:r>
                  <a:rPr lang="de-DE" dirty="0">
                    <a:solidFill>
                      <a:schemeClr val="accent1"/>
                    </a:solidFill>
                    <a:sym typeface="Wingdings"/>
                  </a:rPr>
                  <a:t>dynamisches </a:t>
                </a:r>
                <a:r>
                  <a:rPr lang="de-DE" dirty="0" err="1">
                    <a:solidFill>
                      <a:schemeClr val="accent1"/>
                    </a:solidFill>
                    <a:sym typeface="Wingdings"/>
                  </a:rPr>
                  <a:t>Hashen</a:t>
                </a:r>
                <a:r>
                  <a:rPr lang="de-DE" b="1" dirty="0">
                    <a:sym typeface="Wingdings"/>
                  </a:rPr>
                  <a:t> </a:t>
                </a:r>
                <a:r>
                  <a:rPr lang="de-DE" dirty="0">
                    <a:sym typeface="Wingdings"/>
                  </a:rPr>
                  <a:t>(dynamisch wachsende und schrumpfende Bildbereiche)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  <a:sym typeface="Wingdings"/>
                  </a:rPr>
                  <a:t>Erweiterbares</a:t>
                </a:r>
                <a:r>
                  <a:rPr lang="de-DE" dirty="0">
                    <a:sym typeface="Wingdings"/>
                  </a:rPr>
                  <a:t> </a:t>
                </a:r>
                <a:r>
                  <a:rPr lang="de-DE" dirty="0" err="1">
                    <a:sym typeface="Wingdings"/>
                  </a:rPr>
                  <a:t>Hashen</a:t>
                </a:r>
                <a:r>
                  <a:rPr lang="de-DE" dirty="0">
                    <a:sym typeface="Wingdings"/>
                  </a:rPr>
                  <a:t> </a:t>
                </a:r>
                <a:br>
                  <a:rPr lang="de-DE" dirty="0">
                    <a:sym typeface="Wingdings"/>
                  </a:rPr>
                </a:br>
                <a:r>
                  <a:rPr lang="de-DE" dirty="0">
                    <a:sym typeface="Wingdings"/>
                  </a:rPr>
                  <a:t>(Vermeidung des Umkopierens)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84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3204731" y="6176964"/>
            <a:ext cx="578253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Fagin, R.;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Nievergelt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, J.; </a:t>
            </a:r>
            <a:r>
              <a:rPr lang="en-US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Pippenger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, N.; Strong, H. R., Extendible Hashing - A Fast Access Method for Dynamic Files, </a:t>
            </a:r>
            <a:r>
              <a:rPr lang="en-US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ACM Transactions on Database Systems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4</a:t>
            </a:r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 (3): 315–344, </a:t>
            </a:r>
            <a:r>
              <a:rPr lang="en-US"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</a:rPr>
              <a:t>1979</a:t>
            </a:r>
            <a:endParaRPr lang="en-US" sz="11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5061C5B-0F2C-3787-0B32-C910ABD4A3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CC1F68C-30B3-DAA6-11DA-BA81A9552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3607407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Vor- und Nachteile von Indices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Zugriff auf Daten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de-DE" dirty="0"/>
                  <a:t> ungefähr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de-DE" i="0" dirty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func>
                      </m:e>
                    </m:d>
                  </m:oMath>
                </a14:m>
                <a:endParaRPr lang="de-DE" dirty="0"/>
              </a:p>
              <a:p>
                <a:r>
                  <a:rPr lang="de-DE" dirty="0"/>
                  <a:t>Kosten der Indexierung aber nicht zu vernachlässigen</a:t>
                </a:r>
              </a:p>
              <a:p>
                <a:pPr lvl="1"/>
                <a:r>
                  <a:rPr lang="de-DE" dirty="0"/>
                  <a:t>Nicht bei kleinen Tabellen</a:t>
                </a:r>
              </a:p>
              <a:p>
                <a:pPr lvl="1"/>
                <a:r>
                  <a:rPr lang="de-DE" dirty="0"/>
                  <a:t>Nicht bei häufigen Update- oder Insert-Anweisungen</a:t>
                </a:r>
              </a:p>
              <a:p>
                <a:pPr lvl="1"/>
                <a:r>
                  <a:rPr lang="de-DE" dirty="0"/>
                  <a:t>Nicht bei Spalten mit vielen Null-Werten</a:t>
                </a:r>
              </a:p>
              <a:p>
                <a:r>
                  <a:rPr lang="de-DE" dirty="0"/>
                  <a:t>Standardisierung nicht gegeben</a:t>
                </a:r>
              </a:p>
              <a:p>
                <a:pPr lvl="1"/>
                <a:r>
                  <a:rPr lang="de-DE" dirty="0"/>
                  <a:t>Die meisten Implementierungen</a:t>
                </a:r>
                <a:br>
                  <a:rPr lang="de-DE" dirty="0"/>
                </a:br>
                <a:r>
                  <a:rPr lang="de-DE" dirty="0"/>
                  <a:t>legen Indices für Schlüssel und </a:t>
                </a:r>
                <a:br>
                  <a:rPr lang="de-DE" dirty="0"/>
                </a:br>
                <a:r>
                  <a:rPr lang="de-DE" dirty="0"/>
                  <a:t>Unique-Eigenschaften zur </a:t>
                </a:r>
                <a:br>
                  <a:rPr lang="de-DE" dirty="0"/>
                </a:br>
                <a:r>
                  <a:rPr lang="de-DE" dirty="0"/>
                  <a:t>schnellen Überprüfung </a:t>
                </a:r>
                <a:br>
                  <a:rPr lang="de-DE" dirty="0"/>
                </a:br>
                <a:r>
                  <a:rPr lang="de-DE" dirty="0"/>
                  <a:t>automatisch an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85</a:t>
            </a:fld>
            <a:endParaRPr lang="de-DE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811403" y="4092597"/>
            <a:ext cx="7020272" cy="181331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create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unique|fulltext|spatial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index_name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[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index_type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defRPr/>
            </a:pP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on 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tbl_name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index_col_name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,...)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index_type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defRPr/>
            </a:pPr>
            <a:endParaRPr lang="de-DE" sz="1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index_col_name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defRPr/>
            </a:pP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col_name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length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 [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asc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desc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]</a:t>
            </a:r>
          </a:p>
          <a:p>
            <a:pPr>
              <a:defRPr/>
            </a:pPr>
            <a:endParaRPr lang="de-DE" sz="14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sz="14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index_type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</a:t>
            </a:r>
          </a:p>
          <a:p>
            <a:pPr>
              <a:defRPr/>
            </a:pP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btree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|</a:t>
            </a:r>
            <a:r>
              <a:rPr lang="de-DE" sz="14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sz="14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hash</a:t>
            </a:r>
            <a:r>
              <a:rPr lang="de-DE" sz="14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3C9FB8-F597-3519-E119-0D1B961852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76A5E5B-965D-C981-657B-04B00603C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3441465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04BFC0-5CA2-3448-9DED-0102F1820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12389-6DAF-1C45-A647-280AC2E81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Index-Sequentielle Zugriffsmethode (ISAM-Index)</a:t>
            </a:r>
          </a:p>
          <a:p>
            <a:pPr lvl="1"/>
            <a:r>
              <a:rPr lang="de-DE" dirty="0"/>
              <a:t>Statisch, baum-basierte Indexstruktur</a:t>
            </a:r>
          </a:p>
          <a:p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</a:t>
            </a:r>
          </a:p>
          <a:p>
            <a:pPr lvl="1"/>
            <a:r>
              <a:rPr lang="de-DE" dirty="0"/>
              <a:t>Die Datenbank-Indexstruktur</a:t>
            </a:r>
          </a:p>
          <a:p>
            <a:pPr lvl="1"/>
            <a:r>
              <a:rPr lang="de-DE" dirty="0"/>
              <a:t>Auf linearer Ordnung basierend</a:t>
            </a:r>
          </a:p>
          <a:p>
            <a:pPr lvl="1"/>
            <a:r>
              <a:rPr lang="de-DE" dirty="0"/>
              <a:t>Dynamisch</a:t>
            </a:r>
          </a:p>
          <a:p>
            <a:pPr lvl="1"/>
            <a:r>
              <a:rPr lang="de-DE" dirty="0"/>
              <a:t>Kleine </a:t>
            </a:r>
            <a:r>
              <a:rPr lang="de-DE" dirty="0" err="1"/>
              <a:t>Baumhöhe</a:t>
            </a:r>
            <a:r>
              <a:rPr lang="de-DE" dirty="0"/>
              <a:t> für fokussierten Zugriff auf Bereiche</a:t>
            </a:r>
          </a:p>
          <a:p>
            <a:pPr lvl="1"/>
            <a:r>
              <a:rPr lang="de-DE" dirty="0" err="1"/>
              <a:t>Geclusterte</a:t>
            </a:r>
            <a:r>
              <a:rPr lang="de-DE" dirty="0"/>
              <a:t> vs. </a:t>
            </a:r>
            <a:r>
              <a:rPr lang="de-DE" dirty="0" err="1"/>
              <a:t>ungeclusterte</a:t>
            </a:r>
            <a:r>
              <a:rPr lang="de-DE" dirty="0"/>
              <a:t> Indexe</a:t>
            </a:r>
          </a:p>
          <a:p>
            <a:pPr lvl="2"/>
            <a:r>
              <a:rPr lang="de-DE" dirty="0"/>
              <a:t>Sequentieller Zugriff vs. Verwaltungsaufwand</a:t>
            </a:r>
          </a:p>
          <a:p>
            <a:r>
              <a:rPr lang="de-DE" dirty="0"/>
              <a:t>Hash-basierte Indexe</a:t>
            </a:r>
          </a:p>
          <a:p>
            <a:pPr lvl="1"/>
            <a:r>
              <a:rPr lang="de-DE" dirty="0"/>
              <a:t>Gleichheitsprädikate</a:t>
            </a:r>
          </a:p>
          <a:p>
            <a:r>
              <a:rPr lang="de-DE" dirty="0"/>
              <a:t>Bei Einsatz von Indices Kosten vs. Nutzen </a:t>
            </a:r>
            <a:r>
              <a:rPr lang="de-DE" dirty="0" err="1"/>
              <a:t>abwegen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9097C-A291-A645-AD7B-798B62758D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86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76D13B-ADC4-1906-1C08-BD1F8BF88E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3D2FF7D-8111-4684-E2B9-7C4FBF181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2502511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Überblick: 6. Anfrageverarbeitung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Speicherung</a:t>
            </a:r>
          </a:p>
          <a:p>
            <a:pPr lvl="1"/>
            <a:r>
              <a:rPr lang="de-DE" dirty="0"/>
              <a:t>Speichermedien</a:t>
            </a:r>
          </a:p>
          <a:p>
            <a:pPr lvl="1"/>
            <a:r>
              <a:rPr lang="de-DE" dirty="0"/>
              <a:t>Verwaltung</a:t>
            </a:r>
          </a:p>
          <a:p>
            <a:pPr lvl="1"/>
            <a:r>
              <a:rPr lang="de-DE" dirty="0"/>
              <a:t>Puffer</a:t>
            </a:r>
          </a:p>
          <a:p>
            <a:pPr lvl="1"/>
            <a:r>
              <a:rPr lang="de-DE" dirty="0"/>
              <a:t>Zugriff</a:t>
            </a:r>
            <a:endParaRPr lang="de-DE" i="1" dirty="0"/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Indexierung</a:t>
            </a:r>
          </a:p>
          <a:p>
            <a:pPr lvl="1"/>
            <a:r>
              <a:rPr lang="de-DE" dirty="0"/>
              <a:t>ISAM-Index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-Bäume (B*-Bäume)</a:t>
            </a:r>
          </a:p>
          <a:p>
            <a:pPr lvl="1"/>
            <a:r>
              <a:rPr lang="de-DE" dirty="0"/>
              <a:t>Hash-basierte Indexe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Anfragebeantwortung</a:t>
            </a:r>
            <a:endParaRPr lang="de-DE" b="1" dirty="0">
              <a:solidFill>
                <a:schemeClr val="accent1"/>
              </a:solidFill>
            </a:endParaRPr>
          </a:p>
          <a:p>
            <a:pPr lvl="1"/>
            <a:r>
              <a:rPr lang="de-DE" dirty="0">
                <a:solidFill>
                  <a:schemeClr val="accent1"/>
                </a:solidFill>
              </a:rPr>
              <a:t>Sortieren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Join</a:t>
            </a:r>
            <a:r>
              <a:rPr lang="de-DE" dirty="0">
                <a:solidFill>
                  <a:schemeClr val="accent1"/>
                </a:solidFill>
              </a:rPr>
              <a:t>-Verarbeitung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Weitere Operationen</a:t>
            </a:r>
          </a:p>
          <a:p>
            <a:pPr lvl="1"/>
            <a:r>
              <a:rPr lang="de-DE" dirty="0" err="1">
                <a:solidFill>
                  <a:schemeClr val="accent1"/>
                </a:solidFill>
              </a:rPr>
              <a:t>Pipelining</a:t>
            </a:r>
            <a:endParaRPr lang="de-DE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Anfrageoptimierung</a:t>
            </a:r>
          </a:p>
          <a:p>
            <a:pPr lvl="1"/>
            <a:r>
              <a:rPr lang="de-DE" dirty="0" err="1"/>
              <a:t>Rewriting</a:t>
            </a:r>
            <a:endParaRPr lang="de-DE" dirty="0"/>
          </a:p>
          <a:p>
            <a:pPr lvl="1"/>
            <a:r>
              <a:rPr lang="de-DE" dirty="0"/>
              <a:t>Datenabhängige Optimierung</a:t>
            </a:r>
          </a:p>
          <a:p>
            <a:pPr lvl="1"/>
            <a:endParaRPr lang="de-DE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0309812-24D2-D941-99E4-2C60BEA1CB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87</a:t>
            </a:fld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AE5B65-EBC5-F0B6-4906-0D4E1F9CD8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D635666-E358-8905-DF2A-94991135F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443180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Architektur eines DBMS</a:t>
            </a:r>
          </a:p>
        </p:txBody>
      </p:sp>
      <p:sp>
        <p:nvSpPr>
          <p:cNvPr id="102" name="Content Placeholder 101">
            <a:extLst>
              <a:ext uri="{FF2B5EF4-FFF2-40B4-BE49-F238E27FC236}">
                <a16:creationId xmlns:a16="http://schemas.microsoft.com/office/drawing/2014/main" id="{8EB4AD40-2F5D-7D4D-AEFF-045D420C5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649803" cy="4240848"/>
          </a:xfrm>
        </p:spPr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Speicherung</a:t>
            </a:r>
          </a:p>
          <a:p>
            <a:r>
              <a:rPr lang="de-DE" dirty="0"/>
              <a:t>Anfragebeantwortung</a:t>
            </a:r>
          </a:p>
          <a:p>
            <a:pPr lvl="1"/>
            <a:r>
              <a:rPr lang="de-DE" dirty="0">
                <a:solidFill>
                  <a:srgbClr val="FFC000"/>
                </a:solidFill>
              </a:rPr>
              <a:t>Operator-</a:t>
            </a:r>
            <a:r>
              <a:rPr lang="de-DE" dirty="0" err="1">
                <a:solidFill>
                  <a:srgbClr val="FFC000"/>
                </a:solidFill>
              </a:rPr>
              <a:t>Evaluierer</a:t>
            </a:r>
            <a:endParaRPr lang="de-DE" dirty="0">
              <a:solidFill>
                <a:srgbClr val="FFC000"/>
              </a:solidFill>
            </a:endParaRPr>
          </a:p>
          <a:p>
            <a:pPr lvl="1"/>
            <a:r>
              <a:rPr lang="de-DE" dirty="0"/>
              <a:t>Optimierer</a:t>
            </a:r>
          </a:p>
          <a:p>
            <a:r>
              <a:rPr lang="de-D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Transaktionsmanagement</a:t>
            </a:r>
            <a:endParaRPr lang="de-DE" dirty="0"/>
          </a:p>
          <a:p>
            <a:pPr lvl="2"/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88</a:t>
            </a:fld>
            <a:endParaRPr lang="de-DE"/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D718B86-E120-CC49-B377-6F6F971F3889}"/>
              </a:ext>
            </a:extLst>
          </p:cNvPr>
          <p:cNvGrpSpPr/>
          <p:nvPr/>
        </p:nvGrpSpPr>
        <p:grpSpPr>
          <a:xfrm>
            <a:off x="4999802" y="1554563"/>
            <a:ext cx="6831873" cy="4351351"/>
            <a:chOff x="2598918" y="1518533"/>
            <a:chExt cx="6831873" cy="435135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0D92ECD-3E93-3640-8082-69E20F1C0266}"/>
                </a:ext>
              </a:extLst>
            </p:cNvPr>
            <p:cNvSpPr/>
            <p:nvPr/>
          </p:nvSpPr>
          <p:spPr>
            <a:xfrm>
              <a:off x="6049152" y="2623286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Parser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091CBAA-9212-444C-9668-0F15529B0F42}"/>
                </a:ext>
              </a:extLst>
            </p:cNvPr>
            <p:cNvSpPr/>
            <p:nvPr/>
          </p:nvSpPr>
          <p:spPr>
            <a:xfrm>
              <a:off x="3768141" y="2618218"/>
              <a:ext cx="209055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Ausführer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56EAB54-324D-1B44-B7F9-90DE9740FCA2}"/>
                </a:ext>
              </a:extLst>
            </p:cNvPr>
            <p:cNvSpPr/>
            <p:nvPr/>
          </p:nvSpPr>
          <p:spPr>
            <a:xfrm>
              <a:off x="6049152" y="3076907"/>
              <a:ext cx="2090551" cy="307777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Optimierer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F4B99C4-E1FA-E44A-BA9E-74EB8722A524}"/>
                </a:ext>
              </a:extLst>
            </p:cNvPr>
            <p:cNvSpPr/>
            <p:nvPr/>
          </p:nvSpPr>
          <p:spPr>
            <a:xfrm>
              <a:off x="3768141" y="3071839"/>
              <a:ext cx="2090551" cy="307777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Operator-</a:t>
              </a:r>
              <a:r>
                <a:rPr lang="de-DE" sz="1400" dirty="0" err="1">
                  <a:solidFill>
                    <a:schemeClr val="tx2"/>
                  </a:solidFill>
                </a:rPr>
                <a:t>Evaluierer</a:t>
              </a:r>
              <a:endParaRPr lang="de-DE" sz="1400" dirty="0">
                <a:solidFill>
                  <a:schemeClr val="tx2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A260C7E-5987-C948-A539-CD10576BD8F4}"/>
                </a:ext>
              </a:extLst>
            </p:cNvPr>
            <p:cNvSpPr/>
            <p:nvPr/>
          </p:nvSpPr>
          <p:spPr>
            <a:xfrm>
              <a:off x="3655876" y="2568662"/>
              <a:ext cx="4588922" cy="8759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D193E2B-16E2-C445-AFAC-73970C17F80B}"/>
                </a:ext>
              </a:extLst>
            </p:cNvPr>
            <p:cNvSpPr/>
            <p:nvPr/>
          </p:nvSpPr>
          <p:spPr>
            <a:xfrm>
              <a:off x="4360780" y="3622766"/>
              <a:ext cx="3185296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sp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Dateiverwaltungs- und Zugriffsmethoden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513F904E-F888-9844-BF56-6868521B7332}"/>
                </a:ext>
              </a:extLst>
            </p:cNvPr>
            <p:cNvSpPr/>
            <p:nvPr/>
          </p:nvSpPr>
          <p:spPr>
            <a:xfrm>
              <a:off x="4360428" y="411608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Puffer-Verwalter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6F3DA6F-BE9D-3B43-9DBC-9528DE4140B8}"/>
                </a:ext>
              </a:extLst>
            </p:cNvPr>
            <p:cNvSpPr/>
            <p:nvPr/>
          </p:nvSpPr>
          <p:spPr>
            <a:xfrm>
              <a:off x="4360428" y="4599690"/>
              <a:ext cx="3186000" cy="307777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Verwalter für externen Speicher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C6AC8CC-1676-AD4B-8500-674B7E6AFFE8}"/>
                </a:ext>
              </a:extLst>
            </p:cNvPr>
            <p:cNvSpPr/>
            <p:nvPr/>
          </p:nvSpPr>
          <p:spPr>
            <a:xfrm>
              <a:off x="2860610" y="3622767"/>
              <a:ext cx="1234685" cy="61906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Transaktions-Verwalter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2966A0B-0E00-0745-8B65-351669E53741}"/>
                </a:ext>
              </a:extLst>
            </p:cNvPr>
            <p:cNvSpPr/>
            <p:nvPr/>
          </p:nvSpPr>
          <p:spPr>
            <a:xfrm>
              <a:off x="2860610" y="4304024"/>
              <a:ext cx="1234685" cy="603443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Sperr</a:t>
              </a:r>
            </a:p>
            <a:p>
              <a:pPr algn="ctr"/>
              <a:r>
                <a:rPr lang="de-DE" sz="1400">
                  <a:solidFill>
                    <a:schemeClr val="tx2"/>
                  </a:solidFill>
                </a:rPr>
                <a:t>-Verwalter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247461BA-A741-2B49-8965-B70252A09318}"/>
                </a:ext>
              </a:extLst>
            </p:cNvPr>
            <p:cNvSpPr/>
            <p:nvPr/>
          </p:nvSpPr>
          <p:spPr>
            <a:xfrm>
              <a:off x="7740510" y="3577182"/>
              <a:ext cx="1363720" cy="1388111"/>
            </a:xfrm>
            <a:prstGeom prst="rect">
              <a:avLst/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de-DE" sz="1400">
                  <a:solidFill>
                    <a:schemeClr val="tx2"/>
                  </a:solidFill>
                </a:rPr>
                <a:t>Wieder-herstellungs-Verwalter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292EFF6-BC60-664D-A814-90D343742CE9}"/>
                </a:ext>
              </a:extLst>
            </p:cNvPr>
            <p:cNvSpPr/>
            <p:nvPr/>
          </p:nvSpPr>
          <p:spPr>
            <a:xfrm>
              <a:off x="2598918" y="2507134"/>
              <a:ext cx="6702838" cy="250179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C04A032E-3442-3943-950D-6B02B82917D9}"/>
                </a:ext>
              </a:extLst>
            </p:cNvPr>
            <p:cNvSpPr/>
            <p:nvPr/>
          </p:nvSpPr>
          <p:spPr>
            <a:xfrm>
              <a:off x="3011213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Webformulare</a:t>
              </a:r>
            </a:p>
          </p:txBody>
        </p:sp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F0BDEF42-E94E-0145-8500-9988AC420FA2}"/>
                </a:ext>
              </a:extLst>
            </p:cNvPr>
            <p:cNvSpPr/>
            <p:nvPr/>
          </p:nvSpPr>
          <p:spPr>
            <a:xfrm>
              <a:off x="5096372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Anwendungen</a:t>
              </a:r>
            </a:p>
          </p:txBody>
        </p:sp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1CDCB60D-9948-D74E-9E92-47D56BF4CDCA}"/>
                </a:ext>
              </a:extLst>
            </p:cNvPr>
            <p:cNvSpPr/>
            <p:nvPr/>
          </p:nvSpPr>
          <p:spPr>
            <a:xfrm>
              <a:off x="7185467" y="1518533"/>
              <a:ext cx="1707931" cy="361355"/>
            </a:xfrm>
            <a:prstGeom prst="roundRect">
              <a:avLst>
                <a:gd name="adj" fmla="val 25927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de-DE" sz="1400">
                  <a:solidFill>
                    <a:schemeClr val="tx1"/>
                  </a:solidFill>
                </a:rPr>
                <a:t>SQL-Schnittstelle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2241047-35BF-9547-A823-E1DE0DC003EF}"/>
                </a:ext>
              </a:extLst>
            </p:cNvPr>
            <p:cNvSpPr txBox="1"/>
            <p:nvPr/>
          </p:nvSpPr>
          <p:spPr>
            <a:xfrm>
              <a:off x="5519193" y="2045468"/>
              <a:ext cx="8622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 dirty="0"/>
                <a:t>Anfragen</a:t>
              </a:r>
            </a:p>
          </p:txBody>
        </p:sp>
        <p:sp>
          <p:nvSpPr>
            <p:cNvPr id="19" name="Can 18">
              <a:extLst>
                <a:ext uri="{FF2B5EF4-FFF2-40B4-BE49-F238E27FC236}">
                  <a16:creationId xmlns:a16="http://schemas.microsoft.com/office/drawing/2014/main" id="{EAE531D7-AEC7-FD46-8042-B56D678A9A87}"/>
                </a:ext>
              </a:extLst>
            </p:cNvPr>
            <p:cNvSpPr/>
            <p:nvPr/>
          </p:nvSpPr>
          <p:spPr>
            <a:xfrm>
              <a:off x="4357337" y="5166846"/>
              <a:ext cx="3186000" cy="703038"/>
            </a:xfrm>
            <a:prstGeom prst="can">
              <a:avLst/>
            </a:prstGeom>
            <a:solidFill>
              <a:schemeClr val="accent2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de-DE" sz="1400" dirty="0">
                  <a:solidFill>
                    <a:schemeClr val="tx2"/>
                  </a:solidFill>
                </a:rPr>
                <a:t>Dateien für Daten und Indices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4419B48-6675-4F46-AE08-F3649E76D5E0}"/>
                </a:ext>
              </a:extLst>
            </p:cNvPr>
            <p:cNvSpPr txBox="1"/>
            <p:nvPr/>
          </p:nvSpPr>
          <p:spPr>
            <a:xfrm>
              <a:off x="7539894" y="5423045"/>
              <a:ext cx="9983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b="1"/>
                <a:t>Datenbank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7AEC00F1-A740-3C4B-BB67-C345EC71AD87}"/>
                </a:ext>
              </a:extLst>
            </p:cNvPr>
            <p:cNvSpPr txBox="1"/>
            <p:nvPr/>
          </p:nvSpPr>
          <p:spPr>
            <a:xfrm>
              <a:off x="8463860" y="4973381"/>
              <a:ext cx="9669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400" b="1"/>
                <a:t>DBMS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872BF7A-8470-A044-8B73-87B797F66F65}"/>
                </a:ext>
              </a:extLst>
            </p:cNvPr>
            <p:cNvCxnSpPr>
              <a:cxnSpLocks/>
              <a:stCxn id="32" idx="2"/>
              <a:endCxn id="33" idx="0"/>
            </p:cNvCxnSpPr>
            <p:nvPr/>
          </p:nvCxnSpPr>
          <p:spPr>
            <a:xfrm>
              <a:off x="5950337" y="3444572"/>
              <a:ext cx="3091" cy="17819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A2081F5-4E65-6743-A681-BDB066615640}"/>
                </a:ext>
              </a:extLst>
            </p:cNvPr>
            <p:cNvCxnSpPr>
              <a:cxnSpLocks/>
              <a:stCxn id="33" idx="2"/>
              <a:endCxn id="34" idx="0"/>
            </p:cNvCxnSpPr>
            <p:nvPr/>
          </p:nvCxnSpPr>
          <p:spPr>
            <a:xfrm>
              <a:off x="5953428" y="3930543"/>
              <a:ext cx="0" cy="18553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04D6E7F-EFA7-B644-8B9C-7BF185722FCA}"/>
                </a:ext>
              </a:extLst>
            </p:cNvPr>
            <p:cNvCxnSpPr>
              <a:cxnSpLocks/>
              <a:stCxn id="34" idx="2"/>
              <a:endCxn id="35" idx="0"/>
            </p:cNvCxnSpPr>
            <p:nvPr/>
          </p:nvCxnSpPr>
          <p:spPr>
            <a:xfrm>
              <a:off x="5953428" y="4423857"/>
              <a:ext cx="0" cy="17583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2B587B9F-FE63-2A4C-89C5-A524696F985E}"/>
                </a:ext>
              </a:extLst>
            </p:cNvPr>
            <p:cNvCxnSpPr>
              <a:cxnSpLocks/>
              <a:stCxn id="16" idx="2"/>
              <a:endCxn id="39" idx="0"/>
            </p:cNvCxnSpPr>
            <p:nvPr/>
          </p:nvCxnSpPr>
          <p:spPr>
            <a:xfrm>
              <a:off x="5950337" y="2353245"/>
              <a:ext cx="0" cy="1538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0F03D292-3A44-7546-B32F-E910B2B1829C}"/>
                </a:ext>
              </a:extLst>
            </p:cNvPr>
            <p:cNvCxnSpPr>
              <a:cxnSpLocks/>
              <a:stCxn id="41" idx="2"/>
              <a:endCxn id="16" idx="1"/>
            </p:cNvCxnSpPr>
            <p:nvPr/>
          </p:nvCxnSpPr>
          <p:spPr>
            <a:xfrm>
              <a:off x="3865179" y="1879888"/>
              <a:ext cx="1654014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05994152-717F-1247-8328-69E8039292DC}"/>
                </a:ext>
              </a:extLst>
            </p:cNvPr>
            <p:cNvCxnSpPr>
              <a:cxnSpLocks/>
              <a:stCxn id="42" idx="2"/>
              <a:endCxn id="16" idx="0"/>
            </p:cNvCxnSpPr>
            <p:nvPr/>
          </p:nvCxnSpPr>
          <p:spPr>
            <a:xfrm flipH="1">
              <a:off x="5950337" y="1879888"/>
              <a:ext cx="1" cy="1655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6E6F66A-0BCE-474B-927A-3421ABC06F10}"/>
                </a:ext>
              </a:extLst>
            </p:cNvPr>
            <p:cNvCxnSpPr>
              <a:cxnSpLocks/>
              <a:stCxn id="43" idx="2"/>
              <a:endCxn id="16" idx="3"/>
            </p:cNvCxnSpPr>
            <p:nvPr/>
          </p:nvCxnSpPr>
          <p:spPr>
            <a:xfrm flipH="1">
              <a:off x="6381480" y="1879888"/>
              <a:ext cx="1657953" cy="3194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1213287-8BC5-AC40-BA30-C4AD36EADE97}"/>
                </a:ext>
              </a:extLst>
            </p:cNvPr>
            <p:cNvCxnSpPr>
              <a:cxnSpLocks/>
              <a:stCxn id="35" idx="2"/>
              <a:endCxn id="19" idx="1"/>
            </p:cNvCxnSpPr>
            <p:nvPr/>
          </p:nvCxnSpPr>
          <p:spPr>
            <a:xfrm flipH="1">
              <a:off x="5950337" y="4907467"/>
              <a:ext cx="3091" cy="25937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AF823C6F-1772-9B48-B93E-9991EC2E6E78}"/>
                </a:ext>
              </a:extLst>
            </p:cNvPr>
            <p:cNvCxnSpPr>
              <a:cxnSpLocks/>
              <a:stCxn id="38" idx="1"/>
              <a:endCxn id="34" idx="3"/>
            </p:cNvCxnSpPr>
            <p:nvPr/>
          </p:nvCxnSpPr>
          <p:spPr>
            <a:xfrm flipH="1" flipV="1">
              <a:off x="7546428" y="4269969"/>
              <a:ext cx="194082" cy="1269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>
              <a:extLst>
                <a:ext uri="{FF2B5EF4-FFF2-40B4-BE49-F238E27FC236}">
                  <a16:creationId xmlns:a16="http://schemas.microsoft.com/office/drawing/2014/main" id="{6FB26EF1-9574-924E-A362-B1BDD7E6480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39894" y="377882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E88349B6-9F15-8B43-96C1-F36EA213291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3337" y="4753578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6C812B4-66F9-7F4D-A2AC-6150ABA4A9F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263970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B37593-535E-5A4B-A533-3663E187258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59812" y="3773024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ED0CE984-B3CE-2143-ACB3-B4B6C560A2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63255" y="4747782"/>
              <a:ext cx="197173" cy="1472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D8DE8B6D-FB52-A945-9735-F450A14B9016}"/>
                </a:ext>
              </a:extLst>
            </p:cNvPr>
            <p:cNvSpPr/>
            <p:nvPr/>
          </p:nvSpPr>
          <p:spPr>
            <a:xfrm>
              <a:off x="2799535" y="3581552"/>
              <a:ext cx="1363720" cy="13881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de-DE" sz="1400">
                <a:solidFill>
                  <a:schemeClr val="tx1"/>
                </a:solidFill>
              </a:endParaRPr>
            </a:p>
          </p:txBody>
        </p:sp>
      </p:grpSp>
      <p:sp>
        <p:nvSpPr>
          <p:cNvPr id="103" name="Date Placeholder 102">
            <a:extLst>
              <a:ext uri="{FF2B5EF4-FFF2-40B4-BE49-F238E27FC236}">
                <a16:creationId xmlns:a16="http://schemas.microsoft.com/office/drawing/2014/main" id="{90C5FEAE-3F21-F644-A153-EF4F40E96CB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 dirty="0"/>
          </a:p>
        </p:txBody>
      </p:sp>
      <p:sp>
        <p:nvSpPr>
          <p:cNvPr id="104" name="Footer Placeholder 103">
            <a:extLst>
              <a:ext uri="{FF2B5EF4-FFF2-40B4-BE49-F238E27FC236}">
                <a16:creationId xmlns:a16="http://schemas.microsoft.com/office/drawing/2014/main" id="{813E491A-AC8B-F14F-BF15-9D7154E150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30734073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Ausführungspläne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9F47A-B0E0-1EA2-6A6F-24C1F20DC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7763865" cy="4240848"/>
          </a:xfrm>
        </p:spPr>
        <p:txBody>
          <a:bodyPr/>
          <a:lstStyle/>
          <a:p>
            <a:r>
              <a:rPr lang="de-DE" dirty="0"/>
              <a:t>Operator zur Umsetzung einer Operation in einer Anfrage</a:t>
            </a:r>
          </a:p>
          <a:p>
            <a:pPr lvl="1"/>
            <a:r>
              <a:rPr lang="de-DE" dirty="0"/>
              <a:t>Jeder Planoperator führt zur Verarbeitung einer vollständigen Anfrage eine </a:t>
            </a:r>
            <a:r>
              <a:rPr lang="de-DE" dirty="0">
                <a:solidFill>
                  <a:schemeClr val="accent1"/>
                </a:solidFill>
              </a:rPr>
              <a:t>Unteraufgabe</a:t>
            </a:r>
            <a:r>
              <a:rPr lang="de-DE" dirty="0"/>
              <a:t> aus</a:t>
            </a:r>
          </a:p>
          <a:p>
            <a:pPr lvl="1"/>
            <a:r>
              <a:rPr lang="de-DE" dirty="0"/>
              <a:t>Zu </a:t>
            </a:r>
            <a:r>
              <a:rPr lang="de-DE" dirty="0">
                <a:solidFill>
                  <a:schemeClr val="accent1"/>
                </a:solidFill>
              </a:rPr>
              <a:t>Ausführungsplänen</a:t>
            </a:r>
            <a:r>
              <a:rPr lang="de-DE" dirty="0"/>
              <a:t> zusammensetzen</a:t>
            </a:r>
          </a:p>
          <a:p>
            <a:pPr lvl="1"/>
            <a:r>
              <a:rPr lang="de-DE" dirty="0"/>
              <a:t>Nicht immer eindeutige Ausführungspläne</a:t>
            </a:r>
          </a:p>
          <a:p>
            <a:endParaRPr lang="en-DE" dirty="0"/>
          </a:p>
        </p:txBody>
      </p:sp>
      <p:sp>
        <p:nvSpPr>
          <p:cNvPr id="40" name="Date Placeholder 39">
            <a:extLst>
              <a:ext uri="{FF2B5EF4-FFF2-40B4-BE49-F238E27FC236}">
                <a16:creationId xmlns:a16="http://schemas.microsoft.com/office/drawing/2014/main" id="{6F97CE94-B163-E4CF-A45F-CD083284F7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30174A57-8AB7-FABE-EFEE-E3695F5488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89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CFCACD-E958-7E4F-9BBE-50D515CDE29E}"/>
                  </a:ext>
                </a:extLst>
              </p:cNvPr>
              <p:cNvSpPr txBox="1"/>
              <p:nvPr/>
            </p:nvSpPr>
            <p:spPr>
              <a:xfrm>
                <a:off x="9358351" y="5550013"/>
                <a:ext cx="3709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CFCACD-E958-7E4F-9BBE-50D515CDE2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58351" y="5550013"/>
                <a:ext cx="370935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2B5E6-7A3B-7743-9241-56B75907E162}"/>
                  </a:ext>
                </a:extLst>
              </p:cNvPr>
              <p:cNvSpPr txBox="1"/>
              <p:nvPr/>
            </p:nvSpPr>
            <p:spPr>
              <a:xfrm>
                <a:off x="10962139" y="4766339"/>
                <a:ext cx="3714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612B5E6-7A3B-7743-9241-56B75907E1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62139" y="4766339"/>
                <a:ext cx="37144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972ECA-A1C2-334A-93D7-B3699B51D121}"/>
              </a:ext>
            </a:extLst>
          </p:cNvPr>
          <p:cNvCxnSpPr>
            <a:cxnSpLocks/>
            <a:stCxn id="10" idx="0"/>
            <a:endCxn id="14" idx="2"/>
          </p:cNvCxnSpPr>
          <p:nvPr/>
        </p:nvCxnSpPr>
        <p:spPr>
          <a:xfrm flipV="1">
            <a:off x="9543819" y="5129323"/>
            <a:ext cx="1" cy="42069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BDFB26-2EE0-4B41-ACAA-0588B02A43F1}"/>
                  </a:ext>
                </a:extLst>
              </p:cNvPr>
              <p:cNvSpPr txBox="1"/>
              <p:nvPr/>
            </p:nvSpPr>
            <p:spPr>
              <a:xfrm>
                <a:off x="8749019" y="4766339"/>
                <a:ext cx="1589601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8000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𝑃𝑙𝑧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8999</m:t>
                          </m:r>
                        </m:sub>
                      </m:sSub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EBDFB26-2EE0-4B41-ACAA-0588B02A4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9019" y="4766339"/>
                <a:ext cx="1589601" cy="36298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A824AFC-AD73-4D4A-A649-69EC26223D9E}"/>
              </a:ext>
            </a:extLst>
          </p:cNvPr>
          <p:cNvCxnSpPr>
            <a:cxnSpLocks/>
            <a:stCxn id="14" idx="0"/>
            <a:endCxn id="23" idx="2"/>
          </p:cNvCxnSpPr>
          <p:nvPr/>
        </p:nvCxnSpPr>
        <p:spPr>
          <a:xfrm flipV="1">
            <a:off x="9543820" y="4345650"/>
            <a:ext cx="776478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BC67BBF-CB70-B847-9A1B-20CE6BFEAC80}"/>
              </a:ext>
            </a:extLst>
          </p:cNvPr>
          <p:cNvCxnSpPr>
            <a:cxnSpLocks/>
            <a:stCxn id="11" idx="0"/>
            <a:endCxn id="23" idx="2"/>
          </p:cNvCxnSpPr>
          <p:nvPr/>
        </p:nvCxnSpPr>
        <p:spPr>
          <a:xfrm flipH="1" flipV="1">
            <a:off x="10320298" y="4345650"/>
            <a:ext cx="827565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B48B8E-6FE3-D34E-85A2-958C4E1319AF}"/>
                  </a:ext>
                </a:extLst>
              </p:cNvPr>
              <p:cNvSpPr txBox="1"/>
              <p:nvPr/>
            </p:nvSpPr>
            <p:spPr>
              <a:xfrm>
                <a:off x="9041967" y="3982666"/>
                <a:ext cx="2556662" cy="3629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latin typeface="Cambria Math" panose="02040503050406030204" pitchFamily="18" charset="0"/>
                            </a:rPr>
                            <m:t>⋈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</m:sub>
                      </m:sSub>
                    </m:oMath>
                  </m:oMathPara>
                </a14:m>
                <a:endParaRPr lang="de-DE" baseline="-2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3B48B8E-6FE3-D34E-85A2-958C4E1319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1967" y="3982666"/>
                <a:ext cx="2556662" cy="3629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C1834B55-EEF7-4541-BAB3-3238A6F42A22}"/>
              </a:ext>
            </a:extLst>
          </p:cNvPr>
          <p:cNvCxnSpPr>
            <a:cxnSpLocks/>
            <a:stCxn id="23" idx="0"/>
            <a:endCxn id="31" idx="2"/>
          </p:cNvCxnSpPr>
          <p:nvPr/>
        </p:nvCxnSpPr>
        <p:spPr>
          <a:xfrm flipV="1">
            <a:off x="10320298" y="3561977"/>
            <a:ext cx="1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57B28D-5D7F-DF4A-A6DE-09B1CDC68394}"/>
                  </a:ext>
                </a:extLst>
              </p:cNvPr>
              <p:cNvSpPr/>
              <p:nvPr/>
            </p:nvSpPr>
            <p:spPr>
              <a:xfrm>
                <a:off x="8899974" y="3206110"/>
                <a:ext cx="2840649" cy="355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dirty="0" err="1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de-DE" sz="1600" i="1" dirty="0" err="1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1600" i="1" dirty="0" err="1">
                          <a:latin typeface="Cambria Math" panose="02040503050406030204" pitchFamily="18" charset="0"/>
                        </a:rPr>
                        <m:t>𝐾𝑢𝑛𝑑𝑒𝑛𝐼𝐷</m:t>
                      </m:r>
                      <m:r>
                        <a:rPr lang="de-DE" sz="1600" i="1" dirty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dirty="0">
                              <a:latin typeface="Cambria Math" panose="02040503050406030204" pitchFamily="18" charset="0"/>
                            </a:rPr>
                            <m:t>ℱ</m:t>
                          </m:r>
                        </m:e>
                        <m:sub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𝑆𝑈𝑀</m:t>
                          </m:r>
                          <m:d>
                            <m:dPr>
                              <m:ctrlPr>
                                <a:rPr lang="de-DE" sz="16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6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de-DE" sz="16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de-DE" sz="1600" b="0" i="1" dirty="0" smtClean="0">
                                  <a:latin typeface="Cambria Math" panose="02040503050406030204" pitchFamily="18" charset="0"/>
                                </a:rPr>
                                <m:t>𝑇𝑜𝑡𝑎𝑙</m:t>
                              </m:r>
                            </m:e>
                          </m:d>
                        </m:sub>
                      </m:sSub>
                      <m:d>
                        <m:dPr>
                          <m:ctrlPr>
                            <a:rPr lang="de-DE" sz="1600" b="0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1600" i="1" dirty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357B28D-5D7F-DF4A-A6DE-09B1CDC683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9974" y="3206110"/>
                <a:ext cx="2840649" cy="355867"/>
              </a:xfrm>
              <a:prstGeom prst="rect">
                <a:avLst/>
              </a:prstGeom>
              <a:blipFill>
                <a:blip r:embed="rId7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4392510-7943-7C4D-BCF7-7B687C7E5D97}"/>
              </a:ext>
            </a:extLst>
          </p:cNvPr>
          <p:cNvCxnSpPr>
            <a:cxnSpLocks/>
            <a:stCxn id="31" idx="0"/>
            <a:endCxn id="34" idx="2"/>
          </p:cNvCxnSpPr>
          <p:nvPr/>
        </p:nvCxnSpPr>
        <p:spPr>
          <a:xfrm flipV="1">
            <a:off x="10320299" y="2785421"/>
            <a:ext cx="0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5AAB063-9DC2-1943-9C71-66339D8CDFEA}"/>
                  </a:ext>
                </a:extLst>
              </p:cNvPr>
              <p:cNvSpPr/>
              <p:nvPr/>
            </p:nvSpPr>
            <p:spPr>
              <a:xfrm>
                <a:off x="9327848" y="2436095"/>
                <a:ext cx="1984902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dirty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𝐾𝐼𝐷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𝑁𝑎𝑚𝑒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dirty="0" smtClean="0">
                              <a:latin typeface="Cambria Math" panose="02040503050406030204" pitchFamily="18" charset="0"/>
                            </a:rPr>
                            <m:t>𝐸𝑖𝑛𝑛𝑎h𝑚𝑒𝑛</m:t>
                          </m:r>
                        </m:sub>
                      </m:sSub>
                    </m:oMath>
                  </m:oMathPara>
                </a14:m>
                <a:endParaRPr lang="de-DE" sz="16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5AAB063-9DC2-1943-9C71-66339D8CDF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27848" y="2436095"/>
                <a:ext cx="1984902" cy="34932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4A0343D-5B37-BE45-9A98-7F5DCC366F63}"/>
              </a:ext>
            </a:extLst>
          </p:cNvPr>
          <p:cNvCxnSpPr>
            <a:cxnSpLocks/>
            <a:stCxn id="34" idx="0"/>
            <a:endCxn id="19" idx="2"/>
          </p:cNvCxnSpPr>
          <p:nvPr/>
        </p:nvCxnSpPr>
        <p:spPr>
          <a:xfrm flipV="1">
            <a:off x="10320299" y="2015406"/>
            <a:ext cx="1" cy="4206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47658B-29E9-1B46-ABE6-42CAB877556A}"/>
                  </a:ext>
                </a:extLst>
              </p:cNvPr>
              <p:cNvSpPr/>
              <p:nvPr/>
            </p:nvSpPr>
            <p:spPr>
              <a:xfrm>
                <a:off x="8808924" y="1676852"/>
                <a:ext cx="30227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dirty="0"/>
                  <a:t>ORDER BY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 smtClean="0">
                        <a:latin typeface="Cambria Math" panose="02040503050406030204" pitchFamily="18" charset="0"/>
                      </a:rPr>
                      <m:t>𝐾𝑢𝑛𝑑𝑒𝑛𝐼𝐷</m:t>
                    </m:r>
                    <m:r>
                      <a:rPr lang="de-DE" sz="16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i="1" dirty="0" err="1"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dirty="0" err="1"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 err="1">
                        <a:latin typeface="Cambria Math" panose="02040503050406030204" pitchFamily="18" charset="0"/>
                      </a:rPr>
                      <m:t>𝑁𝑎𝑚𝑒</m:t>
                    </m:r>
                  </m:oMath>
                </a14:m>
                <a:endParaRPr lang="de-DE" sz="16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047658B-29E9-1B46-ABE6-42CAB87755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8924" y="1676852"/>
                <a:ext cx="3022751" cy="338554"/>
              </a:xfrm>
              <a:prstGeom prst="rect">
                <a:avLst/>
              </a:prstGeom>
              <a:blipFill>
                <a:blip r:embed="rId9"/>
                <a:stretch>
                  <a:fillRect l="-837" t="-7407" b="-222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>
            <a:extLst>
              <a:ext uri="{FF2B5EF4-FFF2-40B4-BE49-F238E27FC236}">
                <a16:creationId xmlns:a16="http://schemas.microsoft.com/office/drawing/2014/main" id="{19049213-96B3-75AC-B53D-C138B4B256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731" y="3751958"/>
            <a:ext cx="4828246" cy="202876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488" tIns="44450" rIns="90488" bIns="44450">
            <a:spAutoFit/>
          </a:bodyPr>
          <a:lstStyle/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sum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a.total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as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Einnahmen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Kunden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Auftraege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</a:t>
            </a: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where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k.Plz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between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8000 </a:t>
            </a: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8999</a:t>
            </a:r>
          </a:p>
          <a:p>
            <a:pPr>
              <a:defRPr/>
            </a:pPr>
            <a:r>
              <a:rPr lang="de-DE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and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a.KundenID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group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endParaRPr lang="de-DE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defRPr/>
            </a:pP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order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by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k.KundenID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de-DE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k.Name</a:t>
            </a:r>
            <a:r>
              <a:rPr lang="de-DE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413597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23" grpId="0"/>
      <p:bldP spid="31" grpId="0"/>
      <p:bldP spid="34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D2BF-1ABD-FE4D-8885-C882904B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Speicherung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4B84F-9663-F249-A8FC-B751494AC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Daten in Datenbanken sind in der Regel</a:t>
            </a:r>
          </a:p>
          <a:p>
            <a:pPr lvl="1"/>
            <a:r>
              <a:rPr lang="de-DE" dirty="0"/>
              <a:t>Persistent</a:t>
            </a:r>
          </a:p>
          <a:p>
            <a:pPr lvl="1"/>
            <a:r>
              <a:rPr lang="de-DE" b="1" dirty="0"/>
              <a:t>Zu groß um in den Hauptspeicher zu passen</a:t>
            </a:r>
          </a:p>
          <a:p>
            <a:pPr lvl="1"/>
            <a:endParaRPr lang="de-DE" dirty="0"/>
          </a:p>
          <a:p>
            <a:r>
              <a:rPr lang="de-DE" dirty="0"/>
              <a:t>Anforderung an Speicherung</a:t>
            </a:r>
          </a:p>
          <a:p>
            <a:pPr lvl="1"/>
            <a:r>
              <a:rPr lang="de-DE" dirty="0"/>
              <a:t>Entsprechend große Menge an Speicherplatz</a:t>
            </a:r>
          </a:p>
          <a:p>
            <a:pPr lvl="1"/>
            <a:r>
              <a:rPr lang="de-DE" dirty="0"/>
              <a:t>Schneller Zugriff vs. vertretbare Kosten</a:t>
            </a:r>
          </a:p>
          <a:p>
            <a:pPr lvl="1"/>
            <a:r>
              <a:rPr lang="de-DE" dirty="0"/>
              <a:t>Sicherung der Daten gegeben (Totalverlust inakzeptabel)</a:t>
            </a:r>
          </a:p>
          <a:p>
            <a:pPr lvl="1"/>
            <a:endParaRPr lang="de-DE" dirty="0"/>
          </a:p>
          <a:p>
            <a:r>
              <a:rPr lang="de-DE" dirty="0"/>
              <a:t>Wir schauen uns Festplattenspeicher als Beispiel an</a:t>
            </a:r>
          </a:p>
          <a:p>
            <a:pPr lvl="1"/>
            <a:r>
              <a:rPr lang="de-DE" dirty="0"/>
              <a:t>Ob Festplattenspeicher, Netzwerkspeicher oder anderes ➝ Bottlenecks / Anforderungen kennen</a:t>
            </a:r>
          </a:p>
          <a:p>
            <a:pPr lvl="1"/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322A6-CF51-EB4F-911B-8B6D4EFBDB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28BC0-422B-EE41-06AE-E254E6A46D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DFBC9-AF4C-A5AE-6DE2-FD8F257CBB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1863980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3D389-7E7E-E44E-BCBE-1A04F45A8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Sortieren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7E8403-FEF4-B540-B786-1F9981030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Operator-</a:t>
            </a:r>
            <a:r>
              <a:rPr lang="de-DE" dirty="0" err="1"/>
              <a:t>Evaluierer</a:t>
            </a:r>
            <a:endParaRPr lang="de-D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E0D4EA-0D0C-D94D-8D24-9E67B5898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2EC1B1F-C2AE-A444-85E6-2FD1EAD22A2F}"/>
              </a:ext>
            </a:extLst>
          </p:cNvPr>
          <p:cNvSpPr/>
          <p:nvPr/>
        </p:nvSpPr>
        <p:spPr>
          <a:xfrm>
            <a:off x="8042516" y="1988820"/>
            <a:ext cx="3069908" cy="144018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DC17806-3F7B-2D4D-B908-88DB0B0E3C75}"/>
                  </a:ext>
                </a:extLst>
              </p:cNvPr>
              <p:cNvSpPr/>
              <p:nvPr/>
            </p:nvSpPr>
            <p:spPr>
              <a:xfrm>
                <a:off x="8350178" y="2936635"/>
                <a:ext cx="2454583" cy="3493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𝐾𝑢𝑛𝑑𝑒𝑛𝐼𝐷</m:t>
                          </m:r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𝑁𝑎𝑚𝑒</m:t>
                          </m:r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sz="1600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𝐸𝑖𝑛𝑛𝑎h𝑚𝑒𝑛</m:t>
                          </m:r>
                        </m:sub>
                      </m:sSub>
                    </m:oMath>
                  </m:oMathPara>
                </a14:m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DC17806-3F7B-2D4D-B908-88DB0B0E3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0178" y="2936635"/>
                <a:ext cx="2454583" cy="3493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D0D061-7850-1D4C-AEB4-381926612CC7}"/>
              </a:ext>
            </a:extLst>
          </p:cNvPr>
          <p:cNvCxnSpPr>
            <a:cxnSpLocks/>
            <a:stCxn id="6" idx="0"/>
            <a:endCxn id="8" idx="2"/>
          </p:cNvCxnSpPr>
          <p:nvPr/>
        </p:nvCxnSpPr>
        <p:spPr>
          <a:xfrm flipV="1">
            <a:off x="9577470" y="2458713"/>
            <a:ext cx="0" cy="47792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A3507F-833A-6D4E-93D3-2B519A5D0F3F}"/>
                  </a:ext>
                </a:extLst>
              </p:cNvPr>
              <p:cNvSpPr/>
              <p:nvPr/>
            </p:nvSpPr>
            <p:spPr>
              <a:xfrm>
                <a:off x="8066094" y="2120159"/>
                <a:ext cx="302275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de-DE" sz="1600" dirty="0">
                    <a:solidFill>
                      <a:schemeClr val="bg1"/>
                    </a:solidFill>
                  </a:rPr>
                  <a:t>ORDER BY </a:t>
                </a:r>
                <a14:m>
                  <m:oMath xmlns:m="http://schemas.openxmlformats.org/officeDocument/2006/math">
                    <m:r>
                      <a:rPr lang="de-DE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𝐾𝑢𝑛𝑑𝑒𝑛𝐼𝐷</m:t>
                    </m:r>
                    <m:r>
                      <a:rPr lang="de-DE" sz="1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de-DE" sz="16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DE" sz="16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de-DE" sz="1600" i="1" dirty="0" err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𝑁𝑎𝑚𝑒</m:t>
                    </m:r>
                  </m:oMath>
                </a14:m>
                <a:endParaRPr lang="de-DE" sz="1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CEA3507F-833A-6D4E-93D3-2B519A5D0F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6094" y="2120159"/>
                <a:ext cx="3022751" cy="338554"/>
              </a:xfrm>
              <a:prstGeom prst="rect">
                <a:avLst/>
              </a:prstGeom>
              <a:blipFill>
                <a:blip r:embed="rId3"/>
                <a:stretch>
                  <a:fillRect l="-1255" t="-7407" b="-2222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3C13D9C-9C18-B36D-08BD-390FDF30B9D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12C6C22-3254-1548-E092-0FCBE974D8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12238735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6F82-FD22-AE40-AA8C-298D47B3B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Effizientes Sortieren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C3752-49B9-DA43-9BDF-3B08DFE6FE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Häufiges Vorkommen von Sortieroperationen</a:t>
            </a:r>
          </a:p>
          <a:p>
            <a:pPr lvl="1"/>
            <a:r>
              <a:rPr lang="de-DE" dirty="0"/>
              <a:t>SQL-Anweisung ACS, DESC</a:t>
            </a:r>
          </a:p>
          <a:p>
            <a:pPr lvl="1"/>
            <a:r>
              <a:rPr lang="de-DE" dirty="0"/>
              <a:t>B</a:t>
            </a:r>
            <a:r>
              <a:rPr lang="de-DE" baseline="30000" dirty="0"/>
              <a:t>+</a:t>
            </a:r>
            <a:r>
              <a:rPr lang="de-DE" dirty="0"/>
              <a:t>-Baum bauen: einfach bei sortierter Eingabe</a:t>
            </a:r>
          </a:p>
          <a:p>
            <a:pPr lvl="1"/>
            <a:r>
              <a:rPr lang="de-DE" dirty="0"/>
              <a:t>Duplikate-Eliminierung einfach</a:t>
            </a:r>
          </a:p>
          <a:p>
            <a:pPr lvl="1"/>
            <a:r>
              <a:rPr lang="de-DE" dirty="0"/>
              <a:t>Andere Operatoren erfordern manchmal sortierte Eingaben (mehr dazu später)</a:t>
            </a:r>
          </a:p>
          <a:p>
            <a:endParaRPr lang="de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6630076-E06C-FC80-7BF3-898A789656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9CBD0B7-D954-8D36-F403-A18B64FDE9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2090CA-5E76-714A-8586-5EAC8E23B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91</a:t>
            </a:fld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BA4B65-8536-0BDF-0DF7-CEEDCA4AC3B8}"/>
              </a:ext>
            </a:extLst>
          </p:cNvPr>
          <p:cNvGrpSpPr/>
          <p:nvPr/>
        </p:nvGrpSpPr>
        <p:grpSpPr>
          <a:xfrm>
            <a:off x="8927452" y="1636267"/>
            <a:ext cx="2654762" cy="1345182"/>
            <a:chOff x="6230323" y="1051245"/>
            <a:chExt cx="2654762" cy="1345182"/>
          </a:xfrm>
        </p:grpSpPr>
        <p:sp>
          <p:nvSpPr>
            <p:cNvPr id="10" name="Cloud Callout 9">
              <a:extLst>
                <a:ext uri="{FF2B5EF4-FFF2-40B4-BE49-F238E27FC236}">
                  <a16:creationId xmlns:a16="http://schemas.microsoft.com/office/drawing/2014/main" id="{DFF383F9-50E0-54E8-710C-1976518CBC0A}"/>
                </a:ext>
              </a:extLst>
            </p:cNvPr>
            <p:cNvSpPr/>
            <p:nvPr/>
          </p:nvSpPr>
          <p:spPr>
            <a:xfrm rot="231418">
              <a:off x="6230323" y="1051245"/>
              <a:ext cx="2654762" cy="1345182"/>
            </a:xfrm>
            <a:prstGeom prst="cloudCallout">
              <a:avLst>
                <a:gd name="adj1" fmla="val -68584"/>
                <a:gd name="adj2" fmla="val -32268"/>
              </a:avLst>
            </a:prstGeom>
            <a:solidFill>
              <a:srgbClr val="FFC000"/>
            </a:soli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lIns="36000" rIns="36000">
              <a:noAutofit/>
            </a:bodyPr>
            <a:lstStyle/>
            <a:p>
              <a:pPr algn="ctr"/>
              <a:endParaRPr lang="de-DE" sz="16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619A940-BE53-B032-8506-C78EA1894840}"/>
                </a:ext>
              </a:extLst>
            </p:cNvPr>
            <p:cNvSpPr/>
            <p:nvPr/>
          </p:nvSpPr>
          <p:spPr>
            <a:xfrm>
              <a:off x="6300891" y="1140746"/>
              <a:ext cx="252327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Wie können wir eine Datei sortieren, die nicht in den Hauptspeicher passt?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41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F641C-F804-C5A9-5F1D-3B10FE12D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Zwei-Wege-Mischsortieren (</a:t>
            </a:r>
            <a:r>
              <a:rPr lang="de-DE" i="1" dirty="0" err="1"/>
              <a:t>Two-way</a:t>
            </a:r>
            <a:r>
              <a:rPr lang="de-DE" i="1" dirty="0"/>
              <a:t> </a:t>
            </a:r>
            <a:r>
              <a:rPr lang="de-DE" i="1" dirty="0" err="1"/>
              <a:t>Merge</a:t>
            </a:r>
            <a:r>
              <a:rPr lang="de-DE" i="1" dirty="0"/>
              <a:t> </a:t>
            </a:r>
            <a:r>
              <a:rPr lang="de-DE" i="1" dirty="0" err="1"/>
              <a:t>Sort</a:t>
            </a:r>
            <a:r>
              <a:rPr lang="de-DE" dirty="0"/>
              <a:t>)</a:t>
            </a:r>
            <a:endParaRPr lang="en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181A9D-47AB-C82C-AB68-D7BFF9E211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062782" cy="4240848"/>
              </a:xfrm>
            </p:spPr>
            <p:txBody>
              <a:bodyPr/>
              <a:lstStyle/>
              <a:p>
                <a:r>
                  <a:rPr lang="de-DE" dirty="0"/>
                  <a:t>Implementierung mit nur drei Pufferseiten möglich </a:t>
                </a:r>
                <a:br>
                  <a:rPr lang="de-DE" dirty="0"/>
                </a:br>
                <a:r>
                  <a:rPr lang="de-DE" dirty="0"/>
                  <a:t>➝ </a:t>
                </a:r>
                <a:r>
                  <a:rPr lang="de-DE" dirty="0">
                    <a:solidFill>
                      <a:schemeClr val="accent1"/>
                    </a:solidFill>
                  </a:rPr>
                  <a:t>Zwei-Wege-Mischsortieren</a:t>
                </a:r>
              </a:p>
              <a:p>
                <a:pPr lvl="1"/>
                <a:r>
                  <a:rPr lang="de-DE" dirty="0"/>
                  <a:t>Sortierung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Datensätzen in mehreren Durchgängen</a:t>
                </a:r>
              </a:p>
              <a:p>
                <a:pPr lvl="1"/>
                <a:r>
                  <a:rPr lang="de-DE" dirty="0"/>
                  <a:t>Aufwand innerhalb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func>
                      <m:func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func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Datensätzen</a:t>
                </a:r>
              </a:p>
              <a:p>
                <a:pPr lvl="2"/>
                <a:r>
                  <a:rPr lang="de-DE" dirty="0"/>
                  <a:t>Schneller bei mehr Pufferseiten, Parallelverarbeitung, ...; weitere Tricks anwendbar</a:t>
                </a:r>
              </a:p>
              <a:p>
                <a:pPr lvl="2"/>
                <a:r>
                  <a:rPr lang="de-DE" dirty="0"/>
                  <a:t>Gewählte Implementierung abhängig von verfügbaren Ressourcen und Größe der Daten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181A9D-47AB-C82C-AB68-D7BFF9E211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062782" cy="4240848"/>
              </a:xfrm>
              <a:blipFill>
                <a:blip r:embed="rId2"/>
                <a:stretch>
                  <a:fillRect l="-3500" t="-2985" r="-75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39EA5-A5F6-135E-8071-0C6272235B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B9F87C-AC26-1B34-1559-A36B8117B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B2FCDA-0243-98D2-8F5A-B23E6C63D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92</a:t>
            </a:fld>
            <a:endParaRPr lang="en-GB"/>
          </a:p>
        </p:txBody>
      </p: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01890FF5-7FAA-BA36-592D-8326CB74EE2F}"/>
              </a:ext>
            </a:extLst>
          </p:cNvPr>
          <p:cNvGrpSpPr/>
          <p:nvPr/>
        </p:nvGrpSpPr>
        <p:grpSpPr>
          <a:xfrm>
            <a:off x="5703786" y="1665066"/>
            <a:ext cx="5215644" cy="369332"/>
            <a:chOff x="6616030" y="1218052"/>
            <a:chExt cx="5215644" cy="36933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878C38-4838-5C36-E3AF-9F507B562C99}"/>
                </a:ext>
              </a:extLst>
            </p:cNvPr>
            <p:cNvSpPr txBox="1"/>
            <p:nvPr/>
          </p:nvSpPr>
          <p:spPr>
            <a:xfrm>
              <a:off x="776778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6 5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9F8485B0-07E7-6336-182B-6373E0C5DA54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4 3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19E248F4-6D1C-0CBE-0B70-2C31ABE0E790}"/>
                </a:ext>
              </a:extLst>
            </p:cNvPr>
            <p:cNvSpPr txBox="1"/>
            <p:nvPr/>
          </p:nvSpPr>
          <p:spPr>
            <a:xfrm>
              <a:off x="896521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7E1EF51-B145-1036-485B-B630F22D74EC}"/>
                </a:ext>
              </a:extLst>
            </p:cNvPr>
            <p:cNvSpPr txBox="1"/>
            <p:nvPr/>
          </p:nvSpPr>
          <p:spPr>
            <a:xfrm>
              <a:off x="956392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DDA8AC30-5D69-BD84-32B6-6CD92EB560A7}"/>
                </a:ext>
              </a:extLst>
            </p:cNvPr>
            <p:cNvSpPr txBox="1"/>
            <p:nvPr/>
          </p:nvSpPr>
          <p:spPr>
            <a:xfrm>
              <a:off x="10162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5 2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D73594A6-3EFA-53AB-4901-AAC28CE4D8DF}"/>
                </a:ext>
              </a:extLst>
            </p:cNvPr>
            <p:cNvSpPr txBox="1"/>
            <p:nvPr/>
          </p:nvSpPr>
          <p:spPr>
            <a:xfrm>
              <a:off x="1076135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1 3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F54813CC-1BDE-B766-E214-A4435AF76A48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85E8B22D-1045-35F0-A4D5-2670968920A0}"/>
                </a:ext>
              </a:extLst>
            </p:cNvPr>
            <p:cNvSpPr txBox="1"/>
            <p:nvPr/>
          </p:nvSpPr>
          <p:spPr>
            <a:xfrm>
              <a:off x="6616030" y="1218052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input file</a:t>
              </a: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C91AC3C-A722-0189-05B7-281206D1830D}"/>
              </a:ext>
            </a:extLst>
          </p:cNvPr>
          <p:cNvGrpSpPr/>
          <p:nvPr/>
        </p:nvGrpSpPr>
        <p:grpSpPr>
          <a:xfrm>
            <a:off x="5434801" y="2253272"/>
            <a:ext cx="5484629" cy="369332"/>
            <a:chOff x="6347045" y="1218052"/>
            <a:chExt cx="5484629" cy="369332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246B91E5-1E2B-26D4-9F3E-99130B2552F7}"/>
                </a:ext>
              </a:extLst>
            </p:cNvPr>
            <p:cNvSpPr txBox="1"/>
            <p:nvPr/>
          </p:nvSpPr>
          <p:spPr>
            <a:xfrm>
              <a:off x="776778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5 6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E2CDD672-A324-00F0-CB2F-23143BF0A984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F4F46EAA-C7C4-6E28-CEF9-B0121740270B}"/>
                </a:ext>
              </a:extLst>
            </p:cNvPr>
            <p:cNvSpPr txBox="1"/>
            <p:nvPr/>
          </p:nvSpPr>
          <p:spPr>
            <a:xfrm>
              <a:off x="896521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B06A0A0F-34DF-229E-B4C5-D845CDAF5315}"/>
                </a:ext>
              </a:extLst>
            </p:cNvPr>
            <p:cNvSpPr txBox="1"/>
            <p:nvPr/>
          </p:nvSpPr>
          <p:spPr>
            <a:xfrm>
              <a:off x="956392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6F7D6BF8-B12B-419D-AFF8-54B6AC2E68C1}"/>
                </a:ext>
              </a:extLst>
            </p:cNvPr>
            <p:cNvSpPr txBox="1"/>
            <p:nvPr/>
          </p:nvSpPr>
          <p:spPr>
            <a:xfrm>
              <a:off x="10162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2 5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8DB58CDD-48FA-8BA5-8CAC-D11889E23050}"/>
                </a:ext>
              </a:extLst>
            </p:cNvPr>
            <p:cNvSpPr txBox="1"/>
            <p:nvPr/>
          </p:nvSpPr>
          <p:spPr>
            <a:xfrm>
              <a:off x="1076135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1 3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2999E89-8623-378E-56C4-851F068512E8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94801FDF-3313-17EE-016C-AFE3D5304318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1-page runs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D84E1F7A-05E9-CAB2-1C6C-14BCF0B543DB}"/>
              </a:ext>
            </a:extLst>
          </p:cNvPr>
          <p:cNvGrpSpPr/>
          <p:nvPr/>
        </p:nvGrpSpPr>
        <p:grpSpPr>
          <a:xfrm>
            <a:off x="5434801" y="2838374"/>
            <a:ext cx="5484629" cy="735550"/>
            <a:chOff x="6347045" y="1214938"/>
            <a:chExt cx="5484629" cy="735550"/>
          </a:xfrm>
        </p:grpSpPr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3DADE02-D11E-DEF0-0914-32C2B51CB6C5}"/>
                </a:ext>
              </a:extLst>
            </p:cNvPr>
            <p:cNvSpPr txBox="1"/>
            <p:nvPr/>
          </p:nvSpPr>
          <p:spPr>
            <a:xfrm>
              <a:off x="806713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FDBDC63-F5E7-615F-7843-238C0576FFDC}"/>
                </a:ext>
              </a:extLst>
            </p:cNvPr>
            <p:cNvSpPr txBox="1"/>
            <p:nvPr/>
          </p:nvSpPr>
          <p:spPr>
            <a:xfrm>
              <a:off x="806713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5 6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AA8C1245-B449-4103-D753-CCE23F28FF10}"/>
                </a:ext>
              </a:extLst>
            </p:cNvPr>
            <p:cNvSpPr txBox="1"/>
            <p:nvPr/>
          </p:nvSpPr>
          <p:spPr>
            <a:xfrm>
              <a:off x="927355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2D512F73-C69B-C2AF-9630-E2C538B50B18}"/>
                </a:ext>
              </a:extLst>
            </p:cNvPr>
            <p:cNvSpPr txBox="1"/>
            <p:nvPr/>
          </p:nvSpPr>
          <p:spPr>
            <a:xfrm>
              <a:off x="927355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01E0435-5476-98B5-BF8E-3298DDDF5AAE}"/>
                </a:ext>
              </a:extLst>
            </p:cNvPr>
            <p:cNvSpPr txBox="1"/>
            <p:nvPr/>
          </p:nvSpPr>
          <p:spPr>
            <a:xfrm>
              <a:off x="1047997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B53B078-D41F-90DE-6798-847D2726ADF2}"/>
                </a:ext>
              </a:extLst>
            </p:cNvPr>
            <p:cNvSpPr txBox="1"/>
            <p:nvPr/>
          </p:nvSpPr>
          <p:spPr>
            <a:xfrm>
              <a:off x="1047997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3 5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2D572A4-7191-6FCF-9153-7BB17BAF644C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11797EF-6C58-ED5B-1C37-8D3BBEE070BA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2-page runs</a:t>
              </a:r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00EA183-CB09-D508-2E38-6E0C76812279}"/>
              </a:ext>
            </a:extLst>
          </p:cNvPr>
          <p:cNvGrpSpPr/>
          <p:nvPr/>
        </p:nvGrpSpPr>
        <p:grpSpPr>
          <a:xfrm>
            <a:off x="5434801" y="3784533"/>
            <a:ext cx="5038867" cy="1471100"/>
            <a:chOff x="6347045" y="1214938"/>
            <a:chExt cx="5038867" cy="1471100"/>
          </a:xfrm>
        </p:grpSpPr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748FD0AB-4B47-BB27-01C5-6A68A232E7EB}"/>
                </a:ext>
              </a:extLst>
            </p:cNvPr>
            <p:cNvSpPr txBox="1"/>
            <p:nvPr/>
          </p:nvSpPr>
          <p:spPr>
            <a:xfrm>
              <a:off x="8699506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FEB59187-BEFF-60B9-349B-A15CD78307F9}"/>
                </a:ext>
              </a:extLst>
            </p:cNvPr>
            <p:cNvSpPr txBox="1"/>
            <p:nvPr/>
          </p:nvSpPr>
          <p:spPr>
            <a:xfrm>
              <a:off x="8699506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4 5</a:t>
              </a: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F55F6A6-32FC-8E72-3C03-32E012D87A0A}"/>
                </a:ext>
              </a:extLst>
            </p:cNvPr>
            <p:cNvSpPr txBox="1"/>
            <p:nvPr/>
          </p:nvSpPr>
          <p:spPr>
            <a:xfrm>
              <a:off x="8699506" y="195048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6 7</a:t>
              </a: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9E19BA9E-68D2-7725-26BC-8A1BDE2FF22E}"/>
                </a:ext>
              </a:extLst>
            </p:cNvPr>
            <p:cNvSpPr txBox="1"/>
            <p:nvPr/>
          </p:nvSpPr>
          <p:spPr>
            <a:xfrm>
              <a:off x="8699506" y="231670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8F8CD935-9BBD-BB37-3C31-C3695E842E79}"/>
                </a:ext>
              </a:extLst>
            </p:cNvPr>
            <p:cNvSpPr txBox="1"/>
            <p:nvPr/>
          </p:nvSpPr>
          <p:spPr>
            <a:xfrm>
              <a:off x="10914308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815AA98-0352-3AE2-72B6-B04AB53F3A04}"/>
                </a:ext>
              </a:extLst>
            </p:cNvPr>
            <p:cNvSpPr txBox="1"/>
            <p:nvPr/>
          </p:nvSpPr>
          <p:spPr>
            <a:xfrm>
              <a:off x="10914308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3 5</a:t>
              </a: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D89EDFC-1EAC-CB7E-E6D2-34EB27B25037}"/>
                </a:ext>
              </a:extLst>
            </p:cNvPr>
            <p:cNvSpPr txBox="1"/>
            <p:nvPr/>
          </p:nvSpPr>
          <p:spPr>
            <a:xfrm>
              <a:off x="10914308" y="195048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F10D9C8E-AF96-ED8F-FC97-9BA045F53F6E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4-page runs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ED7F390-7EF4-DD4A-68DC-5EAADC4C7EEF}"/>
              </a:ext>
            </a:extLst>
          </p:cNvPr>
          <p:cNvGrpSpPr/>
          <p:nvPr/>
        </p:nvGrpSpPr>
        <p:grpSpPr>
          <a:xfrm>
            <a:off x="5524569" y="5477793"/>
            <a:ext cx="4759565" cy="369332"/>
            <a:chOff x="6436813" y="1218052"/>
            <a:chExt cx="4759565" cy="369332"/>
          </a:xfrm>
        </p:grpSpPr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FA270DF2-9740-C3B1-D0AC-E0591C568030}"/>
                </a:ext>
              </a:extLst>
            </p:cNvPr>
            <p:cNvSpPr txBox="1"/>
            <p:nvPr/>
          </p:nvSpPr>
          <p:spPr>
            <a:xfrm>
              <a:off x="7900632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E473B40A-63CF-36DC-92AA-0D39D9BE330F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3 3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002EB7D5-B00E-29B4-61DF-ED3B7A17923D}"/>
                </a:ext>
              </a:extLst>
            </p:cNvPr>
            <p:cNvSpPr txBox="1"/>
            <p:nvPr/>
          </p:nvSpPr>
          <p:spPr>
            <a:xfrm>
              <a:off x="8838099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4 4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9B00C80-69E5-9D47-30D9-73798E248326}"/>
                </a:ext>
              </a:extLst>
            </p:cNvPr>
            <p:cNvSpPr txBox="1"/>
            <p:nvPr/>
          </p:nvSpPr>
          <p:spPr>
            <a:xfrm>
              <a:off x="9303962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5 5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1336C84F-34CE-CEA7-1FD2-ECBCD50802A1}"/>
                </a:ext>
              </a:extLst>
            </p:cNvPr>
            <p:cNvSpPr txBox="1"/>
            <p:nvPr/>
          </p:nvSpPr>
          <p:spPr>
            <a:xfrm>
              <a:off x="9779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6 7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870B3E7C-4CA5-6D53-3927-DA9609097ADB}"/>
                </a:ext>
              </a:extLst>
            </p:cNvPr>
            <p:cNvSpPr txBox="1"/>
            <p:nvPr/>
          </p:nvSpPr>
          <p:spPr>
            <a:xfrm>
              <a:off x="1025399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7 8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CB4F0BDE-CBB7-D365-02E2-B2EA7BEB1CC5}"/>
                </a:ext>
              </a:extLst>
            </p:cNvPr>
            <p:cNvSpPr txBox="1"/>
            <p:nvPr/>
          </p:nvSpPr>
          <p:spPr>
            <a:xfrm>
              <a:off x="10724774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9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AFD421D1-6945-4424-4891-6EC7514681B3}"/>
                </a:ext>
              </a:extLst>
            </p:cNvPr>
            <p:cNvSpPr txBox="1"/>
            <p:nvPr/>
          </p:nvSpPr>
          <p:spPr>
            <a:xfrm>
              <a:off x="6436813" y="1218052"/>
              <a:ext cx="1203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7-page run</a:t>
              </a:r>
            </a:p>
          </p:txBody>
        </p:sp>
      </p:grp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44B77469-085D-274A-B783-B97959865D6C}"/>
              </a:ext>
            </a:extLst>
          </p:cNvPr>
          <p:cNvCxnSpPr>
            <a:stCxn id="8" idx="2"/>
            <a:endCxn id="133" idx="0"/>
          </p:cNvCxnSpPr>
          <p:nvPr/>
        </p:nvCxnSpPr>
        <p:spPr>
          <a:xfrm>
            <a:off x="709133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7764EB97-4019-3923-3594-A4C00D7D8CBB}"/>
              </a:ext>
            </a:extLst>
          </p:cNvPr>
          <p:cNvCxnSpPr>
            <a:cxnSpLocks/>
            <a:stCxn id="124" idx="2"/>
            <a:endCxn id="134" idx="0"/>
          </p:cNvCxnSpPr>
          <p:nvPr/>
        </p:nvCxnSpPr>
        <p:spPr>
          <a:xfrm>
            <a:off x="769005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B55ECC12-4FC5-35ED-B525-3FA2B60E8D9D}"/>
              </a:ext>
            </a:extLst>
          </p:cNvPr>
          <p:cNvCxnSpPr>
            <a:cxnSpLocks/>
            <a:stCxn id="125" idx="2"/>
            <a:endCxn id="135" idx="0"/>
          </p:cNvCxnSpPr>
          <p:nvPr/>
        </p:nvCxnSpPr>
        <p:spPr>
          <a:xfrm>
            <a:off x="828876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0DFE32B8-2C46-5823-90C3-D6AAAE3D6EF3}"/>
              </a:ext>
            </a:extLst>
          </p:cNvPr>
          <p:cNvCxnSpPr>
            <a:cxnSpLocks/>
            <a:stCxn id="126" idx="2"/>
            <a:endCxn id="136" idx="0"/>
          </p:cNvCxnSpPr>
          <p:nvPr/>
        </p:nvCxnSpPr>
        <p:spPr>
          <a:xfrm>
            <a:off x="888748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>
            <a:extLst>
              <a:ext uri="{FF2B5EF4-FFF2-40B4-BE49-F238E27FC236}">
                <a16:creationId xmlns:a16="http://schemas.microsoft.com/office/drawing/2014/main" id="{7CDF73A5-D13F-F264-0672-823E6D860B54}"/>
              </a:ext>
            </a:extLst>
          </p:cNvPr>
          <p:cNvCxnSpPr>
            <a:cxnSpLocks/>
            <a:stCxn id="127" idx="2"/>
            <a:endCxn id="137" idx="0"/>
          </p:cNvCxnSpPr>
          <p:nvPr/>
        </p:nvCxnSpPr>
        <p:spPr>
          <a:xfrm>
            <a:off x="948619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6ACD8C34-4032-23B1-9D9B-38DCFC20D289}"/>
              </a:ext>
            </a:extLst>
          </p:cNvPr>
          <p:cNvCxnSpPr>
            <a:cxnSpLocks/>
            <a:stCxn id="128" idx="2"/>
            <a:endCxn id="138" idx="0"/>
          </p:cNvCxnSpPr>
          <p:nvPr/>
        </p:nvCxnSpPr>
        <p:spPr>
          <a:xfrm>
            <a:off x="1008491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>
            <a:extLst>
              <a:ext uri="{FF2B5EF4-FFF2-40B4-BE49-F238E27FC236}">
                <a16:creationId xmlns:a16="http://schemas.microsoft.com/office/drawing/2014/main" id="{0C94DC73-9119-1A64-7CBD-FF7738F10981}"/>
              </a:ext>
            </a:extLst>
          </p:cNvPr>
          <p:cNvCxnSpPr>
            <a:cxnSpLocks/>
            <a:stCxn id="129" idx="2"/>
            <a:endCxn id="139" idx="0"/>
          </p:cNvCxnSpPr>
          <p:nvPr/>
        </p:nvCxnSpPr>
        <p:spPr>
          <a:xfrm>
            <a:off x="1068362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50B15A0F-10CA-0CC9-8CBF-7C6A1479D20A}"/>
              </a:ext>
            </a:extLst>
          </p:cNvPr>
          <p:cNvCxnSpPr>
            <a:cxnSpLocks/>
            <a:stCxn id="133" idx="2"/>
            <a:endCxn id="142" idx="0"/>
          </p:cNvCxnSpPr>
          <p:nvPr/>
        </p:nvCxnSpPr>
        <p:spPr>
          <a:xfrm>
            <a:off x="7091338" y="2622604"/>
            <a:ext cx="29935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0C8D063-0A2E-82D3-665E-12A6F4880D08}"/>
              </a:ext>
            </a:extLst>
          </p:cNvPr>
          <p:cNvCxnSpPr>
            <a:cxnSpLocks/>
            <a:stCxn id="134" idx="2"/>
            <a:endCxn id="142" idx="0"/>
          </p:cNvCxnSpPr>
          <p:nvPr/>
        </p:nvCxnSpPr>
        <p:spPr>
          <a:xfrm flipH="1">
            <a:off x="7390695" y="2622604"/>
            <a:ext cx="29935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AC46A935-0B04-DEA9-9C97-E44CB0FFE528}"/>
              </a:ext>
            </a:extLst>
          </p:cNvPr>
          <p:cNvCxnSpPr>
            <a:cxnSpLocks/>
            <a:stCxn id="135" idx="2"/>
            <a:endCxn id="144" idx="0"/>
          </p:cNvCxnSpPr>
          <p:nvPr/>
        </p:nvCxnSpPr>
        <p:spPr>
          <a:xfrm>
            <a:off x="8288768" y="2622604"/>
            <a:ext cx="30834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DAA10A6E-64E7-0F56-2C25-8E59A8742328}"/>
              </a:ext>
            </a:extLst>
          </p:cNvPr>
          <p:cNvCxnSpPr>
            <a:cxnSpLocks/>
            <a:stCxn id="136" idx="2"/>
            <a:endCxn id="144" idx="0"/>
          </p:cNvCxnSpPr>
          <p:nvPr/>
        </p:nvCxnSpPr>
        <p:spPr>
          <a:xfrm flipH="1">
            <a:off x="8597115" y="2622604"/>
            <a:ext cx="29036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BECA0828-3D36-E057-28C6-AB46950FAB01}"/>
              </a:ext>
            </a:extLst>
          </p:cNvPr>
          <p:cNvCxnSpPr>
            <a:cxnSpLocks/>
            <a:stCxn id="137" idx="2"/>
            <a:endCxn id="146" idx="0"/>
          </p:cNvCxnSpPr>
          <p:nvPr/>
        </p:nvCxnSpPr>
        <p:spPr>
          <a:xfrm>
            <a:off x="9486198" y="2622604"/>
            <a:ext cx="31733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F12AE1F7-B13B-EBA8-CA5C-3A0C14A219FF}"/>
              </a:ext>
            </a:extLst>
          </p:cNvPr>
          <p:cNvCxnSpPr>
            <a:cxnSpLocks/>
            <a:stCxn id="138" idx="2"/>
            <a:endCxn id="146" idx="0"/>
          </p:cNvCxnSpPr>
          <p:nvPr/>
        </p:nvCxnSpPr>
        <p:spPr>
          <a:xfrm flipH="1">
            <a:off x="9803535" y="2622604"/>
            <a:ext cx="28137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Arrow Connector 193">
            <a:extLst>
              <a:ext uri="{FF2B5EF4-FFF2-40B4-BE49-F238E27FC236}">
                <a16:creationId xmlns:a16="http://schemas.microsoft.com/office/drawing/2014/main" id="{1A4BAA62-B5A1-AE65-28DD-D4EF982D988F}"/>
              </a:ext>
            </a:extLst>
          </p:cNvPr>
          <p:cNvCxnSpPr>
            <a:cxnSpLocks/>
            <a:stCxn id="139" idx="2"/>
            <a:endCxn id="148" idx="0"/>
          </p:cNvCxnSpPr>
          <p:nvPr/>
        </p:nvCxnSpPr>
        <p:spPr>
          <a:xfrm>
            <a:off x="10683628" y="2622604"/>
            <a:ext cx="0" cy="218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>
            <a:extLst>
              <a:ext uri="{FF2B5EF4-FFF2-40B4-BE49-F238E27FC236}">
                <a16:creationId xmlns:a16="http://schemas.microsoft.com/office/drawing/2014/main" id="{0C4D4F15-81A8-0BBB-661C-71FE49EC8542}"/>
              </a:ext>
            </a:extLst>
          </p:cNvPr>
          <p:cNvCxnSpPr>
            <a:cxnSpLocks/>
            <a:stCxn id="143" idx="2"/>
            <a:endCxn id="151" idx="0"/>
          </p:cNvCxnSpPr>
          <p:nvPr/>
        </p:nvCxnSpPr>
        <p:spPr>
          <a:xfrm>
            <a:off x="7390695" y="3573924"/>
            <a:ext cx="632369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Straight Arrow Connector 209">
            <a:extLst>
              <a:ext uri="{FF2B5EF4-FFF2-40B4-BE49-F238E27FC236}">
                <a16:creationId xmlns:a16="http://schemas.microsoft.com/office/drawing/2014/main" id="{1D1BAFC0-6B42-9E9B-8E77-EE61F0DF0147}"/>
              </a:ext>
            </a:extLst>
          </p:cNvPr>
          <p:cNvCxnSpPr>
            <a:cxnSpLocks/>
            <a:stCxn id="145" idx="2"/>
            <a:endCxn id="151" idx="0"/>
          </p:cNvCxnSpPr>
          <p:nvPr/>
        </p:nvCxnSpPr>
        <p:spPr>
          <a:xfrm flipH="1">
            <a:off x="8023064" y="3573924"/>
            <a:ext cx="574051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1" name="Straight Arrow Connector 210">
            <a:extLst>
              <a:ext uri="{FF2B5EF4-FFF2-40B4-BE49-F238E27FC236}">
                <a16:creationId xmlns:a16="http://schemas.microsoft.com/office/drawing/2014/main" id="{B6DBA970-FFF6-EFC4-C7D9-DDD59FF5922D}"/>
              </a:ext>
            </a:extLst>
          </p:cNvPr>
          <p:cNvCxnSpPr>
            <a:cxnSpLocks/>
            <a:stCxn id="147" idx="2"/>
            <a:endCxn id="155" idx="0"/>
          </p:cNvCxnSpPr>
          <p:nvPr/>
        </p:nvCxnSpPr>
        <p:spPr>
          <a:xfrm>
            <a:off x="9803535" y="3573924"/>
            <a:ext cx="434331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F804A84F-DE4F-3B49-F335-92C0A283757C}"/>
              </a:ext>
            </a:extLst>
          </p:cNvPr>
          <p:cNvCxnSpPr>
            <a:cxnSpLocks/>
            <a:stCxn id="148" idx="2"/>
            <a:endCxn id="155" idx="0"/>
          </p:cNvCxnSpPr>
          <p:nvPr/>
        </p:nvCxnSpPr>
        <p:spPr>
          <a:xfrm flipH="1">
            <a:off x="10237866" y="3210820"/>
            <a:ext cx="445762" cy="5737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Straight Arrow Connector 222">
            <a:extLst>
              <a:ext uri="{FF2B5EF4-FFF2-40B4-BE49-F238E27FC236}">
                <a16:creationId xmlns:a16="http://schemas.microsoft.com/office/drawing/2014/main" id="{45AA1689-2BF4-D649-690B-E0EE1CDFCADD}"/>
              </a:ext>
            </a:extLst>
          </p:cNvPr>
          <p:cNvCxnSpPr>
            <a:cxnSpLocks/>
            <a:stCxn id="154" idx="2"/>
            <a:endCxn id="163" idx="0"/>
          </p:cNvCxnSpPr>
          <p:nvPr/>
        </p:nvCxnSpPr>
        <p:spPr>
          <a:xfrm>
            <a:off x="8023064" y="5255633"/>
            <a:ext cx="604456" cy="2221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8EF8A819-B11D-E652-3474-CF1649A8B387}"/>
              </a:ext>
            </a:extLst>
          </p:cNvPr>
          <p:cNvCxnSpPr>
            <a:cxnSpLocks/>
            <a:stCxn id="157" idx="2"/>
            <a:endCxn id="163" idx="0"/>
          </p:cNvCxnSpPr>
          <p:nvPr/>
        </p:nvCxnSpPr>
        <p:spPr>
          <a:xfrm flipH="1">
            <a:off x="8627520" y="4889415"/>
            <a:ext cx="1610346" cy="588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Straight Connector 229">
            <a:extLst>
              <a:ext uri="{FF2B5EF4-FFF2-40B4-BE49-F238E27FC236}">
                <a16:creationId xmlns:a16="http://schemas.microsoft.com/office/drawing/2014/main" id="{EB3159F9-0F3F-EE77-0DB6-4C6418D4DABB}"/>
              </a:ext>
            </a:extLst>
          </p:cNvPr>
          <p:cNvCxnSpPr>
            <a:cxnSpLocks/>
          </p:cNvCxnSpPr>
          <p:nvPr/>
        </p:nvCxnSpPr>
        <p:spPr>
          <a:xfrm>
            <a:off x="6728425" y="2125726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Straight Connector 231">
            <a:extLst>
              <a:ext uri="{FF2B5EF4-FFF2-40B4-BE49-F238E27FC236}">
                <a16:creationId xmlns:a16="http://schemas.microsoft.com/office/drawing/2014/main" id="{0A679FF7-6D7B-6927-36BE-74310A2DEC1E}"/>
              </a:ext>
            </a:extLst>
          </p:cNvPr>
          <p:cNvCxnSpPr>
            <a:cxnSpLocks/>
          </p:cNvCxnSpPr>
          <p:nvPr/>
        </p:nvCxnSpPr>
        <p:spPr>
          <a:xfrm>
            <a:off x="6728425" y="2724440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>
            <a:extLst>
              <a:ext uri="{FF2B5EF4-FFF2-40B4-BE49-F238E27FC236}">
                <a16:creationId xmlns:a16="http://schemas.microsoft.com/office/drawing/2014/main" id="{E9AB69EF-1706-49CA-1D94-04F7660021BD}"/>
              </a:ext>
            </a:extLst>
          </p:cNvPr>
          <p:cNvCxnSpPr>
            <a:cxnSpLocks/>
          </p:cNvCxnSpPr>
          <p:nvPr/>
        </p:nvCxnSpPr>
        <p:spPr>
          <a:xfrm>
            <a:off x="6728425" y="3671498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Straight Connector 233">
            <a:extLst>
              <a:ext uri="{FF2B5EF4-FFF2-40B4-BE49-F238E27FC236}">
                <a16:creationId xmlns:a16="http://schemas.microsoft.com/office/drawing/2014/main" id="{8B26C6E3-9A1C-E125-635B-181BD2134D91}"/>
              </a:ext>
            </a:extLst>
          </p:cNvPr>
          <p:cNvCxnSpPr>
            <a:cxnSpLocks/>
          </p:cNvCxnSpPr>
          <p:nvPr/>
        </p:nvCxnSpPr>
        <p:spPr>
          <a:xfrm>
            <a:off x="6728425" y="5358783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C528895C-1CC3-29A0-75E1-706C72AB883F}"/>
                  </a:ext>
                </a:extLst>
              </p:cNvPr>
              <p:cNvSpPr txBox="1"/>
              <p:nvPr/>
            </p:nvSpPr>
            <p:spPr>
              <a:xfrm>
                <a:off x="11062041" y="1935758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C528895C-1CC3-29A0-75E1-706C72AB88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1935758"/>
                <a:ext cx="769634" cy="369332"/>
              </a:xfrm>
              <a:prstGeom prst="rect">
                <a:avLst/>
              </a:prstGeom>
              <a:blipFill>
                <a:blip r:embed="rId3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61727913-529D-0D6F-570B-4B329BC435A6}"/>
                  </a:ext>
                </a:extLst>
              </p:cNvPr>
              <p:cNvSpPr txBox="1"/>
              <p:nvPr/>
            </p:nvSpPr>
            <p:spPr>
              <a:xfrm>
                <a:off x="11062041" y="2539774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8" name="TextBox 237">
                <a:extLst>
                  <a:ext uri="{FF2B5EF4-FFF2-40B4-BE49-F238E27FC236}">
                    <a16:creationId xmlns:a16="http://schemas.microsoft.com/office/drawing/2014/main" id="{61727913-529D-0D6F-570B-4B329BC435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2539774"/>
                <a:ext cx="769634" cy="369332"/>
              </a:xfrm>
              <a:prstGeom prst="rect">
                <a:avLst/>
              </a:prstGeom>
              <a:blipFill>
                <a:blip r:embed="rId4"/>
                <a:stretch>
                  <a:fillRect l="-8197" t="-10345" b="-275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BCD07A86-C06F-1978-8D43-1FCD9FDB1DD4}"/>
                  </a:ext>
                </a:extLst>
              </p:cNvPr>
              <p:cNvSpPr txBox="1"/>
              <p:nvPr/>
            </p:nvSpPr>
            <p:spPr>
              <a:xfrm>
                <a:off x="11062041" y="3487613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BCD07A86-C06F-1978-8D43-1FCD9FDB1D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3487613"/>
                <a:ext cx="769634" cy="369332"/>
              </a:xfrm>
              <a:prstGeom prst="rect">
                <a:avLst/>
              </a:prstGeom>
              <a:blipFill>
                <a:blip r:embed="rId5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0F80E6D-C09B-0091-6C90-C651A0111015}"/>
                  </a:ext>
                </a:extLst>
              </p:cNvPr>
              <p:cNvSpPr txBox="1"/>
              <p:nvPr/>
            </p:nvSpPr>
            <p:spPr>
              <a:xfrm>
                <a:off x="11062041" y="5174117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00F80E6D-C09B-0091-6C90-C651A01110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5174117"/>
                <a:ext cx="769634" cy="369332"/>
              </a:xfrm>
              <a:prstGeom prst="rect">
                <a:avLst/>
              </a:prstGeom>
              <a:blipFill>
                <a:blip r:embed="rId6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243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/>
      <p:bldP spid="238" grpId="0"/>
      <p:bldP spid="239" grpId="0"/>
      <p:bldP spid="240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324928" y="904869"/>
            <a:ext cx="4506748" cy="575329"/>
          </a:xfrm>
        </p:spPr>
        <p:txBody>
          <a:bodyPr/>
          <a:lstStyle/>
          <a:p>
            <a:r>
              <a:rPr lang="de-DE" dirty="0"/>
              <a:t>Zwei-Wege-Mischsortieren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93</a:t>
            </a:fld>
            <a:endParaRPr lang="de-DE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AAEBB5D-FF6F-DA38-0269-7269308236D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F15C1345-9AEA-9BBA-6B47-1AB5E8DD4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89784B-50AA-A264-55E0-03CCAA60616B}"/>
                  </a:ext>
                </a:extLst>
              </p:cNvPr>
              <p:cNvSpPr txBox="1"/>
              <p:nvPr/>
            </p:nvSpPr>
            <p:spPr>
              <a:xfrm>
                <a:off x="3588775" y="4023290"/>
                <a:ext cx="309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smtClean="0">
                          <a:latin typeface="Cambria Math" panose="02040503050406030204" pitchFamily="18" charset="0"/>
                        </a:rPr>
                        <m:t>⋮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089784B-50AA-A264-55E0-03CCAA606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775" y="4023290"/>
                <a:ext cx="309700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DBDF11-1D2D-D5B4-F508-A10F3EB4DCC4}"/>
                  </a:ext>
                </a:extLst>
              </p:cNvPr>
              <p:cNvSpPr txBox="1"/>
              <p:nvPr/>
            </p:nvSpPr>
            <p:spPr>
              <a:xfrm>
                <a:off x="1993439" y="265710"/>
                <a:ext cx="2361736" cy="3742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DE" i="1" dirty="0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+1,…,</m:t>
                          </m:r>
                          <m:sSup>
                            <m:sSup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DBDF11-1D2D-D5B4-F508-A10F3EB4DC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439" y="265710"/>
                <a:ext cx="2361736" cy="3742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FF441E-7E53-8AA7-2982-243A7D7B85CB}"/>
              </a:ext>
            </a:extLst>
          </p:cNvPr>
          <p:cNvCxnSpPr>
            <a:cxnSpLocks/>
          </p:cNvCxnSpPr>
          <p:nvPr/>
        </p:nvCxnSpPr>
        <p:spPr>
          <a:xfrm flipH="1">
            <a:off x="2023353" y="616990"/>
            <a:ext cx="447473" cy="3322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4941E8F-2FF0-2403-356F-AB45214F840E}"/>
              </a:ext>
            </a:extLst>
          </p:cNvPr>
          <p:cNvGrpSpPr/>
          <p:nvPr/>
        </p:nvGrpSpPr>
        <p:grpSpPr>
          <a:xfrm>
            <a:off x="5703786" y="1665066"/>
            <a:ext cx="5215644" cy="369332"/>
            <a:chOff x="6616030" y="1218052"/>
            <a:chExt cx="5215644" cy="36933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E838A-F168-DF44-4D1F-CB60354A9865}"/>
                </a:ext>
              </a:extLst>
            </p:cNvPr>
            <p:cNvSpPr txBox="1"/>
            <p:nvPr/>
          </p:nvSpPr>
          <p:spPr>
            <a:xfrm>
              <a:off x="776778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6 5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1638B5F-BEF5-8E24-2EC7-B2703A830307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4 3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123E645-0D6A-DD97-B2C5-6BD35131FBD2}"/>
                </a:ext>
              </a:extLst>
            </p:cNvPr>
            <p:cNvSpPr txBox="1"/>
            <p:nvPr/>
          </p:nvSpPr>
          <p:spPr>
            <a:xfrm>
              <a:off x="896521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49C1303-0529-1F6F-98AC-36B3DD1697AF}"/>
                </a:ext>
              </a:extLst>
            </p:cNvPr>
            <p:cNvSpPr txBox="1"/>
            <p:nvPr/>
          </p:nvSpPr>
          <p:spPr>
            <a:xfrm>
              <a:off x="956392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3E21AE3-26CD-0938-94D9-6D457621FF2F}"/>
                </a:ext>
              </a:extLst>
            </p:cNvPr>
            <p:cNvSpPr txBox="1"/>
            <p:nvPr/>
          </p:nvSpPr>
          <p:spPr>
            <a:xfrm>
              <a:off x="10162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5 2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603A279-F68D-FE17-18B7-4CD4907CC696}"/>
                </a:ext>
              </a:extLst>
            </p:cNvPr>
            <p:cNvSpPr txBox="1"/>
            <p:nvPr/>
          </p:nvSpPr>
          <p:spPr>
            <a:xfrm>
              <a:off x="1076135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1 3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D812FE-E703-92E0-1149-F703161F1F00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76097C-EBFD-1A65-0E6E-1E205BEED822}"/>
                </a:ext>
              </a:extLst>
            </p:cNvPr>
            <p:cNvSpPr txBox="1"/>
            <p:nvPr/>
          </p:nvSpPr>
          <p:spPr>
            <a:xfrm>
              <a:off x="6616030" y="1218052"/>
              <a:ext cx="10246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input file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1CBD6F0-4E2B-14AA-5ED2-19E74B44E96F}"/>
              </a:ext>
            </a:extLst>
          </p:cNvPr>
          <p:cNvGrpSpPr/>
          <p:nvPr/>
        </p:nvGrpSpPr>
        <p:grpSpPr>
          <a:xfrm>
            <a:off x="5434801" y="2253272"/>
            <a:ext cx="5484629" cy="369332"/>
            <a:chOff x="6347045" y="1218052"/>
            <a:chExt cx="5484629" cy="369332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B539DF-3375-B5E0-156F-CED562B3C81C}"/>
                </a:ext>
              </a:extLst>
            </p:cNvPr>
            <p:cNvSpPr txBox="1"/>
            <p:nvPr/>
          </p:nvSpPr>
          <p:spPr>
            <a:xfrm>
              <a:off x="776778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273B288-86D3-D308-8E0D-32219FA3956A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024516-4119-3964-AE9D-0003C1C0ADF8}"/>
                </a:ext>
              </a:extLst>
            </p:cNvPr>
            <p:cNvSpPr txBox="1"/>
            <p:nvPr/>
          </p:nvSpPr>
          <p:spPr>
            <a:xfrm>
              <a:off x="896521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BDAC51DA-E138-3D74-E768-D67D58F6D392}"/>
                </a:ext>
              </a:extLst>
            </p:cNvPr>
            <p:cNvSpPr txBox="1"/>
            <p:nvPr/>
          </p:nvSpPr>
          <p:spPr>
            <a:xfrm>
              <a:off x="956392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7A88815-DA9C-022D-B815-4E458568EA6E}"/>
                </a:ext>
              </a:extLst>
            </p:cNvPr>
            <p:cNvSpPr txBox="1"/>
            <p:nvPr/>
          </p:nvSpPr>
          <p:spPr>
            <a:xfrm>
              <a:off x="10162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2 5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31E250E-7657-617B-DFC6-63849EB0C301}"/>
                </a:ext>
              </a:extLst>
            </p:cNvPr>
            <p:cNvSpPr txBox="1"/>
            <p:nvPr/>
          </p:nvSpPr>
          <p:spPr>
            <a:xfrm>
              <a:off x="1076135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1 3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03F80B5-AE7A-41A8-323A-3D3CC6BE7CDD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EE5E9ED-5203-F8C1-EB24-05F233B64B72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1-page runs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F3C47BC-2929-BE8A-E0BD-86862395ECE8}"/>
              </a:ext>
            </a:extLst>
          </p:cNvPr>
          <p:cNvGrpSpPr/>
          <p:nvPr/>
        </p:nvGrpSpPr>
        <p:grpSpPr>
          <a:xfrm>
            <a:off x="5434801" y="2838374"/>
            <a:ext cx="5484629" cy="735550"/>
            <a:chOff x="6347045" y="1214938"/>
            <a:chExt cx="5484629" cy="73555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378E15-4BA6-55F4-B3C2-D813CD84A857}"/>
                </a:ext>
              </a:extLst>
            </p:cNvPr>
            <p:cNvSpPr txBox="1"/>
            <p:nvPr/>
          </p:nvSpPr>
          <p:spPr>
            <a:xfrm>
              <a:off x="806713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46D6C1C-82D0-4C5C-81A1-EC55A5D1E447}"/>
                </a:ext>
              </a:extLst>
            </p:cNvPr>
            <p:cNvSpPr txBox="1"/>
            <p:nvPr/>
          </p:nvSpPr>
          <p:spPr>
            <a:xfrm>
              <a:off x="806713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5 6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6B80488-111D-7B15-0638-27AE41314564}"/>
                </a:ext>
              </a:extLst>
            </p:cNvPr>
            <p:cNvSpPr txBox="1"/>
            <p:nvPr/>
          </p:nvSpPr>
          <p:spPr>
            <a:xfrm>
              <a:off x="927355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4 7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BC299C4-CC31-BE0C-C353-532DE0B8AA49}"/>
                </a:ext>
              </a:extLst>
            </p:cNvPr>
            <p:cNvSpPr txBox="1"/>
            <p:nvPr/>
          </p:nvSpPr>
          <p:spPr>
            <a:xfrm>
              <a:off x="927355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DE24FAC-21B3-7171-CE2B-5A7C3BA7BCD3}"/>
                </a:ext>
              </a:extLst>
            </p:cNvPr>
            <p:cNvSpPr txBox="1"/>
            <p:nvPr/>
          </p:nvSpPr>
          <p:spPr>
            <a:xfrm>
              <a:off x="10479977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1804D68-6A1C-70CD-E55C-95873605EEAE}"/>
                </a:ext>
              </a:extLst>
            </p:cNvPr>
            <p:cNvSpPr txBox="1"/>
            <p:nvPr/>
          </p:nvSpPr>
          <p:spPr>
            <a:xfrm>
              <a:off x="10479977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3 5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FBD78BE-AD0C-D05B-995A-8FC842C5BA2A}"/>
                </a:ext>
              </a:extLst>
            </p:cNvPr>
            <p:cNvSpPr txBox="1"/>
            <p:nvPr/>
          </p:nvSpPr>
          <p:spPr>
            <a:xfrm>
              <a:off x="1136007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60F5730-6C9B-0501-10E5-B01F79F8F03B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2-page runs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C96A4E1-7E5B-E2F9-6ACF-71AD89C24591}"/>
              </a:ext>
            </a:extLst>
          </p:cNvPr>
          <p:cNvGrpSpPr/>
          <p:nvPr/>
        </p:nvGrpSpPr>
        <p:grpSpPr>
          <a:xfrm>
            <a:off x="5434801" y="3784533"/>
            <a:ext cx="5038867" cy="1471100"/>
            <a:chOff x="6347045" y="1214938"/>
            <a:chExt cx="5038867" cy="1471100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861F2D3-8D9D-0779-838A-B39C3EB7F9EA}"/>
                </a:ext>
              </a:extLst>
            </p:cNvPr>
            <p:cNvSpPr txBox="1"/>
            <p:nvPr/>
          </p:nvSpPr>
          <p:spPr>
            <a:xfrm>
              <a:off x="8699506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14F6549-6B9E-C843-F057-75DA4D29F7BA}"/>
                </a:ext>
              </a:extLst>
            </p:cNvPr>
            <p:cNvSpPr txBox="1"/>
            <p:nvPr/>
          </p:nvSpPr>
          <p:spPr>
            <a:xfrm>
              <a:off x="8699506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4 5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B1FF1533-A719-D270-A131-31EBEEFE50AC}"/>
                </a:ext>
              </a:extLst>
            </p:cNvPr>
            <p:cNvSpPr txBox="1"/>
            <p:nvPr/>
          </p:nvSpPr>
          <p:spPr>
            <a:xfrm>
              <a:off x="8699506" y="195048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6 7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74F72CF-E2B1-5E6B-83A9-2CF31788DA26}"/>
                </a:ext>
              </a:extLst>
            </p:cNvPr>
            <p:cNvSpPr txBox="1"/>
            <p:nvPr/>
          </p:nvSpPr>
          <p:spPr>
            <a:xfrm>
              <a:off x="8699506" y="231670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8 9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EB02EB8-D746-5BA5-8E20-EFE1229E2B24}"/>
                </a:ext>
              </a:extLst>
            </p:cNvPr>
            <p:cNvSpPr txBox="1"/>
            <p:nvPr/>
          </p:nvSpPr>
          <p:spPr>
            <a:xfrm>
              <a:off x="10914308" y="121493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B8BF6D9-B247-5F02-2900-0444EC114822}"/>
                </a:ext>
              </a:extLst>
            </p:cNvPr>
            <p:cNvSpPr txBox="1"/>
            <p:nvPr/>
          </p:nvSpPr>
          <p:spPr>
            <a:xfrm>
              <a:off x="10914308" y="1581156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3 5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D037D32C-B428-97BB-C477-4ECF6713383C}"/>
                </a:ext>
              </a:extLst>
            </p:cNvPr>
            <p:cNvSpPr txBox="1"/>
            <p:nvPr/>
          </p:nvSpPr>
          <p:spPr>
            <a:xfrm>
              <a:off x="10914308" y="1950488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8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F00126B-5929-6A9C-EA90-0312B9B8BF1C}"/>
                </a:ext>
              </a:extLst>
            </p:cNvPr>
            <p:cNvSpPr txBox="1"/>
            <p:nvPr/>
          </p:nvSpPr>
          <p:spPr>
            <a:xfrm>
              <a:off x="6347045" y="1218052"/>
              <a:ext cx="12936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4-page runs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EB359E0-19E3-F08D-C84F-BE633BA6C566}"/>
              </a:ext>
            </a:extLst>
          </p:cNvPr>
          <p:cNvGrpSpPr/>
          <p:nvPr/>
        </p:nvGrpSpPr>
        <p:grpSpPr>
          <a:xfrm>
            <a:off x="5524569" y="5477793"/>
            <a:ext cx="4759565" cy="369332"/>
            <a:chOff x="6436813" y="1218052"/>
            <a:chExt cx="4759565" cy="369332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5CCC320E-DF00-1E5B-B3EB-86ABA22786DA}"/>
                </a:ext>
              </a:extLst>
            </p:cNvPr>
            <p:cNvSpPr txBox="1"/>
            <p:nvPr/>
          </p:nvSpPr>
          <p:spPr>
            <a:xfrm>
              <a:off x="7900632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1 2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58F5AAC9-7653-642F-2454-69D697A8CC9A}"/>
                </a:ext>
              </a:extLst>
            </p:cNvPr>
            <p:cNvSpPr txBox="1"/>
            <p:nvPr/>
          </p:nvSpPr>
          <p:spPr>
            <a:xfrm>
              <a:off x="8366495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3 3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EFBCF9D-8493-27F0-8DB5-B09040B8A4B1}"/>
                </a:ext>
              </a:extLst>
            </p:cNvPr>
            <p:cNvSpPr txBox="1"/>
            <p:nvPr/>
          </p:nvSpPr>
          <p:spPr>
            <a:xfrm>
              <a:off x="8838099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4 4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86F7416F-C93D-DC1C-95DC-21A1DE4FDD29}"/>
                </a:ext>
              </a:extLst>
            </p:cNvPr>
            <p:cNvSpPr txBox="1"/>
            <p:nvPr/>
          </p:nvSpPr>
          <p:spPr>
            <a:xfrm>
              <a:off x="9303962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5 5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89AEFE8-3F79-91CD-3BFC-94240B86A3F4}"/>
                </a:ext>
              </a:extLst>
            </p:cNvPr>
            <p:cNvSpPr txBox="1"/>
            <p:nvPr/>
          </p:nvSpPr>
          <p:spPr>
            <a:xfrm>
              <a:off x="977964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6 7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8AE173A-7EB7-1F53-C2FA-3E2C459106EA}"/>
                </a:ext>
              </a:extLst>
            </p:cNvPr>
            <p:cNvSpPr txBox="1"/>
            <p:nvPr/>
          </p:nvSpPr>
          <p:spPr>
            <a:xfrm>
              <a:off x="10253990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7 8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320BCE0-C3C8-298B-2CD0-D85F3A4BC6C5}"/>
                </a:ext>
              </a:extLst>
            </p:cNvPr>
            <p:cNvSpPr txBox="1"/>
            <p:nvPr/>
          </p:nvSpPr>
          <p:spPr>
            <a:xfrm>
              <a:off x="10724774" y="1218052"/>
              <a:ext cx="47160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noAutofit/>
            </a:bodyPr>
            <a:lstStyle/>
            <a:p>
              <a:pPr algn="ctr"/>
              <a:r>
                <a:rPr lang="en-DE" dirty="0"/>
                <a:t>9 </a:t>
              </a:r>
              <a:r>
                <a:rPr lang="en-DE" b="0" i="0" u="none" strike="noStrike" dirty="0">
                  <a:solidFill>
                    <a:srgbClr val="373637"/>
                  </a:solidFill>
                  <a:effectLst/>
                  <a:latin typeface="Source Sans Pro" panose="020B0503030403020204" pitchFamily="34" charset="0"/>
                </a:rPr>
                <a:t>⎵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E6CA3FE-6B1B-9C72-9E79-075D07BDB810}"/>
                </a:ext>
              </a:extLst>
            </p:cNvPr>
            <p:cNvSpPr txBox="1"/>
            <p:nvPr/>
          </p:nvSpPr>
          <p:spPr>
            <a:xfrm>
              <a:off x="6436813" y="1218052"/>
              <a:ext cx="12038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DE" dirty="0"/>
                <a:t>7-page run</a:t>
              </a:r>
            </a:p>
          </p:txBody>
        </p: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1429BE3-584C-9339-98C9-AF32945452A7}"/>
              </a:ext>
            </a:extLst>
          </p:cNvPr>
          <p:cNvCxnSpPr>
            <a:stCxn id="22" idx="2"/>
            <a:endCxn id="31" idx="0"/>
          </p:cNvCxnSpPr>
          <p:nvPr/>
        </p:nvCxnSpPr>
        <p:spPr>
          <a:xfrm>
            <a:off x="709133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BFA4A968-CAC9-3D88-290A-80CF1FDFB9E3}"/>
              </a:ext>
            </a:extLst>
          </p:cNvPr>
          <p:cNvCxnSpPr>
            <a:cxnSpLocks/>
            <a:stCxn id="23" idx="2"/>
            <a:endCxn id="32" idx="0"/>
          </p:cNvCxnSpPr>
          <p:nvPr/>
        </p:nvCxnSpPr>
        <p:spPr>
          <a:xfrm>
            <a:off x="769005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8217502D-4880-391E-CC79-8318C8A5E498}"/>
              </a:ext>
            </a:extLst>
          </p:cNvPr>
          <p:cNvCxnSpPr>
            <a:cxnSpLocks/>
            <a:stCxn id="24" idx="2"/>
            <a:endCxn id="33" idx="0"/>
          </p:cNvCxnSpPr>
          <p:nvPr/>
        </p:nvCxnSpPr>
        <p:spPr>
          <a:xfrm>
            <a:off x="828876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6A357CA2-836B-3BB7-438E-97524E2725EB}"/>
              </a:ext>
            </a:extLst>
          </p:cNvPr>
          <p:cNvCxnSpPr>
            <a:cxnSpLocks/>
            <a:stCxn id="25" idx="2"/>
            <a:endCxn id="34" idx="0"/>
          </p:cNvCxnSpPr>
          <p:nvPr/>
        </p:nvCxnSpPr>
        <p:spPr>
          <a:xfrm>
            <a:off x="888748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88E168FF-0BFE-3FEF-3DD6-3B55A718602B}"/>
              </a:ext>
            </a:extLst>
          </p:cNvPr>
          <p:cNvCxnSpPr>
            <a:cxnSpLocks/>
            <a:stCxn id="26" idx="2"/>
            <a:endCxn id="35" idx="0"/>
          </p:cNvCxnSpPr>
          <p:nvPr/>
        </p:nvCxnSpPr>
        <p:spPr>
          <a:xfrm>
            <a:off x="948619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21082EE-3EA3-4EFE-34D9-A30AB50F3718}"/>
              </a:ext>
            </a:extLst>
          </p:cNvPr>
          <p:cNvCxnSpPr>
            <a:cxnSpLocks/>
            <a:stCxn id="27" idx="2"/>
            <a:endCxn id="36" idx="0"/>
          </p:cNvCxnSpPr>
          <p:nvPr/>
        </p:nvCxnSpPr>
        <p:spPr>
          <a:xfrm>
            <a:off x="10084913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D70759C-134D-F141-8158-FC5FD5933D30}"/>
              </a:ext>
            </a:extLst>
          </p:cNvPr>
          <p:cNvCxnSpPr>
            <a:cxnSpLocks/>
            <a:stCxn id="28" idx="2"/>
            <a:endCxn id="37" idx="0"/>
          </p:cNvCxnSpPr>
          <p:nvPr/>
        </p:nvCxnSpPr>
        <p:spPr>
          <a:xfrm>
            <a:off x="10683628" y="2034398"/>
            <a:ext cx="0" cy="2188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5824A404-E633-3924-287B-E3A79768F3F9}"/>
              </a:ext>
            </a:extLst>
          </p:cNvPr>
          <p:cNvCxnSpPr>
            <a:cxnSpLocks/>
            <a:stCxn id="31" idx="2"/>
            <a:endCxn id="40" idx="0"/>
          </p:cNvCxnSpPr>
          <p:nvPr/>
        </p:nvCxnSpPr>
        <p:spPr>
          <a:xfrm>
            <a:off x="7091338" y="2622604"/>
            <a:ext cx="29935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EDE85A0-F8CA-8A13-5F3A-1E670D52E1F6}"/>
              </a:ext>
            </a:extLst>
          </p:cNvPr>
          <p:cNvCxnSpPr>
            <a:cxnSpLocks/>
            <a:stCxn id="32" idx="2"/>
            <a:endCxn id="40" idx="0"/>
          </p:cNvCxnSpPr>
          <p:nvPr/>
        </p:nvCxnSpPr>
        <p:spPr>
          <a:xfrm flipH="1">
            <a:off x="7390695" y="2622604"/>
            <a:ext cx="29935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1A857AE-D700-194D-A08E-70BABF0FC4CF}"/>
              </a:ext>
            </a:extLst>
          </p:cNvPr>
          <p:cNvCxnSpPr>
            <a:cxnSpLocks/>
            <a:stCxn id="33" idx="2"/>
            <a:endCxn id="42" idx="0"/>
          </p:cNvCxnSpPr>
          <p:nvPr/>
        </p:nvCxnSpPr>
        <p:spPr>
          <a:xfrm>
            <a:off x="8288768" y="2622604"/>
            <a:ext cx="30834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D620A7D2-B73C-ACCD-F12B-9B84C92FA7BB}"/>
              </a:ext>
            </a:extLst>
          </p:cNvPr>
          <p:cNvCxnSpPr>
            <a:cxnSpLocks/>
            <a:stCxn id="34" idx="2"/>
            <a:endCxn id="42" idx="0"/>
          </p:cNvCxnSpPr>
          <p:nvPr/>
        </p:nvCxnSpPr>
        <p:spPr>
          <a:xfrm flipH="1">
            <a:off x="8597115" y="2622604"/>
            <a:ext cx="29036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999BC04A-E3FC-E4DD-6465-88854A21F9AB}"/>
              </a:ext>
            </a:extLst>
          </p:cNvPr>
          <p:cNvCxnSpPr>
            <a:cxnSpLocks/>
            <a:stCxn id="35" idx="2"/>
            <a:endCxn id="44" idx="0"/>
          </p:cNvCxnSpPr>
          <p:nvPr/>
        </p:nvCxnSpPr>
        <p:spPr>
          <a:xfrm>
            <a:off x="9486198" y="2622604"/>
            <a:ext cx="317337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3CD62B8A-4AB9-25BD-840D-09B7638F558F}"/>
              </a:ext>
            </a:extLst>
          </p:cNvPr>
          <p:cNvCxnSpPr>
            <a:cxnSpLocks/>
            <a:stCxn id="36" idx="2"/>
            <a:endCxn id="44" idx="0"/>
          </p:cNvCxnSpPr>
          <p:nvPr/>
        </p:nvCxnSpPr>
        <p:spPr>
          <a:xfrm flipH="1">
            <a:off x="9803535" y="2622604"/>
            <a:ext cx="281378" cy="2157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CE6D5C45-D60F-5280-ABB2-A19A8B27DD43}"/>
              </a:ext>
            </a:extLst>
          </p:cNvPr>
          <p:cNvCxnSpPr>
            <a:cxnSpLocks/>
            <a:stCxn id="37" idx="2"/>
            <a:endCxn id="46" idx="0"/>
          </p:cNvCxnSpPr>
          <p:nvPr/>
        </p:nvCxnSpPr>
        <p:spPr>
          <a:xfrm>
            <a:off x="10683628" y="2622604"/>
            <a:ext cx="0" cy="2188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51D49A1-BEDF-13AF-84EB-6F51952FC1A2}"/>
              </a:ext>
            </a:extLst>
          </p:cNvPr>
          <p:cNvCxnSpPr>
            <a:cxnSpLocks/>
            <a:stCxn id="41" idx="2"/>
            <a:endCxn id="49" idx="0"/>
          </p:cNvCxnSpPr>
          <p:nvPr/>
        </p:nvCxnSpPr>
        <p:spPr>
          <a:xfrm>
            <a:off x="7390695" y="3573924"/>
            <a:ext cx="632369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0154CD9D-4A4A-357C-D759-BF0B2D00611A}"/>
              </a:ext>
            </a:extLst>
          </p:cNvPr>
          <p:cNvCxnSpPr>
            <a:cxnSpLocks/>
            <a:stCxn id="43" idx="2"/>
            <a:endCxn id="49" idx="0"/>
          </p:cNvCxnSpPr>
          <p:nvPr/>
        </p:nvCxnSpPr>
        <p:spPr>
          <a:xfrm flipH="1">
            <a:off x="8023064" y="3573924"/>
            <a:ext cx="574051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7A06348-AA54-913F-552B-92E7D2EB656C}"/>
              </a:ext>
            </a:extLst>
          </p:cNvPr>
          <p:cNvCxnSpPr>
            <a:cxnSpLocks/>
            <a:stCxn id="45" idx="2"/>
            <a:endCxn id="53" idx="0"/>
          </p:cNvCxnSpPr>
          <p:nvPr/>
        </p:nvCxnSpPr>
        <p:spPr>
          <a:xfrm>
            <a:off x="9803535" y="3573924"/>
            <a:ext cx="434331" cy="2106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376CB99-B005-7E97-D97E-17D9478E4AB4}"/>
              </a:ext>
            </a:extLst>
          </p:cNvPr>
          <p:cNvCxnSpPr>
            <a:cxnSpLocks/>
            <a:stCxn id="46" idx="2"/>
            <a:endCxn id="53" idx="0"/>
          </p:cNvCxnSpPr>
          <p:nvPr/>
        </p:nvCxnSpPr>
        <p:spPr>
          <a:xfrm flipH="1">
            <a:off x="10237866" y="3210820"/>
            <a:ext cx="445762" cy="5737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BAC98852-F12C-2800-0B6A-219B4AFB69F5}"/>
              </a:ext>
            </a:extLst>
          </p:cNvPr>
          <p:cNvCxnSpPr>
            <a:cxnSpLocks/>
            <a:stCxn id="52" idx="2"/>
            <a:endCxn id="61" idx="0"/>
          </p:cNvCxnSpPr>
          <p:nvPr/>
        </p:nvCxnSpPr>
        <p:spPr>
          <a:xfrm>
            <a:off x="8023064" y="5255633"/>
            <a:ext cx="604456" cy="22216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35DB90F-3B47-4F42-CB8E-DBBC6A43B16F}"/>
              </a:ext>
            </a:extLst>
          </p:cNvPr>
          <p:cNvCxnSpPr>
            <a:cxnSpLocks/>
            <a:stCxn id="55" idx="2"/>
            <a:endCxn id="61" idx="0"/>
          </p:cNvCxnSpPr>
          <p:nvPr/>
        </p:nvCxnSpPr>
        <p:spPr>
          <a:xfrm flipH="1">
            <a:off x="8627520" y="4889415"/>
            <a:ext cx="1610346" cy="588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741387BD-727D-0E16-9FF9-FC71065A6018}"/>
              </a:ext>
            </a:extLst>
          </p:cNvPr>
          <p:cNvCxnSpPr>
            <a:cxnSpLocks/>
          </p:cNvCxnSpPr>
          <p:nvPr/>
        </p:nvCxnSpPr>
        <p:spPr>
          <a:xfrm>
            <a:off x="6728425" y="2125726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85F1DD3-9A82-4B53-33EF-6391E7E9BD4A}"/>
              </a:ext>
            </a:extLst>
          </p:cNvPr>
          <p:cNvCxnSpPr>
            <a:cxnSpLocks/>
          </p:cNvCxnSpPr>
          <p:nvPr/>
        </p:nvCxnSpPr>
        <p:spPr>
          <a:xfrm>
            <a:off x="6728425" y="2724440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208E4C5-D60E-E7E9-B7A2-8FD9A68D97CB}"/>
              </a:ext>
            </a:extLst>
          </p:cNvPr>
          <p:cNvCxnSpPr>
            <a:cxnSpLocks/>
          </p:cNvCxnSpPr>
          <p:nvPr/>
        </p:nvCxnSpPr>
        <p:spPr>
          <a:xfrm>
            <a:off x="6728425" y="3671498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2F5028B9-0DAE-7C1B-FF10-14A23C485F14}"/>
              </a:ext>
            </a:extLst>
          </p:cNvPr>
          <p:cNvCxnSpPr>
            <a:cxnSpLocks/>
          </p:cNvCxnSpPr>
          <p:nvPr/>
        </p:nvCxnSpPr>
        <p:spPr>
          <a:xfrm>
            <a:off x="6728425" y="5358783"/>
            <a:ext cx="4333616" cy="0"/>
          </a:xfrm>
          <a:prstGeom prst="line">
            <a:avLst/>
          </a:prstGeom>
          <a:ln w="12700"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764B6F4-8F2A-36DB-FBDB-53A3924FE6AE}"/>
                  </a:ext>
                </a:extLst>
              </p:cNvPr>
              <p:cNvSpPr txBox="1"/>
              <p:nvPr/>
            </p:nvSpPr>
            <p:spPr>
              <a:xfrm>
                <a:off x="11062041" y="1935758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A764B6F4-8F2A-36DB-FBDB-53A3924FE6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1935758"/>
                <a:ext cx="769634" cy="369332"/>
              </a:xfrm>
              <a:prstGeom prst="rect">
                <a:avLst/>
              </a:prstGeom>
              <a:blipFill>
                <a:blip r:embed="rId5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6B4B6CE-CF8C-134C-D3D2-2CB2DB00F4C0}"/>
                  </a:ext>
                </a:extLst>
              </p:cNvPr>
              <p:cNvSpPr txBox="1"/>
              <p:nvPr/>
            </p:nvSpPr>
            <p:spPr>
              <a:xfrm>
                <a:off x="11062041" y="2539774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56B4B6CE-CF8C-134C-D3D2-2CB2DB00F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2539774"/>
                <a:ext cx="769634" cy="369332"/>
              </a:xfrm>
              <a:prstGeom prst="rect">
                <a:avLst/>
              </a:prstGeom>
              <a:blipFill>
                <a:blip r:embed="rId6"/>
                <a:stretch>
                  <a:fillRect l="-8197" t="-10345" b="-2758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1064942-CD6A-F60A-8125-12C23F60CA1A}"/>
                  </a:ext>
                </a:extLst>
              </p:cNvPr>
              <p:cNvSpPr txBox="1"/>
              <p:nvPr/>
            </p:nvSpPr>
            <p:spPr>
              <a:xfrm>
                <a:off x="11062041" y="3487613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31064942-CD6A-F60A-8125-12C23F60CA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3487613"/>
                <a:ext cx="769634" cy="369332"/>
              </a:xfrm>
              <a:prstGeom prst="rect">
                <a:avLst/>
              </a:prstGeom>
              <a:blipFill>
                <a:blip r:embed="rId7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F8583CF-4617-FCBE-E76E-8A3292578039}"/>
                  </a:ext>
                </a:extLst>
              </p:cNvPr>
              <p:cNvSpPr txBox="1"/>
              <p:nvPr/>
            </p:nvSpPr>
            <p:spPr>
              <a:xfrm>
                <a:off x="11062041" y="5174117"/>
                <a:ext cx="7696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en-DE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8F8583CF-4617-FCBE-E76E-8A3292578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2041" y="5174117"/>
                <a:ext cx="769634" cy="369332"/>
              </a:xfrm>
              <a:prstGeom prst="rect">
                <a:avLst/>
              </a:prstGeom>
              <a:blipFill>
                <a:blip r:embed="rId8"/>
                <a:stretch>
                  <a:fillRect l="-8197" t="-6667" b="-266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D7DB5C-6D76-1D92-0632-D1B65DD89941}"/>
                  </a:ext>
                </a:extLst>
              </p:cNvPr>
              <p:cNvSpPr txBox="1"/>
              <p:nvPr/>
            </p:nvSpPr>
            <p:spPr>
              <a:xfrm>
                <a:off x="359626" y="904869"/>
                <a:ext cx="6336000" cy="14822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 dirty="0"/>
                  <a:t>	(Input: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DE" dirty="0"/>
                  <a:t> unsorted pages, 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Read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DE" dirty="0"/>
                  <a:t> pages, one page at a time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Sort page records in main memory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Write sorted pages to disk (each page results in a </a:t>
                </a:r>
                <a:r>
                  <a:rPr lang="en-DE" i="1" dirty="0"/>
                  <a:t>run</a:t>
                </a:r>
                <a:r>
                  <a:rPr lang="en-DE" dirty="0"/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requires one page of buffer space.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9D7DB5C-6D76-1D92-0632-D1B65DD89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6" y="904869"/>
                <a:ext cx="6336000" cy="14822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B5D731-24E7-4F45-4D33-E840CB0F8F9E}"/>
                  </a:ext>
                </a:extLst>
              </p:cNvPr>
              <p:cNvSpPr txBox="1"/>
              <p:nvPr/>
            </p:nvSpPr>
            <p:spPr>
              <a:xfrm>
                <a:off x="359625" y="2507119"/>
                <a:ext cx="6336000" cy="14822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DE" dirty="0"/>
                  <a:t>	(Input: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p>
                  </m:oMath>
                </a14:m>
                <a:r>
                  <a:rPr lang="en-DE" dirty="0"/>
                  <a:t> sorted runs, 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Open two runs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DE" dirty="0"/>
                  <a:t> from 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 dirty="0"/>
                  <a:t> at a time for reading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Merge records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DE" dirty="0"/>
                  <a:t>, reading input page-by-page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Write new two-page run to disk (page-by-page)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requires </a:t>
                </a:r>
                <a:r>
                  <a:rPr lang="en-DE" i="1" dirty="0"/>
                  <a:t>three pages</a:t>
                </a:r>
                <a:r>
                  <a:rPr lang="en-DE" dirty="0"/>
                  <a:t> of buffer space.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FB5D731-24E7-4F45-4D33-E840CB0F8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5" y="2507119"/>
                <a:ext cx="6336000" cy="14822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E26AB8-9920-1749-B4C9-FC82BA1B41F8}"/>
                  </a:ext>
                </a:extLst>
              </p:cNvPr>
              <p:cNvSpPr txBox="1"/>
              <p:nvPr/>
            </p:nvSpPr>
            <p:spPr>
              <a:xfrm>
                <a:off x="359626" y="4426529"/>
                <a:ext cx="6336000" cy="14822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 	(Input: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</m:oMath>
                </a14:m>
                <a:r>
                  <a:rPr lang="en-DE" dirty="0"/>
                  <a:t> sorted runs, output: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Open two runs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DE" dirty="0"/>
                  <a:t> from Pass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DE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 dirty="0"/>
                  <a:t> for reading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Merge records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DE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DE" dirty="0"/>
                  <a:t>, reading input page-by-page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	Write new two-page run to disk (page-by-page)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requires </a:t>
                </a:r>
                <a:r>
                  <a:rPr lang="en-DE" i="1" dirty="0"/>
                  <a:t>three pages</a:t>
                </a:r>
                <a:r>
                  <a:rPr lang="en-DE" dirty="0"/>
                  <a:t> of buffer space.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4E26AB8-9920-1749-B4C9-FC82BA1B4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6" y="4426529"/>
                <a:ext cx="6336000" cy="14822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00607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Zwei-Wege-Mischsortieren: I/O-Verhalten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Um eine Datei 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Seiten zu sortieren, werden in jedem Durchgang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Seiten gelesen und geschrieben </a:t>
                </a:r>
                <a:r>
                  <a:rPr lang="de-DE" dirty="0">
                    <a:sym typeface="Wingdings"/>
                  </a:rPr>
                  <a:t>➝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Wingdings"/>
                      </a:rPr>
                      <m:t>2∙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Wingdings"/>
                      </a:rPr>
                      <m:t>𝑁</m:t>
                    </m:r>
                  </m:oMath>
                </a14:m>
                <a:r>
                  <a:rPr lang="de-DE" dirty="0">
                    <a:sym typeface="Wingdings"/>
                  </a:rPr>
                  <a:t> I/O-Operationen pro Durchgang</a:t>
                </a:r>
              </a:p>
              <a:p>
                <a:r>
                  <a:rPr lang="de-DE" dirty="0"/>
                  <a:t>Anzahl der Durchgänge: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1+</m:t>
                    </m:r>
                    <m:d>
                      <m:dPr>
                        <m:begChr m:val="⌈"/>
                        <m:endChr m:val="⌉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func>
                      </m:e>
                    </m:d>
                  </m:oMath>
                </a14:m>
                <a:endParaRPr lang="de-DE" dirty="0"/>
              </a:p>
              <a:p>
                <a:pPr lvl="2"/>
                <a:endParaRPr lang="de-DE" dirty="0"/>
              </a:p>
              <a:p>
                <a:pPr lvl="3"/>
                <a:endParaRPr lang="de-DE" dirty="0"/>
              </a:p>
              <a:p>
                <a:r>
                  <a:rPr lang="de-DE" dirty="0"/>
                  <a:t>Anzahl der I/O-Operationen: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func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Beispiel: Sortierung einer 8GB Datei bei einer </a:t>
                </a:r>
                <a:r>
                  <a:rPr lang="de-DE" dirty="0" err="1"/>
                  <a:t>Travelstar</a:t>
                </a:r>
                <a:r>
                  <a:rPr lang="de-DE" dirty="0"/>
                  <a:t>?</a:t>
                </a:r>
              </a:p>
              <a:p>
                <a:pPr lvl="2"/>
                <a:r>
                  <a:rPr lang="de-DE" dirty="0"/>
                  <a:t>8KB pro Seite, wahlfreier Zugriff mit Zugriffszeit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=14,33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de-DE" dirty="0"/>
                  <a:t> (siehe Folie 12)</a:t>
                </a:r>
              </a:p>
              <a:p>
                <a:pPr lvl="2"/>
                <a:r>
                  <a:rPr lang="de-DE" dirty="0"/>
                  <a:t>Anzahl an Seiten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𝐺𝐵</m:t>
                        </m:r>
                      </m:num>
                      <m:den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𝐾𝐵</m:t>
                        </m:r>
                      </m:den>
                    </m:f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I/O-Operationen: </a:t>
                </a:r>
                <a:r>
                  <a:rPr lang="de-DE" dirty="0">
                    <a:sym typeface="Wingdings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Wingdings"/>
                      </a:rPr>
                      <m:t>2∙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6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⋅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6⋅</m:t>
                            </m:r>
                            <m:func>
                              <m:func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func>
                          </m:e>
                        </m:d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=42⋅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6</m:t>
                        </m:r>
                      </m:sup>
                    </m:sSup>
                  </m:oMath>
                </a14:m>
                <a:endParaRPr lang="de-DE" b="0" dirty="0">
                  <a:sym typeface="Wingdings"/>
                </a:endParaRPr>
              </a:p>
              <a:p>
                <a:pPr lvl="2"/>
                <a:r>
                  <a:rPr lang="de-DE" dirty="0"/>
                  <a:t>Zeit: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42⋅</m:t>
                    </m:r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10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Wingdings"/>
                          </a:rPr>
                          <m:t>6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⋅14,33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𝑚𝑠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Wingdings"/>
                      </a:rPr>
                      <m:t>≈7</m:t>
                    </m:r>
                    <m:r>
                      <a:rPr lang="de-DE" b="0" i="1" dirty="0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Wingdings"/>
                      </a:rPr>
                      <m:t>𝑑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94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2490216" y="2969387"/>
                <a:ext cx="1361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Durchgang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0216" y="2969387"/>
                <a:ext cx="1361591" cy="369332"/>
              </a:xfrm>
              <a:prstGeom prst="rect">
                <a:avLst/>
              </a:prstGeom>
              <a:blipFill>
                <a:blip r:embed="rId3"/>
                <a:stretch>
                  <a:fillRect l="-3704" t="-6452" b="-225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/>
              <p:cNvSpPr txBox="1"/>
              <p:nvPr/>
            </p:nvSpPr>
            <p:spPr>
              <a:xfrm>
                <a:off x="4432241" y="2969387"/>
                <a:ext cx="1869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dirty="0"/>
                  <a:t>Durchgänge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…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6" name="Textfeld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241" y="2969387"/>
                <a:ext cx="1869743" cy="369332"/>
              </a:xfrm>
              <a:prstGeom prst="rect">
                <a:avLst/>
              </a:prstGeom>
              <a:blipFill>
                <a:blip r:embed="rId4"/>
                <a:stretch>
                  <a:fillRect l="-2013" t="-6452" b="-225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Gerade Verbindung mit Pfeil 7"/>
          <p:cNvCxnSpPr/>
          <p:nvPr/>
        </p:nvCxnSpPr>
        <p:spPr>
          <a:xfrm flipH="1" flipV="1">
            <a:off x="4792280" y="2681355"/>
            <a:ext cx="504056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>
            <a:cxnSpLocks/>
          </p:cNvCxnSpPr>
          <p:nvPr/>
        </p:nvCxnSpPr>
        <p:spPr>
          <a:xfrm flipV="1">
            <a:off x="3208105" y="2681355"/>
            <a:ext cx="506247" cy="2880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72CC6-9BE5-FDB0-EE8F-C439FEC576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EE4828F-E9B5-F13F-35E8-36A487FB8F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60991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Bisher freiwillig nur drei Seiten verwendet</a:t>
                </a:r>
              </a:p>
              <a:p>
                <a:r>
                  <a:rPr lang="de-DE" dirty="0"/>
                  <a:t>Wie kann ein großer Pufferbereich genutzt werden: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auf einmal bearbeiten</a:t>
                </a:r>
              </a:p>
              <a:p>
                <a:pPr lvl="1"/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im Puffer können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eingelesen und im Hauptspeicher sortiert werden</a:t>
                </a:r>
              </a:p>
              <a:p>
                <a:pPr lvl="1"/>
                <a:r>
                  <a:rPr lang="de-DE" dirty="0"/>
                  <a:t>Zwei wesentliche Stellgrößen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Reduktion der initialen Runs</a:t>
                </a:r>
                <a:r>
                  <a:rPr lang="de-DE" dirty="0">
                    <a:solidFill>
                      <a:srgbClr val="FF0000"/>
                    </a:solidFill>
                  </a:rPr>
                  <a:t> </a:t>
                </a:r>
                <a:r>
                  <a:rPr lang="de-DE" dirty="0"/>
                  <a:t>durch Verwendung des Pufferspeichers beim Sortieren im Hauptspeicher</a:t>
                </a:r>
              </a:p>
              <a:p>
                <a:pPr lvl="2"/>
                <a:r>
                  <a:rPr lang="de-DE" dirty="0">
                    <a:solidFill>
                      <a:schemeClr val="accent1"/>
                    </a:solidFill>
                  </a:rPr>
                  <a:t>Reduktion der Anzahl der Durchgänge</a:t>
                </a:r>
                <a:r>
                  <a:rPr lang="de-DE" dirty="0"/>
                  <a:t> durch Mischen von mehr als zwei Seiten</a:t>
                </a:r>
              </a:p>
              <a:p>
                <a:pPr marL="0" indent="0">
                  <a:buNone/>
                </a:pPr>
                <a:endParaRPr lang="de-DE" dirty="0"/>
              </a:p>
              <a:p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95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AD204-4BFD-B626-2842-2F2B05D78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B95FA-0503-06CD-C0E3-7138E5C7C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365601326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Mischsortieren: Reduktion der initialen Runs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im Puffer können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eingelesen und im Hauptspeicher sortiert werden</a:t>
                </a:r>
              </a:p>
              <a:p>
                <a:r>
                  <a:rPr lang="de-DE" dirty="0"/>
                  <a:t>Anzahl der I/O-Operationen: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fName>
                              <m:e>
                                <m:f>
                                  <m:f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num>
                                  <m:den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den>
                                </m:f>
                              </m:e>
                            </m:func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>
                  <a:lnSpc>
                    <a:spcPct val="110000"/>
                  </a:lnSpc>
                </a:pPr>
                <a:r>
                  <a:rPr lang="de-DE" dirty="0"/>
                  <a:t>Zugriffsmuster auf diese Ein-Ausgaben: Chunks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sequenziell gelesen</a:t>
                </a:r>
              </a:p>
              <a:p>
                <a:pPr lvl="1">
                  <a:lnSpc>
                    <a:spcPct val="110000"/>
                  </a:lnSpc>
                </a:pPr>
                <a:r>
                  <a:rPr lang="de-DE" dirty="0"/>
                  <a:t>Beispiel (Fortsetzung)</a:t>
                </a:r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=1000</m:t>
                    </m:r>
                  </m:oMath>
                </a14:m>
                <a:endParaRPr lang="de-DE" dirty="0"/>
              </a:p>
              <a:p>
                <a:pPr lvl="2">
                  <a:lnSpc>
                    <a:spcPct val="110000"/>
                  </a:lnSpc>
                </a:pPr>
                <a:r>
                  <a:rPr lang="de-DE" dirty="0"/>
                  <a:t>Durchgänge: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1+</m:t>
                    </m:r>
                    <m:d>
                      <m:dPr>
                        <m:begChr m:val="⌈"/>
                        <m:endChr m:val="⌉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type m:val="lin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</m:num>
                              <m:den>
                                <m:sSup>
                                  <m:sSup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</m:e>
                        </m:func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=1+</m:t>
                    </m:r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func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=11</m:t>
                    </m:r>
                  </m:oMath>
                </a14:m>
                <a:endParaRPr lang="de-DE" dirty="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 bei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Merge</a:t>
                </a:r>
                <a:r>
                  <a:rPr lang="de-DE" dirty="0"/>
                  <a:t>-Durchgängen</a:t>
                </a:r>
              </a:p>
              <a:p>
                <a:pPr lvl="3">
                  <a:lnSpc>
                    <a:spcPct val="110000"/>
                  </a:lnSpc>
                </a:pPr>
                <a:r>
                  <a:rPr lang="de-DE" dirty="0"/>
                  <a:t>Im ersten Durchgang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de-DE" dirty="0"/>
                  <a:t> vernachlässigbar</a:t>
                </a:r>
              </a:p>
              <a:p>
                <a:pPr lvl="3">
                  <a:lnSpc>
                    <a:spcPct val="110000"/>
                  </a:lnSpc>
                </a:pPr>
                <a:r>
                  <a:rPr lang="de-DE" dirty="0"/>
                  <a:t>Rest: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⋅10⋅14,33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≈3</m:t>
                    </m:r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de-DE" dirty="0"/>
              </a:p>
              <a:p>
                <a:pPr lvl="2">
                  <a:lnSpc>
                    <a:spcPct val="110000"/>
                  </a:lnSpc>
                </a:pPr>
                <a:r>
                  <a:rPr lang="de-DE" dirty="0"/>
                  <a:t>Transferzeit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=2⋅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⋅11⋅0,16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22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96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9AD204-4BFD-B626-2842-2F2B05D78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B95FA-0503-06CD-C0E3-7138E5C7C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C49064-CCE5-13BF-538F-D41BB7A7B18C}"/>
                  </a:ext>
                </a:extLst>
              </p:cNvPr>
              <p:cNvSpPr txBox="1"/>
              <p:nvPr/>
            </p:nvSpPr>
            <p:spPr>
              <a:xfrm>
                <a:off x="5971821" y="4400553"/>
                <a:ext cx="5859853" cy="1482265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no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en-DE" i="1" dirty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DE" dirty="0"/>
                  <a:t>	(Input: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DE" dirty="0"/>
                  <a:t> unsorted pages, output: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Read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DE" dirty="0"/>
                  <a:t> pages,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/>
                  <a:t> pages at a time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Sort records in main memory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Write sorted pages to disk (resulting in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DE" dirty="0"/>
                  <a:t> </a:t>
                </a:r>
                <a:r>
                  <a:rPr lang="en-DE" i="1" dirty="0"/>
                  <a:t>runs</a:t>
                </a:r>
                <a:r>
                  <a:rPr lang="en-DE" dirty="0"/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uses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/>
                  <a:t> pages of buffer space.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C49064-CCE5-13BF-538F-D41BB7A7B1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1821" y="4400553"/>
                <a:ext cx="5859853" cy="14822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303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Mischsortieren: Reduktion der Anzahl der Durchgänge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de-DE" dirty="0"/>
                  <a:t> Seiten im Puffer können auch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de-DE" dirty="0"/>
                  <a:t> Seiten gemischt werden (eine Seite dient als Schreibpuffer)</a:t>
                </a:r>
              </a:p>
              <a:p>
                <a:r>
                  <a:rPr lang="de-DE" dirty="0"/>
                  <a:t>Anzahl der I/O-Operationen: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num>
                                      <m:den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𝐵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Zugriffsmuster auf diese Ein-Ausgaben: Random </a:t>
                </a:r>
                <a:r>
                  <a:rPr lang="de-DE" dirty="0" err="1"/>
                  <a:t>access</a:t>
                </a:r>
                <a:endParaRPr lang="de-DE" dirty="0"/>
              </a:p>
              <a:p>
                <a:pPr lvl="2"/>
                <a:r>
                  <a:rPr lang="de-DE" dirty="0"/>
                  <a:t>In den </a:t>
                </a:r>
                <a:r>
                  <a:rPr lang="de-DE" dirty="0" err="1"/>
                  <a:t>Mergephasen</a:t>
                </a:r>
                <a:r>
                  <a:rPr lang="de-DE" dirty="0"/>
                  <a:t> muss entschieden werden, welcher der minimalen Elemente auf </a:t>
                </a:r>
                <a:r>
                  <a:rPr lang="de-DE" dirty="0" err="1"/>
                  <a:t>Outputbuffer</a:t>
                </a:r>
                <a:r>
                  <a:rPr lang="de-DE" dirty="0"/>
                  <a:t> gehen.</a:t>
                </a:r>
              </a:p>
              <a:p>
                <a:pPr lvl="1"/>
                <a:r>
                  <a:rPr lang="de-DE" dirty="0"/>
                  <a:t>Beispiel</a:t>
                </a:r>
                <a:r>
                  <a:rPr lang="de-DE" dirty="0">
                    <a:sym typeface="Wingdings" pitchFamily="2" charset="2"/>
                  </a:rPr>
                  <a:t> (Fortsetzung)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de-DE" dirty="0"/>
                  <a:t>Durchgänge: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1+</m:t>
                    </m:r>
                    <m:d>
                      <m:dPr>
                        <m:begChr m:val="⌈"/>
                        <m:endChr m:val="⌉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de-DE" b="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999</m:t>
                                </m:r>
                              </m:sub>
                            </m:sSub>
                          </m:fName>
                          <m:e>
                            <m:sSup>
                              <m:sSup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  <m:sup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func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</m:oMath>
                </a14:m>
                <a:endParaRPr lang="de-DE" dirty="0"/>
              </a:p>
              <a:p>
                <a:pPr lvl="2">
                  <a:lnSpc>
                    <a:spcPct val="110000"/>
                  </a:lnSpc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 err="1"/>
                  <a:t>Merge</a:t>
                </a:r>
                <a:r>
                  <a:rPr lang="de-DE" dirty="0"/>
                  <a:t>-Durchgänge: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de-DE" i="1" dirty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br>
                  <a:rPr lang="de-DE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⋅14,33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≈16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>
                  <a:lnSpc>
                    <a:spcPct val="110000"/>
                  </a:lnSpc>
                </a:pPr>
                <a:r>
                  <a:rPr lang="de-DE" dirty="0"/>
                  <a:t>Transferzeit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br>
                  <a:rPr lang="de-DE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=2⋅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r>
                      <a:rPr lang="de-DE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3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⋅0,16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≈1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𝑚𝑖𝑛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2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417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AA0B01-C48B-7200-C597-D6C11450F3B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DB1F98-F763-702D-D363-02E457F15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4C577E2-95DD-1F4B-A688-E8FB02007787}" type="slidenum">
              <a:rPr lang="de-DE" smtClean="0"/>
              <a:pPr/>
              <a:t>97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2BC3D-F6B6-1B6D-1895-6E08E8D91A52}"/>
                  </a:ext>
                </a:extLst>
              </p:cNvPr>
              <p:cNvSpPr txBox="1"/>
              <p:nvPr/>
            </p:nvSpPr>
            <p:spPr>
              <a:xfrm>
                <a:off x="5310274" y="4265850"/>
                <a:ext cx="6521401" cy="1640064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Pass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DE" dirty="0"/>
                  <a:t>	(Input: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⌈"/>
                            <m:endChr m:val="⌉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den>
                            </m:f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p>
                        </m:sSup>
                      </m:den>
                    </m:f>
                  </m:oMath>
                </a14:m>
                <a:r>
                  <a:rPr lang="en-DE" dirty="0"/>
                  <a:t> sorted runs, output: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⌈"/>
                            <m:endChr m:val="⌉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type m:val="lin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num>
                              <m:den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den>
                            </m:f>
                          </m:e>
                        </m:d>
                      </m:num>
                      <m:den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DE" dirty="0"/>
                  <a:t> sorted runs)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Open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 dirty="0"/>
                  <a:t> runs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DE" dirty="0"/>
                  <a:t> from Pass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DE" dirty="0"/>
                  <a:t> for reading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Merge records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en-DE" dirty="0"/>
                  <a:t>, reading input page-by-page</a:t>
                </a:r>
              </a:p>
              <a:p>
                <a:pPr marL="714375" indent="-338138">
                  <a:buFont typeface="+mj-lt"/>
                  <a:buAutoNum type="arabicPeriod"/>
                  <a:tabLst>
                    <a:tab pos="358775" algn="l"/>
                    <a:tab pos="719138" algn="l"/>
                    <a:tab pos="1079500" algn="l"/>
                    <a:tab pos="1439863" algn="l"/>
                  </a:tabLst>
                </a:pPr>
                <a:r>
                  <a:rPr lang="en-DE" dirty="0"/>
                  <a:t>Write new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DE" dirty="0"/>
                  <a:t>-page run to disk (</a:t>
                </a:r>
                <a:r>
                  <a:rPr lang="de-DE" dirty="0"/>
                  <a:t>page-</a:t>
                </a:r>
                <a:r>
                  <a:rPr lang="de-DE" dirty="0" err="1"/>
                  <a:t>by</a:t>
                </a:r>
                <a:r>
                  <a:rPr lang="de-DE" dirty="0"/>
                  <a:t>-page</a:t>
                </a:r>
                <a:r>
                  <a:rPr lang="en-DE" dirty="0"/>
                  <a:t>)</a:t>
                </a:r>
              </a:p>
              <a:p>
                <a:pPr>
                  <a:tabLst>
                    <a:tab pos="360000" algn="l"/>
                    <a:tab pos="720000" algn="l"/>
                    <a:tab pos="1080000" algn="l"/>
                    <a:tab pos="1440000" algn="l"/>
                  </a:tabLst>
                </a:pPr>
                <a:r>
                  <a:rPr lang="en-DE" dirty="0"/>
                  <a:t>▹This pass uses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/>
                  <a:t> pages of buffer space.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592BC3D-F6B6-1B6D-1895-6E08E8D91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0274" y="4265850"/>
                <a:ext cx="6521401" cy="164006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8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Mischsortieren: Blockweise Ein-Ausgabe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Man kann das I/O-Muster verbessern, in dem man Blöcke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Seiten in den Mischphasen verarbeitet</a:t>
                </a:r>
              </a:p>
              <a:p>
                <a:pPr lvl="1"/>
                <a:r>
                  <a:rPr lang="de-DE" dirty="0"/>
                  <a:t>Alloziere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/>
                  <a:t> Seiten für jede Eingabe (statt nur eine)</a:t>
                </a:r>
              </a:p>
              <a:p>
                <a:pPr lvl="1"/>
                <a:r>
                  <a:rPr lang="de-DE" dirty="0"/>
                  <a:t>Reduktion der Ein-Ausgabe um Faktor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r>
                  <a:rPr lang="de-DE" dirty="0">
                    <a:solidFill>
                      <a:srgbClr val="3C8C93"/>
                    </a:solidFill>
                  </a:rPr>
                  <a:t> </a:t>
                </a:r>
                <a:r>
                  <a:rPr lang="de-DE" dirty="0"/>
                  <a:t>pro Seite </a:t>
                </a:r>
              </a:p>
              <a:p>
                <a:pPr lvl="2"/>
                <a:r>
                  <a:rPr lang="de-DE" dirty="0"/>
                  <a:t>Anzahl der I/O-Operationen: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2⋅</m:t>
                    </m:r>
                    <m:d>
                      <m:dPr>
                        <m:begChr m:val="⌈"/>
                        <m:endChr m:val="⌉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num>
                          <m:den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den>
                        </m:f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⋅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d>
                          <m:dPr>
                            <m:begChr m:val="⌈"/>
                            <m:endChr m:val="⌉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sSub>
                                  <m:sSubPr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de-DE" b="0" i="0" smtClean="0">
                                        <a:latin typeface="Cambria Math" panose="02040503050406030204" pitchFamily="18" charset="0"/>
                                      </a:rPr>
                                      <m:t>log</m:t>
                                    </m:r>
                                  </m:e>
                                  <m:sub>
                                    <m:d>
                                      <m:dPr>
                                        <m:begChr m:val="⌈"/>
                                        <m:endChr m:val="⌉"/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𝐵</m:t>
                                            </m:r>
                                          </m:num>
                                          <m:den>
                                            <m:r>
                                              <a:rPr lang="de-DE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den>
                                        </m:f>
                                      </m:e>
                                    </m:d>
                                    <m: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  <m:t>−1</m:t>
                                    </m:r>
                                  </m:sub>
                                </m:sSub>
                              </m:fName>
                              <m:e>
                                <m:d>
                                  <m:dPr>
                                    <m:begChr m:val="⌈"/>
                                    <m:endChr m:val="⌉"/>
                                    <m:ctrlPr>
                                      <a:rPr lang="de-DE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de-DE" i="1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num>
                                      <m:den>
                                        <m:d>
                                          <m:dPr>
                                            <m:begChr m:val="⌈"/>
                                            <m:endChr m:val="⌉"/>
                                            <m:ctrlPr>
                                              <a:rPr lang="de-DE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f>
                                              <m:fPr>
                                                <m:ctrlPr>
                                                  <a:rPr lang="de-DE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fPr>
                                              <m:num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𝐵</m:t>
                                                </m:r>
                                              </m:num>
                                              <m:den>
                                                <m:r>
                                                  <a:rPr lang="de-DE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den>
                                            </m:f>
                                          </m:e>
                                        </m:d>
                                      </m:den>
                                    </m:f>
                                  </m:e>
                                </m:d>
                              </m:e>
                            </m:func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Preis: Reduzierte </a:t>
                </a:r>
                <a:r>
                  <a:rPr lang="de-DE" dirty="0" err="1"/>
                  <a:t>Einfächerung</a:t>
                </a:r>
                <a:r>
                  <a:rPr lang="de-DE" dirty="0"/>
                  <a:t> (was in mehr Durchgängen und damit in mehr I/O-Operationen resultiert)</a:t>
                </a:r>
              </a:p>
              <a:p>
                <a:pPr lvl="1"/>
                <a:r>
                  <a:rPr lang="de-DE" dirty="0"/>
                  <a:t>Beispiel (Fortsetzung)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63</m:t>
                    </m:r>
                  </m:oMath>
                </a14:m>
                <a:r>
                  <a:rPr lang="de-DE" dirty="0"/>
                  <a:t> Sektoren pro Spur, Track-</a:t>
                </a:r>
                <a:r>
                  <a:rPr lang="de-DE" dirty="0" err="1"/>
                  <a:t>to</a:t>
                </a:r>
                <a:r>
                  <a:rPr lang="de-DE" dirty="0"/>
                  <a:t>-Track-Suchzeit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=1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Blockweises I/O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=32</m:t>
                    </m:r>
                  </m:oMath>
                </a14:m>
                <a:endParaRPr lang="de-DE" b="0" dirty="0"/>
              </a:p>
              <a:p>
                <a:pPr lvl="2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Block mit 8KB benötigt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16</m:t>
                    </m:r>
                  </m:oMath>
                </a14:m>
                <a:r>
                  <a:rPr lang="de-DE" dirty="0"/>
                  <a:t> Sektoren</a:t>
                </a:r>
              </a:p>
              <a:p>
                <a:pPr lvl="2"/>
                <a:r>
                  <a:rPr lang="de-DE" dirty="0"/>
                  <a:t>Ca.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10⋅31.250</m:t>
                    </m:r>
                  </m:oMath>
                </a14:m>
                <a:r>
                  <a:rPr lang="de-DE" dirty="0"/>
                  <a:t> Plattenzugriffe mit je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27.42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𝑚𝑠</m:t>
                    </m:r>
                  </m:oMath>
                </a14:m>
                <a:r>
                  <a:rPr lang="de-DE" dirty="0"/>
                  <a:t> ➝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2,38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endParaRPr lang="de-DE" dirty="0"/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656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98</a:t>
            </a:fld>
            <a:endParaRPr lang="de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E604CE-268F-92D6-336A-2483B84153D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97090-88F3-6DA1-474E-0514EC177B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79997820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Externes Mischsortieren: Hauptspeicher als Ressource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In der Praxis meist genügend Hauptspeicher vorhanden, so dass Dateien in einem Mischdurchgang sortiert werden kann (mit blockweisem I/O)</a:t>
            </a:r>
          </a:p>
          <a:p>
            <a:pPr lvl="1"/>
            <a:r>
              <a:rPr lang="de-DE" dirty="0"/>
              <a:t>Beispiel (Fortsetzung)</a:t>
            </a:r>
          </a:p>
          <a:p>
            <a:pPr lvl="2"/>
            <a:r>
              <a:rPr lang="de-DE" dirty="0"/>
              <a:t>Benötigter Speicher um mit einem Mischvorgang auszukommen: 256MB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99</a:t>
            </a:fld>
            <a:endParaRPr lang="de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2A44E3-D4FE-5CF4-B4E8-68E2DCF2E9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Anfrageverarbeitung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6F48-7988-C540-3EE6-9364F1602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</p:spTree>
    <p:extLst>
      <p:ext uri="{BB962C8B-B14F-4D97-AF65-F5344CB8AC3E}">
        <p14:creationId xmlns:p14="http://schemas.microsoft.com/office/powerpoint/2010/main" val="2120955350"/>
      </p:ext>
    </p:extLst>
  </p:cSld>
  <p:clrMapOvr>
    <a:masterClrMapping/>
  </p:clrMapOvr>
  <p:transition spd="slow">
    <p:push dir="d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2"/>
</p:tagLst>
</file>

<file path=ppt/theme/theme1.xml><?xml version="1.0" encoding="utf-8"?>
<a:theme xmlns:a="http://schemas.openxmlformats.org/drawingml/2006/main" name="wwu-adapted-16x9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wwu-adapted-16x9" id="{CD513E19-B721-C047-BA30-82984D7A367C}" vid="{B09A2FB4-8176-8E4E-8F6E-FA0B5FDF897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</Template>
  <TotalTime>26702</TotalTime>
  <Words>15945</Words>
  <Application>Microsoft Macintosh PowerPoint</Application>
  <PresentationFormat>Widescreen</PresentationFormat>
  <Paragraphs>4342</Paragraphs>
  <Slides>154</Slides>
  <Notes>69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154</vt:i4>
      </vt:variant>
    </vt:vector>
  </HeadingPairs>
  <TitlesOfParts>
    <vt:vector size="168" baseType="lpstr">
      <vt:lpstr>Arial</vt:lpstr>
      <vt:lpstr>Calibri</vt:lpstr>
      <vt:lpstr>Cambria Math</vt:lpstr>
      <vt:lpstr>Courier</vt:lpstr>
      <vt:lpstr>Courier New</vt:lpstr>
      <vt:lpstr>Helvetica</vt:lpstr>
      <vt:lpstr>Lucida Grande</vt:lpstr>
      <vt:lpstr>Meta Offc Pro</vt:lpstr>
      <vt:lpstr>Source Sans Pro</vt:lpstr>
      <vt:lpstr>STIXGeneral-Regular</vt:lpstr>
      <vt:lpstr>Symbol</vt:lpstr>
      <vt:lpstr>Wingdings</vt:lpstr>
      <vt:lpstr>Zapf Dingbats</vt:lpstr>
      <vt:lpstr>wwu-adapted-16x9</vt:lpstr>
      <vt:lpstr>Anfrageverarbeitung</vt:lpstr>
      <vt:lpstr>Danksagung</vt:lpstr>
      <vt:lpstr>Inhalte: Datenbanken (DBs)</vt:lpstr>
      <vt:lpstr>Phasen des DB-Entwurfs</vt:lpstr>
      <vt:lpstr>Anfragebeantwortung</vt:lpstr>
      <vt:lpstr>Architektur eines DBMS</vt:lpstr>
      <vt:lpstr>Überblick: 6. Anfrageverarbeitung</vt:lpstr>
      <vt:lpstr>Architektur eines DBMS</vt:lpstr>
      <vt:lpstr>Speicherung</vt:lpstr>
      <vt:lpstr>Speicherhierarchie</vt:lpstr>
      <vt:lpstr>Magnetische Platten / Festplatten</vt:lpstr>
      <vt:lpstr>Zugriffszeit bei Festplatten</vt:lpstr>
      <vt:lpstr>Sequentieller vs. Wahlfreier Zugriff</vt:lpstr>
      <vt:lpstr>Speichernetzwerk (Storage Area Network, SAN)</vt:lpstr>
      <vt:lpstr>Architektur eines DBMS</vt:lpstr>
      <vt:lpstr>Verwaltung des externen Speichers</vt:lpstr>
      <vt:lpstr>Leere Seiten</vt:lpstr>
      <vt:lpstr>Architektur eines DBMS</vt:lpstr>
      <vt:lpstr>Puffer-Verwalter</vt:lpstr>
      <vt:lpstr>Schnittstelle zum Puffer-Verwalter</vt:lpstr>
      <vt:lpstr>Implementation von pin()</vt:lpstr>
      <vt:lpstr>Implementation von unpin()</vt:lpstr>
      <vt:lpstr>Ersetzungsstrategien</vt:lpstr>
      <vt:lpstr>Pufferverwaltung in der Praxis</vt:lpstr>
      <vt:lpstr>Datenbanken vs. Betriebssysteme</vt:lpstr>
      <vt:lpstr>Architektur eines DBMS</vt:lpstr>
      <vt:lpstr>Datenbank-Dateien</vt:lpstr>
      <vt:lpstr>Heap-Dateien</vt:lpstr>
      <vt:lpstr>Heap-Dateien</vt:lpstr>
      <vt:lpstr>Freispeicher-Verzeichnis</vt:lpstr>
      <vt:lpstr>Inhalte einer Seite</vt:lpstr>
      <vt:lpstr>Inhalte einer Seite</vt:lpstr>
      <vt:lpstr>Inhalte einer Seite: Felder variabler Länge</vt:lpstr>
      <vt:lpstr>Inhalte einer Seite: Felder variabler Länge</vt:lpstr>
      <vt:lpstr>Inhalte einer Seite: Felder variabler Länge</vt:lpstr>
      <vt:lpstr>Alternative Seiteneinteilungen</vt:lpstr>
      <vt:lpstr>Alternative Seitenanordnungen</vt:lpstr>
      <vt:lpstr>Zwischenzusammenfassung</vt:lpstr>
      <vt:lpstr>Überblick: 6. Anfrageverarbeitung</vt:lpstr>
      <vt:lpstr>Effiziente Evaluierung einer Anfrage</vt:lpstr>
      <vt:lpstr>Geordnete Dateien und binäre Suche</vt:lpstr>
      <vt:lpstr>Helfen Bäume?</vt:lpstr>
      <vt:lpstr>Index-basierte Lösung</vt:lpstr>
      <vt:lpstr>Indexed Sequential Access Method (ISAM)</vt:lpstr>
      <vt:lpstr>ISAM: Indexeinträge</vt:lpstr>
      <vt:lpstr>ISAM: Anfragetypen</vt:lpstr>
      <vt:lpstr>ISAM: Suche</vt:lpstr>
      <vt:lpstr>ISAM: Diskussion</vt:lpstr>
      <vt:lpstr>ISAM: Aktualisierungsoperationen</vt:lpstr>
      <vt:lpstr>ISAM: Aktualisierungsoperationen</vt:lpstr>
      <vt:lpstr>B+-Bäume</vt:lpstr>
      <vt:lpstr>B+-Bäume: Eine dynamische Indexstruktur</vt:lpstr>
      <vt:lpstr>B+-Bäume: Grundlagen</vt:lpstr>
      <vt:lpstr>B+-Bäume: Was wird in den Blättern gespeichert?</vt:lpstr>
      <vt:lpstr>B+-Bäume: Suche</vt:lpstr>
      <vt:lpstr>B+-Bäume: Einfügen</vt:lpstr>
      <vt:lpstr>B+-Bäume: Einfügen – Beispiel ohne Aufspaltung</vt:lpstr>
      <vt:lpstr>B+-Bäume: Einfügen – Beispiel ohne Aufspaltung</vt:lpstr>
      <vt:lpstr>B+-Bäume: Einfügen – Beispiel mit Aufspaltung</vt:lpstr>
      <vt:lpstr>B+-Bäume: Einfügen – Beispiel mit Aufspaltung</vt:lpstr>
      <vt:lpstr>B+-Bäume: Insert</vt:lpstr>
      <vt:lpstr>B+-Bäume: Tree-Insert für Insert</vt:lpstr>
      <vt:lpstr>B+-Bäume: Leaf-Insert für Insert</vt:lpstr>
      <vt:lpstr>B+-Bäume: Split für Insert</vt:lpstr>
      <vt:lpstr>B+-Baum: Löschen</vt:lpstr>
      <vt:lpstr>B+-Baum: Löschen</vt:lpstr>
      <vt:lpstr>B+-Baum: Löschen</vt:lpstr>
      <vt:lpstr>B+-Baum: Löschen – Unterlauf</vt:lpstr>
      <vt:lpstr>B+-Baum: Löschen – Unterlauf</vt:lpstr>
      <vt:lpstr>B+-Baum: Löschen – Unterlauf</vt:lpstr>
      <vt:lpstr>B+-Baum: Löschen – Unterlauf</vt:lpstr>
      <vt:lpstr>B+-Baum: Löschen – Indexeintrag</vt:lpstr>
      <vt:lpstr>B+-Baum: Löschen – Indexeintrag</vt:lpstr>
      <vt:lpstr>B+-Baum: Delete</vt:lpstr>
      <vt:lpstr>B+-Bäume in realen Systemen</vt:lpstr>
      <vt:lpstr>Erzeugung von Indexstrukturen in SQL</vt:lpstr>
      <vt:lpstr>Indexe mit zusammengesetzten Schlüsseln</vt:lpstr>
      <vt:lpstr>B+-Bäume und Sortierung</vt:lpstr>
      <vt:lpstr>Geclusterte B+-Bäume</vt:lpstr>
      <vt:lpstr>Hash-basierte Indexierung</vt:lpstr>
      <vt:lpstr>Hash-basierte Indexierung</vt:lpstr>
      <vt:lpstr>Statisches Hashing</vt:lpstr>
      <vt:lpstr>Hash-basierte Indexierung</vt:lpstr>
      <vt:lpstr>Dynamisches Hashing</vt:lpstr>
      <vt:lpstr>Vor- und Nachteile von Indices</vt:lpstr>
      <vt:lpstr>Zwischenzusammenfassung</vt:lpstr>
      <vt:lpstr>Überblick: 6. Anfrageverarbeitung</vt:lpstr>
      <vt:lpstr>Architektur eines DBMS</vt:lpstr>
      <vt:lpstr>Ausführungspläne</vt:lpstr>
      <vt:lpstr>Sortieren</vt:lpstr>
      <vt:lpstr>Effizientes Sortieren</vt:lpstr>
      <vt:lpstr>Zwei-Wege-Mischsortieren (Two-way Merge Sort)</vt:lpstr>
      <vt:lpstr>Zwei-Wege-Mischsortieren</vt:lpstr>
      <vt:lpstr>Zwei-Wege-Mischsortieren: I/O-Verhalten</vt:lpstr>
      <vt:lpstr>Externes Mischsortieren</vt:lpstr>
      <vt:lpstr>Externes Mischsortieren: Reduktion der initialen Runs</vt:lpstr>
      <vt:lpstr>Externes Mischsortieren: Reduktion der Anzahl der Durchgänge</vt:lpstr>
      <vt:lpstr>Externes Mischsortieren: Blockweise Ein-Ausgabe</vt:lpstr>
      <vt:lpstr>Externes Mischsortieren: Hauptspeicher als Ressource</vt:lpstr>
      <vt:lpstr>Bisher nur IO-Zeit betrachtet</vt:lpstr>
      <vt:lpstr>Tree of Losers (and Hidden Winners)</vt:lpstr>
      <vt:lpstr>Tree of Losers (and Hidden Winners): Nächstes Element</vt:lpstr>
      <vt:lpstr>Externes Sortieren: Diskussion</vt:lpstr>
      <vt:lpstr>Join-Implementierung</vt:lpstr>
      <vt:lpstr>Verbundoperator (Join) R⋈S</vt:lpstr>
      <vt:lpstr>Join-als-geschachtelte-Schleifen</vt:lpstr>
      <vt:lpstr>Join-als-geschachtelte-Schleifen</vt:lpstr>
      <vt:lpstr>Blockweiser Join mit Schleifen</vt:lpstr>
      <vt:lpstr>Wahl von b_R und b_S</vt:lpstr>
      <vt:lpstr>Performanz des Hauptspeicher-Joins</vt:lpstr>
      <vt:lpstr>Indexbasierte Verbunde R⋈S</vt:lpstr>
      <vt:lpstr>Sortier-Merge-Join</vt:lpstr>
      <vt:lpstr>Merge-Join: I/O-Verhalten</vt:lpstr>
      <vt:lpstr>Hash-Join</vt:lpstr>
      <vt:lpstr>Hash-Join</vt:lpstr>
      <vt:lpstr>Hash-Join-Algorithmus</vt:lpstr>
      <vt:lpstr>Gruppierung +  UNIQUE-Behandlung</vt:lpstr>
      <vt:lpstr>Gruppierung und Duplikate-Elimination</vt:lpstr>
      <vt:lpstr>Selektion und Projektion</vt:lpstr>
      <vt:lpstr>Andere Anfrage-Operatoren</vt:lpstr>
      <vt:lpstr>Pipelining</vt:lpstr>
      <vt:lpstr>Organisation der Operator-Evaluierung</vt:lpstr>
      <vt:lpstr>Pipeline-orientierte Verarbeitung</vt:lpstr>
      <vt:lpstr>Auswirkungen auf die Performanz</vt:lpstr>
      <vt:lpstr>Blockierende Operatoren</vt:lpstr>
      <vt:lpstr>Architektur eines DBMS</vt:lpstr>
      <vt:lpstr>Überblick: 6. Anfrageverarbeitung</vt:lpstr>
      <vt:lpstr>Anfrageoptimierung</vt:lpstr>
      <vt:lpstr>Optimierung </vt:lpstr>
      <vt:lpstr>Prädikatsvereinfachung (Rewriting)</vt:lpstr>
      <vt:lpstr>Geschachtelte Anfragen</vt:lpstr>
      <vt:lpstr>Zusätzliche Verbundprädikate</vt:lpstr>
      <vt:lpstr>Optimiser:  Kostenbasierte Optimierung</vt:lpstr>
      <vt:lpstr>Abschätzung der Ergebnisgröße</vt:lpstr>
      <vt:lpstr>Tabellengrößen</vt:lpstr>
      <vt:lpstr>Selektivität</vt:lpstr>
      <vt:lpstr>Verbesserung der Selektivitätsabschätzung</vt:lpstr>
      <vt:lpstr>Histogramme</vt:lpstr>
      <vt:lpstr>Histogramme</vt:lpstr>
      <vt:lpstr>Bessere Abschätzung der Selektivität</vt:lpstr>
      <vt:lpstr>Kardinalitätsabschätzung für Projektion </vt:lpstr>
      <vt:lpstr>Kardinalitätsabschätzungen für Mengenoperationen</vt:lpstr>
      <vt:lpstr>Kardinalitätsabschätzung für Join</vt:lpstr>
      <vt:lpstr>Join-Optimierung: Es ist noch nicht alles gesagt...</vt:lpstr>
      <vt:lpstr>Join-Optimierung: Suchraum</vt:lpstr>
      <vt:lpstr>Dynamische Programmierung</vt:lpstr>
      <vt:lpstr>Kardinalitätsabschätzung: Beispiel</vt:lpstr>
      <vt:lpstr>Kardinalitätsabschätzung: Beispiel</vt:lpstr>
      <vt:lpstr>Kardinalitätsabschätzung: Beispiel</vt:lpstr>
      <vt:lpstr>Kardinalitätsabschätzung: Beispiel</vt:lpstr>
      <vt:lpstr>Kardinalitätsabschätzung: Beispiel</vt:lpstr>
      <vt:lpstr>Architektur eines DBMS</vt:lpstr>
      <vt:lpstr>Architektur eines DBMS</vt:lpstr>
      <vt:lpstr>Überblick: 6. Anfrageverarbeitung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Datenbanken: Anfrageverarbeitung</dc:title>
  <dc:subject/>
  <dc:creator>Tanya Braun</dc:creator>
  <cp:keywords/>
  <dc:description/>
  <cp:lastModifiedBy>Tanya Braun</cp:lastModifiedBy>
  <cp:revision>279</cp:revision>
  <cp:lastPrinted>2019-06-23T13:47:11Z</cp:lastPrinted>
  <dcterms:created xsi:type="dcterms:W3CDTF">2019-02-21T11:57:08Z</dcterms:created>
  <dcterms:modified xsi:type="dcterms:W3CDTF">2023-06-20T14:53:11Z</dcterms:modified>
  <cp:category/>
</cp:coreProperties>
</file>